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9" r:id="rId2"/>
    <p:sldId id="271" r:id="rId3"/>
    <p:sldId id="257" r:id="rId4"/>
    <p:sldId id="258" r:id="rId5"/>
    <p:sldId id="259" r:id="rId6"/>
    <p:sldId id="272" r:id="rId7"/>
    <p:sldId id="261" r:id="rId8"/>
    <p:sldId id="273" r:id="rId9"/>
    <p:sldId id="274" r:id="rId10"/>
    <p:sldId id="262" r:id="rId11"/>
    <p:sldId id="276" r:id="rId12"/>
    <p:sldId id="263" r:id="rId13"/>
    <p:sldId id="264" r:id="rId14"/>
    <p:sldId id="265" r:id="rId15"/>
    <p:sldId id="266" r:id="rId16"/>
    <p:sldId id="267" r:id="rId17"/>
    <p:sldId id="277" r:id="rId18"/>
    <p:sldId id="278" r:id="rId19"/>
    <p:sldId id="275" r:id="rId20"/>
    <p:sldId id="270" r:id="rId21"/>
    <p:sldId id="279" r:id="rId22"/>
    <p:sldId id="280" r:id="rId23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3024" y="-1488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676" cy="502221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446" y="0"/>
            <a:ext cx="3372676" cy="502221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713"/>
            <a:ext cx="3372676" cy="502221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446" y="9555713"/>
            <a:ext cx="3372676" cy="502221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35EA9F6-08D7-4D60-AA15-7FBCE2DAE6C1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04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algn="r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D0CEE9F9-E885-4616-8A4D-3CC65F750B10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3903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buNone/>
      <a:tabLst/>
      <a:defRPr lang="en-US" sz="2000" b="0" i="0" u="none" strike="noStrike" kern="1200">
        <a:ln>
          <a:noFill/>
        </a:ln>
        <a:latin typeface="Arial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790651"/>
            <a:fld id="{4340E450-16DE-4A21-B844-9FEEA628068A}" type="slidenum">
              <a:rPr lang="en-US" smtClean="0"/>
              <a:pPr defTabSz="790651"/>
              <a:t>2</a:t>
            </a:fld>
            <a:endParaRPr lang="en-US" dirty="0" smtClean="0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295400" y="754380"/>
            <a:ext cx="51816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/>
          </p:nvPr>
        </p:nvSpPr>
        <p:spPr>
          <a:xfrm>
            <a:off x="777240" y="4777740"/>
            <a:ext cx="6217920" cy="452628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83" name="Notes Placeholder 2"/>
          <p:cNvSpPr>
            <a:spLocks noGrp="1"/>
          </p:cNvSpPr>
          <p:nvPr>
            <p:ph type="body" sz="quarter" idx="1"/>
          </p:nvPr>
        </p:nvSpPr>
        <p:spPr>
          <a:xfrm>
            <a:off x="777240" y="4777740"/>
            <a:ext cx="6217920" cy="4526280"/>
          </a:xfrm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19DAE9-FF94-4F14-85AC-9161AAB5A33D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96EB1E-6FBB-47D8-97CD-63A32A1EB2B6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BDD3D8-8B68-4ABC-89D6-F70CF95D7C68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504031" y="301593"/>
            <a:ext cx="9072166" cy="126193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504031" y="1768686"/>
            <a:ext cx="9072166" cy="4988989"/>
          </a:xfrm>
        </p:spPr>
        <p:txBody>
          <a:bodyPr/>
          <a:lstStyle>
            <a:lvl1pPr marL="370326" indent="-277744" rtl="0">
              <a:spcBef>
                <a:spcPts val="0"/>
              </a:spcBef>
              <a:spcAft>
                <a:spcPts val="1215"/>
              </a:spcAft>
              <a:tabLst/>
              <a:defRPr kern="1200">
                <a:ln>
                  <a:noFill/>
                </a:ln>
                <a:latin typeface="Arial" pitchFamily="18"/>
              </a:defRPr>
            </a:lvl1pPr>
          </a:lstStyle>
          <a:p>
            <a:endParaRPr lang="en-US"/>
          </a:p>
        </p:txBody>
      </p:sp>
      <p:sp>
        <p:nvSpPr>
          <p:cNvPr id="4" name="Date Placeholder 1"/>
          <p:cNvSpPr txBox="1">
            <a:spLocks noGrp="1"/>
          </p:cNvSpPr>
          <p:nvPr>
            <p:ph type="dt" sz="half" idx="10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</p:spPr>
        <p:txBody>
          <a:bodyPr lIns="78386" tIns="39193" rIns="78386" bIns="39193"/>
          <a:lstStyle>
            <a:lvl1pPr defTabSz="391929">
              <a:buClr>
                <a:srgbClr val="000000"/>
              </a:buClr>
              <a:buSzPct val="100000"/>
              <a:buFont typeface="Arial" charset="0"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"/>
          <p:cNvSpPr txBox="1">
            <a:spLocks noGrp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</p:spPr>
        <p:txBody>
          <a:bodyPr lIns="78386" tIns="39193" rIns="78386" bIns="39193"/>
          <a:lstStyle>
            <a:lvl1pPr defTabSz="391929">
              <a:buClr>
                <a:srgbClr val="000000"/>
              </a:buClr>
              <a:buSzPct val="100000"/>
              <a:buFont typeface="Arial" charset="0"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8F8D3-4021-4986-A1EF-B56A3B8C1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11C86C-CB22-41C4-BFA8-741C3CA56FA6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9F4C86-E3D4-4F95-8032-1F37E880BEF7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A276BF-7974-42C0-9B4E-8FAA472CD866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A01625-D983-4F67-93D3-93BEC3709744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9D6A23-7FAD-472D-BD82-42747602318E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6BCE0E-5FE2-4F13-BEDC-490E4F22470A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4D9D66-D844-462C-BACB-5DF73E8CB813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C4CA95-6C42-4100-8E4C-E76DB83274C9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775201D4-CBEF-4194-82B8-197A3020B228}" type="slidenum">
              <a:rPr/>
              <a:pPr lv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hangingPunct="0">
        <a:buNone/>
        <a:tabLst/>
        <a:defRPr lang="en-US" sz="4400" b="0" i="0" u="none" strike="noStrike" kern="1200">
          <a:ln>
            <a:noFill/>
          </a:ln>
          <a:latin typeface="Arial" pitchFamily="18"/>
        </a:defRPr>
      </a:lvl1pPr>
    </p:titleStyle>
    <p:bodyStyle>
      <a:lvl1pPr marL="432000" marR="0" indent="-324000" rtl="0" hangingPunct="0">
        <a:spcBef>
          <a:spcPts val="0"/>
        </a:spcBef>
        <a:spcAft>
          <a:spcPts val="1417"/>
        </a:spcAft>
        <a:tabLst/>
        <a:defRPr lang="en-US" sz="3200" b="0" i="0" u="none" strike="noStrike" kern="1200">
          <a:ln>
            <a:noFill/>
          </a:ln>
          <a:latin typeface="Arial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izmann.ac.il/home/fnfal/papers/book.html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Phase transitions in turbulence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Coherence and fluctuations: </a:t>
            </a:r>
            <a:br>
              <a:rPr lang="en-US" dirty="0" smtClean="0"/>
            </a:br>
            <a:r>
              <a:rPr lang="en-US" dirty="0" smtClean="0"/>
              <a:t>turbulence as quantum phenomenon</a:t>
            </a:r>
            <a:endParaRPr lang="en-US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558475" y="4389437"/>
            <a:ext cx="7056437" cy="1931988"/>
          </a:xfrm>
        </p:spPr>
        <p:txBody>
          <a:bodyPr/>
          <a:lstStyle/>
          <a:p>
            <a:endParaRPr lang="en-US" dirty="0" smtClean="0"/>
          </a:p>
          <a:p>
            <a:pPr lvl="0"/>
            <a:r>
              <a:rPr lang="en-US" dirty="0" smtClean="0"/>
              <a:t>N. Vladimirova, </a:t>
            </a:r>
            <a:endParaRPr lang="ru-RU" dirty="0" smtClean="0"/>
          </a:p>
          <a:p>
            <a:pPr lvl="0"/>
            <a:r>
              <a:rPr lang="en-US" dirty="0" smtClean="0"/>
              <a:t>G. </a:t>
            </a:r>
            <a:r>
              <a:rPr lang="en-US" dirty="0" err="1" smtClean="0"/>
              <a:t>Falkovich</a:t>
            </a:r>
            <a:r>
              <a:rPr lang="en-US" dirty="0" smtClean="0"/>
              <a:t>, S. </a:t>
            </a:r>
            <a:r>
              <a:rPr lang="en-US" dirty="0" err="1" smtClean="0"/>
              <a:t>Derevyanko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2107" y="6845706"/>
            <a:ext cx="2858615" cy="358661"/>
          </a:xfrm>
          <a:prstGeom prst="rect">
            <a:avLst/>
          </a:prstGeom>
          <a:noFill/>
        </p:spPr>
        <p:txBody>
          <a:bodyPr wrap="none" lIns="50393" tIns="25196" rIns="50393" bIns="25196" rtlCol="0">
            <a:spAutoFit/>
          </a:bodyPr>
          <a:lstStyle/>
          <a:p>
            <a:r>
              <a:rPr lang="en-US" sz="2000" dirty="0" smtClean="0"/>
              <a:t>Heidelberg </a:t>
            </a:r>
            <a:r>
              <a:rPr lang="en-US" sz="2000" dirty="0" smtClean="0"/>
              <a:t>, </a:t>
            </a:r>
            <a:r>
              <a:rPr lang="en-US" sz="2000" smtClean="0"/>
              <a:t>June </a:t>
            </a:r>
            <a:r>
              <a:rPr lang="en-US" sz="2000" smtClean="0"/>
              <a:t>21, </a:t>
            </a:r>
            <a:r>
              <a:rPr lang="en-US" sz="2000" dirty="0"/>
              <a:t>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202112" y="789003"/>
            <a:ext cx="4876800" cy="400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15912" y="1265237"/>
            <a:ext cx="4541598" cy="24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0" y="4143635"/>
            <a:ext cx="10079640" cy="341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4659312" y="3322637"/>
            <a:ext cx="4865688" cy="5838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525712" y="198437"/>
            <a:ext cx="2467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Collective oscillations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surprises start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then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80000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0" y="5029200"/>
            <a:ext cx="100800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408960"/>
            <a:ext cx="10080000" cy="256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0" y="3886200"/>
            <a:ext cx="100800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135312" y="3398837"/>
            <a:ext cx="259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Flux lines in Fourier space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73512" y="0"/>
            <a:ext cx="88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Spectra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411912" y="4453944"/>
            <a:ext cx="3668713" cy="31057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916112" y="0"/>
            <a:ext cx="7315200" cy="7318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</a:rPr>
              <a:t>Hexatic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</a:rPr>
              <a:t> phase?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0" y="731837"/>
            <a:ext cx="7097712" cy="37446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30512" y="6446837"/>
            <a:ext cx="3539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Correlation function </a:t>
            </a:r>
          </a:p>
          <a:p>
            <a:r>
              <a:rPr lang="en-US" dirty="0" smtClean="0"/>
              <a:t>of the over-condensate fluctuations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80000" cy="70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160.abs.00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0475" y="0"/>
            <a:ext cx="7559675" cy="75596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160.nk.00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312" y="-30163"/>
            <a:ext cx="7620000" cy="762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533" y="2442887"/>
            <a:ext cx="9776579" cy="258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504031" y="655638"/>
            <a:ext cx="9324578" cy="4888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7152" tIns="38576" rIns="77152" bIns="38576"/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783010" algn="l"/>
                <a:tab pos="1566895" algn="l"/>
                <a:tab pos="2350779" algn="l"/>
                <a:tab pos="3134664" algn="l"/>
                <a:tab pos="3918549" algn="l"/>
                <a:tab pos="4702433" algn="l"/>
                <a:tab pos="5486318" algn="l"/>
                <a:tab pos="6270203" algn="l"/>
                <a:tab pos="7054087" algn="l"/>
                <a:tab pos="7837972" algn="l"/>
                <a:tab pos="8621856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We expect from turbulence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783010" algn="l"/>
                <a:tab pos="1566895" algn="l"/>
                <a:tab pos="2350779" algn="l"/>
                <a:tab pos="3134664" algn="l"/>
                <a:tab pos="3918549" algn="l"/>
                <a:tab pos="4702433" algn="l"/>
                <a:tab pos="5486318" algn="l"/>
                <a:tab pos="6270203" algn="l"/>
                <a:tab pos="7054087" algn="l"/>
                <a:tab pos="7837972" algn="l"/>
                <a:tab pos="8621856" algn="l"/>
              </a:tabLst>
            </a:pPr>
            <a:r>
              <a:rPr lang="en-US" sz="3200" b="1" dirty="0">
                <a:solidFill>
                  <a:srgbClr val="000000"/>
                </a:solidFill>
              </a:rPr>
              <a:t>fragmentation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b="1" dirty="0">
                <a:solidFill>
                  <a:srgbClr val="000000"/>
                </a:solidFill>
              </a:rPr>
              <a:t>mixing</a:t>
            </a:r>
            <a:r>
              <a:rPr lang="en-US" sz="3200" dirty="0">
                <a:solidFill>
                  <a:srgbClr val="000000"/>
                </a:solidFill>
              </a:rPr>
              <a:t> and </a:t>
            </a:r>
            <a:r>
              <a:rPr lang="en-US" sz="3200" b="1" dirty="0">
                <a:solidFill>
                  <a:srgbClr val="000000"/>
                </a:solidFill>
              </a:rPr>
              <a:t>loss of coherence</a:t>
            </a:r>
            <a:r>
              <a:rPr lang="en-US" sz="3200" dirty="0">
                <a:solidFill>
                  <a:srgbClr val="000000"/>
                </a:solidFill>
              </a:rPr>
              <a:t>.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783010" algn="l"/>
                <a:tab pos="1566895" algn="l"/>
                <a:tab pos="2350779" algn="l"/>
                <a:tab pos="3134664" algn="l"/>
                <a:tab pos="3918549" algn="l"/>
                <a:tab pos="4702433" algn="l"/>
                <a:tab pos="5486318" algn="l"/>
                <a:tab pos="6270203" algn="l"/>
                <a:tab pos="7054087" algn="l"/>
                <a:tab pos="7837972" algn="l"/>
                <a:tab pos="8621856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783010" algn="l"/>
                <a:tab pos="1566895" algn="l"/>
                <a:tab pos="2350779" algn="l"/>
                <a:tab pos="3134664" algn="l"/>
                <a:tab pos="3918549" algn="l"/>
                <a:tab pos="4702433" algn="l"/>
                <a:tab pos="5486318" algn="l"/>
                <a:tab pos="6270203" algn="l"/>
                <a:tab pos="7054087" algn="l"/>
                <a:tab pos="7837972" algn="l"/>
                <a:tab pos="8621856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However</a:t>
            </a:r>
            <a:r>
              <a:rPr lang="en-US" sz="2800" dirty="0" smtClean="0">
                <a:solidFill>
                  <a:srgbClr val="000000"/>
                </a:solidFill>
              </a:rPr>
              <a:t>,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783010" algn="l"/>
                <a:tab pos="1566895" algn="l"/>
                <a:tab pos="2350779" algn="l"/>
                <a:tab pos="3134664" algn="l"/>
                <a:tab pos="3918549" algn="l"/>
                <a:tab pos="4702433" algn="l"/>
                <a:tab pos="5486318" algn="l"/>
                <a:tab pos="6270203" algn="l"/>
                <a:tab pos="7054087" algn="l"/>
                <a:tab pos="7837972" algn="l"/>
                <a:tab pos="8621856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an </a:t>
            </a:r>
            <a:r>
              <a:rPr lang="en-US" sz="3200" dirty="0">
                <a:solidFill>
                  <a:srgbClr val="000000"/>
                </a:solidFill>
              </a:rPr>
              <a:t>inverse turbulent cascade proceeds </a:t>
            </a:r>
            <a:endParaRPr lang="en-US" sz="320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783010" algn="l"/>
                <a:tab pos="1566895" algn="l"/>
                <a:tab pos="2350779" algn="l"/>
                <a:tab pos="3134664" algn="l"/>
                <a:tab pos="3918549" algn="l"/>
                <a:tab pos="4702433" algn="l"/>
                <a:tab pos="5486318" algn="l"/>
                <a:tab pos="6270203" algn="l"/>
                <a:tab pos="7054087" algn="l"/>
                <a:tab pos="7837972" algn="l"/>
                <a:tab pos="8621856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from </a:t>
            </a:r>
            <a:r>
              <a:rPr lang="en-US" sz="3200" dirty="0">
                <a:solidFill>
                  <a:srgbClr val="000000"/>
                </a:solidFill>
              </a:rPr>
              <a:t>small to large scales </a:t>
            </a:r>
            <a:endParaRPr lang="en-US" sz="320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783010" algn="l"/>
                <a:tab pos="1566895" algn="l"/>
                <a:tab pos="2350779" algn="l"/>
                <a:tab pos="3134664" algn="l"/>
                <a:tab pos="3918549" algn="l"/>
                <a:tab pos="4702433" algn="l"/>
                <a:tab pos="5486318" algn="l"/>
                <a:tab pos="6270203" algn="l"/>
                <a:tab pos="7054087" algn="l"/>
                <a:tab pos="7837972" algn="l"/>
                <a:tab pos="8621856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and </a:t>
            </a:r>
            <a:r>
              <a:rPr lang="en-US" sz="3200" dirty="0">
                <a:solidFill>
                  <a:srgbClr val="000000"/>
                </a:solidFill>
              </a:rPr>
              <a:t>brings some self-organization </a:t>
            </a:r>
            <a:endParaRPr lang="en-US" sz="320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783010" algn="l"/>
                <a:tab pos="1566895" algn="l"/>
                <a:tab pos="2350779" algn="l"/>
                <a:tab pos="3134664" algn="l"/>
                <a:tab pos="3918549" algn="l"/>
                <a:tab pos="4702433" algn="l"/>
                <a:tab pos="5486318" algn="l"/>
                <a:tab pos="6270203" algn="l"/>
                <a:tab pos="7054087" algn="l"/>
                <a:tab pos="7837972" algn="l"/>
                <a:tab pos="8621856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and </a:t>
            </a:r>
            <a:r>
              <a:rPr lang="en-US" sz="3200" dirty="0">
                <a:solidFill>
                  <a:srgbClr val="000000"/>
                </a:solidFill>
              </a:rPr>
              <a:t>eventually appearance of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783010" algn="l"/>
                <a:tab pos="1566895" algn="l"/>
                <a:tab pos="2350779" algn="l"/>
                <a:tab pos="3134664" algn="l"/>
                <a:tab pos="3918549" algn="l"/>
                <a:tab pos="4702433" algn="l"/>
                <a:tab pos="5486318" algn="l"/>
                <a:tab pos="6270203" algn="l"/>
                <a:tab pos="7054087" algn="l"/>
                <a:tab pos="7837972" algn="l"/>
                <a:tab pos="8621856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a </a:t>
            </a:r>
            <a:r>
              <a:rPr lang="en-US" sz="3200" b="1" dirty="0">
                <a:solidFill>
                  <a:srgbClr val="000000"/>
                </a:solidFill>
              </a:rPr>
              <a:t>coherent system-size condensate</a:t>
            </a:r>
            <a:r>
              <a:rPr lang="en-US" sz="3200" dirty="0">
                <a:solidFill>
                  <a:srgbClr val="000000"/>
                </a:solidFill>
              </a:rPr>
              <a:t>.</a:t>
            </a:r>
          </a:p>
          <a:p>
            <a:pPr algn="r">
              <a:buClr>
                <a:srgbClr val="000000"/>
              </a:buClr>
              <a:buSzPct val="100000"/>
              <a:tabLst>
                <a:tab pos="0" algn="l"/>
                <a:tab pos="783010" algn="l"/>
                <a:tab pos="1566895" algn="l"/>
                <a:tab pos="2350779" algn="l"/>
                <a:tab pos="3134664" algn="l"/>
                <a:tab pos="3918549" algn="l"/>
                <a:tab pos="4702433" algn="l"/>
                <a:tab pos="5486318" algn="l"/>
                <a:tab pos="6270203" algn="l"/>
                <a:tab pos="7054087" algn="l"/>
                <a:tab pos="7837972" algn="l"/>
                <a:tab pos="8621856" algn="l"/>
              </a:tabLst>
            </a:pPr>
            <a:endParaRPr 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68010" y="1341437"/>
            <a:ext cx="10248635" cy="4703798"/>
            <a:chOff x="152280" y="1143000"/>
            <a:chExt cx="8839440" cy="3962520"/>
          </a:xfrm>
        </p:grpSpPr>
        <p:pic>
          <p:nvPicPr>
            <p:cNvPr id="6148" name="Picture 2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280" y="1143000"/>
              <a:ext cx="8839440" cy="3962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52280" y="1143000"/>
              <a:ext cx="8839440" cy="30324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 compatLnSpc="0">
              <a:spAutoFit/>
            </a:bodyPr>
            <a:lstStyle/>
            <a:p>
              <a:pPr defTabSz="391929" hangingPunct="0">
                <a:buClr>
                  <a:srgbClr val="000000"/>
                </a:buClr>
                <a:buSzPct val="100000"/>
                <a:defRPr/>
              </a:pPr>
              <a:endParaRPr lang="en-US" dirty="0"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</p:grpSp>
      <p:sp>
        <p:nvSpPr>
          <p:cNvPr id="6147" name="Title 4"/>
          <p:cNvSpPr>
            <a:spLocks noGrp="1"/>
          </p:cNvSpPr>
          <p:nvPr>
            <p:ph type="title" idx="4294967295"/>
          </p:nvPr>
        </p:nvSpPr>
        <p:spPr>
          <a:xfrm>
            <a:off x="3066190" y="125995"/>
            <a:ext cx="3948245" cy="825964"/>
          </a:xfrm>
        </p:spPr>
        <p:txBody>
          <a:bodyPr wrap="none" lIns="78386" tIns="39193" rIns="78386" bIns="39193">
            <a:spAutoFit/>
          </a:bodyPr>
          <a:lstStyle/>
          <a:p>
            <a:pPr rtl="1" hangingPunct="1">
              <a:tabLst>
                <a:tab pos="0" algn="l"/>
                <a:tab pos="783010" algn="l"/>
                <a:tab pos="1566895" algn="l"/>
                <a:tab pos="2349904" algn="l"/>
                <a:tab pos="3134664" algn="l"/>
                <a:tab pos="3918549" algn="l"/>
                <a:tab pos="4701558" algn="l"/>
                <a:tab pos="5485443" algn="l"/>
                <a:tab pos="6270203" algn="l"/>
                <a:tab pos="7054087" algn="l"/>
                <a:tab pos="7837972" algn="l"/>
                <a:tab pos="8621856" algn="l"/>
              </a:tabLst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Condensation in turbulence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5512" y="1417637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V. E. </a:t>
            </a:r>
            <a:r>
              <a:rPr lang="en-US" sz="4000" dirty="0" err="1" smtClean="0"/>
              <a:t>Zakharov</a:t>
            </a:r>
            <a:r>
              <a:rPr lang="en-US" sz="4000" dirty="0" smtClean="0"/>
              <a:t>, V. S. </a:t>
            </a:r>
            <a:r>
              <a:rPr lang="en-US" sz="4000" dirty="0" err="1" smtClean="0"/>
              <a:t>L'vov</a:t>
            </a:r>
            <a:r>
              <a:rPr lang="en-US" sz="4000" dirty="0" smtClean="0"/>
              <a:t>, G. </a:t>
            </a:r>
            <a:r>
              <a:rPr lang="en-US" sz="4000" dirty="0" err="1" smtClean="0"/>
              <a:t>Falkovich</a:t>
            </a:r>
            <a:r>
              <a:rPr lang="en-US" sz="4000" dirty="0" smtClean="0"/>
              <a:t>, </a:t>
            </a:r>
            <a:r>
              <a:rPr lang="en-US" sz="4000" b="1" i="1" dirty="0" err="1" smtClean="0"/>
              <a:t>Kolmogorov</a:t>
            </a:r>
            <a:r>
              <a:rPr lang="en-US" sz="4000" b="1" i="1" dirty="0" smtClean="0"/>
              <a:t> Spectra of Turbulence</a:t>
            </a:r>
            <a:r>
              <a:rPr lang="en-US" sz="4000" dirty="0" smtClean="0"/>
              <a:t>, Springer, Berlin, 1992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-1" y="5608637"/>
            <a:ext cx="10080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2"/>
              </a:rPr>
              <a:t>http://www.weizmann.ac.il/home/fnfal/papers/book.html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48" y="-30163"/>
            <a:ext cx="10086773" cy="72850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68312" y="884237"/>
            <a:ext cx="8621712" cy="254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818617" y="6087688"/>
            <a:ext cx="4898095" cy="81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1230312" y="3703637"/>
            <a:ext cx="5715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2373312" y="4901065"/>
            <a:ext cx="4114800" cy="7837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87312" y="122237"/>
            <a:ext cx="982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Gross-</a:t>
            </a:r>
            <a:r>
              <a:rPr lang="en-US" sz="3200" b="1" dirty="0" err="1" smtClean="0"/>
              <a:t>Pitaevsky</a:t>
            </a:r>
            <a:r>
              <a:rPr lang="en-US" sz="3200" b="1" dirty="0" smtClean="0"/>
              <a:t> model – nonlinear Schrodinger equation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457200"/>
            <a:ext cx="98298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743199" y="5029200"/>
            <a:ext cx="2743199" cy="155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28600" y="1143000"/>
            <a:ext cx="9851400" cy="370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639240" y="98280"/>
            <a:ext cx="5276160" cy="70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2286000" y="5486399"/>
            <a:ext cx="4572000" cy="80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2057400" y="6629400"/>
            <a:ext cx="4977000" cy="68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44512" y="122237"/>
            <a:ext cx="9071640" cy="984043"/>
          </a:xfrm>
        </p:spPr>
        <p:txBody>
          <a:bodyPr/>
          <a:lstStyle/>
          <a:p>
            <a:r>
              <a:rPr lang="en-US" dirty="0" smtClean="0"/>
              <a:t>Optical turbulence</a:t>
            </a:r>
            <a:br>
              <a:rPr lang="en-US" dirty="0" smtClean="0"/>
            </a:br>
            <a:endParaRPr lang="en-US" sz="22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512" y="3627437"/>
            <a:ext cx="6172200" cy="72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5573712" y="6751637"/>
            <a:ext cx="3352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73712" y="5151437"/>
            <a:ext cx="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7250112" y="5045075"/>
            <a:ext cx="1371600" cy="2514600"/>
          </a:xfrm>
          <a:custGeom>
            <a:avLst/>
            <a:gdLst>
              <a:gd name="connsiteX0" fmla="*/ 34925 w 1778000"/>
              <a:gd name="connsiteY0" fmla="*/ 1352550 h 2019300"/>
              <a:gd name="connsiteX1" fmla="*/ 82550 w 1778000"/>
              <a:gd name="connsiteY1" fmla="*/ 1276350 h 2019300"/>
              <a:gd name="connsiteX2" fmla="*/ 530225 w 1778000"/>
              <a:gd name="connsiteY2" fmla="*/ 123825 h 2019300"/>
              <a:gd name="connsiteX3" fmla="*/ 1778000 w 1778000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000" h="2019300">
                <a:moveTo>
                  <a:pt x="34925" y="1352550"/>
                </a:moveTo>
                <a:cubicBezTo>
                  <a:pt x="17462" y="1416844"/>
                  <a:pt x="0" y="1481138"/>
                  <a:pt x="82550" y="1276350"/>
                </a:cubicBezTo>
                <a:cubicBezTo>
                  <a:pt x="165100" y="1071563"/>
                  <a:pt x="247650" y="0"/>
                  <a:pt x="530225" y="123825"/>
                </a:cubicBezTo>
                <a:cubicBezTo>
                  <a:pt x="812800" y="247650"/>
                  <a:pt x="1543050" y="1674813"/>
                  <a:pt x="1778000" y="20193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68312" y="1214176"/>
            <a:ext cx="8610600" cy="46222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/>
          <p:cNvSpPr txBox="1"/>
          <p:nvPr/>
        </p:nvSpPr>
        <p:spPr>
          <a:xfrm>
            <a:off x="8697912" y="6218237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</a:t>
            </a:r>
            <a:endParaRPr lang="en-US" sz="24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077912" y="2087387"/>
            <a:ext cx="4572000" cy="45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1001712" y="2789237"/>
            <a:ext cx="4430712" cy="47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5726112" y="2789237"/>
            <a:ext cx="929898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5649912" y="5075237"/>
            <a:ext cx="685801" cy="33718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35"/>
          <p:cNvSpPr txBox="1"/>
          <p:nvPr/>
        </p:nvSpPr>
        <p:spPr>
          <a:xfrm>
            <a:off x="5954712" y="5989637"/>
            <a:ext cx="924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Inverse </a:t>
            </a:r>
          </a:p>
          <a:p>
            <a:r>
              <a:rPr lang="en-US" dirty="0" smtClean="0"/>
              <a:t>cascade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54112" y="4389437"/>
            <a:ext cx="37103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Two integrals of motion </a:t>
            </a:r>
          </a:p>
          <a:p>
            <a:r>
              <a:rPr lang="en-US" sz="2800" dirty="0" smtClean="0"/>
              <a:t>–  two cascades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5608637"/>
            <a:ext cx="5421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cold atoms one needs to </a:t>
            </a:r>
            <a:r>
              <a:rPr lang="en-US" smtClean="0"/>
              <a:t>supply constantly high-momentum  atoms </a:t>
            </a:r>
            <a:r>
              <a:rPr lang="en-US" dirty="0" smtClean="0"/>
              <a:t>and  simultaneously cool the system to preserve the energy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28600" y="228600"/>
            <a:ext cx="9601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400799" y="6629400"/>
            <a:ext cx="2743199" cy="68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6972432" cy="1258196"/>
          </a:xfrm>
        </p:spPr>
        <p:txBody>
          <a:bodyPr/>
          <a:lstStyle/>
          <a:p>
            <a:r>
              <a:rPr lang="en-US" smtClean="0"/>
              <a:t>Condensate growth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43486"/>
            <a:ext cx="6132380" cy="431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1375" y="1175949"/>
            <a:ext cx="4039250" cy="272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0912" y="66497"/>
            <a:ext cx="3612224" cy="749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63912" y="2865437"/>
            <a:ext cx="2416506" cy="327883"/>
          </a:xfrm>
          <a:prstGeom prst="rect">
            <a:avLst/>
          </a:prstGeom>
          <a:noFill/>
        </p:spPr>
        <p:txBody>
          <a:bodyPr wrap="none" lIns="50393" tIns="25196" rIns="50393" bIns="25196"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Field amplitude in space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73512" y="6675437"/>
            <a:ext cx="1738821" cy="327883"/>
          </a:xfrm>
          <a:prstGeom prst="rect">
            <a:avLst/>
          </a:prstGeom>
          <a:noFill/>
        </p:spPr>
        <p:txBody>
          <a:bodyPr wrap="none" lIns="50393" tIns="25196" rIns="50393" bIns="25196"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Fourier spectrum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512" y="274637"/>
            <a:ext cx="3714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Early stage of condensate growth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162</Words>
  <Application>Microsoft Office PowerPoint</Application>
  <PresentationFormat>Custom</PresentationFormat>
  <Paragraphs>39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</vt:lpstr>
      <vt:lpstr>Phase transitions in turbulence   Coherence and fluctuations:  turbulence as quantum phenomenon</vt:lpstr>
      <vt:lpstr>Slide 2</vt:lpstr>
      <vt:lpstr>Slide 3</vt:lpstr>
      <vt:lpstr>Slide 4</vt:lpstr>
      <vt:lpstr>Slide 5</vt:lpstr>
      <vt:lpstr>Optical turbulence </vt:lpstr>
      <vt:lpstr>Slide 7</vt:lpstr>
      <vt:lpstr>Condensate growth</vt:lpstr>
      <vt:lpstr>Slide 9</vt:lpstr>
      <vt:lpstr>Slide 10</vt:lpstr>
      <vt:lpstr>The surprises start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Conclusion</vt:lpstr>
      <vt:lpstr> Condensation in turbulence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transitions in turbulence   Coherence and fluctuations:  turbulence as quantum phenomenon</dc:title>
  <dc:creator>Krzysztof Gawedzki</dc:creator>
  <cp:lastModifiedBy>fnfal</cp:lastModifiedBy>
  <cp:revision>34</cp:revision>
  <dcterms:created xsi:type="dcterms:W3CDTF">2011-10-10T10:24:38Z</dcterms:created>
  <dcterms:modified xsi:type="dcterms:W3CDTF">2012-07-10T11:58:18Z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