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  <p:sldMasterId id="2147483849" r:id="rId2"/>
  </p:sldMasterIdLst>
  <p:notesMasterIdLst>
    <p:notesMasterId r:id="rId91"/>
  </p:notesMasterIdLst>
  <p:sldIdLst>
    <p:sldId id="611" r:id="rId3"/>
    <p:sldId id="626" r:id="rId4"/>
    <p:sldId id="627" r:id="rId5"/>
    <p:sldId id="685" r:id="rId6"/>
    <p:sldId id="686" r:id="rId7"/>
    <p:sldId id="653" r:id="rId8"/>
    <p:sldId id="628" r:id="rId9"/>
    <p:sldId id="644" r:id="rId10"/>
    <p:sldId id="652" r:id="rId11"/>
    <p:sldId id="654" r:id="rId12"/>
    <p:sldId id="620" r:id="rId13"/>
    <p:sldId id="625" r:id="rId14"/>
    <p:sldId id="621" r:id="rId15"/>
    <p:sldId id="655" r:id="rId16"/>
    <p:sldId id="622" r:id="rId17"/>
    <p:sldId id="623" r:id="rId18"/>
    <p:sldId id="624" r:id="rId19"/>
    <p:sldId id="682" r:id="rId20"/>
    <p:sldId id="658" r:id="rId21"/>
    <p:sldId id="656" r:id="rId22"/>
    <p:sldId id="657" r:id="rId23"/>
    <p:sldId id="683" r:id="rId24"/>
    <p:sldId id="684" r:id="rId25"/>
    <p:sldId id="629" r:id="rId26"/>
    <p:sldId id="630" r:id="rId27"/>
    <p:sldId id="631" r:id="rId28"/>
    <p:sldId id="632" r:id="rId29"/>
    <p:sldId id="633" r:id="rId30"/>
    <p:sldId id="635" r:id="rId31"/>
    <p:sldId id="636" r:id="rId32"/>
    <p:sldId id="659" r:id="rId33"/>
    <p:sldId id="637" r:id="rId34"/>
    <p:sldId id="660" r:id="rId35"/>
    <p:sldId id="638" r:id="rId36"/>
    <p:sldId id="639" r:id="rId37"/>
    <p:sldId id="640" r:id="rId38"/>
    <p:sldId id="641" r:id="rId39"/>
    <p:sldId id="642" r:id="rId40"/>
    <p:sldId id="643" r:id="rId41"/>
    <p:sldId id="661" r:id="rId42"/>
    <p:sldId id="662" r:id="rId43"/>
    <p:sldId id="663" r:id="rId44"/>
    <p:sldId id="664" r:id="rId45"/>
    <p:sldId id="607" r:id="rId46"/>
    <p:sldId id="675" r:id="rId47"/>
    <p:sldId id="573" r:id="rId48"/>
    <p:sldId id="676" r:id="rId49"/>
    <p:sldId id="572" r:id="rId50"/>
    <p:sldId id="677" r:id="rId51"/>
    <p:sldId id="555" r:id="rId52"/>
    <p:sldId id="665" r:id="rId53"/>
    <p:sldId id="557" r:id="rId54"/>
    <p:sldId id="615" r:id="rId55"/>
    <p:sldId id="567" r:id="rId56"/>
    <p:sldId id="558" r:id="rId57"/>
    <p:sldId id="568" r:id="rId58"/>
    <p:sldId id="589" r:id="rId59"/>
    <p:sldId id="678" r:id="rId60"/>
    <p:sldId id="679" r:id="rId61"/>
    <p:sldId id="591" r:id="rId62"/>
    <p:sldId id="576" r:id="rId63"/>
    <p:sldId id="538" r:id="rId64"/>
    <p:sldId id="594" r:id="rId65"/>
    <p:sldId id="542" r:id="rId66"/>
    <p:sldId id="541" r:id="rId67"/>
    <p:sldId id="595" r:id="rId68"/>
    <p:sldId id="602" r:id="rId69"/>
    <p:sldId id="691" r:id="rId70"/>
    <p:sldId id="689" r:id="rId71"/>
    <p:sldId id="690" r:id="rId72"/>
    <p:sldId id="612" r:id="rId73"/>
    <p:sldId id="617" r:id="rId74"/>
    <p:sldId id="618" r:id="rId75"/>
    <p:sldId id="693" r:id="rId76"/>
    <p:sldId id="692" r:id="rId77"/>
    <p:sldId id="688" r:id="rId78"/>
    <p:sldId id="604" r:id="rId79"/>
    <p:sldId id="609" r:id="rId80"/>
    <p:sldId id="580" r:id="rId81"/>
    <p:sldId id="667" r:id="rId82"/>
    <p:sldId id="668" r:id="rId83"/>
    <p:sldId id="669" r:id="rId84"/>
    <p:sldId id="670" r:id="rId85"/>
    <p:sldId id="671" r:id="rId86"/>
    <p:sldId id="672" r:id="rId87"/>
    <p:sldId id="674" r:id="rId88"/>
    <p:sldId id="673" r:id="rId89"/>
    <p:sldId id="680" r:id="rId90"/>
  </p:sldIdLst>
  <p:sldSz cx="9144000" cy="6858000" type="screen4x3"/>
  <p:notesSz cx="6858000" cy="9144000"/>
  <p:custDataLst>
    <p:tags r:id="rId93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DCFF"/>
    <a:srgbClr val="F9FBFD"/>
    <a:srgbClr val="CC0099"/>
    <a:srgbClr val="009900"/>
    <a:srgbClr val="FF0000"/>
    <a:srgbClr val="FF0066"/>
    <a:srgbClr val="00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8" autoAdjust="0"/>
    <p:restoredTop sz="99642" autoAdjust="0"/>
  </p:normalViewPr>
  <p:slideViewPr>
    <p:cSldViewPr>
      <p:cViewPr>
        <p:scale>
          <a:sx n="112" d="100"/>
          <a:sy n="112" d="100"/>
        </p:scale>
        <p:origin x="-12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slide" Target="slides/slide88.xml"/><Relationship Id="rId91" Type="http://schemas.openxmlformats.org/officeDocument/2006/relationships/notesMaster" Target="notesMasters/notesMaster1.xml"/><Relationship Id="rId92" Type="http://schemas.openxmlformats.org/officeDocument/2006/relationships/printerSettings" Target="printerSettings/printerSettings1.bin"/><Relationship Id="rId93" Type="http://schemas.openxmlformats.org/officeDocument/2006/relationships/tags" Target="tags/tag1.xml"/><Relationship Id="rId94" Type="http://schemas.openxmlformats.org/officeDocument/2006/relationships/presProps" Target="presProps.xml"/><Relationship Id="rId95" Type="http://schemas.openxmlformats.org/officeDocument/2006/relationships/viewProps" Target="viewProps.xml"/><Relationship Id="rId96" Type="http://schemas.openxmlformats.org/officeDocument/2006/relationships/theme" Target="theme/theme1.xml"/><Relationship Id="rId9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D5D0774-85C6-4481-97C5-C00FCAF1AB6A}" type="datetimeFigureOut">
              <a:rPr lang="de-DE"/>
              <a:pPr>
                <a:defRPr/>
              </a:pPr>
              <a:t>5/2/13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0AA0181-3C43-4A8A-8716-A2C55F6B0AA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802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B1DE2-750F-4F7D-BE71-2E7145B16F52}" type="slidenum">
              <a:rPr lang="de-DE">
                <a:solidFill>
                  <a:prstClr val="black"/>
                </a:solidFill>
                <a:latin typeface="Arial" charset="0"/>
              </a:rPr>
              <a:pPr/>
              <a:t>8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FBB99-16C5-45E4-88F7-C7E23EDE7E02}" type="slidenum">
              <a:rPr lang="de-DE">
                <a:solidFill>
                  <a:prstClr val="black"/>
                </a:solidFill>
              </a:rPr>
              <a:pPr/>
              <a:t>36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993C5-002F-49AA-A703-4CF203FA9928}" type="slidenum">
              <a:rPr lang="de-DE">
                <a:solidFill>
                  <a:prstClr val="black"/>
                </a:solidFill>
              </a:rPr>
              <a:pPr/>
              <a:t>19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23C04-C9E8-4029-B018-8FA8E2B69200}" type="slidenum">
              <a:rPr lang="de-DE">
                <a:solidFill>
                  <a:prstClr val="black"/>
                </a:solidFill>
                <a:latin typeface="Arial" charset="0"/>
              </a:rPr>
              <a:pPr/>
              <a:t>25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149C7-5893-44C4-BB8A-B446867D28E9}" type="slidenum">
              <a:rPr lang="de-DE">
                <a:solidFill>
                  <a:prstClr val="black"/>
                </a:solidFill>
                <a:latin typeface="Arial" charset="0"/>
              </a:rPr>
              <a:pPr/>
              <a:t>26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FAF5D-D02F-4B47-BE5B-78792C8A4942}" type="slidenum">
              <a:rPr lang="de-DE">
                <a:solidFill>
                  <a:prstClr val="black"/>
                </a:solidFill>
                <a:latin typeface="Arial" charset="0"/>
              </a:rPr>
              <a:pPr/>
              <a:t>30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993C5-002F-49AA-A703-4CF203FA9928}" type="slidenum">
              <a:rPr lang="de-DE">
                <a:solidFill>
                  <a:prstClr val="black"/>
                </a:solidFill>
              </a:rPr>
              <a:pPr/>
              <a:t>31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3BFBBF-54A4-4F55-A5CE-A1E70F67BCF5}" type="slidenum">
              <a:rPr lang="de-DE">
                <a:solidFill>
                  <a:prstClr val="black"/>
                </a:solidFill>
                <a:latin typeface="Arial" charset="0"/>
              </a:rPr>
              <a:pPr/>
              <a:t>32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15E9D-16AC-419F-9182-31C21EB4A907}" type="slidenum">
              <a:rPr lang="de-DE">
                <a:solidFill>
                  <a:prstClr val="black"/>
                </a:solidFill>
              </a:rPr>
              <a:pPr/>
              <a:t>33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2E6AB-1F03-4B00-92AA-2D7B76DE210A}" type="slidenum">
              <a:rPr lang="de-DE">
                <a:solidFill>
                  <a:prstClr val="black"/>
                </a:solidFill>
              </a:rPr>
              <a:pPr/>
              <a:t>35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1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2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0" name="Freeform 2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1" name="Freeform 2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2" name="Freeform 2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</p:grpSp>
        <p:sp>
          <p:nvSpPr>
            <p:cNvPr id="6" name="Freeform 2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solidFill>
                  <a:srgbClr val="FFFFFF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solidFill>
                  <a:srgbClr val="FFFFFF"/>
                </a:solidFill>
                <a:effectLst/>
                <a:latin typeface="Garamond" pitchFamily="18" charset="0"/>
              </a:endParaRPr>
            </a:p>
          </p:txBody>
        </p:sp>
      </p:grpSp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1CA3465-BDE2-4750-BA35-46D6AEEF8786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89B72C9-2C83-4E73-94E5-54AE2F59289C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A6F09B4-C41F-4AB4-9B4E-A0234F5DC55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solidFill>
                  <a:srgbClr val="FFFFFF"/>
                </a:solidFill>
                <a:latin typeface="Garamond" pitchFamily="18" charset="0"/>
                <a:ea typeface="MS PGothic" pitchFamily="34" charset="-128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solidFill>
                  <a:srgbClr val="FFFFFF"/>
                </a:solidFill>
                <a:latin typeface="Garamond" pitchFamily="18" charset="0"/>
                <a:ea typeface="MS PGothic" pitchFamily="34" charset="-128"/>
              </a:endParaRPr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AD28F0-F670-4068-8576-9E3553299C7D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981C6-9D53-40DE-85E2-B4DD122ED58A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5F794-7088-4DA8-92F9-BC372F9F2756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C33D3-F6F3-45B2-8EDB-6A08A51CA124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623C-72D2-49C8-9462-9E7F23A0198B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48496-3490-4949-BD4E-BE4335C0694C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C875F-3894-44ED-8A3F-88604E38985D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D949D-0621-4A2C-BE28-A495CB5797D9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175B833-89DA-4CC9-A04E-24871BFDDCA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46E7E-2E87-4E25-917B-32E59A9C515E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D72FB-3437-40BD-9A24-EFDC91EA841A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EE68A-2C8C-4D2F-AB7B-EA051691E14C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75755F2-0670-4D24-BB42-48A3FEC29AB9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6FE98AF-BF74-40E6-B608-33EFFAFD4484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EEA4807-4A4E-4B0F-8D67-08814AC50CBE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C79CF25-B81D-4CBA-A3CA-5058A45C74B4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C5F5418-4E9D-4B71-88A9-F6ACF9A68F4D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68643B3-E8C5-4C60-8652-41DAC7858A79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BD51823-A820-4DE4-8676-A92B84C0B956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47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85BE04E0-980E-41F2-A4C0-B158FC5F763C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18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472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41472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41472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</p:grpSp>
        <p:sp>
          <p:nvSpPr>
            <p:cNvPr id="41473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solidFill>
                  <a:srgbClr val="FFFFFF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solidFill>
                  <a:srgbClr val="FFFFFF"/>
                </a:solidFill>
                <a:effectLst/>
                <a:latin typeface="Garamond" pitchFamily="18" charset="0"/>
              </a:endParaRPr>
            </a:p>
          </p:txBody>
        </p:sp>
      </p:grpSp>
      <p:sp>
        <p:nvSpPr>
          <p:cNvPr id="414731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47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</a:defRPr>
            </a:lvl1pPr>
          </a:lstStyle>
          <a:p>
            <a:pPr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  <a:latin typeface="Arial" pitchFamily="34" charset="0"/>
              </a:defRPr>
            </a:lvl1pPr>
          </a:lstStyle>
          <a:p>
            <a:pPr eaLnBrk="1" hangingPunct="1">
              <a:defRPr/>
            </a:pPr>
            <a:fld id="{9A2F9AC1-5DBC-4099-A734-DA86510082EC}" type="slidenum">
              <a:rPr lang="de-DE">
                <a:solidFill>
                  <a:srgbClr val="FFFFFF"/>
                </a:solidFill>
                <a:ea typeface="MS PGothic" pitchFamily="34" charset="-128"/>
              </a:rPr>
              <a:pPr eaLnBrk="1" hangingPunct="1">
                <a:defRPr/>
              </a:pPr>
              <a:t>‹#›</a:t>
            </a:fld>
            <a:endParaRPr lang="de-DE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5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665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665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665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665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</p:grpSp>
        <p:sp>
          <p:nvSpPr>
            <p:cNvPr id="665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solidFill>
                  <a:srgbClr val="FFFFFF"/>
                </a:solidFill>
                <a:latin typeface="Garamond" pitchFamily="18" charset="0"/>
                <a:ea typeface="MS PGothic" pitchFamily="34" charset="-128"/>
              </a:endParaRPr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solidFill>
                  <a:srgbClr val="FFFFFF"/>
                </a:solidFill>
                <a:latin typeface="Garamond" pitchFamily="18" charset="0"/>
                <a:ea typeface="MS PGothic" pitchFamily="34" charset="-128"/>
              </a:endParaRPr>
            </a:p>
          </p:txBody>
        </p:sp>
      </p:grpSp>
      <p:sp>
        <p:nvSpPr>
          <p:cNvPr id="665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/>
                <a:latin typeface="Arial" charset="0"/>
                <a:ea typeface="+mn-ea"/>
              </a:defRPr>
            </a:lvl1pPr>
          </a:lstStyle>
          <a:p>
            <a:pPr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Relationship Id="rId3" Type="http://schemas.openxmlformats.org/officeDocument/2006/relationships/image" Target="../media/image5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56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blogs.discovermagazine.com/crux/files/2012/07/Higgs-candidate-AT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7384"/>
            <a:ext cx="9252520" cy="688681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1368152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The </a:t>
            </a:r>
            <a:r>
              <a:rPr lang="en-US" sz="4000" dirty="0" smtClean="0">
                <a:solidFill>
                  <a:srgbClr val="FFFF00"/>
                </a:solidFill>
              </a:rPr>
              <a:t>mass of the Higgs </a:t>
            </a:r>
            <a:r>
              <a:rPr lang="en-US" sz="4000" dirty="0" smtClean="0">
                <a:solidFill>
                  <a:srgbClr val="FFFF00"/>
                </a:solidFill>
              </a:rPr>
              <a:t>boson and </a:t>
            </a:r>
            <a:r>
              <a:rPr lang="en-US" sz="4000" dirty="0" smtClean="0">
                <a:solidFill>
                  <a:srgbClr val="FFFF00"/>
                </a:solidFill>
              </a:rPr>
              <a:t>the great desert to the Planck scale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endParaRPr lang="de-DE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Spontaneous symmetry breaking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Spontaneous symmetry breaking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044045" cy="126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12976"/>
            <a:ext cx="37762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517232"/>
            <a:ext cx="12477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589240"/>
            <a:ext cx="1171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6021288"/>
            <a:ext cx="2038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5796136" y="5373216"/>
            <a:ext cx="2219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Fermi scale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Scalar potential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026" name="Picture 2" descr="http://upload.wikimedia.org/wikipedia/commons/4/44/Mecanismo_de_Higgs_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3312368" cy="324811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11952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Radial mode and </a:t>
            </a:r>
            <a:br>
              <a:rPr lang="en-US" dirty="0" smtClean="0">
                <a:solidFill>
                  <a:srgbClr val="79DCFF"/>
                </a:solidFill>
              </a:rPr>
            </a:br>
            <a:r>
              <a:rPr lang="en-US" dirty="0" smtClean="0">
                <a:solidFill>
                  <a:srgbClr val="79DCFF"/>
                </a:solidFill>
              </a:rPr>
              <a:t>Goldstone mode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28803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36912"/>
            <a:ext cx="1943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501008"/>
            <a:ext cx="408899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445224"/>
            <a:ext cx="198282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upload.wikimedia.org/wikipedia/commons/4/44/Mecanismo_de_Higgs_P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573016"/>
            <a:ext cx="2504612" cy="2456031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899592" y="1772816"/>
            <a:ext cx="7025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expand around minimum of potential 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331641" y="537321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mass term for </a:t>
            </a:r>
          </a:p>
          <a:p>
            <a:r>
              <a:rPr lang="en-US" sz="2400" dirty="0" smtClean="0"/>
              <a:t>radial mode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massless</a:t>
            </a:r>
            <a:r>
              <a:rPr lang="en-US" dirty="0" smtClean="0">
                <a:solidFill>
                  <a:srgbClr val="79DCFF"/>
                </a:solidFill>
              </a:rPr>
              <a:t> Goldstone mode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29000"/>
            <a:ext cx="408899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upload.wikimedia.org/wikipedia/commons/4/44/Mecanismo_de_Higgs_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5" y="2852936"/>
            <a:ext cx="2798341" cy="2744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786210"/>
          </a:xfrm>
        </p:spPr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Abelian</a:t>
            </a:r>
            <a:r>
              <a:rPr lang="en-US" dirty="0" smtClean="0">
                <a:solidFill>
                  <a:srgbClr val="79DCFF"/>
                </a:solidFill>
              </a:rPr>
              <a:t> Higgs mechanism</a:t>
            </a:r>
            <a:br>
              <a:rPr lang="en-US" dirty="0" smtClean="0">
                <a:solidFill>
                  <a:srgbClr val="79DCFF"/>
                </a:solidFill>
              </a:rPr>
            </a:br>
            <a:r>
              <a:rPr lang="en-US" dirty="0" err="1" smtClean="0">
                <a:solidFill>
                  <a:srgbClr val="79DCFF"/>
                </a:solidFill>
              </a:rPr>
              <a:t>supraconductivity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96952"/>
            <a:ext cx="4032448" cy="175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5157192"/>
            <a:ext cx="3096343" cy="84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157192"/>
            <a:ext cx="341378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611560" y="2132856"/>
            <a:ext cx="8321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coupling of complex scalar field to photon 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Abelian</a:t>
            </a:r>
            <a:r>
              <a:rPr lang="en-US" dirty="0" smtClean="0">
                <a:solidFill>
                  <a:srgbClr val="79DCFF"/>
                </a:solidFill>
              </a:rPr>
              <a:t> Higgs mechanism</a:t>
            </a:r>
            <a:br>
              <a:rPr lang="en-US" dirty="0" smtClean="0">
                <a:solidFill>
                  <a:srgbClr val="79DCFF"/>
                </a:solidFill>
              </a:rPr>
            </a:br>
            <a:r>
              <a:rPr lang="en-US" dirty="0" err="1" smtClean="0">
                <a:solidFill>
                  <a:srgbClr val="79DCFF"/>
                </a:solidFill>
              </a:rPr>
              <a:t>supraconductivity</a:t>
            </a:r>
            <a:endParaRPr lang="de-DE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5040560" cy="321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2771800" y="558924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massive photon !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2411760" y="2924944"/>
            <a:ext cx="90640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861048"/>
            <a:ext cx="2088232" cy="5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852936"/>
            <a:ext cx="2088232" cy="52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Gauge symmetry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2847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27908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492896"/>
            <a:ext cx="2335560" cy="179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755576" y="465313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Goldstone boson is gauge degree of freedom</a:t>
            </a:r>
          </a:p>
          <a:p>
            <a:r>
              <a:rPr lang="en-US" sz="2400" dirty="0" smtClean="0"/>
              <a:t>no physical particle</a:t>
            </a:r>
          </a:p>
          <a:p>
            <a:r>
              <a:rPr lang="en-US" sz="2400" dirty="0" smtClean="0"/>
              <a:t>can be eliminated by gauge transformation</a:t>
            </a:r>
          </a:p>
          <a:p>
            <a:r>
              <a:rPr lang="en-US" sz="2400" dirty="0" smtClean="0"/>
              <a:t>in favor of longitudinal component of massive photon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Photon mass m=e </a:t>
            </a:r>
            <a:r>
              <a:rPr lang="el-GR" b="0" dirty="0" smtClean="0">
                <a:solidFill>
                  <a:srgbClr val="79DCFF"/>
                </a:solidFill>
                <a:latin typeface="Arial"/>
                <a:cs typeface="Arial"/>
              </a:rPr>
              <a:t>φ</a:t>
            </a:r>
            <a:endParaRPr lang="de-DE" b="0" dirty="0">
              <a:solidFill>
                <a:srgbClr val="79DCFF"/>
              </a:solidFill>
            </a:endParaRPr>
          </a:p>
        </p:txBody>
      </p:sp>
      <p:sp>
        <p:nvSpPr>
          <p:cNvPr id="163842" name="AutoShape 2" descr="data:image/jpeg;base64,/9j/4AAQSkZJRgABAQAAAQABAAD/2wCEAAkGBhQQEBIUEhIVFRQQFRAUDxAQFBAPDxAPFBQVFBQQFBQXHCYeFxkjGRQUHy8gJCcpLCwsFR8xNTAqNSYrLCkBCQoKDgwOFA8PFykcFBgpKSkpKSkpKSkpKSksKSkpKSkpKSkpKSkpKSkqNSkpKSkpKSwpKSkpLCkpLCwpKSksKf/AABEIAMIBAwMBIgACEQEDEQH/xAAcAAABBQEBAQAAAAAAAAAAAAAAAQIDBAYFBwj/xAA8EAACAQIEBAMFBgQFBQAAAAAAAQIDEQQhMUEFElFhBnGREyIygaEUQlKxweEW0fDxBxVDgpIkM2Jyov/EABkBAQEBAQEBAAAAAAAAAAAAAAABAgMEBf/EACARAQEAAwACAgMBAAAAAAAAAAABAhESAyExQRMiUQT/2gAMAwEAAhEDEQA/APIQADzO4AAAAAUBAFEClAAQAIKJcrtiGAAHpwCFEHIlerEoogpl1gHRY0CpVmEixTmUoSJ6cjUebyRdhImgyrCRPBmniyizFkiZDFksWR5rDhkx42ZXFWqIryLVRFaZHXFFIY2PkRSZHoxFwGXAzp2UQBAV5AACgIAoE2AAAbAABcEAgoliu2IEFYFerAoqEFRmvVCgApHQgADCHRJ6ZXiWKZuOOazTZZgVaZapleHNNEmiRwRLFB5cjhsh9hJIrjVeaK1RFuaK9RB0itMgmyxMrVCPRgZcBoodVUAAy8oFEAlCgAAAABACAKaWEAAK7YgAAPVgBwg+lScnaKbb2RmvRCAdvD+DsVPSla/45KPy7Ful4AxDTbdONus1c43y4T7a7k+2ZA1sf8Pp71qf+1SkvU7cP8HXLCzrwxMZKCcmlFt2SuyTzYX4rOXlwn283iT0y3iOBzhpaS2a19CsoNPNW8ztjnjl8Vzyyl+FikWqZVpstUzo8WazAmiiGBPAPLThskPEkHKoJorVC1Mq1Ct4q1Qq1C1UKtQj0YI2AjFDvtWEFAy8gALgAoABAAAgSgAFNLCAAFdsCCgAevAqNF4Zkoq65eeTSi5K9ru2W/czh3OAWyv92SktMmr2fqzz+afrW/LdYtdha83bmd5ZX+9e+f6FDj2Nq05LkleErRkuW8qc73cuvX0IeHY+Up2llytWejcb8qXLv8updxL5rq7Tl02aVs/l+R86TnL28+9wmE4jNxs4u942l91xa+L56m38O4r/AKTGx0i8PUajok1FmMg7Je6k8u+u6beTuaHgFW6xEHrPD13bdpRz8zNvvcLj6ZWlQ5VFte7ld/nmQY/CRqRkkurg3a+WmZ18FhvaUl73Kowz75aMgWGu0lpbOT66iZc10jG0y1TK0VmyzTPtx5s6swJ4EECeAeXJIhJCoJFckMypULVRlWqHTFVqFWoWqhVqB6METFEYB2Nlh2hns2bCXB+xWqcG7GNV4+mX5QsaCfCOxDPhPYaq7cUDpy4WyKXDmBQAuPBMb9kYFYWxO8ON9mUiGwWJeQSxXbFG0ISWEsNPThTDr8EjzXXk+qylucqx0OG1XFNra19vxfrY5eWfq35bOXXpUWq11lFLKXVW2y0yNNKnGyck0mr3eum7+hkXxyDWcc7a5pN6aISfiyzSXMopNKKbTae109Dw3xZ5/Tzd4xpqk4r4VKUYZ1IpZxldpdHbRmh8IzU6lWzzeHrqzednDdnn8ONRquMs7tJTdrJ2SV2/l+XQ1vhbiKgq0nJJKlUS3u3Fq3mcM8Lj9e3THKZKGDnJ0+RbxeXVotYCXNCSeu7GcEhzJNdHcks6fPdZXy/czr26fTCte8/N/mT0yGp8cv8A2l+bJYM+5jPUePOrMCxBlWDJ4yNaebKp0xJMYpDZSLpg2bK1QnmyvUZNN4q9RFWoi1UK9RDT0YK9hRWhQ7PWpcN7EM+GdjSSwwx4U3p89l58K7EUuEdjVvBjXgxybZCfB+xBPg3Y2bwXYjeB7E5NsVLgvYgnwTsbmWAI3w5dCcm2DnwbsQT4N2N/Lhi6ENTha6Dlenn0+DsrVOFNbHoU+EdivV4P2LpuZvPZcPaIpYV9Dd1OC9itU4H2Lp2nkYmVFrYemuRp3une6zyy1+cTVVeA9irPgIuO5p0vkmU0y8asE783/wAvMHiabd8/9sUvzZoKnBL6xT81n6rMr1PD0doteTyMficL1Phy1xKK0jP1jG/mrMlhxuSvyw11vJu/6Fp8ES2fzf7DfsXLpFfO7H4Mb8xnebr8D8Y+wjytNRbd1JNpX6SWnoaCn4hp1acsrqzu001bv0MUqklokvl/Ma60mmm8nqlaKfnbU5Zf4scrtueXKT2Xmu2+rbJYEESWLPZxpyyzWIMmjIrRZIpDlytT3GuQzmGuQ5NnSkQzYspEcmTlqVHMhmiaRFJDl2xyROIhJYBy6dPoFwB0xvtRsqpHkP8AZiOBXliunqQyxOet/LQsm02sysRuS6EEq1jmcS4/Gjrd+Sdi8p1HYcuw13MfW8bv7sNOrIJeOqn4UvMahttXEjlAw0vG1V9BP4tqv7y/kPS7rbSpkcqRjX4oqfiD+JKv4l9SejbWvDjfsiMm/EFXqh0fEFbzHpdtPLAor1MAjgT8TVY3TWa1W6KeI8Z1Y6wHo6rRT4eiKXDDMfx/LeBNT/xEtrAbn9Oq7c+ElapwZ9Cov8RIv7hZpePqL1Rdz+nVV6nB30K8uEPodmPi7Dy3sT0uLYeekka2nTMT4Q+hBLh7RuYUKc9Ghs+FJ9Ga3WbWFeGaE5GjZVeDLoU6vBC9M6ZhjWzuVuDNbFOpw5l9Hw5rYxsuzwTIZYZl1GpVVjbE7osb7MablQ2Al9kBOW+ntiqkWIrfUprEDK1bQ4OZuKxqcvZqajNLm5XlzRe6d89GTUa0YJc1/Pb1Mp4lhzVotZPlWb7NlP8AzPEUmuWfPF6xleUevNG+aOmNc78t05KWad15lerTUk1qnk9010M7Dj3tI+/S/wCDcb9+ly5hOK0195q+ikVklfwrSnpFxe7i+VW8mUJ+EVnabWvLdXz6XO3T4mn96L6WZdp4hNbGbI1LWKq+D6qeTi/N8pXl4UxC0gn/ALkz0WNaPQHViYrcrzd+G8Qv9KXysyKfC60HnTn/AMWz1ONeCFc465GVeTSw9TeL72UkJU53qmrWSSdn52Z6s5w7EM8PB6peiLJU28mba/F6ic72bPVZYCk/uR9ENlwWk9acfRGuanUeUOpdP9hnOsrxT12SfrY9Rr+HKFv+3FeWRTn4Sw7+79WOU6jzd0ItfCsuyTGvBx/D+f8AM9GfguhnlJdLMh/gujf4peqHJ08+hh4rb1uy3TcV9xfK5uYeCqP4pfSxYj4Mw+V3P1Q4XqMbS4k7e7zXXTRLqW6HiKpFfE/nmaeXg3DrSU/W2XnYdHwvQVvcb85XuWSpuOVgvFzVudJr0ZpuHYilifhdnunkyChwehH/AEYprdpv8zo0YqPwpJdkka9/bO4ZW4L0OfiuBNaxO3Gv5/miaM29P29GNL0xVbhdtipU4X2NpxCgmr79llY5ao3JbY3NVlqvCuxWnwt9DYPCjJYJdB2rHf5YxTWfYRC9ialXuOxM8jnwrWdmJXxWRzFXi0ryjfoxlOpdJySTta0VZZLLTsR46tfk+Y2nP+50x+HPJI6f9aDXSJdf6zENsKroPO2T2b6jqNGUc+Z33s2voWITz8tBzd9gm0M8TVj8M2/PoT0+J1d2n5obVWQyLJo2u0eMy32JXx3scqdrZDZwuhqLuurV42rfoLh+Kxera9ThOJJSY0baOXEo9RVxGz+LIzkp2He0dho20M+Ip/euR0sanlc4SnYfEaNtFLGf+X1I6mJzyaM+6jXUSNVtjRtoft9la5IsblnIzMpZ6v6jowb/AEINJTxsb5zHR4rTV7z/AHMxJO/kSJKwVpKnHaUUve1I34ipK95Z2vHIzlkyJ08uyeV9QNDPxfFWcISeS969o+Zz8Z40rfcjCKV83aU/PM5k4LpkrZJZepUxLvr+dmiWrHc8NY6rWqVJ1JuSjlFN+7Ft7LyRoKcs2cDwuuWjJ/ik/okdmjUOTqtXBMYmJYB+QEYAcKrik3nbTbT1KVTFXy9WJUtGz5lK9rppJJtfsV8ZPmfuqyXzV30e5QYqtH3eWXM828skuosKn16/kQYyhvFWas7ZNNPYbSknplLO6eXp1RvGsZR1KEh7mnvmUoN7/wBMnT0/Q256SuoEp9yNya11/Qjb6lRM6t/mJUeWRE6mWXqCqZZlCp3FlLKxWlWazHUK19QiTlJKURVIWMgpslmD0CT3GyZAsFcdoM57D4q6YD3UysI4EdySM7ryASUAixs6gtNXWuZFP5sxspjOZ2ET7ALGebBrL8ug5yyG83T5Xy+ZFNnB20+ezOfiH/WuRfqSy33ORj6rUdcno+vW2RnJqNHwyuo0ortf1zOjRrXRleH4vRbI7eGq6taaI5x0dD7WTwxqRSXKld69hXUUlbTuyosPGNgU1VaAiuWqmsuXJ3yWSV8slsSfZrR5tna/ZjlHLIFSukuhNiN04rR3d9unYjdBSfvWv5Itewimr6PR5/UhrU/e915F2Ep0rQfLqnpLNJdh0ZZd8l+4srKOue63K8qmxek0tTrx3+Vxk6kbCqonC2+3YiehemeSezBwGzhcfCDXkWZJcUMojZIsVMP0ZC8M0y9HK9w7BSq5LYdUoODs9dw4diOSV/7DcXiHObaHRwWSIZU3cmp0Zuz5Xbq07P5jZzaeheonJtSN7WXmMaf8xJVZMSLm9h0cpPZ2X5hkvmRKb3uK+46hyf7Naj6dLqMs1nsF3J2ivQnUOTmkhYw6eZHJSWTWffUfeUVsh0vNJVkr9/QrzrpW7Cyw15XbcuzyS7Dng4qzWXf9jNyWYqNbHrO2fZfqVVg5Td5PTSOeXa3kdlU0r2t7/wATt3H00kmlLK/vJ2ztoyW7ak0p0MI1FKNry8uu+6L+HqJZS0WWja5mrc11tmSTcL+5dPL40pXyzfRDJV8nGKyvurZ2syKfKLvlZxqX5M0n7uTeuWYz27jm80pWs17rttcKlJ8skqbys3PdAsJJRTaTurq+jel0TY6WG8SSjFJRoNLeUI8z8wOZDiTsrt6Le4F2HxyXd6h7WzWdiGNQjrSuZVPVrcz69CCtUstSv7QLXAe6gsH1G0qdy9CmEVeb+wcxJXoWd9mMauUOpvMnqaIrqyHxqkBew51Mv1HU4J6jJooS46CzuiBsWL6DY7MuIr2Tjb3mlG98krp3t1yOe83176sZF2H6NMbD1Stn6hVtZW+dtBKuJbSW3bIbTnZZfUB0qOWQxYcdKpkRVMQ9gH0qbl5Fp1XTknHpZ8yuncoUq7iySFXmfnqNh9as5Su7Xvt00LFbNLLJbbu5DPPTKwsMRdWYCUZp5P652IqkVd2f9xtRZk0I2jp/cCHl5sh1TDpLuNU7aiykA1QbzS9B81o39B9Guks9ulsyOvX5rJK1s33ILWHxkorlk5ODzsnlfq+pWnUWa227DFNtJN5Inw+E5le6XYo50mrgWKuFs2gAhhogkAEVHIfTACB6OlAUAhmI1+RTjqAFUm4yYoERaoPIZLQQDQhkS0tBAILNPRjHoKADJ6DIAADqmhHPQAAiepLR1AALUt/JkPQAKCfxFxfD8kAEKoV/iEewAUI9wjuAECN5HR4dpLyFAo583mwACD/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63844" name="Picture 4" descr="http://geniorama.com/wp-content/uploads/2011/04/thumb-la-supraconductivite-presentation-histoire-et-applications-1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3810000" cy="2857500"/>
          </a:xfrm>
          <a:prstGeom prst="rect">
            <a:avLst/>
          </a:prstGeom>
          <a:noFill/>
        </p:spPr>
      </p:pic>
      <p:pic>
        <p:nvPicPr>
          <p:cNvPr id="163846" name="Picture 6" descr="http://www.rts.ch/2011/04/12/15/06/3068922.image?h=301&amp;mw=5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560082" cy="2141612"/>
          </a:xfrm>
          <a:prstGeom prst="rect">
            <a:avLst/>
          </a:prstGeom>
          <a:noFill/>
        </p:spPr>
      </p:pic>
      <p:pic>
        <p:nvPicPr>
          <p:cNvPr id="163848" name="Picture 8" descr="http://referentiel.nouvelobs.com/file/1582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365104"/>
            <a:ext cx="3592452" cy="201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91513" cy="2146300"/>
          </a:xfrm>
        </p:spPr>
        <p:txBody>
          <a:bodyPr/>
          <a:lstStyle/>
          <a:p>
            <a:r>
              <a:rPr lang="en-US">
                <a:solidFill>
                  <a:srgbClr val="33CCFF"/>
                </a:solidFill>
              </a:rPr>
              <a:t>Standard – Model of </a:t>
            </a:r>
            <a:br>
              <a:rPr lang="en-US">
                <a:solidFill>
                  <a:srgbClr val="33CCFF"/>
                </a:solidFill>
              </a:rPr>
            </a:br>
            <a:r>
              <a:rPr lang="en-US">
                <a:solidFill>
                  <a:srgbClr val="33CCFF"/>
                </a:solidFill>
              </a:rPr>
              <a:t>electroweak interactions :</a:t>
            </a:r>
            <a:br>
              <a:rPr lang="en-US">
                <a:solidFill>
                  <a:srgbClr val="33CCFF"/>
                </a:solidFill>
              </a:rPr>
            </a:br>
            <a:r>
              <a:rPr lang="en-US">
                <a:solidFill>
                  <a:srgbClr val="33CCFF"/>
                </a:solidFill>
              </a:rPr>
              <a:t>Higgs - mechanism</a:t>
            </a:r>
            <a:endParaRPr lang="de-DE">
              <a:solidFill>
                <a:srgbClr val="33CCFF"/>
              </a:solidFill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852738"/>
            <a:ext cx="8291512" cy="3560762"/>
          </a:xfrm>
          <a:solidFill>
            <a:schemeClr val="bg1"/>
          </a:solidFill>
        </p:spPr>
        <p:txBody>
          <a:bodyPr/>
          <a:lstStyle/>
          <a:p>
            <a:r>
              <a:rPr lang="en-US" sz="2800"/>
              <a:t>The masses of all fermions and gauge bosons are proportional to the ( vacuum expectation ) value of a scalar field  </a:t>
            </a:r>
            <a:r>
              <a:rPr lang="el-GR" b="1">
                <a:solidFill>
                  <a:srgbClr val="FFFF00"/>
                </a:solidFill>
              </a:rPr>
              <a:t>φ</a:t>
            </a:r>
            <a:r>
              <a:rPr lang="en-US" b="1" baseline="-25000">
                <a:solidFill>
                  <a:srgbClr val="FFFF00"/>
                </a:solidFill>
              </a:rPr>
              <a:t>H</a:t>
            </a:r>
            <a:r>
              <a:rPr lang="en-US" b="1">
                <a:solidFill>
                  <a:srgbClr val="FFFF00"/>
                </a:solidFill>
              </a:rPr>
              <a:t> </a:t>
            </a:r>
            <a:r>
              <a:rPr lang="en-US" sz="2800"/>
              <a:t>   ( Higgs scalar )</a:t>
            </a:r>
          </a:p>
          <a:p>
            <a:r>
              <a:rPr lang="en-US" sz="2800"/>
              <a:t>For electron, quarks , W- and Z- bosons :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r>
              <a:rPr lang="en-US"/>
              <a:t>              </a:t>
            </a:r>
            <a:r>
              <a:rPr lang="en-US" sz="4400" b="1">
                <a:solidFill>
                  <a:srgbClr val="FFFF00"/>
                </a:solidFill>
              </a:rPr>
              <a:t>m</a:t>
            </a:r>
            <a:r>
              <a:rPr lang="en-US" sz="4400" b="1" baseline="-25000">
                <a:solidFill>
                  <a:srgbClr val="FFFF00"/>
                </a:solidFill>
              </a:rPr>
              <a:t>electron   </a:t>
            </a:r>
            <a:r>
              <a:rPr lang="en-US" sz="4400" b="1">
                <a:solidFill>
                  <a:srgbClr val="FFFF00"/>
                </a:solidFill>
              </a:rPr>
              <a:t>=  h</a:t>
            </a:r>
            <a:r>
              <a:rPr lang="en-US" sz="4400" b="1" baseline="-25000">
                <a:solidFill>
                  <a:srgbClr val="FFFF00"/>
                </a:solidFill>
              </a:rPr>
              <a:t>electron   *  </a:t>
            </a:r>
            <a:r>
              <a:rPr lang="el-GR" sz="4400" b="1">
                <a:solidFill>
                  <a:srgbClr val="FFFF00"/>
                </a:solidFill>
              </a:rPr>
              <a:t>φ</a:t>
            </a:r>
            <a:r>
              <a:rPr lang="en-US" sz="4400" b="1" baseline="-25000">
                <a:solidFill>
                  <a:srgbClr val="FFFF00"/>
                </a:solidFill>
              </a:rPr>
              <a:t>H</a:t>
            </a:r>
            <a:r>
              <a:rPr lang="en-US" sz="4000" b="1">
                <a:solidFill>
                  <a:srgbClr val="FFFF00"/>
                </a:solidFill>
              </a:rPr>
              <a:t>    </a:t>
            </a:r>
            <a:r>
              <a:rPr lang="en-US" sz="2800" b="1">
                <a:solidFill>
                  <a:srgbClr val="FFFF00"/>
                </a:solidFill>
              </a:rPr>
              <a:t>   </a:t>
            </a:r>
            <a:r>
              <a:rPr lang="en-US" sz="2400">
                <a:solidFill>
                  <a:srgbClr val="FFFF00"/>
                </a:solidFill>
              </a:rPr>
              <a:t>etc.</a:t>
            </a:r>
            <a:endParaRPr lang="el-GR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LHC : Higgs particle observation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70255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1413546"/>
            <a:ext cx="3240360" cy="511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652120" y="400506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CMS 2011/12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4283968" y="6093296"/>
            <a:ext cx="225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ATLAS 2011/12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201622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lessons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</a:rPr>
              <a:t>1</a:t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/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>Vacuum is complicated</a:t>
            </a:r>
            <a:endParaRPr lang="de-DE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mass generated by vacuum properties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27584" y="3284984"/>
            <a:ext cx="7056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particles: excitations of vacuum</a:t>
            </a:r>
          </a:p>
          <a:p>
            <a:endParaRPr lang="en-US" dirty="0" smtClean="0"/>
          </a:p>
          <a:p>
            <a:r>
              <a:rPr lang="en-US" dirty="0" smtClean="0"/>
              <a:t>Their properties depend on </a:t>
            </a:r>
          </a:p>
          <a:p>
            <a:r>
              <a:rPr lang="en-US" dirty="0" smtClean="0"/>
              <a:t>   properties of vacuum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vacuum is not empty 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91264" cy="4104456"/>
          </a:xfrm>
        </p:spPr>
        <p:txBody>
          <a:bodyPr/>
          <a:lstStyle/>
          <a:p>
            <a:pPr marL="514350" indent="-514350"/>
            <a:r>
              <a:rPr lang="en-US" sz="5400" dirty="0" smtClean="0">
                <a:solidFill>
                  <a:srgbClr val="FFFF00"/>
                </a:solidFill>
              </a:rPr>
              <a:t>2</a:t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/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>Fundamental “constants” are not constant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258888" y="1679575"/>
            <a:ext cx="66262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800" i="1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Have  coupling constants in the </a:t>
            </a:r>
          </a:p>
          <a:p>
            <a:pPr eaLnBrk="1" hangingPunct="1"/>
            <a:r>
              <a:rPr lang="en-US" sz="4800" i="1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         early Universe</a:t>
            </a:r>
          </a:p>
          <a:p>
            <a:pPr eaLnBrk="1" hangingPunct="1"/>
            <a:r>
              <a:rPr lang="en-US" sz="4800" i="1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   other values than today ?</a:t>
            </a:r>
            <a:endParaRPr lang="de-DE" sz="4800" i="1">
              <a:solidFill>
                <a:srgbClr val="FFFF00"/>
              </a:solidFill>
              <a:effectLst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708400" y="4868863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5400" b="1">
                <a:solidFill>
                  <a:srgbClr val="FFFFFF"/>
                </a:solidFill>
                <a:effectLst/>
                <a:latin typeface="Garamond" pitchFamily="18" charset="0"/>
                <a:ea typeface="MS PGothic" pitchFamily="34" charset="-128"/>
              </a:rPr>
              <a:t>Yes !</a:t>
            </a:r>
            <a:endParaRPr lang="de-DE" sz="5400" b="1">
              <a:solidFill>
                <a:srgbClr val="FFFFFF"/>
              </a:solidFill>
              <a:effectLst/>
              <a:latin typeface="Garamond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539750" y="2565400"/>
            <a:ext cx="8388350" cy="25844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400" i="1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Masses and coupling constants</a:t>
            </a:r>
          </a:p>
          <a:p>
            <a:pPr eaLnBrk="1" hangingPunct="1"/>
            <a:r>
              <a:rPr lang="en-US" sz="5400" i="1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  are determined by properties </a:t>
            </a:r>
          </a:p>
          <a:p>
            <a:pPr eaLnBrk="1" hangingPunct="1"/>
            <a:r>
              <a:rPr lang="en-US" sz="5400" i="1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  of </a:t>
            </a:r>
            <a:r>
              <a:rPr lang="en-US" sz="5400" b="1" i="1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vacuum</a:t>
            </a:r>
            <a:r>
              <a:rPr lang="en-US" sz="5400" i="1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 !</a:t>
            </a:r>
            <a:endParaRPr lang="de-DE" sz="5400" i="1">
              <a:solidFill>
                <a:srgbClr val="FF0000"/>
              </a:solidFill>
              <a:effectLst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63575" y="6102350"/>
            <a:ext cx="66185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ffectLst/>
                <a:latin typeface="Garamond" pitchFamily="18" charset="0"/>
                <a:ea typeface="MS PGothic" pitchFamily="34" charset="-128"/>
              </a:rPr>
              <a:t>Similar to Maxwell – equations in matter</a:t>
            </a:r>
            <a:endParaRPr lang="de-DE" dirty="0">
              <a:solidFill>
                <a:srgbClr val="FFFFFF"/>
              </a:solidFill>
              <a:effectLst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FF"/>
                </a:solidFill>
                <a:ea typeface="+mj-ea"/>
              </a:rPr>
              <a:t>Fundamental couplings in quantum field theory</a:t>
            </a:r>
            <a:endParaRPr lang="de-DE" dirty="0" smtClean="0">
              <a:solidFill>
                <a:srgbClr val="33CCFF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434282"/>
          </a:xfrm>
        </p:spPr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Condensed matter physics :</a:t>
            </a:r>
            <a:br>
              <a:rPr lang="en-US" dirty="0" smtClean="0">
                <a:solidFill>
                  <a:srgbClr val="33CCFF"/>
                </a:solidFill>
              </a:rPr>
            </a:br>
            <a:r>
              <a:rPr lang="en-US" dirty="0" smtClean="0">
                <a:solidFill>
                  <a:srgbClr val="33CCFF"/>
                </a:solidFill>
              </a:rPr>
              <a:t>laws depend on state of the system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3068960"/>
            <a:ext cx="8075240" cy="305720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Ground state , thermal equilibrium state …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Example : Laws of electromagnetism in superconductor are different from </a:t>
            </a:r>
            <a:r>
              <a:rPr lang="en-US" dirty="0" err="1" smtClean="0">
                <a:solidFill>
                  <a:srgbClr val="FFFF00"/>
                </a:solidFill>
              </a:rPr>
              <a:t>Maxwells</a:t>
            </a:r>
            <a:r>
              <a:rPr lang="en-US" dirty="0" smtClean="0">
                <a:solidFill>
                  <a:srgbClr val="FFFF00"/>
                </a:solidFill>
              </a:rPr>
              <a:t>’ laws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00200"/>
          </a:xfrm>
        </p:spPr>
        <p:txBody>
          <a:bodyPr/>
          <a:lstStyle/>
          <a:p>
            <a:r>
              <a:rPr lang="en-US" sz="4000" dirty="0" smtClean="0">
                <a:solidFill>
                  <a:srgbClr val="33CCFF"/>
                </a:solidFill>
              </a:rPr>
              <a:t>Standard model of particle physics :</a:t>
            </a:r>
            <a:endParaRPr lang="de-DE" sz="4000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FF00"/>
                </a:solidFill>
              </a:rPr>
              <a:t>Electroweak gauge symmetry is spontaneously broken by expectation value of Higgs scalar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Cosmology :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76873"/>
            <a:ext cx="8229600" cy="2736304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Universe is not in one fixed state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Dynamical evolution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Laws are expected to depend on time</a:t>
            </a:r>
            <a:endParaRPr lang="de-DE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a prediction…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810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798301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45101" t="75000" r="26937" b="10000"/>
          <a:stretch>
            <a:fillRect/>
          </a:stretch>
        </p:blipFill>
        <p:spPr bwMode="auto">
          <a:xfrm>
            <a:off x="2051720" y="5877272"/>
            <a:ext cx="595266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18488" cy="16414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00FFFF"/>
                </a:solidFill>
              </a:rPr>
              <a:t>Restoration of symmetry</a:t>
            </a:r>
            <a:br>
              <a:rPr lang="en-US" sz="4000" smtClean="0">
                <a:solidFill>
                  <a:srgbClr val="00FFFF"/>
                </a:solidFill>
              </a:rPr>
            </a:br>
            <a:r>
              <a:rPr lang="en-US" sz="4000" smtClean="0">
                <a:solidFill>
                  <a:srgbClr val="00FFFF"/>
                </a:solidFill>
              </a:rPr>
              <a:t>at high temperature </a:t>
            </a:r>
            <a:br>
              <a:rPr lang="en-US" sz="4000" smtClean="0">
                <a:solidFill>
                  <a:srgbClr val="00FFFF"/>
                </a:solidFill>
              </a:rPr>
            </a:br>
            <a:r>
              <a:rPr lang="en-US" sz="4000" smtClean="0">
                <a:solidFill>
                  <a:srgbClr val="00FFFF"/>
                </a:solidFill>
              </a:rPr>
              <a:t>in the early Universe</a:t>
            </a:r>
          </a:p>
        </p:txBody>
      </p:sp>
      <p:pic>
        <p:nvPicPr>
          <p:cNvPr id="706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lum contrast="18000"/>
          </a:blip>
          <a:srcRect l="63734" t="65047" r="10764"/>
          <a:stretch>
            <a:fillRect/>
          </a:stretch>
        </p:blipFill>
        <p:spPr>
          <a:xfrm>
            <a:off x="3132138" y="4005263"/>
            <a:ext cx="2376487" cy="2520950"/>
          </a:xfrm>
          <a:noFill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l="9920" t="65047" r="59117"/>
          <a:stretch>
            <a:fillRect/>
          </a:stretch>
        </p:blipFill>
        <p:spPr bwMode="auto">
          <a:xfrm>
            <a:off x="395288" y="4005263"/>
            <a:ext cx="22129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3077" name="Text Box 5"/>
          <p:cNvSpPr txBox="1">
            <a:spLocks noChangeArrowheads="1"/>
          </p:cNvSpPr>
          <p:nvPr/>
        </p:nvSpPr>
        <p:spPr bwMode="auto">
          <a:xfrm>
            <a:off x="3492500" y="2276475"/>
            <a:ext cx="1800225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High T</a:t>
            </a:r>
          </a:p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SYM           </a:t>
            </a:r>
          </a:p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 &lt;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φ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&gt;=0</a:t>
            </a:r>
            <a:endParaRPr lang="el-GR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643078" name="Text Box 6"/>
          <p:cNvSpPr txBox="1">
            <a:spLocks noChangeArrowheads="1"/>
          </p:cNvSpPr>
          <p:nvPr/>
        </p:nvSpPr>
        <p:spPr bwMode="auto">
          <a:xfrm>
            <a:off x="323850" y="2276475"/>
            <a:ext cx="2374900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Low T</a:t>
            </a:r>
            <a:endParaRPr 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SSB</a:t>
            </a:r>
          </a:p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&lt;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φ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&gt;=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φ</a:t>
            </a:r>
            <a:r>
              <a:rPr lang="en-US" sz="20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0</a:t>
            </a: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 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≠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 0</a:t>
            </a:r>
            <a:endParaRPr lang="de-DE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643079" name="Text Box 7"/>
          <p:cNvSpPr txBox="1">
            <a:spLocks noChangeArrowheads="1"/>
          </p:cNvSpPr>
          <p:nvPr/>
        </p:nvSpPr>
        <p:spPr bwMode="auto">
          <a:xfrm>
            <a:off x="6372225" y="2060575"/>
            <a:ext cx="244792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baseline="30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high T :</a:t>
            </a: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Less order</a:t>
            </a: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More symmetry</a:t>
            </a:r>
          </a:p>
          <a:p>
            <a:pPr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Example:</a:t>
            </a: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Magnets</a:t>
            </a:r>
            <a:endParaRPr lang="de-DE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91513" cy="2146300"/>
          </a:xfrm>
        </p:spPr>
        <p:txBody>
          <a:bodyPr/>
          <a:lstStyle/>
          <a:p>
            <a:r>
              <a:rPr lang="en-US">
                <a:solidFill>
                  <a:srgbClr val="33CCFF"/>
                </a:solidFill>
              </a:rPr>
              <a:t>Standard – Model of </a:t>
            </a:r>
            <a:br>
              <a:rPr lang="en-US">
                <a:solidFill>
                  <a:srgbClr val="33CCFF"/>
                </a:solidFill>
              </a:rPr>
            </a:br>
            <a:r>
              <a:rPr lang="en-US">
                <a:solidFill>
                  <a:srgbClr val="33CCFF"/>
                </a:solidFill>
              </a:rPr>
              <a:t>electroweak interactions :</a:t>
            </a:r>
            <a:br>
              <a:rPr lang="en-US">
                <a:solidFill>
                  <a:srgbClr val="33CCFF"/>
                </a:solidFill>
              </a:rPr>
            </a:br>
            <a:r>
              <a:rPr lang="en-US">
                <a:solidFill>
                  <a:srgbClr val="33CCFF"/>
                </a:solidFill>
              </a:rPr>
              <a:t>Higgs - mechanism</a:t>
            </a:r>
            <a:endParaRPr lang="de-DE">
              <a:solidFill>
                <a:srgbClr val="33CCFF"/>
              </a:solidFill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852738"/>
            <a:ext cx="8291512" cy="3560762"/>
          </a:xfrm>
          <a:solidFill>
            <a:schemeClr val="bg1"/>
          </a:solidFill>
        </p:spPr>
        <p:txBody>
          <a:bodyPr/>
          <a:lstStyle/>
          <a:p>
            <a:r>
              <a:rPr lang="en-US" sz="2800"/>
              <a:t>The masses of all fermions and gauge bosons are proportional to the ( vacuum expectation ) value of a scalar field  </a:t>
            </a:r>
            <a:r>
              <a:rPr lang="el-GR" b="1">
                <a:solidFill>
                  <a:srgbClr val="FFFF00"/>
                </a:solidFill>
              </a:rPr>
              <a:t>φ</a:t>
            </a:r>
            <a:r>
              <a:rPr lang="en-US" b="1" baseline="-25000">
                <a:solidFill>
                  <a:srgbClr val="FFFF00"/>
                </a:solidFill>
              </a:rPr>
              <a:t>H</a:t>
            </a:r>
            <a:r>
              <a:rPr lang="en-US" b="1">
                <a:solidFill>
                  <a:srgbClr val="FFFF00"/>
                </a:solidFill>
              </a:rPr>
              <a:t> </a:t>
            </a:r>
            <a:r>
              <a:rPr lang="en-US" sz="2800"/>
              <a:t>   ( Higgs scalar )</a:t>
            </a:r>
          </a:p>
          <a:p>
            <a:r>
              <a:rPr lang="en-US" sz="2800"/>
              <a:t>For electron, quarks , W- and Z- bosons :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r>
              <a:rPr lang="en-US"/>
              <a:t>              </a:t>
            </a:r>
            <a:r>
              <a:rPr lang="en-US" sz="4400" b="1">
                <a:solidFill>
                  <a:srgbClr val="FFFF00"/>
                </a:solidFill>
              </a:rPr>
              <a:t>m</a:t>
            </a:r>
            <a:r>
              <a:rPr lang="en-US" sz="4400" b="1" baseline="-25000">
                <a:solidFill>
                  <a:srgbClr val="FFFF00"/>
                </a:solidFill>
              </a:rPr>
              <a:t>electron   </a:t>
            </a:r>
            <a:r>
              <a:rPr lang="en-US" sz="4400" b="1">
                <a:solidFill>
                  <a:srgbClr val="FFFF00"/>
                </a:solidFill>
              </a:rPr>
              <a:t>=  h</a:t>
            </a:r>
            <a:r>
              <a:rPr lang="en-US" sz="4400" b="1" baseline="-25000">
                <a:solidFill>
                  <a:srgbClr val="FFFF00"/>
                </a:solidFill>
              </a:rPr>
              <a:t>electron   *  </a:t>
            </a:r>
            <a:r>
              <a:rPr lang="el-GR" sz="4400" b="1">
                <a:solidFill>
                  <a:srgbClr val="FFFF00"/>
                </a:solidFill>
              </a:rPr>
              <a:t>φ</a:t>
            </a:r>
            <a:r>
              <a:rPr lang="en-US" sz="4400" b="1" baseline="-25000">
                <a:solidFill>
                  <a:srgbClr val="FFFF00"/>
                </a:solidFill>
              </a:rPr>
              <a:t>H</a:t>
            </a:r>
            <a:r>
              <a:rPr lang="en-US" sz="4000" b="1">
                <a:solidFill>
                  <a:srgbClr val="FFFF00"/>
                </a:solidFill>
              </a:rPr>
              <a:t>    </a:t>
            </a:r>
            <a:r>
              <a:rPr lang="en-US" sz="2800" b="1">
                <a:solidFill>
                  <a:srgbClr val="FFFF00"/>
                </a:solidFill>
              </a:rPr>
              <a:t>   </a:t>
            </a:r>
            <a:r>
              <a:rPr lang="en-US" sz="2400">
                <a:solidFill>
                  <a:srgbClr val="FFFF00"/>
                </a:solidFill>
              </a:rPr>
              <a:t>etc.</a:t>
            </a:r>
            <a:endParaRPr lang="el-GR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692150"/>
            <a:ext cx="8496300" cy="55451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33CCFF"/>
                </a:solidFill>
              </a:rPr>
              <a:t>In hot plasma </a:t>
            </a:r>
            <a:br>
              <a:rPr lang="en-US" sz="4000" dirty="0" smtClean="0">
                <a:solidFill>
                  <a:srgbClr val="33CCFF"/>
                </a:solidFill>
              </a:rPr>
            </a:br>
            <a:r>
              <a:rPr lang="en-US" sz="4000" dirty="0" smtClean="0">
                <a:solidFill>
                  <a:srgbClr val="33CCFF"/>
                </a:solidFill>
              </a:rPr>
              <a:t>of early Universe 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masses of electron und </a:t>
            </a:r>
            <a:r>
              <a:rPr lang="en-US" sz="4000" dirty="0" err="1" smtClean="0">
                <a:solidFill>
                  <a:srgbClr val="FFFF00"/>
                </a:solidFill>
              </a:rPr>
              <a:t>muon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not different!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similar strength of electromagnetic and weak interaction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 descr="bubble"/>
          <p:cNvPicPr>
            <a:picLocks noChangeAspect="1" noChangeArrowheads="1"/>
          </p:cNvPicPr>
          <p:nvPr/>
        </p:nvPicPr>
        <p:blipFill>
          <a:blip r:embed="rId3" cstate="print"/>
          <a:srcRect b="8574"/>
          <a:stretch>
            <a:fillRect/>
          </a:stretch>
        </p:blipFill>
        <p:spPr bwMode="auto">
          <a:xfrm>
            <a:off x="4283968" y="2276872"/>
            <a:ext cx="4608686" cy="4184998"/>
          </a:xfrm>
          <a:prstGeom prst="rect">
            <a:avLst/>
          </a:prstGeom>
          <a:noFill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electromagnetic phase transition in early universe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6" y="2564904"/>
            <a:ext cx="349326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10</a:t>
            </a:r>
            <a:r>
              <a:rPr lang="en-US" sz="2400" baseline="30000" dirty="0" smtClean="0"/>
              <a:t>-12</a:t>
            </a:r>
            <a:r>
              <a:rPr lang="en-US" sz="2800" dirty="0" smtClean="0"/>
              <a:t> s after big bang</a:t>
            </a:r>
          </a:p>
          <a:p>
            <a:endParaRPr lang="en-US" sz="2800" dirty="0" smtClean="0"/>
          </a:p>
          <a:p>
            <a:r>
              <a:rPr lang="en-US" sz="2800" dirty="0" smtClean="0"/>
              <a:t>most likely smooth </a:t>
            </a:r>
          </a:p>
          <a:p>
            <a:r>
              <a:rPr lang="en-US" sz="2800" dirty="0" smtClean="0"/>
              <a:t>crossover</a:t>
            </a:r>
          </a:p>
          <a:p>
            <a:endParaRPr lang="en-US" sz="2800" dirty="0" smtClean="0"/>
          </a:p>
          <a:p>
            <a:r>
              <a:rPr lang="en-US" sz="2800" dirty="0" smtClean="0"/>
              <a:t>could also be more</a:t>
            </a:r>
          </a:p>
          <a:p>
            <a:r>
              <a:rPr lang="en-US" sz="2800" dirty="0" smtClean="0"/>
              <a:t>violent first order</a:t>
            </a:r>
          </a:p>
          <a:p>
            <a:r>
              <a:rPr lang="en-US" sz="2800" dirty="0" smtClean="0"/>
              <a:t>transition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FF"/>
                </a:solidFill>
                <a:ea typeface="+mj-ea"/>
              </a:rPr>
              <a:t>Varying couplings</a:t>
            </a:r>
            <a:endParaRPr lang="de-DE" dirty="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How strong is </a:t>
            </a:r>
            <a:r>
              <a:rPr lang="en-US" b="1" dirty="0" smtClean="0">
                <a:solidFill>
                  <a:srgbClr val="FFFF00"/>
                </a:solidFill>
                <a:ea typeface="+mn-ea"/>
              </a:rPr>
              <a:t>present</a:t>
            </a:r>
            <a:r>
              <a:rPr lang="en-US" dirty="0" smtClean="0">
                <a:ea typeface="+mn-ea"/>
              </a:rPr>
              <a:t> variation of couplings ?</a:t>
            </a:r>
            <a:endParaRPr lang="de-DE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33CCFF"/>
                </a:solidFill>
              </a:rPr>
              <a:t>Can variation of </a:t>
            </a:r>
            <a:r>
              <a:rPr lang="en-US" sz="4000" dirty="0">
                <a:solidFill>
                  <a:srgbClr val="33CCFF"/>
                </a:solidFill>
              </a:rPr>
              <a:t>fundamental “constants</a:t>
            </a:r>
            <a:r>
              <a:rPr lang="en-US" sz="4000" dirty="0" smtClean="0">
                <a:solidFill>
                  <a:srgbClr val="33CCFF"/>
                </a:solidFill>
              </a:rPr>
              <a:t>”</a:t>
            </a:r>
            <a:r>
              <a:rPr lang="en-US" sz="4000" dirty="0">
                <a:solidFill>
                  <a:srgbClr val="33CCFF"/>
                </a:solidFill>
              </a:rPr>
              <a:t> </a:t>
            </a:r>
            <a:r>
              <a:rPr lang="en-US" sz="4000" dirty="0" smtClean="0">
                <a:solidFill>
                  <a:srgbClr val="33CCFF"/>
                </a:solidFill>
              </a:rPr>
              <a:t>be observed </a:t>
            </a:r>
            <a:r>
              <a:rPr lang="en-US" sz="4000" dirty="0">
                <a:solidFill>
                  <a:srgbClr val="33CCFF"/>
                </a:solidFill>
              </a:rPr>
              <a:t>?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420938"/>
            <a:ext cx="7859712" cy="3705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Fine structure constant </a:t>
            </a:r>
            <a:r>
              <a:rPr lang="el-GR"/>
              <a:t>α</a:t>
            </a:r>
            <a:r>
              <a:rPr lang="en-US"/>
              <a:t> (electric charge)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Ratio electron mass to proton mass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Ratio nucleon mass to Planck mass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Time evolution of couplings and scalar fields</a:t>
            </a:r>
            <a:endParaRPr lang="de-DE" sz="4000" b="1" dirty="0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468313" y="2205038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Fine structure constant depends  on value of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   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Higgs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field :   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α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(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φ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)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MS PGothic" pitchFamily="34" charset="-128"/>
              <a:cs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b="1" dirty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MS PGothic" pitchFamily="34" charset="-128"/>
              <a:cs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Time evolution of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φ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         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          Time evolution of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MS PGothic" pitchFamily="34" charset="-128"/>
              <a:cs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sz="28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   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MS PGothic" pitchFamily="34" charset="-128"/>
              <a:cs typeface="Arial" charset="0"/>
            </a:endParaRPr>
          </a:p>
        </p:txBody>
      </p:sp>
      <p:sp>
        <p:nvSpPr>
          <p:cNvPr id="379908" name="AutoShape 4"/>
          <p:cNvSpPr>
            <a:spLocks noChangeArrowheads="1"/>
          </p:cNvSpPr>
          <p:nvPr/>
        </p:nvSpPr>
        <p:spPr bwMode="auto">
          <a:xfrm>
            <a:off x="5004048" y="4293096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 i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PGothic" pitchFamily="34" charset="-128"/>
            </a:endParaRPr>
          </a:p>
        </p:txBody>
      </p:sp>
      <p:sp>
        <p:nvSpPr>
          <p:cNvPr id="379909" name="Text Box 5"/>
          <p:cNvSpPr txBox="1">
            <a:spLocks noChangeArrowheads="1"/>
          </p:cNvSpPr>
          <p:nvPr/>
        </p:nvSpPr>
        <p:spPr bwMode="auto">
          <a:xfrm>
            <a:off x="4911725" y="6056313"/>
            <a:ext cx="134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Jordan,…</a:t>
            </a:r>
            <a:endParaRPr lang="de-DE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Static scalar fields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In Standard Model of particle physics :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Higgs scalar has settled to its present value around 10</a:t>
            </a:r>
            <a:r>
              <a:rPr lang="en-US" sz="2800" baseline="30000" dirty="0" smtClean="0">
                <a:solidFill>
                  <a:srgbClr val="FFFF00"/>
                </a:solidFill>
              </a:rPr>
              <a:t>-12</a:t>
            </a:r>
            <a:r>
              <a:rPr lang="en-US" sz="2800" dirty="0" smtClean="0">
                <a:solidFill>
                  <a:srgbClr val="FFFF00"/>
                </a:solidFill>
              </a:rPr>
              <a:t> seconds after big bang.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Chiral</a:t>
            </a:r>
            <a:r>
              <a:rPr lang="en-US" sz="2800" dirty="0" smtClean="0">
                <a:solidFill>
                  <a:srgbClr val="FFFF00"/>
                </a:solidFill>
              </a:rPr>
              <a:t> condensate of QCD has settled at present value after quark-</a:t>
            </a:r>
            <a:r>
              <a:rPr lang="en-US" sz="2800" dirty="0" err="1" smtClean="0">
                <a:solidFill>
                  <a:srgbClr val="FFFF00"/>
                </a:solidFill>
              </a:rPr>
              <a:t>hadron</a:t>
            </a:r>
            <a:r>
              <a:rPr lang="en-US" sz="2800" dirty="0" smtClean="0">
                <a:solidFill>
                  <a:srgbClr val="FFFF00"/>
                </a:solidFill>
              </a:rPr>
              <a:t> phase transition around 10</a:t>
            </a:r>
            <a:r>
              <a:rPr lang="en-US" sz="2800" baseline="30000" dirty="0" smtClean="0">
                <a:solidFill>
                  <a:srgbClr val="FFFF00"/>
                </a:solidFill>
              </a:rPr>
              <a:t>-6</a:t>
            </a:r>
            <a:r>
              <a:rPr lang="en-US" sz="2800" dirty="0" smtClean="0">
                <a:solidFill>
                  <a:srgbClr val="FFFF00"/>
                </a:solidFill>
              </a:rPr>
              <a:t> seconds after big bang 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No scalar with mass below </a:t>
            </a:r>
            <a:r>
              <a:rPr lang="en-US" sz="2800" dirty="0" err="1" smtClean="0">
                <a:solidFill>
                  <a:srgbClr val="FFFF00"/>
                </a:solidFill>
              </a:rPr>
              <a:t>pion</a:t>
            </a:r>
            <a:r>
              <a:rPr lang="en-US" sz="2800" dirty="0" smtClean="0">
                <a:solidFill>
                  <a:srgbClr val="FFFF00"/>
                </a:solidFill>
              </a:rPr>
              <a:t> mass.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No substantial change of couplings after QCD phase transition.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Coupling constants are frozen.</a:t>
            </a:r>
            <a:endParaRPr lang="de-DE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09857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Observation of time- or space- variation of couplings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Physics beyond Standard Model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4" name="Pfeil nach rechts 3"/>
          <p:cNvSpPr/>
          <p:nvPr/>
        </p:nvSpPr>
        <p:spPr bwMode="auto">
          <a:xfrm>
            <a:off x="3923928" y="2996952"/>
            <a:ext cx="978408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solidFill>
                <a:srgbClr val="FFFF00"/>
              </a:solidFill>
              <a:latin typeface="Garamond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7859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FF"/>
                </a:solidFill>
                <a:ea typeface="+mj-ea"/>
              </a:rPr>
              <a:t>Particle masses in </a:t>
            </a:r>
            <a:br>
              <a:rPr lang="en-US" dirty="0" smtClean="0">
                <a:solidFill>
                  <a:srgbClr val="33CCFF"/>
                </a:solidFill>
                <a:ea typeface="+mj-ea"/>
              </a:rPr>
            </a:br>
            <a:r>
              <a:rPr lang="en-US" dirty="0" smtClean="0">
                <a:solidFill>
                  <a:srgbClr val="33CCFF"/>
                </a:solidFill>
                <a:ea typeface="+mj-ea"/>
              </a:rPr>
              <a:t>quintessence cosmology</a:t>
            </a:r>
            <a:endParaRPr lang="de-DE" dirty="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3141663"/>
            <a:ext cx="8218487" cy="2984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ea typeface="+mn-ea"/>
              </a:rPr>
              <a:t>    </a:t>
            </a:r>
            <a:r>
              <a:rPr lang="en-US" sz="4000" dirty="0" smtClean="0">
                <a:solidFill>
                  <a:srgbClr val="FFFF00"/>
                </a:solidFill>
                <a:ea typeface="+mn-ea"/>
              </a:rPr>
              <a:t>can depend on value of </a:t>
            </a:r>
            <a:r>
              <a:rPr lang="en-US" sz="4000" dirty="0" err="1" smtClean="0">
                <a:solidFill>
                  <a:srgbClr val="FFFF00"/>
                </a:solidFill>
                <a:ea typeface="+mn-ea"/>
              </a:rPr>
              <a:t>cosmon</a:t>
            </a:r>
            <a:r>
              <a:rPr lang="en-US" sz="4000" dirty="0" smtClean="0">
                <a:solidFill>
                  <a:srgbClr val="FFFF00"/>
                </a:solidFill>
                <a:ea typeface="+mn-ea"/>
              </a:rPr>
              <a:t> field</a:t>
            </a:r>
            <a:endParaRPr lang="de-DE" sz="3600" dirty="0" smtClean="0">
              <a:solidFill>
                <a:srgbClr val="FFFF00"/>
              </a:solidFill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0338" y="5732463"/>
            <a:ext cx="56721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similar to dependence on value of Higgs field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too good to be true ?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F9FBFD"/>
                </a:solidFill>
              </a:rPr>
              <a:t>500 theoretical physicists = 500 models</a:t>
            </a:r>
          </a:p>
          <a:p>
            <a:pPr>
              <a:buNone/>
            </a:pPr>
            <a:r>
              <a:rPr lang="en-US" sz="2800" dirty="0" smtClean="0">
                <a:solidFill>
                  <a:srgbClr val="F9FBFD"/>
                </a:solidFill>
              </a:rPr>
              <a:t>equidistant predictions</a:t>
            </a:r>
          </a:p>
          <a:p>
            <a:pPr>
              <a:buNone/>
            </a:pPr>
            <a:r>
              <a:rPr lang="en-US" sz="2800" dirty="0" smtClean="0">
                <a:solidFill>
                  <a:srgbClr val="F9FBFD"/>
                </a:solidFill>
              </a:rPr>
              <a:t>range 100-600 </a:t>
            </a:r>
            <a:r>
              <a:rPr lang="en-US" sz="2800" dirty="0" err="1" smtClean="0">
                <a:solidFill>
                  <a:srgbClr val="F9FBFD"/>
                </a:solidFill>
              </a:rPr>
              <a:t>GeV</a:t>
            </a:r>
            <a:r>
              <a:rPr lang="en-US" sz="2800" dirty="0" smtClean="0">
                <a:solidFill>
                  <a:srgbClr val="F9FBFD"/>
                </a:solidFill>
              </a:rPr>
              <a:t> …</a:t>
            </a:r>
          </a:p>
          <a:p>
            <a:pPr>
              <a:buNone/>
            </a:pPr>
            <a:endParaRPr lang="en-US" sz="2800" dirty="0" smtClean="0">
              <a:solidFill>
                <a:srgbClr val="F9FBFD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9FBFD"/>
                </a:solidFill>
              </a:rPr>
              <a:t>3 </a:t>
            </a:r>
            <a:r>
              <a:rPr lang="en-US" sz="2800" dirty="0" err="1" smtClean="0">
                <a:solidFill>
                  <a:srgbClr val="F9FBFD"/>
                </a:solidFill>
              </a:rPr>
              <a:t>GeV</a:t>
            </a:r>
            <a:r>
              <a:rPr lang="en-US" sz="2800" dirty="0" smtClean="0">
                <a:solidFill>
                  <a:srgbClr val="F9FBFD"/>
                </a:solidFill>
              </a:rPr>
              <a:t> bins : one expects several correct predictions , </a:t>
            </a:r>
          </a:p>
          <a:p>
            <a:pPr>
              <a:buNone/>
            </a:pPr>
            <a:r>
              <a:rPr lang="en-US" sz="2800" dirty="0" smtClean="0">
                <a:solidFill>
                  <a:srgbClr val="F9FBFD"/>
                </a:solidFill>
              </a:rPr>
              <a:t>    but for contradicting models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dirty="0" smtClean="0"/>
              <a:t>motivation behind prediction ?</a:t>
            </a:r>
          </a:p>
        </p:txBody>
      </p:sp>
    </p:spTree>
    <p:extLst>
      <p:ext uri="{BB962C8B-B14F-4D97-AF65-F5344CB8AC3E}">
        <p14:creationId xmlns:p14="http://schemas.microsoft.com/office/powerpoint/2010/main" val="48080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3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Standard model of particle physics could be valid down to the Planck length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etteric\Pictures\Material_Talks\oasis2_desert-camp-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135"/>
            <a:ext cx="9258069" cy="693513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-171399"/>
            <a:ext cx="8219256" cy="2808312"/>
          </a:xfrm>
        </p:spPr>
        <p:txBody>
          <a:bodyPr/>
          <a:lstStyle/>
          <a:p>
            <a:pPr>
              <a:defRPr/>
            </a:pPr>
            <a:r>
              <a:rPr lang="en-US" sz="4800" dirty="0" smtClean="0">
                <a:solidFill>
                  <a:srgbClr val="FFFF00"/>
                </a:solidFill>
              </a:rPr>
              <a:t>The mass of the Higgs boson, the great desert, and asymptotic safety of gravity</a:t>
            </a:r>
            <a:endParaRPr lang="de-DE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a prediction…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810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798301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45101" t="75000" r="26937" b="10000"/>
          <a:stretch>
            <a:fillRect/>
          </a:stretch>
        </p:blipFill>
        <p:spPr bwMode="auto">
          <a:xfrm>
            <a:off x="2051720" y="5877272"/>
            <a:ext cx="595266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key points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n-US" dirty="0" smtClean="0"/>
              <a:t>great desert</a:t>
            </a:r>
          </a:p>
          <a:p>
            <a:r>
              <a:rPr lang="en-US" dirty="0" smtClean="0"/>
              <a:t>solution of hierarchy problem at high scale</a:t>
            </a:r>
          </a:p>
          <a:p>
            <a:r>
              <a:rPr lang="en-US" dirty="0" smtClean="0"/>
              <a:t>high scale fixed point</a:t>
            </a:r>
          </a:p>
          <a:p>
            <a:r>
              <a:rPr lang="en-US" dirty="0" smtClean="0"/>
              <a:t>vanishing scalar coupling at fixed point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tteric\Pictures\Material_Talks\desert2_db_IMG_31531.jpg"/>
          <p:cNvPicPr>
            <a:picLocks noChangeAspect="1" noChangeArrowheads="1"/>
          </p:cNvPicPr>
          <p:nvPr/>
        </p:nvPicPr>
        <p:blipFill>
          <a:blip r:embed="rId2" cstate="print"/>
          <a:srcRect l="6546" t="3801" r="5500"/>
          <a:stretch>
            <a:fillRect/>
          </a:stretch>
        </p:blipFill>
        <p:spPr bwMode="auto">
          <a:xfrm>
            <a:off x="0" y="0"/>
            <a:ext cx="92337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tteric\Pictures\Material_Talks\desert2_db_IMG_31531.jpg"/>
          <p:cNvPicPr>
            <a:picLocks noChangeAspect="1" noChangeArrowheads="1"/>
          </p:cNvPicPr>
          <p:nvPr/>
        </p:nvPicPr>
        <p:blipFill>
          <a:blip r:embed="rId2" cstate="print"/>
          <a:srcRect l="6546" t="3801" r="5500"/>
          <a:stretch>
            <a:fillRect/>
          </a:stretch>
        </p:blipFill>
        <p:spPr bwMode="auto">
          <a:xfrm>
            <a:off x="0" y="0"/>
            <a:ext cx="9341261" cy="6858000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3347864" y="5085184"/>
            <a:ext cx="6331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no </a:t>
            </a:r>
            <a:r>
              <a:rPr lang="en-US" sz="4800" dirty="0" err="1" smtClean="0">
                <a:solidFill>
                  <a:srgbClr val="FF0000"/>
                </a:solidFill>
              </a:rPr>
              <a:t>supersymmetry</a:t>
            </a:r>
            <a:endParaRPr lang="de-DE" sz="4800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 flipH="1">
            <a:off x="1305349" y="3356992"/>
            <a:ext cx="4346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no low scale </a:t>
            </a:r>
          </a:p>
          <a:p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higher dimensions</a:t>
            </a:r>
            <a:endParaRPr lang="de-DE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292080" y="2132856"/>
            <a:ext cx="273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no </a:t>
            </a:r>
            <a:r>
              <a:rPr lang="en-US" sz="2800" dirty="0" err="1" smtClean="0">
                <a:solidFill>
                  <a:srgbClr val="009900"/>
                </a:solidFill>
              </a:rPr>
              <a:t>technicolor</a:t>
            </a:r>
            <a:endParaRPr lang="de-DE" sz="2800" dirty="0">
              <a:solidFill>
                <a:srgbClr val="0099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516216" y="1484784"/>
            <a:ext cx="2600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C0099"/>
                </a:solidFill>
              </a:rPr>
              <a:t>no multi-Higgs model</a:t>
            </a:r>
            <a:endParaRPr lang="de-DE" sz="2000" dirty="0">
              <a:solidFill>
                <a:srgbClr val="CC0099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11760" y="764705"/>
            <a:ext cx="4752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Planck scale, gravity</a:t>
            </a:r>
            <a:endParaRPr lang="de-DE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Quartic</a:t>
            </a:r>
            <a:r>
              <a:rPr lang="en-US" dirty="0" smtClean="0">
                <a:solidFill>
                  <a:srgbClr val="79DCFF"/>
                </a:solidFill>
              </a:rPr>
              <a:t> scalar coupling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381642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prediction of mass of Higgs boson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=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prediction of value of </a:t>
            </a:r>
            <a:r>
              <a:rPr lang="en-US" dirty="0" err="1" smtClean="0"/>
              <a:t>quartic</a:t>
            </a:r>
            <a:r>
              <a:rPr lang="en-US" dirty="0" smtClean="0"/>
              <a:t> scalar coupling </a:t>
            </a:r>
            <a:r>
              <a:rPr lang="el-GR" dirty="0" smtClean="0">
                <a:latin typeface="Arial"/>
                <a:cs typeface="Arial"/>
              </a:rPr>
              <a:t>λ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at Fermi scale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589240"/>
            <a:ext cx="38385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Radial mode = Higgs scalar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754814"/>
            <a:ext cx="2664296" cy="66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1" y="3728072"/>
            <a:ext cx="3528392" cy="142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445224"/>
            <a:ext cx="198282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upload.wikimedia.org/wikipedia/commons/4/44/Mecanismo_de_Higgs_P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1240" y="3789040"/>
            <a:ext cx="2276402" cy="2232248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323529" y="184482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expansion around minimum of potential 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331641" y="537321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mass term for </a:t>
            </a:r>
          </a:p>
          <a:p>
            <a:r>
              <a:rPr lang="en-US" sz="2400" dirty="0" smtClean="0"/>
              <a:t>radial mode</a:t>
            </a:r>
            <a:endParaRPr lang="de-DE" sz="2400" dirty="0"/>
          </a:p>
        </p:txBody>
      </p:sp>
      <p:sp>
        <p:nvSpPr>
          <p:cNvPr id="10" name="Rechteck 9"/>
          <p:cNvSpPr/>
          <p:nvPr/>
        </p:nvSpPr>
        <p:spPr>
          <a:xfrm>
            <a:off x="2339753" y="2564904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Fermi scale</a:t>
            </a:r>
            <a:endParaRPr lang="de-DE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636912"/>
            <a:ext cx="232599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Running couplings,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Infrared interval,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UV-IR mapping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renormalization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59632" y="3356992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couplings depend on length scale,</a:t>
            </a:r>
          </a:p>
          <a:p>
            <a:r>
              <a:rPr lang="en-US" dirty="0" smtClean="0"/>
              <a:t>or mass scale </a:t>
            </a:r>
            <a:r>
              <a:rPr lang="en-US" dirty="0" smtClean="0">
                <a:solidFill>
                  <a:srgbClr val="F9FBFD"/>
                </a:solidFill>
              </a:rPr>
              <a:t>k</a:t>
            </a:r>
            <a:endParaRPr lang="de-DE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key points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n-US" dirty="0" smtClean="0"/>
              <a:t>great desert</a:t>
            </a:r>
          </a:p>
          <a:p>
            <a:r>
              <a:rPr lang="en-US" dirty="0" smtClean="0"/>
              <a:t>solution of hierarchy problem at high scale</a:t>
            </a:r>
          </a:p>
          <a:p>
            <a:r>
              <a:rPr lang="en-US" dirty="0" smtClean="0"/>
              <a:t>high scale fixed point</a:t>
            </a:r>
          </a:p>
          <a:p>
            <a:r>
              <a:rPr lang="en-US" dirty="0" smtClean="0"/>
              <a:t>vanishing scalar coupling at fixed point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720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79DCFF"/>
                </a:solidFill>
              </a:rPr>
              <a:t>Running </a:t>
            </a:r>
            <a:r>
              <a:rPr lang="en-US" sz="4000" dirty="0" err="1" smtClean="0">
                <a:solidFill>
                  <a:srgbClr val="79DCFF"/>
                </a:solidFill>
              </a:rPr>
              <a:t>quartic</a:t>
            </a:r>
            <a:r>
              <a:rPr lang="en-US" sz="4000" dirty="0" smtClean="0">
                <a:solidFill>
                  <a:srgbClr val="79DCFF"/>
                </a:solidFill>
              </a:rPr>
              <a:t> scalar coupling </a:t>
            </a:r>
            <a:r>
              <a:rPr lang="el-GR" sz="3600" b="0" dirty="0" smtClean="0">
                <a:solidFill>
                  <a:schemeClr val="tx1"/>
                </a:solidFill>
                <a:latin typeface="Arial"/>
                <a:cs typeface="Arial"/>
              </a:rPr>
              <a:t>λ</a:t>
            </a:r>
            <a:r>
              <a:rPr lang="en-US" sz="4000" dirty="0" smtClean="0">
                <a:solidFill>
                  <a:srgbClr val="79DCFF"/>
                </a:solidFill>
              </a:rPr>
              <a:t/>
            </a:r>
            <a:br>
              <a:rPr lang="en-US" sz="4000" dirty="0" smtClean="0">
                <a:solidFill>
                  <a:srgbClr val="79DCFF"/>
                </a:solidFill>
              </a:rPr>
            </a:br>
            <a:r>
              <a:rPr lang="en-US" sz="4000" dirty="0" smtClean="0">
                <a:solidFill>
                  <a:srgbClr val="79DCFF"/>
                </a:solidFill>
              </a:rPr>
              <a:t>and Yukawa coupling of top quark  </a:t>
            </a:r>
            <a:r>
              <a:rPr lang="en-US" sz="4000" dirty="0" smtClean="0">
                <a:solidFill>
                  <a:schemeClr val="tx1"/>
                </a:solidFill>
              </a:rPr>
              <a:t>h</a:t>
            </a:r>
            <a:endParaRPr lang="de-DE" sz="4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4032448" cy="7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04864"/>
            <a:ext cx="2035696" cy="43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861048"/>
            <a:ext cx="5472608" cy="120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157192"/>
            <a:ext cx="3816424" cy="124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1331640" y="2996952"/>
            <a:ext cx="373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neglect gauge couplings g</a:t>
            </a:r>
            <a:endParaRPr lang="de-DE" sz="2400" i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5949280"/>
            <a:ext cx="2195736" cy="44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running SM couplings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4896544" cy="482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7164288" y="4797152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 smtClean="0">
                <a:solidFill>
                  <a:srgbClr val="F9FBFD"/>
                </a:solidFill>
              </a:rPr>
              <a:t>Degrassi</a:t>
            </a:r>
            <a:endParaRPr lang="en-US" sz="2400" dirty="0" smtClean="0">
              <a:solidFill>
                <a:srgbClr val="F9FBFD"/>
              </a:solidFill>
            </a:endParaRPr>
          </a:p>
          <a:p>
            <a:pPr lvl="0"/>
            <a:r>
              <a:rPr lang="en-US" sz="2400" dirty="0" smtClean="0">
                <a:solidFill>
                  <a:srgbClr val="F9FBFD"/>
                </a:solidFill>
              </a:rPr>
              <a:t> et al</a:t>
            </a:r>
            <a:endParaRPr lang="de-DE" sz="24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Partial infrared fixed point 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013176"/>
            <a:ext cx="4968552" cy="15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556792"/>
            <a:ext cx="4392488" cy="317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infrared interval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1988840"/>
            <a:ext cx="7344816" cy="338437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allowed values of  </a:t>
            </a:r>
            <a:r>
              <a:rPr lang="el-GR" dirty="0" smtClean="0">
                <a:latin typeface="Arial"/>
                <a:cs typeface="Arial"/>
              </a:rPr>
              <a:t>λ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/>
              <a:t> or </a:t>
            </a:r>
            <a:r>
              <a:rPr lang="el-GR" dirty="0" smtClean="0">
                <a:latin typeface="Arial"/>
                <a:cs typeface="Arial"/>
              </a:rPr>
              <a:t>λ</a:t>
            </a:r>
            <a:r>
              <a:rPr lang="en-US" dirty="0" smtClean="0"/>
              <a:t>/h</a:t>
            </a:r>
            <a:r>
              <a:rPr lang="en-US" baseline="30000" dirty="0" smtClean="0"/>
              <a:t>2</a:t>
            </a:r>
            <a:r>
              <a:rPr lang="en-US" dirty="0" smtClean="0"/>
              <a:t> at UV-scale </a:t>
            </a:r>
            <a:r>
              <a:rPr lang="el-GR" dirty="0" smtClean="0">
                <a:latin typeface="Arial"/>
                <a:cs typeface="Arial"/>
              </a:rPr>
              <a:t>Λ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smtClean="0">
                <a:solidFill>
                  <a:srgbClr val="F9FBFD"/>
                </a:solidFill>
              </a:rPr>
              <a:t>between zero and infinity</a:t>
            </a:r>
          </a:p>
          <a:p>
            <a:pPr>
              <a:buNone/>
            </a:pPr>
            <a:r>
              <a:rPr lang="en-US" dirty="0" smtClean="0"/>
              <a:t>                     are mapped to </a:t>
            </a:r>
          </a:p>
          <a:p>
            <a:pPr>
              <a:buNone/>
            </a:pPr>
            <a:r>
              <a:rPr lang="en-US" dirty="0" smtClean="0"/>
              <a:t>      finite infrared interval of values of </a:t>
            </a:r>
          </a:p>
          <a:p>
            <a:pPr>
              <a:buNone/>
            </a:pPr>
            <a:r>
              <a:rPr lang="en-US" dirty="0" smtClean="0">
                <a:solidFill>
                  <a:srgbClr val="F9FBFD"/>
                </a:solidFill>
              </a:rPr>
              <a:t>                 </a:t>
            </a:r>
            <a:r>
              <a:rPr lang="el-GR" dirty="0" smtClean="0">
                <a:solidFill>
                  <a:srgbClr val="F9FBFD"/>
                </a:solidFill>
                <a:latin typeface="Arial"/>
                <a:cs typeface="Arial"/>
              </a:rPr>
              <a:t>λ</a:t>
            </a:r>
            <a:r>
              <a:rPr lang="en-US" dirty="0" smtClean="0">
                <a:solidFill>
                  <a:srgbClr val="F9FBFD"/>
                </a:solidFill>
              </a:rPr>
              <a:t>/h</a:t>
            </a:r>
            <a:r>
              <a:rPr lang="en-US" baseline="30000" dirty="0" smtClean="0">
                <a:solidFill>
                  <a:srgbClr val="F9FBFD"/>
                </a:solidFill>
              </a:rPr>
              <a:t>2</a:t>
            </a:r>
            <a:r>
              <a:rPr lang="en-US" dirty="0" smtClean="0">
                <a:solidFill>
                  <a:srgbClr val="F9FBFD"/>
                </a:solidFill>
              </a:rPr>
              <a:t> at Fermi scale</a:t>
            </a:r>
            <a:r>
              <a:rPr lang="el-GR" dirty="0" smtClean="0">
                <a:solidFill>
                  <a:srgbClr val="F9FBFD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F9FBFD"/>
                </a:solidFill>
              </a:rPr>
              <a:t> </a:t>
            </a:r>
            <a:endParaRPr lang="de-DE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50533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661248"/>
            <a:ext cx="4194442" cy="98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infrared interval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t="18373" r="8624"/>
          <a:stretch>
            <a:fillRect/>
          </a:stretch>
        </p:blipFill>
        <p:spPr bwMode="auto">
          <a:xfrm>
            <a:off x="5148064" y="5661248"/>
            <a:ext cx="3428156" cy="95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63272" cy="2592288"/>
          </a:xfrm>
        </p:spPr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realistic mass of top quark (2010),</a:t>
            </a:r>
            <a:br>
              <a:rPr lang="en-US" dirty="0" smtClean="0">
                <a:solidFill>
                  <a:srgbClr val="79DCFF"/>
                </a:solidFill>
              </a:rPr>
            </a:br>
            <a:r>
              <a:rPr lang="en-US" dirty="0" smtClean="0">
                <a:solidFill>
                  <a:srgbClr val="79DCFF"/>
                </a:solidFill>
              </a:rPr>
              <a:t>ultraviolet cutoff: </a:t>
            </a:r>
            <a:br>
              <a:rPr lang="en-US" dirty="0" smtClean="0">
                <a:solidFill>
                  <a:srgbClr val="79DCFF"/>
                </a:solidFill>
              </a:rPr>
            </a:br>
            <a:r>
              <a:rPr lang="en-US" dirty="0" smtClean="0">
                <a:solidFill>
                  <a:srgbClr val="79DCFF"/>
                </a:solidFill>
              </a:rPr>
              <a:t>reduced Planck mass 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013176"/>
            <a:ext cx="83951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996952"/>
            <a:ext cx="4968552" cy="5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ultraviolet- infrared map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/>
              <a:t>Whole range of small </a:t>
            </a:r>
            <a:r>
              <a:rPr lang="el-GR" sz="4000" dirty="0" smtClean="0">
                <a:latin typeface="Arial"/>
                <a:cs typeface="Arial"/>
              </a:rPr>
              <a:t>λ</a:t>
            </a:r>
            <a:r>
              <a:rPr lang="en-US" sz="4000" dirty="0" smtClean="0">
                <a:latin typeface="Arial"/>
                <a:cs typeface="Arial"/>
              </a:rPr>
              <a:t> </a:t>
            </a:r>
          </a:p>
          <a:p>
            <a:pPr>
              <a:buNone/>
            </a:pPr>
            <a:r>
              <a:rPr lang="en-US" sz="4000" dirty="0" smtClean="0">
                <a:cs typeface="Arial"/>
              </a:rPr>
              <a:t>at ultraviolet scale is mapped by</a:t>
            </a:r>
          </a:p>
          <a:p>
            <a:pPr>
              <a:buNone/>
            </a:pPr>
            <a:r>
              <a:rPr lang="en-US" sz="4000" dirty="0" smtClean="0">
                <a:cs typeface="Arial"/>
              </a:rPr>
              <a:t>renormalization flow </a:t>
            </a:r>
          </a:p>
          <a:p>
            <a:pPr>
              <a:buNone/>
            </a:pPr>
            <a:r>
              <a:rPr lang="en-US" sz="4000" dirty="0" smtClean="0">
                <a:cs typeface="Arial"/>
              </a:rPr>
              <a:t>to lower bound of  infrared interval !</a:t>
            </a:r>
          </a:p>
          <a:p>
            <a:pPr>
              <a:buNone/>
            </a:pPr>
            <a:r>
              <a:rPr lang="en-US" sz="4000" dirty="0" smtClean="0">
                <a:solidFill>
                  <a:srgbClr val="F9FBFD"/>
                </a:solidFill>
                <a:cs typeface="Arial"/>
              </a:rPr>
              <a:t>Prediction of Higgs boson mass </a:t>
            </a:r>
          </a:p>
          <a:p>
            <a:pPr>
              <a:buNone/>
            </a:pPr>
            <a:r>
              <a:rPr lang="en-US" sz="4000" dirty="0" smtClean="0">
                <a:solidFill>
                  <a:srgbClr val="F9FBFD"/>
                </a:solidFill>
                <a:cs typeface="Arial"/>
              </a:rPr>
              <a:t>close to 126 </a:t>
            </a:r>
            <a:r>
              <a:rPr lang="en-US" sz="4000" dirty="0" err="1" smtClean="0">
                <a:solidFill>
                  <a:srgbClr val="F9FBFD"/>
                </a:solidFill>
                <a:cs typeface="Arial"/>
              </a:rPr>
              <a:t>GeV</a:t>
            </a:r>
            <a:endParaRPr lang="de-DE" sz="40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952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high scale fixed point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521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high scale fixed point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403648" y="2420888"/>
            <a:ext cx="66247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</a:t>
            </a:r>
            <a:r>
              <a:rPr lang="en-US" sz="3600" dirty="0" smtClean="0">
                <a:latin typeface="Arial" pitchFamily="34" charset="0"/>
              </a:rPr>
              <a:t>with small </a:t>
            </a:r>
            <a:r>
              <a:rPr lang="el-GR" sz="3600" dirty="0" smtClean="0">
                <a:latin typeface="Arial" pitchFamily="34" charset="0"/>
                <a:cs typeface="Arial"/>
              </a:rPr>
              <a:t>λ</a:t>
            </a:r>
            <a:r>
              <a:rPr lang="en-US" sz="3600" dirty="0" smtClean="0">
                <a:latin typeface="Arial" pitchFamily="34" charset="0"/>
                <a:cs typeface="Arial"/>
              </a:rPr>
              <a:t>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9FBFD"/>
                </a:solidFill>
              </a:rPr>
              <a:t>    predicts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9FBFD"/>
                </a:solidFill>
                <a:cs typeface="Arial"/>
              </a:rPr>
              <a:t>Higgs boson mass </a:t>
            </a:r>
          </a:p>
          <a:p>
            <a:pPr>
              <a:buNone/>
            </a:pPr>
            <a:r>
              <a:rPr lang="en-US" dirty="0" smtClean="0">
                <a:solidFill>
                  <a:srgbClr val="F9FBFD"/>
                </a:solidFill>
                <a:cs typeface="Arial"/>
              </a:rPr>
              <a:t>    close to 126 </a:t>
            </a:r>
            <a:r>
              <a:rPr lang="en-US" dirty="0" err="1" smtClean="0">
                <a:solidFill>
                  <a:srgbClr val="F9FBFD"/>
                </a:solidFill>
                <a:cs typeface="Arial"/>
              </a:rPr>
              <a:t>GeV</a:t>
            </a:r>
            <a:endParaRPr lang="de-DE" dirty="0" smtClean="0">
              <a:solidFill>
                <a:srgbClr val="F9FBFD"/>
              </a:solidFill>
            </a:endParaRP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key points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n-US" dirty="0" smtClean="0"/>
              <a:t>great desert</a:t>
            </a:r>
          </a:p>
          <a:p>
            <a:r>
              <a:rPr lang="en-US" dirty="0" smtClean="0"/>
              <a:t>solution of hierarchy problem at high scale</a:t>
            </a:r>
          </a:p>
          <a:p>
            <a:r>
              <a:rPr lang="en-US" dirty="0" smtClean="0"/>
              <a:t>high scale fixed point</a:t>
            </a:r>
          </a:p>
          <a:p>
            <a:r>
              <a:rPr lang="en-US" dirty="0" smtClean="0"/>
              <a:t>vanishing scalar coupling at fixed point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4" name="AutoShape 8" descr="https://atlas.web.cern.ch/Atlas/GROUPS/PHYSICS/PAPERS/HIGG-2012-27/.thumb_fig_0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32106" name="Picture 10" descr="https://atlas.web.cern.ch/Atlas/GROUPS/PHYSICS/PAPERS/HIGG-2012-27/.thumb_fig_0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556792"/>
            <a:ext cx="2304256" cy="2595286"/>
          </a:xfrm>
          <a:prstGeom prst="rect">
            <a:avLst/>
          </a:prstGeom>
          <a:noFill/>
        </p:spPr>
      </p:pic>
      <p:pic>
        <p:nvPicPr>
          <p:cNvPr id="132108" name="Picture 12" descr="https://atlas.web.cern.ch/Atlas/GROUPS/PHYSICS/PAPERS/HIGG-2012-27/.thumb_fig_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21088"/>
            <a:ext cx="2592288" cy="2484276"/>
          </a:xfrm>
          <a:prstGeom prst="rect">
            <a:avLst/>
          </a:prstGeom>
          <a:noFill/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Higgs boson found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32110" name="Picture 14" descr="https://atlas.web.cern.ch/Atlas/GROUPS/PHYSICS/PAPERS/HIGG-2012-27/.thumb_figaux_114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1484784"/>
            <a:ext cx="4090887" cy="3528392"/>
          </a:xfrm>
          <a:prstGeom prst="rect">
            <a:avLst/>
          </a:prstGeom>
          <a:noFill/>
        </p:spPr>
      </p:pic>
      <p:pic>
        <p:nvPicPr>
          <p:cNvPr id="132112" name="Picture 16" descr="https://atlas.web.cern.ch/Atlas/GROUPS/PHYSICS/PAPERS/HIGG-2012-27/.thumb_figaux_111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97152"/>
            <a:ext cx="2160240" cy="1863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79DCFF"/>
                </a:solidFill>
              </a:rPr>
              <a:t>fixed point in short-distance theory</a:t>
            </a:r>
            <a:endParaRPr lang="de-DE" sz="4000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US" sz="2800" dirty="0" smtClean="0"/>
              <a:t>short-distance theory extends SM</a:t>
            </a:r>
          </a:p>
          <a:p>
            <a:r>
              <a:rPr lang="en-US" sz="2800" dirty="0" smtClean="0"/>
              <a:t>minimal: SM + gravity</a:t>
            </a:r>
          </a:p>
          <a:p>
            <a:r>
              <a:rPr lang="en-US" sz="2800" dirty="0" smtClean="0"/>
              <a:t>higher dimensional theory ?</a:t>
            </a:r>
          </a:p>
          <a:p>
            <a:r>
              <a:rPr lang="en-US" sz="2800" dirty="0" smtClean="0"/>
              <a:t>grand unification ?</a:t>
            </a:r>
          </a:p>
          <a:p>
            <a:r>
              <a:rPr lang="en-US" sz="2800" dirty="0" smtClean="0"/>
              <a:t>( almost) second order electroweak phase transition guarantees ( approximate ) fixed point of flow</a:t>
            </a:r>
          </a:p>
          <a:p>
            <a:r>
              <a:rPr lang="en-US" sz="2800" dirty="0" smtClean="0"/>
              <a:t>needed </a:t>
            </a:r>
            <a:r>
              <a:rPr lang="en-US" sz="2800" dirty="0" smtClean="0"/>
              <a:t>for gauge hierarchy: </a:t>
            </a:r>
            <a:r>
              <a:rPr lang="en-US" sz="2800" dirty="0" smtClean="0"/>
              <a:t>deviation from fixed point is an irrelevant parameter </a:t>
            </a:r>
            <a:r>
              <a:rPr lang="en-US" sz="2800" dirty="0" smtClean="0"/>
              <a:t> 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80831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asymptotic safety for gravity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436096" y="594928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9FBFD"/>
                </a:solidFill>
              </a:rPr>
              <a:t>Weinberg , Reuter</a:t>
            </a:r>
            <a:endParaRPr lang="de-DE" sz="20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running Planck mass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5086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869160"/>
            <a:ext cx="5400600" cy="54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043608" y="3861048"/>
            <a:ext cx="43627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infrared cutoff scale k ,</a:t>
            </a:r>
          </a:p>
          <a:p>
            <a:endParaRPr lang="en-US" dirty="0" smtClean="0"/>
          </a:p>
          <a:p>
            <a:r>
              <a:rPr lang="en-US" sz="2800" dirty="0" smtClean="0">
                <a:solidFill>
                  <a:srgbClr val="F9FBFD"/>
                </a:solidFill>
              </a:rPr>
              <a:t>for k=0 :</a:t>
            </a:r>
            <a:endParaRPr lang="de-DE" sz="28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fixed point for dimensionless ratio M/k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r="1757"/>
          <a:stretch>
            <a:fillRect/>
          </a:stretch>
        </p:blipFill>
        <p:spPr bwMode="auto">
          <a:xfrm>
            <a:off x="1043608" y="3212976"/>
            <a:ext cx="72008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scaling at short distances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138" y="2952750"/>
            <a:ext cx="23717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653136"/>
            <a:ext cx="58293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en-US" sz="4000" dirty="0" smtClean="0">
                <a:solidFill>
                  <a:srgbClr val="79DCFF"/>
                </a:solidFill>
              </a:rPr>
              <a:t>infrared unstable fixed point:</a:t>
            </a:r>
            <a:br>
              <a:rPr lang="en-US" sz="4000" dirty="0" smtClean="0">
                <a:solidFill>
                  <a:srgbClr val="79DCFF"/>
                </a:solidFill>
              </a:rPr>
            </a:br>
            <a:r>
              <a:rPr lang="en-US" sz="4000" dirty="0" smtClean="0">
                <a:solidFill>
                  <a:srgbClr val="79DCFF"/>
                </a:solidFill>
              </a:rPr>
              <a:t>transition from scaling to constant Planck mass</a:t>
            </a:r>
            <a:endParaRPr lang="de-DE" sz="4000" dirty="0">
              <a:solidFill>
                <a:srgbClr val="79DC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56706"/>
            <a:ext cx="5256584" cy="155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517232"/>
            <a:ext cx="16764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17232"/>
            <a:ext cx="39243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365104"/>
            <a:ext cx="3168352" cy="61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642194"/>
          </a:xfrm>
        </p:spPr>
        <p:txBody>
          <a:bodyPr/>
          <a:lstStyle/>
          <a:p>
            <a:r>
              <a:rPr lang="en-US" sz="3600" dirty="0" smtClean="0">
                <a:solidFill>
                  <a:srgbClr val="79DCFF"/>
                </a:solidFill>
              </a:rPr>
              <a:t>modified running of </a:t>
            </a:r>
            <a:r>
              <a:rPr lang="en-US" sz="3600" dirty="0" err="1" smtClean="0">
                <a:solidFill>
                  <a:srgbClr val="79DCFF"/>
                </a:solidFill>
              </a:rPr>
              <a:t>quartic</a:t>
            </a:r>
            <a:r>
              <a:rPr lang="en-US" sz="3600" dirty="0" smtClean="0">
                <a:solidFill>
                  <a:srgbClr val="79DCFF"/>
                </a:solidFill>
              </a:rPr>
              <a:t> scalar coupling in presence of metric fluctuations</a:t>
            </a:r>
            <a:endParaRPr lang="de-DE" sz="3600" dirty="0">
              <a:solidFill>
                <a:srgbClr val="79DCFF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71501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11560" y="4149080"/>
            <a:ext cx="945531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9FBFD"/>
                </a:solidFill>
              </a:rPr>
              <a:t>for a &gt; 0 and small h : </a:t>
            </a:r>
          </a:p>
          <a:p>
            <a:endParaRPr lang="en-US" sz="2800" dirty="0" smtClean="0">
              <a:solidFill>
                <a:srgbClr val="F9FBFD"/>
              </a:solidFill>
            </a:endParaRPr>
          </a:p>
          <a:p>
            <a:r>
              <a:rPr lang="el-GR" sz="3600" dirty="0" smtClean="0">
                <a:solidFill>
                  <a:srgbClr val="FFFF00"/>
                </a:solidFill>
                <a:latin typeface="Arial"/>
                <a:cs typeface="Arial"/>
              </a:rPr>
              <a:t>λ</a:t>
            </a:r>
            <a:r>
              <a:rPr lang="en-US" sz="3600" dirty="0" smtClean="0">
                <a:solidFill>
                  <a:srgbClr val="FFFF00"/>
                </a:solidFill>
              </a:rPr>
              <a:t> is driven fast too very small values !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9FBFD"/>
                </a:solidFill>
              </a:rPr>
              <a:t>e.g. a=3 found in gravity computations </a:t>
            </a:r>
            <a:endParaRPr lang="de-DE" sz="2800" dirty="0">
              <a:solidFill>
                <a:srgbClr val="F9FBFD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740352" y="2420888"/>
            <a:ext cx="97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9FBFD"/>
                </a:solidFill>
              </a:rPr>
              <a:t>+…</a:t>
            </a:r>
            <a:endParaRPr lang="de-DE" sz="36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short distance fixed point at </a:t>
            </a:r>
            <a:r>
              <a:rPr lang="el-GR" dirty="0" smtClean="0">
                <a:solidFill>
                  <a:srgbClr val="79DCFF"/>
                </a:solidFill>
                <a:latin typeface="Arial"/>
                <a:cs typeface="Arial"/>
              </a:rPr>
              <a:t>λ</a:t>
            </a:r>
            <a:r>
              <a:rPr lang="en-US" dirty="0" smtClean="0">
                <a:solidFill>
                  <a:srgbClr val="79DCFF"/>
                </a:solidFill>
              </a:rPr>
              <a:t>=0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interesting speculation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top quark mass </a:t>
            </a:r>
            <a:r>
              <a:rPr lang="en-US" b="1" dirty="0" smtClean="0">
                <a:solidFill>
                  <a:srgbClr val="F9FBFD"/>
                </a:solidFill>
              </a:rPr>
              <a:t>“predicted” </a:t>
            </a:r>
            <a:r>
              <a:rPr lang="en-US" dirty="0" smtClean="0"/>
              <a:t>to be close to minimal value , as found in experiment</a:t>
            </a:r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60579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bound on top quark mass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157192"/>
            <a:ext cx="28479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48631"/>
          <a:stretch>
            <a:fillRect/>
          </a:stretch>
        </p:blipFill>
        <p:spPr bwMode="auto">
          <a:xfrm>
            <a:off x="1763688" y="3212976"/>
            <a:ext cx="5112568" cy="147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827584" y="1556792"/>
            <a:ext cx="68407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quartic</a:t>
            </a:r>
            <a:r>
              <a:rPr lang="en-US" dirty="0" smtClean="0"/>
              <a:t> scalar coupling has to remain positive during flow</a:t>
            </a:r>
          </a:p>
          <a:p>
            <a:r>
              <a:rPr lang="en-US" sz="1800" dirty="0" smtClean="0"/>
              <a:t>( otherwise Coleman-Weinberg symmetry breaking at high scale)</a:t>
            </a:r>
            <a:endParaRPr lang="de-DE" sz="1800" dirty="0"/>
          </a:p>
        </p:txBody>
      </p:sp>
      <p:sp>
        <p:nvSpPr>
          <p:cNvPr id="7" name="Textfeld 6"/>
          <p:cNvSpPr txBox="1"/>
          <p:nvPr/>
        </p:nvSpPr>
        <p:spPr>
          <a:xfrm>
            <a:off x="4499992" y="530120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~170 </a:t>
            </a:r>
            <a:r>
              <a:rPr lang="en-US" sz="3600" dirty="0" err="1" smtClean="0"/>
              <a:t>GeV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95247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79DCFF"/>
                </a:solidFill>
              </a:rPr>
              <a:t>prediction for mass of Higgs scalar</a:t>
            </a:r>
            <a:endParaRPr lang="de-DE" sz="4000" dirty="0">
              <a:solidFill>
                <a:srgbClr val="79DC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34990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068960"/>
            <a:ext cx="503335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7596336" y="3717032"/>
            <a:ext cx="108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FBFD"/>
                </a:solidFill>
              </a:rPr>
              <a:t>2010</a:t>
            </a:r>
            <a:endParaRPr lang="de-DE" dirty="0">
              <a:solidFill>
                <a:srgbClr val="F9FBFD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6242921"/>
            <a:ext cx="5112568" cy="39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5661248"/>
            <a:ext cx="5153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085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standard model Higgs boson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026" name="Picture 2" descr="D:\Material\HiggsMaterial\HiggsComparison8TeV1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92896"/>
            <a:ext cx="3692804" cy="2852032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5148064" y="573325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T.Plehn</a:t>
            </a:r>
            <a:r>
              <a:rPr lang="en-US" sz="2400" dirty="0" smtClean="0"/>
              <a:t>, </a:t>
            </a:r>
            <a:r>
              <a:rPr lang="en-US" sz="2400" dirty="0" err="1" smtClean="0"/>
              <a:t>M.Rauch</a:t>
            </a:r>
            <a:endParaRPr lang="de-DE" sz="2400" dirty="0"/>
          </a:p>
        </p:txBody>
      </p:sp>
      <p:pic>
        <p:nvPicPr>
          <p:cNvPr id="65538" name="Picture 2" descr="https://atlas.web.cern.ch/Atlas/GROUPS/PHYSICS/PAPERS/HIGG-2012-27/.thumb_figaux_077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4176464" cy="2836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uncertainties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uncertainty is a few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central value has moved somewhat upwards , close to 129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change in top-mass and strong gauge coupling</a:t>
            </a:r>
          </a:p>
          <a:p>
            <a:r>
              <a:rPr lang="en-US" dirty="0" smtClean="0"/>
              <a:t>inclusion of three loop running and two loop matching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3556"/>
          <a:stretch>
            <a:fillRect/>
          </a:stretch>
        </p:blipFill>
        <p:spPr bwMode="auto">
          <a:xfrm>
            <a:off x="1403648" y="4998642"/>
            <a:ext cx="5904656" cy="157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895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running </a:t>
            </a:r>
            <a:r>
              <a:rPr lang="en-US" dirty="0" err="1" smtClean="0">
                <a:solidFill>
                  <a:srgbClr val="79DCFF"/>
                </a:solidFill>
              </a:rPr>
              <a:t>quartic</a:t>
            </a:r>
            <a:r>
              <a:rPr lang="en-US" dirty="0" smtClean="0">
                <a:solidFill>
                  <a:srgbClr val="79DCFF"/>
                </a:solidFill>
              </a:rPr>
              <a:t> scalar coupling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328592" cy="500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7380312" y="4725144"/>
            <a:ext cx="1338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9FBFD"/>
                </a:solidFill>
              </a:rPr>
              <a:t>Degrassi</a:t>
            </a:r>
            <a:endParaRPr lang="en-US" sz="2400" dirty="0" smtClean="0">
              <a:solidFill>
                <a:srgbClr val="F9FBFD"/>
              </a:solidFill>
            </a:endParaRPr>
          </a:p>
          <a:p>
            <a:r>
              <a:rPr lang="en-US" sz="2400" dirty="0" smtClean="0">
                <a:solidFill>
                  <a:srgbClr val="F9FBFD"/>
                </a:solidFill>
              </a:rPr>
              <a:t> et al</a:t>
            </a:r>
            <a:endParaRPr lang="de-DE" sz="24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en-US" sz="4000" dirty="0" smtClean="0">
                <a:solidFill>
                  <a:srgbClr val="79DCFF"/>
                </a:solidFill>
              </a:rPr>
              <a:t>Sensitivity to Higgs boson mass</a:t>
            </a:r>
            <a:br>
              <a:rPr lang="en-US" sz="4000" dirty="0" smtClean="0">
                <a:solidFill>
                  <a:srgbClr val="79DCFF"/>
                </a:solidFill>
              </a:rPr>
            </a:br>
            <a:r>
              <a:rPr lang="en-US" sz="4000" dirty="0" smtClean="0">
                <a:solidFill>
                  <a:srgbClr val="79DCFF"/>
                </a:solidFill>
              </a:rPr>
              <a:t>for given top quark mass</a:t>
            </a:r>
            <a:endParaRPr lang="de-DE" sz="4000" dirty="0">
              <a:solidFill>
                <a:srgbClr val="79DC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18597"/>
            <a:ext cx="3888432" cy="288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24944"/>
            <a:ext cx="3590342" cy="287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88840"/>
            <a:ext cx="6743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en-US" sz="4000" dirty="0" smtClean="0">
                <a:solidFill>
                  <a:srgbClr val="79DCFF"/>
                </a:solidFill>
              </a:rPr>
              <a:t>top “prediction” for known </a:t>
            </a:r>
            <a:br>
              <a:rPr lang="en-US" sz="4000" dirty="0" smtClean="0">
                <a:solidFill>
                  <a:srgbClr val="79DCFF"/>
                </a:solidFill>
              </a:rPr>
            </a:br>
            <a:r>
              <a:rPr lang="en-US" sz="4000" dirty="0" smtClean="0">
                <a:solidFill>
                  <a:srgbClr val="79DCFF"/>
                </a:solidFill>
              </a:rPr>
              <a:t>Higgs boson mass </a:t>
            </a:r>
            <a:endParaRPr lang="de-DE" sz="4000" dirty="0">
              <a:solidFill>
                <a:srgbClr val="79DC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2823716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</a:t>
            </a:r>
            <a:r>
              <a:rPr lang="en-US" sz="4000" dirty="0" smtClean="0"/>
              <a:t>or </a:t>
            </a:r>
            <a:r>
              <a:rPr lang="en-US" sz="4000" dirty="0" err="1" smtClean="0"/>
              <a:t>m</a:t>
            </a:r>
            <a:r>
              <a:rPr lang="en-US" sz="4000" baseline="-25000" dirty="0" err="1" smtClean="0"/>
              <a:t>H</a:t>
            </a:r>
            <a:r>
              <a:rPr lang="en-US" sz="4000" dirty="0" smtClean="0"/>
              <a:t> =126 </a:t>
            </a:r>
            <a:r>
              <a:rPr lang="en-US" sz="4000" dirty="0" err="1" smtClean="0"/>
              <a:t>Gev</a:t>
            </a:r>
            <a:r>
              <a:rPr lang="en-US" sz="4000" dirty="0" smtClean="0"/>
              <a:t> :</a:t>
            </a:r>
          </a:p>
          <a:p>
            <a:endParaRPr lang="en-US" sz="4000" dirty="0"/>
          </a:p>
          <a:p>
            <a:r>
              <a:rPr lang="en-US" sz="4000" dirty="0" smtClean="0"/>
              <a:t>  </a:t>
            </a:r>
            <a:r>
              <a:rPr lang="en-US" sz="4000" dirty="0" err="1" smtClean="0"/>
              <a:t>m</a:t>
            </a:r>
            <a:r>
              <a:rPr lang="en-US" sz="4000" baseline="-25000" dirty="0" err="1" smtClean="0"/>
              <a:t>t</a:t>
            </a:r>
            <a:r>
              <a:rPr lang="en-US" sz="4000" dirty="0" smtClean="0"/>
              <a:t> = 171.5 </a:t>
            </a:r>
            <a:r>
              <a:rPr lang="en-US" sz="4000" dirty="0" err="1" smtClean="0"/>
              <a:t>GeV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573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33CCFF"/>
                </a:solidFill>
              </a:rPr>
              <a:t>What if top pole mass is 173 </a:t>
            </a:r>
            <a:r>
              <a:rPr lang="en-US" sz="4000" dirty="0" err="1" smtClean="0">
                <a:solidFill>
                  <a:srgbClr val="33CCFF"/>
                </a:solidFill>
              </a:rPr>
              <a:t>GeV</a:t>
            </a:r>
            <a:r>
              <a:rPr lang="en-US" sz="4000" dirty="0" smtClean="0">
                <a:solidFill>
                  <a:srgbClr val="33CCFF"/>
                </a:solidFill>
              </a:rPr>
              <a:t> ?</a:t>
            </a:r>
            <a:endParaRPr lang="en-US" sz="4000" dirty="0">
              <a:solidFill>
                <a:srgbClr val="33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standard model needs extension around 10</a:t>
            </a:r>
            <a:r>
              <a:rPr lang="en-US" sz="2800" baseline="30000" dirty="0" smtClean="0"/>
              <a:t>11</a:t>
            </a:r>
            <a:r>
              <a:rPr lang="en-US" sz="2800" dirty="0" smtClean="0"/>
              <a:t> </a:t>
            </a:r>
            <a:r>
              <a:rPr lang="en-US" sz="2800" dirty="0" err="1" smtClean="0"/>
              <a:t>GeV</a:t>
            </a:r>
            <a:endParaRPr lang="en-US" sz="2800" dirty="0" smtClean="0"/>
          </a:p>
          <a:p>
            <a:r>
              <a:rPr lang="en-US" sz="2800" dirty="0" smtClean="0"/>
              <a:t>scale of seesaw for neutrinos</a:t>
            </a:r>
          </a:p>
          <a:p>
            <a:r>
              <a:rPr lang="en-US" sz="2800" dirty="0" smtClean="0"/>
              <a:t>heavy triplet ?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96952"/>
            <a:ext cx="3888432" cy="365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479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tteric\Pictures\Material_Talks\oasis2_desert-camp-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069" cy="6935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098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remark on </a:t>
            </a:r>
            <a:r>
              <a:rPr lang="en-US" dirty="0" err="1" smtClean="0">
                <a:solidFill>
                  <a:srgbClr val="79DCFF"/>
                </a:solidFill>
              </a:rPr>
              <a:t>metastable</a:t>
            </a:r>
            <a:r>
              <a:rPr lang="en-US" dirty="0" smtClean="0">
                <a:solidFill>
                  <a:srgbClr val="79DCFF"/>
                </a:solidFill>
              </a:rPr>
              <a:t> vacuum 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5040560" cy="403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899592" y="1484784"/>
            <a:ext cx="743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model known where this is realized in reliable way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1869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conclusions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US" sz="2800" dirty="0" smtClean="0"/>
              <a:t>observed value of Higgs boson mass is compatible with great desert</a:t>
            </a:r>
          </a:p>
          <a:p>
            <a:r>
              <a:rPr lang="en-US" sz="2800" dirty="0" smtClean="0"/>
              <a:t>short distance fixed point with small </a:t>
            </a:r>
            <a:r>
              <a:rPr lang="el-GR" sz="2800" dirty="0" smtClean="0">
                <a:latin typeface="Arial"/>
                <a:cs typeface="Arial"/>
              </a:rPr>
              <a:t>λ</a:t>
            </a:r>
            <a:r>
              <a:rPr lang="en-US" sz="2800" dirty="0" smtClean="0"/>
              <a:t> predicts</a:t>
            </a:r>
            <a:r>
              <a:rPr lang="de-DE" sz="2800" dirty="0" smtClean="0"/>
              <a:t> </a:t>
            </a:r>
            <a:r>
              <a:rPr lang="de-DE" sz="2800" dirty="0" err="1" smtClean="0"/>
              <a:t>Higgs</a:t>
            </a:r>
            <a:r>
              <a:rPr lang="de-DE" sz="2800" dirty="0" smtClean="0"/>
              <a:t> </a:t>
            </a:r>
            <a:r>
              <a:rPr lang="de-DE" sz="2800" dirty="0" err="1" smtClean="0"/>
              <a:t>boson</a:t>
            </a:r>
            <a:r>
              <a:rPr lang="de-DE" sz="2800" dirty="0" smtClean="0"/>
              <a:t> </a:t>
            </a:r>
            <a:r>
              <a:rPr lang="de-DE" sz="2800" dirty="0" err="1" smtClean="0"/>
              <a:t>mass</a:t>
            </a:r>
            <a:r>
              <a:rPr lang="de-DE" sz="2800" dirty="0" smtClean="0"/>
              <a:t> </a:t>
            </a:r>
            <a:r>
              <a:rPr lang="de-DE" sz="2800" dirty="0" err="1" smtClean="0"/>
              <a:t>close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126 </a:t>
            </a:r>
            <a:r>
              <a:rPr lang="de-DE" sz="2800" dirty="0" err="1" smtClean="0"/>
              <a:t>GeV</a:t>
            </a:r>
            <a:endParaRPr lang="de-DE" sz="2800" dirty="0" smtClean="0"/>
          </a:p>
          <a:p>
            <a:r>
              <a:rPr lang="en-US" sz="2800" dirty="0" smtClean="0"/>
              <a:t>prediction in </a:t>
            </a:r>
            <a:r>
              <a:rPr lang="en-US" sz="2800" dirty="0" err="1" smtClean="0"/>
              <a:t>SM+gravity</a:t>
            </a:r>
            <a:r>
              <a:rPr lang="en-US" sz="2800" dirty="0" smtClean="0"/>
              <a:t>, but also wider class of models</a:t>
            </a:r>
            <a:endParaRPr lang="de-DE" sz="2800" dirty="0" smtClean="0"/>
          </a:p>
          <a:p>
            <a:r>
              <a:rPr lang="en-US" sz="2800" dirty="0" smtClean="0"/>
              <a:t>desert: no new physics at LHC and future colliders</a:t>
            </a:r>
          </a:p>
          <a:p>
            <a:r>
              <a:rPr lang="en-US" sz="2800" dirty="0" smtClean="0"/>
              <a:t>relevant scale for neutrino physics may be low or intermediate ( say 10</a:t>
            </a:r>
            <a:r>
              <a:rPr lang="en-US" sz="2800" baseline="30000" dirty="0" smtClean="0"/>
              <a:t>11</a:t>
            </a:r>
            <a:r>
              <a:rPr lang="en-US" sz="2800" dirty="0" smtClean="0"/>
              <a:t> </a:t>
            </a:r>
            <a:r>
              <a:rPr lang="en-US" sz="2800" dirty="0" err="1" smtClean="0"/>
              <a:t>GeV</a:t>
            </a:r>
            <a:r>
              <a:rPr lang="en-US" sz="2800" dirty="0" smtClean="0"/>
              <a:t> ) - oasis in desert 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tteric\Pictures\Material_Talks\oasis2_desert-camp-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069" cy="6935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92280" y="5733256"/>
            <a:ext cx="857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FBFD"/>
                </a:solidFill>
              </a:rPr>
              <a:t>end</a:t>
            </a:r>
            <a:endParaRPr lang="de-DE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FF"/>
                </a:solidFill>
                <a:ea typeface="+mj-ea"/>
              </a:rPr>
              <a:t>Spontaneous symmetry breaking  confirmed at the LHC</a:t>
            </a:r>
            <a:endParaRPr lang="de-DE" dirty="0" smtClean="0">
              <a:solidFill>
                <a:srgbClr val="33CCFF"/>
              </a:solidFill>
              <a:ea typeface="+mj-ea"/>
            </a:endParaRPr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3" cstate="print"/>
          <a:srcRect l="13818" t="21463" r="48520" b="12587"/>
          <a:stretch>
            <a:fillRect/>
          </a:stretch>
        </p:blipFill>
        <p:spPr bwMode="auto">
          <a:xfrm>
            <a:off x="179388" y="1700213"/>
            <a:ext cx="35639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9" descr="LHC_hall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2133600"/>
            <a:ext cx="50974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3600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gauge hierarchy problem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and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fine tuning problem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quantum effective potential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601537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429000"/>
            <a:ext cx="1714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67544" y="5157192"/>
            <a:ext cx="8501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scalar field  </a:t>
            </a:r>
            <a:r>
              <a:rPr lang="el-GR" dirty="0" smtClean="0"/>
              <a:t>χ</a:t>
            </a:r>
            <a:r>
              <a:rPr lang="en-US" dirty="0" smtClean="0"/>
              <a:t> with high expectation value M,</a:t>
            </a:r>
          </a:p>
          <a:p>
            <a:r>
              <a:rPr lang="en-US" dirty="0" smtClean="0"/>
              <a:t>say Planck mass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anomalous mass dimension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3625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852936"/>
            <a:ext cx="53625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4067944" y="458112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i="1" dirty="0" smtClean="0">
                <a:solidFill>
                  <a:srgbClr val="FFFF00"/>
                </a:solidFill>
              </a:rPr>
              <a:t>one loop, </a:t>
            </a:r>
          </a:p>
          <a:p>
            <a:pPr lvl="0"/>
            <a:r>
              <a:rPr lang="en-US" sz="2400" i="1" dirty="0" smtClean="0">
                <a:solidFill>
                  <a:srgbClr val="FFFF00"/>
                </a:solidFill>
              </a:rPr>
              <a:t>neglect gauge couplings g</a:t>
            </a:r>
            <a:endParaRPr lang="de-DE" sz="24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fixed point for </a:t>
            </a:r>
            <a:r>
              <a:rPr lang="el-GR" dirty="0" smtClean="0">
                <a:solidFill>
                  <a:srgbClr val="79DCFF"/>
                </a:solidFill>
              </a:rPr>
              <a:t>γ</a:t>
            </a:r>
            <a:r>
              <a:rPr lang="en-US" dirty="0" smtClean="0">
                <a:solidFill>
                  <a:srgbClr val="79DCFF"/>
                </a:solidFill>
              </a:rPr>
              <a:t>  = 0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sz="2800" dirty="0" smtClean="0"/>
              <a:t>zero temperature electroweak phase transition (as function of </a:t>
            </a:r>
            <a:r>
              <a:rPr lang="el-GR" sz="2800" dirty="0" smtClean="0"/>
              <a:t>γ</a:t>
            </a:r>
            <a:r>
              <a:rPr lang="en-US" sz="2800" dirty="0" smtClean="0"/>
              <a:t>  ) is essentially second order</a:t>
            </a:r>
          </a:p>
          <a:p>
            <a:r>
              <a:rPr lang="en-US" sz="2800" dirty="0" smtClean="0"/>
              <a:t>fixed point with effective dilatation symmetry</a:t>
            </a:r>
          </a:p>
          <a:p>
            <a:r>
              <a:rPr lang="en-US" sz="2800" dirty="0" smtClean="0"/>
              <a:t>no flow of  </a:t>
            </a:r>
            <a:r>
              <a:rPr lang="el-GR" sz="2800" dirty="0" smtClean="0"/>
              <a:t>γ</a:t>
            </a:r>
            <a:r>
              <a:rPr lang="en-US" sz="2800" dirty="0" smtClean="0"/>
              <a:t>  at fixed point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naturalness due to enhanced symmetry</a:t>
            </a:r>
          </a:p>
          <a:p>
            <a:r>
              <a:rPr lang="en-US" sz="2800" dirty="0" smtClean="0"/>
              <a:t>small deviations from fixed point due to running couplings: leading effect is lower bound on Fermi scale by quark-</a:t>
            </a:r>
            <a:r>
              <a:rPr lang="en-US" sz="2800" dirty="0" err="1" smtClean="0"/>
              <a:t>antiquark</a:t>
            </a:r>
            <a:r>
              <a:rPr lang="en-US" sz="2800" dirty="0" smtClean="0"/>
              <a:t> condensates 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17032"/>
            <a:ext cx="4032448" cy="62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critical physics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/>
          <a:lstStyle/>
          <a:p>
            <a:r>
              <a:rPr lang="en-US" sz="2800" dirty="0" smtClean="0">
                <a:solidFill>
                  <a:srgbClr val="F9FBFD"/>
                </a:solidFill>
              </a:rPr>
              <a:t>second order phase transition corresponds to critical surface in general space of couplings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flow of couplings remains within critical surface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once couplings are near critical surface at one scale, they remain in the vicinity of critical surface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gauge hierarchy problem : explain why world is near critical surface for electroweak phase transition</a:t>
            </a:r>
          </a:p>
          <a:p>
            <a:r>
              <a:rPr lang="en-US" sz="3600" dirty="0" smtClean="0"/>
              <a:t>explanation can be at arbitrary scale !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79DCFF"/>
                </a:solidFill>
              </a:rPr>
              <a:t>critical physics in statistical physics</a:t>
            </a:r>
            <a:endParaRPr lang="de-DE" sz="4000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of naïve perturbation theory </a:t>
            </a:r>
          </a:p>
          <a:p>
            <a:pPr>
              <a:buNone/>
            </a:pPr>
            <a:r>
              <a:rPr lang="en-US" dirty="0" smtClean="0"/>
              <a:t>( without RG – improvement ) </a:t>
            </a:r>
          </a:p>
          <a:p>
            <a:pPr>
              <a:buNone/>
            </a:pPr>
            <a:r>
              <a:rPr lang="en-US" dirty="0" smtClean="0"/>
              <a:t>would make the existence of critical temperature look “unnatural”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rgbClr val="F9FBFD"/>
                </a:solidFill>
              </a:rPr>
              <a:t>artefact</a:t>
            </a:r>
            <a:r>
              <a:rPr lang="en-US" dirty="0" smtClean="0">
                <a:solidFill>
                  <a:srgbClr val="F9FBFD"/>
                </a:solidFill>
              </a:rPr>
              <a:t> of badly converging expansion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self-tuned criticality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deviation from fixed point is an irrelevant parameter (A&gt;2)</a:t>
            </a:r>
          </a:p>
          <a:p>
            <a:r>
              <a:rPr lang="en-US" sz="2800" dirty="0" smtClean="0"/>
              <a:t>critical behavior realized for wide range of parameters </a:t>
            </a:r>
          </a:p>
          <a:p>
            <a:r>
              <a:rPr lang="en-US" sz="2800" dirty="0" smtClean="0"/>
              <a:t>in statistical physics : models of this type are known for d=2 </a:t>
            </a:r>
          </a:p>
          <a:p>
            <a:r>
              <a:rPr lang="en-US" sz="2800" dirty="0" smtClean="0"/>
              <a:t>d=4: second order phase transitions found , </a:t>
            </a:r>
          </a:p>
          <a:p>
            <a:pPr>
              <a:buNone/>
            </a:pPr>
            <a:r>
              <a:rPr lang="en-US" sz="2800" dirty="0" smtClean="0"/>
              <a:t>    self-tuned criticality found in models of scalars coupled to gauge fields (QCD),  </a:t>
            </a:r>
            <a:r>
              <a:rPr lang="en-US" sz="2400" dirty="0" err="1" smtClean="0">
                <a:solidFill>
                  <a:srgbClr val="F9FBFD"/>
                </a:solidFill>
              </a:rPr>
              <a:t>Gies</a:t>
            </a:r>
            <a:r>
              <a:rPr lang="en-US" sz="2400" dirty="0" smtClean="0">
                <a:solidFill>
                  <a:srgbClr val="F9FBFD"/>
                </a:solidFill>
              </a:rPr>
              <a:t>…</a:t>
            </a:r>
            <a:endParaRPr lang="en-US" sz="2800" dirty="0" smtClean="0">
              <a:solidFill>
                <a:srgbClr val="F9FBFD"/>
              </a:solidFill>
            </a:endParaRP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realistic electroweak model not yet found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SUSY </a:t>
            </a:r>
            <a:r>
              <a:rPr lang="en-US" dirty="0" err="1" smtClean="0">
                <a:solidFill>
                  <a:srgbClr val="79DCFF"/>
                </a:solidFill>
              </a:rPr>
              <a:t>vs</a:t>
            </a:r>
            <a:r>
              <a:rPr lang="en-US" dirty="0" smtClean="0">
                <a:solidFill>
                  <a:srgbClr val="79DCFF"/>
                </a:solidFill>
              </a:rPr>
              <a:t> Standard Model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natural predictions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baryon and lepton number conservation                  </a:t>
            </a:r>
            <a:r>
              <a:rPr lang="en-US" sz="2800" dirty="0" smtClean="0">
                <a:solidFill>
                  <a:srgbClr val="FFFF00"/>
                </a:solidFill>
              </a:rPr>
              <a:t>S</a:t>
            </a:r>
            <a:r>
              <a:rPr lang="en-US" sz="2800" dirty="0" smtClean="0"/>
              <a:t>M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flavor and CP violation described by CKM matrix   </a:t>
            </a:r>
            <a:r>
              <a:rPr lang="en-US" sz="2800" dirty="0" smtClean="0"/>
              <a:t>SM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absence of strangeness violating neutral currents     </a:t>
            </a:r>
            <a:r>
              <a:rPr lang="en-US" sz="2800" dirty="0" smtClean="0"/>
              <a:t>SM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g-2 etc.</a:t>
            </a:r>
            <a:r>
              <a:rPr lang="en-US" sz="2800" dirty="0" smtClean="0"/>
              <a:t>                                                                     SM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dark matter particle (WIMP)                                 </a:t>
            </a:r>
            <a:r>
              <a:rPr lang="en-US" sz="2800" dirty="0" smtClean="0"/>
              <a:t>SUSY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gravitational running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933056"/>
            <a:ext cx="2736304" cy="110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3816424" cy="133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924054"/>
            <a:ext cx="2376264" cy="108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988840"/>
            <a:ext cx="27051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187624" y="5445224"/>
            <a:ext cx="7182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&lt; 0 for gauge and Yukawa couplings</a:t>
            </a:r>
          </a:p>
          <a:p>
            <a:r>
              <a:rPr lang="en-US" dirty="0" smtClean="0"/>
              <a:t>                 asymptotic freedom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2555776" y="6093296"/>
            <a:ext cx="504056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Higgs mechanism verified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131074" name="AutoShape 2" descr="http://www.atlas.ch/multimedia/swf-view/englert-interview-higg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31076" name="Picture 4" descr="http://www.atlas.ch/multimedia/swf-view/englert-interview-higgs.jpg"/>
          <p:cNvPicPr>
            <a:picLocks noChangeAspect="1" noChangeArrowheads="1"/>
          </p:cNvPicPr>
          <p:nvPr/>
        </p:nvPicPr>
        <p:blipFill>
          <a:blip r:embed="rId2" cstate="print"/>
          <a:srcRect l="8846" r="18619"/>
          <a:stretch>
            <a:fillRect/>
          </a:stretch>
        </p:blipFill>
        <p:spPr bwMode="auto">
          <a:xfrm>
            <a:off x="4716016" y="4149080"/>
            <a:ext cx="2987621" cy="2448272"/>
          </a:xfrm>
          <a:prstGeom prst="rect">
            <a:avLst/>
          </a:prstGeom>
          <a:noFill/>
        </p:spPr>
      </p:pic>
      <p:pic>
        <p:nvPicPr>
          <p:cNvPr id="131078" name="Picture 6" descr="http://www.ph.ed.ac.uk/sites/default/files/images/higgs/headers/Peter%20Higgs%20May%2030th%202008-small_2.jpg?1325937882"/>
          <p:cNvPicPr>
            <a:picLocks noChangeAspect="1" noChangeArrowheads="1"/>
          </p:cNvPicPr>
          <p:nvPr/>
        </p:nvPicPr>
        <p:blipFill>
          <a:blip r:embed="rId3" cstate="print"/>
          <a:srcRect l="5400" r="37901" b="37338"/>
          <a:stretch>
            <a:fillRect/>
          </a:stretch>
        </p:blipFill>
        <p:spPr bwMode="auto">
          <a:xfrm>
            <a:off x="755576" y="2492896"/>
            <a:ext cx="3312368" cy="2444843"/>
          </a:xfrm>
          <a:prstGeom prst="rect">
            <a:avLst/>
          </a:prstGeom>
          <a:noFill/>
        </p:spPr>
      </p:pic>
      <p:pic>
        <p:nvPicPr>
          <p:cNvPr id="131080" name="Picture 8" descr="Robert Brout ne pourra plus recevoir le prix Nob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84784"/>
            <a:ext cx="1887509" cy="2592288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899592" y="5301208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Higgs   </a:t>
            </a:r>
            <a:r>
              <a:rPr lang="en-US" dirty="0" err="1" smtClean="0"/>
              <a:t>Brout</a:t>
            </a:r>
            <a:endParaRPr lang="en-US" dirty="0" smtClean="0"/>
          </a:p>
          <a:p>
            <a:r>
              <a:rPr lang="en-US" dirty="0" smtClean="0"/>
              <a:t>           </a:t>
            </a:r>
            <a:r>
              <a:rPr lang="en-US" dirty="0" err="1" smtClean="0"/>
              <a:t>Englert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heme/theme1.xml><?xml version="1.0" encoding="utf-8"?>
<a:theme xmlns:a="http://schemas.openxmlformats.org/drawingml/2006/main" name="Design1">
  <a:themeElements>
    <a:clrScheme name="Benutzerdefiniert 3">
      <a:dk1>
        <a:srgbClr val="000514"/>
      </a:dk1>
      <a:lt1>
        <a:srgbClr val="FFFF00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84E0FF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ömung">
  <a:themeElements>
    <a:clrScheme name="Strömung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ömung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10">
        <a:dk1>
          <a:srgbClr val="000514"/>
        </a:dk1>
        <a:lt1>
          <a:srgbClr val="FF0000"/>
        </a:lt1>
        <a:dk2>
          <a:srgbClr val="003399"/>
        </a:dk2>
        <a:lt2>
          <a:srgbClr val="E9341B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00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1605</Words>
  <Application>Microsoft Macintosh PowerPoint</Application>
  <PresentationFormat>On-screen Show (4:3)</PresentationFormat>
  <Paragraphs>316</Paragraphs>
  <Slides>88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0" baseType="lpstr">
      <vt:lpstr>Design1</vt:lpstr>
      <vt:lpstr>Strömung</vt:lpstr>
      <vt:lpstr>The mass of the Higgs boson and the great desert to the Planck scale </vt:lpstr>
      <vt:lpstr>LHC : Higgs particle observation</vt:lpstr>
      <vt:lpstr>a prediction…</vt:lpstr>
      <vt:lpstr>too good to be true ?</vt:lpstr>
      <vt:lpstr>key points</vt:lpstr>
      <vt:lpstr>Higgs boson found</vt:lpstr>
      <vt:lpstr>standard model Higgs boson</vt:lpstr>
      <vt:lpstr>Spontaneous symmetry breaking  confirmed at the LHC</vt:lpstr>
      <vt:lpstr>Higgs mechanism verified</vt:lpstr>
      <vt:lpstr>Spontaneous symmetry breaking</vt:lpstr>
      <vt:lpstr>Spontaneous symmetry breaking</vt:lpstr>
      <vt:lpstr>Scalar potential</vt:lpstr>
      <vt:lpstr>Radial mode and  Goldstone mode</vt:lpstr>
      <vt:lpstr>massless Goldstone mode</vt:lpstr>
      <vt:lpstr>Abelian Higgs mechanism supraconductivity</vt:lpstr>
      <vt:lpstr>Abelian Higgs mechanism supraconductivity</vt:lpstr>
      <vt:lpstr>Gauge symmetry</vt:lpstr>
      <vt:lpstr>Photon mass m=e φ</vt:lpstr>
      <vt:lpstr>Standard – Model of  electroweak interactions : Higgs - mechanism</vt:lpstr>
      <vt:lpstr>lessons</vt:lpstr>
      <vt:lpstr>1  Vacuum is complicated</vt:lpstr>
      <vt:lpstr>mass generated by vacuum properties</vt:lpstr>
      <vt:lpstr>vacuum is not empty !</vt:lpstr>
      <vt:lpstr>2  Fundamental “constants” are not constant</vt:lpstr>
      <vt:lpstr>PowerPoint Presentation</vt:lpstr>
      <vt:lpstr>Fundamental couplings in quantum field theory</vt:lpstr>
      <vt:lpstr>Condensed matter physics : laws depend on state of the system</vt:lpstr>
      <vt:lpstr>Standard model of particle physics :</vt:lpstr>
      <vt:lpstr>Cosmology :</vt:lpstr>
      <vt:lpstr>Restoration of symmetry at high temperature  in the early Universe</vt:lpstr>
      <vt:lpstr>Standard – Model of  electroweak interactions : Higgs - mechanism</vt:lpstr>
      <vt:lpstr>In hot plasma  of early Universe :  masses of electron und muon  not different!  similar strength of electromagnetic and weak interaction</vt:lpstr>
      <vt:lpstr>electromagnetic phase transition in early universe</vt:lpstr>
      <vt:lpstr>Varying couplings</vt:lpstr>
      <vt:lpstr>Can variation of fundamental “constants” be observed ?</vt:lpstr>
      <vt:lpstr>PowerPoint Presentation</vt:lpstr>
      <vt:lpstr>Static scalar fields</vt:lpstr>
      <vt:lpstr>Observation of time- or space- variation of couplings   Physics beyond Standard Model</vt:lpstr>
      <vt:lpstr>Particle masses in  quintessence cosmology</vt:lpstr>
      <vt:lpstr>3   Standard model of particle physics could be valid down to the Planck length</vt:lpstr>
      <vt:lpstr>The mass of the Higgs boson, the great desert, and asymptotic safety of gravity</vt:lpstr>
      <vt:lpstr>a prediction…</vt:lpstr>
      <vt:lpstr>key points</vt:lpstr>
      <vt:lpstr>PowerPoint Presentation</vt:lpstr>
      <vt:lpstr>PowerPoint Presentation</vt:lpstr>
      <vt:lpstr>Quartic scalar coupling</vt:lpstr>
      <vt:lpstr>Radial mode = Higgs scalar</vt:lpstr>
      <vt:lpstr>Running couplings,  Infrared interval, UV-IR mapping </vt:lpstr>
      <vt:lpstr>renormalization</vt:lpstr>
      <vt:lpstr>Running quartic scalar coupling λ and Yukawa coupling of top quark  h</vt:lpstr>
      <vt:lpstr>running SM couplings</vt:lpstr>
      <vt:lpstr>Partial infrared fixed point </vt:lpstr>
      <vt:lpstr>infrared interval</vt:lpstr>
      <vt:lpstr>infrared interval</vt:lpstr>
      <vt:lpstr>realistic mass of top quark (2010), ultraviolet cutoff:  reduced Planck mass </vt:lpstr>
      <vt:lpstr>ultraviolet- infrared map</vt:lpstr>
      <vt:lpstr>high scale fixed point</vt:lpstr>
      <vt:lpstr>high scale fixed point</vt:lpstr>
      <vt:lpstr>key points</vt:lpstr>
      <vt:lpstr>fixed point in short-distance theory</vt:lpstr>
      <vt:lpstr>asymptotic safety for gravity</vt:lpstr>
      <vt:lpstr>running Planck mass</vt:lpstr>
      <vt:lpstr>fixed point for dimensionless ratio M/k</vt:lpstr>
      <vt:lpstr>scaling at short distances</vt:lpstr>
      <vt:lpstr>infrared unstable fixed point: transition from scaling to constant Planck mass</vt:lpstr>
      <vt:lpstr>modified running of quartic scalar coupling in presence of metric fluctuations</vt:lpstr>
      <vt:lpstr>short distance fixed point at λ=0</vt:lpstr>
      <vt:lpstr>bound on top quark mass</vt:lpstr>
      <vt:lpstr>prediction for mass of Higgs scalar</vt:lpstr>
      <vt:lpstr>uncertainties</vt:lpstr>
      <vt:lpstr>running quartic scalar coupling</vt:lpstr>
      <vt:lpstr>Sensitivity to Higgs boson mass for given top quark mass</vt:lpstr>
      <vt:lpstr>top “prediction” for known  Higgs boson mass </vt:lpstr>
      <vt:lpstr>What if top pole mass is 173 GeV ?</vt:lpstr>
      <vt:lpstr>PowerPoint Presentation</vt:lpstr>
      <vt:lpstr>remark on metastable vacuum </vt:lpstr>
      <vt:lpstr>conclusions</vt:lpstr>
      <vt:lpstr>PowerPoint Presentation</vt:lpstr>
      <vt:lpstr>PowerPoint Presentation</vt:lpstr>
      <vt:lpstr>gauge hierarchy problem and fine tuning problem</vt:lpstr>
      <vt:lpstr>quantum effective potential</vt:lpstr>
      <vt:lpstr>anomalous mass dimension</vt:lpstr>
      <vt:lpstr>fixed point for γ  = 0</vt:lpstr>
      <vt:lpstr>critical physics</vt:lpstr>
      <vt:lpstr>critical physics in statistical physics</vt:lpstr>
      <vt:lpstr>self-tuned criticality</vt:lpstr>
      <vt:lpstr>SUSY vs Standard Model</vt:lpstr>
      <vt:lpstr>gravitational running</vt:lpstr>
    </vt:vector>
  </TitlesOfParts>
  <Company>Theoretische Physik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QCD – from the vacuum to high temperature</dc:title>
  <dc:creator>C. Wetterich</dc:creator>
  <cp:lastModifiedBy>Christof Wetterich</cp:lastModifiedBy>
  <cp:revision>241</cp:revision>
  <dcterms:created xsi:type="dcterms:W3CDTF">2004-03-09T15:21:32Z</dcterms:created>
  <dcterms:modified xsi:type="dcterms:W3CDTF">2013-05-02T20:36:02Z</dcterms:modified>
</cp:coreProperties>
</file>