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3" r:id="rId2"/>
    <p:sldId id="294" r:id="rId3"/>
    <p:sldId id="256" r:id="rId4"/>
    <p:sldId id="257" r:id="rId5"/>
    <p:sldId id="268" r:id="rId6"/>
    <p:sldId id="269" r:id="rId7"/>
    <p:sldId id="270" r:id="rId8"/>
    <p:sldId id="271" r:id="rId9"/>
    <p:sldId id="267" r:id="rId10"/>
    <p:sldId id="258" r:id="rId11"/>
    <p:sldId id="272" r:id="rId12"/>
    <p:sldId id="265" r:id="rId13"/>
    <p:sldId id="273" r:id="rId14"/>
    <p:sldId id="274" r:id="rId15"/>
    <p:sldId id="261" r:id="rId16"/>
    <p:sldId id="260" r:id="rId17"/>
    <p:sldId id="262" r:id="rId18"/>
    <p:sldId id="275" r:id="rId19"/>
    <p:sldId id="264" r:id="rId20"/>
    <p:sldId id="26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59" r:id="rId38"/>
    <p:sldId id="292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1B11-8FE9-4883-BB26-C59FE831A03D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B572-ADF7-44E3-9EAE-34DB5F179A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1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43D8-B4AB-4F5F-BB1C-7F9AE79C7F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4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43D8-B4AB-4F5F-BB1C-7F9AE79C7F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43D8-B4AB-4F5F-BB1C-7F9AE79C7F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12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43D8-B4AB-4F5F-BB1C-7F9AE79C7F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F56B4-29F0-407C-AED4-DEC583058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0629B5-EB7C-4169-9BCE-8FC627E53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277D0-53BF-493F-B174-49672A10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9E04A-B356-4EFE-BFF1-F881EE9C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CCFE6F-7125-4FD3-87D3-23D020A4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8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A728B-0686-4C08-913B-D4701FCA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B96300-7974-4F9F-A651-868494EB8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31645-790D-40A8-A321-AE9D7FF8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E397BD-676C-457A-AE8F-0592B43E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3D6E0-9F53-4717-85E3-807BFF97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05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7D7F3D-D414-4346-96F0-E286FCF47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58C8A8-B697-402D-A106-D3CADFEF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EF3D68-A434-4A89-AFCC-421A83CA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BA3248-87CA-4A40-8ABC-A858A512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CC06C5-8BF0-459F-A247-CBBBE7EC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4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A3293-A8CD-4F0D-AB60-0BAFEFEB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484E90-D9AD-42D6-A180-272CCEEC9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C821B-A9BD-490A-84F2-9BCEB30C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1E465-D9B4-4E89-9D65-79F508B7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953B60-83DE-4E8C-AEFF-5192369D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8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96A7F-F7A6-4170-AFED-3F28D050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620068-07BA-41E0-AA41-15A452DE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BAA32E-DE10-43BC-B461-61D7ECE0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407D8-FF80-4334-A34A-DAC03BB7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C95523-CE68-40CC-85D6-A3577936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00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6CCA4-E9DA-417C-9EA6-BFC33874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E1D5A7-8452-430D-9C81-38420CCAE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EA8502-9CF4-472B-AFA9-A834935E8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A6FF5A-014A-417B-B00B-326A7B88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8422EB-2F6B-439F-BA1C-E125A022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351DDD-07B2-476A-8DAA-5D436D3B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38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EF2E6-190B-4F18-9F94-41FB2580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6B5CF-9834-4934-B658-E8F34F39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F85AE1-7402-4600-A040-40DB1190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B0D80E-7DCF-494F-9A18-68267EE10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98692C-B484-4B6F-972D-81493FD47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75B174-3B2B-41DB-A3D5-23DED580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62D80A-4982-4095-97C1-A2E8306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3477F8-0BB9-47E0-83D1-CE5DEB2A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72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F40E1-C68C-490F-B519-9AE30D8B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C9CC79-5355-433B-BFD2-0FAF1AC0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B11004-D0F9-4AB4-8220-FA52A559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9D9BCE-03BA-433D-B4B1-28DD0D95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4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75934C-9AAC-47A3-882D-1EAB5E0E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3E00B1-0EEF-43D2-8639-A4F8F3B6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DBEDEC-BEF6-4E98-8D88-153B8F03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D4E12-D326-4867-9D5F-2C5EBCD3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AA027C-0116-4D58-ADAB-1E638D8F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6B416-4081-4EFC-B289-A83779A1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E55018-E937-425C-88F5-67C31766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FB1939-A6DE-418C-AB0A-D9B674FC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C9E42A-471A-4CC1-BE3D-904D306D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2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30105-C3D1-4809-B6C8-3B36A697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7BDA08A-C927-4036-B590-0D19800DC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03968-8851-44EC-829D-181805E07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CF8E17-A7D5-46A5-A051-A953FF3A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4BA0EB-9B4A-40B6-BBDD-C72BBA69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5D0700-B0E3-4F6B-AC1A-706C4C7A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76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FB4A94-FAF8-4EC9-9024-0087BBA6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300145-7F52-4EAE-A68D-87010DB5A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6CA571-09B2-4673-BA33-168CE15BD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D150-4E5F-4170-A330-572843EB28CF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0616AF-2C6A-4003-B89B-9555664C8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4F7CF-3218-44B5-A578-50876CF01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34C8-7159-4CD0-A16F-4BC18806C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35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7.PNG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140B2-7B94-4A76-8DAE-1E391F51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Feynmans Ratsche</a:t>
            </a:r>
            <a:br>
              <a:rPr lang="de-DE" dirty="0"/>
            </a:br>
            <a:r>
              <a:rPr lang="de-DE" dirty="0"/>
              <a:t>und</a:t>
            </a:r>
            <a:br>
              <a:rPr lang="de-DE" dirty="0"/>
            </a:br>
            <a:r>
              <a:rPr lang="de-DE" dirty="0"/>
              <a:t>rauschinduzierter Transport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CA8E45-4E70-4F61-9658-D7F1618D2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73713"/>
            <a:ext cx="9144000" cy="1655762"/>
          </a:xfrm>
        </p:spPr>
        <p:txBody>
          <a:bodyPr/>
          <a:lstStyle/>
          <a:p>
            <a:r>
              <a:rPr lang="de-DE" dirty="0"/>
              <a:t>Wladislaw </a:t>
            </a:r>
            <a:r>
              <a:rPr lang="de-DE" dirty="0" err="1"/>
              <a:t>Krinitsin</a:t>
            </a:r>
            <a:r>
              <a:rPr lang="de-DE" dirty="0"/>
              <a:t> und Jan Blickberndt</a:t>
            </a:r>
          </a:p>
        </p:txBody>
      </p:sp>
    </p:spTree>
    <p:extLst>
      <p:ext uri="{BB962C8B-B14F-4D97-AF65-F5344CB8AC3E}">
        <p14:creationId xmlns:p14="http://schemas.microsoft.com/office/powerpoint/2010/main" val="255606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C3EBE-1C38-4AE6-8C40-04CBC2A3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69875"/>
            <a:ext cx="10563225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Nachweis durch Kelly, Tellitu und Sestelo mithilfe von NMR </a:t>
            </a:r>
            <a:br>
              <a:rPr lang="de-DE" sz="3200" dirty="0"/>
            </a:br>
            <a:r>
              <a:rPr lang="de-DE" sz="3200" dirty="0"/>
              <a:t>→ keine bevorzugte Drehrichtung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42BC70-9FC1-479F-855F-F6F9B3AF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789903"/>
            <a:ext cx="8115300" cy="458514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1CDED9-8D48-4FBE-B6CB-45B6F62335A2}"/>
              </a:ext>
            </a:extLst>
          </p:cNvPr>
          <p:cNvSpPr txBox="1"/>
          <p:nvPr/>
        </p:nvSpPr>
        <p:spPr>
          <a:xfrm>
            <a:off x="7577137" y="1914525"/>
            <a:ext cx="256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Triptycen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FF29AE-AFA7-444A-82F8-745E1BEB1330}"/>
              </a:ext>
            </a:extLst>
          </p:cNvPr>
          <p:cNvSpPr txBox="1"/>
          <p:nvPr/>
        </p:nvSpPr>
        <p:spPr>
          <a:xfrm>
            <a:off x="7739062" y="4585275"/>
            <a:ext cx="157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Helicen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C9C93B9-87F5-4923-853C-AFBDF9A65B70}"/>
              </a:ext>
            </a:extLst>
          </p:cNvPr>
          <p:cNvSpPr/>
          <p:nvPr/>
        </p:nvSpPr>
        <p:spPr>
          <a:xfrm>
            <a:off x="6886575" y="4000500"/>
            <a:ext cx="5524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268F05E-6FB7-459D-9D42-6837E1BF8C8E}"/>
              </a:ext>
            </a:extLst>
          </p:cNvPr>
          <p:cNvSpPr/>
          <p:nvPr/>
        </p:nvSpPr>
        <p:spPr>
          <a:xfrm>
            <a:off x="7943850" y="5924550"/>
            <a:ext cx="657225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BAA1071-0957-46D9-9B90-C56DAD6F6D83}"/>
              </a:ext>
            </a:extLst>
          </p:cNvPr>
          <p:cNvSpPr/>
          <p:nvPr/>
        </p:nvSpPr>
        <p:spPr>
          <a:xfrm>
            <a:off x="2695575" y="5924550"/>
            <a:ext cx="923925" cy="45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7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C585A-52CD-4AB6-8421-2D67D189B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132"/>
            <a:ext cx="9144000" cy="2387600"/>
          </a:xfrm>
        </p:spPr>
        <p:txBody>
          <a:bodyPr/>
          <a:lstStyle/>
          <a:p>
            <a:r>
              <a:rPr lang="de-DE" dirty="0"/>
              <a:t>II. Grundlagen</a:t>
            </a:r>
          </a:p>
        </p:txBody>
      </p:sp>
    </p:spTree>
    <p:extLst>
      <p:ext uri="{BB962C8B-B14F-4D97-AF65-F5344CB8AC3E}">
        <p14:creationId xmlns:p14="http://schemas.microsoft.com/office/powerpoint/2010/main" val="14530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68D52-445F-43DE-9CEC-5CF443BA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Ratsche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4B1D21-1DBF-4127-8EEE-C767E0582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de-DE" dirty="0"/>
                  <a:t>engl. „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ratchet</a:t>
                </a:r>
                <a:r>
                  <a:rPr lang="de-DE" dirty="0"/>
                  <a:t>“: hochfahren, hochkurbeln, anheizen</a:t>
                </a:r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:r>
                  <a:rPr lang="de-DE" dirty="0"/>
                  <a:t>Ratsche = Asymmetrisches System, bei dem sich im asymptotischen Limit ein endlicher Teilchenstrom bilden kann</a:t>
                </a:r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de-DE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4B1D21-1DBF-4127-8EEE-C767E0582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34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1F906-8C0C-453F-ABDC-5E0B3C2E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Ausgangspunkt: </a:t>
            </a:r>
            <a:r>
              <a:rPr lang="de-DE" dirty="0" err="1"/>
              <a:t>Langevin</a:t>
            </a:r>
            <a:r>
              <a:rPr lang="de-DE" dirty="0"/>
              <a:t>-Gleichung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21DB747-334E-4C17-B7DB-C8E8E0E37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0922"/>
                <a:ext cx="10515600" cy="3754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η</m:t>
                      </m:r>
                      <m:acc>
                        <m:accPr>
                          <m:chr m:val="̇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de-DE" dirty="0"/>
                  <a:t> 	Viskositätskoeffizient</a:t>
                </a:r>
              </a:p>
              <a:p>
                <a:r>
                  <a:rPr lang="de-DE" dirty="0"/>
                  <a:t>V 	periodisches Potential mit der Amplitudenmodulation f(t) </a:t>
                </a:r>
              </a:p>
              <a:p>
                <a:r>
                  <a:rPr lang="de-DE" dirty="0"/>
                  <a:t>y(t) 	externe Kraft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de-DE" dirty="0"/>
                  <a:t>(t) 	thermisches Rauschen</a:t>
                </a:r>
              </a:p>
              <a:p>
                <a:r>
                  <a:rPr lang="de-DE" dirty="0"/>
                  <a:t>m 	Masse 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21DB747-334E-4C17-B7DB-C8E8E0E37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0922"/>
                <a:ext cx="10515600" cy="3754058"/>
              </a:xfrm>
              <a:blipFill>
                <a:blip r:embed="rId2"/>
                <a:stretch>
                  <a:fillRect l="-1043" b="-3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0C5B313A-FB8C-4F10-A7BE-CCE9CB71611C}"/>
              </a:ext>
            </a:extLst>
          </p:cNvPr>
          <p:cNvSpPr txBox="1"/>
          <p:nvPr/>
        </p:nvSpPr>
        <p:spPr>
          <a:xfrm>
            <a:off x="4241082" y="5111507"/>
            <a:ext cx="36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wird vernachlässigt!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274A5F-E35D-4115-8B01-D5BE2377A4AA}"/>
              </a:ext>
            </a:extLst>
          </p:cNvPr>
          <p:cNvSpPr/>
          <p:nvPr/>
        </p:nvSpPr>
        <p:spPr>
          <a:xfrm>
            <a:off x="559525" y="2774204"/>
            <a:ext cx="10515600" cy="280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0278E1A-4C77-4096-AB7E-A650D02C279D}"/>
              </a:ext>
            </a:extLst>
          </p:cNvPr>
          <p:cNvCxnSpPr>
            <a:cxnSpLocks/>
          </p:cNvCxnSpPr>
          <p:nvPr/>
        </p:nvCxnSpPr>
        <p:spPr>
          <a:xfrm flipV="1">
            <a:off x="2848098" y="2140085"/>
            <a:ext cx="760864" cy="2938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54E2EE-C4B3-41CD-9242-4C7D59777D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9691"/>
                <a:ext cx="10515600" cy="4527272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de-DE" dirty="0"/>
                  <a:t>Beschränkung auf L-periodische Potentiale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de-DE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  <a:p>
                <a:pPr marL="0" indent="0" algn="ctr">
                  <a:buNone/>
                </a:pPr>
                <a:endParaRPr lang="de-DE" sz="4400" dirty="0"/>
              </a:p>
              <a:p>
                <a:r>
                  <a:rPr lang="de-DE" dirty="0"/>
                  <a:t>Weißes Gaußsches Rauschen</a:t>
                </a:r>
              </a:p>
              <a:p>
                <a:endParaRPr lang="de-DE" sz="800" dirty="0"/>
              </a:p>
              <a:p>
                <a:pPr marL="0" indent="0">
                  <a:buNone/>
                </a:pPr>
                <a:r>
                  <a:rPr lang="de-DE" dirty="0"/>
                  <a:t>	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η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54E2EE-C4B3-41CD-9242-4C7D59777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9691"/>
                <a:ext cx="10515600" cy="4527272"/>
              </a:xfrm>
              <a:blipFill>
                <a:blip r:embed="rId2"/>
                <a:stretch>
                  <a:fillRect l="-1043" t="-1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C8B1AD8D-138C-49B2-8DCB-85B7DB41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17" y="3429000"/>
            <a:ext cx="3667245" cy="275043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2D8CCD0-4B17-4571-B0F1-FF87D4D95CF1}"/>
              </a:ext>
            </a:extLst>
          </p:cNvPr>
          <p:cNvSpPr/>
          <p:nvPr/>
        </p:nvSpPr>
        <p:spPr>
          <a:xfrm>
            <a:off x="587806" y="3369595"/>
            <a:ext cx="10515600" cy="280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D82558A-5B54-4C0C-9034-97E8D6E1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94" y="2587872"/>
            <a:ext cx="3768727" cy="2826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7B5D24-9B1F-4FDC-93C1-06C08BA86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3" y="2587873"/>
            <a:ext cx="3768727" cy="28265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DD9A27-3F32-427E-A308-024538A2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70" y="2587873"/>
            <a:ext cx="3768727" cy="2826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2F715CE-F67A-40AC-9F80-251B2531B0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59805" y="317735"/>
                <a:ext cx="6622915" cy="889743"/>
              </a:xfrm>
              <a:ln w="41275" cmpd="dbl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η</m:t>
                      </m:r>
                      <m:acc>
                        <m:accPr>
                          <m:chr m:val="̇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de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</m:t>
                      </m:r>
                      <m:d>
                        <m:d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2F715CE-F67A-40AC-9F80-251B2531B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59805" y="317735"/>
                <a:ext cx="6622915" cy="889743"/>
              </a:xfrm>
              <a:blipFill>
                <a:blip r:embed="rId6"/>
                <a:stretch>
                  <a:fillRect/>
                </a:stretch>
              </a:blipFill>
              <a:ln w="41275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B8D4622-4558-4829-B94E-AB25419A4B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254" y="1295999"/>
          <a:ext cx="11849492" cy="495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0823">
                  <a:extLst>
                    <a:ext uri="{9D8B030D-6E8A-4147-A177-3AD203B41FA5}">
                      <a16:colId xmlns:a16="http://schemas.microsoft.com/office/drawing/2014/main" val="3589292686"/>
                    </a:ext>
                  </a:extLst>
                </a:gridCol>
                <a:gridCol w="3900791">
                  <a:extLst>
                    <a:ext uri="{9D8B030D-6E8A-4147-A177-3AD203B41FA5}">
                      <a16:colId xmlns:a16="http://schemas.microsoft.com/office/drawing/2014/main" val="2910072424"/>
                    </a:ext>
                  </a:extLst>
                </a:gridCol>
                <a:gridCol w="3907878">
                  <a:extLst>
                    <a:ext uri="{9D8B030D-6E8A-4147-A177-3AD203B41FA5}">
                      <a16:colId xmlns:a16="http://schemas.microsoft.com/office/drawing/2014/main" val="4012552044"/>
                    </a:ext>
                  </a:extLst>
                </a:gridCol>
              </a:tblGrid>
              <a:tr h="1262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Pulsierende Ratsche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>
                          <a:solidFill>
                            <a:schemeClr val="tx1"/>
                          </a:solidFill>
                        </a:rPr>
                        <a:t>y(t)=0</a:t>
                      </a:r>
                      <a:endParaRPr lang="de-DE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Gekippte Ratsche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>
                          <a:solidFill>
                            <a:schemeClr val="tx1"/>
                          </a:solidFill>
                        </a:rPr>
                        <a:t>f(t)=0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Temperatur Ratsche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1" dirty="0">
                          <a:solidFill>
                            <a:schemeClr val="tx1"/>
                          </a:solidFill>
                        </a:rPr>
                        <a:t>f(t)=y(t)=0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1" dirty="0">
                          <a:solidFill>
                            <a:schemeClr val="tx1"/>
                          </a:solidFill>
                        </a:rPr>
                        <a:t>(Zeit-/ortsabhängige Temperatur)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610814"/>
                  </a:ext>
                </a:extLst>
              </a:tr>
              <a:tr h="3693229">
                <a:tc>
                  <a:txBody>
                    <a:bodyPr/>
                    <a:lstStyle/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Intensitätsmodulation von Licht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de-DE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Masse an Feynman-Ratsche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dirty="0"/>
                        <a:t>Molekulare Transportprozesse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dirty="0"/>
                        <a:t>Feynman-Ratsche mit unterschiedlichen Temperaturen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767466"/>
                  </a:ext>
                </a:extLst>
              </a:tr>
            </a:tbl>
          </a:graphicData>
        </a:graphic>
      </p:graphicFrame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44A7DD-5A5A-403C-B3AA-B0AD2EF2775E}"/>
              </a:ext>
            </a:extLst>
          </p:cNvPr>
          <p:cNvCxnSpPr/>
          <p:nvPr/>
        </p:nvCxnSpPr>
        <p:spPr>
          <a:xfrm>
            <a:off x="2457143" y="3035982"/>
            <a:ext cx="0" cy="63176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22E0DDE-A83E-4DC5-83F7-6638ADBBF6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44" y="2587872"/>
            <a:ext cx="3768727" cy="282654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F4B6911-7FF8-4B1F-AD5F-7975EC4168AE}"/>
              </a:ext>
            </a:extLst>
          </p:cNvPr>
          <p:cNvSpPr txBox="1"/>
          <p:nvPr/>
        </p:nvSpPr>
        <p:spPr>
          <a:xfrm>
            <a:off x="8565827" y="2587872"/>
            <a:ext cx="343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	            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846967B7-C5B7-4E1B-960C-4E51AD52DDC6}"/>
              </a:ext>
            </a:extLst>
          </p:cNvPr>
          <p:cNvCxnSpPr>
            <a:cxnSpLocks/>
          </p:cNvCxnSpPr>
          <p:nvPr/>
        </p:nvCxnSpPr>
        <p:spPr>
          <a:xfrm>
            <a:off x="8700940" y="5071621"/>
            <a:ext cx="28749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93BF476-E328-4459-B60E-AD66FD7C1F0B}"/>
              </a:ext>
            </a:extLst>
          </p:cNvPr>
          <p:cNvCxnSpPr>
            <a:cxnSpLocks/>
          </p:cNvCxnSpPr>
          <p:nvPr/>
        </p:nvCxnSpPr>
        <p:spPr>
          <a:xfrm>
            <a:off x="8700940" y="5146200"/>
            <a:ext cx="287497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61554F1-BE24-4178-A98B-1AF4B8739148}"/>
              </a:ext>
            </a:extLst>
          </p:cNvPr>
          <p:cNvSpPr txBox="1"/>
          <p:nvPr/>
        </p:nvSpPr>
        <p:spPr>
          <a:xfrm>
            <a:off x="11160457" y="4763386"/>
            <a:ext cx="63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21FD8C-4ACB-45A0-979F-C90D41D90A1D}"/>
              </a:ext>
            </a:extLst>
          </p:cNvPr>
          <p:cNvSpPr txBox="1"/>
          <p:nvPr/>
        </p:nvSpPr>
        <p:spPr>
          <a:xfrm>
            <a:off x="11160457" y="5113152"/>
            <a:ext cx="63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160853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8FD00A79-DE84-4C5C-B7B1-D083E1BE12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de-DE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4000">
                        <a:latin typeface="Cambria Math" panose="02040503050406030204" pitchFamily="18" charset="0"/>
                      </a:rPr>
                      <m:t>≠0 ?</m:t>
                    </m:r>
                    <m:r>
                      <a:rPr lang="de-DE" sz="4000" b="0" i="0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de-DE" dirty="0"/>
                  <a:t>Prinzip von Curie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8FD00A79-DE84-4C5C-B7B1-D083E1BE1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D168A-4E8C-405B-B5B9-2A0B80A2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dirty="0"/>
              <a:t>Die Symmetrie, die für eine physikalische Erscheinung charakteristisch ist, ist die größtmögliche mit dem Phänomen verträgliche Symmetrie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/>
              <a:t>Das heißt: Falls ein Phänomen nicht durch Symmetrieüberlegungen ausgeschlossen werden kann, tritt es im allgemeinen Fall auf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101849-7B49-464C-93EA-57F14F8A9D5D}"/>
              </a:ext>
            </a:extLst>
          </p:cNvPr>
          <p:cNvSpPr txBox="1"/>
          <p:nvPr/>
        </p:nvSpPr>
        <p:spPr>
          <a:xfrm>
            <a:off x="1074656" y="3996965"/>
            <a:ext cx="10133814" cy="1545996"/>
          </a:xfrm>
          <a:prstGeom prst="rect">
            <a:avLst/>
          </a:prstGeom>
          <a:noFill/>
          <a:ln w="34925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3C8A01-854A-4ABA-AA35-85EC1BC56920}"/>
              </a:ext>
            </a:extLst>
          </p:cNvPr>
          <p:cNvSpPr/>
          <p:nvPr/>
        </p:nvSpPr>
        <p:spPr>
          <a:xfrm>
            <a:off x="838200" y="3156484"/>
            <a:ext cx="10515600" cy="280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2D632-A456-464E-8F94-24D7E965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Beispiel: Pulsierende Ratsche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1">
                <a:extLst>
                  <a:ext uri="{FF2B5EF4-FFF2-40B4-BE49-F238E27FC236}">
                    <a16:creationId xmlns:a16="http://schemas.microsoft.com/office/drawing/2014/main" id="{F83D6CBA-2698-4205-97A6-7C80026896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864" y="1468878"/>
                <a:ext cx="11235484" cy="4545426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η</m:t>
                      </m:r>
                      <m:acc>
                        <m:accPr>
                          <m:chr m:val="̇"/>
                          <m:ctrlP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accPr>
                        <m:e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𝑥</m:t>
                          </m:r>
                        </m:e>
                      </m:acc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𝑉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´</m:t>
                      </m:r>
                      <m:d>
                        <m:d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𝑥</m:t>
                          </m:r>
                        </m:e>
                      </m:d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(1+</m:t>
                      </m:r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𝑓</m:t>
                      </m:r>
                      <m:d>
                        <m:d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𝑡</m:t>
                          </m:r>
                        </m:e>
                      </m:d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)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ξ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(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𝑡</m:t>
                      </m:r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de-DE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+mj-cs"/>
                  </a:rPr>
                  <a:t>Falls V(x) symmetrisch:   </a:t>
                </a:r>
                <a14:m>
                  <m:oMath xmlns:m="http://schemas.openxmlformats.org/officeDocument/2006/math">
                    <m:r>
                      <a:rPr kumimoji="0" lang="de-DE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𝑉</m:t>
                    </m:r>
                    <m:d>
                      <m:dPr>
                        <m:ctrlPr>
                          <a:rPr kumimoji="0" lang="de-D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kumimoji="0" lang="de-D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𝑉</m:t>
                    </m:r>
                    <m:d>
                      <m:dPr>
                        <m:ctrlPr>
                          <a:rPr kumimoji="0" lang="de-D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kumimoji="0" lang="de-D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</m:t>
                        </m:r>
                        <m:r>
                          <a:rPr kumimoji="0" lang="de-D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</m:d>
                  </m:oMath>
                </a14:m>
                <a:endParaRPr kumimoji="0" lang="de-DE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η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acc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kumimoji="0" lang="de-D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𝑉</m:t>
                          </m:r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1+</m:t>
                              </m:r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ξ</m:t>
                          </m:r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𝑉</m:t>
                          </m:r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−</m:t>
                              </m:r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1+</m:t>
                              </m:r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ξ</m:t>
                          </m:r>
                          <m:d>
                            <m:d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η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acc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rPr>
                  <a:t>→</a:t>
                </a:r>
                <a14:m>
                  <m:oMath xmlns:m="http://schemas.openxmlformats.org/officeDocument/2006/math">
                    <m:r>
                      <a:rPr kumimoji="0" lang="de-DE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  </m:t>
                    </m:r>
                    <m:d>
                      <m:dPr>
                        <m:begChr m:val="⟨"/>
                        <m:endChr m:val="⟩"/>
                        <m:ctrlPr>
                          <a:rPr kumimoji="0" lang="el-G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kumimoji="0" lang="de-D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accPr>
                          <m:e>
                            <m:r>
                              <a:rPr kumimoji="0" lang="de-D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</m:t>
                    </m:r>
                  </m:oMath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Titel 1">
                <a:extLst>
                  <a:ext uri="{FF2B5EF4-FFF2-40B4-BE49-F238E27FC236}">
                    <a16:creationId xmlns:a16="http://schemas.microsoft.com/office/drawing/2014/main" id="{F83D6CBA-2698-4205-97A6-7C800268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4" y="1468878"/>
                <a:ext cx="11235484" cy="4545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1D8AA769-10BF-4810-A10E-D7E9918FAB7A}"/>
              </a:ext>
            </a:extLst>
          </p:cNvPr>
          <p:cNvSpPr txBox="1"/>
          <p:nvPr/>
        </p:nvSpPr>
        <p:spPr>
          <a:xfrm>
            <a:off x="5094051" y="4950102"/>
            <a:ext cx="2003898" cy="573932"/>
          </a:xfrm>
          <a:prstGeom prst="rect">
            <a:avLst/>
          </a:prstGeom>
          <a:noFill/>
          <a:ln w="508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586CB3-3DBA-4D59-885D-C432AC86E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" y="1244184"/>
            <a:ext cx="3072984" cy="21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95207-8FC2-40B8-BC1E-298FEC31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Voraussetzung für das Auftreten eines Teilchenstroms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F14C3-E963-4BD2-A8FC-2C1844B6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055"/>
            <a:ext cx="10515600" cy="4187907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Räumlich asymmetrisches Potential V(x)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Zeitliche Asymmetrie des Systems 			           (Beispielsweise durch thermisches Rauschen)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Existenz einer zeitlich veränderlichen Kraft</a:t>
            </a:r>
          </a:p>
        </p:txBody>
      </p:sp>
    </p:spTree>
    <p:extLst>
      <p:ext uri="{BB962C8B-B14F-4D97-AF65-F5344CB8AC3E}">
        <p14:creationId xmlns:p14="http://schemas.microsoft.com/office/powerpoint/2010/main" val="158308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F35CD-0F43-49F3-BDBF-92C37618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Beispiel: Pulsierende Ratsche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49D9D74-A240-4657-85C3-24ABE6210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6" y="2092657"/>
            <a:ext cx="4804634" cy="363492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6431BF-6A31-4411-911C-C4AB0977A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3" y="1890045"/>
            <a:ext cx="3915437" cy="39154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AC5DF9-895D-46E6-BCD5-8E3D869E7D2A}"/>
              </a:ext>
            </a:extLst>
          </p:cNvPr>
          <p:cNvSpPr txBox="1"/>
          <p:nvPr/>
        </p:nvSpPr>
        <p:spPr>
          <a:xfrm>
            <a:off x="457679" y="5999248"/>
            <a:ext cx="495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Asymmetrisches Sägezahnpotential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EA5973-5725-4467-B371-965E8A65CCA3}"/>
              </a:ext>
            </a:extLst>
          </p:cNvPr>
          <p:cNvSpPr txBox="1"/>
          <p:nvPr/>
        </p:nvSpPr>
        <p:spPr>
          <a:xfrm>
            <a:off x="6866895" y="5944880"/>
            <a:ext cx="416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Versuchsaufbau</a:t>
            </a:r>
          </a:p>
        </p:txBody>
      </p:sp>
    </p:spTree>
    <p:extLst>
      <p:ext uri="{BB962C8B-B14F-4D97-AF65-F5344CB8AC3E}">
        <p14:creationId xmlns:p14="http://schemas.microsoft.com/office/powerpoint/2010/main" val="33658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2C595-7395-4E9E-8935-88961C35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D6E79A-F885-4389-B376-F5E463DB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81200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de-DE" dirty="0" err="1"/>
              <a:t>Smoluchowski</a:t>
            </a:r>
            <a:r>
              <a:rPr lang="de-DE" dirty="0"/>
              <a:t>-Feynman Ratsche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Grundlagen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Feynman Ratsche fernab vom thermischen Gleichgewicht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Molekulare Motoren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Ausblick: Quantenmechanik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7347F7-B055-4C06-9D48-956EE2F6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335-D44C-4C99-8F9D-E612E294CA3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E14F-E3A1-4402-A6EE-A2F6CF1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Beispiel: Pulsierende Ratsche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E8D7069-A4E0-4EC4-AE90-C994ED9CD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1890747"/>
            <a:ext cx="9744101" cy="39404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E703FE-A842-43F8-8AEF-803FE0A5E6C5}"/>
              </a:ext>
            </a:extLst>
          </p:cNvPr>
          <p:cNvSpPr txBox="1"/>
          <p:nvPr/>
        </p:nvSpPr>
        <p:spPr>
          <a:xfrm>
            <a:off x="3719070" y="5981883"/>
            <a:ext cx="416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Gemessene Teilchenbewegung</a:t>
            </a:r>
          </a:p>
        </p:txBody>
      </p:sp>
    </p:spTree>
    <p:extLst>
      <p:ext uri="{BB962C8B-B14F-4D97-AF65-F5344CB8AC3E}">
        <p14:creationId xmlns:p14="http://schemas.microsoft.com/office/powerpoint/2010/main" val="274122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E14F-E3A1-4402-A6EE-A2F6CF1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Beispiel: Temperatur Ratsche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5B782A-EDE4-4594-A3F4-C1E8AB76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1" y="1725564"/>
            <a:ext cx="4865146" cy="40994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3C9252-106B-4BC6-8CBA-0F7A4ED1916F}"/>
              </a:ext>
            </a:extLst>
          </p:cNvPr>
          <p:cNvSpPr txBox="1"/>
          <p:nvPr/>
        </p:nvSpPr>
        <p:spPr>
          <a:xfrm>
            <a:off x="1157592" y="2558374"/>
            <a:ext cx="13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V(x)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DAA252-B124-4463-9F32-FFEBB584DEFB}"/>
              </a:ext>
            </a:extLst>
          </p:cNvPr>
          <p:cNvSpPr txBox="1"/>
          <p:nvPr/>
        </p:nvSpPr>
        <p:spPr>
          <a:xfrm>
            <a:off x="2169270" y="3900793"/>
            <a:ext cx="8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x,t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5BBDEF4-FE3F-4C8D-B791-32CB317183AB}"/>
              </a:ext>
            </a:extLst>
          </p:cNvPr>
          <p:cNvCxnSpPr>
            <a:cxnSpLocks/>
          </p:cNvCxnSpPr>
          <p:nvPr/>
        </p:nvCxnSpPr>
        <p:spPr>
          <a:xfrm>
            <a:off x="3052800" y="1863821"/>
            <a:ext cx="0" cy="365176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691634E-466D-40D4-857D-8FFACB136A4F}"/>
              </a:ext>
            </a:extLst>
          </p:cNvPr>
          <p:cNvCxnSpPr>
            <a:cxnSpLocks/>
          </p:cNvCxnSpPr>
          <p:nvPr/>
        </p:nvCxnSpPr>
        <p:spPr>
          <a:xfrm>
            <a:off x="3827770" y="2743040"/>
            <a:ext cx="0" cy="2772543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CF7B61C-A6BB-4D68-8663-9F90D43045F7}"/>
              </a:ext>
            </a:extLst>
          </p:cNvPr>
          <p:cNvCxnSpPr>
            <a:cxnSpLocks/>
          </p:cNvCxnSpPr>
          <p:nvPr/>
        </p:nvCxnSpPr>
        <p:spPr>
          <a:xfrm>
            <a:off x="1819073" y="2754308"/>
            <a:ext cx="0" cy="2772543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F32874C-EE3E-4393-81AC-08C36BDC4866}"/>
              </a:ext>
            </a:extLst>
          </p:cNvPr>
          <p:cNvSpPr txBox="1"/>
          <p:nvPr/>
        </p:nvSpPr>
        <p:spPr>
          <a:xfrm>
            <a:off x="2763620" y="3329357"/>
            <a:ext cx="8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40E340-AFF4-46C1-899E-E34E35719A8A}"/>
              </a:ext>
            </a:extLst>
          </p:cNvPr>
          <p:cNvSpPr txBox="1"/>
          <p:nvPr/>
        </p:nvSpPr>
        <p:spPr>
          <a:xfrm>
            <a:off x="4722581" y="3329357"/>
            <a:ext cx="8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3FA7C84-C5A2-4428-89A1-8348E92AF1C6}"/>
              </a:ext>
            </a:extLst>
          </p:cNvPr>
          <p:cNvSpPr txBox="1"/>
          <p:nvPr/>
        </p:nvSpPr>
        <p:spPr>
          <a:xfrm>
            <a:off x="4748893" y="2199870"/>
            <a:ext cx="230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Kleine Temperatur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822E078-4BDF-415B-956A-09F1B83A794D}"/>
              </a:ext>
            </a:extLst>
          </p:cNvPr>
          <p:cNvSpPr txBox="1"/>
          <p:nvPr/>
        </p:nvSpPr>
        <p:spPr>
          <a:xfrm>
            <a:off x="4748893" y="4392537"/>
            <a:ext cx="230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Hohe Temperatur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75BEB80-BB87-4269-A112-E51E65DDB263}"/>
              </a:ext>
            </a:extLst>
          </p:cNvPr>
          <p:cNvSpPr txBox="1"/>
          <p:nvPr/>
        </p:nvSpPr>
        <p:spPr>
          <a:xfrm>
            <a:off x="7539444" y="4129311"/>
            <a:ext cx="4392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 geringen Temperaturen sammeln sich die Partikel bevorzugt in den Potentialminima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 hohen Temperaturen breiten sich die Partikel frei nach der Diffusionsgleichung aus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Bogen 29">
            <a:extLst>
              <a:ext uri="{FF2B5EF4-FFF2-40B4-BE49-F238E27FC236}">
                <a16:creationId xmlns:a16="http://schemas.microsoft.com/office/drawing/2014/main" id="{5F66C072-B5FE-467C-9ADE-4A5DCB1EC370}"/>
              </a:ext>
            </a:extLst>
          </p:cNvPr>
          <p:cNvSpPr/>
          <p:nvPr/>
        </p:nvSpPr>
        <p:spPr>
          <a:xfrm>
            <a:off x="5311249" y="2343155"/>
            <a:ext cx="744717" cy="2452708"/>
          </a:xfrm>
          <a:prstGeom prst="arc">
            <a:avLst>
              <a:gd name="adj1" fmla="val 17046229"/>
              <a:gd name="adj2" fmla="val 4481672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DC2E165-5280-4760-A05D-9B7359491CE7}"/>
              </a:ext>
            </a:extLst>
          </p:cNvPr>
          <p:cNvSpPr txBox="1"/>
          <p:nvPr/>
        </p:nvSpPr>
        <p:spPr>
          <a:xfrm>
            <a:off x="4895119" y="3246343"/>
            <a:ext cx="369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erhöhung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C1F1C5-561A-4191-85E0-32985DC5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28" y="1313226"/>
            <a:ext cx="3696310" cy="2772233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708DF-D699-4715-86A3-2BBDF9EC9073}"/>
              </a:ext>
            </a:extLst>
          </p:cNvPr>
          <p:cNvCxnSpPr>
            <a:cxnSpLocks/>
          </p:cNvCxnSpPr>
          <p:nvPr/>
        </p:nvCxnSpPr>
        <p:spPr>
          <a:xfrm>
            <a:off x="8292379" y="3805393"/>
            <a:ext cx="287497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C33F348-EAB4-4AE1-8A6D-E7C6C92577E7}"/>
              </a:ext>
            </a:extLst>
          </p:cNvPr>
          <p:cNvCxnSpPr>
            <a:cxnSpLocks/>
          </p:cNvCxnSpPr>
          <p:nvPr/>
        </p:nvCxnSpPr>
        <p:spPr>
          <a:xfrm>
            <a:off x="8292379" y="3744409"/>
            <a:ext cx="28749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979DCBBA-3C61-4513-BF12-C98196AA231E}"/>
              </a:ext>
            </a:extLst>
          </p:cNvPr>
          <p:cNvSpPr txBox="1"/>
          <p:nvPr/>
        </p:nvSpPr>
        <p:spPr>
          <a:xfrm>
            <a:off x="11075776" y="3465592"/>
            <a:ext cx="63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Zeit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022155C-8E37-4900-8592-2806462314B6}"/>
              </a:ext>
            </a:extLst>
          </p:cNvPr>
          <p:cNvSpPr txBox="1"/>
          <p:nvPr/>
        </p:nvSpPr>
        <p:spPr>
          <a:xfrm>
            <a:off x="11075776" y="3723397"/>
            <a:ext cx="63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286144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E14F-E3A1-4402-A6EE-A2F6CF1B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10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Beispiel: Temperatur Ratsche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FFA959-45DB-46AA-9D8F-1F54AE7E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32" y="1229373"/>
            <a:ext cx="5334168" cy="46257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DD352E-8337-4B09-BECA-F8C9EA3BA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6" y="1229373"/>
            <a:ext cx="5874384" cy="46257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94AB8B-92E2-477A-A673-B8D7E1DBB505}"/>
              </a:ext>
            </a:extLst>
          </p:cNvPr>
          <p:cNvSpPr txBox="1"/>
          <p:nvPr/>
        </p:nvSpPr>
        <p:spPr>
          <a:xfrm>
            <a:off x="1352145" y="5823816"/>
            <a:ext cx="415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Potentialverlauf der Temperatur-Ratsche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134CA7-45CD-4CB2-AF54-15DB380AEF7C}"/>
              </a:ext>
            </a:extLst>
          </p:cNvPr>
          <p:cNvSpPr txBox="1"/>
          <p:nvPr/>
        </p:nvSpPr>
        <p:spPr>
          <a:xfrm>
            <a:off x="6874213" y="5823816"/>
            <a:ext cx="4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Abhängigkeit des Teilchenstroms von der Periodendauer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A5E9A0-5503-4EA5-B8E2-1CCCA87A58FE}"/>
              </a:ext>
            </a:extLst>
          </p:cNvPr>
          <p:cNvSpPr txBox="1"/>
          <p:nvPr/>
        </p:nvSpPr>
        <p:spPr>
          <a:xfrm>
            <a:off x="6874212" y="5333428"/>
            <a:ext cx="415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Periodendauer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AA4D245-A57E-4615-9A4B-651FA4486809}"/>
              </a:ext>
            </a:extLst>
          </p:cNvPr>
          <p:cNvSpPr/>
          <p:nvPr/>
        </p:nvSpPr>
        <p:spPr>
          <a:xfrm>
            <a:off x="6874212" y="4325959"/>
            <a:ext cx="1374843" cy="664330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8E834B-2C82-4F41-8B1B-223C22607052}"/>
              </a:ext>
            </a:extLst>
          </p:cNvPr>
          <p:cNvSpPr txBox="1"/>
          <p:nvPr/>
        </p:nvSpPr>
        <p:spPr>
          <a:xfrm>
            <a:off x="6952033" y="3963505"/>
            <a:ext cx="12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18395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88A95-7FC5-4FEF-814D-55E2CF6D5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2130822"/>
            <a:ext cx="10020300" cy="2596356"/>
          </a:xfrm>
        </p:spPr>
        <p:txBody>
          <a:bodyPr>
            <a:normAutofit/>
          </a:bodyPr>
          <a:lstStyle/>
          <a:p>
            <a:r>
              <a:rPr lang="de-DE" dirty="0"/>
              <a:t>III. Feynman Ratsche </a:t>
            </a:r>
            <a:br>
              <a:rPr lang="de-DE" dirty="0"/>
            </a:br>
            <a:r>
              <a:rPr lang="de-DE" dirty="0"/>
              <a:t>fernab vom thermischen</a:t>
            </a:r>
            <a:br>
              <a:rPr lang="de-DE" dirty="0"/>
            </a:br>
            <a:r>
              <a:rPr lang="de-DE" dirty="0"/>
              <a:t>Gleichgewicht</a:t>
            </a:r>
          </a:p>
        </p:txBody>
      </p:sp>
    </p:spTree>
    <p:extLst>
      <p:ext uri="{BB962C8B-B14F-4D97-AF65-F5344CB8AC3E}">
        <p14:creationId xmlns:p14="http://schemas.microsoft.com/office/powerpoint/2010/main" val="145607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51940DB7-ECC5-4FBE-9CC6-18122F53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1553" y="1247433"/>
            <a:ext cx="6388894" cy="4505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/>
              <p:nvPr/>
            </p:nvSpPr>
            <p:spPr>
              <a:xfrm>
                <a:off x="1381873" y="6035878"/>
                <a:ext cx="56483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Angreifendes Drehmoment </a:t>
                </a:r>
                <a14:m>
                  <m:oMath xmlns:m="http://schemas.openxmlformats.org/officeDocument/2006/math"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73" y="6035878"/>
                <a:ext cx="5648325" cy="523220"/>
              </a:xfrm>
              <a:prstGeom prst="rect">
                <a:avLst/>
              </a:prstGeom>
              <a:blipFill>
                <a:blip r:embed="rId6"/>
                <a:stretch>
                  <a:fillRect l="-2268" t="-10465" b="-325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3C50FA9-864C-4A1F-B8C1-62C5FA8085A5}"/>
              </a:ext>
            </a:extLst>
          </p:cNvPr>
          <p:cNvSpPr/>
          <p:nvPr/>
        </p:nvSpPr>
        <p:spPr>
          <a:xfrm>
            <a:off x="3476625" y="5334000"/>
            <a:ext cx="3238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2F92A42-2666-46AF-92BF-CABB67D30AC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453745" y="748145"/>
            <a:ext cx="1421589" cy="57594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8CEBFC1-63CD-43DB-9D05-DEEA6C2E2634}"/>
              </a:ext>
            </a:extLst>
          </p:cNvPr>
          <p:cNvSpPr txBox="1"/>
          <p:nvPr/>
        </p:nvSpPr>
        <p:spPr>
          <a:xfrm>
            <a:off x="8875334" y="1062480"/>
            <a:ext cx="3112655" cy="52322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Temperaturratsche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16030CC-263F-4EDD-8621-370F99A0FEF7}"/>
              </a:ext>
            </a:extLst>
          </p:cNvPr>
          <p:cNvCxnSpPr/>
          <p:nvPr/>
        </p:nvCxnSpPr>
        <p:spPr>
          <a:xfrm flipV="1">
            <a:off x="6096000" y="5753100"/>
            <a:ext cx="2918691" cy="54438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52DC936-17EA-4A13-B952-AC15E830A159}"/>
              </a:ext>
            </a:extLst>
          </p:cNvPr>
          <p:cNvSpPr txBox="1"/>
          <p:nvPr/>
        </p:nvSpPr>
        <p:spPr>
          <a:xfrm>
            <a:off x="9003286" y="5477635"/>
            <a:ext cx="2869848" cy="52322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gekippte Ratsche</a:t>
            </a:r>
          </a:p>
        </p:txBody>
      </p:sp>
    </p:spTree>
    <p:extLst>
      <p:ext uri="{BB962C8B-B14F-4D97-AF65-F5344CB8AC3E}">
        <p14:creationId xmlns:p14="http://schemas.microsoft.com/office/powerpoint/2010/main" val="41220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BF9F-6468-4BA2-9AA6-57DDBBF8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Energiebilanz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B7DA38ED-83B6-4174-AABF-A6E0F71437C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90538" y="1825624"/>
              <a:ext cx="11225212" cy="32893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077127">
                      <a:extLst>
                        <a:ext uri="{9D8B030D-6E8A-4147-A177-3AD203B41FA5}">
                          <a16:colId xmlns:a16="http://schemas.microsoft.com/office/drawing/2014/main" val="820688262"/>
                        </a:ext>
                      </a:extLst>
                    </a:gridCol>
                    <a:gridCol w="1535479">
                      <a:extLst>
                        <a:ext uri="{9D8B030D-6E8A-4147-A177-3AD203B41FA5}">
                          <a16:colId xmlns:a16="http://schemas.microsoft.com/office/drawing/2014/main" val="404120666"/>
                        </a:ext>
                      </a:extLst>
                    </a:gridCol>
                    <a:gridCol w="4072358">
                      <a:extLst>
                        <a:ext uri="{9D8B030D-6E8A-4147-A177-3AD203B41FA5}">
                          <a16:colId xmlns:a16="http://schemas.microsoft.com/office/drawing/2014/main" val="2707998743"/>
                        </a:ext>
                      </a:extLst>
                    </a:gridCol>
                    <a:gridCol w="1540248">
                      <a:extLst>
                        <a:ext uri="{9D8B030D-6E8A-4147-A177-3AD203B41FA5}">
                          <a16:colId xmlns:a16="http://schemas.microsoft.com/office/drawing/2014/main" val="4210783019"/>
                        </a:ext>
                      </a:extLst>
                    </a:gridCol>
                  </a:tblGrid>
                  <a:tr h="6578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sz="2800" b="0" dirty="0"/>
                            <a:t>Vorwärtsbewegung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sz="2800" b="0" dirty="0"/>
                            <a:t>Rückwärtsbewegung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5760783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Arbeit gegen Feder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Arbeit gegen Feder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008853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Anheben des Gewichts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Absenken des Gewichts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566770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Vom Schaufelrad aufzubringende Energie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de-D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Aufzubringende Energie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334721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 Ratsche abgegebene Wärme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 Flügelrad abgegebene Wärme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de-D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8302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B7DA38ED-83B6-4174-AABF-A6E0F71437C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27686983"/>
                  </p:ext>
                </p:extLst>
              </p:nvPr>
            </p:nvGraphicFramePr>
            <p:xfrm>
              <a:off x="490538" y="1825624"/>
              <a:ext cx="11225212" cy="32893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077127">
                      <a:extLst>
                        <a:ext uri="{9D8B030D-6E8A-4147-A177-3AD203B41FA5}">
                          <a16:colId xmlns:a16="http://schemas.microsoft.com/office/drawing/2014/main" val="820688262"/>
                        </a:ext>
                      </a:extLst>
                    </a:gridCol>
                    <a:gridCol w="1535479">
                      <a:extLst>
                        <a:ext uri="{9D8B030D-6E8A-4147-A177-3AD203B41FA5}">
                          <a16:colId xmlns:a16="http://schemas.microsoft.com/office/drawing/2014/main" val="404120666"/>
                        </a:ext>
                      </a:extLst>
                    </a:gridCol>
                    <a:gridCol w="4072358">
                      <a:extLst>
                        <a:ext uri="{9D8B030D-6E8A-4147-A177-3AD203B41FA5}">
                          <a16:colId xmlns:a16="http://schemas.microsoft.com/office/drawing/2014/main" val="2707998743"/>
                        </a:ext>
                      </a:extLst>
                    </a:gridCol>
                    <a:gridCol w="1540248">
                      <a:extLst>
                        <a:ext uri="{9D8B030D-6E8A-4147-A177-3AD203B41FA5}">
                          <a16:colId xmlns:a16="http://schemas.microsoft.com/office/drawing/2014/main" val="4210783019"/>
                        </a:ext>
                      </a:extLst>
                    </a:gridCol>
                  </a:tblGrid>
                  <a:tr h="6578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sz="2800" b="0" dirty="0"/>
                            <a:t>Vorwärtsbewegung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sz="2800" b="0" dirty="0"/>
                            <a:t>Rückwärtsbewegung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5760783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Arbeit gegen Feder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Arbeit gegen Feder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008853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Anheben des Gewichts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5476" t="-199083" r="-36587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Absenken des Gewichts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8063" t="-199083" r="-39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566770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Vom Schaufelrad aufzubringende Energie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5476" t="-301852" r="-365873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Aufzubringende Energie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334721"/>
                      </a:ext>
                    </a:extLst>
                  </a:tr>
                  <a:tr h="657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 Ratsche abgegebene Wärme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𝜀</a:t>
                          </a:r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An Flügelrad abgegebene Wärme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8063" t="-401852" r="-395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8302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1A744FB-CD2D-43EA-BD6A-289BE8D37096}"/>
                  </a:ext>
                </a:extLst>
              </p:cNvPr>
              <p:cNvSpPr txBox="1"/>
              <p:nvPr/>
            </p:nvSpPr>
            <p:spPr>
              <a:xfrm>
                <a:off x="6943725" y="5625545"/>
                <a:ext cx="3638550" cy="830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~</m:t>
                          </m:r>
                          <m:sSup>
                            <m:sSup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𝐵</m:t>
                                      </m:r>
                                      <m:sSub>
                                        <m:sSubPr>
                                          <m:ctrlPr>
                                            <a:rPr kumimoji="0" lang="de-D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de-D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kumimoji="0" lang="de-DE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groupChr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1A744FB-CD2D-43EA-BD6A-289BE8D3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25" y="5625545"/>
                <a:ext cx="3638550" cy="830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16A6CC-3384-4040-AA04-AAD9EF43964D}"/>
                  </a:ext>
                </a:extLst>
              </p:cNvPr>
              <p:cNvSpPr txBox="1"/>
              <p:nvPr/>
            </p:nvSpPr>
            <p:spPr>
              <a:xfrm>
                <a:off x="1609725" y="5625545"/>
                <a:ext cx="3638550" cy="88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de-D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~</m:t>
                          </m:r>
                          <m:sSup>
                            <m:sSup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de-D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𝐵</m:t>
                                      </m:r>
                                      <m:sSub>
                                        <m:sSubPr>
                                          <m:ctrlPr>
                                            <a:rPr kumimoji="0" lang="de-D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de-D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kumimoji="0" lang="de-D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groupChr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16A6CC-3384-4040-AA04-AAD9EF439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5625545"/>
                <a:ext cx="3638550" cy="884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6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A5668-CAA9-4F08-93F9-70B31876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Gleichgewichtsfall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A91EF13-9DA4-4E8F-A555-199314FFE898}"/>
                  </a:ext>
                </a:extLst>
              </p:cNvPr>
              <p:cNvSpPr txBox="1"/>
              <p:nvPr/>
            </p:nvSpPr>
            <p:spPr>
              <a:xfrm>
                <a:off x="5147919" y="2103540"/>
                <a:ext cx="1896160" cy="88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A91EF13-9DA4-4E8F-A555-199314FFE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19" y="2103540"/>
                <a:ext cx="1896160" cy="883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49BDBCD-87E6-437B-9B7D-D69759AEB416}"/>
                  </a:ext>
                </a:extLst>
              </p:cNvPr>
              <p:cNvSpPr txBox="1"/>
              <p:nvPr/>
            </p:nvSpPr>
            <p:spPr>
              <a:xfrm>
                <a:off x="1874163" y="4312640"/>
                <a:ext cx="8443672" cy="8935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𝜂</m:t>
                      </m:r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𝐴𝑟𝑏𝑒𝑖𝑡</m:t>
                          </m:r>
                        </m:num>
                        <m:den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𝑧𝑢𝑔𝑒𝑓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ü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h𝑟𝑡𝑒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ä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𝑟𝑚𝑒</m:t>
                          </m:r>
                        </m:den>
                      </m:f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num>
                        <m:den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den>
                      </m:f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=1−</m:t>
                      </m:r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𝜂</m:t>
                          </m:r>
                        </m:e>
                        <m:sub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𝐶𝑎𝑟𝑛𝑜𝑡</m:t>
                          </m:r>
                        </m:sub>
                      </m:sSub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49BDBCD-87E6-437B-9B7D-D69759AE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63" y="4312640"/>
                <a:ext cx="8443672" cy="893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F976976-9A0C-4B4E-A39B-A859B3ECBC1F}"/>
              </a:ext>
            </a:extLst>
          </p:cNvPr>
          <p:cNvCxnSpPr>
            <a:cxnSpLocks/>
          </p:cNvCxnSpPr>
          <p:nvPr/>
        </p:nvCxnSpPr>
        <p:spPr>
          <a:xfrm>
            <a:off x="3241040" y="2545360"/>
            <a:ext cx="154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FF61805-C347-4B18-A023-7EBC87A536BA}"/>
              </a:ext>
            </a:extLst>
          </p:cNvPr>
          <p:cNvSpPr txBox="1"/>
          <p:nvPr/>
        </p:nvSpPr>
        <p:spPr>
          <a:xfrm>
            <a:off x="838200" y="2283750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Gleiche Raten</a:t>
            </a:r>
          </a:p>
        </p:txBody>
      </p:sp>
    </p:spTree>
    <p:extLst>
      <p:ext uri="{BB962C8B-B14F-4D97-AF65-F5344CB8AC3E}">
        <p14:creationId xmlns:p14="http://schemas.microsoft.com/office/powerpoint/2010/main" val="348090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51940DB7-ECC5-4FBE-9CC6-18122F53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1553" y="1247433"/>
            <a:ext cx="6388894" cy="4505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/>
              <p:nvPr/>
            </p:nvSpPr>
            <p:spPr>
              <a:xfrm>
                <a:off x="2185613" y="5957670"/>
                <a:ext cx="3229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Drehmoment </a:t>
                </a:r>
                <a14:m>
                  <m:oMath xmlns:m="http://schemas.openxmlformats.org/officeDocument/2006/math"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𝑑𝐿</m:t>
                    </m:r>
                  </m:oMath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13" y="5957670"/>
                <a:ext cx="3229723" cy="523220"/>
              </a:xfrm>
              <a:prstGeom prst="rect">
                <a:avLst/>
              </a:prstGeom>
              <a:blipFill>
                <a:blip r:embed="rId5"/>
                <a:stretch>
                  <a:fillRect l="-3970" t="-10465" b="-325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3C50FA9-864C-4A1F-B8C1-62C5FA8085A5}"/>
              </a:ext>
            </a:extLst>
          </p:cNvPr>
          <p:cNvSpPr/>
          <p:nvPr/>
        </p:nvSpPr>
        <p:spPr>
          <a:xfrm>
            <a:off x="3476625" y="5334000"/>
            <a:ext cx="3238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B802363-8BD2-48B6-B460-20348A06D4C2}"/>
              </a:ext>
            </a:extLst>
          </p:cNvPr>
          <p:cNvCxnSpPr>
            <a:cxnSpLocks/>
          </p:cNvCxnSpPr>
          <p:nvPr/>
        </p:nvCxnSpPr>
        <p:spPr>
          <a:xfrm>
            <a:off x="6105525" y="4913670"/>
            <a:ext cx="0" cy="1044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ACB6F440-F8A8-4CDB-A243-212784A4C0EC}"/>
              </a:ext>
            </a:extLst>
          </p:cNvPr>
          <p:cNvSpPr txBox="1"/>
          <p:nvPr/>
        </p:nvSpPr>
        <p:spPr>
          <a:xfrm>
            <a:off x="6522666" y="5957670"/>
            <a:ext cx="4734614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Bevorzugte Rückwärtsdrehung!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7A778B-345D-46CB-AA78-80C76AC1721F}"/>
              </a:ext>
            </a:extLst>
          </p:cNvPr>
          <p:cNvSpPr/>
          <p:nvPr/>
        </p:nvSpPr>
        <p:spPr>
          <a:xfrm>
            <a:off x="5679440" y="5334000"/>
            <a:ext cx="243838" cy="2765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030053-51A9-443F-91F6-8285CB5BCAC6}"/>
              </a:ext>
            </a:extLst>
          </p:cNvPr>
          <p:cNvSpPr/>
          <p:nvPr/>
        </p:nvSpPr>
        <p:spPr>
          <a:xfrm>
            <a:off x="5288756" y="5435670"/>
            <a:ext cx="502444" cy="49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80B936-807E-4B83-BAFD-676EC365920F}"/>
              </a:ext>
            </a:extLst>
          </p:cNvPr>
          <p:cNvSpPr txBox="1"/>
          <p:nvPr/>
        </p:nvSpPr>
        <p:spPr>
          <a:xfrm>
            <a:off x="6105529" y="5169582"/>
            <a:ext cx="89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E11431F-16B5-4C25-87DF-0EF5239D5717}"/>
              </a:ext>
            </a:extLst>
          </p:cNvPr>
          <p:cNvCxnSpPr>
            <a:cxnSpLocks/>
          </p:cNvCxnSpPr>
          <p:nvPr/>
        </p:nvCxnSpPr>
        <p:spPr>
          <a:xfrm flipH="1" flipV="1">
            <a:off x="4118548" y="2941266"/>
            <a:ext cx="2837412" cy="356585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E76C546-AB42-4C0B-8FAF-40FDC59CC8AC}"/>
              </a:ext>
            </a:extLst>
          </p:cNvPr>
          <p:cNvSpPr txBox="1"/>
          <p:nvPr/>
        </p:nvSpPr>
        <p:spPr>
          <a:xfrm rot="343852">
            <a:off x="5826657" y="2648115"/>
            <a:ext cx="32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9126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482449F-B91B-400F-8A3F-64C858405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7275" y="5125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51940DB7-ECC5-4FBE-9CC6-18122F53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1553" y="1247433"/>
            <a:ext cx="6388894" cy="4505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/>
              <p:nvPr/>
            </p:nvSpPr>
            <p:spPr>
              <a:xfrm>
                <a:off x="2185613" y="5957670"/>
                <a:ext cx="3229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Drehmoment </a:t>
                </a:r>
                <a14:m>
                  <m:oMath xmlns:m="http://schemas.openxmlformats.org/officeDocument/2006/math"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de-DE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𝑑𝐿</m:t>
                    </m:r>
                  </m:oMath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42A17DD-C914-4D4E-9B90-F6DDBE68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13" y="5957670"/>
                <a:ext cx="3229723" cy="523220"/>
              </a:xfrm>
              <a:prstGeom prst="rect">
                <a:avLst/>
              </a:prstGeom>
              <a:blipFill>
                <a:blip r:embed="rId5"/>
                <a:stretch>
                  <a:fillRect l="-3970" t="-10465" b="-325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3C50FA9-864C-4A1F-B8C1-62C5FA8085A5}"/>
              </a:ext>
            </a:extLst>
          </p:cNvPr>
          <p:cNvSpPr/>
          <p:nvPr/>
        </p:nvSpPr>
        <p:spPr>
          <a:xfrm>
            <a:off x="3476625" y="5334000"/>
            <a:ext cx="3238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B802363-8BD2-48B6-B460-20348A06D4C2}"/>
              </a:ext>
            </a:extLst>
          </p:cNvPr>
          <p:cNvCxnSpPr>
            <a:cxnSpLocks/>
          </p:cNvCxnSpPr>
          <p:nvPr/>
        </p:nvCxnSpPr>
        <p:spPr>
          <a:xfrm flipV="1">
            <a:off x="6096000" y="5043345"/>
            <a:ext cx="0" cy="91432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ACB6F440-F8A8-4CDB-A243-212784A4C0EC}"/>
              </a:ext>
            </a:extLst>
          </p:cNvPr>
          <p:cNvSpPr txBox="1"/>
          <p:nvPr/>
        </p:nvSpPr>
        <p:spPr>
          <a:xfrm>
            <a:off x="6522666" y="5957670"/>
            <a:ext cx="4734614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Bevorzugte Vorwärtsdrehung!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7A778B-345D-46CB-AA78-80C76AC1721F}"/>
              </a:ext>
            </a:extLst>
          </p:cNvPr>
          <p:cNvSpPr/>
          <p:nvPr/>
        </p:nvSpPr>
        <p:spPr>
          <a:xfrm>
            <a:off x="5679440" y="5334000"/>
            <a:ext cx="243838" cy="2765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030053-51A9-443F-91F6-8285CB5BCAC6}"/>
              </a:ext>
            </a:extLst>
          </p:cNvPr>
          <p:cNvSpPr/>
          <p:nvPr/>
        </p:nvSpPr>
        <p:spPr>
          <a:xfrm>
            <a:off x="5415336" y="5508074"/>
            <a:ext cx="243836" cy="27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38329A0-1F42-4176-80BF-FAF4C7E7DD93}"/>
              </a:ext>
            </a:extLst>
          </p:cNvPr>
          <p:cNvCxnSpPr>
            <a:cxnSpLocks/>
          </p:cNvCxnSpPr>
          <p:nvPr/>
        </p:nvCxnSpPr>
        <p:spPr>
          <a:xfrm flipH="1" flipV="1">
            <a:off x="4118548" y="2941266"/>
            <a:ext cx="2837412" cy="35658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C307DC8-2AD4-47B7-8858-75426D6E5191}"/>
              </a:ext>
            </a:extLst>
          </p:cNvPr>
          <p:cNvSpPr txBox="1"/>
          <p:nvPr/>
        </p:nvSpPr>
        <p:spPr>
          <a:xfrm rot="343852">
            <a:off x="5826657" y="2648115"/>
            <a:ext cx="32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BCB56E-168E-4F91-BB8A-214D199E18F6}"/>
              </a:ext>
            </a:extLst>
          </p:cNvPr>
          <p:cNvSpPr txBox="1"/>
          <p:nvPr/>
        </p:nvSpPr>
        <p:spPr>
          <a:xfrm>
            <a:off x="6105529" y="5169582"/>
            <a:ext cx="89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605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99D1A-CD5A-4091-8AE4-530D6048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Drehgeschwindigkeit der Feynman Ratsche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180C67E4-0578-4B2E-957F-CA4C5A8A9D22}"/>
                  </a:ext>
                </a:extLst>
              </p:cNvPr>
              <p:cNvSpPr txBox="1"/>
              <p:nvPr/>
            </p:nvSpPr>
            <p:spPr>
              <a:xfrm>
                <a:off x="704090" y="2706483"/>
                <a:ext cx="467868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num>
                        <m:den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den>
                      </m:f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de-D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180C67E4-0578-4B2E-957F-CA4C5A8A9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90" y="2706483"/>
                <a:ext cx="4678680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B2514AD1-34BD-44B3-A4A5-D50D65071338}"/>
                  </a:ext>
                </a:extLst>
              </p:cNvPr>
              <p:cNvSpPr txBox="1"/>
              <p:nvPr/>
            </p:nvSpPr>
            <p:spPr>
              <a:xfrm>
                <a:off x="1707895" y="3791661"/>
                <a:ext cx="2773680" cy="282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𝑉𝑜𝑟𝑤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ä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𝑟𝑡𝑠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B2514AD1-34BD-44B3-A4A5-D50D6507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895" y="3791661"/>
                <a:ext cx="2773680" cy="282834"/>
              </a:xfrm>
              <a:prstGeom prst="rect">
                <a:avLst/>
              </a:prstGeom>
              <a:blipFill>
                <a:blip r:embed="rId3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64B36664-FE14-4EC4-A1AD-1B84AF03D88A}"/>
                  </a:ext>
                </a:extLst>
              </p:cNvPr>
              <p:cNvSpPr txBox="1"/>
              <p:nvPr/>
            </p:nvSpPr>
            <p:spPr>
              <a:xfrm>
                <a:off x="3043430" y="3764942"/>
                <a:ext cx="2773680" cy="282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ü</m:t>
                              </m:r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𝑐𝑘𝑤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ä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𝑟𝑡𝑠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64B36664-FE14-4EC4-A1AD-1B84AF03D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30" y="3764942"/>
                <a:ext cx="2773680" cy="282834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4B92604C-17C0-480C-AEBB-886B94D48FBC}"/>
                  </a:ext>
                </a:extLst>
              </p:cNvPr>
              <p:cNvSpPr txBox="1"/>
              <p:nvPr/>
            </p:nvSpPr>
            <p:spPr>
              <a:xfrm>
                <a:off x="408430" y="3766827"/>
                <a:ext cx="2773680" cy="334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𝑍𝑒𝑖𝑡𝑘𝑜𝑛𝑠𝑡𝑎𝑛𝑡𝑒</m:t>
                          </m:r>
                        </m:e>
                      </m:groupCh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4B92604C-17C0-480C-AEBB-886B94D48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0" y="3766827"/>
                <a:ext cx="2773680" cy="334387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Grafik 87">
            <a:extLst>
              <a:ext uri="{FF2B5EF4-FFF2-40B4-BE49-F238E27FC236}">
                <a16:creationId xmlns:a16="http://schemas.microsoft.com/office/drawing/2014/main" id="{2C8E8EED-F928-4810-B245-D994AD5DE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80" y="1690688"/>
            <a:ext cx="6266690" cy="4045585"/>
          </a:xfrm>
          <a:prstGeom prst="rect">
            <a:avLst/>
          </a:prstGeom>
        </p:spPr>
      </p:pic>
      <p:sp>
        <p:nvSpPr>
          <p:cNvPr id="89" name="Ellipse 88">
            <a:extLst>
              <a:ext uri="{FF2B5EF4-FFF2-40B4-BE49-F238E27FC236}">
                <a16:creationId xmlns:a16="http://schemas.microsoft.com/office/drawing/2014/main" id="{F2D16C9A-57CF-4B0D-BE6D-0315570871E8}"/>
              </a:ext>
            </a:extLst>
          </p:cNvPr>
          <p:cNvSpPr/>
          <p:nvPr/>
        </p:nvSpPr>
        <p:spPr>
          <a:xfrm>
            <a:off x="8467345" y="4641057"/>
            <a:ext cx="575055" cy="568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AE4AC81B-5B49-4404-B4AE-2E7CBE81E050}"/>
              </a:ext>
            </a:extLst>
          </p:cNvPr>
          <p:cNvCxnSpPr>
            <a:cxnSpLocks/>
          </p:cNvCxnSpPr>
          <p:nvPr/>
        </p:nvCxnSpPr>
        <p:spPr>
          <a:xfrm flipH="1">
            <a:off x="8900160" y="3713480"/>
            <a:ext cx="284480" cy="92757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>
            <a:extLst>
              <a:ext uri="{FF2B5EF4-FFF2-40B4-BE49-F238E27FC236}">
                <a16:creationId xmlns:a16="http://schemas.microsoft.com/office/drawing/2014/main" id="{BDC0A8AC-75ED-41F0-8597-57D11684EF31}"/>
              </a:ext>
            </a:extLst>
          </p:cNvPr>
          <p:cNvSpPr txBox="1"/>
          <p:nvPr/>
        </p:nvSpPr>
        <p:spPr>
          <a:xfrm>
            <a:off x="8754872" y="3335136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Gleichgewicht</a:t>
            </a:r>
          </a:p>
        </p:txBody>
      </p:sp>
    </p:spTree>
    <p:extLst>
      <p:ext uri="{BB962C8B-B14F-4D97-AF65-F5344CB8AC3E}">
        <p14:creationId xmlns:p14="http://schemas.microsoft.com/office/powerpoint/2010/main" val="17802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1E46E-DE88-44EF-A835-DCAF1112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1513"/>
            <a:ext cx="9144000" cy="2387600"/>
          </a:xfrm>
        </p:spPr>
        <p:txBody>
          <a:bodyPr/>
          <a:lstStyle/>
          <a:p>
            <a:r>
              <a:rPr lang="de-DE" dirty="0"/>
              <a:t>I. Smoluchowski-Feynman Ratsche</a:t>
            </a:r>
          </a:p>
        </p:txBody>
      </p:sp>
    </p:spTree>
    <p:extLst>
      <p:ext uri="{BB962C8B-B14F-4D97-AF65-F5344CB8AC3E}">
        <p14:creationId xmlns:p14="http://schemas.microsoft.com/office/powerpoint/2010/main" val="89214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450AC-AB78-429B-AA14-76CE2235B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IV. Molekulare Motoren</a:t>
            </a:r>
          </a:p>
        </p:txBody>
      </p:sp>
    </p:spTree>
    <p:extLst>
      <p:ext uri="{BB962C8B-B14F-4D97-AF65-F5344CB8AC3E}">
        <p14:creationId xmlns:p14="http://schemas.microsoft.com/office/powerpoint/2010/main" val="340876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724E2-21B8-4F59-857A-9890AC3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Motorprotein Kinesin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879074-CADD-452F-8C78-7DF0B3BCB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40" y="1276332"/>
            <a:ext cx="7384533" cy="558166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3C38E54-B781-4903-B778-BB56108747FC}"/>
              </a:ext>
            </a:extLst>
          </p:cNvPr>
          <p:cNvSpPr/>
          <p:nvPr/>
        </p:nvSpPr>
        <p:spPr>
          <a:xfrm>
            <a:off x="4848225" y="1981200"/>
            <a:ext cx="22764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EE2A62-DADA-4B1E-8747-AC6285C263F7}"/>
              </a:ext>
            </a:extLst>
          </p:cNvPr>
          <p:cNvSpPr txBox="1"/>
          <p:nvPr/>
        </p:nvSpPr>
        <p:spPr>
          <a:xfrm>
            <a:off x="838200" y="177230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Exotherme Hydrolyse von ATP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B12E0C-611A-4507-AD53-68532771E8B8}"/>
              </a:ext>
            </a:extLst>
          </p:cNvPr>
          <p:cNvSpPr txBox="1"/>
          <p:nvPr/>
        </p:nvSpPr>
        <p:spPr>
          <a:xfrm>
            <a:off x="7481884" y="1772305"/>
            <a:ext cx="3343275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Temperaturratsche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67023CD-ABA8-4CB3-9FFF-3EEB34C90E93}"/>
              </a:ext>
            </a:extLst>
          </p:cNvPr>
          <p:cNvCxnSpPr/>
          <p:nvPr/>
        </p:nvCxnSpPr>
        <p:spPr>
          <a:xfrm>
            <a:off x="5800725" y="2033915"/>
            <a:ext cx="140970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A519D-2E04-4E6A-9E30-8B243D9D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5" name="giphy">
            <a:hlinkClick r:id="" action="ppaction://media"/>
            <a:extLst>
              <a:ext uri="{FF2B5EF4-FFF2-40B4-BE49-F238E27FC236}">
                <a16:creationId xmlns:a16="http://schemas.microsoft.com/office/drawing/2014/main" id="{5EED8B53-6090-42E9-AE6B-430A7375B34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26"/>
            <a:ext cx="12192000" cy="6867526"/>
          </a:xfrm>
        </p:spPr>
      </p:pic>
    </p:spTree>
    <p:extLst>
      <p:ext uri="{BB962C8B-B14F-4D97-AF65-F5344CB8AC3E}">
        <p14:creationId xmlns:p14="http://schemas.microsoft.com/office/powerpoint/2010/main" val="26485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C585A-52CD-4AB6-8421-2D67D189B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132"/>
            <a:ext cx="9144000" cy="2387600"/>
          </a:xfrm>
        </p:spPr>
        <p:txBody>
          <a:bodyPr/>
          <a:lstStyle/>
          <a:p>
            <a:r>
              <a:rPr lang="de-DE" dirty="0"/>
              <a:t>V. Quantenmechanische Effekte</a:t>
            </a:r>
          </a:p>
        </p:txBody>
      </p:sp>
    </p:spTree>
    <p:extLst>
      <p:ext uri="{BB962C8B-B14F-4D97-AF65-F5344CB8AC3E}">
        <p14:creationId xmlns:p14="http://schemas.microsoft.com/office/powerpoint/2010/main" val="2421432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8BC5D-7D67-4229-ACAE-E22321A2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Ansatz: Hamiltonfunktion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BD7D9B-D8AD-4B94-BAA7-897BFABB1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0175" y="181619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pPr marL="0" indent="0" algn="ctr">
                  <a:buNone/>
                </a:pPr>
                <a:endParaRPr lang="de-DE" dirty="0"/>
              </a:p>
              <a:p>
                <a:r>
                  <a:rPr lang="de-DE" dirty="0" err="1"/>
                  <a:t>m</a:t>
                </a:r>
                <a:r>
                  <a:rPr lang="de-DE" baseline="-25000" dirty="0" err="1"/>
                  <a:t>j</a:t>
                </a:r>
                <a:r>
                  <a:rPr lang="de-DE" dirty="0"/>
                  <a:t> Massen der Teilchen der thermischen Umgebung</a:t>
                </a:r>
              </a:p>
              <a:p>
                <a:r>
                  <a:rPr lang="el-GR" dirty="0"/>
                  <a:t>ω</a:t>
                </a:r>
                <a:r>
                  <a:rPr lang="de-DE" baseline="-25000" dirty="0"/>
                  <a:t>j</a:t>
                </a:r>
                <a:r>
                  <a:rPr lang="de-DE" dirty="0"/>
                  <a:t> Eigenfrequenzen der harmonischen Oszillatoren</a:t>
                </a:r>
              </a:p>
              <a:p>
                <a:r>
                  <a:rPr lang="de-DE" dirty="0" err="1"/>
                  <a:t>c</a:t>
                </a:r>
                <a:r>
                  <a:rPr lang="de-DE" baseline="-25000" dirty="0" err="1"/>
                  <a:t>j</a:t>
                </a:r>
                <a:r>
                  <a:rPr lang="de-DE" dirty="0"/>
                  <a:t> Kopplungskonstanten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BD7D9B-D8AD-4B94-BAA7-897BFABB1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0175" y="1816198"/>
                <a:ext cx="10515600" cy="4351338"/>
              </a:xfrm>
              <a:blipFill>
                <a:blip r:embed="rId2"/>
                <a:stretch>
                  <a:fillRect l="-1043" b="-2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E4E04BFC-3E4A-40FF-B48D-4B1B38431E01}"/>
              </a:ext>
            </a:extLst>
          </p:cNvPr>
          <p:cNvSpPr txBox="1"/>
          <p:nvPr/>
        </p:nvSpPr>
        <p:spPr>
          <a:xfrm>
            <a:off x="103695" y="1959287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Hamiltonfunktion des gesamten Systems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D2FEAA-CFB0-429A-AABD-BC00D7F24FBE}"/>
              </a:ext>
            </a:extLst>
          </p:cNvPr>
          <p:cNvSpPr txBox="1"/>
          <p:nvPr/>
        </p:nvSpPr>
        <p:spPr>
          <a:xfrm>
            <a:off x="103695" y="3252330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Hamiltonfunktion des thermischen Bads</a:t>
            </a:r>
          </a:p>
        </p:txBody>
      </p:sp>
    </p:spTree>
    <p:extLst>
      <p:ext uri="{BB962C8B-B14F-4D97-AF65-F5344CB8AC3E}">
        <p14:creationId xmlns:p14="http://schemas.microsoft.com/office/powerpoint/2010/main" val="4210632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8F77423-CA87-4500-B771-3A52B1096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2804"/>
                <a:ext cx="10515600" cy="589415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de-DE" sz="3200" dirty="0"/>
                  <a:t>Betrachten gekippte Ratsche (Amplitudenmodulation f(t)=0,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de-DE" sz="3200" dirty="0"/>
                  <a:t>y - Kraft) in adiabatischer Näherung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de-DE" sz="3200" dirty="0"/>
                  <a:t>→ Effektives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de-DE" sz="3200" dirty="0"/>
                  <a:t> nimmt nur zwei Werte an: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de-DE" sz="3200" dirty="0"/>
                  <a:t>     &amp;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de-DE" sz="3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8F77423-CA87-4500-B771-3A52B1096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2804"/>
                <a:ext cx="10515600" cy="5894159"/>
              </a:xfrm>
              <a:blipFill>
                <a:blip r:embed="rId2"/>
                <a:stretch>
                  <a:fillRect r="-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6335D4C4-7336-4887-B143-EA61FA387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4" y="2967237"/>
            <a:ext cx="4544120" cy="340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62D90BB6-2C9C-4AFE-9577-21DB2BF0CC44}"/>
                  </a:ext>
                </a:extLst>
              </p:cNvPr>
              <p:cNvSpPr txBox="1"/>
              <p:nvPr/>
            </p:nvSpPr>
            <p:spPr>
              <a:xfrm>
                <a:off x="6741268" y="3528182"/>
                <a:ext cx="778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62D90BB6-2C9C-4AFE-9577-21DB2BF0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68" y="3528182"/>
                <a:ext cx="778213" cy="369332"/>
              </a:xfrm>
              <a:prstGeom prst="rect">
                <a:avLst/>
              </a:prstGeom>
              <a:blipFill>
                <a:blip r:embed="rId4"/>
                <a:stretch>
                  <a:fillRect r="-4688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D74F40-C3BA-4C29-92DF-9056599FE363}"/>
                  </a:ext>
                </a:extLst>
              </p:cNvPr>
              <p:cNvSpPr txBox="1"/>
              <p:nvPr/>
            </p:nvSpPr>
            <p:spPr>
              <a:xfrm>
                <a:off x="6741267" y="4486616"/>
                <a:ext cx="778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D74F40-C3BA-4C29-92DF-9056599FE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67" y="4486616"/>
                <a:ext cx="77821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BFB7A4F-5138-442A-8559-9E2BD0D6CE9D}"/>
                  </a:ext>
                </a:extLst>
              </p:cNvPr>
              <p:cNvSpPr txBox="1"/>
              <p:nvPr/>
            </p:nvSpPr>
            <p:spPr>
              <a:xfrm>
                <a:off x="6741267" y="5558087"/>
                <a:ext cx="778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BFB7A4F-5138-442A-8559-9E2BD0D6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67" y="5558087"/>
                <a:ext cx="778213" cy="369332"/>
              </a:xfrm>
              <a:prstGeom prst="rect">
                <a:avLst/>
              </a:prstGeom>
              <a:blipFill>
                <a:blip r:embed="rId6"/>
                <a:stretch>
                  <a:fillRect r="-4688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gen 5">
            <a:extLst>
              <a:ext uri="{FF2B5EF4-FFF2-40B4-BE49-F238E27FC236}">
                <a16:creationId xmlns:a16="http://schemas.microsoft.com/office/drawing/2014/main" id="{3D039718-A2A3-4941-AEA2-291BCE22C684}"/>
              </a:ext>
            </a:extLst>
          </p:cNvPr>
          <p:cNvSpPr/>
          <p:nvPr/>
        </p:nvSpPr>
        <p:spPr>
          <a:xfrm>
            <a:off x="7389057" y="3712848"/>
            <a:ext cx="584462" cy="2037503"/>
          </a:xfrm>
          <a:prstGeom prst="arc">
            <a:avLst>
              <a:gd name="adj1" fmla="val 16321672"/>
              <a:gd name="adj2" fmla="val 5257730"/>
            </a:avLst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09BA2C-FE49-485A-B449-12DDB19CE4BF}"/>
              </a:ext>
            </a:extLst>
          </p:cNvPr>
          <p:cNvSpPr txBox="1"/>
          <p:nvPr/>
        </p:nvSpPr>
        <p:spPr>
          <a:xfrm>
            <a:off x="7973519" y="4209617"/>
            <a:ext cx="2684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Übergang zwischen den beiden Zuständen wird vernachlässigt</a:t>
            </a:r>
          </a:p>
        </p:txBody>
      </p:sp>
    </p:spTree>
    <p:extLst>
      <p:ext uri="{BB962C8B-B14F-4D97-AF65-F5344CB8AC3E}">
        <p14:creationId xmlns:p14="http://schemas.microsoft.com/office/powerpoint/2010/main" val="2468956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3CAD5C-83A2-4726-8D79-96CE7A440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4" y="915230"/>
            <a:ext cx="6249182" cy="502753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01A34B9-81CF-411E-92AC-ED28207C779A}"/>
              </a:ext>
            </a:extLst>
          </p:cNvPr>
          <p:cNvSpPr txBox="1"/>
          <p:nvPr/>
        </p:nvSpPr>
        <p:spPr>
          <a:xfrm>
            <a:off x="2036323" y="6152023"/>
            <a:ext cx="473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Temperaturabhängigkeit des Teilchenstroms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EC5FBE3-FC06-45A9-AE90-5F182901AC4D}"/>
                  </a:ext>
                </a:extLst>
              </p:cNvPr>
              <p:cNvSpPr txBox="1"/>
              <p:nvPr/>
            </p:nvSpPr>
            <p:spPr>
              <a:xfrm>
                <a:off x="7777263" y="1278707"/>
                <a:ext cx="3745149" cy="468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Temperatur, bei der Tunneleffekte nicht mehr vernachlässigt werden können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gilt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0" lang="de-D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𝑞𝑚</m:t>
                            </m:r>
                          </m:sub>
                        </m:sSub>
                      </m:e>
                    </m:d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0" lang="de-D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𝑘𝑙𝑎𝑠𝑠𝑖𝑠𝑐h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da zusätzlich zum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Ratscheneffekt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noch der Tunneleffekt zum Teilchenstrom beiträgt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Spontane Inversion des Teilchenstroms bei sehr tiefen Temperaturen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EC5FBE3-FC06-45A9-AE90-5F182901A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63" y="1278707"/>
                <a:ext cx="3745149" cy="4681603"/>
              </a:xfrm>
              <a:prstGeom prst="rect">
                <a:avLst/>
              </a:prstGeom>
              <a:blipFill>
                <a:blip r:embed="rId3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DB7D2978-C433-4139-9938-A9C5180327AC}"/>
              </a:ext>
            </a:extLst>
          </p:cNvPr>
          <p:cNvSpPr txBox="1"/>
          <p:nvPr/>
        </p:nvSpPr>
        <p:spPr>
          <a:xfrm>
            <a:off x="5290226" y="5535038"/>
            <a:ext cx="18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 sinkt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2E5BDD-39D2-4F79-B487-B9B3385F4635}"/>
              </a:ext>
            </a:extLst>
          </p:cNvPr>
          <p:cNvSpPr txBox="1"/>
          <p:nvPr/>
        </p:nvSpPr>
        <p:spPr>
          <a:xfrm>
            <a:off x="1943910" y="5535038"/>
            <a:ext cx="18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 steigt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B3953B4-11DA-455A-9E82-35527FBE65B4}"/>
              </a:ext>
            </a:extLst>
          </p:cNvPr>
          <p:cNvCxnSpPr>
            <a:cxnSpLocks/>
          </p:cNvCxnSpPr>
          <p:nvPr/>
        </p:nvCxnSpPr>
        <p:spPr>
          <a:xfrm>
            <a:off x="5423170" y="5535038"/>
            <a:ext cx="134566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7177539-7204-46B2-84E6-EDCB0A6EED09}"/>
              </a:ext>
            </a:extLst>
          </p:cNvPr>
          <p:cNvCxnSpPr>
            <a:cxnSpLocks/>
          </p:cNvCxnSpPr>
          <p:nvPr/>
        </p:nvCxnSpPr>
        <p:spPr>
          <a:xfrm>
            <a:off x="2036323" y="5535038"/>
            <a:ext cx="134566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7C9EE748-5101-4894-A5DF-1F9EC050E7E5}"/>
              </a:ext>
            </a:extLst>
          </p:cNvPr>
          <p:cNvSpPr/>
          <p:nvPr/>
        </p:nvSpPr>
        <p:spPr>
          <a:xfrm>
            <a:off x="5126477" y="3502913"/>
            <a:ext cx="797668" cy="778213"/>
          </a:xfrm>
          <a:prstGeom prst="ellipse">
            <a:avLst/>
          </a:prstGeom>
          <a:noFill/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E75663C-A7C2-4289-BC19-C78B8549730F}"/>
              </a:ext>
            </a:extLst>
          </p:cNvPr>
          <p:cNvCxnSpPr>
            <a:cxnSpLocks/>
          </p:cNvCxnSpPr>
          <p:nvPr/>
        </p:nvCxnSpPr>
        <p:spPr>
          <a:xfrm flipH="1" flipV="1">
            <a:off x="6021423" y="3952301"/>
            <a:ext cx="1994168" cy="89207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E35878B1-3360-4E04-8124-ADEBD44E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66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Quantenmechanische Effekte</a:t>
            </a:r>
          </a:p>
        </p:txBody>
      </p:sp>
    </p:spTree>
    <p:extLst>
      <p:ext uri="{BB962C8B-B14F-4D97-AF65-F5344CB8AC3E}">
        <p14:creationId xmlns:p14="http://schemas.microsoft.com/office/powerpoint/2010/main" val="4374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863503D-F3F0-4C0D-B1CA-30B438FAE851}"/>
                  </a:ext>
                </a:extLst>
              </p:cNvPr>
              <p:cNvSpPr txBox="1"/>
              <p:nvPr/>
            </p:nvSpPr>
            <p:spPr>
              <a:xfrm>
                <a:off x="60058" y="1970898"/>
                <a:ext cx="23249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Sägezahnpotential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863503D-F3F0-4C0D-B1CA-30B438FAE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" y="1970898"/>
                <a:ext cx="2324910" cy="707886"/>
              </a:xfrm>
              <a:prstGeom prst="rect">
                <a:avLst/>
              </a:prstGeom>
              <a:blipFill>
                <a:blip r:embed="rId2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C8BC7D9-88CC-4715-8CE4-9BF60A54EBB0}"/>
                  </a:ext>
                </a:extLst>
              </p:cNvPr>
              <p:cNvSpPr txBox="1"/>
              <p:nvPr/>
            </p:nvSpPr>
            <p:spPr>
              <a:xfrm>
                <a:off x="60058" y="3581801"/>
                <a:ext cx="2541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𝑥𝐹</m:t>
                      </m:r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C8BC7D9-88CC-4715-8CE4-9BF60A54E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" y="3581801"/>
                <a:ext cx="254116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3AE9EC4-2659-4794-93F6-C9D7C410AF9E}"/>
                  </a:ext>
                </a:extLst>
              </p:cNvPr>
              <p:cNvSpPr txBox="1"/>
              <p:nvPr/>
            </p:nvSpPr>
            <p:spPr>
              <a:xfrm>
                <a:off x="75581" y="5307474"/>
                <a:ext cx="2541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𝑥𝐹</m:t>
                      </m:r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3AE9EC4-2659-4794-93F6-C9D7C410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1" y="5307474"/>
                <a:ext cx="254116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>
            <a:extLst>
              <a:ext uri="{FF2B5EF4-FFF2-40B4-BE49-F238E27FC236}">
                <a16:creationId xmlns:a16="http://schemas.microsoft.com/office/drawing/2014/main" id="{03FFE9A6-7BC3-41A9-9475-7E2680C6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Erklärung der Inversion bei sehr tiefen Temperaturen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7259FE-0F42-45FD-B261-15DAD965D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8" y="1478590"/>
            <a:ext cx="2741887" cy="484308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56FA307-D34B-40CD-90AF-3520E81CD774}"/>
              </a:ext>
            </a:extLst>
          </p:cNvPr>
          <p:cNvCxnSpPr>
            <a:cxnSpLocks/>
          </p:cNvCxnSpPr>
          <p:nvPr/>
        </p:nvCxnSpPr>
        <p:spPr>
          <a:xfrm>
            <a:off x="4533089" y="3704734"/>
            <a:ext cx="0" cy="536526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727793A-21FE-41E8-AC8F-455DE59EE851}"/>
              </a:ext>
            </a:extLst>
          </p:cNvPr>
          <p:cNvCxnSpPr>
            <a:cxnSpLocks/>
          </p:cNvCxnSpPr>
          <p:nvPr/>
        </p:nvCxnSpPr>
        <p:spPr>
          <a:xfrm>
            <a:off x="3790544" y="5068111"/>
            <a:ext cx="0" cy="775889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B0EE7A4-7A07-4290-96E5-0A2D2321081B}"/>
                  </a:ext>
                </a:extLst>
              </p:cNvPr>
              <p:cNvSpPr txBox="1"/>
              <p:nvPr/>
            </p:nvSpPr>
            <p:spPr>
              <a:xfrm>
                <a:off x="3790544" y="4722539"/>
                <a:ext cx="5758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B0EE7A4-7A07-4290-96E5-0A2D23210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44" y="4722539"/>
                <a:ext cx="575865" cy="400110"/>
              </a:xfrm>
              <a:prstGeom prst="rect">
                <a:avLst/>
              </a:prstGeom>
              <a:blipFill>
                <a:blip r:embed="rId6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38970E8-A096-423D-9A5D-4050604FD075}"/>
                  </a:ext>
                </a:extLst>
              </p:cNvPr>
              <p:cNvSpPr txBox="1"/>
              <p:nvPr/>
            </p:nvSpPr>
            <p:spPr>
              <a:xfrm>
                <a:off x="4585967" y="3698282"/>
                <a:ext cx="5758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38970E8-A096-423D-9A5D-4050604F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67" y="3698282"/>
                <a:ext cx="575865" cy="400110"/>
              </a:xfrm>
              <a:prstGeom prst="rect">
                <a:avLst/>
              </a:prstGeom>
              <a:blipFill>
                <a:blip r:embed="rId7"/>
                <a:stretch>
                  <a:fillRect r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7E8EE1F-6A17-4520-8509-F9B852549466}"/>
                  </a:ext>
                </a:extLst>
              </p:cNvPr>
              <p:cNvSpPr txBox="1"/>
              <p:nvPr/>
            </p:nvSpPr>
            <p:spPr>
              <a:xfrm>
                <a:off x="5967574" y="2293991"/>
                <a:ext cx="5603131" cy="2126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p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p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erhält man durch unterschiedliche Tunnelwahrscheinlichkeiten einen Teilchenstrom, der der Richtung des klassischen Teilchenstroms meist entgegengerichtet ist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7E8EE1F-6A17-4520-8509-F9B85254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74" y="2293991"/>
                <a:ext cx="5603131" cy="2126864"/>
              </a:xfrm>
              <a:prstGeom prst="rect">
                <a:avLst/>
              </a:prstGeom>
              <a:blipFill>
                <a:blip r:embed="rId8"/>
                <a:stretch>
                  <a:fillRect r="-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63E4762B-0C8C-4789-8EE4-6D496357B18A}"/>
              </a:ext>
            </a:extLst>
          </p:cNvPr>
          <p:cNvSpPr txBox="1"/>
          <p:nvPr/>
        </p:nvSpPr>
        <p:spPr>
          <a:xfrm>
            <a:off x="7947498" y="4537873"/>
            <a:ext cx="1643284" cy="369332"/>
          </a:xfrm>
          <a:prstGeom prst="rect">
            <a:avLst/>
          </a:prstGeom>
          <a:noFill/>
          <a:ln w="34925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Inversion</a:t>
            </a:r>
          </a:p>
        </p:txBody>
      </p:sp>
    </p:spTree>
    <p:extLst>
      <p:ext uri="{BB962C8B-B14F-4D97-AF65-F5344CB8AC3E}">
        <p14:creationId xmlns:p14="http://schemas.microsoft.com/office/powerpoint/2010/main" val="1978339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500F3-5259-494F-9851-ED2B04E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A40BE8-6076-47BC-9431-32414D88A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952833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i="1" dirty="0"/>
              <a:t>R.P. Feynman, R.B. Leighton, M. Sands: The Feynman Lectures on Physics, Addison Wesley, Reading 1966</a:t>
            </a:r>
            <a:endParaRPr lang="de-DE" dirty="0"/>
          </a:p>
          <a:p>
            <a:pPr marL="571500" lvl="0" indent="-571500">
              <a:buFont typeface="+mj-lt"/>
              <a:buAutoNum type="romanUcPeriod"/>
            </a:pPr>
            <a:r>
              <a:rPr lang="de-DE" i="1" dirty="0"/>
              <a:t>Peter Reimann: Physics Reports 361, 57-265 (2002) Archiv: </a:t>
            </a:r>
            <a:r>
              <a:rPr lang="de-DE" i="1" dirty="0" err="1"/>
              <a:t>cond-mat</a:t>
            </a:r>
            <a:r>
              <a:rPr lang="de-DE" i="1" dirty="0"/>
              <a:t>/0010237</a:t>
            </a:r>
            <a:endParaRPr lang="de-DE" dirty="0"/>
          </a:p>
          <a:p>
            <a:pPr marL="571500" lvl="0" indent="-571500">
              <a:buFont typeface="+mj-lt"/>
              <a:buAutoNum type="romanUcPeriod"/>
            </a:pPr>
            <a:r>
              <a:rPr lang="de-DE" i="1" dirty="0"/>
              <a:t>Satoshi Yukawa, </a:t>
            </a:r>
            <a:r>
              <a:rPr lang="de-DE" i="1" dirty="0" err="1"/>
              <a:t>Macoto</a:t>
            </a:r>
            <a:r>
              <a:rPr lang="de-DE" i="1" dirty="0"/>
              <a:t> </a:t>
            </a:r>
            <a:r>
              <a:rPr lang="de-DE" i="1" dirty="0" err="1"/>
              <a:t>Kikuchi</a:t>
            </a:r>
            <a:r>
              <a:rPr lang="de-DE" i="1" dirty="0"/>
              <a:t>, Gen </a:t>
            </a:r>
            <a:r>
              <a:rPr lang="de-DE" i="1" dirty="0" err="1"/>
              <a:t>Tatara</a:t>
            </a:r>
            <a:r>
              <a:rPr lang="de-DE" i="1" dirty="0"/>
              <a:t>, Hiroshi </a:t>
            </a:r>
            <a:r>
              <a:rPr lang="de-DE" i="1" dirty="0" err="1"/>
              <a:t>Matsukawa</a:t>
            </a:r>
            <a:r>
              <a:rPr lang="de-DE" i="1" dirty="0"/>
              <a:t>: Quantum </a:t>
            </a:r>
            <a:r>
              <a:rPr lang="de-DE" i="1" dirty="0" err="1"/>
              <a:t>Ratchets</a:t>
            </a:r>
            <a:r>
              <a:rPr lang="de-DE" i="1" dirty="0"/>
              <a:t>, Archiv: </a:t>
            </a:r>
            <a:r>
              <a:rPr lang="de-DE" i="1" dirty="0" err="1"/>
              <a:t>arXiv:cond-mat</a:t>
            </a:r>
            <a:r>
              <a:rPr lang="de-DE" i="1" dirty="0"/>
              <a:t>/0010237</a:t>
            </a:r>
            <a:endParaRPr lang="de-DE" dirty="0"/>
          </a:p>
          <a:p>
            <a:pPr marL="571500" lvl="0" indent="-571500">
              <a:buFont typeface="+mj-lt"/>
              <a:buAutoNum type="romanUcPeriod"/>
            </a:pPr>
            <a:r>
              <a:rPr lang="pt-BR" i="1" dirty="0"/>
              <a:t>Javier Silva-Barranco, Ulises Ruiz-Corona, V. Arrizon, M. Arias-Estrada, and Ruben RamosGarcía: </a:t>
            </a:r>
            <a:r>
              <a:rPr lang="en-US" i="1" dirty="0"/>
              <a:t>Rectified Brownian motion by using optical ratchets, September 2011, https://www.researchgate.net/publication/253017237_Rectified_Brownian_motion_by_using_optical_ratchets</a:t>
            </a:r>
            <a:endParaRPr lang="de-DE" dirty="0"/>
          </a:p>
          <a:p>
            <a:pPr marL="571500" lvl="0" indent="-571500">
              <a:buFont typeface="+mj-lt"/>
              <a:buAutoNum type="romanUcPeriod"/>
            </a:pPr>
            <a:r>
              <a:rPr lang="en-GB" i="1" dirty="0" err="1"/>
              <a:t>Woochul</a:t>
            </a:r>
            <a:r>
              <a:rPr lang="en-GB" i="1" dirty="0"/>
              <a:t> Nam, Bogdan I. </a:t>
            </a:r>
            <a:r>
              <a:rPr lang="en-GB" i="1" dirty="0" err="1"/>
              <a:t>Epureanu</a:t>
            </a:r>
            <a:r>
              <a:rPr lang="en-GB" i="1" dirty="0"/>
              <a:t>: Effects of Obstacles on the Dynamics of Kinesins, Including Velocity and Run Length, Predicted by a Model of Two Dimensional Motion</a:t>
            </a:r>
            <a:endParaRPr lang="de-DE" dirty="0"/>
          </a:p>
          <a:p>
            <a:pPr marL="571500" indent="-571500">
              <a:buFont typeface="+mj-lt"/>
              <a:buAutoNum type="romanUcPeriod"/>
            </a:pPr>
            <a:r>
              <a:rPr lang="en-GB" i="1" dirty="0"/>
              <a:t>https://journals.plos.org/plosone/article?id=10.1371/journal.pone.0147676</a:t>
            </a:r>
            <a:endParaRPr lang="de-DE" dirty="0"/>
          </a:p>
          <a:p>
            <a:pPr marL="571500" lvl="0" indent="-571500">
              <a:buFont typeface="+mj-lt"/>
              <a:buAutoNum type="romanUcPeriod"/>
            </a:pPr>
            <a:r>
              <a:rPr lang="en-GB" i="1" dirty="0"/>
              <a:t>Kelly, </a:t>
            </a:r>
            <a:r>
              <a:rPr lang="en-GB" i="1" dirty="0" err="1"/>
              <a:t>Tellitu</a:t>
            </a:r>
            <a:r>
              <a:rPr lang="en-GB" i="1" dirty="0"/>
              <a:t>, </a:t>
            </a:r>
            <a:r>
              <a:rPr lang="en-GB" i="1" dirty="0" err="1"/>
              <a:t>Sestelo:New</a:t>
            </a:r>
            <a:r>
              <a:rPr lang="en-GB" i="1" dirty="0"/>
              <a:t> Molecular Devices:  In Search of a Molecular Ratchet https://pubs.acs.org/doi/pdf/10.1021/jo9723218</a:t>
            </a:r>
            <a:endParaRPr lang="de-DE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73FD9A-4F5D-4442-AF1C-40B33AF3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3" y="1309015"/>
            <a:ext cx="7452080" cy="3971959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61B396-EC94-4FC8-A57D-34867BFB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05" y="3923661"/>
            <a:ext cx="2381250" cy="1952625"/>
          </a:xfrm>
          <a:prstGeom prst="rect">
            <a:avLst/>
          </a:prstGeom>
        </p:spPr>
      </p:pic>
      <p:sp>
        <p:nvSpPr>
          <p:cNvPr id="13" name="Bogen 12">
            <a:extLst>
              <a:ext uri="{FF2B5EF4-FFF2-40B4-BE49-F238E27FC236}">
                <a16:creationId xmlns:a16="http://schemas.microsoft.com/office/drawing/2014/main" id="{D1D7DC8C-EC48-49DA-BD6D-FA621379DF8E}"/>
              </a:ext>
            </a:extLst>
          </p:cNvPr>
          <p:cNvSpPr/>
          <p:nvPr/>
        </p:nvSpPr>
        <p:spPr>
          <a:xfrm>
            <a:off x="1920118" y="4524004"/>
            <a:ext cx="1809750" cy="1066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5CC1B2-B3B5-43ED-9611-F8392B3A3E2D}"/>
              </a:ext>
            </a:extLst>
          </p:cNvPr>
          <p:cNvSpPr txBox="1"/>
          <p:nvPr/>
        </p:nvSpPr>
        <p:spPr>
          <a:xfrm>
            <a:off x="998290" y="1704975"/>
            <a:ext cx="140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Ratsche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D86AD4-953A-44BC-A914-1D566AFEE8CA}"/>
              </a:ext>
            </a:extLst>
          </p:cNvPr>
          <p:cNvSpPr txBox="1"/>
          <p:nvPr/>
        </p:nvSpPr>
        <p:spPr>
          <a:xfrm>
            <a:off x="998290" y="2771775"/>
            <a:ext cx="114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Knarre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011058-EA96-4F7D-A420-520981E95580}"/>
              </a:ext>
            </a:extLst>
          </p:cNvPr>
          <p:cNvSpPr txBox="1"/>
          <p:nvPr/>
        </p:nvSpPr>
        <p:spPr>
          <a:xfrm>
            <a:off x="998290" y="3824615"/>
            <a:ext cx="12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C1BD0A-9976-483D-B994-587F28EA2620}"/>
              </a:ext>
            </a:extLst>
          </p:cNvPr>
          <p:cNvSpPr txBox="1"/>
          <p:nvPr/>
        </p:nvSpPr>
        <p:spPr>
          <a:xfrm>
            <a:off x="9764191" y="3167390"/>
            <a:ext cx="167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Flügelrad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FBF17A-1FE6-4E0C-826D-3CF6308C4B10}"/>
              </a:ext>
            </a:extLst>
          </p:cNvPr>
          <p:cNvSpPr txBox="1"/>
          <p:nvPr/>
        </p:nvSpPr>
        <p:spPr>
          <a:xfrm>
            <a:off x="5548527" y="5876286"/>
            <a:ext cx="451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Konstante Temperatur 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1503137-3CA7-4012-90FC-D5E51ABEDBF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00300" y="1966585"/>
            <a:ext cx="1329568" cy="16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08FE18C-E48C-4673-9F79-E56DED9AC36B}"/>
              </a:ext>
            </a:extLst>
          </p:cNvPr>
          <p:cNvCxnSpPr>
            <a:cxnSpLocks/>
          </p:cNvCxnSpPr>
          <p:nvPr/>
        </p:nvCxnSpPr>
        <p:spPr>
          <a:xfrm>
            <a:off x="2256639" y="3167390"/>
            <a:ext cx="921828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11F9EB2-CD3C-4834-AB93-8B8CF490DBEE}"/>
              </a:ext>
            </a:extLst>
          </p:cNvPr>
          <p:cNvCxnSpPr>
            <a:cxnSpLocks/>
          </p:cNvCxnSpPr>
          <p:nvPr/>
        </p:nvCxnSpPr>
        <p:spPr>
          <a:xfrm>
            <a:off x="2077202" y="4086225"/>
            <a:ext cx="640351" cy="43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3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C9EDEFC-2BA8-4485-AAD4-BE57EAD2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Zweiter Hauptsatz der Thermodynamik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A97818-B43D-4BAF-8FB0-5EBC7E55C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7353"/>
                <a:ext cx="10515600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de-DE" sz="3200" dirty="0"/>
                  <a:t>„Es ist unmöglich, eine periodisch arbeitende Maschine zu konstruieren, die weiter nichts bewirkt als Hebung einer Last und Abkühlung eines Wärmereservoirs.“</a:t>
                </a:r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:r>
                  <a:rPr lang="de-DE" sz="3200" dirty="0"/>
                  <a:t>Im thermischen Gleichgewicht ist keine Gleichrichtung der Wärmefluktuation möglich</a:t>
                </a:r>
              </a:p>
              <a:p>
                <a:pPr marL="0" indent="0" algn="ctr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A97818-B43D-4BAF-8FB0-5EBC7E55C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7353"/>
                <a:ext cx="10515600" cy="4351338"/>
              </a:xfrm>
              <a:blipFill>
                <a:blip r:embed="rId2"/>
                <a:stretch>
                  <a:fillRect t="-2941" r="-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1F910-9DDA-4372-8E56-68D24551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Genauere Betrachtung des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8D6EEB-4347-41BA-BC80-F3CD9DF7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08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Alle Bauteile müssen klein sein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→Knarre kann durch zufällige Fluktuationen angehoben werden</a:t>
            </a:r>
          </a:p>
        </p:txBody>
      </p:sp>
    </p:spTree>
    <p:extLst>
      <p:ext uri="{BB962C8B-B14F-4D97-AF65-F5344CB8AC3E}">
        <p14:creationId xmlns:p14="http://schemas.microsoft.com/office/powerpoint/2010/main" val="12036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73FD9A-4F5D-4442-AF1C-40B33AF3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3" y="1309015"/>
            <a:ext cx="7452080" cy="397195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61B396-EC94-4FC8-A57D-34867BFB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05" y="3923661"/>
            <a:ext cx="2381250" cy="1952625"/>
          </a:xfrm>
          <a:prstGeom prst="rect">
            <a:avLst/>
          </a:prstGeom>
        </p:spPr>
      </p:pic>
      <p:sp>
        <p:nvSpPr>
          <p:cNvPr id="13" name="Bogen 12">
            <a:extLst>
              <a:ext uri="{FF2B5EF4-FFF2-40B4-BE49-F238E27FC236}">
                <a16:creationId xmlns:a16="http://schemas.microsoft.com/office/drawing/2014/main" id="{D1D7DC8C-EC48-49DA-BD6D-FA621379DF8E}"/>
              </a:ext>
            </a:extLst>
          </p:cNvPr>
          <p:cNvSpPr/>
          <p:nvPr/>
        </p:nvSpPr>
        <p:spPr>
          <a:xfrm>
            <a:off x="1920118" y="4524004"/>
            <a:ext cx="1809750" cy="1066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FBF17A-1FE6-4E0C-826D-3CF6308C4B10}"/>
              </a:ext>
            </a:extLst>
          </p:cNvPr>
          <p:cNvSpPr txBox="1"/>
          <p:nvPr/>
        </p:nvSpPr>
        <p:spPr>
          <a:xfrm>
            <a:off x="5548527" y="5876286"/>
            <a:ext cx="451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Konstante Temperatur T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3AF7480B-A812-4373-BB7F-989027E1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506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Vorwärtsbewegung</a:t>
            </a:r>
          </a:p>
        </p:txBody>
      </p:sp>
      <p:sp>
        <p:nvSpPr>
          <p:cNvPr id="22" name="Pfeil: gebogen 21">
            <a:extLst>
              <a:ext uri="{FF2B5EF4-FFF2-40B4-BE49-F238E27FC236}">
                <a16:creationId xmlns:a16="http://schemas.microsoft.com/office/drawing/2014/main" id="{D2BECB85-5C14-4A0F-95F2-735A6D134E60}"/>
              </a:ext>
            </a:extLst>
          </p:cNvPr>
          <p:cNvSpPr/>
          <p:nvPr/>
        </p:nvSpPr>
        <p:spPr>
          <a:xfrm rot="17214667">
            <a:off x="3788299" y="2303714"/>
            <a:ext cx="2330107" cy="21934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DBA16D0-E3B6-4582-B48E-F5F33E15C340}"/>
              </a:ext>
            </a:extLst>
          </p:cNvPr>
          <p:cNvSpPr txBox="1"/>
          <p:nvPr/>
        </p:nvSpPr>
        <p:spPr>
          <a:xfrm>
            <a:off x="613711" y="5491865"/>
            <a:ext cx="410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𝜀 gegen Feder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E6F5B91-CAC1-415F-BCE7-C5D68476FBD0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3019425"/>
            <a:ext cx="880533" cy="3113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73FD9A-4F5D-4442-AF1C-40B33AF3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3" y="1309015"/>
            <a:ext cx="7452080" cy="397195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61B396-EC94-4FC8-A57D-34867BFB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05" y="3923661"/>
            <a:ext cx="2381250" cy="1952625"/>
          </a:xfrm>
          <a:prstGeom prst="rect">
            <a:avLst/>
          </a:prstGeom>
        </p:spPr>
      </p:pic>
      <p:sp>
        <p:nvSpPr>
          <p:cNvPr id="13" name="Bogen 12">
            <a:extLst>
              <a:ext uri="{FF2B5EF4-FFF2-40B4-BE49-F238E27FC236}">
                <a16:creationId xmlns:a16="http://schemas.microsoft.com/office/drawing/2014/main" id="{D1D7DC8C-EC48-49DA-BD6D-FA621379DF8E}"/>
              </a:ext>
            </a:extLst>
          </p:cNvPr>
          <p:cNvSpPr/>
          <p:nvPr/>
        </p:nvSpPr>
        <p:spPr>
          <a:xfrm>
            <a:off x="1920118" y="4524004"/>
            <a:ext cx="1809750" cy="1066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FBF17A-1FE6-4E0C-826D-3CF6308C4B10}"/>
              </a:ext>
            </a:extLst>
          </p:cNvPr>
          <p:cNvSpPr txBox="1"/>
          <p:nvPr/>
        </p:nvSpPr>
        <p:spPr>
          <a:xfrm>
            <a:off x="5548527" y="5876286"/>
            <a:ext cx="451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Konstante Temperatur T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3AF7480B-A812-4373-BB7F-989027E1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506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Rückwärtsbewegung</a:t>
            </a:r>
          </a:p>
        </p:txBody>
      </p:sp>
      <p:sp>
        <p:nvSpPr>
          <p:cNvPr id="22" name="Pfeil: gebogen 21">
            <a:extLst>
              <a:ext uri="{FF2B5EF4-FFF2-40B4-BE49-F238E27FC236}">
                <a16:creationId xmlns:a16="http://schemas.microsoft.com/office/drawing/2014/main" id="{D2BECB85-5C14-4A0F-95F2-735A6D134E60}"/>
              </a:ext>
            </a:extLst>
          </p:cNvPr>
          <p:cNvSpPr/>
          <p:nvPr/>
        </p:nvSpPr>
        <p:spPr>
          <a:xfrm rot="17214667" flipH="1">
            <a:off x="3788886" y="2263972"/>
            <a:ext cx="2329200" cy="21934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DBA16D0-E3B6-4582-B48E-F5F33E15C340}"/>
              </a:ext>
            </a:extLst>
          </p:cNvPr>
          <p:cNvSpPr txBox="1"/>
          <p:nvPr/>
        </p:nvSpPr>
        <p:spPr>
          <a:xfrm>
            <a:off x="613711" y="5491865"/>
            <a:ext cx="410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𝜀 gegen Feder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E6F5B91-CAC1-415F-BCE7-C5D68476FBD0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3019425"/>
            <a:ext cx="880533" cy="3113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533AB45F-B008-4CB1-97EA-34DD5176AA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de-DE" dirty="0"/>
                  <a:t>Mittlere Rotation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533AB45F-B008-4CB1-97EA-34DD5176A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3F3A29D-10FB-4ABD-803C-FB4FABED7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Drehwahrscheinlichkeit folgt </a:t>
                </a:r>
                <a:r>
                  <a:rPr lang="de-DE" dirty="0" err="1"/>
                  <a:t>Boltzmannverteilung</a:t>
                </a:r>
                <a:endParaRPr lang="de-DE" dirty="0"/>
              </a:p>
              <a:p>
                <a:endParaRPr lang="de-DE" sz="1600" dirty="0"/>
              </a:p>
              <a:p>
                <a:endParaRPr lang="de-DE" sz="1800" dirty="0"/>
              </a:p>
              <a:p>
                <a:endParaRPr lang="de-DE" sz="1800" dirty="0"/>
              </a:p>
              <a:p>
                <a:endParaRPr lang="de-DE" sz="1800" dirty="0"/>
              </a:p>
              <a:p>
                <a:r>
                  <a:rPr lang="de-DE" dirty="0"/>
                  <a:t>Gleiche Raten im thermischen Gleichgewicht</a:t>
                </a:r>
              </a:p>
              <a:p>
                <a:endParaRPr lang="de-DE" sz="1800" dirty="0"/>
              </a:p>
              <a:p>
                <a:pPr marL="0" indent="0">
                  <a:buNone/>
                </a:pPr>
                <a:r>
                  <a:rPr lang="de-DE" dirty="0"/>
                  <a:t>	→Keine bevorzugte Drehrichtung: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3F3A29D-10FB-4ABD-803C-FB4FABED7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CEA12D8-21B9-46B0-955E-66C7444E9BBF}"/>
                  </a:ext>
                </a:extLst>
              </p:cNvPr>
              <p:cNvSpPr txBox="1"/>
              <p:nvPr/>
            </p:nvSpPr>
            <p:spPr>
              <a:xfrm>
                <a:off x="838200" y="2473093"/>
                <a:ext cx="4733925" cy="73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sSub>
                        <m:sSub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𝑉𝑜𝑟𝑤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ä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𝑟𝑡𝑠</m:t>
                          </m:r>
                        </m:sub>
                      </m:sSub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sSup>
                        <m:sSup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CEA12D8-21B9-46B0-955E-66C7444E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73093"/>
                <a:ext cx="4733925" cy="735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7AD5C1E-47D5-4008-905A-EF63BEE92642}"/>
                  </a:ext>
                </a:extLst>
              </p:cNvPr>
              <p:cNvSpPr txBox="1"/>
              <p:nvPr/>
            </p:nvSpPr>
            <p:spPr>
              <a:xfrm>
                <a:off x="6096000" y="2473092"/>
                <a:ext cx="4733925" cy="75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ü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𝑐𝑘𝑤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ä</m:t>
                          </m:r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𝑟𝑡𝑠</m:t>
                          </m:r>
                        </m:sub>
                      </m:sSub>
                      <m:r>
                        <a:rPr kumimoji="0" lang="de-D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sSup>
                        <m:sSupPr>
                          <m:ctrlP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de-D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de-D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de-D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7AD5C1E-47D5-4008-905A-EF63BEE9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73092"/>
                <a:ext cx="4733925" cy="7527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8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Breitbild</PresentationFormat>
  <Paragraphs>251</Paragraphs>
  <Slides>38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</vt:lpstr>
      <vt:lpstr>Feynmans Ratsche und rauschinduzierter Transport</vt:lpstr>
      <vt:lpstr>Inhalt</vt:lpstr>
      <vt:lpstr>I. Smoluchowski-Feynman Ratsche</vt:lpstr>
      <vt:lpstr>PowerPoint-Präsentation</vt:lpstr>
      <vt:lpstr>Zweiter Hauptsatz der Thermodynamik</vt:lpstr>
      <vt:lpstr>Genauere Betrachtung des Systems</vt:lpstr>
      <vt:lpstr>Vorwärtsbewegung</vt:lpstr>
      <vt:lpstr>Rückwärtsbewegung</vt:lpstr>
      <vt:lpstr>Mittlere Rotation ⟨θ ̇ ⟩</vt:lpstr>
      <vt:lpstr>Nachweis durch Kelly, Tellitu und Sestelo mithilfe von NMR  → keine bevorzugte Drehrichtung</vt:lpstr>
      <vt:lpstr>II. Grundlagen</vt:lpstr>
      <vt:lpstr>Ratsche</vt:lpstr>
      <vt:lpstr>Ausgangspunkt: Langevin-Gleichung</vt:lpstr>
      <vt:lpstr>PowerPoint-Präsentation</vt:lpstr>
      <vt:lpstr>ηx ̇=-V´(x(t),f(t))+y(t)+ξ(t) </vt:lpstr>
      <vt:lpstr>⟨x ̇ ⟩≠0 ? - Prinzip von Curie</vt:lpstr>
      <vt:lpstr>Beispiel: Pulsierende Ratsche</vt:lpstr>
      <vt:lpstr>Voraussetzung für das Auftreten eines Teilchenstroms</vt:lpstr>
      <vt:lpstr>Beispiel: Pulsierende Ratsche</vt:lpstr>
      <vt:lpstr>Beispiel: Pulsierende Ratsche</vt:lpstr>
      <vt:lpstr>Beispiel: Temperatur Ratsche</vt:lpstr>
      <vt:lpstr>Beispiel: Temperatur Ratsche</vt:lpstr>
      <vt:lpstr>III. Feynman Ratsche  fernab vom thermischen Gleichgewicht</vt:lpstr>
      <vt:lpstr>T_2&lt;T_1</vt:lpstr>
      <vt:lpstr>Energiebilanz</vt:lpstr>
      <vt:lpstr>Gleichgewichtsfall</vt:lpstr>
      <vt:lpstr>T_2&lt;T_1</vt:lpstr>
      <vt:lpstr>T_2&lt;T_1</vt:lpstr>
      <vt:lpstr>Drehgeschwindigkeit der Feynman Ratsche</vt:lpstr>
      <vt:lpstr>IV. Molekulare Motoren</vt:lpstr>
      <vt:lpstr>Motorprotein Kinesin</vt:lpstr>
      <vt:lpstr>PowerPoint-Präsentation</vt:lpstr>
      <vt:lpstr>V. Quantenmechanische Effekte</vt:lpstr>
      <vt:lpstr>Ansatz: Hamiltonfunktion</vt:lpstr>
      <vt:lpstr>PowerPoint-Präsentation</vt:lpstr>
      <vt:lpstr>Quantenmechanische Effekte</vt:lpstr>
      <vt:lpstr>Erklärung der Inversion bei sehr tiefen Temperaturen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Blickberndt</dc:creator>
  <cp:lastModifiedBy>Jan Blickberndt</cp:lastModifiedBy>
  <cp:revision>2</cp:revision>
  <dcterms:created xsi:type="dcterms:W3CDTF">2018-12-06T19:28:34Z</dcterms:created>
  <dcterms:modified xsi:type="dcterms:W3CDTF">2018-12-06T19:38:30Z</dcterms:modified>
</cp:coreProperties>
</file>