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embeddings/Microsoft_Equation5.bin" ContentType="application/vnd.openxmlformats-officedocument.oleObject"/>
  <Override PartName="/customXml/itemProps1.xml" ContentType="application/vnd.openxmlformats-officedocument.customXmlProperties+xml"/>
  <Default Extension="wmf" ContentType="image/x-wmf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commentAuthors.xml" ContentType="application/vnd.openxmlformats-officedocument.presentationml.commentAuthors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embeddings/Microsoft_Equation9.bin" ContentType="application/vnd.openxmlformats-officedocument.oleObject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Default Extension="gif" ContentType="image/gif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embeddings/Microsoft_Equation2.bin" ContentType="application/vnd.openxmlformats-officedocument.oleObject"/>
  <Override PartName="/ppt/notesSlides/notesSlide8.xml" ContentType="application/vnd.openxmlformats-officedocument.presentationml.notesSlide+xml"/>
  <Override PartName="/ppt/slides/slide4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embeddings/Microsoft_Equation6.bin" ContentType="application/vnd.openxmlformats-officedocument.oleObject"/>
  <Override PartName="/ppt/slides/slide20.xml" ContentType="application/vnd.openxmlformats-officedocument.presentationml.slide+xml"/>
  <Override PartName="/customXml/itemProps2.xml" ContentType="application/vnd.openxmlformats-officedocument.customXmlProperties+xml"/>
  <Override PartName="/ppt/presProps.xml" ContentType="application/vnd.openxmlformats-officedocument.presentationml.presProps+xml"/>
  <Override PartName="/ppt/embeddings/Microsoft_Equation10.bin" ContentType="application/vnd.openxmlformats-officedocument.oleObject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47.xml" ContentType="application/vnd.openxmlformats-officedocument.presentationml.slide+xml"/>
  <Override PartName="/ppt/embeddings/Microsoft_Equation3.bin" ContentType="application/vnd.openxmlformats-officedocument.oleObject"/>
  <Override PartName="/ppt/notesSlides/notesSlide9.xml" ContentType="application/vnd.openxmlformats-officedocument.presentationml.notesSlide+xml"/>
  <Override PartName="/ppt/slides/slide31.xml" ContentType="application/vnd.openxmlformats-officedocument.presentationml.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embeddings/Microsoft_Equation7.bin" ContentType="application/vnd.openxmlformats-officedocument.oleObject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customXml/itemProps3.xml" ContentType="application/vnd.openxmlformats-officedocument.customXmlProperties+xml"/>
  <Override PartName="/ppt/embeddings/Microsoft_Equation11.bin" ContentType="application/vnd.openxmlformats-officedocument.oleObject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s/slide63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embeddings/Microsoft_Equation4.bin" ContentType="application/vnd.openxmlformats-officedocument.oleObject"/>
  <Override PartName="/ppt/slideLayouts/slideLayout7.xml" ContentType="application/vnd.openxmlformats-officedocument.presentationml.slideLayout+xml"/>
  <Override PartName="/ppt/viewProps.xml" ContentType="application/vnd.openxmlformats-officedocument.presentationml.viewProps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notesSlides/notesSlide10.xml" ContentType="application/vnd.openxmlformats-officedocument.presentationml.notes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embeddings/Microsoft_Equation8.bin" ContentType="application/vnd.openxmlformats-officedocument.oleObject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embeddings/Microsoft_Equation12.bin" ContentType="application/vnd.openxmlformats-officedocument.oleObject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Default Extension="pict" ContentType="image/pict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embeddings/Microsoft_Equation1.bin" ContentType="application/vnd.openxmlformats-officedocument.oleObject"/>
  <Override PartName="/ppt/embeddings/oleObject1.bin" ContentType="application/vnd.openxmlformats-officedocument.oleObject"/>
  <Default Extension="pdf" ContentType="application/pdf"/>
  <Default Extension="png" ContentType="image/png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firstSlideNum="0" showSpecialPlsOnTitleSld="0" strictFirstAndLastChars="0" saveSubsetFonts="1" autoCompressPictures="0">
  <p:sldMasterIdLst>
    <p:sldMasterId id="2147483648" r:id="rId4"/>
  </p:sldMasterIdLst>
  <p:notesMasterIdLst>
    <p:notesMasterId r:id="rId72"/>
  </p:notesMasterIdLst>
  <p:handoutMasterIdLst>
    <p:handoutMasterId r:id="rId73"/>
  </p:handoutMasterIdLst>
  <p:sldIdLst>
    <p:sldId id="2499" r:id="rId5"/>
    <p:sldId id="2821" r:id="rId6"/>
    <p:sldId id="2916" r:id="rId7"/>
    <p:sldId id="2917" r:id="rId8"/>
    <p:sldId id="2918" r:id="rId9"/>
    <p:sldId id="2919" r:id="rId10"/>
    <p:sldId id="2920" r:id="rId11"/>
    <p:sldId id="2842" r:id="rId12"/>
    <p:sldId id="2841" r:id="rId13"/>
    <p:sldId id="2778" r:id="rId14"/>
    <p:sldId id="2805" r:id="rId15"/>
    <p:sldId id="2926" r:id="rId16"/>
    <p:sldId id="2912" r:id="rId17"/>
    <p:sldId id="2922" r:id="rId18"/>
    <p:sldId id="2921" r:id="rId19"/>
    <p:sldId id="2804" r:id="rId20"/>
    <p:sldId id="2772" r:id="rId21"/>
    <p:sldId id="2798" r:id="rId22"/>
    <p:sldId id="2800" r:id="rId23"/>
    <p:sldId id="2799" r:id="rId24"/>
    <p:sldId id="2802" r:id="rId25"/>
    <p:sldId id="2779" r:id="rId26"/>
    <p:sldId id="2780" r:id="rId27"/>
    <p:sldId id="2806" r:id="rId28"/>
    <p:sldId id="2807" r:id="rId29"/>
    <p:sldId id="2803" r:id="rId30"/>
    <p:sldId id="2782" r:id="rId31"/>
    <p:sldId id="2910" r:id="rId32"/>
    <p:sldId id="2784" r:id="rId33"/>
    <p:sldId id="2787" r:id="rId34"/>
    <p:sldId id="2909" r:id="rId35"/>
    <p:sldId id="2906" r:id="rId36"/>
    <p:sldId id="2908" r:id="rId37"/>
    <p:sldId id="2808" r:id="rId38"/>
    <p:sldId id="2828" r:id="rId39"/>
    <p:sldId id="2725" r:id="rId40"/>
    <p:sldId id="2880" r:id="rId41"/>
    <p:sldId id="2754" r:id="rId42"/>
    <p:sldId id="2764" r:id="rId43"/>
    <p:sldId id="2864" r:id="rId44"/>
    <p:sldId id="2885" r:id="rId45"/>
    <p:sldId id="2896" r:id="rId46"/>
    <p:sldId id="2875" r:id="rId47"/>
    <p:sldId id="2925" r:id="rId48"/>
    <p:sldId id="2882" r:id="rId49"/>
    <p:sldId id="2883" r:id="rId50"/>
    <p:sldId id="2819" r:id="rId51"/>
    <p:sldId id="2890" r:id="rId52"/>
    <p:sldId id="2893" r:id="rId53"/>
    <p:sldId id="2891" r:id="rId54"/>
    <p:sldId id="2894" r:id="rId55"/>
    <p:sldId id="2832" r:id="rId56"/>
    <p:sldId id="2833" r:id="rId57"/>
    <p:sldId id="2903" r:id="rId58"/>
    <p:sldId id="2792" r:id="rId59"/>
    <p:sldId id="2897" r:id="rId60"/>
    <p:sldId id="2898" r:id="rId61"/>
    <p:sldId id="2901" r:id="rId62"/>
    <p:sldId id="2899" r:id="rId63"/>
    <p:sldId id="2900" r:id="rId64"/>
    <p:sldId id="2924" r:id="rId65"/>
    <p:sldId id="2902" r:id="rId66"/>
    <p:sldId id="2923" r:id="rId67"/>
    <p:sldId id="2915" r:id="rId68"/>
    <p:sldId id="2857" r:id="rId69"/>
    <p:sldId id="2895" r:id="rId70"/>
    <p:sldId id="2801" r:id="rId71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De Roeck Albert" initials="D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01B904"/>
    <a:srgbClr val="00C702"/>
    <a:srgbClr val="FFA998"/>
    <a:srgbClr val="FFB881"/>
    <a:srgbClr val="FFC8C5"/>
    <a:srgbClr val="FFED37"/>
    <a:srgbClr val="005200"/>
    <a:srgbClr val="FEFFA6"/>
    <a:srgbClr val="2E2E91"/>
    <a:srgbClr val="8096F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6523" autoAdjust="0"/>
    <p:restoredTop sz="93357" autoAdjust="0"/>
  </p:normalViewPr>
  <p:slideViewPr>
    <p:cSldViewPr>
      <p:cViewPr>
        <p:scale>
          <a:sx n="90" d="100"/>
          <a:sy n="90" d="100"/>
        </p:scale>
        <p:origin x="-1360" y="-6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312" y="-12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73" Type="http://schemas.openxmlformats.org/officeDocument/2006/relationships/handoutMaster" Target="handoutMasters/handoutMaster1.xml"/><Relationship Id="rId74" Type="http://schemas.openxmlformats.org/officeDocument/2006/relationships/printerSettings" Target="printerSettings/printerSettings1.bin"/><Relationship Id="rId75" Type="http://schemas.openxmlformats.org/officeDocument/2006/relationships/commentAuthors" Target="commentAuthors.xml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ict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ict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ict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ict"/><Relationship Id="rId2" Type="http://schemas.openxmlformats.org/officeDocument/2006/relationships/image" Target="../media/image75.pict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ict"/><Relationship Id="rId2" Type="http://schemas.openxmlformats.org/officeDocument/2006/relationships/image" Target="../media/image75.pict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pict"/><Relationship Id="rId2" Type="http://schemas.openxmlformats.org/officeDocument/2006/relationships/image" Target="../media/image96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43220B03-83F8-3440-80C4-DD6AE27836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1FB0F8AD-805F-F448-BEF0-A7851DD6B0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479C2D-025B-9141-8D16-E3BAEEAD1EBF}" type="slidenum">
              <a:rPr lang="fr-FR"/>
              <a:pPr/>
              <a:t>0</a:t>
            </a:fld>
            <a:endParaRPr lang="fr-FR" dirty="0"/>
          </a:p>
        </p:txBody>
      </p:sp>
      <p:sp>
        <p:nvSpPr>
          <p:cNvPr id="19459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1946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B0F8AD-805F-F448-BEF0-A7851DD6B041}" type="slidenum">
              <a:rPr lang="en-GB"/>
              <a:pPr>
                <a:defRPr/>
              </a:pPr>
              <a:t>48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TIME: 17.15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B0F8AD-805F-F448-BEF0-A7851DD6B041}" type="slidenum">
              <a:rPr lang="en-GB"/>
              <a:pPr>
                <a:defRPr/>
              </a:pPr>
              <a:t>53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END: ANY</a:t>
            </a:r>
            <a:r>
              <a:rPr lang="en-US" baseline="0"/>
              <a:t> QUESTIONS AT This point?? TIME 16.15-16.20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B0F8AD-805F-F448-BEF0-A7851DD6B041}" type="slidenum">
              <a:rPr lang="en-GB"/>
              <a:pPr>
                <a:defRPr/>
              </a:pPr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Is respondible for mass splitting</a:t>
            </a:r>
            <a:r>
              <a:rPr lang="en-US" baseline="0"/>
              <a:t> for example between pion and rho mesons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B0F8AD-805F-F448-BEF0-A7851DD6B041}" type="slidenum">
              <a:rPr lang="en-GB"/>
              <a:pPr>
                <a:defRPr/>
              </a:pPr>
              <a:t>27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QUESTIONS? Time should be 16.50-16.55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B0F8AD-805F-F448-BEF0-A7851DD6B041}" type="slidenum">
              <a:rPr lang="en-GB"/>
              <a:pPr>
                <a:defRPr/>
              </a:pPr>
              <a:t>33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B0F8AD-805F-F448-BEF0-A7851DD6B041}" type="slidenum">
              <a:rPr lang="en-GB"/>
              <a:pPr>
                <a:defRPr/>
              </a:pPr>
              <a:t>34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3C718B-7A0E-E54C-A1B5-3692EB4F07A8}" type="slidenum">
              <a:rPr lang="fr-FR"/>
              <a:pPr/>
              <a:t>37</a:t>
            </a:fld>
            <a:endParaRPr lang="fr-FR"/>
          </a:p>
        </p:txBody>
      </p:sp>
      <p:sp>
        <p:nvSpPr>
          <p:cNvPr id="727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27B5E1-4981-FF45-B171-0739933D3D60}" type="slidenum">
              <a:rPr lang="fr-FR"/>
              <a:pPr/>
              <a:t>38</a:t>
            </a:fld>
            <a:endParaRPr lang="fr-FR"/>
          </a:p>
        </p:txBody>
      </p:sp>
      <p:sp>
        <p:nvSpPr>
          <p:cNvPr id="77827" name="Rectangle 7"/>
          <p:cNvSpPr txBox="1">
            <a:spLocks noGrp="1" noChangeArrowheads="1"/>
          </p:cNvSpPr>
          <p:nvPr/>
        </p:nvSpPr>
        <p:spPr bwMode="auto">
          <a:xfrm>
            <a:off x="3883311" y="8685917"/>
            <a:ext cx="2973084" cy="456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786" tIns="45893" rIns="91786" bIns="45893" anchor="b">
            <a:prstTxWarp prst="textNoShape">
              <a:avLst/>
            </a:prstTxWarp>
          </a:bodyPr>
          <a:lstStyle/>
          <a:p>
            <a:pPr algn="r" defTabSz="912813"/>
            <a:fld id="{C11365B6-58EC-3248-934E-1DB34C2FAE57}" type="slidenum">
              <a:rPr lang="en-US" sz="1200">
                <a:solidFill>
                  <a:schemeClr val="tx1"/>
                </a:solidFill>
                <a:latin typeface="Calibri" charset="0"/>
              </a:rPr>
              <a:pPr algn="r" defTabSz="912813"/>
              <a:t>38</a:t>
            </a:fld>
            <a:endParaRPr lang="en-US" sz="120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778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2625"/>
            <a:ext cx="4579937" cy="3433763"/>
          </a:xfrm>
          <a:ln/>
        </p:spPr>
      </p:sp>
      <p:sp>
        <p:nvSpPr>
          <p:cNvPr id="778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8253" y="4343695"/>
            <a:ext cx="5021494" cy="4118335"/>
          </a:xfrm>
          <a:noFill/>
          <a:ln>
            <a:solidFill>
              <a:srgbClr val="000000"/>
            </a:solidFill>
          </a:ln>
        </p:spPr>
        <p:txBody>
          <a:bodyPr lIns="91786" tIns="45893" rIns="91786" bIns="45893"/>
          <a:lstStyle/>
          <a:p>
            <a:pPr eaLnBrk="1" hangingPunct="1"/>
            <a:r>
              <a:rPr lang="en-US"/>
              <a:t>Slowly</a:t>
            </a:r>
            <a:r>
              <a:rPr lang="en-US" baseline="0"/>
              <a:t> explain how a particle attraverses the detector. First Moun (explain also bending), then Electron, then charged hadron, neutral hadron, photon</a:t>
            </a:r>
          </a:p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" charset="0"/>
              </a:rPr>
              <a:t>03/03/2010 - UCL - CP3Dorian Kcira</a:t>
            </a:r>
          </a:p>
        </p:txBody>
      </p:sp>
      <p:sp>
        <p:nvSpPr>
          <p:cNvPr id="49155" name="Rectangle 3"/>
          <p:cNvSpPr txBox="1">
            <a:spLocks noGrp="1" noChangeArrowheads="1"/>
          </p:cNvSpPr>
          <p:nvPr/>
        </p:nvSpPr>
        <p:spPr bwMode="auto">
          <a:xfrm>
            <a:off x="3884463" y="0"/>
            <a:ext cx="297200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326" tIns="40162" rIns="80326" bIns="40162">
            <a:prstTxWarp prst="textNoShape">
              <a:avLst/>
            </a:prstTxWarp>
          </a:bodyPr>
          <a:lstStyle/>
          <a:p>
            <a:pPr algn="r" defTabSz="802107"/>
            <a:fld id="{218D9E64-60F0-2F47-A34A-A70B5853C5B0}" type="datetime1">
              <a:rPr lang="en-US" sz="1000"/>
              <a:pPr algn="r" defTabSz="802107"/>
              <a:t>9/18/12</a:t>
            </a:fld>
            <a:endParaRPr lang="en-US" sz="1000"/>
          </a:p>
        </p:txBody>
      </p:sp>
      <p:sp>
        <p:nvSpPr>
          <p:cNvPr id="49156" name="Rectangle 6"/>
          <p:cNvSpPr txBox="1">
            <a:spLocks noGrp="1" noChangeArrowheads="1"/>
          </p:cNvSpPr>
          <p:nvPr/>
        </p:nvSpPr>
        <p:spPr bwMode="auto">
          <a:xfrm>
            <a:off x="1" y="8683961"/>
            <a:ext cx="2973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326" tIns="40162" rIns="80326" bIns="40162" anchor="b">
            <a:prstTxWarp prst="textNoShape">
              <a:avLst/>
            </a:prstTxWarp>
          </a:bodyPr>
          <a:lstStyle/>
          <a:p>
            <a:pPr defTabSz="802107"/>
            <a:r>
              <a:rPr lang="en-US" sz="1000"/>
              <a:t>Dorian Kcira</a:t>
            </a:r>
          </a:p>
        </p:txBody>
      </p:sp>
      <p:sp>
        <p:nvSpPr>
          <p:cNvPr id="49157" name="Rectangle 7"/>
          <p:cNvSpPr txBox="1">
            <a:spLocks noGrp="1" noChangeArrowheads="1"/>
          </p:cNvSpPr>
          <p:nvPr/>
        </p:nvSpPr>
        <p:spPr bwMode="auto">
          <a:xfrm>
            <a:off x="3884463" y="8683961"/>
            <a:ext cx="297200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326" tIns="40162" rIns="80326" bIns="40162" anchor="b">
            <a:prstTxWarp prst="textNoShape">
              <a:avLst/>
            </a:prstTxWarp>
          </a:bodyPr>
          <a:lstStyle/>
          <a:p>
            <a:pPr algn="r" defTabSz="802107"/>
            <a:fld id="{DDCE1DEA-8AD5-234A-B287-65DAC8666247}" type="slidenum">
              <a:rPr lang="en-US" sz="1000"/>
              <a:pPr algn="r" defTabSz="802107"/>
              <a:t>39</a:t>
            </a:fld>
            <a:endParaRPr lang="en-US" sz="1000"/>
          </a:p>
        </p:txBody>
      </p:sp>
      <p:sp>
        <p:nvSpPr>
          <p:cNvPr id="491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fr-BE">
                <a:latin typeface="Arial" pitchFamily="-1" charset="0"/>
              </a:rPr>
              <a:t>semiconducting</a:t>
            </a:r>
            <a:r>
              <a:rPr lang="fr-BE" baseline="0">
                <a:latin typeface="Arial" pitchFamily="-1" charset="0"/>
              </a:rPr>
              <a:t> material, </a:t>
            </a:r>
          </a:p>
          <a:p>
            <a:pPr eaLnBrk="1" hangingPunct="1"/>
            <a:r>
              <a:rPr lang="fr-BE">
                <a:latin typeface="Arial" pitchFamily="-1" charset="0"/>
              </a:rPr>
              <a:t>particle creates</a:t>
            </a:r>
            <a:r>
              <a:rPr lang="fr-BE" baseline="0">
                <a:latin typeface="Arial" pitchFamily="-1" charset="0"/>
              </a:rPr>
              <a:t> electron-whole pairs</a:t>
            </a:r>
            <a:endParaRPr lang="fr-BE">
              <a:latin typeface="Arial" pitchFamily="-1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TIME: 17.00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B0F8AD-805F-F448-BEF0-A7851DD6B041}" type="slidenum">
              <a:rPr lang="en-GB"/>
              <a:pPr>
                <a:defRPr/>
              </a:pPr>
              <a:t>47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6647C-0FAB-E141-BC73-54E24A8E24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6191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84006-A360-C34A-8354-4005F3958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05600" y="0"/>
            <a:ext cx="2133600" cy="6172200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248400" cy="61722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9144B-FB19-3A43-9F41-D4813E9A71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382000" cy="5715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rgbClr val="0099FF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rgbClr val="C00000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0" y="-152400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01D14-8C65-5C43-8E64-1F0A7F710F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6191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4191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191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4406A-1268-B64E-94D5-08AC96D1C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073BB-2967-E04A-8A5C-832A142B88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6191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2C920-028E-2946-AE60-1B44A99515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42E69-D15F-A24A-8C3B-63DF190EA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A495A-A608-DC4C-B7F0-9494D6E5C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D2487-C734-344E-8BF8-90D5E0A7D4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71600"/>
            <a:ext cx="8534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pour modifier les styles du </a:t>
            </a:r>
            <a:r>
              <a:rPr lang="en-US" dirty="0" err="1"/>
              <a:t>texte</a:t>
            </a:r>
            <a:r>
              <a:rPr lang="en-US" dirty="0"/>
              <a:t> du masque</a:t>
            </a:r>
          </a:p>
          <a:p>
            <a:pPr lvl="1"/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Troisième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Quatrième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Cinquième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73900" y="6281738"/>
            <a:ext cx="191770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kumimoji="1" sz="1200">
                <a:latin typeface="Arial" charset="0"/>
              </a:defRPr>
            </a:lvl1pPr>
          </a:lstStyle>
          <a:p>
            <a:pPr>
              <a:defRPr/>
            </a:pPr>
            <a:fld id="{DC87F899-DFAB-B641-97F2-9233F4B6CE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-152400"/>
            <a:ext cx="8382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et </a:t>
            </a:r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0" y="0"/>
            <a:ext cx="9144000" cy="838200"/>
          </a:xfrm>
          <a:prstGeom prst="rect">
            <a:avLst/>
          </a:prstGeom>
          <a:gradFill flip="none" rotWithShape="1">
            <a:gsLst>
              <a:gs pos="0">
                <a:srgbClr val="8096FD"/>
              </a:gs>
              <a:gs pos="58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0">
          <a:solidFill>
            <a:schemeClr val="accent2">
              <a:lumMod val="75000"/>
            </a:schemeClr>
          </a:solidFill>
          <a:latin typeface="Arial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>
              <a:lumMod val="75000"/>
            </a:schemeClr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B00000"/>
          </a:solidFill>
          <a:latin typeface="Arial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34913D"/>
          </a:solidFill>
          <a:latin typeface="Arial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df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4" Type="http://schemas.openxmlformats.org/officeDocument/2006/relationships/image" Target="../media/image19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df"/><Relationship Id="rId3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oleObject" Target="../embeddings/Microsoft_Equation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oleObject" Target="../embeddings/Microsoft_Equation3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35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4.bin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df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5.bin"/><Relationship Id="rId4" Type="http://schemas.openxmlformats.org/officeDocument/2006/relationships/image" Target="../media/image54.png"/><Relationship Id="rId5" Type="http://schemas.openxmlformats.org/officeDocument/2006/relationships/image" Target="../media/image62.png"/><Relationship Id="rId6" Type="http://schemas.openxmlformats.org/officeDocument/2006/relationships/image" Target="../media/image63.gif"/><Relationship Id="rId7" Type="http://schemas.openxmlformats.org/officeDocument/2006/relationships/image" Target="../media/image64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df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d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72.pdf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d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oleObject" Target="../embeddings/Microsoft_Equation6.bin"/><Relationship Id="rId7" Type="http://schemas.openxmlformats.org/officeDocument/2006/relationships/oleObject" Target="../embeddings/Microsoft_Equation7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df"/><Relationship Id="rId4" Type="http://schemas.openxmlformats.org/officeDocument/2006/relationships/image" Target="../media/image79.png"/><Relationship Id="rId5" Type="http://schemas.openxmlformats.org/officeDocument/2006/relationships/image" Target="../media/image80.pdf"/><Relationship Id="rId6" Type="http://schemas.openxmlformats.org/officeDocument/2006/relationships/image" Target="../media/image81.png"/><Relationship Id="rId7" Type="http://schemas.openxmlformats.org/officeDocument/2006/relationships/image" Target="../media/image82.pdf"/><Relationship Id="rId8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df"/><Relationship Id="rId4" Type="http://schemas.openxmlformats.org/officeDocument/2006/relationships/image" Target="../media/image86.png"/><Relationship Id="rId5" Type="http://schemas.openxmlformats.org/officeDocument/2006/relationships/image" Target="../media/image87.pdf"/><Relationship Id="rId6" Type="http://schemas.openxmlformats.org/officeDocument/2006/relationships/image" Target="../media/image88.png"/><Relationship Id="rId7" Type="http://schemas.openxmlformats.org/officeDocument/2006/relationships/oleObject" Target="../embeddings/Microsoft_Equation8.bin"/><Relationship Id="rId8" Type="http://schemas.openxmlformats.org/officeDocument/2006/relationships/oleObject" Target="../embeddings/Microsoft_Equation9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df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7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oleObject" Target="../embeddings/Microsoft_Equation10.bin"/><Relationship Id="rId6" Type="http://schemas.openxmlformats.org/officeDocument/2006/relationships/oleObject" Target="../embeddings/Microsoft_Equation11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df"/><Relationship Id="rId5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png"/><Relationship Id="rId3" Type="http://schemas.openxmlformats.org/officeDocument/2006/relationships/image" Target="../media/image10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png"/><Relationship Id="rId3" Type="http://schemas.openxmlformats.org/officeDocument/2006/relationships/image" Target="../media/image10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df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2.bin"/><Relationship Id="rId4" Type="http://schemas.openxmlformats.org/officeDocument/2006/relationships/image" Target="../media/image115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95000"/>
                  <a:lumOff val="5000"/>
                </a:schemeClr>
              </a:gs>
              <a:gs pos="100000">
                <a:srgbClr val="2E2E9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323182" y="3352800"/>
            <a:ext cx="468484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Aafke Kraan</a:t>
            </a:r>
          </a:p>
          <a:p>
            <a:pPr algn="ctr" eaLnBrk="0" hangingPunct="0">
              <a:defRPr/>
            </a:pPr>
            <a:endParaRPr lang="en-US" sz="2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 eaLnBrk="0" hangingPunct="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INFN Pisa</a:t>
            </a:r>
          </a:p>
          <a:p>
            <a:pPr algn="ctr" eaLnBrk="0" hangingPunct="0">
              <a:defRPr/>
            </a:pPr>
            <a:endParaRPr lang="en-US" sz="24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 eaLnBrk="0" hangingPunct="0">
              <a:defRPr/>
            </a:pPr>
            <a:r>
              <a:rPr lang="en-US" sz="2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Bad Honnef, 18 September 2012</a:t>
            </a:r>
            <a:endParaRPr lang="en-US" sz="2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066800" y="1295400"/>
            <a:ext cx="9144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en-GB" sz="4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Massive Stable Particles  </a:t>
            </a:r>
            <a:r>
              <a:rPr lang="en-GB" sz="4600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</a:t>
            </a:r>
          </a:p>
          <a:p>
            <a:pPr eaLnBrk="0" hangingPunct="0">
              <a:defRPr/>
            </a:pPr>
            <a:r>
              <a:rPr lang="en-GB" sz="4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         </a:t>
            </a:r>
          </a:p>
          <a:p>
            <a:pPr eaLnBrk="0" hangingPunct="0">
              <a:defRPr/>
            </a:pPr>
            <a:r>
              <a:rPr lang="en-GB" sz="4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                       </a:t>
            </a:r>
            <a:r>
              <a:rPr lang="en-GB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              </a:t>
            </a:r>
            <a:endParaRPr lang="en-US" sz="2400" b="1" dirty="0">
              <a:solidFill>
                <a:srgbClr val="FF3C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534400" cy="51054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990600" y="-152400"/>
            <a:ext cx="7239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Contents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 bwMode="auto">
          <a:xfrm>
            <a:off x="228600" y="1219200"/>
            <a:ext cx="8534400" cy="388620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2400" kern="0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-128"/>
                <a:cs typeface="ＭＳ Ｐゴシック" charset="-128"/>
              </a:rPr>
              <a:t>Introduction: theory scenarios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2400" kern="0" dirty="0" smtClean="0">
                <a:solidFill>
                  <a:srgbClr val="FF0000"/>
                </a:solidFill>
                <a:latin typeface="Calibri"/>
                <a:ea typeface="ＭＳ Ｐゴシック" charset="-128"/>
                <a:cs typeface="ＭＳ Ｐゴシック" charset="-128"/>
              </a:rPr>
              <a:t>Modelling production of heavy stable particles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2400" kern="0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ＭＳ Ｐゴシック" charset="-128"/>
                <a:cs typeface="ＭＳ Ｐゴシック" charset="-128"/>
              </a:rPr>
              <a:t>Interactions of heavy stable particles in matter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2400" kern="0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-128"/>
                <a:cs typeface="ＭＳ Ｐゴシック" charset="-128"/>
              </a:rPr>
              <a:t>Detection techniques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2400" kern="0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-128"/>
                <a:cs typeface="ＭＳ Ｐゴシック" charset="-128"/>
              </a:rPr>
              <a:t>Searching for heavy stable particles in CMS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2400" kern="0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-128"/>
                <a:cs typeface="ＭＳ Ｐゴシック" charset="-128"/>
              </a:rPr>
              <a:t>Searching for heavy stable particles in ATLAS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2400" kern="0" baseline="0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-128"/>
                <a:cs typeface="ＭＳ Ｐゴシック" charset="-128"/>
              </a:rPr>
              <a:t>Summary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-142875"/>
            <a:ext cx="7239000" cy="904875"/>
          </a:xfrm>
        </p:spPr>
        <p:txBody>
          <a:bodyPr/>
          <a:lstStyle/>
          <a:p>
            <a:r>
              <a:rPr lang="en-US"/>
              <a:t>Modelling SMP production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73900" y="6772275"/>
            <a:ext cx="1917700" cy="542925"/>
          </a:xfrm>
        </p:spPr>
        <p:txBody>
          <a:bodyPr/>
          <a:lstStyle/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2400" y="1557337"/>
            <a:ext cx="89916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24000"/>
              <a:buFont typeface="Arial"/>
              <a:buChar char="•"/>
            </a:pPr>
            <a:r>
              <a:rPr lang="en-US" sz="19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Exotic stable or long-lived new particles are usually thought to be pair-produced at a collider:</a:t>
            </a:r>
            <a:endParaRPr lang="en-US" sz="1900">
              <a:solidFill>
                <a:schemeClr val="accent2">
                  <a:lumMod val="75000"/>
                </a:scheme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200" y="2014538"/>
            <a:ext cx="2280062" cy="685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8600" y="4169241"/>
            <a:ext cx="8991600" cy="3162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20000"/>
              <a:buFont typeface="Arial"/>
              <a:buChar char="•"/>
            </a:pPr>
            <a:r>
              <a:rPr lang="en-US" sz="19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Why not singly produced? </a:t>
            </a:r>
          </a:p>
          <a:p>
            <a:r>
              <a:rPr lang="en-US" sz="19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  σ(ab → X) ∝ Γ(X → ab)~1/τ</a:t>
            </a:r>
          </a:p>
          <a:p>
            <a:r>
              <a:rPr lang="en-US" sz="19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  If large enough lifetime to be seen in detector </a:t>
            </a:r>
            <a:r>
              <a:rPr lang="en-US" sz="1900" smtClean="0">
                <a:solidFill>
                  <a:schemeClr val="accent2">
                    <a:lumMod val="75000"/>
                  </a:schemeClr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19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very tiny production rate!</a:t>
            </a:r>
          </a:p>
          <a:p>
            <a:pPr>
              <a:lnSpc>
                <a:spcPct val="150000"/>
              </a:lnSpc>
              <a:buSzPct val="120000"/>
              <a:buFont typeface="Arial"/>
              <a:buChar char="•"/>
            </a:pPr>
            <a:r>
              <a:rPr lang="en-US" sz="19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Production cross section of coloured particles at LO: O(α</a:t>
            </a:r>
            <a:r>
              <a:rPr lang="en-US" sz="1900" baseline="-250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S</a:t>
            </a:r>
            <a:r>
              <a:rPr lang="en-US" sz="1900" baseline="300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2</a:t>
            </a:r>
            <a:r>
              <a:rPr lang="en-US" sz="19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)</a:t>
            </a:r>
          </a:p>
          <a:p>
            <a:pPr>
              <a:lnSpc>
                <a:spcPct val="150000"/>
              </a:lnSpc>
              <a:buSzPct val="120000"/>
              <a:buFont typeface="Arial"/>
              <a:buChar char="•"/>
            </a:pPr>
            <a:r>
              <a:rPr lang="en-US" sz="19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Production cross section of colour-singlet particles at LO: O(α</a:t>
            </a:r>
            <a:r>
              <a:rPr lang="en-US" sz="1900" baseline="-250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EW</a:t>
            </a:r>
            <a:r>
              <a:rPr lang="en-US" sz="1900" baseline="300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2</a:t>
            </a:r>
            <a:r>
              <a:rPr lang="en-US" sz="19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)</a:t>
            </a:r>
          </a:p>
          <a:p>
            <a:pPr>
              <a:lnSpc>
                <a:spcPct val="150000"/>
              </a:lnSpc>
              <a:buSzPct val="120000"/>
              <a:buFont typeface="Arial"/>
              <a:buChar char="•"/>
            </a:pPr>
            <a:r>
              <a:rPr lang="en-US" sz="19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NLO calculations performed for some production processes</a:t>
            </a:r>
          </a:p>
          <a:p>
            <a:pPr>
              <a:buSzPct val="120000"/>
            </a:pPr>
            <a:endParaRPr lang="en-US" sz="1900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  <a:p>
            <a:pPr>
              <a:buSzPct val="120000"/>
              <a:buFont typeface="Arial"/>
              <a:buChar char="•"/>
            </a:pPr>
            <a:endParaRPr lang="en-US" sz="1900" smtClean="0">
              <a:latin typeface="Calibri"/>
            </a:endParaRPr>
          </a:p>
          <a:p>
            <a:pPr>
              <a:buSzPct val="120000"/>
            </a:pPr>
            <a:endParaRPr lang="en-US" sz="1900">
              <a:solidFill>
                <a:schemeClr val="accent2">
                  <a:lumMod val="75000"/>
                </a:schemeClr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4140517"/>
            <a:ext cx="1371600" cy="4648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2690169"/>
            <a:ext cx="8724900" cy="1305568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 bwMode="auto">
          <a:xfrm>
            <a:off x="76200" y="914400"/>
            <a:ext cx="3048000" cy="457200"/>
          </a:xfrm>
          <a:prstGeom prst="roundRect">
            <a:avLst/>
          </a:prstGeom>
          <a:gradFill flip="none" rotWithShape="1">
            <a:gsLst>
              <a:gs pos="0">
                <a:srgbClr val="FEFFA6"/>
              </a:gs>
              <a:gs pos="86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b="1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Production cross section</a:t>
            </a:r>
            <a:endParaRPr kumimoji="0" 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 bwMode="auto">
          <a:xfrm>
            <a:off x="76200" y="914400"/>
            <a:ext cx="3048000" cy="457200"/>
          </a:xfrm>
          <a:prstGeom prst="roundRect">
            <a:avLst/>
          </a:prstGeom>
          <a:gradFill flip="none" rotWithShape="1">
            <a:gsLst>
              <a:gs pos="0">
                <a:srgbClr val="FEFFA6"/>
              </a:gs>
              <a:gs pos="86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b="1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Production cross section</a:t>
            </a:r>
            <a:endParaRPr kumimoji="0" 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/>
            </a:endParaRPr>
          </a:p>
        </p:txBody>
      </p:sp>
      <p:pic>
        <p:nvPicPr>
          <p:cNvPr id="7" name="Picture 6" descr="ExclusionPlot_tktof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52400" y="1511038"/>
            <a:ext cx="5334000" cy="51183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76800" y="2794337"/>
            <a:ext cx="3992174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N=σL </a:t>
            </a:r>
          </a:p>
          <a:p>
            <a:endParaRPr lang="en-US"/>
          </a:p>
          <a:p>
            <a:r>
              <a:rPr lang="en-US"/>
              <a:t>In 5 fb</a:t>
            </a:r>
            <a:r>
              <a:rPr lang="en-US" baseline="30000"/>
              <a:t>-1</a:t>
            </a:r>
            <a:r>
              <a:rPr lang="en-US"/>
              <a:t>:</a:t>
            </a:r>
          </a:p>
          <a:p>
            <a:endParaRPr lang="en-US"/>
          </a:p>
          <a:p>
            <a:r>
              <a:rPr lang="en-US"/>
              <a:t>gluino: </a:t>
            </a:r>
          </a:p>
          <a:p>
            <a:r>
              <a:rPr lang="en-US"/>
              <a:t>M=500 GeV</a:t>
            </a:r>
            <a:r>
              <a:rPr lang="en-US">
                <a:latin typeface="Wingdings"/>
                <a:ea typeface="Wingdings"/>
                <a:cs typeface="Wingdings"/>
              </a:rPr>
              <a:t></a:t>
            </a:r>
            <a:r>
              <a:rPr lang="en-US"/>
              <a:t>N=15000 produced</a:t>
            </a:r>
          </a:p>
          <a:p>
            <a:r>
              <a:rPr lang="en-US"/>
              <a:t>M=1 TeV</a:t>
            </a:r>
            <a:r>
              <a:rPr lang="en-US">
                <a:latin typeface="Wingdings"/>
                <a:ea typeface="Wingdings"/>
                <a:cs typeface="Wingdings"/>
              </a:rPr>
              <a:t></a:t>
            </a:r>
            <a:r>
              <a:rPr lang="en-US"/>
              <a:t>N=50 produced</a:t>
            </a:r>
          </a:p>
          <a:p>
            <a:endParaRPr lang="en-US"/>
          </a:p>
          <a:p>
            <a:r>
              <a:rPr lang="en-US"/>
              <a:t>stau: </a:t>
            </a:r>
          </a:p>
          <a:p>
            <a:r>
              <a:rPr lang="en-US"/>
              <a:t>M=200 GeV</a:t>
            </a:r>
            <a:r>
              <a:rPr lang="en-US">
                <a:latin typeface="Wingdings"/>
                <a:ea typeface="Wingdings"/>
                <a:cs typeface="Wingdings"/>
              </a:rPr>
              <a:t></a:t>
            </a:r>
            <a:r>
              <a:rPr lang="en-US"/>
              <a:t>N=50 produced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-142875"/>
            <a:ext cx="7239000" cy="904875"/>
          </a:xfrm>
        </p:spPr>
        <p:txBody>
          <a:bodyPr/>
          <a:lstStyle/>
          <a:p>
            <a:r>
              <a:rPr lang="en-US"/>
              <a:t>Modelling SMP production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73900" y="6772275"/>
            <a:ext cx="1917700" cy="542925"/>
          </a:xfrm>
        </p:spPr>
        <p:txBody>
          <a:bodyPr/>
          <a:lstStyle/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2400" y="1524000"/>
            <a:ext cx="8991600" cy="3268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24000"/>
              <a:buFont typeface="Arial"/>
              <a:buChar char="•"/>
            </a:pPr>
            <a:r>
              <a:rPr lang="en-US" sz="19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In principle 2 heavy particles are produced back to back in the transverse plane</a:t>
            </a:r>
          </a:p>
          <a:p>
            <a:pPr>
              <a:lnSpc>
                <a:spcPct val="150000"/>
              </a:lnSpc>
              <a:buSzPct val="124000"/>
              <a:buFont typeface="Arial"/>
              <a:buChar char="•"/>
            </a:pPr>
            <a:r>
              <a:rPr lang="en-US" sz="19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However, other emissions can occur:</a:t>
            </a:r>
          </a:p>
          <a:p>
            <a:pPr>
              <a:lnSpc>
                <a:spcPct val="150000"/>
              </a:lnSpc>
              <a:buSzPct val="124000"/>
              <a:buFont typeface="Arial"/>
              <a:buChar char="•"/>
            </a:pPr>
            <a:r>
              <a:rPr lang="en-US" sz="19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Extra particles can modify event topology!</a:t>
            </a:r>
          </a:p>
          <a:p>
            <a:pPr>
              <a:lnSpc>
                <a:spcPct val="150000"/>
              </a:lnSpc>
              <a:buSzPct val="124000"/>
              <a:buFont typeface="Arial"/>
              <a:buChar char="•"/>
            </a:pPr>
            <a:r>
              <a:rPr lang="en-US" sz="19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Mostly ISR (little FSR) </a:t>
            </a:r>
            <a:r>
              <a:rPr lang="en-US" sz="1900" smtClean="0">
                <a:solidFill>
                  <a:schemeClr val="accent2">
                    <a:lumMod val="75000"/>
                  </a:schemeClr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19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additional jets can be produced together with 2 heavy particles</a:t>
            </a:r>
          </a:p>
          <a:p>
            <a:pPr>
              <a:lnSpc>
                <a:spcPct val="150000"/>
              </a:lnSpc>
              <a:buSzPct val="124000"/>
              <a:buFont typeface="Arial"/>
              <a:buChar char="•"/>
            </a:pPr>
            <a:r>
              <a:rPr lang="en-US" sz="19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Heavy particles usually have large </a:t>
            </a:r>
            <a:r>
              <a:rPr lang="en-GB" sz="1800">
                <a:solidFill>
                  <a:schemeClr val="accent2">
                    <a:lumMod val="75000"/>
                  </a:schemeClr>
                </a:solidFill>
                <a:latin typeface="Calibri"/>
                <a:ea typeface="Arial" pitchFamily="-65" charset="0"/>
                <a:cs typeface="Arial" pitchFamily="-65" charset="0"/>
              </a:rPr>
              <a:t>transverse momentum </a:t>
            </a:r>
            <a:r>
              <a:rPr lang="en-GB" sz="1800">
                <a:solidFill>
                  <a:schemeClr val="accent2">
                    <a:lumMod val="75000"/>
                  </a:schemeClr>
                </a:solidFill>
                <a:latin typeface="Calibri"/>
              </a:rPr>
              <a:t>P</a:t>
            </a:r>
            <a:r>
              <a:rPr lang="en-GB" sz="1800" baseline="-25000">
                <a:solidFill>
                  <a:schemeClr val="accent2">
                    <a:lumMod val="75000"/>
                  </a:schemeClr>
                </a:solidFill>
                <a:latin typeface="Calibri"/>
              </a:rPr>
              <a:t>T   </a:t>
            </a:r>
            <a:r>
              <a:rPr lang="en-US" sz="19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and velocity </a:t>
            </a:r>
            <a:r>
              <a:rPr lang="en-GB" sz="1800">
                <a:solidFill>
                  <a:schemeClr val="accent2">
                    <a:lumMod val="75000"/>
                  </a:schemeClr>
                </a:solidFill>
                <a:latin typeface="Calibri"/>
                <a:ea typeface="Arial" pitchFamily="-65" charset="0"/>
                <a:cs typeface="Arial" pitchFamily="-65" charset="0"/>
              </a:rPr>
              <a:t>β&lt;1 (see next)</a:t>
            </a:r>
            <a:endParaRPr lang="en-GB" sz="1800" baseline="-25000">
              <a:solidFill>
                <a:schemeClr val="accent2">
                  <a:lumMod val="75000"/>
                </a:schemeClr>
              </a:solidFill>
              <a:latin typeface="Calibri"/>
            </a:endParaRPr>
          </a:p>
          <a:p>
            <a:pPr>
              <a:lnSpc>
                <a:spcPct val="150000"/>
              </a:lnSpc>
              <a:buSzPct val="124000"/>
              <a:buFont typeface="Arial"/>
              <a:buChar char="•"/>
            </a:pPr>
            <a:endParaRPr lang="en-US" sz="1800" baseline="-25000"/>
          </a:p>
          <a:p>
            <a:pPr>
              <a:lnSpc>
                <a:spcPct val="150000"/>
              </a:lnSpc>
              <a:buSzPct val="124000"/>
              <a:buFont typeface="Arial"/>
              <a:buChar char="•"/>
            </a:pPr>
            <a:endParaRPr lang="en-US" sz="1900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  <a:p>
            <a:pPr>
              <a:buSzPct val="124000"/>
            </a:pPr>
            <a:endParaRPr lang="en-US" sz="1900">
              <a:solidFill>
                <a:schemeClr val="accent2">
                  <a:lumMod val="75000"/>
                </a:schemeClr>
              </a:solidFill>
              <a:latin typeface="Calibri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996073"/>
            <a:ext cx="2514600" cy="442327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 bwMode="auto">
          <a:xfrm>
            <a:off x="0" y="4038600"/>
            <a:ext cx="8763000" cy="685800"/>
          </a:xfrm>
          <a:prstGeom prst="roundRect">
            <a:avLst/>
          </a:prstGeom>
          <a:gradFill flip="none" rotWithShape="1">
            <a:gsLst>
              <a:gs pos="0">
                <a:srgbClr val="FEFFA6"/>
              </a:gs>
              <a:gs pos="86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52400" y="4016514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24000"/>
              <a:buFont typeface="Arial"/>
              <a:buChar char="•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For </a:t>
            </a:r>
            <a:r>
              <a:rPr lang="en-US" b="1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colour-singlet particles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: story ends here... they sail out through the detector</a:t>
            </a:r>
          </a:p>
          <a:p>
            <a:pPr>
              <a:buSzPct val="124000"/>
              <a:buFont typeface="Arial"/>
              <a:buChar char="•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For </a:t>
            </a:r>
            <a:r>
              <a:rPr lang="en-US" b="1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coloured particles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: they cannot escape confinement forces!</a:t>
            </a:r>
            <a:endParaRPr lang="en-US">
              <a:solidFill>
                <a:schemeClr val="accent2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38" name="Rounded Rectangle 37"/>
          <p:cNvSpPr/>
          <p:nvPr/>
        </p:nvSpPr>
        <p:spPr bwMode="auto">
          <a:xfrm>
            <a:off x="76200" y="914400"/>
            <a:ext cx="2133600" cy="457200"/>
          </a:xfrm>
          <a:prstGeom prst="roundRect">
            <a:avLst/>
          </a:prstGeom>
          <a:gradFill flip="none" rotWithShape="1">
            <a:gsLst>
              <a:gs pos="0">
                <a:srgbClr val="FEFFA6"/>
              </a:gs>
              <a:gs pos="86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b="1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Event topology</a:t>
            </a:r>
            <a:endParaRPr kumimoji="0" 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-142875"/>
            <a:ext cx="7239000" cy="904875"/>
          </a:xfrm>
        </p:spPr>
        <p:txBody>
          <a:bodyPr/>
          <a:lstStyle/>
          <a:p>
            <a:r>
              <a:rPr lang="en-US"/>
              <a:t>Modelling SMP production</a:t>
            </a:r>
          </a:p>
        </p:txBody>
      </p:sp>
      <p:sp>
        <p:nvSpPr>
          <p:cNvPr id="18" name="Rounded Rectangle 17"/>
          <p:cNvSpPr/>
          <p:nvPr/>
        </p:nvSpPr>
        <p:spPr bwMode="auto">
          <a:xfrm>
            <a:off x="152400" y="4114800"/>
            <a:ext cx="4267200" cy="457200"/>
          </a:xfrm>
          <a:prstGeom prst="roundRect">
            <a:avLst/>
          </a:prstGeom>
          <a:gradFill flip="none" rotWithShape="1">
            <a:gsLst>
              <a:gs pos="0">
                <a:srgbClr val="FEFFA6"/>
              </a:gs>
              <a:gs pos="86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b="1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Types of R-hadron</a:t>
            </a:r>
            <a:endParaRPr kumimoji="0" 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2400" y="4648200"/>
            <a:ext cx="8991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24000"/>
              <a:buFont typeface="Arial"/>
              <a:buChar char="•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About half of them is produced neutral, half charged</a:t>
            </a:r>
          </a:p>
          <a:p>
            <a:pPr>
              <a:buSzPct val="124000"/>
              <a:buFont typeface="Arial"/>
              <a:buChar char="•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About 2-6% are R-baryons, rest are R-mesons (depending on event generator)</a:t>
            </a:r>
          </a:p>
          <a:p>
            <a:pPr>
              <a:buSzPct val="124000"/>
              <a:buFont typeface="Arial"/>
              <a:buChar char="•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Issue for gluino-hadronization:  may form gluino-gluon state (gluino-ball)! </a:t>
            </a:r>
          </a:p>
          <a:p>
            <a:pPr lvl="1">
              <a:buSzPct val="124000"/>
              <a:buFont typeface="Arial"/>
              <a:buChar char="•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Need some parameter: f</a:t>
            </a:r>
            <a:r>
              <a:rPr lang="en-US" baseline="-250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gg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: probability to form gluino-ball, default=0.1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76600" y="5562600"/>
            <a:ext cx="34327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>
                <a:solidFill>
                  <a:schemeClr val="accent2">
                    <a:lumMod val="75000"/>
                  </a:schemeClr>
                </a:solidFill>
              </a:rPr>
              <a:t>~</a:t>
            </a:r>
          </a:p>
        </p:txBody>
      </p:sp>
      <p:sp>
        <p:nvSpPr>
          <p:cNvPr id="30" name="Rounded Rectangle 29"/>
          <p:cNvSpPr/>
          <p:nvPr/>
        </p:nvSpPr>
        <p:spPr bwMode="auto">
          <a:xfrm>
            <a:off x="176027" y="6169224"/>
            <a:ext cx="1143000" cy="457200"/>
          </a:xfrm>
          <a:prstGeom prst="roundRect">
            <a:avLst/>
          </a:prstGeom>
          <a:gradFill flip="none" rotWithShape="1">
            <a:gsLst>
              <a:gs pos="0">
                <a:srgbClr val="FEFFA6"/>
              </a:gs>
              <a:gs pos="86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b="1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Mass: </a:t>
            </a:r>
            <a:endParaRPr kumimoji="0" 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371600" y="6073914"/>
            <a:ext cx="68343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Hadronization process leads to increase of mass (small, but still) </a:t>
            </a:r>
          </a:p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I'll discuss later, together with nuclear interactions! </a:t>
            </a:r>
            <a:endParaRPr lang="en-US"/>
          </a:p>
        </p:txBody>
      </p:sp>
      <p:sp>
        <p:nvSpPr>
          <p:cNvPr id="16" name="Rounded Rectangle 15"/>
          <p:cNvSpPr/>
          <p:nvPr/>
        </p:nvSpPr>
        <p:spPr bwMode="auto">
          <a:xfrm>
            <a:off x="76200" y="838200"/>
            <a:ext cx="4724400" cy="457200"/>
          </a:xfrm>
          <a:prstGeom prst="roundRect">
            <a:avLst/>
          </a:prstGeom>
          <a:gradFill flip="none" rotWithShape="1">
            <a:gsLst>
              <a:gs pos="0">
                <a:srgbClr val="FEFFA6"/>
              </a:gs>
              <a:gs pos="86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b="1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Hadronization into R-hadrons</a:t>
            </a:r>
            <a:endParaRPr kumimoji="0" 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2667000"/>
            <a:ext cx="1600200" cy="117767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52400" y="1034802"/>
            <a:ext cx="8991600" cy="3415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124000"/>
            </a:pPr>
            <a:endParaRPr lang="en-US" sz="1900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  <a:p>
            <a:pPr>
              <a:buSzPct val="124000"/>
              <a:buFont typeface="Arial"/>
              <a:buChar char="•"/>
            </a:pPr>
            <a:r>
              <a:rPr lang="en-US" sz="19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Coloured particle "hadronizes" (picks up gluons and quarks) </a:t>
            </a:r>
          </a:p>
          <a:p>
            <a:pPr>
              <a:buSzPct val="124000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  to form a colour singlet state: hadron. </a:t>
            </a:r>
          </a:p>
          <a:p>
            <a:pPr>
              <a:lnSpc>
                <a:spcPct val="150000"/>
              </a:lnSpc>
              <a:buSzPct val="124000"/>
              <a:buFont typeface="Arial"/>
              <a:buChar char="•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Examples for colour triplet  C</a:t>
            </a:r>
            <a:r>
              <a:rPr lang="en-US" baseline="-250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3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(e.g. squark): </a:t>
            </a:r>
          </a:p>
          <a:p>
            <a:pPr>
              <a:buSzPct val="124000"/>
            </a:pPr>
            <a:r>
              <a:rPr lang="en-US" smtClean="0">
                <a:latin typeface="Calibri"/>
              </a:rPr>
              <a:t>  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C</a:t>
            </a:r>
            <a:r>
              <a:rPr lang="en-US" baseline="-250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3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q (=meson) or C</a:t>
            </a:r>
            <a:r>
              <a:rPr lang="en-US" baseline="-250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3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qq (=baryon).</a:t>
            </a:r>
          </a:p>
          <a:p>
            <a:pPr>
              <a:lnSpc>
                <a:spcPct val="150000"/>
              </a:lnSpc>
              <a:buSzPct val="124000"/>
              <a:buFont typeface="Arial"/>
              <a:buChar char="•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Examples for colour octet C</a:t>
            </a:r>
            <a:r>
              <a:rPr lang="en-US" baseline="-250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8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(e.g. gluino):</a:t>
            </a:r>
          </a:p>
          <a:p>
            <a:pPr>
              <a:buSzPct val="124000"/>
            </a:pPr>
            <a:r>
              <a:rPr lang="en-US" smtClean="0">
                <a:latin typeface="Calibri"/>
              </a:rPr>
              <a:t> 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C</a:t>
            </a:r>
            <a:r>
              <a:rPr lang="en-US" baseline="-250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8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qq (=meson) or C</a:t>
            </a:r>
            <a:r>
              <a:rPr lang="en-US" baseline="-250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8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qqq (=baryon) or C</a:t>
            </a:r>
            <a:r>
              <a:rPr lang="en-US" baseline="-250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8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g</a:t>
            </a:r>
          </a:p>
          <a:p>
            <a:pPr>
              <a:lnSpc>
                <a:spcPct val="150000"/>
              </a:lnSpc>
              <a:buSzPct val="124000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These states are called R-hadrons</a:t>
            </a:r>
            <a:endParaRPr lang="en-US">
              <a:solidFill>
                <a:schemeClr val="accent2">
                  <a:lumMod val="75000"/>
                </a:schemeClr>
              </a:solidFill>
              <a:latin typeface="Calibri"/>
            </a:endParaRPr>
          </a:p>
          <a:p>
            <a:pPr>
              <a:lnSpc>
                <a:spcPct val="150000"/>
              </a:lnSpc>
              <a:buSzPct val="124000"/>
              <a:buFont typeface="Arial"/>
              <a:buChar char="•"/>
            </a:pPr>
            <a:endParaRPr lang="en-US" sz="1900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274" y="1066800"/>
            <a:ext cx="4010526" cy="22860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 bwMode="auto">
          <a:xfrm>
            <a:off x="9144000" y="914400"/>
            <a:ext cx="2344615" cy="24063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0360" y="2266890"/>
            <a:ext cx="277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-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36560" y="3028890"/>
            <a:ext cx="277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SMP properties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 bwMode="auto">
          <a:xfrm>
            <a:off x="7073900" y="6281738"/>
            <a:ext cx="191770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4072CF-7C2B-4649-8ABF-C5A89D5935BB}" type="slidenum">
              <a:rPr kumimoji="1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8153400" y="6629400"/>
            <a:ext cx="914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802E4F-05B0-D041-BE19-6091DF123242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-1" charset="0"/>
              <a:ea typeface="+mn-ea"/>
              <a:cs typeface="+mn-cs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040763"/>
            <a:ext cx="3505200" cy="328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3236044"/>
            <a:ext cx="3200400" cy="301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776662" y="3200400"/>
            <a:ext cx="1176338" cy="254000"/>
          </a:xfrm>
          <a:prstGeom prst="rect">
            <a:avLst/>
          </a:prstGeom>
          <a:noFill/>
          <a:ln w="9525">
            <a:solidFill>
              <a:schemeClr val="tx1"/>
            </a:solidFill>
            <a:prstDash val="lgDash"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000" b="0"/>
              <a:t>hep-ex/0511014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304800" y="6324600"/>
            <a:ext cx="1143000" cy="381000"/>
          </a:xfrm>
          <a:prstGeom prst="roundRect">
            <a:avLst/>
          </a:prstGeom>
          <a:gradFill flip="none" rotWithShape="1">
            <a:gsLst>
              <a:gs pos="0">
                <a:srgbClr val="FEFFA6"/>
              </a:gs>
              <a:gs pos="86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4800" y="62484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accent2">
                    <a:lumMod val="75000"/>
                  </a:schemeClr>
                </a:solidFill>
                <a:latin typeface="Calibri"/>
              </a:rPr>
              <a:t>Lifetime:    Depends on the model. Usually </a:t>
            </a:r>
            <a:r>
              <a:rPr lang="en-GB">
                <a:solidFill>
                  <a:schemeClr val="accent2">
                    <a:lumMod val="75000"/>
                  </a:schemeClr>
                </a:solidFill>
                <a:latin typeface="Calibri"/>
                <a:ea typeface="Courier New" pitchFamily="-65" charset="0"/>
                <a:cs typeface="Courier New" pitchFamily="-65" charset="0"/>
              </a:rPr>
              <a:t>cτ ~ O(m) or larger</a:t>
            </a:r>
          </a:p>
          <a:p>
            <a:endParaRPr lang="en-GB">
              <a:solidFill>
                <a:schemeClr val="accent2">
                  <a:lumMod val="75000"/>
                </a:schemeClr>
              </a:solidFill>
              <a:latin typeface="Calibri"/>
              <a:ea typeface="Courier New" pitchFamily="-65" charset="0"/>
              <a:cs typeface="Courier New" pitchFamily="-65" charset="0"/>
            </a:endParaRPr>
          </a:p>
        </p:txBody>
      </p:sp>
      <p:sp>
        <p:nvSpPr>
          <p:cNvPr id="22" name="Slide Number Placeholder 3"/>
          <p:cNvSpPr txBox="1">
            <a:spLocks/>
          </p:cNvSpPr>
          <p:nvPr/>
        </p:nvSpPr>
        <p:spPr bwMode="auto">
          <a:xfrm>
            <a:off x="6921500" y="7899797"/>
            <a:ext cx="191770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4072CF-7C2B-4649-8ABF-C5A89D5935BB}" type="slidenum">
              <a:rPr kumimoji="1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5807" y="914400"/>
            <a:ext cx="2908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  <a:latin typeface="Calibri"/>
              </a:rPr>
              <a:t>Event generators for SMP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81000" y="1506141"/>
            <a:ext cx="89916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24000"/>
              <a:buFont typeface="Arial"/>
              <a:buChar char="•"/>
            </a:pPr>
            <a:r>
              <a:rPr lang="en-US" sz="19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general purpose event generators:</a:t>
            </a:r>
          </a:p>
          <a:p>
            <a:pPr lvl="1">
              <a:buSzPct val="124000"/>
              <a:buFont typeface="Arial"/>
              <a:buChar char="•"/>
            </a:pPr>
            <a:r>
              <a:rPr lang="en-US" sz="19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PYTHIA, HERWIG:  include hadronization of SMP </a:t>
            </a:r>
          </a:p>
          <a:p>
            <a:pPr lvl="1">
              <a:buSzPct val="124000"/>
              <a:buFont typeface="Arial"/>
              <a:buChar char="•"/>
            </a:pPr>
            <a:r>
              <a:rPr lang="en-US" sz="19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Others.... e.g. Isajet, Sherpa, etc</a:t>
            </a:r>
          </a:p>
          <a:p>
            <a:pPr marL="0" lvl="1">
              <a:buSzPct val="124000"/>
              <a:buFont typeface="Arial"/>
              <a:buChar char="•"/>
            </a:pPr>
            <a:r>
              <a:rPr lang="en-US" sz="19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programs providing Matrix Elements e.g. Madgraph, CompHEP/CalcHEP, Prospino, </a:t>
            </a:r>
          </a:p>
          <a:p>
            <a:pPr marL="0" lvl="1">
              <a:buSzPct val="124000"/>
            </a:pPr>
            <a:r>
              <a:rPr lang="en-US" sz="19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  SDECAY, ....</a:t>
            </a:r>
          </a:p>
          <a:p>
            <a:pPr>
              <a:buSzPct val="124000"/>
              <a:buFont typeface="Arial"/>
              <a:buChar char="•"/>
            </a:pPr>
            <a:endParaRPr lang="en-US" sz="1900">
              <a:solidFill>
                <a:schemeClr val="accent2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304800" y="990600"/>
            <a:ext cx="5029200" cy="457200"/>
          </a:xfrm>
          <a:prstGeom prst="roundRect">
            <a:avLst/>
          </a:prstGeom>
          <a:gradFill flip="none" rotWithShape="1">
            <a:gsLst>
              <a:gs pos="0">
                <a:srgbClr val="FEFFA6"/>
              </a:gs>
              <a:gs pos="86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b="1">
                <a:solidFill>
                  <a:schemeClr val="accent2">
                    <a:lumMod val="75000"/>
                  </a:schemeClr>
                </a:solidFill>
                <a:latin typeface="Calibri"/>
              </a:rPr>
              <a:t>Event generators for Stable Massive particles</a:t>
            </a:r>
            <a:endParaRPr kumimoji="0" lang="en-US" b="1" u="none" strike="noStrike" cap="none" normalizeH="0" baseline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Calibri"/>
            </a:endParaRPr>
          </a:p>
        </p:txBody>
      </p:sp>
      <p:sp>
        <p:nvSpPr>
          <p:cNvPr id="27" name="Rounded Rectangular Callout 26"/>
          <p:cNvSpPr/>
          <p:nvPr/>
        </p:nvSpPr>
        <p:spPr bwMode="auto">
          <a:xfrm>
            <a:off x="3505200" y="3810000"/>
            <a:ext cx="1600200" cy="762000"/>
          </a:xfrm>
          <a:prstGeom prst="wedgeRoundRectCallout">
            <a:avLst>
              <a:gd name="adj1" fmla="val -60957"/>
              <a:gd name="adj2" fmla="val 26643"/>
              <a:gd name="adj3" fmla="val 16667"/>
            </a:avLst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29000" y="3784937"/>
            <a:ext cx="1828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accent2">
                    <a:lumMod val="75000"/>
                  </a:schemeClr>
                </a:solidFill>
                <a:latin typeface="Calibri"/>
              </a:rPr>
              <a:t>Non relativistic: </a:t>
            </a:r>
            <a:r>
              <a:rPr lang="en-GB">
                <a:solidFill>
                  <a:schemeClr val="accent2">
                    <a:lumMod val="75000"/>
                  </a:schemeClr>
                </a:solidFill>
                <a:latin typeface="Calibri"/>
                <a:ea typeface="Arial" pitchFamily="-65" charset="0"/>
                <a:cs typeface="Arial" pitchFamily="-65" charset="0"/>
              </a:rPr>
              <a:t>β&lt;1 </a:t>
            </a:r>
          </a:p>
          <a:p>
            <a:endParaRPr lang="en-US"/>
          </a:p>
        </p:txBody>
      </p:sp>
      <p:sp>
        <p:nvSpPr>
          <p:cNvPr id="29" name="Rounded Rectangular Callout 28"/>
          <p:cNvSpPr/>
          <p:nvPr/>
        </p:nvSpPr>
        <p:spPr bwMode="auto">
          <a:xfrm>
            <a:off x="8001000" y="3886200"/>
            <a:ext cx="1143000" cy="609600"/>
          </a:xfrm>
          <a:prstGeom prst="wedgeRoundRectCallout">
            <a:avLst>
              <a:gd name="adj1" fmla="val -134584"/>
              <a:gd name="adj2" fmla="val 158588"/>
              <a:gd name="adj3" fmla="val 16667"/>
            </a:avLst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>
                <a:solidFill>
                  <a:schemeClr val="accent2">
                    <a:lumMod val="75000"/>
                  </a:schemeClr>
                </a:solidFill>
                <a:latin typeface="Calibri"/>
              </a:rPr>
              <a:t>Large P</a:t>
            </a:r>
            <a:r>
              <a:rPr lang="en-GB" baseline="-25000">
                <a:solidFill>
                  <a:schemeClr val="accent2">
                    <a:lumMod val="75000"/>
                  </a:schemeClr>
                </a:solidFill>
                <a:latin typeface="Calibri"/>
              </a:rPr>
              <a:t>T</a:t>
            </a:r>
            <a:endParaRPr kumimoji="0" lang="en-US" sz="20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373789" y="5391090"/>
            <a:ext cx="902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accent2">
                    <a:lumMod val="75000"/>
                  </a:schemeClr>
                </a:solidFill>
                <a:latin typeface="Calibri"/>
              </a:rPr>
              <a:t>14 TeV</a:t>
            </a:r>
            <a:endParaRPr lang="en-US" baseline="-25000"/>
          </a:p>
        </p:txBody>
      </p:sp>
      <p:sp>
        <p:nvSpPr>
          <p:cNvPr id="31" name="Rectangle 30"/>
          <p:cNvSpPr/>
          <p:nvPr/>
        </p:nvSpPr>
        <p:spPr>
          <a:xfrm>
            <a:off x="7239000" y="5181600"/>
            <a:ext cx="902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accent2">
                    <a:lumMod val="75000"/>
                  </a:schemeClr>
                </a:solidFill>
                <a:latin typeface="Calibri"/>
              </a:rPr>
              <a:t>14 TeV</a:t>
            </a:r>
            <a:endParaRPr lang="en-US" baseline="-25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990600" y="-152400"/>
            <a:ext cx="7239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Contents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 bwMode="auto">
          <a:xfrm>
            <a:off x="228600" y="1219200"/>
            <a:ext cx="8534400" cy="388620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2400" kern="0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-128"/>
                <a:cs typeface="ＭＳ Ｐゴシック" charset="-128"/>
              </a:rPr>
              <a:t>Introduction: theory scenarios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2400" kern="0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ＭＳ Ｐゴシック" charset="-128"/>
                <a:cs typeface="ＭＳ Ｐゴシック" charset="-128"/>
              </a:rPr>
              <a:t>Modelling production of heavy stable particles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2400" kern="0" dirty="0" smtClean="0">
                <a:solidFill>
                  <a:srgbClr val="FF0000"/>
                </a:solidFill>
                <a:latin typeface="Calibri"/>
                <a:ea typeface="ＭＳ Ｐゴシック" charset="-128"/>
                <a:cs typeface="ＭＳ Ｐゴシック" charset="-128"/>
              </a:rPr>
              <a:t>Interactions of heavy stable particles in matter</a:t>
            </a:r>
            <a:r>
              <a:rPr lang="en-GB" sz="2400" kern="0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ＭＳ Ｐゴシック" charset="-128"/>
                <a:cs typeface="ＭＳ Ｐゴシック" charset="-128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2400" kern="0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-128"/>
                <a:cs typeface="ＭＳ Ｐゴシック" charset="-128"/>
              </a:rPr>
              <a:t>Detection techniques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2400" kern="0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-128"/>
                <a:cs typeface="ＭＳ Ｐゴシック" charset="-128"/>
              </a:rPr>
              <a:t>Searching for heavy stable particles in CMS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2400" kern="0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-128"/>
                <a:cs typeface="ＭＳ Ｐゴシック" charset="-128"/>
              </a:rPr>
              <a:t>Searching for heavy stable particles in ATLAS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2400" kern="0" baseline="0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-128"/>
                <a:cs typeface="ＭＳ Ｐゴシック" charset="-128"/>
              </a:rPr>
              <a:t>Summary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8839200" cy="904875"/>
          </a:xfrm>
        </p:spPr>
        <p:txBody>
          <a:bodyPr/>
          <a:lstStyle/>
          <a:p>
            <a:r>
              <a:rPr lang="en-US"/>
              <a:t>Interactions of particles in matter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534400" cy="5105400"/>
          </a:xfrm>
        </p:spPr>
        <p:txBody>
          <a:bodyPr/>
          <a:lstStyle/>
          <a:p>
            <a:pPr>
              <a:buNone/>
            </a:pPr>
            <a:r>
              <a:rPr lang="en-US" sz="2200"/>
              <a:t>Dominant interactions of a massive particle (m&gt;&gt;m</a:t>
            </a:r>
            <a:r>
              <a:rPr lang="en-US" sz="2200" baseline="-25000"/>
              <a:t>e</a:t>
            </a:r>
            <a:r>
              <a:rPr lang="en-US" sz="2200"/>
              <a:t>)</a:t>
            </a:r>
            <a:endParaRPr lang="en-US" sz="2200" baseline="-25000"/>
          </a:p>
          <a:p>
            <a:r>
              <a:rPr lang="en-US" sz="2200"/>
              <a:t>Electromagnetic interactions (charged particles only)</a:t>
            </a:r>
          </a:p>
          <a:p>
            <a:pPr lvl="1"/>
            <a:r>
              <a:rPr lang="en-US" sz="1800">
                <a:solidFill>
                  <a:srgbClr val="FF0000"/>
                </a:solidFill>
              </a:rPr>
              <a:t>Ionization energy losses</a:t>
            </a:r>
          </a:p>
          <a:p>
            <a:pPr lvl="1"/>
            <a:r>
              <a:rPr lang="en-US" sz="1800">
                <a:solidFill>
                  <a:srgbClr val="FF0000"/>
                </a:solidFill>
              </a:rPr>
              <a:t>Multiple Coulomb scattering</a:t>
            </a:r>
          </a:p>
          <a:p>
            <a:pPr lvl="1"/>
            <a:r>
              <a:rPr lang="en-US" sz="1800">
                <a:solidFill>
                  <a:srgbClr val="FF0000"/>
                </a:solidFill>
              </a:rPr>
              <a:t>Transition radiation (?)</a:t>
            </a:r>
          </a:p>
          <a:p>
            <a:pPr lvl="1"/>
            <a:r>
              <a:rPr lang="en-US" sz="1800">
                <a:solidFill>
                  <a:srgbClr val="FF0000"/>
                </a:solidFill>
              </a:rPr>
              <a:t>Cherenkov radiation (?)</a:t>
            </a:r>
          </a:p>
          <a:p>
            <a:pPr lvl="1"/>
            <a:endParaRPr lang="en-US" sz="1800">
              <a:solidFill>
                <a:srgbClr val="FF0000"/>
              </a:solidFill>
            </a:endParaRPr>
          </a:p>
          <a:p>
            <a:r>
              <a:rPr lang="en-US" sz="2200"/>
              <a:t>Nuclear interactions (charged and neutral hadrons)</a:t>
            </a:r>
          </a:p>
          <a:p>
            <a:endParaRPr lang="en-US" sz="2200"/>
          </a:p>
          <a:p>
            <a:endParaRPr lang="en-US" sz="2200"/>
          </a:p>
          <a:p>
            <a:pPr>
              <a:buNone/>
            </a:pPr>
            <a:endParaRPr lang="en-US" sz="2200"/>
          </a:p>
          <a:p>
            <a:pPr>
              <a:buNone/>
            </a:pPr>
            <a:endParaRPr lang="en-US" sz="2200"/>
          </a:p>
          <a:p>
            <a:pPr>
              <a:buNone/>
            </a:pPr>
            <a:r>
              <a:rPr lang="en-US" sz="2200"/>
              <a:t> How does a very heavy stable particle interact??</a:t>
            </a:r>
          </a:p>
          <a:p>
            <a:pPr>
              <a:buNone/>
            </a:pPr>
            <a:endParaRPr lang="en-US" sz="2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16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557963" y="4572000"/>
            <a:ext cx="1747837" cy="1823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Ionization energy losses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73900" y="6391275"/>
            <a:ext cx="1917700" cy="542925"/>
          </a:xfrm>
        </p:spPr>
        <p:txBody>
          <a:bodyPr/>
          <a:lstStyle/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17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6262" y="3505200"/>
            <a:ext cx="4947738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 bwMode="auto">
          <a:xfrm>
            <a:off x="533400" y="1926888"/>
            <a:ext cx="6858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335200" y="3560400"/>
            <a:ext cx="2005200" cy="2318400"/>
          </a:xfrm>
          <a:prstGeom prst="rect">
            <a:avLst/>
          </a:prstGeom>
          <a:solidFill>
            <a:srgbClr val="FF0000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5270500" y="2079288"/>
            <a:ext cx="10668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77843" y="3058180"/>
            <a:ext cx="1927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density effect, small </a:t>
            </a:r>
          </a:p>
          <a:p>
            <a:r>
              <a:rPr lang="en-US" sz="1400"/>
              <a:t>correction when </a:t>
            </a:r>
            <a:r>
              <a:rPr lang="en-US" sz="1400">
                <a:latin typeface="+mn-lt"/>
              </a:rPr>
              <a:t>βγ</a:t>
            </a:r>
            <a:r>
              <a:rPr lang="en-US" sz="1400"/>
              <a:t>&gt;3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10618" y="3124200"/>
            <a:ext cx="160438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/>
              <a:t>dominant term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2286000" y="2105688"/>
            <a:ext cx="24892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41900" y="4114800"/>
            <a:ext cx="1337513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700">
                <a:solidFill>
                  <a:srgbClr val="FF0000"/>
                </a:solidFill>
              </a:rPr>
              <a:t>Bethe-Bloch</a:t>
            </a:r>
            <a:endParaRPr lang="en-US" sz="170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979613"/>
            <a:ext cx="7467600" cy="941643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</p:pic>
      <p:sp>
        <p:nvSpPr>
          <p:cNvPr id="22" name="Double Brace 21"/>
          <p:cNvSpPr/>
          <p:nvPr/>
        </p:nvSpPr>
        <p:spPr bwMode="auto">
          <a:xfrm rot="16200000">
            <a:off x="3886200" y="457201"/>
            <a:ext cx="1676400" cy="3810000"/>
          </a:xfrm>
          <a:prstGeom prst="bracePair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6" name="Double Brace 25"/>
          <p:cNvSpPr/>
          <p:nvPr/>
        </p:nvSpPr>
        <p:spPr bwMode="auto">
          <a:xfrm rot="16200000">
            <a:off x="6400800" y="1982788"/>
            <a:ext cx="1600200" cy="533400"/>
          </a:xfrm>
          <a:prstGeom prst="bracePair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6200" y="838200"/>
            <a:ext cx="8991600" cy="10618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100">
                <a:latin typeface="Calibri"/>
              </a:rPr>
              <a:t>Dominant energy loss for a heavy </a:t>
            </a:r>
            <a:r>
              <a:rPr lang="en-GB" sz="2100">
                <a:latin typeface="Calibri"/>
              </a:rPr>
              <a:t>(m&gt;&gt;m</a:t>
            </a:r>
            <a:r>
              <a:rPr lang="en-GB" sz="2100" baseline="-25000">
                <a:latin typeface="Calibri"/>
              </a:rPr>
              <a:t>e</a:t>
            </a:r>
            <a:r>
              <a:rPr lang="en-GB" sz="2100">
                <a:latin typeface="Calibri"/>
              </a:rPr>
              <a:t>) electrically </a:t>
            </a:r>
            <a:r>
              <a:rPr lang="en-US" sz="2100">
                <a:latin typeface="Calibri"/>
              </a:rPr>
              <a:t>charged particle </a:t>
            </a:r>
            <a:r>
              <a:rPr lang="en-GB" sz="2100">
                <a:latin typeface="Calibri"/>
              </a:rPr>
              <a:t>when travelling through material is due to Coulomb scattering</a:t>
            </a:r>
          </a:p>
          <a:p>
            <a:r>
              <a:rPr lang="en-GB" sz="2100">
                <a:latin typeface="Calibri"/>
              </a:rPr>
              <a:t>Described by the Bethe-Bloch formula</a:t>
            </a:r>
            <a:r>
              <a:rPr lang="en-US" sz="2100">
                <a:latin typeface="Calibri"/>
              </a:rPr>
              <a:t>:</a:t>
            </a:r>
            <a:endParaRPr lang="en-GB" sz="2100">
              <a:latin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52400" y="3048000"/>
            <a:ext cx="4114800" cy="308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GB" sz="1800">
                <a:latin typeface="Calibri"/>
              </a:rPr>
              <a:t>with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1800">
                <a:latin typeface="Calibri"/>
                <a:ea typeface="Arial" pitchFamily="-1" charset="0"/>
                <a:cs typeface="Arial" pitchFamily="-1" charset="0"/>
              </a:rPr>
              <a:t> e and m</a:t>
            </a:r>
            <a:r>
              <a:rPr lang="en-US" sz="1800" baseline="-25000">
                <a:latin typeface="Calibri"/>
                <a:ea typeface="Arial" pitchFamily="-1" charset="0"/>
                <a:cs typeface="Arial" pitchFamily="-1" charset="0"/>
              </a:rPr>
              <a:t>e</a:t>
            </a:r>
            <a:r>
              <a:rPr lang="en-US" sz="1800">
                <a:latin typeface="Calibri"/>
                <a:ea typeface="Arial" pitchFamily="-1" charset="0"/>
                <a:cs typeface="Arial" pitchFamily="-1" charset="0"/>
              </a:rPr>
              <a:t> the electron charge and mass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1800">
                <a:latin typeface="Calibri"/>
                <a:ea typeface="Arial" pitchFamily="-1" charset="0"/>
                <a:cs typeface="Arial" pitchFamily="-1" charset="0"/>
              </a:rPr>
              <a:t> n the electron density of material 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1800">
                <a:latin typeface="Calibri"/>
              </a:rPr>
              <a:t>β the velocity of incident particle 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1800">
                <a:latin typeface="Calibri"/>
                <a:ea typeface="Arial" pitchFamily="-1" charset="0"/>
                <a:cs typeface="Arial" pitchFamily="-1" charset="0"/>
              </a:rPr>
              <a:t> Z</a:t>
            </a:r>
            <a:r>
              <a:rPr lang="en-US" sz="1800" baseline="-25000">
                <a:latin typeface="Calibri"/>
                <a:ea typeface="Arial" pitchFamily="-1" charset="0"/>
                <a:cs typeface="Arial" pitchFamily="-1" charset="0"/>
              </a:rPr>
              <a:t>1</a:t>
            </a:r>
            <a:r>
              <a:rPr lang="en-US" sz="1800">
                <a:latin typeface="Calibri"/>
                <a:ea typeface="Arial" pitchFamily="-1" charset="0"/>
                <a:cs typeface="Arial" pitchFamily="-1" charset="0"/>
              </a:rPr>
              <a:t> the charge of incident particle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1800">
                <a:latin typeface="Calibri"/>
                <a:ea typeface="Arial" pitchFamily="-1" charset="0"/>
                <a:cs typeface="Arial" pitchFamily="-1" charset="0"/>
              </a:rPr>
              <a:t> I</a:t>
            </a:r>
            <a:r>
              <a:rPr lang="en-US" sz="1800" baseline="-25000">
                <a:latin typeface="Calibri"/>
                <a:ea typeface="Arial" pitchFamily="-1" charset="0"/>
                <a:cs typeface="Arial" pitchFamily="-1" charset="0"/>
              </a:rPr>
              <a:t>e</a:t>
            </a:r>
            <a:r>
              <a:rPr lang="en-US" sz="1800">
                <a:latin typeface="Calibri"/>
                <a:ea typeface="Arial" pitchFamily="-1" charset="0"/>
                <a:cs typeface="Arial" pitchFamily="-1" charset="0"/>
              </a:rPr>
              <a:t> mean ionization potential of material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1800">
                <a:latin typeface="Calibri"/>
                <a:ea typeface="Arial" pitchFamily="-1" charset="0"/>
                <a:cs typeface="Arial" pitchFamily="-1" charset="0"/>
              </a:rPr>
              <a:t>T</a:t>
            </a:r>
            <a:r>
              <a:rPr lang="en-US" sz="1800" baseline="-25000">
                <a:latin typeface="Calibri"/>
                <a:ea typeface="Arial" pitchFamily="-1" charset="0"/>
                <a:cs typeface="Arial" pitchFamily="-1" charset="0"/>
              </a:rPr>
              <a:t>max</a:t>
            </a:r>
            <a:r>
              <a:rPr lang="en-US" sz="1800">
                <a:latin typeface="Calibri"/>
                <a:ea typeface="Arial" pitchFamily="-1" charset="0"/>
                <a:cs typeface="Arial" pitchFamily="-1" charset="0"/>
              </a:rPr>
              <a:t>=max kin energy transfer</a:t>
            </a:r>
            <a:endParaRPr lang="en-GB" sz="1800">
              <a:latin typeface="Calibri"/>
              <a:ea typeface="Arial" pitchFamily="-1" charset="0"/>
              <a:cs typeface="Arial" pitchFamily="-1" charset="0"/>
            </a:endParaRP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1800">
                <a:latin typeface="Calibri"/>
                <a:ea typeface="Arial" pitchFamily="-1" charset="0"/>
                <a:cs typeface="Arial" pitchFamily="-1" charset="0"/>
              </a:rPr>
              <a:t> </a:t>
            </a:r>
            <a:r>
              <a:rPr lang="el-GR" sz="1800">
                <a:latin typeface="Calibri"/>
                <a:ea typeface="Arial" pitchFamily="-1" charset="0"/>
                <a:cs typeface="Arial" pitchFamily="-1" charset="0"/>
              </a:rPr>
              <a:t>δ</a:t>
            </a:r>
            <a:r>
              <a:rPr lang="en-GB" sz="1800">
                <a:latin typeface="Calibri"/>
                <a:ea typeface="Arial" pitchFamily="-1" charset="0"/>
                <a:cs typeface="Arial" pitchFamily="-1" charset="0"/>
              </a:rPr>
              <a:t> density correction, because of polarisation in medium</a:t>
            </a:r>
          </a:p>
          <a:p>
            <a:pPr>
              <a:lnSpc>
                <a:spcPct val="90000"/>
              </a:lnSpc>
            </a:pPr>
            <a:endParaRPr lang="en-GB" sz="1700">
              <a:ea typeface="Arial" pitchFamily="-1" charset="0"/>
              <a:cs typeface="Arial" pitchFamily="-1" charset="0"/>
            </a:endParaRPr>
          </a:p>
          <a:p>
            <a:pPr>
              <a:lnSpc>
                <a:spcPct val="90000"/>
              </a:lnSpc>
            </a:pPr>
            <a:endParaRPr lang="en-US" sz="1800" b="1">
              <a:ea typeface="Arial" pitchFamily="-1" charset="0"/>
              <a:cs typeface="Arial" pitchFamily="-1" charset="0"/>
            </a:endParaRPr>
          </a:p>
          <a:p>
            <a:pPr>
              <a:lnSpc>
                <a:spcPct val="90000"/>
              </a:lnSpc>
            </a:pPr>
            <a:endParaRPr lang="el-GR" sz="1900" b="1">
              <a:ea typeface="Arial" pitchFamily="-1" charset="0"/>
              <a:cs typeface="Arial" pitchFamily="-1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152400" y="1905000"/>
            <a:ext cx="7315200" cy="989012"/>
          </a:xfrm>
          <a:prstGeom prst="rect">
            <a:avLst/>
          </a:prstGeom>
          <a:solidFill>
            <a:srgbClr val="FF0000">
              <a:alpha val="1000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76200" y="5562600"/>
            <a:ext cx="2667000" cy="1295400"/>
          </a:xfrm>
          <a:prstGeom prst="rect">
            <a:avLst/>
          </a:prstGeom>
          <a:solidFill>
            <a:srgbClr val="FF0000">
              <a:alpha val="1200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aphicFrame>
        <p:nvGraphicFramePr>
          <p:cNvPr id="38" name="Object 8"/>
          <p:cNvGraphicFramePr>
            <a:graphicFrameLocks noChangeAspect="1"/>
          </p:cNvGraphicFramePr>
          <p:nvPr/>
        </p:nvGraphicFramePr>
        <p:xfrm>
          <a:off x="990600" y="6073987"/>
          <a:ext cx="1100703" cy="707813"/>
        </p:xfrm>
        <a:graphic>
          <a:graphicData uri="http://schemas.openxmlformats.org/presentationml/2006/ole">
            <p:oleObj spid="_x0000_s33801" name="Equation" r:id="rId5" imgW="533400" imgH="342900" progId="Equation.3">
              <p:embed/>
            </p:oleObj>
          </a:graphicData>
        </a:graphic>
      </p:graphicFrame>
      <p:sp>
        <p:nvSpPr>
          <p:cNvPr id="39" name="Rectangle 38"/>
          <p:cNvSpPr/>
          <p:nvPr/>
        </p:nvSpPr>
        <p:spPr>
          <a:xfrm>
            <a:off x="152400" y="5562600"/>
            <a:ext cx="2633378" cy="37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b="1">
                <a:ea typeface="Arial" pitchFamily="-1" charset="0"/>
                <a:cs typeface="Arial" pitchFamily="-1" charset="0"/>
              </a:rPr>
              <a:t>When 0.003&lt;βγ&lt;3</a:t>
            </a:r>
            <a:endParaRPr lang="el-GR" b="1">
              <a:ea typeface="Arial" pitchFamily="-1" charset="0"/>
              <a:cs typeface="Arial" pitchFamily="-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Ionization energy losses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 bwMode="auto">
          <a:xfrm>
            <a:off x="7073900" y="6315075"/>
            <a:ext cx="191770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4072CF-7C2B-4649-8ABF-C5A89D5935BB}" type="slidenum">
              <a:rPr kumimoji="1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914400"/>
            <a:ext cx="8991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For very slow particles, with velocities comparable or less than velocity of electrons in the atom, the Bethe-Bloch formula is no longer valid!</a:t>
            </a:r>
          </a:p>
          <a:p>
            <a:r>
              <a:rPr lang="en-US">
                <a:latin typeface="Wingdings"/>
                <a:ea typeface="Wingdings"/>
                <a:cs typeface="Wingdings"/>
              </a:rPr>
              <a:t></a:t>
            </a:r>
            <a:r>
              <a:rPr lang="en-US"/>
              <a:t>Linhard-Scharff region</a:t>
            </a:r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81200"/>
            <a:ext cx="3048000" cy="78433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4876800" y="1627257"/>
            <a:ext cx="4114800" cy="1268343"/>
          </a:xfrm>
          <a:prstGeom prst="rect">
            <a:avLst/>
          </a:prstGeom>
          <a:solidFill>
            <a:srgbClr val="4BC995">
              <a:alpha val="11000"/>
            </a:srgbClr>
          </a:solidFill>
          <a:ln w="9525" cap="flat" cmpd="sng" algn="ctr">
            <a:solidFill>
              <a:srgbClr val="4BC99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83825" y="1676400"/>
            <a:ext cx="3632233" cy="37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b="1">
                <a:latin typeface="Helvetica Neue"/>
                <a:ea typeface="Arial" pitchFamily="-1" charset="0"/>
                <a:cs typeface="Arial" pitchFamily="-1" charset="0"/>
              </a:rPr>
              <a:t>Very slow particles β&lt;Z</a:t>
            </a:r>
            <a:r>
              <a:rPr lang="en-US" b="1" baseline="-25000">
                <a:latin typeface="Helvetica Neue"/>
                <a:ea typeface="Arial" pitchFamily="-1" charset="0"/>
                <a:cs typeface="Arial" pitchFamily="-1" charset="0"/>
              </a:rPr>
              <a:t>1</a:t>
            </a:r>
            <a:r>
              <a:rPr lang="en-US" b="1" baseline="30000">
                <a:latin typeface="Helvetica Neue"/>
                <a:ea typeface="Arial" pitchFamily="-1" charset="0"/>
                <a:cs typeface="Arial" pitchFamily="-1" charset="0"/>
              </a:rPr>
              <a:t>2/3</a:t>
            </a:r>
            <a:r>
              <a:rPr lang="en-US" b="1">
                <a:latin typeface="Helvetica Neue"/>
                <a:ea typeface="Arial" pitchFamily="-1" charset="0"/>
                <a:cs typeface="Arial" pitchFamily="-1" charset="0"/>
              </a:rPr>
              <a:t>β</a:t>
            </a:r>
            <a:r>
              <a:rPr lang="en-US" b="1" baseline="-25000">
                <a:latin typeface="Helvetica Neue"/>
                <a:ea typeface="Arial" pitchFamily="-1" charset="0"/>
                <a:cs typeface="Arial" pitchFamily="-1" charset="0"/>
              </a:rPr>
              <a:t>0</a:t>
            </a:r>
            <a:endParaRPr lang="el-GR" b="1" baseline="-25000">
              <a:latin typeface="Helvetica Neue"/>
              <a:ea typeface="Arial" pitchFamily="-1" charset="0"/>
              <a:cs typeface="Arial" pitchFamily="-1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2400" y="2785454"/>
            <a:ext cx="3733800" cy="2604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GB" sz="1800">
                <a:latin typeface="Calibri"/>
              </a:rPr>
              <a:t>with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1800">
                <a:latin typeface="Calibri"/>
                <a:ea typeface="Arial" pitchFamily="-1" charset="0"/>
                <a:cs typeface="Arial" pitchFamily="-1" charset="0"/>
              </a:rPr>
              <a:t> N number of atoms per unit volume 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1800">
                <a:latin typeface="Calibri"/>
                <a:ea typeface="Arial" pitchFamily="-1" charset="0"/>
                <a:cs typeface="Arial" pitchFamily="-1" charset="0"/>
              </a:rPr>
              <a:t> ξ</a:t>
            </a:r>
            <a:r>
              <a:rPr lang="en-US" sz="1800" baseline="-25000">
                <a:latin typeface="Calibri"/>
                <a:ea typeface="Arial" pitchFamily="-1" charset="0"/>
                <a:cs typeface="Arial" pitchFamily="-1" charset="0"/>
              </a:rPr>
              <a:t>1</a:t>
            </a:r>
            <a:r>
              <a:rPr lang="en-US" sz="1800">
                <a:latin typeface="Calibri"/>
                <a:ea typeface="Arial" pitchFamily="-1" charset="0"/>
                <a:cs typeface="Arial" pitchFamily="-1" charset="0"/>
              </a:rPr>
              <a:t> = (Z</a:t>
            </a:r>
            <a:r>
              <a:rPr lang="en-US" sz="1800" baseline="-25000">
                <a:latin typeface="Calibri"/>
                <a:ea typeface="Arial" pitchFamily="-1" charset="0"/>
                <a:cs typeface="Arial" pitchFamily="-1" charset="0"/>
              </a:rPr>
              <a:t>1</a:t>
            </a:r>
            <a:r>
              <a:rPr lang="en-US" sz="1800">
                <a:latin typeface="Calibri"/>
                <a:ea typeface="Arial" pitchFamily="-1" charset="0"/>
                <a:cs typeface="Arial" pitchFamily="-1" charset="0"/>
              </a:rPr>
              <a:t>)</a:t>
            </a:r>
            <a:r>
              <a:rPr lang="en-US" sz="1800" baseline="30000">
                <a:latin typeface="Calibri"/>
                <a:ea typeface="Arial" pitchFamily="-1" charset="0"/>
                <a:cs typeface="Arial" pitchFamily="-1" charset="0"/>
              </a:rPr>
              <a:t>1/6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1800">
                <a:latin typeface="Calibri"/>
                <a:ea typeface="Arial" pitchFamily="-1" charset="0"/>
                <a:cs typeface="Arial" pitchFamily="-1" charset="0"/>
              </a:rPr>
              <a:t> a</a:t>
            </a:r>
            <a:r>
              <a:rPr lang="en-US" sz="1800" baseline="-25000">
                <a:latin typeface="Calibri"/>
                <a:ea typeface="Arial" pitchFamily="-1" charset="0"/>
                <a:cs typeface="Arial" pitchFamily="-1" charset="0"/>
              </a:rPr>
              <a:t>o</a:t>
            </a:r>
            <a:r>
              <a:rPr lang="en-US" sz="1800">
                <a:latin typeface="Calibri"/>
                <a:ea typeface="Arial" pitchFamily="-1" charset="0"/>
                <a:cs typeface="Arial" pitchFamily="-1" charset="0"/>
              </a:rPr>
              <a:t> Bohr radius of hydrogen atom 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1800">
                <a:latin typeface="Calibri"/>
                <a:ea typeface="Arial" pitchFamily="-1" charset="0"/>
                <a:cs typeface="Arial" pitchFamily="-1" charset="0"/>
              </a:rPr>
              <a:t> Z</a:t>
            </a:r>
            <a:r>
              <a:rPr lang="en-US" sz="1800" baseline="30000">
                <a:latin typeface="Calibri"/>
                <a:ea typeface="Arial" pitchFamily="-1" charset="0"/>
                <a:cs typeface="Arial" pitchFamily="-1" charset="0"/>
              </a:rPr>
              <a:t>2/3</a:t>
            </a:r>
            <a:r>
              <a:rPr lang="en-US" sz="1800">
                <a:latin typeface="Calibri"/>
                <a:ea typeface="Arial" pitchFamily="-1" charset="0"/>
                <a:cs typeface="Arial" pitchFamily="-1" charset="0"/>
              </a:rPr>
              <a:t>=(Z</a:t>
            </a:r>
            <a:r>
              <a:rPr lang="en-US" sz="1800" baseline="-25000">
                <a:latin typeface="Calibri"/>
                <a:ea typeface="Arial" pitchFamily="-1" charset="0"/>
                <a:cs typeface="Arial" pitchFamily="-1" charset="0"/>
              </a:rPr>
              <a:t>1</a:t>
            </a:r>
            <a:r>
              <a:rPr lang="en-US" sz="1800" baseline="30000">
                <a:latin typeface="Calibri"/>
                <a:ea typeface="Arial" pitchFamily="-1" charset="0"/>
                <a:cs typeface="Arial" pitchFamily="-1" charset="0"/>
              </a:rPr>
              <a:t>2/3+</a:t>
            </a:r>
            <a:r>
              <a:rPr lang="en-US" sz="1800">
                <a:latin typeface="Calibri"/>
                <a:ea typeface="Arial" pitchFamily="-1" charset="0"/>
                <a:cs typeface="Arial" pitchFamily="-1" charset="0"/>
              </a:rPr>
              <a:t>Z</a:t>
            </a:r>
            <a:r>
              <a:rPr lang="en-US" sz="1800" baseline="-25000">
                <a:latin typeface="Calibri"/>
                <a:ea typeface="Arial" pitchFamily="-1" charset="0"/>
                <a:cs typeface="Arial" pitchFamily="-1" charset="0"/>
              </a:rPr>
              <a:t>2</a:t>
            </a:r>
            <a:r>
              <a:rPr lang="en-US" sz="1800" baseline="30000">
                <a:latin typeface="Calibri"/>
                <a:ea typeface="Arial" pitchFamily="-1" charset="0"/>
                <a:cs typeface="Arial" pitchFamily="-1" charset="0"/>
              </a:rPr>
              <a:t>2/3</a:t>
            </a:r>
            <a:r>
              <a:rPr lang="en-US" sz="1800">
                <a:latin typeface="Calibri"/>
                <a:ea typeface="Arial" pitchFamily="-1" charset="0"/>
                <a:cs typeface="Arial" pitchFamily="-1" charset="0"/>
              </a:rPr>
              <a:t>) 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1800">
                <a:latin typeface="Calibri"/>
                <a:ea typeface="Arial" pitchFamily="-1" charset="0"/>
                <a:cs typeface="Arial" pitchFamily="-1" charset="0"/>
              </a:rPr>
              <a:t> </a:t>
            </a:r>
            <a:r>
              <a:rPr lang="en-US" sz="1800">
                <a:latin typeface="Calibri"/>
              </a:rPr>
              <a:t>β the velocity of incident particle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1800">
                <a:latin typeface="Calibri"/>
              </a:rPr>
              <a:t> β</a:t>
            </a:r>
            <a:r>
              <a:rPr lang="en-US" sz="1800" baseline="-25000">
                <a:latin typeface="Calibri"/>
              </a:rPr>
              <a:t>0</a:t>
            </a:r>
            <a:r>
              <a:rPr lang="en-US" sz="1800">
                <a:latin typeface="Calibri"/>
              </a:rPr>
              <a:t> =0.0073,  electron velocity in lowest Bohr orbit of hydrogen atom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endParaRPr lang="en-US" sz="1800">
              <a:latin typeface="Calibri"/>
            </a:endParaRPr>
          </a:p>
          <a:p>
            <a:pPr>
              <a:lnSpc>
                <a:spcPct val="90000"/>
              </a:lnSpc>
              <a:buFont typeface="Arial"/>
              <a:buChar char="•"/>
            </a:pPr>
            <a:endParaRPr lang="el-GR" sz="1900" b="1">
              <a:ea typeface="Arial" pitchFamily="-1" charset="0"/>
              <a:cs typeface="Arial" pitchFamily="-1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3429000"/>
            <a:ext cx="5525598" cy="34290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 bwMode="auto">
          <a:xfrm>
            <a:off x="4267200" y="3581400"/>
            <a:ext cx="304800" cy="2362200"/>
          </a:xfrm>
          <a:prstGeom prst="rect">
            <a:avLst/>
          </a:prstGeom>
          <a:solidFill>
            <a:srgbClr val="34913D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4191000" y="3532257"/>
            <a:ext cx="457200" cy="1588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0052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4114800" y="3075057"/>
            <a:ext cx="51465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>
                <a:solidFill>
                  <a:srgbClr val="005200"/>
                </a:solidFill>
              </a:rPr>
              <a:t>low</a:t>
            </a:r>
          </a:p>
        </p:txBody>
      </p:sp>
      <p:graphicFrame>
        <p:nvGraphicFramePr>
          <p:cNvPr id="27" name="Object 8"/>
          <p:cNvGraphicFramePr>
            <a:graphicFrameLocks noChangeAspect="1"/>
          </p:cNvGraphicFramePr>
          <p:nvPr/>
        </p:nvGraphicFramePr>
        <p:xfrm>
          <a:off x="6043613" y="2057400"/>
          <a:ext cx="1016000" cy="696912"/>
        </p:xfrm>
        <a:graphic>
          <a:graphicData uri="http://schemas.openxmlformats.org/presentationml/2006/ole">
            <p:oleObj spid="_x0000_s134147" name="Equation" r:id="rId5" imgW="444500" imgH="304800" progId="Equation.3">
              <p:embed/>
            </p:oleObj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4572000" y="3075057"/>
            <a:ext cx="139254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/>
              <a:t>intermediate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4648200" y="3581400"/>
            <a:ext cx="457200" cy="2362200"/>
          </a:xfrm>
          <a:prstGeom prst="rect">
            <a:avLst/>
          </a:prstGeom>
          <a:solidFill>
            <a:srgbClr val="FFED37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>
            <a:off x="4648200" y="3503612"/>
            <a:ext cx="457200" cy="1588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4" name="Rectangle 33"/>
          <p:cNvSpPr/>
          <p:nvPr/>
        </p:nvSpPr>
        <p:spPr>
          <a:xfrm>
            <a:off x="152400" y="5257800"/>
            <a:ext cx="3657600" cy="1323439"/>
          </a:xfrm>
          <a:prstGeom prst="rect">
            <a:avLst/>
          </a:prstGeom>
          <a:gradFill flip="none" rotWithShape="1">
            <a:gsLst>
              <a:gs pos="0">
                <a:srgbClr val="FEFFA6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ED37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b="1">
                <a:latin typeface="Helvetica Neue"/>
              </a:rPr>
              <a:t>Intermediate region:</a:t>
            </a:r>
            <a:r>
              <a:rPr lang="en-US">
                <a:latin typeface="Helvetica Neue"/>
              </a:rPr>
              <a:t> </a:t>
            </a:r>
          </a:p>
          <a:p>
            <a:r>
              <a:rPr lang="en-US">
                <a:latin typeface="Wingdings"/>
                <a:ea typeface="Wingdings"/>
                <a:cs typeface="Wingdings"/>
              </a:rPr>
              <a:t></a:t>
            </a:r>
            <a:r>
              <a:rPr lang="en-US"/>
              <a:t>Anderson-Ziegler region. </a:t>
            </a:r>
          </a:p>
          <a:p>
            <a:r>
              <a:rPr lang="en-US"/>
              <a:t>can also use polynomials to join up the BB and LS region</a:t>
            </a:r>
          </a:p>
        </p:txBody>
      </p:sp>
      <p:sp>
        <p:nvSpPr>
          <p:cNvPr id="36" name="Rectangle 35"/>
          <p:cNvSpPr/>
          <p:nvPr/>
        </p:nvSpPr>
        <p:spPr bwMode="auto">
          <a:xfrm>
            <a:off x="457200" y="1981200"/>
            <a:ext cx="3124200" cy="838200"/>
          </a:xfrm>
          <a:prstGeom prst="rect">
            <a:avLst/>
          </a:prstGeom>
          <a:solidFill>
            <a:srgbClr val="4BC995">
              <a:alpha val="7000"/>
            </a:srgbClr>
          </a:solidFill>
          <a:ln w="9525" cap="flat" cmpd="sng" algn="ctr">
            <a:solidFill>
              <a:srgbClr val="005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990600" y="-152400"/>
            <a:ext cx="7239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Contents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 bwMode="auto">
          <a:xfrm>
            <a:off x="76200" y="1066800"/>
            <a:ext cx="8534400" cy="388620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2400" kern="0" dirty="0" smtClean="0">
                <a:solidFill>
                  <a:srgbClr val="FF0000"/>
                </a:solidFill>
                <a:latin typeface="Calibri"/>
                <a:ea typeface="ＭＳ Ｐゴシック" charset="-128"/>
                <a:cs typeface="ＭＳ Ｐゴシック" charset="-128"/>
              </a:rPr>
              <a:t>Introduction: theory scenarios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2400" kern="0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-128"/>
                <a:cs typeface="ＭＳ Ｐゴシック" charset="-128"/>
              </a:rPr>
              <a:t>Modelling production of stable massive particles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2400" kern="0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ＭＳ Ｐゴシック" charset="-128"/>
                <a:cs typeface="ＭＳ Ｐゴシック" charset="-128"/>
              </a:rPr>
              <a:t>Interactions of stable massive particles in matter </a:t>
            </a:r>
            <a:endParaRPr lang="en-GB" sz="2400" kern="0" dirty="0" smtClean="0">
              <a:solidFill>
                <a:schemeClr val="accent2">
                  <a:lumMod val="75000"/>
                </a:schemeClr>
              </a:solidFill>
              <a:latin typeface="Calibri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2400" kern="0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-128"/>
                <a:cs typeface="ＭＳ Ｐゴシック" charset="-128"/>
              </a:rPr>
              <a:t>Searching for stable massive particles in CMS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2400" kern="0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-128"/>
                <a:cs typeface="ＭＳ Ｐゴシック" charset="-128"/>
              </a:rPr>
              <a:t>Searching for stable massive particles in ATLAS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2400" kern="0" baseline="0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-128"/>
                <a:cs typeface="ＭＳ Ｐゴシック" charset="-128"/>
              </a:rPr>
              <a:t>Summary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-152400"/>
            <a:ext cx="8229600" cy="9144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1" charset="-128"/>
                <a:cs typeface="ＭＳ Ｐゴシック" pitchFamily="-1" charset="-128"/>
              </a:rPr>
              <a:t>Multiple Coulomb Scattering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6200" y="914400"/>
            <a:ext cx="8839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200" kern="0">
                <a:latin typeface="Calibri"/>
                <a:ea typeface="ＭＳ Ｐゴシック" pitchFamily="-1" charset="-128"/>
                <a:cs typeface="ＭＳ Ｐゴシック" pitchFamily="-1" charset="-128"/>
              </a:rPr>
              <a:t>Electromagnetically charged particles suffer a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ＭＳ Ｐゴシック" pitchFamily="-1" charset="-128"/>
                <a:cs typeface="ＭＳ Ｐゴシック" pitchFamily="-1" charset="-128"/>
              </a:rPr>
              <a:t>ngular deflections mostly from nuclear Coulomb field (Rutherford scattering);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ＭＳ Ｐゴシック" pitchFamily="-1" charset="-128"/>
                <a:cs typeface="ＭＳ Ｐゴシック" pitchFamily="-1" charset="-128"/>
              </a:rPr>
              <a:t>Multiple small scatters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200" kern="0">
                <a:latin typeface="Calibri"/>
                <a:ea typeface="ＭＳ Ｐゴシック" pitchFamily="-1" charset="-128"/>
                <a:cs typeface="ＭＳ Ｐゴシック" pitchFamily="-1" charset="-128"/>
                <a:sym typeface="Wingdings" pitchFamily="-1" charset="2"/>
              </a:rPr>
              <a:t>      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ＭＳ Ｐゴシック" pitchFamily="-1" charset="-128"/>
                <a:cs typeface="ＭＳ Ｐゴシック" pitchFamily="-1" charset="-128"/>
                <a:sym typeface="Wingdings" pitchFamily="-1" charset="2"/>
              </a:rPr>
              <a:t> rms scattering angle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ＭＳ Ｐゴシック" pitchFamily="-1" charset="-128"/>
                <a:cs typeface="ＭＳ Ｐゴシック" pitchFamily="-1" charset="-128"/>
                <a:sym typeface="Wingdings" pitchFamily="-1" charset="2"/>
              </a:rPr>
              <a:t>Spatial angle described by 2D Gaussian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200" kern="0">
                <a:latin typeface="Calibri"/>
                <a:ea typeface="ＭＳ Ｐゴシック" pitchFamily="-1" charset="-128"/>
                <a:cs typeface="ＭＳ Ｐゴシック" pitchFamily="-1" charset="-128"/>
                <a:sym typeface="Wingdings" pitchFamily="-1" charset="2"/>
              </a:rPr>
              <a:t>E</a:t>
            </a:r>
            <a:r>
              <a:rPr lang="en-US" sz="2200">
                <a:latin typeface="Calibri"/>
                <a:ea typeface="ＭＳ Ｐゴシック" pitchFamily="-1" charset="-128"/>
                <a:cs typeface="ＭＳ Ｐゴシック" pitchFamily="-1" charset="-128"/>
                <a:sym typeface="Wingdings" pitchFamily="-1" charset="2"/>
              </a:rPr>
              <a:t>mpirical formula for projected rms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200">
                <a:latin typeface="Calibri"/>
                <a:ea typeface="ＭＳ Ｐゴシック" pitchFamily="-1" charset="-128"/>
                <a:cs typeface="ＭＳ Ｐゴシック" pitchFamily="-1" charset="-128"/>
                <a:sym typeface="Wingdings" pitchFamily="-1" charset="2"/>
              </a:rPr>
              <a:t>      scattering angle:</a:t>
            </a:r>
          </a:p>
          <a:p>
            <a:pPr eaLnBrk="1" hangingPunct="1"/>
            <a:endParaRPr lang="en-US" sz="2200">
              <a:latin typeface="Calibri"/>
              <a:ea typeface="ＭＳ Ｐゴシック" pitchFamily="-1" charset="-128"/>
              <a:cs typeface="ＭＳ Ｐゴシック" pitchFamily="-1" charset="-128"/>
              <a:sym typeface="Wingdings" pitchFamily="-1" charset="2"/>
            </a:endParaRPr>
          </a:p>
          <a:p>
            <a:pPr eaLnBrk="1" hangingPunct="1">
              <a:buFontTx/>
              <a:buNone/>
            </a:pPr>
            <a:r>
              <a:rPr lang="en-US" sz="2200">
                <a:latin typeface="Calibri"/>
                <a:ea typeface="ＭＳ Ｐゴシック" pitchFamily="-1" charset="-128"/>
                <a:cs typeface="ＭＳ Ｐゴシック" pitchFamily="-1" charset="-128"/>
                <a:sym typeface="Wingdings" pitchFamily="-1" charset="2"/>
              </a:rPr>
              <a:t/>
            </a:r>
            <a:br>
              <a:rPr lang="en-US" sz="2200">
                <a:latin typeface="Calibri"/>
                <a:ea typeface="ＭＳ Ｐゴシック" pitchFamily="-1" charset="-128"/>
                <a:cs typeface="ＭＳ Ｐゴシック" pitchFamily="-1" charset="-128"/>
                <a:sym typeface="Wingdings" pitchFamily="-1" charset="2"/>
              </a:rPr>
            </a:br>
            <a:endParaRPr lang="en-US" sz="2200">
              <a:latin typeface="Calibri"/>
              <a:ea typeface="ＭＳ Ｐゴシック" pitchFamily="-1" charset="-128"/>
              <a:cs typeface="ＭＳ Ｐゴシック" pitchFamily="-1" charset="-128"/>
              <a:sym typeface="Wingdings" pitchFamily="-1" charset="2"/>
            </a:endParaRPr>
          </a:p>
          <a:p>
            <a:pPr marL="342900" lvl="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2200">
                <a:latin typeface="Calibri"/>
                <a:ea typeface="ＭＳ Ｐゴシック" pitchFamily="-1" charset="-128"/>
                <a:cs typeface="ＭＳ Ｐゴシック" pitchFamily="-1" charset="-128"/>
                <a:sym typeface="Wingdings" pitchFamily="-1" charset="2"/>
              </a:rPr>
              <a:t>where </a:t>
            </a:r>
            <a:r>
              <a:rPr lang="en-US" sz="2200" i="1">
                <a:latin typeface="Calibri"/>
                <a:ea typeface="ＭＳ Ｐゴシック" pitchFamily="-1" charset="-128"/>
                <a:cs typeface="ＭＳ Ｐゴシック" pitchFamily="-1" charset="-128"/>
                <a:sym typeface="Wingdings" pitchFamily="-1" charset="2"/>
              </a:rPr>
              <a:t>x</a:t>
            </a:r>
            <a:r>
              <a:rPr lang="en-US" sz="2200">
                <a:latin typeface="Calibri"/>
                <a:ea typeface="ＭＳ Ｐゴシック" pitchFamily="-1" charset="-128"/>
                <a:cs typeface="ＭＳ Ｐゴシック" pitchFamily="-1" charset="-128"/>
                <a:sym typeface="Wingdings" pitchFamily="-1" charset="2"/>
              </a:rPr>
              <a:t>=thickness, </a:t>
            </a:r>
            <a:r>
              <a:rPr lang="en-US" sz="2200" i="1">
                <a:latin typeface="Calibri"/>
                <a:ea typeface="ＭＳ Ｐゴシック" pitchFamily="-1" charset="-128"/>
                <a:cs typeface="ＭＳ Ｐゴシック" pitchFamily="-1" charset="-128"/>
                <a:sym typeface="Wingdings" pitchFamily="-1" charset="2"/>
              </a:rPr>
              <a:t>X</a:t>
            </a:r>
            <a:r>
              <a:rPr lang="en-US" sz="2200" i="1" baseline="-25000">
                <a:latin typeface="Calibri"/>
                <a:ea typeface="ＭＳ Ｐゴシック" pitchFamily="-1" charset="-128"/>
                <a:cs typeface="ＭＳ Ｐゴシック" pitchFamily="-1" charset="-128"/>
                <a:sym typeface="Wingdings" pitchFamily="-1" charset="2"/>
              </a:rPr>
              <a:t>0</a:t>
            </a:r>
            <a:r>
              <a:rPr lang="en-US" sz="2200">
                <a:latin typeface="Calibri"/>
                <a:ea typeface="ＭＳ Ｐゴシック" pitchFamily="-1" charset="-128"/>
                <a:cs typeface="ＭＳ Ｐゴシック" pitchFamily="-1" charset="-128"/>
                <a:sym typeface="Wingdings" pitchFamily="-1" charset="2"/>
              </a:rPr>
              <a:t>=radiation length, </a:t>
            </a:r>
            <a:r>
              <a:rPr lang="en-US" sz="2200" i="1">
                <a:latin typeface="Calibri"/>
                <a:ea typeface="ＭＳ Ｐゴシック" pitchFamily="-1" charset="-128"/>
                <a:cs typeface="ＭＳ Ｐゴシック" pitchFamily="-1" charset="-128"/>
                <a:sym typeface="Wingdings" pitchFamily="-1" charset="2"/>
              </a:rPr>
              <a:t>z, </a:t>
            </a:r>
            <a:r>
              <a:rPr lang="el-GR" sz="2200" i="1">
                <a:latin typeface="Calisto MT"/>
                <a:ea typeface="Arial" pitchFamily="-1" charset="0"/>
                <a:cs typeface="Arial" pitchFamily="-1" charset="0"/>
                <a:sym typeface="Wingdings" pitchFamily="-1" charset="2"/>
              </a:rPr>
              <a:t>β</a:t>
            </a:r>
            <a:r>
              <a:rPr lang="en-US" sz="2200" i="1">
                <a:latin typeface="Calibri"/>
                <a:ea typeface="Arial" pitchFamily="-1" charset="0"/>
                <a:cs typeface="Arial" pitchFamily="-1" charset="0"/>
                <a:sym typeface="Wingdings" pitchFamily="-1" charset="2"/>
              </a:rPr>
              <a:t>, p </a:t>
            </a:r>
            <a:r>
              <a:rPr lang="en-US" sz="2200">
                <a:latin typeface="Calibri"/>
                <a:ea typeface="Arial" pitchFamily="-1" charset="0"/>
                <a:cs typeface="Arial" pitchFamily="-1" charset="0"/>
                <a:sym typeface="Wingdings" pitchFamily="-1" charset="2"/>
              </a:rPr>
              <a:t>= charge, velocity, and momentum of particle</a:t>
            </a:r>
            <a:endParaRPr lang="en-US" sz="2200" kern="0">
              <a:latin typeface="Calibri"/>
              <a:ea typeface="ＭＳ Ｐゴシック" pitchFamily="-1" charset="-128"/>
              <a:cs typeface="ＭＳ Ｐゴシック" pitchFamily="-1" charset="-128"/>
              <a:sym typeface="Wingdings" pitchFamily="-1" charset="2"/>
            </a:endParaRPr>
          </a:p>
          <a:p>
            <a:pPr marL="342900" lvl="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200" kern="0">
                <a:solidFill>
                  <a:srgbClr val="FF0000"/>
                </a:solidFill>
                <a:latin typeface="Calibri"/>
                <a:ea typeface="ＭＳ Ｐゴシック" pitchFamily="-1" charset="-128"/>
                <a:cs typeface="ＭＳ Ｐゴシック" pitchFamily="-1" charset="-128"/>
                <a:sym typeface="Wingdings" pitchFamily="-1" charset="2"/>
              </a:rPr>
              <a:t>Heavy particle: small </a:t>
            </a:r>
            <a:r>
              <a:rPr lang="el-GR" sz="2200" i="1">
                <a:solidFill>
                  <a:srgbClr val="FF0000"/>
                </a:solidFill>
                <a:latin typeface="Calisto MT"/>
                <a:ea typeface="Arial" pitchFamily="-1" charset="0"/>
                <a:cs typeface="Arial" pitchFamily="-1" charset="0"/>
                <a:sym typeface="Wingdings" pitchFamily="-1" charset="2"/>
              </a:rPr>
              <a:t>β</a:t>
            </a:r>
            <a:r>
              <a:rPr lang="en-US" sz="2200" kern="0">
                <a:solidFill>
                  <a:srgbClr val="FF0000"/>
                </a:solidFill>
                <a:latin typeface="Calibri"/>
                <a:ea typeface="ＭＳ Ｐゴシック" pitchFamily="-1" charset="-128"/>
                <a:cs typeface="ＭＳ Ｐゴシック" pitchFamily="-1" charset="-128"/>
                <a:sym typeface="Wingdings" pitchFamily="-1" charset="2"/>
              </a:rPr>
              <a:t>, but also large p</a:t>
            </a:r>
          </a:p>
          <a:p>
            <a:pPr marL="342900" lvl="0" indent="-342900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200" kern="0">
                <a:latin typeface="Calibri"/>
                <a:ea typeface="ＭＳ Ｐゴシック" pitchFamily="-1" charset="-128"/>
                <a:cs typeface="ＭＳ Ｐゴシック" pitchFamily="-1" charset="-128"/>
                <a:sym typeface="Wingdings" pitchFamily="-1" charset="2"/>
              </a:rPr>
              <a:t>     suffers moderate amount of angular deflections </a:t>
            </a:r>
          </a:p>
          <a:p>
            <a:pPr marL="342900" lvl="0" indent="-342900" eaLnBrk="1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/>
            </a:pPr>
            <a:r>
              <a:rPr lang="en-US" sz="2200" kern="0">
                <a:latin typeface="Calibri"/>
                <a:ea typeface="ＭＳ Ｐゴシック" pitchFamily="-1" charset="-128"/>
                <a:cs typeface="ＭＳ Ｐゴシック" pitchFamily="-1" charset="-128"/>
                <a:sym typeface="Wingdings" pitchFamily="-1" charset="2"/>
              </a:rPr>
              <a:t>Well understood! 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" charset="-128"/>
              <a:cs typeface="ＭＳ Ｐゴシック" pitchFamily="-1" charset="-128"/>
              <a:sym typeface="Wingdings" pitchFamily="-1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" charset="-128"/>
              <a:cs typeface="ＭＳ Ｐゴシック" pitchFamily="-1" charset="-128"/>
              <a:sym typeface="Wingdings" pitchFamily="-1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" charset="-128"/>
              <a:cs typeface="ＭＳ Ｐゴシック" pitchFamily="-1" charset="-128"/>
              <a:sym typeface="Wingdings" pitchFamily="-1" charset="2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/>
          <a:srcRect b="3601"/>
          <a:stretch>
            <a:fillRect/>
          </a:stretch>
        </p:blipFill>
        <p:spPr bwMode="auto">
          <a:xfrm>
            <a:off x="5029200" y="1905000"/>
            <a:ext cx="3886200" cy="177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8002" name="Object 2"/>
          <p:cNvGraphicFramePr>
            <a:graphicFrameLocks noChangeAspect="1"/>
          </p:cNvGraphicFramePr>
          <p:nvPr/>
        </p:nvGraphicFramePr>
        <p:xfrm>
          <a:off x="1143000" y="3886200"/>
          <a:ext cx="6019800" cy="661988"/>
        </p:xfrm>
        <a:graphic>
          <a:graphicData uri="http://schemas.openxmlformats.org/presentationml/2006/ole">
            <p:oleObj spid="_x0000_s128002" name="Equation" r:id="rId4" imgW="3809880" imgH="4190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Transition radiation?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534400" cy="5105400"/>
          </a:xfrm>
        </p:spPr>
        <p:txBody>
          <a:bodyPr/>
          <a:lstStyle/>
          <a:p>
            <a:pPr eaLnBrk="1" hangingPunct="1"/>
            <a:r>
              <a:rPr lang="en-GB" sz="2200">
                <a:latin typeface="Calibri"/>
              </a:rPr>
              <a:t>Transition radiation is produced when a relativistic particle traverses an inhomogeneous medium</a:t>
            </a:r>
          </a:p>
          <a:p>
            <a:pPr lvl="1" eaLnBrk="1" hangingPunct="1"/>
            <a:r>
              <a:rPr lang="en-GB" sz="2200">
                <a:solidFill>
                  <a:srgbClr val="FF0000"/>
                </a:solidFill>
                <a:latin typeface="Calibri"/>
              </a:rPr>
              <a:t>Boundary between different materials with different n.</a:t>
            </a:r>
          </a:p>
          <a:p>
            <a:pPr eaLnBrk="1" hangingPunct="1"/>
            <a:r>
              <a:rPr lang="en-GB" sz="2200">
                <a:latin typeface="Calibri"/>
              </a:rPr>
              <a:t>Strange effect</a:t>
            </a:r>
          </a:p>
          <a:p>
            <a:pPr lvl="1" eaLnBrk="1" hangingPunct="1"/>
            <a:r>
              <a:rPr lang="en-GB" sz="2200">
                <a:solidFill>
                  <a:srgbClr val="FF0000"/>
                </a:solidFill>
                <a:latin typeface="Calibri"/>
              </a:rPr>
              <a:t>What is generating the radiation?</a:t>
            </a:r>
          </a:p>
          <a:p>
            <a:pPr lvl="1" eaLnBrk="1" hangingPunct="1"/>
            <a:r>
              <a:rPr lang="en-GB" sz="2200">
                <a:solidFill>
                  <a:srgbClr val="FF0000"/>
                </a:solidFill>
                <a:latin typeface="Calibri"/>
              </a:rPr>
              <a:t>Accelerated charges</a:t>
            </a:r>
          </a:p>
          <a:p>
            <a:pPr eaLnBrk="1" hangingPunct="1"/>
            <a:r>
              <a:rPr lang="en-GB" sz="2200">
                <a:latin typeface="Calibri"/>
              </a:rPr>
              <a:t>Total energy radiated</a:t>
            </a:r>
          </a:p>
          <a:p>
            <a:pPr eaLnBrk="1" hangingPunct="1"/>
            <a:r>
              <a:rPr lang="en-GB" sz="2200">
                <a:latin typeface="Calibri"/>
              </a:rPr>
              <a:t>Can  be used to measure γ</a:t>
            </a:r>
          </a:p>
          <a:p>
            <a:pPr eaLnBrk="1" hangingPunct="1"/>
            <a:r>
              <a:rPr lang="en-GB" sz="2200">
                <a:latin typeface="Calibri"/>
              </a:rPr>
              <a:t>Mostly used for electron &amp; muon ID</a:t>
            </a:r>
          </a:p>
          <a:p>
            <a:pPr eaLnBrk="1" hangingPunct="1"/>
            <a:r>
              <a:rPr lang="en-GB" sz="2200">
                <a:latin typeface="Calibri"/>
              </a:rPr>
              <a:t>Lack of TR can be used to distinguish</a:t>
            </a:r>
          </a:p>
          <a:p>
            <a:pPr eaLnBrk="1" hangingPunct="1">
              <a:buNone/>
            </a:pPr>
            <a:r>
              <a:rPr lang="en-GB" sz="2200">
                <a:latin typeface="Calibri"/>
              </a:rPr>
              <a:t>     between a heavy and light charged </a:t>
            </a:r>
          </a:p>
          <a:p>
            <a:pPr eaLnBrk="1" hangingPunct="1">
              <a:buNone/>
            </a:pPr>
            <a:r>
              <a:rPr lang="en-GB" sz="2200">
                <a:latin typeface="Calibri"/>
              </a:rPr>
              <a:t>     particle (combine with momentum</a:t>
            </a:r>
          </a:p>
          <a:p>
            <a:pPr eaLnBrk="1" hangingPunct="1">
              <a:buNone/>
            </a:pPr>
            <a:r>
              <a:rPr lang="en-GB" sz="2200">
                <a:latin typeface="Calibri"/>
              </a:rPr>
              <a:t>     measurement)</a:t>
            </a:r>
          </a:p>
          <a:p>
            <a:pPr eaLnBrk="1" hangingPunct="1"/>
            <a:r>
              <a:rPr lang="en-GB" sz="2400"/>
              <a:t/>
            </a:r>
            <a:br>
              <a:rPr lang="en-GB" sz="2400"/>
            </a:br>
            <a:r>
              <a:rPr lang="en-GB" sz="2400"/>
              <a:t/>
            </a:r>
            <a:br>
              <a:rPr lang="en-GB" sz="2400"/>
            </a:br>
            <a:endParaRPr lang="en-GB" sz="2200">
              <a:solidFill>
                <a:srgbClr val="FF0000"/>
              </a:solidFill>
              <a:latin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20</a:t>
            </a:fld>
            <a:endParaRPr lang="en-US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3200400"/>
            <a:ext cx="2447925" cy="93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3337" y="4038600"/>
            <a:ext cx="3890663" cy="23932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Cherenkov radiation?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534400" cy="5105400"/>
          </a:xfrm>
        </p:spPr>
        <p:txBody>
          <a:bodyPr/>
          <a:lstStyle/>
          <a:p>
            <a:pPr marL="0" indent="252000">
              <a:buFont typeface="Arial"/>
              <a:buChar char="•"/>
            </a:pPr>
            <a:r>
              <a:rPr lang="en-US" sz="2200">
                <a:latin typeface="Calibri"/>
              </a:rPr>
              <a:t>Moving charge in matter</a:t>
            </a:r>
          </a:p>
          <a:p>
            <a:pPr marL="0" indent="252000">
              <a:buFont typeface="Arial"/>
              <a:buChar char="•"/>
            </a:pPr>
            <a:r>
              <a:rPr lang="en-GB" sz="2200">
                <a:latin typeface="Calibri"/>
              </a:rPr>
              <a:t>Wave front comes out at certain angle</a:t>
            </a:r>
          </a:p>
          <a:p>
            <a:pPr>
              <a:buFont typeface="Arial"/>
              <a:buChar char="•"/>
            </a:pPr>
            <a:endParaRPr lang="en-US" sz="2200">
              <a:latin typeface="Calibri"/>
            </a:endParaRPr>
          </a:p>
          <a:p>
            <a:pPr>
              <a:buNone/>
            </a:pPr>
            <a:endParaRPr lang="en-US" sz="2200"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7543800" y="4267200"/>
            <a:ext cx="1584325" cy="86518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4" descr="cerfig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6562" y="2106613"/>
            <a:ext cx="2485231" cy="2084387"/>
          </a:xfrm>
          <a:prstGeom prst="rect">
            <a:avLst/>
          </a:prstGeom>
          <a:noFill/>
        </p:spPr>
      </p:pic>
      <p:pic>
        <p:nvPicPr>
          <p:cNvPr id="7" name="Picture 5" descr="cerfig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3325" y="1806575"/>
            <a:ext cx="2479675" cy="1851025"/>
          </a:xfrm>
          <a:prstGeom prst="rect">
            <a:avLst/>
          </a:prstGeom>
          <a:noFill/>
        </p:spPr>
      </p:pic>
      <p:graphicFrame>
        <p:nvGraphicFramePr>
          <p:cNvPr id="8" name="Object 6"/>
          <p:cNvGraphicFramePr>
            <a:graphicFrameLocks noChangeAspect="1"/>
          </p:cNvGraphicFramePr>
          <p:nvPr/>
        </p:nvGraphicFramePr>
        <p:xfrm>
          <a:off x="7554913" y="4267200"/>
          <a:ext cx="1512887" cy="831850"/>
        </p:xfrm>
        <a:graphic>
          <a:graphicData uri="http://schemas.openxmlformats.org/presentationml/2006/ole">
            <p:oleObj spid="_x0000_s27650" name="Equation" r:id="rId5" imgW="761760" imgH="419040" progId="">
              <p:embed/>
            </p:oleObj>
          </a:graphicData>
        </a:graphic>
      </p:graphicFrame>
      <p:pic>
        <p:nvPicPr>
          <p:cNvPr id="9" name="Picture 8" descr="cerfig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2124075"/>
            <a:ext cx="2133600" cy="198474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52400" y="4419600"/>
            <a:ext cx="7391400" cy="2298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7200">
              <a:lnSpc>
                <a:spcPct val="120000"/>
              </a:lnSpc>
              <a:buFont typeface="Arial"/>
              <a:buChar char="•"/>
            </a:pPr>
            <a:r>
              <a:rPr lang="en-GB"/>
              <a:t> </a:t>
            </a:r>
            <a:r>
              <a:rPr lang="en-GB">
                <a:solidFill>
                  <a:schemeClr val="accent2">
                    <a:lumMod val="75000"/>
                  </a:schemeClr>
                </a:solidFill>
              </a:rPr>
              <a:t>Measureθ </a:t>
            </a:r>
            <a:r>
              <a:rPr lang="en-GB">
                <a:solidFill>
                  <a:schemeClr val="accent2">
                    <a:lumMod val="75000"/>
                  </a:schemeClr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GB">
                <a:solidFill>
                  <a:schemeClr val="accent2">
                    <a:lumMod val="75000"/>
                  </a:schemeClr>
                </a:solidFill>
              </a:rPr>
              <a:t> estimate particle velocity</a:t>
            </a:r>
          </a:p>
          <a:p>
            <a:pPr indent="187200">
              <a:lnSpc>
                <a:spcPct val="120000"/>
              </a:lnSpc>
              <a:buFont typeface="Arial"/>
              <a:buChar char="•"/>
            </a:pPr>
            <a:r>
              <a:rPr lang="en-GB">
                <a:solidFill>
                  <a:schemeClr val="accent2">
                    <a:lumMod val="75000"/>
                  </a:schemeClr>
                </a:solidFill>
              </a:rPr>
              <a:t> Combine momentum measurement with velocity to get mass</a:t>
            </a:r>
          </a:p>
          <a:p>
            <a:pPr indent="187200">
              <a:lnSpc>
                <a:spcPct val="120000"/>
              </a:lnSpc>
              <a:buFont typeface="Arial"/>
              <a:buChar char="•"/>
            </a:pPr>
            <a:r>
              <a:rPr lang="en-GB">
                <a:solidFill>
                  <a:schemeClr val="accent2">
                    <a:lumMod val="75000"/>
                  </a:schemeClr>
                </a:solidFill>
              </a:rPr>
              <a:t> Heavy particles withβ&lt;1 are normally below the threshold </a:t>
            </a:r>
          </a:p>
          <a:p>
            <a:pPr indent="187200">
              <a:lnSpc>
                <a:spcPct val="120000"/>
              </a:lnSpc>
            </a:pPr>
            <a:r>
              <a:rPr lang="en-GB">
                <a:solidFill>
                  <a:schemeClr val="accent2">
                    <a:lumMod val="75000"/>
                  </a:schemeClr>
                </a:solidFill>
              </a:rPr>
              <a:t>  to emit Cherenkov radiation  </a:t>
            </a:r>
          </a:p>
          <a:p>
            <a:pPr indent="187200">
              <a:lnSpc>
                <a:spcPct val="120000"/>
              </a:lnSpc>
              <a:buFont typeface="Arial"/>
              <a:buChar char="•"/>
            </a:pPr>
            <a:r>
              <a:rPr lang="en-GB">
                <a:solidFill>
                  <a:schemeClr val="accent2">
                    <a:lumMod val="75000"/>
                  </a:schemeClr>
                </a:solidFill>
              </a:rPr>
              <a:t> Lack of Cherenkov radiation was used at LEP (DELPHI) to   </a:t>
            </a:r>
          </a:p>
          <a:p>
            <a:pPr indent="187200">
              <a:lnSpc>
                <a:spcPct val="120000"/>
              </a:lnSpc>
            </a:pPr>
            <a:r>
              <a:rPr lang="en-GB">
                <a:solidFill>
                  <a:schemeClr val="accent2">
                    <a:lumMod val="75000"/>
                  </a:schemeClr>
                </a:solidFill>
              </a:rPr>
              <a:t>  detect heavy charged particles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Nuclear interactions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991600" cy="5105400"/>
          </a:xfrm>
        </p:spPr>
        <p:txBody>
          <a:bodyPr/>
          <a:lstStyle/>
          <a:p>
            <a:pPr>
              <a:buNone/>
            </a:pPr>
            <a:r>
              <a:rPr lang="en-US" sz="2200"/>
              <a:t>If the heavy particle is a </a:t>
            </a:r>
            <a:r>
              <a:rPr lang="en-US" sz="2200" b="1"/>
              <a:t>hadron</a:t>
            </a:r>
            <a:r>
              <a:rPr lang="en-US" sz="2200"/>
              <a:t>, it</a:t>
            </a:r>
          </a:p>
          <a:p>
            <a:pPr>
              <a:buNone/>
            </a:pPr>
            <a:r>
              <a:rPr lang="en-US" sz="2200"/>
              <a:t>undergoes nuclear interactions</a:t>
            </a:r>
          </a:p>
          <a:p>
            <a:pPr>
              <a:lnSpc>
                <a:spcPct val="150000"/>
              </a:lnSpc>
              <a:buNone/>
            </a:pPr>
            <a:r>
              <a:rPr lang="en-US" sz="2200">
                <a:solidFill>
                  <a:srgbClr val="FF0000"/>
                </a:solidFill>
              </a:rPr>
              <a:t>What would happen during a nuclear collision?</a:t>
            </a:r>
          </a:p>
          <a:p>
            <a:pPr marL="252000" indent="-252000">
              <a:lnSpc>
                <a:spcPct val="150000"/>
              </a:lnSpc>
              <a:buFont typeface="Arial"/>
              <a:buChar char="•"/>
            </a:pPr>
            <a:r>
              <a:rPr lang="en-US" sz="2200">
                <a:solidFill>
                  <a:srgbClr val="FF0000"/>
                </a:solidFill>
              </a:rPr>
              <a:t>We are not sure...</a:t>
            </a:r>
          </a:p>
          <a:p>
            <a:pPr marL="252000" indent="-252000">
              <a:buFont typeface="Arial"/>
              <a:buChar char="•"/>
            </a:pPr>
            <a:endParaRPr lang="en-US" sz="2200"/>
          </a:p>
          <a:p>
            <a:pPr marL="252000" indent="-252000">
              <a:buFont typeface="Arial"/>
              <a:buChar char="•"/>
            </a:pPr>
            <a:r>
              <a:rPr lang="en-US" sz="2200"/>
              <a:t>But in order not to miss it should have some reasonable description</a:t>
            </a:r>
          </a:p>
          <a:p>
            <a:pPr marL="252000" indent="-252000">
              <a:lnSpc>
                <a:spcPct val="150000"/>
              </a:lnSpc>
              <a:buFont typeface="Arial"/>
              <a:buChar char="•"/>
            </a:pPr>
            <a:r>
              <a:rPr lang="en-US" sz="2200"/>
              <a:t>Several people came up with creative models... </a:t>
            </a:r>
          </a:p>
          <a:p>
            <a:pPr>
              <a:buNone/>
            </a:pPr>
            <a:endParaRPr lang="en-US" sz="2200"/>
          </a:p>
          <a:p>
            <a:pPr>
              <a:buNone/>
            </a:pPr>
            <a:endParaRPr lang="en-US" sz="2200"/>
          </a:p>
          <a:p>
            <a:pPr>
              <a:buNone/>
            </a:pPr>
            <a:endParaRPr lang="en-US" sz="2200"/>
          </a:p>
          <a:p>
            <a:pPr>
              <a:buNone/>
            </a:pPr>
            <a:endParaRPr lang="en-US" sz="2200"/>
          </a:p>
          <a:p>
            <a:pPr>
              <a:buNone/>
            </a:pPr>
            <a:endParaRPr lang="en-US" sz="2200"/>
          </a:p>
          <a:p>
            <a:pPr>
              <a:buNone/>
            </a:pPr>
            <a:r>
              <a:rPr lang="en-US" sz="2200"/>
              <a:t>Let's look at these models! First some general observations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757802" y="1447800"/>
            <a:ext cx="2218677" cy="1694506"/>
          </a:xfrm>
          <a:prstGeom prst="ellipse">
            <a:avLst/>
          </a:prstGeom>
          <a:gradFill flip="none" rotWithShape="1">
            <a:gsLst>
              <a:gs pos="18000">
                <a:schemeClr val="bg2">
                  <a:lumMod val="50000"/>
                </a:schemeClr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862662" y="1644332"/>
            <a:ext cx="836056" cy="883597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chemeClr val="tx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089005" y="2177133"/>
            <a:ext cx="821805" cy="82080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chemeClr val="tx1"/>
              </a:gs>
            </a:gsLst>
            <a:lin ang="54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694176" y="1598979"/>
            <a:ext cx="94340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/>
              <a:t>   </a:t>
            </a:r>
            <a:r>
              <a:rPr lang="en-US" sz="2600" b="1">
                <a:solidFill>
                  <a:schemeClr val="bg1"/>
                </a:solidFill>
              </a:rPr>
              <a:t> u</a:t>
            </a:r>
          </a:p>
        </p:txBody>
      </p:sp>
      <p:sp>
        <p:nvSpPr>
          <p:cNvPr id="9" name="Freeform 105"/>
          <p:cNvSpPr>
            <a:spLocks/>
          </p:cNvSpPr>
          <p:nvPr/>
        </p:nvSpPr>
        <p:spPr bwMode="auto">
          <a:xfrm rot="14400000">
            <a:off x="7413396" y="2015221"/>
            <a:ext cx="360362" cy="152400"/>
          </a:xfrm>
          <a:custGeom>
            <a:avLst/>
            <a:gdLst>
              <a:gd name="T0" fmla="*/ 0 w 1008"/>
              <a:gd name="T1" fmla="*/ 8022407 h 776"/>
              <a:gd name="T2" fmla="*/ 18404202 w 1008"/>
              <a:gd name="T3" fmla="*/ 4319833 h 776"/>
              <a:gd name="T4" fmla="*/ 36808762 w 1008"/>
              <a:gd name="T5" fmla="*/ 17279332 h 776"/>
              <a:gd name="T6" fmla="*/ 24538936 w 1008"/>
              <a:gd name="T7" fmla="*/ 28387249 h 776"/>
              <a:gd name="T8" fmla="*/ 12269468 w 1008"/>
              <a:gd name="T9" fmla="*/ 19130521 h 776"/>
              <a:gd name="T10" fmla="*/ 36808762 w 1008"/>
              <a:gd name="T11" fmla="*/ 2468448 h 776"/>
              <a:gd name="T12" fmla="*/ 61347698 w 1008"/>
              <a:gd name="T13" fmla="*/ 9873792 h 776"/>
              <a:gd name="T14" fmla="*/ 61347698 w 1008"/>
              <a:gd name="T15" fmla="*/ 24684676 h 776"/>
              <a:gd name="T16" fmla="*/ 49078230 w 1008"/>
              <a:gd name="T17" fmla="*/ 28387249 h 776"/>
              <a:gd name="T18" fmla="*/ 42943496 w 1008"/>
              <a:gd name="T19" fmla="*/ 15427947 h 776"/>
              <a:gd name="T20" fmla="*/ 67482432 w 1008"/>
              <a:gd name="T21" fmla="*/ 2468448 h 776"/>
              <a:gd name="T22" fmla="*/ 92021368 w 1008"/>
              <a:gd name="T23" fmla="*/ 11725177 h 776"/>
              <a:gd name="T24" fmla="*/ 85886634 w 1008"/>
              <a:gd name="T25" fmla="*/ 26536061 h 776"/>
              <a:gd name="T26" fmla="*/ 73617166 w 1008"/>
              <a:gd name="T27" fmla="*/ 28387249 h 776"/>
              <a:gd name="T28" fmla="*/ 67482432 w 1008"/>
              <a:gd name="T29" fmla="*/ 17279332 h 776"/>
              <a:gd name="T30" fmla="*/ 79751900 w 1008"/>
              <a:gd name="T31" fmla="*/ 2468448 h 776"/>
              <a:gd name="T32" fmla="*/ 104291194 w 1008"/>
              <a:gd name="T33" fmla="*/ 2468448 h 776"/>
              <a:gd name="T34" fmla="*/ 116560662 w 1008"/>
              <a:gd name="T35" fmla="*/ 15427947 h 776"/>
              <a:gd name="T36" fmla="*/ 128830130 w 1008"/>
              <a:gd name="T37" fmla="*/ 15427947 h 77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8"/>
              <a:gd name="T58" fmla="*/ 0 h 776"/>
              <a:gd name="T59" fmla="*/ 1008 w 1008"/>
              <a:gd name="T60" fmla="*/ 776 h 77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8" h="776">
                <a:moveTo>
                  <a:pt x="0" y="208"/>
                </a:moveTo>
                <a:cubicBezTo>
                  <a:pt x="48" y="140"/>
                  <a:pt x="96" y="72"/>
                  <a:pt x="144" y="112"/>
                </a:cubicBezTo>
                <a:cubicBezTo>
                  <a:pt x="192" y="152"/>
                  <a:pt x="280" y="344"/>
                  <a:pt x="288" y="448"/>
                </a:cubicBezTo>
                <a:cubicBezTo>
                  <a:pt x="296" y="552"/>
                  <a:pt x="224" y="728"/>
                  <a:pt x="192" y="736"/>
                </a:cubicBezTo>
                <a:cubicBezTo>
                  <a:pt x="160" y="744"/>
                  <a:pt x="80" y="608"/>
                  <a:pt x="96" y="496"/>
                </a:cubicBezTo>
                <a:cubicBezTo>
                  <a:pt x="112" y="384"/>
                  <a:pt x="224" y="104"/>
                  <a:pt x="288" y="64"/>
                </a:cubicBezTo>
                <a:cubicBezTo>
                  <a:pt x="352" y="24"/>
                  <a:pt x="448" y="160"/>
                  <a:pt x="480" y="256"/>
                </a:cubicBezTo>
                <a:cubicBezTo>
                  <a:pt x="512" y="352"/>
                  <a:pt x="496" y="560"/>
                  <a:pt x="480" y="640"/>
                </a:cubicBezTo>
                <a:cubicBezTo>
                  <a:pt x="464" y="720"/>
                  <a:pt x="408" y="776"/>
                  <a:pt x="384" y="736"/>
                </a:cubicBezTo>
                <a:cubicBezTo>
                  <a:pt x="360" y="696"/>
                  <a:pt x="312" y="512"/>
                  <a:pt x="336" y="400"/>
                </a:cubicBezTo>
                <a:cubicBezTo>
                  <a:pt x="360" y="288"/>
                  <a:pt x="464" y="80"/>
                  <a:pt x="528" y="64"/>
                </a:cubicBezTo>
                <a:cubicBezTo>
                  <a:pt x="592" y="48"/>
                  <a:pt x="696" y="200"/>
                  <a:pt x="720" y="304"/>
                </a:cubicBezTo>
                <a:cubicBezTo>
                  <a:pt x="744" y="408"/>
                  <a:pt x="696" y="616"/>
                  <a:pt x="672" y="688"/>
                </a:cubicBezTo>
                <a:cubicBezTo>
                  <a:pt x="648" y="760"/>
                  <a:pt x="600" y="776"/>
                  <a:pt x="576" y="736"/>
                </a:cubicBezTo>
                <a:cubicBezTo>
                  <a:pt x="552" y="696"/>
                  <a:pt x="520" y="560"/>
                  <a:pt x="528" y="448"/>
                </a:cubicBezTo>
                <a:cubicBezTo>
                  <a:pt x="536" y="336"/>
                  <a:pt x="576" y="128"/>
                  <a:pt x="624" y="64"/>
                </a:cubicBezTo>
                <a:cubicBezTo>
                  <a:pt x="672" y="0"/>
                  <a:pt x="768" y="8"/>
                  <a:pt x="816" y="64"/>
                </a:cubicBezTo>
                <a:cubicBezTo>
                  <a:pt x="864" y="120"/>
                  <a:pt x="880" y="344"/>
                  <a:pt x="912" y="400"/>
                </a:cubicBezTo>
                <a:cubicBezTo>
                  <a:pt x="944" y="456"/>
                  <a:pt x="992" y="400"/>
                  <a:pt x="1008" y="400"/>
                </a:cubicBezTo>
              </a:path>
            </a:pathLst>
          </a:custGeom>
          <a:noFill/>
          <a:ln w="3175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10" name="Freeform 105"/>
          <p:cNvSpPr>
            <a:spLocks/>
          </p:cNvSpPr>
          <p:nvPr/>
        </p:nvSpPr>
        <p:spPr bwMode="auto">
          <a:xfrm rot="14400000">
            <a:off x="6838563" y="2209364"/>
            <a:ext cx="360362" cy="152400"/>
          </a:xfrm>
          <a:custGeom>
            <a:avLst/>
            <a:gdLst>
              <a:gd name="T0" fmla="*/ 0 w 1008"/>
              <a:gd name="T1" fmla="*/ 8022407 h 776"/>
              <a:gd name="T2" fmla="*/ 18404202 w 1008"/>
              <a:gd name="T3" fmla="*/ 4319833 h 776"/>
              <a:gd name="T4" fmla="*/ 36808762 w 1008"/>
              <a:gd name="T5" fmla="*/ 17279332 h 776"/>
              <a:gd name="T6" fmla="*/ 24538936 w 1008"/>
              <a:gd name="T7" fmla="*/ 28387249 h 776"/>
              <a:gd name="T8" fmla="*/ 12269468 w 1008"/>
              <a:gd name="T9" fmla="*/ 19130521 h 776"/>
              <a:gd name="T10" fmla="*/ 36808762 w 1008"/>
              <a:gd name="T11" fmla="*/ 2468448 h 776"/>
              <a:gd name="T12" fmla="*/ 61347698 w 1008"/>
              <a:gd name="T13" fmla="*/ 9873792 h 776"/>
              <a:gd name="T14" fmla="*/ 61347698 w 1008"/>
              <a:gd name="T15" fmla="*/ 24684676 h 776"/>
              <a:gd name="T16" fmla="*/ 49078230 w 1008"/>
              <a:gd name="T17" fmla="*/ 28387249 h 776"/>
              <a:gd name="T18" fmla="*/ 42943496 w 1008"/>
              <a:gd name="T19" fmla="*/ 15427947 h 776"/>
              <a:gd name="T20" fmla="*/ 67482432 w 1008"/>
              <a:gd name="T21" fmla="*/ 2468448 h 776"/>
              <a:gd name="T22" fmla="*/ 92021368 w 1008"/>
              <a:gd name="T23" fmla="*/ 11725177 h 776"/>
              <a:gd name="T24" fmla="*/ 85886634 w 1008"/>
              <a:gd name="T25" fmla="*/ 26536061 h 776"/>
              <a:gd name="T26" fmla="*/ 73617166 w 1008"/>
              <a:gd name="T27" fmla="*/ 28387249 h 776"/>
              <a:gd name="T28" fmla="*/ 67482432 w 1008"/>
              <a:gd name="T29" fmla="*/ 17279332 h 776"/>
              <a:gd name="T30" fmla="*/ 79751900 w 1008"/>
              <a:gd name="T31" fmla="*/ 2468448 h 776"/>
              <a:gd name="T32" fmla="*/ 104291194 w 1008"/>
              <a:gd name="T33" fmla="*/ 2468448 h 776"/>
              <a:gd name="T34" fmla="*/ 116560662 w 1008"/>
              <a:gd name="T35" fmla="*/ 15427947 h 776"/>
              <a:gd name="T36" fmla="*/ 128830130 w 1008"/>
              <a:gd name="T37" fmla="*/ 15427947 h 77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8"/>
              <a:gd name="T58" fmla="*/ 0 h 776"/>
              <a:gd name="T59" fmla="*/ 1008 w 1008"/>
              <a:gd name="T60" fmla="*/ 776 h 77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8" h="776">
                <a:moveTo>
                  <a:pt x="0" y="208"/>
                </a:moveTo>
                <a:cubicBezTo>
                  <a:pt x="48" y="140"/>
                  <a:pt x="96" y="72"/>
                  <a:pt x="144" y="112"/>
                </a:cubicBezTo>
                <a:cubicBezTo>
                  <a:pt x="192" y="152"/>
                  <a:pt x="280" y="344"/>
                  <a:pt x="288" y="448"/>
                </a:cubicBezTo>
                <a:cubicBezTo>
                  <a:pt x="296" y="552"/>
                  <a:pt x="224" y="728"/>
                  <a:pt x="192" y="736"/>
                </a:cubicBezTo>
                <a:cubicBezTo>
                  <a:pt x="160" y="744"/>
                  <a:pt x="80" y="608"/>
                  <a:pt x="96" y="496"/>
                </a:cubicBezTo>
                <a:cubicBezTo>
                  <a:pt x="112" y="384"/>
                  <a:pt x="224" y="104"/>
                  <a:pt x="288" y="64"/>
                </a:cubicBezTo>
                <a:cubicBezTo>
                  <a:pt x="352" y="24"/>
                  <a:pt x="448" y="160"/>
                  <a:pt x="480" y="256"/>
                </a:cubicBezTo>
                <a:cubicBezTo>
                  <a:pt x="512" y="352"/>
                  <a:pt x="496" y="560"/>
                  <a:pt x="480" y="640"/>
                </a:cubicBezTo>
                <a:cubicBezTo>
                  <a:pt x="464" y="720"/>
                  <a:pt x="408" y="776"/>
                  <a:pt x="384" y="736"/>
                </a:cubicBezTo>
                <a:cubicBezTo>
                  <a:pt x="360" y="696"/>
                  <a:pt x="312" y="512"/>
                  <a:pt x="336" y="400"/>
                </a:cubicBezTo>
                <a:cubicBezTo>
                  <a:pt x="360" y="288"/>
                  <a:pt x="464" y="80"/>
                  <a:pt x="528" y="64"/>
                </a:cubicBezTo>
                <a:cubicBezTo>
                  <a:pt x="592" y="48"/>
                  <a:pt x="696" y="200"/>
                  <a:pt x="720" y="304"/>
                </a:cubicBezTo>
                <a:cubicBezTo>
                  <a:pt x="744" y="408"/>
                  <a:pt x="696" y="616"/>
                  <a:pt x="672" y="688"/>
                </a:cubicBezTo>
                <a:cubicBezTo>
                  <a:pt x="648" y="760"/>
                  <a:pt x="600" y="776"/>
                  <a:pt x="576" y="736"/>
                </a:cubicBezTo>
                <a:cubicBezTo>
                  <a:pt x="552" y="696"/>
                  <a:pt x="520" y="560"/>
                  <a:pt x="528" y="448"/>
                </a:cubicBezTo>
                <a:cubicBezTo>
                  <a:pt x="536" y="336"/>
                  <a:pt x="576" y="128"/>
                  <a:pt x="624" y="64"/>
                </a:cubicBezTo>
                <a:cubicBezTo>
                  <a:pt x="672" y="0"/>
                  <a:pt x="768" y="8"/>
                  <a:pt x="816" y="64"/>
                </a:cubicBezTo>
                <a:cubicBezTo>
                  <a:pt x="864" y="120"/>
                  <a:pt x="880" y="344"/>
                  <a:pt x="912" y="400"/>
                </a:cubicBezTo>
                <a:cubicBezTo>
                  <a:pt x="944" y="456"/>
                  <a:pt x="992" y="400"/>
                  <a:pt x="1008" y="400"/>
                </a:cubicBezTo>
              </a:path>
            </a:pathLst>
          </a:custGeom>
          <a:noFill/>
          <a:ln w="3175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11" name="Freeform 105"/>
          <p:cNvSpPr>
            <a:spLocks/>
          </p:cNvSpPr>
          <p:nvPr/>
        </p:nvSpPr>
        <p:spPr bwMode="auto">
          <a:xfrm rot="14400000">
            <a:off x="7101232" y="2100933"/>
            <a:ext cx="360362" cy="152400"/>
          </a:xfrm>
          <a:custGeom>
            <a:avLst/>
            <a:gdLst>
              <a:gd name="T0" fmla="*/ 0 w 1008"/>
              <a:gd name="T1" fmla="*/ 8022407 h 776"/>
              <a:gd name="T2" fmla="*/ 18404202 w 1008"/>
              <a:gd name="T3" fmla="*/ 4319833 h 776"/>
              <a:gd name="T4" fmla="*/ 36808762 w 1008"/>
              <a:gd name="T5" fmla="*/ 17279332 h 776"/>
              <a:gd name="T6" fmla="*/ 24538936 w 1008"/>
              <a:gd name="T7" fmla="*/ 28387249 h 776"/>
              <a:gd name="T8" fmla="*/ 12269468 w 1008"/>
              <a:gd name="T9" fmla="*/ 19130521 h 776"/>
              <a:gd name="T10" fmla="*/ 36808762 w 1008"/>
              <a:gd name="T11" fmla="*/ 2468448 h 776"/>
              <a:gd name="T12" fmla="*/ 61347698 w 1008"/>
              <a:gd name="T13" fmla="*/ 9873792 h 776"/>
              <a:gd name="T14" fmla="*/ 61347698 w 1008"/>
              <a:gd name="T15" fmla="*/ 24684676 h 776"/>
              <a:gd name="T16" fmla="*/ 49078230 w 1008"/>
              <a:gd name="T17" fmla="*/ 28387249 h 776"/>
              <a:gd name="T18" fmla="*/ 42943496 w 1008"/>
              <a:gd name="T19" fmla="*/ 15427947 h 776"/>
              <a:gd name="T20" fmla="*/ 67482432 w 1008"/>
              <a:gd name="T21" fmla="*/ 2468448 h 776"/>
              <a:gd name="T22" fmla="*/ 92021368 w 1008"/>
              <a:gd name="T23" fmla="*/ 11725177 h 776"/>
              <a:gd name="T24" fmla="*/ 85886634 w 1008"/>
              <a:gd name="T25" fmla="*/ 26536061 h 776"/>
              <a:gd name="T26" fmla="*/ 73617166 w 1008"/>
              <a:gd name="T27" fmla="*/ 28387249 h 776"/>
              <a:gd name="T28" fmla="*/ 67482432 w 1008"/>
              <a:gd name="T29" fmla="*/ 17279332 h 776"/>
              <a:gd name="T30" fmla="*/ 79751900 w 1008"/>
              <a:gd name="T31" fmla="*/ 2468448 h 776"/>
              <a:gd name="T32" fmla="*/ 104291194 w 1008"/>
              <a:gd name="T33" fmla="*/ 2468448 h 776"/>
              <a:gd name="T34" fmla="*/ 116560662 w 1008"/>
              <a:gd name="T35" fmla="*/ 15427947 h 776"/>
              <a:gd name="T36" fmla="*/ 128830130 w 1008"/>
              <a:gd name="T37" fmla="*/ 15427947 h 77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8"/>
              <a:gd name="T58" fmla="*/ 0 h 776"/>
              <a:gd name="T59" fmla="*/ 1008 w 1008"/>
              <a:gd name="T60" fmla="*/ 776 h 77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8" h="776">
                <a:moveTo>
                  <a:pt x="0" y="208"/>
                </a:moveTo>
                <a:cubicBezTo>
                  <a:pt x="48" y="140"/>
                  <a:pt x="96" y="72"/>
                  <a:pt x="144" y="112"/>
                </a:cubicBezTo>
                <a:cubicBezTo>
                  <a:pt x="192" y="152"/>
                  <a:pt x="280" y="344"/>
                  <a:pt x="288" y="448"/>
                </a:cubicBezTo>
                <a:cubicBezTo>
                  <a:pt x="296" y="552"/>
                  <a:pt x="224" y="728"/>
                  <a:pt x="192" y="736"/>
                </a:cubicBezTo>
                <a:cubicBezTo>
                  <a:pt x="160" y="744"/>
                  <a:pt x="80" y="608"/>
                  <a:pt x="96" y="496"/>
                </a:cubicBezTo>
                <a:cubicBezTo>
                  <a:pt x="112" y="384"/>
                  <a:pt x="224" y="104"/>
                  <a:pt x="288" y="64"/>
                </a:cubicBezTo>
                <a:cubicBezTo>
                  <a:pt x="352" y="24"/>
                  <a:pt x="448" y="160"/>
                  <a:pt x="480" y="256"/>
                </a:cubicBezTo>
                <a:cubicBezTo>
                  <a:pt x="512" y="352"/>
                  <a:pt x="496" y="560"/>
                  <a:pt x="480" y="640"/>
                </a:cubicBezTo>
                <a:cubicBezTo>
                  <a:pt x="464" y="720"/>
                  <a:pt x="408" y="776"/>
                  <a:pt x="384" y="736"/>
                </a:cubicBezTo>
                <a:cubicBezTo>
                  <a:pt x="360" y="696"/>
                  <a:pt x="312" y="512"/>
                  <a:pt x="336" y="400"/>
                </a:cubicBezTo>
                <a:cubicBezTo>
                  <a:pt x="360" y="288"/>
                  <a:pt x="464" y="80"/>
                  <a:pt x="528" y="64"/>
                </a:cubicBezTo>
                <a:cubicBezTo>
                  <a:pt x="592" y="48"/>
                  <a:pt x="696" y="200"/>
                  <a:pt x="720" y="304"/>
                </a:cubicBezTo>
                <a:cubicBezTo>
                  <a:pt x="744" y="408"/>
                  <a:pt x="696" y="616"/>
                  <a:pt x="672" y="688"/>
                </a:cubicBezTo>
                <a:cubicBezTo>
                  <a:pt x="648" y="760"/>
                  <a:pt x="600" y="776"/>
                  <a:pt x="576" y="736"/>
                </a:cubicBezTo>
                <a:cubicBezTo>
                  <a:pt x="552" y="696"/>
                  <a:pt x="520" y="560"/>
                  <a:pt x="528" y="448"/>
                </a:cubicBezTo>
                <a:cubicBezTo>
                  <a:pt x="536" y="336"/>
                  <a:pt x="576" y="128"/>
                  <a:pt x="624" y="64"/>
                </a:cubicBezTo>
                <a:cubicBezTo>
                  <a:pt x="672" y="0"/>
                  <a:pt x="768" y="8"/>
                  <a:pt x="816" y="64"/>
                </a:cubicBezTo>
                <a:cubicBezTo>
                  <a:pt x="864" y="120"/>
                  <a:pt x="880" y="344"/>
                  <a:pt x="912" y="400"/>
                </a:cubicBezTo>
                <a:cubicBezTo>
                  <a:pt x="944" y="456"/>
                  <a:pt x="992" y="400"/>
                  <a:pt x="1008" y="400"/>
                </a:cubicBezTo>
              </a:path>
            </a:pathLst>
          </a:custGeom>
          <a:noFill/>
          <a:ln w="3175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698717" y="1897279"/>
            <a:ext cx="1292881" cy="836833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rgbClr val="000090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49659" y="1597399"/>
            <a:ext cx="124194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/>
              <a:t>   </a:t>
            </a:r>
            <a:r>
              <a:rPr lang="en-US" sz="2600" b="1">
                <a:solidFill>
                  <a:schemeClr val="bg1"/>
                </a:solidFill>
              </a:rPr>
              <a:t> gluino</a:t>
            </a:r>
          </a:p>
        </p:txBody>
      </p:sp>
      <p:sp>
        <p:nvSpPr>
          <p:cNvPr id="14" name="Freeform 105"/>
          <p:cNvSpPr>
            <a:spLocks/>
          </p:cNvSpPr>
          <p:nvPr/>
        </p:nvSpPr>
        <p:spPr bwMode="auto">
          <a:xfrm rot="19200000">
            <a:off x="7705545" y="2577696"/>
            <a:ext cx="360362" cy="152400"/>
          </a:xfrm>
          <a:custGeom>
            <a:avLst/>
            <a:gdLst>
              <a:gd name="T0" fmla="*/ 0 w 1008"/>
              <a:gd name="T1" fmla="*/ 8022407 h 776"/>
              <a:gd name="T2" fmla="*/ 18404202 w 1008"/>
              <a:gd name="T3" fmla="*/ 4319833 h 776"/>
              <a:gd name="T4" fmla="*/ 36808762 w 1008"/>
              <a:gd name="T5" fmla="*/ 17279332 h 776"/>
              <a:gd name="T6" fmla="*/ 24538936 w 1008"/>
              <a:gd name="T7" fmla="*/ 28387249 h 776"/>
              <a:gd name="T8" fmla="*/ 12269468 w 1008"/>
              <a:gd name="T9" fmla="*/ 19130521 h 776"/>
              <a:gd name="T10" fmla="*/ 36808762 w 1008"/>
              <a:gd name="T11" fmla="*/ 2468448 h 776"/>
              <a:gd name="T12" fmla="*/ 61347698 w 1008"/>
              <a:gd name="T13" fmla="*/ 9873792 h 776"/>
              <a:gd name="T14" fmla="*/ 61347698 w 1008"/>
              <a:gd name="T15" fmla="*/ 24684676 h 776"/>
              <a:gd name="T16" fmla="*/ 49078230 w 1008"/>
              <a:gd name="T17" fmla="*/ 28387249 h 776"/>
              <a:gd name="T18" fmla="*/ 42943496 w 1008"/>
              <a:gd name="T19" fmla="*/ 15427947 h 776"/>
              <a:gd name="T20" fmla="*/ 67482432 w 1008"/>
              <a:gd name="T21" fmla="*/ 2468448 h 776"/>
              <a:gd name="T22" fmla="*/ 92021368 w 1008"/>
              <a:gd name="T23" fmla="*/ 11725177 h 776"/>
              <a:gd name="T24" fmla="*/ 85886634 w 1008"/>
              <a:gd name="T25" fmla="*/ 26536061 h 776"/>
              <a:gd name="T26" fmla="*/ 73617166 w 1008"/>
              <a:gd name="T27" fmla="*/ 28387249 h 776"/>
              <a:gd name="T28" fmla="*/ 67482432 w 1008"/>
              <a:gd name="T29" fmla="*/ 17279332 h 776"/>
              <a:gd name="T30" fmla="*/ 79751900 w 1008"/>
              <a:gd name="T31" fmla="*/ 2468448 h 776"/>
              <a:gd name="T32" fmla="*/ 104291194 w 1008"/>
              <a:gd name="T33" fmla="*/ 2468448 h 776"/>
              <a:gd name="T34" fmla="*/ 116560662 w 1008"/>
              <a:gd name="T35" fmla="*/ 15427947 h 776"/>
              <a:gd name="T36" fmla="*/ 128830130 w 1008"/>
              <a:gd name="T37" fmla="*/ 15427947 h 77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8"/>
              <a:gd name="T58" fmla="*/ 0 h 776"/>
              <a:gd name="T59" fmla="*/ 1008 w 1008"/>
              <a:gd name="T60" fmla="*/ 776 h 77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8" h="776">
                <a:moveTo>
                  <a:pt x="0" y="208"/>
                </a:moveTo>
                <a:cubicBezTo>
                  <a:pt x="48" y="140"/>
                  <a:pt x="96" y="72"/>
                  <a:pt x="144" y="112"/>
                </a:cubicBezTo>
                <a:cubicBezTo>
                  <a:pt x="192" y="152"/>
                  <a:pt x="280" y="344"/>
                  <a:pt x="288" y="448"/>
                </a:cubicBezTo>
                <a:cubicBezTo>
                  <a:pt x="296" y="552"/>
                  <a:pt x="224" y="728"/>
                  <a:pt x="192" y="736"/>
                </a:cubicBezTo>
                <a:cubicBezTo>
                  <a:pt x="160" y="744"/>
                  <a:pt x="80" y="608"/>
                  <a:pt x="96" y="496"/>
                </a:cubicBezTo>
                <a:cubicBezTo>
                  <a:pt x="112" y="384"/>
                  <a:pt x="224" y="104"/>
                  <a:pt x="288" y="64"/>
                </a:cubicBezTo>
                <a:cubicBezTo>
                  <a:pt x="352" y="24"/>
                  <a:pt x="448" y="160"/>
                  <a:pt x="480" y="256"/>
                </a:cubicBezTo>
                <a:cubicBezTo>
                  <a:pt x="512" y="352"/>
                  <a:pt x="496" y="560"/>
                  <a:pt x="480" y="640"/>
                </a:cubicBezTo>
                <a:cubicBezTo>
                  <a:pt x="464" y="720"/>
                  <a:pt x="408" y="776"/>
                  <a:pt x="384" y="736"/>
                </a:cubicBezTo>
                <a:cubicBezTo>
                  <a:pt x="360" y="696"/>
                  <a:pt x="312" y="512"/>
                  <a:pt x="336" y="400"/>
                </a:cubicBezTo>
                <a:cubicBezTo>
                  <a:pt x="360" y="288"/>
                  <a:pt x="464" y="80"/>
                  <a:pt x="528" y="64"/>
                </a:cubicBezTo>
                <a:cubicBezTo>
                  <a:pt x="592" y="48"/>
                  <a:pt x="696" y="200"/>
                  <a:pt x="720" y="304"/>
                </a:cubicBezTo>
                <a:cubicBezTo>
                  <a:pt x="744" y="408"/>
                  <a:pt x="696" y="616"/>
                  <a:pt x="672" y="688"/>
                </a:cubicBezTo>
                <a:cubicBezTo>
                  <a:pt x="648" y="760"/>
                  <a:pt x="600" y="776"/>
                  <a:pt x="576" y="736"/>
                </a:cubicBezTo>
                <a:cubicBezTo>
                  <a:pt x="552" y="696"/>
                  <a:pt x="520" y="560"/>
                  <a:pt x="528" y="448"/>
                </a:cubicBezTo>
                <a:cubicBezTo>
                  <a:pt x="536" y="336"/>
                  <a:pt x="576" y="128"/>
                  <a:pt x="624" y="64"/>
                </a:cubicBezTo>
                <a:cubicBezTo>
                  <a:pt x="672" y="0"/>
                  <a:pt x="768" y="8"/>
                  <a:pt x="816" y="64"/>
                </a:cubicBezTo>
                <a:cubicBezTo>
                  <a:pt x="864" y="120"/>
                  <a:pt x="880" y="344"/>
                  <a:pt x="912" y="400"/>
                </a:cubicBezTo>
                <a:cubicBezTo>
                  <a:pt x="944" y="456"/>
                  <a:pt x="992" y="400"/>
                  <a:pt x="1008" y="400"/>
                </a:cubicBezTo>
              </a:path>
            </a:pathLst>
          </a:custGeom>
          <a:noFill/>
          <a:ln w="3175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20519" y="1750625"/>
            <a:ext cx="94340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/>
              <a:t>   </a:t>
            </a:r>
            <a:r>
              <a:rPr lang="en-US" sz="26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062602" y="2362200"/>
            <a:ext cx="94340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/>
              <a:t>   </a:t>
            </a:r>
            <a:r>
              <a:rPr lang="en-US" sz="26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986402" y="2286000"/>
            <a:ext cx="94340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/>
              <a:t>   </a:t>
            </a:r>
            <a:r>
              <a:rPr lang="en-US" sz="2600" b="1">
                <a:solidFill>
                  <a:schemeClr val="bg1"/>
                </a:solidFill>
              </a:rPr>
              <a:t> 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986402" y="1905000"/>
            <a:ext cx="94340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/>
              <a:t>   </a:t>
            </a:r>
            <a:r>
              <a:rPr lang="en-US" sz="2600" b="1">
                <a:solidFill>
                  <a:schemeClr val="bg1"/>
                </a:solidFill>
              </a:rPr>
              <a:t> _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138802" y="2057400"/>
            <a:ext cx="94340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/>
              <a:t>   </a:t>
            </a:r>
            <a:r>
              <a:rPr lang="en-US" sz="26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0" name="Freeform 105"/>
          <p:cNvSpPr>
            <a:spLocks/>
          </p:cNvSpPr>
          <p:nvPr/>
        </p:nvSpPr>
        <p:spPr bwMode="auto">
          <a:xfrm rot="18000000">
            <a:off x="7648103" y="1641942"/>
            <a:ext cx="360362" cy="152400"/>
          </a:xfrm>
          <a:custGeom>
            <a:avLst/>
            <a:gdLst>
              <a:gd name="T0" fmla="*/ 0 w 1008"/>
              <a:gd name="T1" fmla="*/ 8022407 h 776"/>
              <a:gd name="T2" fmla="*/ 18404202 w 1008"/>
              <a:gd name="T3" fmla="*/ 4319833 h 776"/>
              <a:gd name="T4" fmla="*/ 36808762 w 1008"/>
              <a:gd name="T5" fmla="*/ 17279332 h 776"/>
              <a:gd name="T6" fmla="*/ 24538936 w 1008"/>
              <a:gd name="T7" fmla="*/ 28387249 h 776"/>
              <a:gd name="T8" fmla="*/ 12269468 w 1008"/>
              <a:gd name="T9" fmla="*/ 19130521 h 776"/>
              <a:gd name="T10" fmla="*/ 36808762 w 1008"/>
              <a:gd name="T11" fmla="*/ 2468448 h 776"/>
              <a:gd name="T12" fmla="*/ 61347698 w 1008"/>
              <a:gd name="T13" fmla="*/ 9873792 h 776"/>
              <a:gd name="T14" fmla="*/ 61347698 w 1008"/>
              <a:gd name="T15" fmla="*/ 24684676 h 776"/>
              <a:gd name="T16" fmla="*/ 49078230 w 1008"/>
              <a:gd name="T17" fmla="*/ 28387249 h 776"/>
              <a:gd name="T18" fmla="*/ 42943496 w 1008"/>
              <a:gd name="T19" fmla="*/ 15427947 h 776"/>
              <a:gd name="T20" fmla="*/ 67482432 w 1008"/>
              <a:gd name="T21" fmla="*/ 2468448 h 776"/>
              <a:gd name="T22" fmla="*/ 92021368 w 1008"/>
              <a:gd name="T23" fmla="*/ 11725177 h 776"/>
              <a:gd name="T24" fmla="*/ 85886634 w 1008"/>
              <a:gd name="T25" fmla="*/ 26536061 h 776"/>
              <a:gd name="T26" fmla="*/ 73617166 w 1008"/>
              <a:gd name="T27" fmla="*/ 28387249 h 776"/>
              <a:gd name="T28" fmla="*/ 67482432 w 1008"/>
              <a:gd name="T29" fmla="*/ 17279332 h 776"/>
              <a:gd name="T30" fmla="*/ 79751900 w 1008"/>
              <a:gd name="T31" fmla="*/ 2468448 h 776"/>
              <a:gd name="T32" fmla="*/ 104291194 w 1008"/>
              <a:gd name="T33" fmla="*/ 2468448 h 776"/>
              <a:gd name="T34" fmla="*/ 116560662 w 1008"/>
              <a:gd name="T35" fmla="*/ 15427947 h 776"/>
              <a:gd name="T36" fmla="*/ 128830130 w 1008"/>
              <a:gd name="T37" fmla="*/ 15427947 h 77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8"/>
              <a:gd name="T58" fmla="*/ 0 h 776"/>
              <a:gd name="T59" fmla="*/ 1008 w 1008"/>
              <a:gd name="T60" fmla="*/ 776 h 77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8" h="776">
                <a:moveTo>
                  <a:pt x="0" y="208"/>
                </a:moveTo>
                <a:cubicBezTo>
                  <a:pt x="48" y="140"/>
                  <a:pt x="96" y="72"/>
                  <a:pt x="144" y="112"/>
                </a:cubicBezTo>
                <a:cubicBezTo>
                  <a:pt x="192" y="152"/>
                  <a:pt x="280" y="344"/>
                  <a:pt x="288" y="448"/>
                </a:cubicBezTo>
                <a:cubicBezTo>
                  <a:pt x="296" y="552"/>
                  <a:pt x="224" y="728"/>
                  <a:pt x="192" y="736"/>
                </a:cubicBezTo>
                <a:cubicBezTo>
                  <a:pt x="160" y="744"/>
                  <a:pt x="80" y="608"/>
                  <a:pt x="96" y="496"/>
                </a:cubicBezTo>
                <a:cubicBezTo>
                  <a:pt x="112" y="384"/>
                  <a:pt x="224" y="104"/>
                  <a:pt x="288" y="64"/>
                </a:cubicBezTo>
                <a:cubicBezTo>
                  <a:pt x="352" y="24"/>
                  <a:pt x="448" y="160"/>
                  <a:pt x="480" y="256"/>
                </a:cubicBezTo>
                <a:cubicBezTo>
                  <a:pt x="512" y="352"/>
                  <a:pt x="496" y="560"/>
                  <a:pt x="480" y="640"/>
                </a:cubicBezTo>
                <a:cubicBezTo>
                  <a:pt x="464" y="720"/>
                  <a:pt x="408" y="776"/>
                  <a:pt x="384" y="736"/>
                </a:cubicBezTo>
                <a:cubicBezTo>
                  <a:pt x="360" y="696"/>
                  <a:pt x="312" y="512"/>
                  <a:pt x="336" y="400"/>
                </a:cubicBezTo>
                <a:cubicBezTo>
                  <a:pt x="360" y="288"/>
                  <a:pt x="464" y="80"/>
                  <a:pt x="528" y="64"/>
                </a:cubicBezTo>
                <a:cubicBezTo>
                  <a:pt x="592" y="48"/>
                  <a:pt x="696" y="200"/>
                  <a:pt x="720" y="304"/>
                </a:cubicBezTo>
                <a:cubicBezTo>
                  <a:pt x="744" y="408"/>
                  <a:pt x="696" y="616"/>
                  <a:pt x="672" y="688"/>
                </a:cubicBezTo>
                <a:cubicBezTo>
                  <a:pt x="648" y="760"/>
                  <a:pt x="600" y="776"/>
                  <a:pt x="576" y="736"/>
                </a:cubicBezTo>
                <a:cubicBezTo>
                  <a:pt x="552" y="696"/>
                  <a:pt x="520" y="560"/>
                  <a:pt x="528" y="448"/>
                </a:cubicBezTo>
                <a:cubicBezTo>
                  <a:pt x="536" y="336"/>
                  <a:pt x="576" y="128"/>
                  <a:pt x="624" y="64"/>
                </a:cubicBezTo>
                <a:cubicBezTo>
                  <a:pt x="672" y="0"/>
                  <a:pt x="768" y="8"/>
                  <a:pt x="816" y="64"/>
                </a:cubicBezTo>
                <a:cubicBezTo>
                  <a:pt x="864" y="120"/>
                  <a:pt x="880" y="344"/>
                  <a:pt x="912" y="400"/>
                </a:cubicBezTo>
                <a:cubicBezTo>
                  <a:pt x="944" y="456"/>
                  <a:pt x="992" y="400"/>
                  <a:pt x="1008" y="400"/>
                </a:cubicBezTo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21" name="Freeform 105"/>
          <p:cNvSpPr>
            <a:spLocks/>
          </p:cNvSpPr>
          <p:nvPr/>
        </p:nvSpPr>
        <p:spPr bwMode="auto">
          <a:xfrm rot="18000000">
            <a:off x="8250339" y="1710858"/>
            <a:ext cx="360362" cy="152400"/>
          </a:xfrm>
          <a:custGeom>
            <a:avLst/>
            <a:gdLst>
              <a:gd name="T0" fmla="*/ 0 w 1008"/>
              <a:gd name="T1" fmla="*/ 8022407 h 776"/>
              <a:gd name="T2" fmla="*/ 18404202 w 1008"/>
              <a:gd name="T3" fmla="*/ 4319833 h 776"/>
              <a:gd name="T4" fmla="*/ 36808762 w 1008"/>
              <a:gd name="T5" fmla="*/ 17279332 h 776"/>
              <a:gd name="T6" fmla="*/ 24538936 w 1008"/>
              <a:gd name="T7" fmla="*/ 28387249 h 776"/>
              <a:gd name="T8" fmla="*/ 12269468 w 1008"/>
              <a:gd name="T9" fmla="*/ 19130521 h 776"/>
              <a:gd name="T10" fmla="*/ 36808762 w 1008"/>
              <a:gd name="T11" fmla="*/ 2468448 h 776"/>
              <a:gd name="T12" fmla="*/ 61347698 w 1008"/>
              <a:gd name="T13" fmla="*/ 9873792 h 776"/>
              <a:gd name="T14" fmla="*/ 61347698 w 1008"/>
              <a:gd name="T15" fmla="*/ 24684676 h 776"/>
              <a:gd name="T16" fmla="*/ 49078230 w 1008"/>
              <a:gd name="T17" fmla="*/ 28387249 h 776"/>
              <a:gd name="T18" fmla="*/ 42943496 w 1008"/>
              <a:gd name="T19" fmla="*/ 15427947 h 776"/>
              <a:gd name="T20" fmla="*/ 67482432 w 1008"/>
              <a:gd name="T21" fmla="*/ 2468448 h 776"/>
              <a:gd name="T22" fmla="*/ 92021368 w 1008"/>
              <a:gd name="T23" fmla="*/ 11725177 h 776"/>
              <a:gd name="T24" fmla="*/ 85886634 w 1008"/>
              <a:gd name="T25" fmla="*/ 26536061 h 776"/>
              <a:gd name="T26" fmla="*/ 73617166 w 1008"/>
              <a:gd name="T27" fmla="*/ 28387249 h 776"/>
              <a:gd name="T28" fmla="*/ 67482432 w 1008"/>
              <a:gd name="T29" fmla="*/ 17279332 h 776"/>
              <a:gd name="T30" fmla="*/ 79751900 w 1008"/>
              <a:gd name="T31" fmla="*/ 2468448 h 776"/>
              <a:gd name="T32" fmla="*/ 104291194 w 1008"/>
              <a:gd name="T33" fmla="*/ 2468448 h 776"/>
              <a:gd name="T34" fmla="*/ 116560662 w 1008"/>
              <a:gd name="T35" fmla="*/ 15427947 h 776"/>
              <a:gd name="T36" fmla="*/ 128830130 w 1008"/>
              <a:gd name="T37" fmla="*/ 15427947 h 77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8"/>
              <a:gd name="T58" fmla="*/ 0 h 776"/>
              <a:gd name="T59" fmla="*/ 1008 w 1008"/>
              <a:gd name="T60" fmla="*/ 776 h 77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8" h="776">
                <a:moveTo>
                  <a:pt x="0" y="208"/>
                </a:moveTo>
                <a:cubicBezTo>
                  <a:pt x="48" y="140"/>
                  <a:pt x="96" y="72"/>
                  <a:pt x="144" y="112"/>
                </a:cubicBezTo>
                <a:cubicBezTo>
                  <a:pt x="192" y="152"/>
                  <a:pt x="280" y="344"/>
                  <a:pt x="288" y="448"/>
                </a:cubicBezTo>
                <a:cubicBezTo>
                  <a:pt x="296" y="552"/>
                  <a:pt x="224" y="728"/>
                  <a:pt x="192" y="736"/>
                </a:cubicBezTo>
                <a:cubicBezTo>
                  <a:pt x="160" y="744"/>
                  <a:pt x="80" y="608"/>
                  <a:pt x="96" y="496"/>
                </a:cubicBezTo>
                <a:cubicBezTo>
                  <a:pt x="112" y="384"/>
                  <a:pt x="224" y="104"/>
                  <a:pt x="288" y="64"/>
                </a:cubicBezTo>
                <a:cubicBezTo>
                  <a:pt x="352" y="24"/>
                  <a:pt x="448" y="160"/>
                  <a:pt x="480" y="256"/>
                </a:cubicBezTo>
                <a:cubicBezTo>
                  <a:pt x="512" y="352"/>
                  <a:pt x="496" y="560"/>
                  <a:pt x="480" y="640"/>
                </a:cubicBezTo>
                <a:cubicBezTo>
                  <a:pt x="464" y="720"/>
                  <a:pt x="408" y="776"/>
                  <a:pt x="384" y="736"/>
                </a:cubicBezTo>
                <a:cubicBezTo>
                  <a:pt x="360" y="696"/>
                  <a:pt x="312" y="512"/>
                  <a:pt x="336" y="400"/>
                </a:cubicBezTo>
                <a:cubicBezTo>
                  <a:pt x="360" y="288"/>
                  <a:pt x="464" y="80"/>
                  <a:pt x="528" y="64"/>
                </a:cubicBezTo>
                <a:cubicBezTo>
                  <a:pt x="592" y="48"/>
                  <a:pt x="696" y="200"/>
                  <a:pt x="720" y="304"/>
                </a:cubicBezTo>
                <a:cubicBezTo>
                  <a:pt x="744" y="408"/>
                  <a:pt x="696" y="616"/>
                  <a:pt x="672" y="688"/>
                </a:cubicBezTo>
                <a:cubicBezTo>
                  <a:pt x="648" y="760"/>
                  <a:pt x="600" y="776"/>
                  <a:pt x="576" y="736"/>
                </a:cubicBezTo>
                <a:cubicBezTo>
                  <a:pt x="552" y="696"/>
                  <a:pt x="520" y="560"/>
                  <a:pt x="528" y="448"/>
                </a:cubicBezTo>
                <a:cubicBezTo>
                  <a:pt x="536" y="336"/>
                  <a:pt x="576" y="128"/>
                  <a:pt x="624" y="64"/>
                </a:cubicBezTo>
                <a:cubicBezTo>
                  <a:pt x="672" y="0"/>
                  <a:pt x="768" y="8"/>
                  <a:pt x="816" y="64"/>
                </a:cubicBezTo>
                <a:cubicBezTo>
                  <a:pt x="864" y="120"/>
                  <a:pt x="880" y="344"/>
                  <a:pt x="912" y="400"/>
                </a:cubicBezTo>
                <a:cubicBezTo>
                  <a:pt x="944" y="456"/>
                  <a:pt x="992" y="400"/>
                  <a:pt x="1008" y="400"/>
                </a:cubicBezTo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22" name="Freeform 105"/>
          <p:cNvSpPr>
            <a:spLocks/>
          </p:cNvSpPr>
          <p:nvPr/>
        </p:nvSpPr>
        <p:spPr bwMode="auto">
          <a:xfrm rot="3000000">
            <a:off x="7971012" y="1634808"/>
            <a:ext cx="360362" cy="152400"/>
          </a:xfrm>
          <a:custGeom>
            <a:avLst/>
            <a:gdLst>
              <a:gd name="T0" fmla="*/ 0 w 1008"/>
              <a:gd name="T1" fmla="*/ 8022407 h 776"/>
              <a:gd name="T2" fmla="*/ 18404202 w 1008"/>
              <a:gd name="T3" fmla="*/ 4319833 h 776"/>
              <a:gd name="T4" fmla="*/ 36808762 w 1008"/>
              <a:gd name="T5" fmla="*/ 17279332 h 776"/>
              <a:gd name="T6" fmla="*/ 24538936 w 1008"/>
              <a:gd name="T7" fmla="*/ 28387249 h 776"/>
              <a:gd name="T8" fmla="*/ 12269468 w 1008"/>
              <a:gd name="T9" fmla="*/ 19130521 h 776"/>
              <a:gd name="T10" fmla="*/ 36808762 w 1008"/>
              <a:gd name="T11" fmla="*/ 2468448 h 776"/>
              <a:gd name="T12" fmla="*/ 61347698 w 1008"/>
              <a:gd name="T13" fmla="*/ 9873792 h 776"/>
              <a:gd name="T14" fmla="*/ 61347698 w 1008"/>
              <a:gd name="T15" fmla="*/ 24684676 h 776"/>
              <a:gd name="T16" fmla="*/ 49078230 w 1008"/>
              <a:gd name="T17" fmla="*/ 28387249 h 776"/>
              <a:gd name="T18" fmla="*/ 42943496 w 1008"/>
              <a:gd name="T19" fmla="*/ 15427947 h 776"/>
              <a:gd name="T20" fmla="*/ 67482432 w 1008"/>
              <a:gd name="T21" fmla="*/ 2468448 h 776"/>
              <a:gd name="T22" fmla="*/ 92021368 w 1008"/>
              <a:gd name="T23" fmla="*/ 11725177 h 776"/>
              <a:gd name="T24" fmla="*/ 85886634 w 1008"/>
              <a:gd name="T25" fmla="*/ 26536061 h 776"/>
              <a:gd name="T26" fmla="*/ 73617166 w 1008"/>
              <a:gd name="T27" fmla="*/ 28387249 h 776"/>
              <a:gd name="T28" fmla="*/ 67482432 w 1008"/>
              <a:gd name="T29" fmla="*/ 17279332 h 776"/>
              <a:gd name="T30" fmla="*/ 79751900 w 1008"/>
              <a:gd name="T31" fmla="*/ 2468448 h 776"/>
              <a:gd name="T32" fmla="*/ 104291194 w 1008"/>
              <a:gd name="T33" fmla="*/ 2468448 h 776"/>
              <a:gd name="T34" fmla="*/ 116560662 w 1008"/>
              <a:gd name="T35" fmla="*/ 15427947 h 776"/>
              <a:gd name="T36" fmla="*/ 128830130 w 1008"/>
              <a:gd name="T37" fmla="*/ 15427947 h 77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8"/>
              <a:gd name="T58" fmla="*/ 0 h 776"/>
              <a:gd name="T59" fmla="*/ 1008 w 1008"/>
              <a:gd name="T60" fmla="*/ 776 h 77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8" h="776">
                <a:moveTo>
                  <a:pt x="0" y="208"/>
                </a:moveTo>
                <a:cubicBezTo>
                  <a:pt x="48" y="140"/>
                  <a:pt x="96" y="72"/>
                  <a:pt x="144" y="112"/>
                </a:cubicBezTo>
                <a:cubicBezTo>
                  <a:pt x="192" y="152"/>
                  <a:pt x="280" y="344"/>
                  <a:pt x="288" y="448"/>
                </a:cubicBezTo>
                <a:cubicBezTo>
                  <a:pt x="296" y="552"/>
                  <a:pt x="224" y="728"/>
                  <a:pt x="192" y="736"/>
                </a:cubicBezTo>
                <a:cubicBezTo>
                  <a:pt x="160" y="744"/>
                  <a:pt x="80" y="608"/>
                  <a:pt x="96" y="496"/>
                </a:cubicBezTo>
                <a:cubicBezTo>
                  <a:pt x="112" y="384"/>
                  <a:pt x="224" y="104"/>
                  <a:pt x="288" y="64"/>
                </a:cubicBezTo>
                <a:cubicBezTo>
                  <a:pt x="352" y="24"/>
                  <a:pt x="448" y="160"/>
                  <a:pt x="480" y="256"/>
                </a:cubicBezTo>
                <a:cubicBezTo>
                  <a:pt x="512" y="352"/>
                  <a:pt x="496" y="560"/>
                  <a:pt x="480" y="640"/>
                </a:cubicBezTo>
                <a:cubicBezTo>
                  <a:pt x="464" y="720"/>
                  <a:pt x="408" y="776"/>
                  <a:pt x="384" y="736"/>
                </a:cubicBezTo>
                <a:cubicBezTo>
                  <a:pt x="360" y="696"/>
                  <a:pt x="312" y="512"/>
                  <a:pt x="336" y="400"/>
                </a:cubicBezTo>
                <a:cubicBezTo>
                  <a:pt x="360" y="288"/>
                  <a:pt x="464" y="80"/>
                  <a:pt x="528" y="64"/>
                </a:cubicBezTo>
                <a:cubicBezTo>
                  <a:pt x="592" y="48"/>
                  <a:pt x="696" y="200"/>
                  <a:pt x="720" y="304"/>
                </a:cubicBezTo>
                <a:cubicBezTo>
                  <a:pt x="744" y="408"/>
                  <a:pt x="696" y="616"/>
                  <a:pt x="672" y="688"/>
                </a:cubicBezTo>
                <a:cubicBezTo>
                  <a:pt x="648" y="760"/>
                  <a:pt x="600" y="776"/>
                  <a:pt x="576" y="736"/>
                </a:cubicBezTo>
                <a:cubicBezTo>
                  <a:pt x="552" y="696"/>
                  <a:pt x="520" y="560"/>
                  <a:pt x="528" y="448"/>
                </a:cubicBezTo>
                <a:cubicBezTo>
                  <a:pt x="536" y="336"/>
                  <a:pt x="576" y="128"/>
                  <a:pt x="624" y="64"/>
                </a:cubicBezTo>
                <a:cubicBezTo>
                  <a:pt x="672" y="0"/>
                  <a:pt x="768" y="8"/>
                  <a:pt x="816" y="64"/>
                </a:cubicBezTo>
                <a:cubicBezTo>
                  <a:pt x="864" y="120"/>
                  <a:pt x="880" y="344"/>
                  <a:pt x="912" y="400"/>
                </a:cubicBezTo>
                <a:cubicBezTo>
                  <a:pt x="944" y="456"/>
                  <a:pt x="992" y="400"/>
                  <a:pt x="1008" y="400"/>
                </a:cubicBezTo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23" name="Freeform 105"/>
          <p:cNvSpPr>
            <a:spLocks/>
          </p:cNvSpPr>
          <p:nvPr/>
        </p:nvSpPr>
        <p:spPr bwMode="auto">
          <a:xfrm rot="2400000">
            <a:off x="7990813" y="2861142"/>
            <a:ext cx="360362" cy="152400"/>
          </a:xfrm>
          <a:custGeom>
            <a:avLst/>
            <a:gdLst>
              <a:gd name="T0" fmla="*/ 0 w 1008"/>
              <a:gd name="T1" fmla="*/ 8022407 h 776"/>
              <a:gd name="T2" fmla="*/ 18404202 w 1008"/>
              <a:gd name="T3" fmla="*/ 4319833 h 776"/>
              <a:gd name="T4" fmla="*/ 36808762 w 1008"/>
              <a:gd name="T5" fmla="*/ 17279332 h 776"/>
              <a:gd name="T6" fmla="*/ 24538936 w 1008"/>
              <a:gd name="T7" fmla="*/ 28387249 h 776"/>
              <a:gd name="T8" fmla="*/ 12269468 w 1008"/>
              <a:gd name="T9" fmla="*/ 19130521 h 776"/>
              <a:gd name="T10" fmla="*/ 36808762 w 1008"/>
              <a:gd name="T11" fmla="*/ 2468448 h 776"/>
              <a:gd name="T12" fmla="*/ 61347698 w 1008"/>
              <a:gd name="T13" fmla="*/ 9873792 h 776"/>
              <a:gd name="T14" fmla="*/ 61347698 w 1008"/>
              <a:gd name="T15" fmla="*/ 24684676 h 776"/>
              <a:gd name="T16" fmla="*/ 49078230 w 1008"/>
              <a:gd name="T17" fmla="*/ 28387249 h 776"/>
              <a:gd name="T18" fmla="*/ 42943496 w 1008"/>
              <a:gd name="T19" fmla="*/ 15427947 h 776"/>
              <a:gd name="T20" fmla="*/ 67482432 w 1008"/>
              <a:gd name="T21" fmla="*/ 2468448 h 776"/>
              <a:gd name="T22" fmla="*/ 92021368 w 1008"/>
              <a:gd name="T23" fmla="*/ 11725177 h 776"/>
              <a:gd name="T24" fmla="*/ 85886634 w 1008"/>
              <a:gd name="T25" fmla="*/ 26536061 h 776"/>
              <a:gd name="T26" fmla="*/ 73617166 w 1008"/>
              <a:gd name="T27" fmla="*/ 28387249 h 776"/>
              <a:gd name="T28" fmla="*/ 67482432 w 1008"/>
              <a:gd name="T29" fmla="*/ 17279332 h 776"/>
              <a:gd name="T30" fmla="*/ 79751900 w 1008"/>
              <a:gd name="T31" fmla="*/ 2468448 h 776"/>
              <a:gd name="T32" fmla="*/ 104291194 w 1008"/>
              <a:gd name="T33" fmla="*/ 2468448 h 776"/>
              <a:gd name="T34" fmla="*/ 116560662 w 1008"/>
              <a:gd name="T35" fmla="*/ 15427947 h 776"/>
              <a:gd name="T36" fmla="*/ 128830130 w 1008"/>
              <a:gd name="T37" fmla="*/ 15427947 h 77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8"/>
              <a:gd name="T58" fmla="*/ 0 h 776"/>
              <a:gd name="T59" fmla="*/ 1008 w 1008"/>
              <a:gd name="T60" fmla="*/ 776 h 77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8" h="776">
                <a:moveTo>
                  <a:pt x="0" y="208"/>
                </a:moveTo>
                <a:cubicBezTo>
                  <a:pt x="48" y="140"/>
                  <a:pt x="96" y="72"/>
                  <a:pt x="144" y="112"/>
                </a:cubicBezTo>
                <a:cubicBezTo>
                  <a:pt x="192" y="152"/>
                  <a:pt x="280" y="344"/>
                  <a:pt x="288" y="448"/>
                </a:cubicBezTo>
                <a:cubicBezTo>
                  <a:pt x="296" y="552"/>
                  <a:pt x="224" y="728"/>
                  <a:pt x="192" y="736"/>
                </a:cubicBezTo>
                <a:cubicBezTo>
                  <a:pt x="160" y="744"/>
                  <a:pt x="80" y="608"/>
                  <a:pt x="96" y="496"/>
                </a:cubicBezTo>
                <a:cubicBezTo>
                  <a:pt x="112" y="384"/>
                  <a:pt x="224" y="104"/>
                  <a:pt x="288" y="64"/>
                </a:cubicBezTo>
                <a:cubicBezTo>
                  <a:pt x="352" y="24"/>
                  <a:pt x="448" y="160"/>
                  <a:pt x="480" y="256"/>
                </a:cubicBezTo>
                <a:cubicBezTo>
                  <a:pt x="512" y="352"/>
                  <a:pt x="496" y="560"/>
                  <a:pt x="480" y="640"/>
                </a:cubicBezTo>
                <a:cubicBezTo>
                  <a:pt x="464" y="720"/>
                  <a:pt x="408" y="776"/>
                  <a:pt x="384" y="736"/>
                </a:cubicBezTo>
                <a:cubicBezTo>
                  <a:pt x="360" y="696"/>
                  <a:pt x="312" y="512"/>
                  <a:pt x="336" y="400"/>
                </a:cubicBezTo>
                <a:cubicBezTo>
                  <a:pt x="360" y="288"/>
                  <a:pt x="464" y="80"/>
                  <a:pt x="528" y="64"/>
                </a:cubicBezTo>
                <a:cubicBezTo>
                  <a:pt x="592" y="48"/>
                  <a:pt x="696" y="200"/>
                  <a:pt x="720" y="304"/>
                </a:cubicBezTo>
                <a:cubicBezTo>
                  <a:pt x="744" y="408"/>
                  <a:pt x="696" y="616"/>
                  <a:pt x="672" y="688"/>
                </a:cubicBezTo>
                <a:cubicBezTo>
                  <a:pt x="648" y="760"/>
                  <a:pt x="600" y="776"/>
                  <a:pt x="576" y="736"/>
                </a:cubicBezTo>
                <a:cubicBezTo>
                  <a:pt x="552" y="696"/>
                  <a:pt x="520" y="560"/>
                  <a:pt x="528" y="448"/>
                </a:cubicBezTo>
                <a:cubicBezTo>
                  <a:pt x="536" y="336"/>
                  <a:pt x="576" y="128"/>
                  <a:pt x="624" y="64"/>
                </a:cubicBezTo>
                <a:cubicBezTo>
                  <a:pt x="672" y="0"/>
                  <a:pt x="768" y="8"/>
                  <a:pt x="816" y="64"/>
                </a:cubicBezTo>
                <a:cubicBezTo>
                  <a:pt x="864" y="120"/>
                  <a:pt x="880" y="344"/>
                  <a:pt x="912" y="400"/>
                </a:cubicBezTo>
                <a:cubicBezTo>
                  <a:pt x="944" y="456"/>
                  <a:pt x="992" y="400"/>
                  <a:pt x="1008" y="400"/>
                </a:cubicBezTo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29" name="Oval 15"/>
          <p:cNvSpPr>
            <a:spLocks noChangeArrowheads="1"/>
          </p:cNvSpPr>
          <p:nvPr/>
        </p:nvSpPr>
        <p:spPr bwMode="auto">
          <a:xfrm>
            <a:off x="3541713" y="2476890"/>
            <a:ext cx="649287" cy="629158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tx1"/>
              </a:gs>
            </a:gsLst>
            <a:lin ang="0" scaled="1"/>
            <a:tileRect/>
          </a:gra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AutoShape 45"/>
          <p:cNvSpPr>
            <a:spLocks noChangeArrowheads="1"/>
          </p:cNvSpPr>
          <p:nvPr/>
        </p:nvSpPr>
        <p:spPr bwMode="auto">
          <a:xfrm>
            <a:off x="3609818" y="2612771"/>
            <a:ext cx="228600" cy="76200"/>
          </a:xfrm>
          <a:custGeom>
            <a:avLst/>
            <a:gdLst>
              <a:gd name="T0" fmla="*/ 135492003 w 21600"/>
              <a:gd name="T1" fmla="*/ 0 h 21600"/>
              <a:gd name="T2" fmla="*/ 121026523 w 21600"/>
              <a:gd name="T3" fmla="*/ 3335867 h 21600"/>
              <a:gd name="T4" fmla="*/ 135492003 w 21600"/>
              <a:gd name="T5" fmla="*/ 0 h 21600"/>
              <a:gd name="T6" fmla="*/ 149957473 w 21600"/>
              <a:gd name="T7" fmla="*/ 333586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23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9647" y="21538"/>
                </a:moveTo>
                <a:cubicBezTo>
                  <a:pt x="4160" y="20949"/>
                  <a:pt x="0" y="16318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6318"/>
                  <a:pt x="17439" y="20949"/>
                  <a:pt x="11952" y="21538"/>
                </a:cubicBezTo>
                <a:cubicBezTo>
                  <a:pt x="17439" y="20949"/>
                  <a:pt x="21600" y="16318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6318"/>
                  <a:pt x="4160" y="20949"/>
                  <a:pt x="9647" y="21538"/>
                </a:cubicBezTo>
                <a:close/>
              </a:path>
            </a:pathLst>
          </a:cu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Oval 49"/>
          <p:cNvSpPr>
            <a:spLocks noChangeArrowheads="1"/>
          </p:cNvSpPr>
          <p:nvPr/>
        </p:nvSpPr>
        <p:spPr bwMode="auto">
          <a:xfrm rot="1200000">
            <a:off x="3681256" y="2609596"/>
            <a:ext cx="153987" cy="2317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Oval 50"/>
          <p:cNvSpPr>
            <a:spLocks noChangeArrowheads="1"/>
          </p:cNvSpPr>
          <p:nvPr/>
        </p:nvSpPr>
        <p:spPr bwMode="auto">
          <a:xfrm>
            <a:off x="3609818" y="2688971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Oval 49"/>
          <p:cNvSpPr>
            <a:spLocks noChangeArrowheads="1"/>
          </p:cNvSpPr>
          <p:nvPr/>
        </p:nvSpPr>
        <p:spPr bwMode="auto">
          <a:xfrm rot="1200000">
            <a:off x="3563781" y="2587371"/>
            <a:ext cx="153987" cy="2317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Oval 51"/>
          <p:cNvSpPr>
            <a:spLocks noChangeArrowheads="1"/>
          </p:cNvSpPr>
          <p:nvPr/>
        </p:nvSpPr>
        <p:spPr bwMode="auto">
          <a:xfrm>
            <a:off x="3681256" y="2700084"/>
            <a:ext cx="76200" cy="76200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Oval 51"/>
          <p:cNvSpPr>
            <a:spLocks noChangeArrowheads="1"/>
          </p:cNvSpPr>
          <p:nvPr/>
        </p:nvSpPr>
        <p:spPr bwMode="auto">
          <a:xfrm>
            <a:off x="3581400" y="2685796"/>
            <a:ext cx="76200" cy="76200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732456" y="2152980"/>
            <a:ext cx="306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505200" y="2724090"/>
            <a:ext cx="277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-</a:t>
            </a:r>
          </a:p>
        </p:txBody>
      </p:sp>
      <p:sp>
        <p:nvSpPr>
          <p:cNvPr id="40" name="Rounded Rectangle 39"/>
          <p:cNvSpPr/>
          <p:nvPr/>
        </p:nvSpPr>
        <p:spPr bwMode="auto">
          <a:xfrm>
            <a:off x="609600" y="4267200"/>
            <a:ext cx="5181600" cy="1676400"/>
          </a:xfrm>
          <a:prstGeom prst="roundRect">
            <a:avLst/>
          </a:prstGeom>
          <a:gradFill flip="none" rotWithShape="1">
            <a:gsLst>
              <a:gs pos="0">
                <a:srgbClr val="FEFFA6"/>
              </a:gs>
              <a:gs pos="86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Examples</a:t>
            </a:r>
            <a:r>
              <a:rPr kumimoji="0" lang="en-US" sz="2000" b="0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 of </a:t>
            </a: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scattering models: </a:t>
            </a:r>
          </a:p>
          <a:p>
            <a:pPr marL="0" marR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lang="en-US"/>
              <a:t> generic model</a:t>
            </a:r>
          </a:p>
          <a:p>
            <a:pPr marL="0" marR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lang="en-US"/>
              <a:t> intermediate model</a:t>
            </a:r>
          </a:p>
          <a:p>
            <a:pPr marL="0" marR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lang="en-US"/>
              <a:t> triple-Regge model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8915400" cy="904875"/>
          </a:xfrm>
        </p:spPr>
        <p:txBody>
          <a:bodyPr/>
          <a:lstStyle/>
          <a:p>
            <a:r>
              <a:rPr lang="en-US"/>
              <a:t>Nuclear interactions: general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6" name="Bent-Up Arrow 5"/>
          <p:cNvSpPr/>
          <p:nvPr/>
        </p:nvSpPr>
        <p:spPr bwMode="auto">
          <a:xfrm rot="5400000">
            <a:off x="4229100" y="4000500"/>
            <a:ext cx="228600" cy="304800"/>
          </a:xfrm>
          <a:prstGeom prst="bentUp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Tahoma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39826" y="3124200"/>
            <a:ext cx="2218677" cy="1694506"/>
          </a:xfrm>
          <a:prstGeom prst="ellipse">
            <a:avLst/>
          </a:prstGeom>
          <a:gradFill flip="none" rotWithShape="1">
            <a:gsLst>
              <a:gs pos="18000">
                <a:schemeClr val="bg2">
                  <a:lumMod val="50000"/>
                </a:schemeClr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44686" y="3320732"/>
            <a:ext cx="836056" cy="883597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chemeClr val="tx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71029" y="3853533"/>
            <a:ext cx="821805" cy="82080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chemeClr val="tx1"/>
              </a:gs>
            </a:gsLst>
            <a:lin ang="54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200" y="3275379"/>
            <a:ext cx="94340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/>
              <a:t>   </a:t>
            </a:r>
            <a:r>
              <a:rPr lang="en-US" sz="2600" b="1">
                <a:solidFill>
                  <a:schemeClr val="bg1"/>
                </a:solidFill>
              </a:rPr>
              <a:t> u</a:t>
            </a:r>
          </a:p>
        </p:txBody>
      </p:sp>
      <p:sp>
        <p:nvSpPr>
          <p:cNvPr id="11" name="Freeform 105"/>
          <p:cNvSpPr>
            <a:spLocks/>
          </p:cNvSpPr>
          <p:nvPr/>
        </p:nvSpPr>
        <p:spPr bwMode="auto">
          <a:xfrm rot="14400000">
            <a:off x="795420" y="3691621"/>
            <a:ext cx="360362" cy="152400"/>
          </a:xfrm>
          <a:custGeom>
            <a:avLst/>
            <a:gdLst>
              <a:gd name="T0" fmla="*/ 0 w 1008"/>
              <a:gd name="T1" fmla="*/ 8022407 h 776"/>
              <a:gd name="T2" fmla="*/ 18404202 w 1008"/>
              <a:gd name="T3" fmla="*/ 4319833 h 776"/>
              <a:gd name="T4" fmla="*/ 36808762 w 1008"/>
              <a:gd name="T5" fmla="*/ 17279332 h 776"/>
              <a:gd name="T6" fmla="*/ 24538936 w 1008"/>
              <a:gd name="T7" fmla="*/ 28387249 h 776"/>
              <a:gd name="T8" fmla="*/ 12269468 w 1008"/>
              <a:gd name="T9" fmla="*/ 19130521 h 776"/>
              <a:gd name="T10" fmla="*/ 36808762 w 1008"/>
              <a:gd name="T11" fmla="*/ 2468448 h 776"/>
              <a:gd name="T12" fmla="*/ 61347698 w 1008"/>
              <a:gd name="T13" fmla="*/ 9873792 h 776"/>
              <a:gd name="T14" fmla="*/ 61347698 w 1008"/>
              <a:gd name="T15" fmla="*/ 24684676 h 776"/>
              <a:gd name="T16" fmla="*/ 49078230 w 1008"/>
              <a:gd name="T17" fmla="*/ 28387249 h 776"/>
              <a:gd name="T18" fmla="*/ 42943496 w 1008"/>
              <a:gd name="T19" fmla="*/ 15427947 h 776"/>
              <a:gd name="T20" fmla="*/ 67482432 w 1008"/>
              <a:gd name="T21" fmla="*/ 2468448 h 776"/>
              <a:gd name="T22" fmla="*/ 92021368 w 1008"/>
              <a:gd name="T23" fmla="*/ 11725177 h 776"/>
              <a:gd name="T24" fmla="*/ 85886634 w 1008"/>
              <a:gd name="T25" fmla="*/ 26536061 h 776"/>
              <a:gd name="T26" fmla="*/ 73617166 w 1008"/>
              <a:gd name="T27" fmla="*/ 28387249 h 776"/>
              <a:gd name="T28" fmla="*/ 67482432 w 1008"/>
              <a:gd name="T29" fmla="*/ 17279332 h 776"/>
              <a:gd name="T30" fmla="*/ 79751900 w 1008"/>
              <a:gd name="T31" fmla="*/ 2468448 h 776"/>
              <a:gd name="T32" fmla="*/ 104291194 w 1008"/>
              <a:gd name="T33" fmla="*/ 2468448 h 776"/>
              <a:gd name="T34" fmla="*/ 116560662 w 1008"/>
              <a:gd name="T35" fmla="*/ 15427947 h 776"/>
              <a:gd name="T36" fmla="*/ 128830130 w 1008"/>
              <a:gd name="T37" fmla="*/ 15427947 h 77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8"/>
              <a:gd name="T58" fmla="*/ 0 h 776"/>
              <a:gd name="T59" fmla="*/ 1008 w 1008"/>
              <a:gd name="T60" fmla="*/ 776 h 77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8" h="776">
                <a:moveTo>
                  <a:pt x="0" y="208"/>
                </a:moveTo>
                <a:cubicBezTo>
                  <a:pt x="48" y="140"/>
                  <a:pt x="96" y="72"/>
                  <a:pt x="144" y="112"/>
                </a:cubicBezTo>
                <a:cubicBezTo>
                  <a:pt x="192" y="152"/>
                  <a:pt x="280" y="344"/>
                  <a:pt x="288" y="448"/>
                </a:cubicBezTo>
                <a:cubicBezTo>
                  <a:pt x="296" y="552"/>
                  <a:pt x="224" y="728"/>
                  <a:pt x="192" y="736"/>
                </a:cubicBezTo>
                <a:cubicBezTo>
                  <a:pt x="160" y="744"/>
                  <a:pt x="80" y="608"/>
                  <a:pt x="96" y="496"/>
                </a:cubicBezTo>
                <a:cubicBezTo>
                  <a:pt x="112" y="384"/>
                  <a:pt x="224" y="104"/>
                  <a:pt x="288" y="64"/>
                </a:cubicBezTo>
                <a:cubicBezTo>
                  <a:pt x="352" y="24"/>
                  <a:pt x="448" y="160"/>
                  <a:pt x="480" y="256"/>
                </a:cubicBezTo>
                <a:cubicBezTo>
                  <a:pt x="512" y="352"/>
                  <a:pt x="496" y="560"/>
                  <a:pt x="480" y="640"/>
                </a:cubicBezTo>
                <a:cubicBezTo>
                  <a:pt x="464" y="720"/>
                  <a:pt x="408" y="776"/>
                  <a:pt x="384" y="736"/>
                </a:cubicBezTo>
                <a:cubicBezTo>
                  <a:pt x="360" y="696"/>
                  <a:pt x="312" y="512"/>
                  <a:pt x="336" y="400"/>
                </a:cubicBezTo>
                <a:cubicBezTo>
                  <a:pt x="360" y="288"/>
                  <a:pt x="464" y="80"/>
                  <a:pt x="528" y="64"/>
                </a:cubicBezTo>
                <a:cubicBezTo>
                  <a:pt x="592" y="48"/>
                  <a:pt x="696" y="200"/>
                  <a:pt x="720" y="304"/>
                </a:cubicBezTo>
                <a:cubicBezTo>
                  <a:pt x="744" y="408"/>
                  <a:pt x="696" y="616"/>
                  <a:pt x="672" y="688"/>
                </a:cubicBezTo>
                <a:cubicBezTo>
                  <a:pt x="648" y="760"/>
                  <a:pt x="600" y="776"/>
                  <a:pt x="576" y="736"/>
                </a:cubicBezTo>
                <a:cubicBezTo>
                  <a:pt x="552" y="696"/>
                  <a:pt x="520" y="560"/>
                  <a:pt x="528" y="448"/>
                </a:cubicBezTo>
                <a:cubicBezTo>
                  <a:pt x="536" y="336"/>
                  <a:pt x="576" y="128"/>
                  <a:pt x="624" y="64"/>
                </a:cubicBezTo>
                <a:cubicBezTo>
                  <a:pt x="672" y="0"/>
                  <a:pt x="768" y="8"/>
                  <a:pt x="816" y="64"/>
                </a:cubicBezTo>
                <a:cubicBezTo>
                  <a:pt x="864" y="120"/>
                  <a:pt x="880" y="344"/>
                  <a:pt x="912" y="400"/>
                </a:cubicBezTo>
                <a:cubicBezTo>
                  <a:pt x="944" y="456"/>
                  <a:pt x="992" y="400"/>
                  <a:pt x="1008" y="400"/>
                </a:cubicBezTo>
              </a:path>
            </a:pathLst>
          </a:custGeom>
          <a:noFill/>
          <a:ln w="3175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12" name="Freeform 105"/>
          <p:cNvSpPr>
            <a:spLocks/>
          </p:cNvSpPr>
          <p:nvPr/>
        </p:nvSpPr>
        <p:spPr bwMode="auto">
          <a:xfrm rot="14400000">
            <a:off x="220587" y="3885764"/>
            <a:ext cx="360362" cy="152400"/>
          </a:xfrm>
          <a:custGeom>
            <a:avLst/>
            <a:gdLst>
              <a:gd name="T0" fmla="*/ 0 w 1008"/>
              <a:gd name="T1" fmla="*/ 8022407 h 776"/>
              <a:gd name="T2" fmla="*/ 18404202 w 1008"/>
              <a:gd name="T3" fmla="*/ 4319833 h 776"/>
              <a:gd name="T4" fmla="*/ 36808762 w 1008"/>
              <a:gd name="T5" fmla="*/ 17279332 h 776"/>
              <a:gd name="T6" fmla="*/ 24538936 w 1008"/>
              <a:gd name="T7" fmla="*/ 28387249 h 776"/>
              <a:gd name="T8" fmla="*/ 12269468 w 1008"/>
              <a:gd name="T9" fmla="*/ 19130521 h 776"/>
              <a:gd name="T10" fmla="*/ 36808762 w 1008"/>
              <a:gd name="T11" fmla="*/ 2468448 h 776"/>
              <a:gd name="T12" fmla="*/ 61347698 w 1008"/>
              <a:gd name="T13" fmla="*/ 9873792 h 776"/>
              <a:gd name="T14" fmla="*/ 61347698 w 1008"/>
              <a:gd name="T15" fmla="*/ 24684676 h 776"/>
              <a:gd name="T16" fmla="*/ 49078230 w 1008"/>
              <a:gd name="T17" fmla="*/ 28387249 h 776"/>
              <a:gd name="T18" fmla="*/ 42943496 w 1008"/>
              <a:gd name="T19" fmla="*/ 15427947 h 776"/>
              <a:gd name="T20" fmla="*/ 67482432 w 1008"/>
              <a:gd name="T21" fmla="*/ 2468448 h 776"/>
              <a:gd name="T22" fmla="*/ 92021368 w 1008"/>
              <a:gd name="T23" fmla="*/ 11725177 h 776"/>
              <a:gd name="T24" fmla="*/ 85886634 w 1008"/>
              <a:gd name="T25" fmla="*/ 26536061 h 776"/>
              <a:gd name="T26" fmla="*/ 73617166 w 1008"/>
              <a:gd name="T27" fmla="*/ 28387249 h 776"/>
              <a:gd name="T28" fmla="*/ 67482432 w 1008"/>
              <a:gd name="T29" fmla="*/ 17279332 h 776"/>
              <a:gd name="T30" fmla="*/ 79751900 w 1008"/>
              <a:gd name="T31" fmla="*/ 2468448 h 776"/>
              <a:gd name="T32" fmla="*/ 104291194 w 1008"/>
              <a:gd name="T33" fmla="*/ 2468448 h 776"/>
              <a:gd name="T34" fmla="*/ 116560662 w 1008"/>
              <a:gd name="T35" fmla="*/ 15427947 h 776"/>
              <a:gd name="T36" fmla="*/ 128830130 w 1008"/>
              <a:gd name="T37" fmla="*/ 15427947 h 77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8"/>
              <a:gd name="T58" fmla="*/ 0 h 776"/>
              <a:gd name="T59" fmla="*/ 1008 w 1008"/>
              <a:gd name="T60" fmla="*/ 776 h 77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8" h="776">
                <a:moveTo>
                  <a:pt x="0" y="208"/>
                </a:moveTo>
                <a:cubicBezTo>
                  <a:pt x="48" y="140"/>
                  <a:pt x="96" y="72"/>
                  <a:pt x="144" y="112"/>
                </a:cubicBezTo>
                <a:cubicBezTo>
                  <a:pt x="192" y="152"/>
                  <a:pt x="280" y="344"/>
                  <a:pt x="288" y="448"/>
                </a:cubicBezTo>
                <a:cubicBezTo>
                  <a:pt x="296" y="552"/>
                  <a:pt x="224" y="728"/>
                  <a:pt x="192" y="736"/>
                </a:cubicBezTo>
                <a:cubicBezTo>
                  <a:pt x="160" y="744"/>
                  <a:pt x="80" y="608"/>
                  <a:pt x="96" y="496"/>
                </a:cubicBezTo>
                <a:cubicBezTo>
                  <a:pt x="112" y="384"/>
                  <a:pt x="224" y="104"/>
                  <a:pt x="288" y="64"/>
                </a:cubicBezTo>
                <a:cubicBezTo>
                  <a:pt x="352" y="24"/>
                  <a:pt x="448" y="160"/>
                  <a:pt x="480" y="256"/>
                </a:cubicBezTo>
                <a:cubicBezTo>
                  <a:pt x="512" y="352"/>
                  <a:pt x="496" y="560"/>
                  <a:pt x="480" y="640"/>
                </a:cubicBezTo>
                <a:cubicBezTo>
                  <a:pt x="464" y="720"/>
                  <a:pt x="408" y="776"/>
                  <a:pt x="384" y="736"/>
                </a:cubicBezTo>
                <a:cubicBezTo>
                  <a:pt x="360" y="696"/>
                  <a:pt x="312" y="512"/>
                  <a:pt x="336" y="400"/>
                </a:cubicBezTo>
                <a:cubicBezTo>
                  <a:pt x="360" y="288"/>
                  <a:pt x="464" y="80"/>
                  <a:pt x="528" y="64"/>
                </a:cubicBezTo>
                <a:cubicBezTo>
                  <a:pt x="592" y="48"/>
                  <a:pt x="696" y="200"/>
                  <a:pt x="720" y="304"/>
                </a:cubicBezTo>
                <a:cubicBezTo>
                  <a:pt x="744" y="408"/>
                  <a:pt x="696" y="616"/>
                  <a:pt x="672" y="688"/>
                </a:cubicBezTo>
                <a:cubicBezTo>
                  <a:pt x="648" y="760"/>
                  <a:pt x="600" y="776"/>
                  <a:pt x="576" y="736"/>
                </a:cubicBezTo>
                <a:cubicBezTo>
                  <a:pt x="552" y="696"/>
                  <a:pt x="520" y="560"/>
                  <a:pt x="528" y="448"/>
                </a:cubicBezTo>
                <a:cubicBezTo>
                  <a:pt x="536" y="336"/>
                  <a:pt x="576" y="128"/>
                  <a:pt x="624" y="64"/>
                </a:cubicBezTo>
                <a:cubicBezTo>
                  <a:pt x="672" y="0"/>
                  <a:pt x="768" y="8"/>
                  <a:pt x="816" y="64"/>
                </a:cubicBezTo>
                <a:cubicBezTo>
                  <a:pt x="864" y="120"/>
                  <a:pt x="880" y="344"/>
                  <a:pt x="912" y="400"/>
                </a:cubicBezTo>
                <a:cubicBezTo>
                  <a:pt x="944" y="456"/>
                  <a:pt x="992" y="400"/>
                  <a:pt x="1008" y="400"/>
                </a:cubicBezTo>
              </a:path>
            </a:pathLst>
          </a:custGeom>
          <a:noFill/>
          <a:ln w="3175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13" name="Freeform 105"/>
          <p:cNvSpPr>
            <a:spLocks/>
          </p:cNvSpPr>
          <p:nvPr/>
        </p:nvSpPr>
        <p:spPr bwMode="auto">
          <a:xfrm rot="14400000">
            <a:off x="483256" y="3777333"/>
            <a:ext cx="360362" cy="152400"/>
          </a:xfrm>
          <a:custGeom>
            <a:avLst/>
            <a:gdLst>
              <a:gd name="T0" fmla="*/ 0 w 1008"/>
              <a:gd name="T1" fmla="*/ 8022407 h 776"/>
              <a:gd name="T2" fmla="*/ 18404202 w 1008"/>
              <a:gd name="T3" fmla="*/ 4319833 h 776"/>
              <a:gd name="T4" fmla="*/ 36808762 w 1008"/>
              <a:gd name="T5" fmla="*/ 17279332 h 776"/>
              <a:gd name="T6" fmla="*/ 24538936 w 1008"/>
              <a:gd name="T7" fmla="*/ 28387249 h 776"/>
              <a:gd name="T8" fmla="*/ 12269468 w 1008"/>
              <a:gd name="T9" fmla="*/ 19130521 h 776"/>
              <a:gd name="T10" fmla="*/ 36808762 w 1008"/>
              <a:gd name="T11" fmla="*/ 2468448 h 776"/>
              <a:gd name="T12" fmla="*/ 61347698 w 1008"/>
              <a:gd name="T13" fmla="*/ 9873792 h 776"/>
              <a:gd name="T14" fmla="*/ 61347698 w 1008"/>
              <a:gd name="T15" fmla="*/ 24684676 h 776"/>
              <a:gd name="T16" fmla="*/ 49078230 w 1008"/>
              <a:gd name="T17" fmla="*/ 28387249 h 776"/>
              <a:gd name="T18" fmla="*/ 42943496 w 1008"/>
              <a:gd name="T19" fmla="*/ 15427947 h 776"/>
              <a:gd name="T20" fmla="*/ 67482432 w 1008"/>
              <a:gd name="T21" fmla="*/ 2468448 h 776"/>
              <a:gd name="T22" fmla="*/ 92021368 w 1008"/>
              <a:gd name="T23" fmla="*/ 11725177 h 776"/>
              <a:gd name="T24" fmla="*/ 85886634 w 1008"/>
              <a:gd name="T25" fmla="*/ 26536061 h 776"/>
              <a:gd name="T26" fmla="*/ 73617166 w 1008"/>
              <a:gd name="T27" fmla="*/ 28387249 h 776"/>
              <a:gd name="T28" fmla="*/ 67482432 w 1008"/>
              <a:gd name="T29" fmla="*/ 17279332 h 776"/>
              <a:gd name="T30" fmla="*/ 79751900 w 1008"/>
              <a:gd name="T31" fmla="*/ 2468448 h 776"/>
              <a:gd name="T32" fmla="*/ 104291194 w 1008"/>
              <a:gd name="T33" fmla="*/ 2468448 h 776"/>
              <a:gd name="T34" fmla="*/ 116560662 w 1008"/>
              <a:gd name="T35" fmla="*/ 15427947 h 776"/>
              <a:gd name="T36" fmla="*/ 128830130 w 1008"/>
              <a:gd name="T37" fmla="*/ 15427947 h 77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8"/>
              <a:gd name="T58" fmla="*/ 0 h 776"/>
              <a:gd name="T59" fmla="*/ 1008 w 1008"/>
              <a:gd name="T60" fmla="*/ 776 h 77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8" h="776">
                <a:moveTo>
                  <a:pt x="0" y="208"/>
                </a:moveTo>
                <a:cubicBezTo>
                  <a:pt x="48" y="140"/>
                  <a:pt x="96" y="72"/>
                  <a:pt x="144" y="112"/>
                </a:cubicBezTo>
                <a:cubicBezTo>
                  <a:pt x="192" y="152"/>
                  <a:pt x="280" y="344"/>
                  <a:pt x="288" y="448"/>
                </a:cubicBezTo>
                <a:cubicBezTo>
                  <a:pt x="296" y="552"/>
                  <a:pt x="224" y="728"/>
                  <a:pt x="192" y="736"/>
                </a:cubicBezTo>
                <a:cubicBezTo>
                  <a:pt x="160" y="744"/>
                  <a:pt x="80" y="608"/>
                  <a:pt x="96" y="496"/>
                </a:cubicBezTo>
                <a:cubicBezTo>
                  <a:pt x="112" y="384"/>
                  <a:pt x="224" y="104"/>
                  <a:pt x="288" y="64"/>
                </a:cubicBezTo>
                <a:cubicBezTo>
                  <a:pt x="352" y="24"/>
                  <a:pt x="448" y="160"/>
                  <a:pt x="480" y="256"/>
                </a:cubicBezTo>
                <a:cubicBezTo>
                  <a:pt x="512" y="352"/>
                  <a:pt x="496" y="560"/>
                  <a:pt x="480" y="640"/>
                </a:cubicBezTo>
                <a:cubicBezTo>
                  <a:pt x="464" y="720"/>
                  <a:pt x="408" y="776"/>
                  <a:pt x="384" y="736"/>
                </a:cubicBezTo>
                <a:cubicBezTo>
                  <a:pt x="360" y="696"/>
                  <a:pt x="312" y="512"/>
                  <a:pt x="336" y="400"/>
                </a:cubicBezTo>
                <a:cubicBezTo>
                  <a:pt x="360" y="288"/>
                  <a:pt x="464" y="80"/>
                  <a:pt x="528" y="64"/>
                </a:cubicBezTo>
                <a:cubicBezTo>
                  <a:pt x="592" y="48"/>
                  <a:pt x="696" y="200"/>
                  <a:pt x="720" y="304"/>
                </a:cubicBezTo>
                <a:cubicBezTo>
                  <a:pt x="744" y="408"/>
                  <a:pt x="696" y="616"/>
                  <a:pt x="672" y="688"/>
                </a:cubicBezTo>
                <a:cubicBezTo>
                  <a:pt x="648" y="760"/>
                  <a:pt x="600" y="776"/>
                  <a:pt x="576" y="736"/>
                </a:cubicBezTo>
                <a:cubicBezTo>
                  <a:pt x="552" y="696"/>
                  <a:pt x="520" y="560"/>
                  <a:pt x="528" y="448"/>
                </a:cubicBezTo>
                <a:cubicBezTo>
                  <a:pt x="536" y="336"/>
                  <a:pt x="576" y="128"/>
                  <a:pt x="624" y="64"/>
                </a:cubicBezTo>
                <a:cubicBezTo>
                  <a:pt x="672" y="0"/>
                  <a:pt x="768" y="8"/>
                  <a:pt x="816" y="64"/>
                </a:cubicBezTo>
                <a:cubicBezTo>
                  <a:pt x="864" y="120"/>
                  <a:pt x="880" y="344"/>
                  <a:pt x="912" y="400"/>
                </a:cubicBezTo>
                <a:cubicBezTo>
                  <a:pt x="944" y="456"/>
                  <a:pt x="992" y="400"/>
                  <a:pt x="1008" y="400"/>
                </a:cubicBezTo>
              </a:path>
            </a:pathLst>
          </a:custGeom>
          <a:noFill/>
          <a:ln w="3175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80741" y="3573679"/>
            <a:ext cx="1292881" cy="836833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rgbClr val="000090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131683" y="3273799"/>
            <a:ext cx="124194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/>
              <a:t>   </a:t>
            </a:r>
            <a:r>
              <a:rPr lang="en-US" sz="2600" b="1">
                <a:solidFill>
                  <a:schemeClr val="bg1"/>
                </a:solidFill>
              </a:rPr>
              <a:t> gluino</a:t>
            </a:r>
          </a:p>
        </p:txBody>
      </p:sp>
      <p:sp>
        <p:nvSpPr>
          <p:cNvPr id="16" name="Freeform 105"/>
          <p:cNvSpPr>
            <a:spLocks/>
          </p:cNvSpPr>
          <p:nvPr/>
        </p:nvSpPr>
        <p:spPr bwMode="auto">
          <a:xfrm rot="19200000">
            <a:off x="1087569" y="4254096"/>
            <a:ext cx="360362" cy="152400"/>
          </a:xfrm>
          <a:custGeom>
            <a:avLst/>
            <a:gdLst>
              <a:gd name="T0" fmla="*/ 0 w 1008"/>
              <a:gd name="T1" fmla="*/ 8022407 h 776"/>
              <a:gd name="T2" fmla="*/ 18404202 w 1008"/>
              <a:gd name="T3" fmla="*/ 4319833 h 776"/>
              <a:gd name="T4" fmla="*/ 36808762 w 1008"/>
              <a:gd name="T5" fmla="*/ 17279332 h 776"/>
              <a:gd name="T6" fmla="*/ 24538936 w 1008"/>
              <a:gd name="T7" fmla="*/ 28387249 h 776"/>
              <a:gd name="T8" fmla="*/ 12269468 w 1008"/>
              <a:gd name="T9" fmla="*/ 19130521 h 776"/>
              <a:gd name="T10" fmla="*/ 36808762 w 1008"/>
              <a:gd name="T11" fmla="*/ 2468448 h 776"/>
              <a:gd name="T12" fmla="*/ 61347698 w 1008"/>
              <a:gd name="T13" fmla="*/ 9873792 h 776"/>
              <a:gd name="T14" fmla="*/ 61347698 w 1008"/>
              <a:gd name="T15" fmla="*/ 24684676 h 776"/>
              <a:gd name="T16" fmla="*/ 49078230 w 1008"/>
              <a:gd name="T17" fmla="*/ 28387249 h 776"/>
              <a:gd name="T18" fmla="*/ 42943496 w 1008"/>
              <a:gd name="T19" fmla="*/ 15427947 h 776"/>
              <a:gd name="T20" fmla="*/ 67482432 w 1008"/>
              <a:gd name="T21" fmla="*/ 2468448 h 776"/>
              <a:gd name="T22" fmla="*/ 92021368 w 1008"/>
              <a:gd name="T23" fmla="*/ 11725177 h 776"/>
              <a:gd name="T24" fmla="*/ 85886634 w 1008"/>
              <a:gd name="T25" fmla="*/ 26536061 h 776"/>
              <a:gd name="T26" fmla="*/ 73617166 w 1008"/>
              <a:gd name="T27" fmla="*/ 28387249 h 776"/>
              <a:gd name="T28" fmla="*/ 67482432 w 1008"/>
              <a:gd name="T29" fmla="*/ 17279332 h 776"/>
              <a:gd name="T30" fmla="*/ 79751900 w 1008"/>
              <a:gd name="T31" fmla="*/ 2468448 h 776"/>
              <a:gd name="T32" fmla="*/ 104291194 w 1008"/>
              <a:gd name="T33" fmla="*/ 2468448 h 776"/>
              <a:gd name="T34" fmla="*/ 116560662 w 1008"/>
              <a:gd name="T35" fmla="*/ 15427947 h 776"/>
              <a:gd name="T36" fmla="*/ 128830130 w 1008"/>
              <a:gd name="T37" fmla="*/ 15427947 h 77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8"/>
              <a:gd name="T58" fmla="*/ 0 h 776"/>
              <a:gd name="T59" fmla="*/ 1008 w 1008"/>
              <a:gd name="T60" fmla="*/ 776 h 77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8" h="776">
                <a:moveTo>
                  <a:pt x="0" y="208"/>
                </a:moveTo>
                <a:cubicBezTo>
                  <a:pt x="48" y="140"/>
                  <a:pt x="96" y="72"/>
                  <a:pt x="144" y="112"/>
                </a:cubicBezTo>
                <a:cubicBezTo>
                  <a:pt x="192" y="152"/>
                  <a:pt x="280" y="344"/>
                  <a:pt x="288" y="448"/>
                </a:cubicBezTo>
                <a:cubicBezTo>
                  <a:pt x="296" y="552"/>
                  <a:pt x="224" y="728"/>
                  <a:pt x="192" y="736"/>
                </a:cubicBezTo>
                <a:cubicBezTo>
                  <a:pt x="160" y="744"/>
                  <a:pt x="80" y="608"/>
                  <a:pt x="96" y="496"/>
                </a:cubicBezTo>
                <a:cubicBezTo>
                  <a:pt x="112" y="384"/>
                  <a:pt x="224" y="104"/>
                  <a:pt x="288" y="64"/>
                </a:cubicBezTo>
                <a:cubicBezTo>
                  <a:pt x="352" y="24"/>
                  <a:pt x="448" y="160"/>
                  <a:pt x="480" y="256"/>
                </a:cubicBezTo>
                <a:cubicBezTo>
                  <a:pt x="512" y="352"/>
                  <a:pt x="496" y="560"/>
                  <a:pt x="480" y="640"/>
                </a:cubicBezTo>
                <a:cubicBezTo>
                  <a:pt x="464" y="720"/>
                  <a:pt x="408" y="776"/>
                  <a:pt x="384" y="736"/>
                </a:cubicBezTo>
                <a:cubicBezTo>
                  <a:pt x="360" y="696"/>
                  <a:pt x="312" y="512"/>
                  <a:pt x="336" y="400"/>
                </a:cubicBezTo>
                <a:cubicBezTo>
                  <a:pt x="360" y="288"/>
                  <a:pt x="464" y="80"/>
                  <a:pt x="528" y="64"/>
                </a:cubicBezTo>
                <a:cubicBezTo>
                  <a:pt x="592" y="48"/>
                  <a:pt x="696" y="200"/>
                  <a:pt x="720" y="304"/>
                </a:cubicBezTo>
                <a:cubicBezTo>
                  <a:pt x="744" y="408"/>
                  <a:pt x="696" y="616"/>
                  <a:pt x="672" y="688"/>
                </a:cubicBezTo>
                <a:cubicBezTo>
                  <a:pt x="648" y="760"/>
                  <a:pt x="600" y="776"/>
                  <a:pt x="576" y="736"/>
                </a:cubicBezTo>
                <a:cubicBezTo>
                  <a:pt x="552" y="696"/>
                  <a:pt x="520" y="560"/>
                  <a:pt x="528" y="448"/>
                </a:cubicBezTo>
                <a:cubicBezTo>
                  <a:pt x="536" y="336"/>
                  <a:pt x="576" y="128"/>
                  <a:pt x="624" y="64"/>
                </a:cubicBezTo>
                <a:cubicBezTo>
                  <a:pt x="672" y="0"/>
                  <a:pt x="768" y="8"/>
                  <a:pt x="816" y="64"/>
                </a:cubicBezTo>
                <a:cubicBezTo>
                  <a:pt x="864" y="120"/>
                  <a:pt x="880" y="344"/>
                  <a:pt x="912" y="400"/>
                </a:cubicBezTo>
                <a:cubicBezTo>
                  <a:pt x="944" y="456"/>
                  <a:pt x="992" y="400"/>
                  <a:pt x="1008" y="400"/>
                </a:cubicBezTo>
              </a:path>
            </a:pathLst>
          </a:custGeom>
          <a:noFill/>
          <a:ln w="3175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2543" y="3427025"/>
            <a:ext cx="94340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/>
              <a:t>   </a:t>
            </a:r>
            <a:r>
              <a:rPr lang="en-US" sz="26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44626" y="4038600"/>
            <a:ext cx="94340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/>
              <a:t>   </a:t>
            </a:r>
            <a:r>
              <a:rPr lang="en-US" sz="26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8426" y="3962400"/>
            <a:ext cx="94340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/>
              <a:t>   </a:t>
            </a:r>
            <a:r>
              <a:rPr lang="en-US" sz="2600" b="1">
                <a:solidFill>
                  <a:schemeClr val="bg1"/>
                </a:solidFill>
              </a:rPr>
              <a:t> 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8426" y="3581400"/>
            <a:ext cx="94340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/>
              <a:t>   </a:t>
            </a:r>
            <a:r>
              <a:rPr lang="en-US" sz="2600" b="1">
                <a:solidFill>
                  <a:schemeClr val="bg1"/>
                </a:solidFill>
              </a:rPr>
              <a:t> _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20826" y="3733800"/>
            <a:ext cx="94340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/>
              <a:t>   </a:t>
            </a:r>
            <a:r>
              <a:rPr lang="en-US" sz="26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2" name="Freeform 105"/>
          <p:cNvSpPr>
            <a:spLocks/>
          </p:cNvSpPr>
          <p:nvPr/>
        </p:nvSpPr>
        <p:spPr bwMode="auto">
          <a:xfrm rot="18000000">
            <a:off x="1030127" y="3318342"/>
            <a:ext cx="360362" cy="152400"/>
          </a:xfrm>
          <a:custGeom>
            <a:avLst/>
            <a:gdLst>
              <a:gd name="T0" fmla="*/ 0 w 1008"/>
              <a:gd name="T1" fmla="*/ 8022407 h 776"/>
              <a:gd name="T2" fmla="*/ 18404202 w 1008"/>
              <a:gd name="T3" fmla="*/ 4319833 h 776"/>
              <a:gd name="T4" fmla="*/ 36808762 w 1008"/>
              <a:gd name="T5" fmla="*/ 17279332 h 776"/>
              <a:gd name="T6" fmla="*/ 24538936 w 1008"/>
              <a:gd name="T7" fmla="*/ 28387249 h 776"/>
              <a:gd name="T8" fmla="*/ 12269468 w 1008"/>
              <a:gd name="T9" fmla="*/ 19130521 h 776"/>
              <a:gd name="T10" fmla="*/ 36808762 w 1008"/>
              <a:gd name="T11" fmla="*/ 2468448 h 776"/>
              <a:gd name="T12" fmla="*/ 61347698 w 1008"/>
              <a:gd name="T13" fmla="*/ 9873792 h 776"/>
              <a:gd name="T14" fmla="*/ 61347698 w 1008"/>
              <a:gd name="T15" fmla="*/ 24684676 h 776"/>
              <a:gd name="T16" fmla="*/ 49078230 w 1008"/>
              <a:gd name="T17" fmla="*/ 28387249 h 776"/>
              <a:gd name="T18" fmla="*/ 42943496 w 1008"/>
              <a:gd name="T19" fmla="*/ 15427947 h 776"/>
              <a:gd name="T20" fmla="*/ 67482432 w 1008"/>
              <a:gd name="T21" fmla="*/ 2468448 h 776"/>
              <a:gd name="T22" fmla="*/ 92021368 w 1008"/>
              <a:gd name="T23" fmla="*/ 11725177 h 776"/>
              <a:gd name="T24" fmla="*/ 85886634 w 1008"/>
              <a:gd name="T25" fmla="*/ 26536061 h 776"/>
              <a:gd name="T26" fmla="*/ 73617166 w 1008"/>
              <a:gd name="T27" fmla="*/ 28387249 h 776"/>
              <a:gd name="T28" fmla="*/ 67482432 w 1008"/>
              <a:gd name="T29" fmla="*/ 17279332 h 776"/>
              <a:gd name="T30" fmla="*/ 79751900 w 1008"/>
              <a:gd name="T31" fmla="*/ 2468448 h 776"/>
              <a:gd name="T32" fmla="*/ 104291194 w 1008"/>
              <a:gd name="T33" fmla="*/ 2468448 h 776"/>
              <a:gd name="T34" fmla="*/ 116560662 w 1008"/>
              <a:gd name="T35" fmla="*/ 15427947 h 776"/>
              <a:gd name="T36" fmla="*/ 128830130 w 1008"/>
              <a:gd name="T37" fmla="*/ 15427947 h 77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8"/>
              <a:gd name="T58" fmla="*/ 0 h 776"/>
              <a:gd name="T59" fmla="*/ 1008 w 1008"/>
              <a:gd name="T60" fmla="*/ 776 h 77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8" h="776">
                <a:moveTo>
                  <a:pt x="0" y="208"/>
                </a:moveTo>
                <a:cubicBezTo>
                  <a:pt x="48" y="140"/>
                  <a:pt x="96" y="72"/>
                  <a:pt x="144" y="112"/>
                </a:cubicBezTo>
                <a:cubicBezTo>
                  <a:pt x="192" y="152"/>
                  <a:pt x="280" y="344"/>
                  <a:pt x="288" y="448"/>
                </a:cubicBezTo>
                <a:cubicBezTo>
                  <a:pt x="296" y="552"/>
                  <a:pt x="224" y="728"/>
                  <a:pt x="192" y="736"/>
                </a:cubicBezTo>
                <a:cubicBezTo>
                  <a:pt x="160" y="744"/>
                  <a:pt x="80" y="608"/>
                  <a:pt x="96" y="496"/>
                </a:cubicBezTo>
                <a:cubicBezTo>
                  <a:pt x="112" y="384"/>
                  <a:pt x="224" y="104"/>
                  <a:pt x="288" y="64"/>
                </a:cubicBezTo>
                <a:cubicBezTo>
                  <a:pt x="352" y="24"/>
                  <a:pt x="448" y="160"/>
                  <a:pt x="480" y="256"/>
                </a:cubicBezTo>
                <a:cubicBezTo>
                  <a:pt x="512" y="352"/>
                  <a:pt x="496" y="560"/>
                  <a:pt x="480" y="640"/>
                </a:cubicBezTo>
                <a:cubicBezTo>
                  <a:pt x="464" y="720"/>
                  <a:pt x="408" y="776"/>
                  <a:pt x="384" y="736"/>
                </a:cubicBezTo>
                <a:cubicBezTo>
                  <a:pt x="360" y="696"/>
                  <a:pt x="312" y="512"/>
                  <a:pt x="336" y="400"/>
                </a:cubicBezTo>
                <a:cubicBezTo>
                  <a:pt x="360" y="288"/>
                  <a:pt x="464" y="80"/>
                  <a:pt x="528" y="64"/>
                </a:cubicBezTo>
                <a:cubicBezTo>
                  <a:pt x="592" y="48"/>
                  <a:pt x="696" y="200"/>
                  <a:pt x="720" y="304"/>
                </a:cubicBezTo>
                <a:cubicBezTo>
                  <a:pt x="744" y="408"/>
                  <a:pt x="696" y="616"/>
                  <a:pt x="672" y="688"/>
                </a:cubicBezTo>
                <a:cubicBezTo>
                  <a:pt x="648" y="760"/>
                  <a:pt x="600" y="776"/>
                  <a:pt x="576" y="736"/>
                </a:cubicBezTo>
                <a:cubicBezTo>
                  <a:pt x="552" y="696"/>
                  <a:pt x="520" y="560"/>
                  <a:pt x="528" y="448"/>
                </a:cubicBezTo>
                <a:cubicBezTo>
                  <a:pt x="536" y="336"/>
                  <a:pt x="576" y="128"/>
                  <a:pt x="624" y="64"/>
                </a:cubicBezTo>
                <a:cubicBezTo>
                  <a:pt x="672" y="0"/>
                  <a:pt x="768" y="8"/>
                  <a:pt x="816" y="64"/>
                </a:cubicBezTo>
                <a:cubicBezTo>
                  <a:pt x="864" y="120"/>
                  <a:pt x="880" y="344"/>
                  <a:pt x="912" y="400"/>
                </a:cubicBezTo>
                <a:cubicBezTo>
                  <a:pt x="944" y="456"/>
                  <a:pt x="992" y="400"/>
                  <a:pt x="1008" y="400"/>
                </a:cubicBezTo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23" name="Freeform 105"/>
          <p:cNvSpPr>
            <a:spLocks/>
          </p:cNvSpPr>
          <p:nvPr/>
        </p:nvSpPr>
        <p:spPr bwMode="auto">
          <a:xfrm rot="18000000">
            <a:off x="1632363" y="3387258"/>
            <a:ext cx="360362" cy="152400"/>
          </a:xfrm>
          <a:custGeom>
            <a:avLst/>
            <a:gdLst>
              <a:gd name="T0" fmla="*/ 0 w 1008"/>
              <a:gd name="T1" fmla="*/ 8022407 h 776"/>
              <a:gd name="T2" fmla="*/ 18404202 w 1008"/>
              <a:gd name="T3" fmla="*/ 4319833 h 776"/>
              <a:gd name="T4" fmla="*/ 36808762 w 1008"/>
              <a:gd name="T5" fmla="*/ 17279332 h 776"/>
              <a:gd name="T6" fmla="*/ 24538936 w 1008"/>
              <a:gd name="T7" fmla="*/ 28387249 h 776"/>
              <a:gd name="T8" fmla="*/ 12269468 w 1008"/>
              <a:gd name="T9" fmla="*/ 19130521 h 776"/>
              <a:gd name="T10" fmla="*/ 36808762 w 1008"/>
              <a:gd name="T11" fmla="*/ 2468448 h 776"/>
              <a:gd name="T12" fmla="*/ 61347698 w 1008"/>
              <a:gd name="T13" fmla="*/ 9873792 h 776"/>
              <a:gd name="T14" fmla="*/ 61347698 w 1008"/>
              <a:gd name="T15" fmla="*/ 24684676 h 776"/>
              <a:gd name="T16" fmla="*/ 49078230 w 1008"/>
              <a:gd name="T17" fmla="*/ 28387249 h 776"/>
              <a:gd name="T18" fmla="*/ 42943496 w 1008"/>
              <a:gd name="T19" fmla="*/ 15427947 h 776"/>
              <a:gd name="T20" fmla="*/ 67482432 w 1008"/>
              <a:gd name="T21" fmla="*/ 2468448 h 776"/>
              <a:gd name="T22" fmla="*/ 92021368 w 1008"/>
              <a:gd name="T23" fmla="*/ 11725177 h 776"/>
              <a:gd name="T24" fmla="*/ 85886634 w 1008"/>
              <a:gd name="T25" fmla="*/ 26536061 h 776"/>
              <a:gd name="T26" fmla="*/ 73617166 w 1008"/>
              <a:gd name="T27" fmla="*/ 28387249 h 776"/>
              <a:gd name="T28" fmla="*/ 67482432 w 1008"/>
              <a:gd name="T29" fmla="*/ 17279332 h 776"/>
              <a:gd name="T30" fmla="*/ 79751900 w 1008"/>
              <a:gd name="T31" fmla="*/ 2468448 h 776"/>
              <a:gd name="T32" fmla="*/ 104291194 w 1008"/>
              <a:gd name="T33" fmla="*/ 2468448 h 776"/>
              <a:gd name="T34" fmla="*/ 116560662 w 1008"/>
              <a:gd name="T35" fmla="*/ 15427947 h 776"/>
              <a:gd name="T36" fmla="*/ 128830130 w 1008"/>
              <a:gd name="T37" fmla="*/ 15427947 h 77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8"/>
              <a:gd name="T58" fmla="*/ 0 h 776"/>
              <a:gd name="T59" fmla="*/ 1008 w 1008"/>
              <a:gd name="T60" fmla="*/ 776 h 77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8" h="776">
                <a:moveTo>
                  <a:pt x="0" y="208"/>
                </a:moveTo>
                <a:cubicBezTo>
                  <a:pt x="48" y="140"/>
                  <a:pt x="96" y="72"/>
                  <a:pt x="144" y="112"/>
                </a:cubicBezTo>
                <a:cubicBezTo>
                  <a:pt x="192" y="152"/>
                  <a:pt x="280" y="344"/>
                  <a:pt x="288" y="448"/>
                </a:cubicBezTo>
                <a:cubicBezTo>
                  <a:pt x="296" y="552"/>
                  <a:pt x="224" y="728"/>
                  <a:pt x="192" y="736"/>
                </a:cubicBezTo>
                <a:cubicBezTo>
                  <a:pt x="160" y="744"/>
                  <a:pt x="80" y="608"/>
                  <a:pt x="96" y="496"/>
                </a:cubicBezTo>
                <a:cubicBezTo>
                  <a:pt x="112" y="384"/>
                  <a:pt x="224" y="104"/>
                  <a:pt x="288" y="64"/>
                </a:cubicBezTo>
                <a:cubicBezTo>
                  <a:pt x="352" y="24"/>
                  <a:pt x="448" y="160"/>
                  <a:pt x="480" y="256"/>
                </a:cubicBezTo>
                <a:cubicBezTo>
                  <a:pt x="512" y="352"/>
                  <a:pt x="496" y="560"/>
                  <a:pt x="480" y="640"/>
                </a:cubicBezTo>
                <a:cubicBezTo>
                  <a:pt x="464" y="720"/>
                  <a:pt x="408" y="776"/>
                  <a:pt x="384" y="736"/>
                </a:cubicBezTo>
                <a:cubicBezTo>
                  <a:pt x="360" y="696"/>
                  <a:pt x="312" y="512"/>
                  <a:pt x="336" y="400"/>
                </a:cubicBezTo>
                <a:cubicBezTo>
                  <a:pt x="360" y="288"/>
                  <a:pt x="464" y="80"/>
                  <a:pt x="528" y="64"/>
                </a:cubicBezTo>
                <a:cubicBezTo>
                  <a:pt x="592" y="48"/>
                  <a:pt x="696" y="200"/>
                  <a:pt x="720" y="304"/>
                </a:cubicBezTo>
                <a:cubicBezTo>
                  <a:pt x="744" y="408"/>
                  <a:pt x="696" y="616"/>
                  <a:pt x="672" y="688"/>
                </a:cubicBezTo>
                <a:cubicBezTo>
                  <a:pt x="648" y="760"/>
                  <a:pt x="600" y="776"/>
                  <a:pt x="576" y="736"/>
                </a:cubicBezTo>
                <a:cubicBezTo>
                  <a:pt x="552" y="696"/>
                  <a:pt x="520" y="560"/>
                  <a:pt x="528" y="448"/>
                </a:cubicBezTo>
                <a:cubicBezTo>
                  <a:pt x="536" y="336"/>
                  <a:pt x="576" y="128"/>
                  <a:pt x="624" y="64"/>
                </a:cubicBezTo>
                <a:cubicBezTo>
                  <a:pt x="672" y="0"/>
                  <a:pt x="768" y="8"/>
                  <a:pt x="816" y="64"/>
                </a:cubicBezTo>
                <a:cubicBezTo>
                  <a:pt x="864" y="120"/>
                  <a:pt x="880" y="344"/>
                  <a:pt x="912" y="400"/>
                </a:cubicBezTo>
                <a:cubicBezTo>
                  <a:pt x="944" y="456"/>
                  <a:pt x="992" y="400"/>
                  <a:pt x="1008" y="400"/>
                </a:cubicBezTo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24" name="Freeform 105"/>
          <p:cNvSpPr>
            <a:spLocks/>
          </p:cNvSpPr>
          <p:nvPr/>
        </p:nvSpPr>
        <p:spPr bwMode="auto">
          <a:xfrm rot="3000000">
            <a:off x="1353036" y="3311208"/>
            <a:ext cx="360362" cy="152400"/>
          </a:xfrm>
          <a:custGeom>
            <a:avLst/>
            <a:gdLst>
              <a:gd name="T0" fmla="*/ 0 w 1008"/>
              <a:gd name="T1" fmla="*/ 8022407 h 776"/>
              <a:gd name="T2" fmla="*/ 18404202 w 1008"/>
              <a:gd name="T3" fmla="*/ 4319833 h 776"/>
              <a:gd name="T4" fmla="*/ 36808762 w 1008"/>
              <a:gd name="T5" fmla="*/ 17279332 h 776"/>
              <a:gd name="T6" fmla="*/ 24538936 w 1008"/>
              <a:gd name="T7" fmla="*/ 28387249 h 776"/>
              <a:gd name="T8" fmla="*/ 12269468 w 1008"/>
              <a:gd name="T9" fmla="*/ 19130521 h 776"/>
              <a:gd name="T10" fmla="*/ 36808762 w 1008"/>
              <a:gd name="T11" fmla="*/ 2468448 h 776"/>
              <a:gd name="T12" fmla="*/ 61347698 w 1008"/>
              <a:gd name="T13" fmla="*/ 9873792 h 776"/>
              <a:gd name="T14" fmla="*/ 61347698 w 1008"/>
              <a:gd name="T15" fmla="*/ 24684676 h 776"/>
              <a:gd name="T16" fmla="*/ 49078230 w 1008"/>
              <a:gd name="T17" fmla="*/ 28387249 h 776"/>
              <a:gd name="T18" fmla="*/ 42943496 w 1008"/>
              <a:gd name="T19" fmla="*/ 15427947 h 776"/>
              <a:gd name="T20" fmla="*/ 67482432 w 1008"/>
              <a:gd name="T21" fmla="*/ 2468448 h 776"/>
              <a:gd name="T22" fmla="*/ 92021368 w 1008"/>
              <a:gd name="T23" fmla="*/ 11725177 h 776"/>
              <a:gd name="T24" fmla="*/ 85886634 w 1008"/>
              <a:gd name="T25" fmla="*/ 26536061 h 776"/>
              <a:gd name="T26" fmla="*/ 73617166 w 1008"/>
              <a:gd name="T27" fmla="*/ 28387249 h 776"/>
              <a:gd name="T28" fmla="*/ 67482432 w 1008"/>
              <a:gd name="T29" fmla="*/ 17279332 h 776"/>
              <a:gd name="T30" fmla="*/ 79751900 w 1008"/>
              <a:gd name="T31" fmla="*/ 2468448 h 776"/>
              <a:gd name="T32" fmla="*/ 104291194 w 1008"/>
              <a:gd name="T33" fmla="*/ 2468448 h 776"/>
              <a:gd name="T34" fmla="*/ 116560662 w 1008"/>
              <a:gd name="T35" fmla="*/ 15427947 h 776"/>
              <a:gd name="T36" fmla="*/ 128830130 w 1008"/>
              <a:gd name="T37" fmla="*/ 15427947 h 77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8"/>
              <a:gd name="T58" fmla="*/ 0 h 776"/>
              <a:gd name="T59" fmla="*/ 1008 w 1008"/>
              <a:gd name="T60" fmla="*/ 776 h 77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8" h="776">
                <a:moveTo>
                  <a:pt x="0" y="208"/>
                </a:moveTo>
                <a:cubicBezTo>
                  <a:pt x="48" y="140"/>
                  <a:pt x="96" y="72"/>
                  <a:pt x="144" y="112"/>
                </a:cubicBezTo>
                <a:cubicBezTo>
                  <a:pt x="192" y="152"/>
                  <a:pt x="280" y="344"/>
                  <a:pt x="288" y="448"/>
                </a:cubicBezTo>
                <a:cubicBezTo>
                  <a:pt x="296" y="552"/>
                  <a:pt x="224" y="728"/>
                  <a:pt x="192" y="736"/>
                </a:cubicBezTo>
                <a:cubicBezTo>
                  <a:pt x="160" y="744"/>
                  <a:pt x="80" y="608"/>
                  <a:pt x="96" y="496"/>
                </a:cubicBezTo>
                <a:cubicBezTo>
                  <a:pt x="112" y="384"/>
                  <a:pt x="224" y="104"/>
                  <a:pt x="288" y="64"/>
                </a:cubicBezTo>
                <a:cubicBezTo>
                  <a:pt x="352" y="24"/>
                  <a:pt x="448" y="160"/>
                  <a:pt x="480" y="256"/>
                </a:cubicBezTo>
                <a:cubicBezTo>
                  <a:pt x="512" y="352"/>
                  <a:pt x="496" y="560"/>
                  <a:pt x="480" y="640"/>
                </a:cubicBezTo>
                <a:cubicBezTo>
                  <a:pt x="464" y="720"/>
                  <a:pt x="408" y="776"/>
                  <a:pt x="384" y="736"/>
                </a:cubicBezTo>
                <a:cubicBezTo>
                  <a:pt x="360" y="696"/>
                  <a:pt x="312" y="512"/>
                  <a:pt x="336" y="400"/>
                </a:cubicBezTo>
                <a:cubicBezTo>
                  <a:pt x="360" y="288"/>
                  <a:pt x="464" y="80"/>
                  <a:pt x="528" y="64"/>
                </a:cubicBezTo>
                <a:cubicBezTo>
                  <a:pt x="592" y="48"/>
                  <a:pt x="696" y="200"/>
                  <a:pt x="720" y="304"/>
                </a:cubicBezTo>
                <a:cubicBezTo>
                  <a:pt x="744" y="408"/>
                  <a:pt x="696" y="616"/>
                  <a:pt x="672" y="688"/>
                </a:cubicBezTo>
                <a:cubicBezTo>
                  <a:pt x="648" y="760"/>
                  <a:pt x="600" y="776"/>
                  <a:pt x="576" y="736"/>
                </a:cubicBezTo>
                <a:cubicBezTo>
                  <a:pt x="552" y="696"/>
                  <a:pt x="520" y="560"/>
                  <a:pt x="528" y="448"/>
                </a:cubicBezTo>
                <a:cubicBezTo>
                  <a:pt x="536" y="336"/>
                  <a:pt x="576" y="128"/>
                  <a:pt x="624" y="64"/>
                </a:cubicBezTo>
                <a:cubicBezTo>
                  <a:pt x="672" y="0"/>
                  <a:pt x="768" y="8"/>
                  <a:pt x="816" y="64"/>
                </a:cubicBezTo>
                <a:cubicBezTo>
                  <a:pt x="864" y="120"/>
                  <a:pt x="880" y="344"/>
                  <a:pt x="912" y="400"/>
                </a:cubicBezTo>
                <a:cubicBezTo>
                  <a:pt x="944" y="456"/>
                  <a:pt x="992" y="400"/>
                  <a:pt x="1008" y="400"/>
                </a:cubicBezTo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25" name="Freeform 105"/>
          <p:cNvSpPr>
            <a:spLocks/>
          </p:cNvSpPr>
          <p:nvPr/>
        </p:nvSpPr>
        <p:spPr bwMode="auto">
          <a:xfrm rot="2400000">
            <a:off x="1372837" y="4537542"/>
            <a:ext cx="360362" cy="152400"/>
          </a:xfrm>
          <a:custGeom>
            <a:avLst/>
            <a:gdLst>
              <a:gd name="T0" fmla="*/ 0 w 1008"/>
              <a:gd name="T1" fmla="*/ 8022407 h 776"/>
              <a:gd name="T2" fmla="*/ 18404202 w 1008"/>
              <a:gd name="T3" fmla="*/ 4319833 h 776"/>
              <a:gd name="T4" fmla="*/ 36808762 w 1008"/>
              <a:gd name="T5" fmla="*/ 17279332 h 776"/>
              <a:gd name="T6" fmla="*/ 24538936 w 1008"/>
              <a:gd name="T7" fmla="*/ 28387249 h 776"/>
              <a:gd name="T8" fmla="*/ 12269468 w 1008"/>
              <a:gd name="T9" fmla="*/ 19130521 h 776"/>
              <a:gd name="T10" fmla="*/ 36808762 w 1008"/>
              <a:gd name="T11" fmla="*/ 2468448 h 776"/>
              <a:gd name="T12" fmla="*/ 61347698 w 1008"/>
              <a:gd name="T13" fmla="*/ 9873792 h 776"/>
              <a:gd name="T14" fmla="*/ 61347698 w 1008"/>
              <a:gd name="T15" fmla="*/ 24684676 h 776"/>
              <a:gd name="T16" fmla="*/ 49078230 w 1008"/>
              <a:gd name="T17" fmla="*/ 28387249 h 776"/>
              <a:gd name="T18" fmla="*/ 42943496 w 1008"/>
              <a:gd name="T19" fmla="*/ 15427947 h 776"/>
              <a:gd name="T20" fmla="*/ 67482432 w 1008"/>
              <a:gd name="T21" fmla="*/ 2468448 h 776"/>
              <a:gd name="T22" fmla="*/ 92021368 w 1008"/>
              <a:gd name="T23" fmla="*/ 11725177 h 776"/>
              <a:gd name="T24" fmla="*/ 85886634 w 1008"/>
              <a:gd name="T25" fmla="*/ 26536061 h 776"/>
              <a:gd name="T26" fmla="*/ 73617166 w 1008"/>
              <a:gd name="T27" fmla="*/ 28387249 h 776"/>
              <a:gd name="T28" fmla="*/ 67482432 w 1008"/>
              <a:gd name="T29" fmla="*/ 17279332 h 776"/>
              <a:gd name="T30" fmla="*/ 79751900 w 1008"/>
              <a:gd name="T31" fmla="*/ 2468448 h 776"/>
              <a:gd name="T32" fmla="*/ 104291194 w 1008"/>
              <a:gd name="T33" fmla="*/ 2468448 h 776"/>
              <a:gd name="T34" fmla="*/ 116560662 w 1008"/>
              <a:gd name="T35" fmla="*/ 15427947 h 776"/>
              <a:gd name="T36" fmla="*/ 128830130 w 1008"/>
              <a:gd name="T37" fmla="*/ 15427947 h 77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8"/>
              <a:gd name="T58" fmla="*/ 0 h 776"/>
              <a:gd name="T59" fmla="*/ 1008 w 1008"/>
              <a:gd name="T60" fmla="*/ 776 h 77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8" h="776">
                <a:moveTo>
                  <a:pt x="0" y="208"/>
                </a:moveTo>
                <a:cubicBezTo>
                  <a:pt x="48" y="140"/>
                  <a:pt x="96" y="72"/>
                  <a:pt x="144" y="112"/>
                </a:cubicBezTo>
                <a:cubicBezTo>
                  <a:pt x="192" y="152"/>
                  <a:pt x="280" y="344"/>
                  <a:pt x="288" y="448"/>
                </a:cubicBezTo>
                <a:cubicBezTo>
                  <a:pt x="296" y="552"/>
                  <a:pt x="224" y="728"/>
                  <a:pt x="192" y="736"/>
                </a:cubicBezTo>
                <a:cubicBezTo>
                  <a:pt x="160" y="744"/>
                  <a:pt x="80" y="608"/>
                  <a:pt x="96" y="496"/>
                </a:cubicBezTo>
                <a:cubicBezTo>
                  <a:pt x="112" y="384"/>
                  <a:pt x="224" y="104"/>
                  <a:pt x="288" y="64"/>
                </a:cubicBezTo>
                <a:cubicBezTo>
                  <a:pt x="352" y="24"/>
                  <a:pt x="448" y="160"/>
                  <a:pt x="480" y="256"/>
                </a:cubicBezTo>
                <a:cubicBezTo>
                  <a:pt x="512" y="352"/>
                  <a:pt x="496" y="560"/>
                  <a:pt x="480" y="640"/>
                </a:cubicBezTo>
                <a:cubicBezTo>
                  <a:pt x="464" y="720"/>
                  <a:pt x="408" y="776"/>
                  <a:pt x="384" y="736"/>
                </a:cubicBezTo>
                <a:cubicBezTo>
                  <a:pt x="360" y="696"/>
                  <a:pt x="312" y="512"/>
                  <a:pt x="336" y="400"/>
                </a:cubicBezTo>
                <a:cubicBezTo>
                  <a:pt x="360" y="288"/>
                  <a:pt x="464" y="80"/>
                  <a:pt x="528" y="64"/>
                </a:cubicBezTo>
                <a:cubicBezTo>
                  <a:pt x="592" y="48"/>
                  <a:pt x="696" y="200"/>
                  <a:pt x="720" y="304"/>
                </a:cubicBezTo>
                <a:cubicBezTo>
                  <a:pt x="744" y="408"/>
                  <a:pt x="696" y="616"/>
                  <a:pt x="672" y="688"/>
                </a:cubicBezTo>
                <a:cubicBezTo>
                  <a:pt x="648" y="760"/>
                  <a:pt x="600" y="776"/>
                  <a:pt x="576" y="736"/>
                </a:cubicBezTo>
                <a:cubicBezTo>
                  <a:pt x="552" y="696"/>
                  <a:pt x="520" y="560"/>
                  <a:pt x="528" y="448"/>
                </a:cubicBezTo>
                <a:cubicBezTo>
                  <a:pt x="536" y="336"/>
                  <a:pt x="576" y="128"/>
                  <a:pt x="624" y="64"/>
                </a:cubicBezTo>
                <a:cubicBezTo>
                  <a:pt x="672" y="0"/>
                  <a:pt x="768" y="8"/>
                  <a:pt x="816" y="64"/>
                </a:cubicBezTo>
                <a:cubicBezTo>
                  <a:pt x="864" y="120"/>
                  <a:pt x="880" y="344"/>
                  <a:pt x="912" y="400"/>
                </a:cubicBezTo>
                <a:cubicBezTo>
                  <a:pt x="944" y="456"/>
                  <a:pt x="992" y="400"/>
                  <a:pt x="1008" y="400"/>
                </a:cubicBezTo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914400"/>
            <a:ext cx="9144000" cy="5806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7200">
              <a:lnSpc>
                <a:spcPct val="120000"/>
              </a:lnSpc>
              <a:buFont typeface="Arial"/>
              <a:buChar char="•"/>
            </a:pP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Consider a parton C</a:t>
            </a:r>
            <a:r>
              <a:rPr lang="en-US" baseline="-25000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 (e.g. gluino) of colour state i. </a:t>
            </a:r>
          </a:p>
          <a:p>
            <a:pPr indent="277200">
              <a:lnSpc>
                <a:spcPct val="120000"/>
              </a:lnSpc>
              <a:buFont typeface="Arial"/>
              <a:buChar char="•"/>
            </a:pP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Interactions between C</a:t>
            </a:r>
            <a:r>
              <a:rPr lang="en-US" baseline="-25000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 and quarks in target nucleons</a:t>
            </a:r>
            <a:r>
              <a:rPr lang="en-US" smtClean="0">
                <a:solidFill>
                  <a:srgbClr val="FF0000"/>
                </a:solidFill>
              </a:rPr>
              <a:t> suppressed with 1/M</a:t>
            </a:r>
            <a:r>
              <a:rPr lang="en-US" baseline="30000" smtClean="0">
                <a:solidFill>
                  <a:srgbClr val="FF0000"/>
                </a:solidFill>
              </a:rPr>
              <a:t>2 </a:t>
            </a:r>
          </a:p>
          <a:p>
            <a:pPr indent="277200"/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probability that it will interact is small!!</a:t>
            </a:r>
          </a:p>
          <a:p>
            <a:pPr indent="277200">
              <a:lnSpc>
                <a:spcPct val="120000"/>
              </a:lnSpc>
              <a:buFont typeface="Arial"/>
              <a:buChar char="•"/>
            </a:pP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So heavy state C</a:t>
            </a:r>
            <a:r>
              <a:rPr lang="en-US" baseline="-25000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 is a spectator, i.e. non-interacting</a:t>
            </a:r>
          </a:p>
          <a:p>
            <a:pPr indent="277200">
              <a:lnSpc>
                <a:spcPct val="120000"/>
              </a:lnSpc>
              <a:buFont typeface="Arial"/>
              <a:buChar char="•"/>
            </a:pP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It is accompanied by a coloured hadronic </a:t>
            </a:r>
            <a:r>
              <a:rPr lang="en-US" b="1" smtClean="0">
                <a:solidFill>
                  <a:schemeClr val="accent6">
                    <a:lumMod val="75000"/>
                  </a:schemeClr>
                </a:solidFill>
              </a:rPr>
              <a:t>cloud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 of </a:t>
            </a:r>
            <a:r>
              <a:rPr lang="en-US" smtClean="0">
                <a:solidFill>
                  <a:srgbClr val="FF0000"/>
                </a:solidFill>
              </a:rPr>
              <a:t>light constituents, </a:t>
            </a:r>
          </a:p>
          <a:p>
            <a:pPr indent="277200"/>
            <a:r>
              <a:rPr lang="en-US" smtClean="0">
                <a:solidFill>
                  <a:srgbClr val="FF0000"/>
                </a:solidFill>
              </a:rPr>
              <a:t>responsible for the interaction. </a:t>
            </a:r>
          </a:p>
          <a:p>
            <a:pPr indent="277200"/>
            <a:endParaRPr lang="en-US" smtClean="0">
              <a:solidFill>
                <a:srgbClr val="FF0000"/>
              </a:solidFill>
            </a:endParaRPr>
          </a:p>
          <a:p>
            <a:pPr indent="277200"/>
            <a:endParaRPr lang="en-US" smtClean="0">
              <a:solidFill>
                <a:srgbClr val="FF0000"/>
              </a:solidFill>
            </a:endParaRPr>
          </a:p>
          <a:p>
            <a:pPr indent="277200"/>
            <a:endParaRPr lang="en-US" smtClean="0">
              <a:solidFill>
                <a:srgbClr val="FF0000"/>
              </a:solidFill>
            </a:endParaRPr>
          </a:p>
          <a:p>
            <a:pPr indent="277200"/>
            <a:endParaRPr lang="en-US" smtClean="0">
              <a:solidFill>
                <a:srgbClr val="FF0000"/>
              </a:solidFill>
            </a:endParaRPr>
          </a:p>
          <a:p>
            <a:pPr indent="277200"/>
            <a:endParaRPr lang="en-US" smtClean="0">
              <a:solidFill>
                <a:srgbClr val="FF0000"/>
              </a:solidFill>
            </a:endParaRPr>
          </a:p>
          <a:p>
            <a:pPr indent="277200"/>
            <a:endParaRPr lang="en-US" smtClean="0">
              <a:solidFill>
                <a:srgbClr val="FF0000"/>
              </a:solidFill>
            </a:endParaRPr>
          </a:p>
          <a:p>
            <a:pPr indent="277200"/>
            <a:endParaRPr lang="en-US" smtClean="0">
              <a:solidFill>
                <a:srgbClr val="FF0000"/>
              </a:solidFill>
            </a:endParaRPr>
          </a:p>
          <a:p>
            <a:pPr indent="277200">
              <a:lnSpc>
                <a:spcPct val="120000"/>
              </a:lnSpc>
              <a:buFont typeface="Arial"/>
              <a:buChar char="•"/>
            </a:pP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The interaction cross section will be typically that of a normal meson.</a:t>
            </a:r>
          </a:p>
          <a:p>
            <a:pPr indent="277200">
              <a:lnSpc>
                <a:spcPct val="120000"/>
              </a:lnSpc>
              <a:buFont typeface="Arial"/>
              <a:buChar char="•"/>
            </a:pPr>
            <a:endParaRPr lang="en-US" smtClean="0">
              <a:solidFill>
                <a:schemeClr val="accent6">
                  <a:lumMod val="75000"/>
                </a:schemeClr>
              </a:solidFill>
            </a:endParaRPr>
          </a:p>
          <a:p>
            <a:pPr indent="277200">
              <a:lnSpc>
                <a:spcPct val="120000"/>
              </a:lnSpc>
              <a:buFont typeface="Arial"/>
              <a:buChar char="•"/>
            </a:pP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Next: concentrate on gluino-R-hadrons, but valid for any coloured heavy </a:t>
            </a:r>
          </a:p>
          <a:p>
            <a:pPr indent="277200">
              <a:lnSpc>
                <a:spcPct val="120000"/>
              </a:lnSpc>
            </a:pP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object </a:t>
            </a:r>
            <a:endParaRPr lang="en-US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2667000" y="3581400"/>
            <a:ext cx="6324600" cy="914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590800" y="3635514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R-hadron = passive object + interacting</a:t>
            </a:r>
            <a:r>
              <a:rPr lang="en-US">
                <a:solidFill>
                  <a:schemeClr val="accent6">
                    <a:lumMod val="75000"/>
                  </a:schemeClr>
                </a:solidFill>
                <a:latin typeface="Times New Roman"/>
              </a:rPr>
              <a:t>π/ρ/K/n/p </a:t>
            </a:r>
            <a:r>
              <a:rPr lang="en-US" b="1">
                <a:solidFill>
                  <a:schemeClr val="accent6">
                    <a:lumMod val="75000"/>
                  </a:schemeClr>
                </a:solidFill>
              </a:rPr>
              <a:t>cloud</a:t>
            </a:r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. </a:t>
            </a:r>
          </a:p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 		</a:t>
            </a:r>
            <a:r>
              <a:rPr lang="en-US">
                <a:solidFill>
                  <a:schemeClr val="accent6">
                    <a:lumMod val="75000"/>
                  </a:schemeClr>
                </a:solidFill>
                <a:latin typeface="Wingdings"/>
                <a:ea typeface="Wingdings"/>
                <a:cs typeface="Wingdings"/>
              </a:rPr>
              <a:t></a:t>
            </a:r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 reservoir of kinetic energy!</a:t>
            </a:r>
          </a:p>
        </p:txBody>
      </p:sp>
      <p:sp>
        <p:nvSpPr>
          <p:cNvPr id="29" name="Rounded Rectangle 28"/>
          <p:cNvSpPr/>
          <p:nvPr/>
        </p:nvSpPr>
        <p:spPr bwMode="auto">
          <a:xfrm>
            <a:off x="5105400" y="2743200"/>
            <a:ext cx="2133600" cy="533400"/>
          </a:xfrm>
          <a:prstGeom prst="roundRect">
            <a:avLst/>
          </a:prstGeom>
          <a:gradFill flip="none" rotWithShape="1">
            <a:gsLst>
              <a:gs pos="0">
                <a:srgbClr val="FEFFA6"/>
              </a:gs>
              <a:gs pos="86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b="1" smtClean="0">
                <a:solidFill>
                  <a:schemeClr val="accent6">
                    <a:lumMod val="75000"/>
                  </a:schemeClr>
                </a:solidFill>
              </a:rPr>
              <a:t>"cloud-model"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8839200" cy="904875"/>
          </a:xfrm>
        </p:spPr>
        <p:txBody>
          <a:bodyPr/>
          <a:lstStyle/>
          <a:p>
            <a:r>
              <a:rPr lang="en-US"/>
              <a:t>Nuclear interactions: general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 bwMode="auto">
          <a:xfrm>
            <a:off x="7073900" y="5793522"/>
            <a:ext cx="191770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4072CF-7C2B-4649-8ABF-C5A89D5935BB}" type="slidenum">
              <a:rPr kumimoji="1" lang="en-US" sz="1200" b="0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4114800"/>
            <a:ext cx="8305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To predict energy losses, need to know interaction length, identity of </a:t>
            </a:r>
          </a:p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scattered particles, phasespace (how many?), nuclear effects, ...</a:t>
            </a:r>
          </a:p>
          <a:p>
            <a:endParaRPr lang="en-US">
              <a:solidFill>
                <a:schemeClr val="accent6">
                  <a:lumMod val="75000"/>
                </a:schemeClr>
              </a:solidFill>
            </a:endParaRPr>
          </a:p>
          <a:p>
            <a:endParaRPr lang="en-US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Before trying to predict what happens for heavy hadrons, let's first have a look at light hadrons!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8200" y="1428690"/>
            <a:ext cx="325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_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76200" y="990600"/>
            <a:ext cx="8610600" cy="2971800"/>
          </a:xfrm>
          <a:prstGeom prst="roundRect">
            <a:avLst/>
          </a:prstGeom>
          <a:gradFill flip="none" rotWithShape="1">
            <a:gsLst>
              <a:gs pos="0">
                <a:srgbClr val="FEFFA6"/>
              </a:gs>
              <a:gs pos="86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1066800"/>
            <a:ext cx="8839200" cy="2482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accent6">
                    <a:lumMod val="75000"/>
                  </a:schemeClr>
                </a:solidFill>
              </a:rPr>
              <a:t>Example:</a:t>
            </a:r>
          </a:p>
          <a:p>
            <a:endParaRPr lang="en-US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Let's consider a coloured state C</a:t>
            </a:r>
            <a:r>
              <a:rPr lang="en-US" baseline="-2500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qq  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  gluino with M=300, E=450 GeV</a:t>
            </a:r>
            <a:r>
              <a:rPr lang="en-US">
                <a:solidFill>
                  <a:schemeClr val="accent6">
                    <a:lumMod val="75000"/>
                  </a:schemeClr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>
                <a:solidFill>
                  <a:schemeClr val="accent6">
                    <a:lumMod val="75000"/>
                  </a:schemeClr>
                </a:solidFill>
                <a:latin typeface="Lucida Grande"/>
                <a:ea typeface="Lucida Grande"/>
                <a:cs typeface="Lucida Grande"/>
              </a:rPr>
              <a:t>γ</a:t>
            </a:r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 factor=E/m=1.5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  if quars are u and d quarks: m(ud) </a:t>
            </a:r>
            <a:r>
              <a:rPr lang="en-US">
                <a:solidFill>
                  <a:schemeClr val="accent6">
                    <a:lumMod val="75000"/>
                  </a:schemeClr>
                </a:solidFill>
                <a:latin typeface="Lucida Grande"/>
                <a:ea typeface="Lucida Grande"/>
                <a:cs typeface="Lucida Grande"/>
              </a:rPr>
              <a:t>≈</a:t>
            </a:r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 2*300 MeV=0.6 GeV (constituent quarks mass=300 MeV)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  Energy of interacting cloud: 0.6*</a:t>
            </a:r>
            <a:r>
              <a:rPr lang="en-US">
                <a:solidFill>
                  <a:schemeClr val="accent6">
                    <a:lumMod val="75000"/>
                  </a:schemeClr>
                </a:solidFill>
                <a:latin typeface="Lucida Grande"/>
                <a:ea typeface="Lucida Grande"/>
                <a:cs typeface="Lucida Grande"/>
              </a:rPr>
              <a:t>γ ≈1 GeV</a:t>
            </a:r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>
                <a:solidFill>
                  <a:schemeClr val="accent6">
                    <a:lumMod val="75000"/>
                  </a:schemeClr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very low!!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1184525"/>
            <a:ext cx="1600200" cy="1177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 example: π</a:t>
            </a:r>
            <a:r>
              <a:rPr lang="en-US" baseline="30000"/>
              <a:t> </a:t>
            </a:r>
            <a:r>
              <a:rPr lang="en-US"/>
              <a:t>p scattering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25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1"/>
            <a:ext cx="1422242" cy="1143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1" y="2286000"/>
            <a:ext cx="1447800" cy="11490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5257800"/>
            <a:ext cx="1988518" cy="1524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0175" y="1219200"/>
            <a:ext cx="4387625" cy="50292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2400" y="838200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>
                <a:solidFill>
                  <a:srgbClr val="0000FF"/>
                </a:solidFill>
              </a:rPr>
              <a:t>Low energy</a:t>
            </a:r>
          </a:p>
          <a:p>
            <a:pPr marL="277200" indent="-277200">
              <a:buFont typeface="Arial"/>
              <a:buChar char="•"/>
            </a:pPr>
            <a:r>
              <a:rPr lang="en-US" sz="2200">
                <a:solidFill>
                  <a:srgbClr val="0000FF"/>
                </a:solidFill>
              </a:rPr>
              <a:t>elastic scattering (2</a:t>
            </a:r>
            <a:r>
              <a:rPr lang="en-US" sz="220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2200">
                <a:solidFill>
                  <a:srgbClr val="0000FF"/>
                </a:solidFill>
              </a:rPr>
              <a:t>2)</a:t>
            </a:r>
          </a:p>
          <a:p>
            <a:pPr marL="277200" indent="-277200">
              <a:buFont typeface="Arial"/>
              <a:buChar char="•"/>
            </a:pPr>
            <a:r>
              <a:rPr lang="en-US" sz="2200">
                <a:solidFill>
                  <a:srgbClr val="0000FF"/>
                </a:solidFill>
              </a:rPr>
              <a:t>charge exchange (2</a:t>
            </a:r>
            <a:r>
              <a:rPr lang="en-US" sz="220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2200">
                <a:solidFill>
                  <a:srgbClr val="0000FF"/>
                </a:solidFill>
              </a:rPr>
              <a:t>2) </a:t>
            </a:r>
          </a:p>
          <a:p>
            <a:pPr marL="277200" indent="-277200">
              <a:buFont typeface="Arial"/>
              <a:buChar char="•"/>
            </a:pPr>
            <a:r>
              <a:rPr lang="en-US" sz="2200">
                <a:solidFill>
                  <a:srgbClr val="0000FF"/>
                </a:solidFill>
              </a:rPr>
              <a:t>resonances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2400" y="3810000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>
                <a:solidFill>
                  <a:srgbClr val="FF0000"/>
                </a:solidFill>
              </a:rPr>
              <a:t>High energy</a:t>
            </a:r>
          </a:p>
          <a:p>
            <a:pPr marL="277200" indent="-277200">
              <a:buFont typeface="Arial"/>
              <a:buChar char="•"/>
            </a:pPr>
            <a:r>
              <a:rPr lang="en-US" sz="2200">
                <a:solidFill>
                  <a:srgbClr val="FF0000"/>
                </a:solidFill>
              </a:rPr>
              <a:t>as above plus</a:t>
            </a:r>
          </a:p>
          <a:p>
            <a:pPr marL="277200" indent="-277200">
              <a:buFont typeface="Arial"/>
              <a:buChar char="•"/>
            </a:pPr>
            <a:r>
              <a:rPr lang="en-US" sz="2200">
                <a:solidFill>
                  <a:srgbClr val="FF0000"/>
                </a:solidFill>
              </a:rPr>
              <a:t>inelastic scattering (2</a:t>
            </a:r>
            <a:r>
              <a:rPr lang="en-US" sz="220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2200">
                <a:solidFill>
                  <a:srgbClr val="FF0000"/>
                </a:solidFill>
              </a:rPr>
              <a:t>N)</a:t>
            </a:r>
          </a:p>
          <a:p>
            <a:pPr marL="277200" indent="-277200">
              <a:buFont typeface="Arial"/>
              <a:buChar char="•"/>
            </a:pPr>
            <a:r>
              <a:rPr lang="en-US" sz="2200">
                <a:solidFill>
                  <a:srgbClr val="FF0000"/>
                </a:solidFill>
              </a:rPr>
              <a:t>charge exchange (2</a:t>
            </a:r>
            <a:r>
              <a:rPr lang="en-US" sz="220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2200">
                <a:solidFill>
                  <a:srgbClr val="FF0000"/>
                </a:solidFill>
              </a:rPr>
              <a:t>N)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7046400" y="1447800"/>
            <a:ext cx="1945200" cy="1588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6970200" y="1066800"/>
            <a:ext cx="202017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>
                <a:solidFill>
                  <a:srgbClr val="FF0000"/>
                </a:solidFill>
              </a:rPr>
              <a:t>High energy region</a:t>
            </a:r>
            <a:endParaRPr lang="en-US" sz="1700"/>
          </a:p>
        </p:txBody>
      </p:sp>
      <p:sp>
        <p:nvSpPr>
          <p:cNvPr id="21" name="TextBox 20"/>
          <p:cNvSpPr txBox="1"/>
          <p:nvPr/>
        </p:nvSpPr>
        <p:spPr>
          <a:xfrm>
            <a:off x="5040684" y="1066800"/>
            <a:ext cx="196971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>
                <a:solidFill>
                  <a:srgbClr val="0000FF"/>
                </a:solidFill>
              </a:rPr>
              <a:t>Low energy region</a:t>
            </a:r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5334000" y="1447800"/>
            <a:ext cx="1640400" cy="1588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0000F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0" y="3024000"/>
            <a:ext cx="2872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+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19200" y="3006000"/>
            <a:ext cx="296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+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98000" y="2968823"/>
            <a:ext cx="249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-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2057400" y="3429000"/>
            <a:ext cx="228600" cy="7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758" y="2286000"/>
            <a:ext cx="1422242" cy="1143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600200" y="2438400"/>
            <a:ext cx="152400" cy="228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/>
              <a:t>n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2057400" y="2469600"/>
            <a:ext cx="228600" cy="7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16000" y="2401200"/>
            <a:ext cx="3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/>
              <a:t>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48800" y="3006000"/>
            <a:ext cx="296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+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874312" y="3006000"/>
            <a:ext cx="249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-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276600" y="2999601"/>
            <a:ext cx="296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+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791200" y="1447800"/>
            <a:ext cx="689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Δ</a:t>
            </a:r>
            <a:r>
              <a:rPr lang="en-US" baseline="30000"/>
              <a:t>++</a:t>
            </a:r>
          </a:p>
        </p:txBody>
      </p:sp>
      <p:sp>
        <p:nvSpPr>
          <p:cNvPr id="42" name="Rounded Rectangular Callout 41"/>
          <p:cNvSpPr/>
          <p:nvPr/>
        </p:nvSpPr>
        <p:spPr bwMode="auto">
          <a:xfrm>
            <a:off x="838200" y="2743200"/>
            <a:ext cx="914400" cy="304800"/>
          </a:xfrm>
          <a:prstGeom prst="wedgeRoundRectCallout">
            <a:avLst>
              <a:gd name="adj1" fmla="val -62500"/>
              <a:gd name="adj2" fmla="val -16273"/>
              <a:gd name="adj3" fmla="val 16667"/>
            </a:avLst>
          </a:prstGeom>
          <a:solidFill>
            <a:srgbClr val="FEFFA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38200" y="2743200"/>
            <a:ext cx="9274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/>
              <a:t>Reggeon</a:t>
            </a:r>
          </a:p>
        </p:txBody>
      </p:sp>
      <p:sp>
        <p:nvSpPr>
          <p:cNvPr id="47" name="Rounded Rectangular Callout 46"/>
          <p:cNvSpPr/>
          <p:nvPr/>
        </p:nvSpPr>
        <p:spPr bwMode="auto">
          <a:xfrm>
            <a:off x="1447800" y="5943600"/>
            <a:ext cx="914400" cy="304800"/>
          </a:xfrm>
          <a:prstGeom prst="wedgeRoundRectCallout">
            <a:avLst>
              <a:gd name="adj1" fmla="val -62500"/>
              <a:gd name="adj2" fmla="val -16273"/>
              <a:gd name="adj3" fmla="val 16667"/>
            </a:avLst>
          </a:prstGeom>
          <a:solidFill>
            <a:srgbClr val="FEFFA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447800" y="5925235"/>
            <a:ext cx="9336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/>
              <a:t>Pomeron</a:t>
            </a:r>
          </a:p>
        </p:txBody>
      </p:sp>
      <p:sp>
        <p:nvSpPr>
          <p:cNvPr id="49" name="Up Arrow 48"/>
          <p:cNvSpPr/>
          <p:nvPr/>
        </p:nvSpPr>
        <p:spPr bwMode="auto">
          <a:xfrm>
            <a:off x="6019800" y="2667000"/>
            <a:ext cx="457200" cy="3810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638800" y="3048000"/>
            <a:ext cx="183945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/>
              <a:t>Example of slide 23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096968" y="1676400"/>
            <a:ext cx="513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</a:rPr>
              <a:t>π+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229600" y="4876800"/>
            <a:ext cx="442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/>
              </a:rPr>
              <a:t>π-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610600" cy="904875"/>
          </a:xfrm>
        </p:spPr>
        <p:txBody>
          <a:bodyPr/>
          <a:lstStyle/>
          <a:p>
            <a:r>
              <a:rPr lang="en-US"/>
              <a:t>Nuclear scattering: generic model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9144000" cy="5105400"/>
          </a:xfrm>
        </p:spPr>
        <p:txBody>
          <a:bodyPr/>
          <a:lstStyle/>
          <a:p>
            <a:pPr>
              <a:buNone/>
            </a:pPr>
            <a:r>
              <a:rPr lang="en-US" sz="2000" b="1">
                <a:latin typeface="Calibri"/>
              </a:rPr>
              <a:t>What happens if we attach for example a gluino to the pion??</a:t>
            </a:r>
          </a:p>
          <a:p>
            <a:pPr>
              <a:buFont typeface="Arial"/>
              <a:buChar char="•"/>
            </a:pPr>
            <a:r>
              <a:rPr lang="en-US" sz="2000">
                <a:latin typeface="Calibri"/>
              </a:rPr>
              <a:t>Heavy object does not participate in interaction! </a:t>
            </a:r>
          </a:p>
          <a:p>
            <a:pPr>
              <a:buFont typeface="Arial"/>
              <a:buChar char="•"/>
            </a:pPr>
            <a:r>
              <a:rPr lang="en-US" sz="2000">
                <a:latin typeface="Calibri"/>
              </a:rPr>
              <a:t>Processes like in normal hadron scatteruing</a:t>
            </a:r>
          </a:p>
          <a:p>
            <a:pPr>
              <a:buNone/>
            </a:pPr>
            <a:endParaRPr lang="en-US" sz="2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26</a:t>
            </a:fld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924" y="2257616"/>
            <a:ext cx="9242924" cy="1933383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 bwMode="auto">
          <a:xfrm>
            <a:off x="7162800" y="4433580"/>
            <a:ext cx="1981200" cy="1967220"/>
          </a:xfrm>
          <a:prstGeom prst="roundRect">
            <a:avLst/>
          </a:prstGeom>
          <a:gradFill flip="none" rotWithShape="1">
            <a:gsLst>
              <a:gs pos="0">
                <a:srgbClr val="FEFFA6"/>
              </a:gs>
              <a:gs pos="86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391400" y="1447800"/>
            <a:ext cx="166714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/>
              <a:t>hep-ex/0404001</a:t>
            </a:r>
          </a:p>
        </p:txBody>
      </p:sp>
      <p:sp>
        <p:nvSpPr>
          <p:cNvPr id="46" name="Rounded Rectangle 45"/>
          <p:cNvSpPr/>
          <p:nvPr/>
        </p:nvSpPr>
        <p:spPr bwMode="auto">
          <a:xfrm>
            <a:off x="76200" y="4281180"/>
            <a:ext cx="1981200" cy="1447800"/>
          </a:xfrm>
          <a:prstGeom prst="roundRect">
            <a:avLst/>
          </a:prstGeom>
          <a:gradFill flip="none" rotWithShape="1">
            <a:gsLst>
              <a:gs pos="0">
                <a:srgbClr val="FEFFA6"/>
              </a:gs>
              <a:gs pos="86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6200" y="4289872"/>
            <a:ext cx="8915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200"/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Elastic scattering</a:t>
            </a:r>
          </a:p>
          <a:p>
            <a:pPr indent="7200">
              <a:buFont typeface="Arial"/>
              <a:buChar char="•"/>
            </a:pPr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 Particles does </a:t>
            </a:r>
          </a:p>
          <a:p>
            <a:pPr indent="7200"/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  not change </a:t>
            </a:r>
          </a:p>
          <a:p>
            <a:pPr indent="7200"/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  identity</a:t>
            </a:r>
            <a:endParaRPr lang="en-US">
              <a:solidFill>
                <a:schemeClr val="accent6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50" name="Rounded Rectangle 49"/>
          <p:cNvSpPr/>
          <p:nvPr/>
        </p:nvSpPr>
        <p:spPr bwMode="auto">
          <a:xfrm>
            <a:off x="2086708" y="4343400"/>
            <a:ext cx="2485292" cy="2514600"/>
          </a:xfrm>
          <a:prstGeom prst="roundRect">
            <a:avLst/>
          </a:prstGeom>
          <a:gradFill flip="none" rotWithShape="1">
            <a:gsLst>
              <a:gs pos="0">
                <a:srgbClr val="FEFFA6"/>
              </a:gs>
              <a:gs pos="86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057400" y="4312969"/>
            <a:ext cx="2667000" cy="262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Baryon exchange: </a:t>
            </a:r>
          </a:p>
          <a:p>
            <a:pPr indent="277200">
              <a:lnSpc>
                <a:spcPct val="90000"/>
              </a:lnSpc>
              <a:buFont typeface="Arial"/>
              <a:buChar char="•"/>
            </a:pPr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Exothermic! Release of pion (light!) </a:t>
            </a:r>
          </a:p>
          <a:p>
            <a:pPr indent="277200">
              <a:lnSpc>
                <a:spcPct val="90000"/>
              </a:lnSpc>
              <a:buFont typeface="Arial"/>
              <a:buChar char="•"/>
            </a:pPr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Reverse reaction suppressed by phase space and rel. absence of pions in matter</a:t>
            </a:r>
          </a:p>
          <a:p>
            <a:pPr indent="277200">
              <a:lnSpc>
                <a:spcPct val="90000"/>
              </a:lnSpc>
              <a:buFont typeface="Arial"/>
              <a:buChar char="•"/>
            </a:pPr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Consequence: after a while just baryons!</a:t>
            </a:r>
            <a:endParaRPr lang="en-US">
              <a:solidFill>
                <a:schemeClr val="accent6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162800" y="4433580"/>
            <a:ext cx="1981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Resonances:</a:t>
            </a:r>
          </a:p>
          <a:p>
            <a:pPr indent="277200">
              <a:buFont typeface="Arial"/>
              <a:buChar char="•"/>
            </a:pPr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unknown! </a:t>
            </a:r>
          </a:p>
          <a:p>
            <a:pPr indent="277200">
              <a:buFont typeface="Arial"/>
              <a:buChar char="•"/>
            </a:pPr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could be important...</a:t>
            </a:r>
          </a:p>
          <a:p>
            <a:pPr indent="277200">
              <a:buFont typeface="Arial"/>
              <a:buChar char="•"/>
            </a:pPr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but assume flat</a:t>
            </a:r>
            <a:endParaRPr lang="en-US">
              <a:solidFill>
                <a:schemeClr val="accent2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54" name="Rounded Rectangle 53"/>
          <p:cNvSpPr/>
          <p:nvPr/>
        </p:nvSpPr>
        <p:spPr bwMode="auto">
          <a:xfrm>
            <a:off x="4724400" y="4495800"/>
            <a:ext cx="2286000" cy="1371600"/>
          </a:xfrm>
          <a:prstGeom prst="roundRect">
            <a:avLst/>
          </a:prstGeom>
          <a:gradFill flip="none" rotWithShape="1">
            <a:gsLst>
              <a:gs pos="0">
                <a:srgbClr val="FEFFA6"/>
              </a:gs>
              <a:gs pos="86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876800" y="4495800"/>
            <a:ext cx="2438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Charge exchange: 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en-US" baseline="30000" smtClean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en-US" baseline="30000" smtClean="0">
                <a:solidFill>
                  <a:schemeClr val="accent6">
                    <a:lumMod val="75000"/>
                  </a:schemeClr>
                </a:solidFill>
              </a:rPr>
              <a:t>+/-</a:t>
            </a:r>
          </a:p>
          <a:p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en-US" baseline="30000" smtClean="0">
                <a:solidFill>
                  <a:schemeClr val="accent6">
                    <a:lumMod val="75000"/>
                  </a:schemeClr>
                </a:solidFill>
              </a:rPr>
              <a:t>+/</a:t>
            </a:r>
            <a:r>
              <a:rPr lang="en-US" baseline="30000" smtClean="0">
                <a:solidFill>
                  <a:schemeClr val="accent6">
                    <a:lumMod val="75000"/>
                  </a:schemeClr>
                </a:solidFill>
                <a:sym typeface="Wingdings"/>
              </a:rPr>
              <a:t>-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  <a:sym typeface="Wingdings"/>
              </a:rPr>
              <a:t>R</a:t>
            </a:r>
            <a:r>
              <a:rPr lang="en-US" baseline="30000" smtClean="0">
                <a:solidFill>
                  <a:schemeClr val="accent6">
                    <a:lumMod val="75000"/>
                  </a:schemeClr>
                </a:solidFill>
                <a:sym typeface="Wingdings"/>
              </a:rPr>
              <a:t>0</a:t>
            </a:r>
            <a:endParaRPr lang="en-US" smtClean="0">
              <a:solidFill>
                <a:schemeClr val="accent6">
                  <a:lumMod val="75000"/>
                </a:schemeClr>
              </a:solidFill>
              <a:sym typeface="Wingdings"/>
            </a:endParaRPr>
          </a:p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striking topologies! </a:t>
            </a:r>
            <a:endParaRPr lang="en-US">
              <a:solidFill>
                <a:schemeClr val="accent2">
                  <a:lumMod val="75000"/>
                </a:scheme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US"/>
              <a:t>Nuclear scattering: generic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8839200" cy="5105400"/>
          </a:xfrm>
        </p:spPr>
        <p:txBody>
          <a:bodyPr/>
          <a:lstStyle/>
          <a:p>
            <a:pPr>
              <a:buNone/>
            </a:pPr>
            <a:r>
              <a:rPr lang="en-US" sz="2200" b="1">
                <a:latin typeface="Calibri"/>
              </a:rPr>
              <a:t>What else happens if we attach for example a gluino to the pion??</a:t>
            </a:r>
            <a:endParaRPr lang="en-US" sz="2200">
              <a:latin typeface="Calibri"/>
            </a:endParaRPr>
          </a:p>
          <a:p>
            <a:r>
              <a:rPr lang="en-US" sz="2200">
                <a:latin typeface="Calibri"/>
              </a:rPr>
              <a:t> Colour state of hadron is changed: e.g. not colour singlet pion, </a:t>
            </a:r>
          </a:p>
          <a:p>
            <a:pPr>
              <a:buNone/>
            </a:pPr>
            <a:r>
              <a:rPr lang="en-US" sz="2200">
                <a:latin typeface="Calibri"/>
              </a:rPr>
              <a:t>      but octet! Is M</a:t>
            </a:r>
            <a:r>
              <a:rPr lang="en-US" sz="2200" baseline="-25000">
                <a:latin typeface="Calibri"/>
              </a:rPr>
              <a:t>R-hadron </a:t>
            </a:r>
            <a:r>
              <a:rPr lang="en-US" sz="2200">
                <a:latin typeface="Calibri"/>
              </a:rPr>
              <a:t>= M</a:t>
            </a:r>
            <a:r>
              <a:rPr lang="en-US" sz="2200" baseline="-25000">
                <a:latin typeface="Calibri"/>
              </a:rPr>
              <a:t>gluino</a:t>
            </a:r>
            <a:r>
              <a:rPr lang="en-US" sz="2200">
                <a:latin typeface="Calibri"/>
              </a:rPr>
              <a:t>+m</a:t>
            </a:r>
            <a:r>
              <a:rPr lang="en-US" sz="2200" baseline="-25000">
                <a:latin typeface="Calibri"/>
              </a:rPr>
              <a:t>π</a:t>
            </a:r>
            <a:r>
              <a:rPr lang="en-US" sz="2200">
                <a:latin typeface="Calibri"/>
              </a:rPr>
              <a:t>?? </a:t>
            </a:r>
            <a:r>
              <a:rPr lang="en-US" sz="2200">
                <a:solidFill>
                  <a:srgbClr val="FF0000"/>
                </a:solidFill>
                <a:latin typeface="Calibri"/>
              </a:rPr>
              <a:t>NO!</a:t>
            </a:r>
          </a:p>
          <a:p>
            <a:pPr>
              <a:buSzPct val="128000"/>
              <a:buFont typeface="Arial"/>
              <a:buChar char="•"/>
            </a:pPr>
            <a:r>
              <a:rPr lang="en-US" sz="2200">
                <a:latin typeface="Calibri"/>
              </a:rPr>
              <a:t> The masses are influenced! Do all R-hadrons weight the same?? </a:t>
            </a:r>
            <a:r>
              <a:rPr lang="en-US" sz="2200">
                <a:solidFill>
                  <a:srgbClr val="FF0000"/>
                </a:solidFill>
                <a:latin typeface="Calibri"/>
              </a:rPr>
              <a:t>NO!</a:t>
            </a:r>
          </a:p>
          <a:p>
            <a:r>
              <a:rPr lang="en-US" sz="2200">
                <a:latin typeface="Calibri"/>
              </a:rPr>
              <a:t> Masses can be calculated in Heavy-Quark Effective Theory: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95600"/>
            <a:ext cx="6965950" cy="123062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 bwMode="auto">
          <a:xfrm>
            <a:off x="76200" y="5867400"/>
            <a:ext cx="6172200" cy="457200"/>
          </a:xfrm>
          <a:prstGeom prst="roundRect">
            <a:avLst/>
          </a:prstGeom>
          <a:gradFill flip="none" rotWithShape="1">
            <a:gsLst>
              <a:gs pos="0">
                <a:srgbClr val="FEFFA6"/>
              </a:gs>
              <a:gs pos="86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" y="4191000"/>
            <a:ext cx="7848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2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m</a:t>
            </a:r>
            <a:r>
              <a:rPr lang="en-US" sz="2200" baseline="-250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i</a:t>
            </a:r>
            <a:r>
              <a:rPr lang="en-US" sz="22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are the constituent masses</a:t>
            </a:r>
          </a:p>
          <a:p>
            <a:pPr>
              <a:buFont typeface="Arial"/>
              <a:buChar char="•"/>
            </a:pPr>
            <a:r>
              <a:rPr lang="en-US" sz="22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F</a:t>
            </a:r>
            <a:r>
              <a:rPr lang="en-US" sz="2200" baseline="-250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i</a:t>
            </a:r>
            <a:r>
              <a:rPr lang="en-US" sz="22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are the colour SU(3) matrices, </a:t>
            </a:r>
          </a:p>
          <a:p>
            <a:pPr>
              <a:buFont typeface="Arial"/>
              <a:buChar char="•"/>
            </a:pPr>
            <a:r>
              <a:rPr lang="en-US" sz="22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S</a:t>
            </a:r>
            <a:r>
              <a:rPr lang="en-US" sz="2200" baseline="-250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i </a:t>
            </a:r>
            <a:r>
              <a:rPr lang="en-US" sz="22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the spin SU(2) matrices</a:t>
            </a:r>
          </a:p>
          <a:p>
            <a:pPr>
              <a:buFont typeface="Arial"/>
              <a:buChar char="•"/>
            </a:pPr>
            <a:r>
              <a:rPr lang="en-US" sz="22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k a parameter related to the wave function at the origin.</a:t>
            </a:r>
          </a:p>
          <a:p>
            <a:endParaRPr lang="en-US" sz="2200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  <a:p>
            <a:r>
              <a:rPr lang="en-US" sz="22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No big mass differences found (tedious calculations...)</a:t>
            </a:r>
            <a:endParaRPr lang="en-US" sz="2200">
              <a:solidFill>
                <a:schemeClr val="accent2">
                  <a:lumMod val="75000"/>
                </a:schemeClr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2789007"/>
            <a:ext cx="1905000" cy="14019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8915400" cy="904875"/>
          </a:xfrm>
        </p:spPr>
        <p:txBody>
          <a:bodyPr/>
          <a:lstStyle/>
          <a:p>
            <a:r>
              <a:rPr lang="en-US"/>
              <a:t>Nuclear scattering: generic model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91400" y="956846"/>
            <a:ext cx="166714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/>
              <a:t>hep-ex/0404001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28600" y="1905000"/>
            <a:ext cx="9220200" cy="4837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Depends on phase space!</a:t>
            </a:r>
          </a:p>
          <a:p>
            <a:pPr>
              <a:lnSpc>
                <a:spcPct val="150000"/>
              </a:lnSpc>
            </a:pP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N is determined by the Q-factor:</a:t>
            </a:r>
          </a:p>
          <a:p>
            <a:pPr>
              <a:lnSpc>
                <a:spcPct val="150000"/>
              </a:lnSpc>
            </a:pPr>
            <a:endParaRPr lang="en-US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 with 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endParaRPr lang="en-US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  <a:buFont typeface="Arial"/>
              <a:buChar char="•"/>
            </a:pPr>
            <a:endParaRPr lang="en-US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b="1" smtClean="0">
                <a:solidFill>
                  <a:srgbClr val="FF0000"/>
                </a:solidFill>
              </a:rPr>
              <a:t>pion 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with P</a:t>
            </a:r>
            <a:r>
              <a:rPr lang="en-US" baseline="-25000" smtClean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=200 GeV 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Wingdings"/>
                <a:ea typeface="Wingdings"/>
                <a:cs typeface="Wingdings"/>
              </a:rPr>
              <a:t> 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Q=sqrt(m</a:t>
            </a:r>
            <a:r>
              <a:rPr lang="en-US" baseline="-25000" smtClean="0">
                <a:solidFill>
                  <a:schemeClr val="accent6">
                    <a:lumMod val="75000"/>
                  </a:schemeClr>
                </a:solidFill>
                <a:latin typeface="Times New Roman"/>
              </a:rPr>
              <a:t>π</a:t>
            </a:r>
            <a:r>
              <a:rPr lang="en-US" baseline="30000" smtClean="0">
                <a:solidFill>
                  <a:schemeClr val="accent6">
                    <a:lumMod val="75000"/>
                  </a:schemeClr>
                </a:solidFill>
                <a:latin typeface="Times New Roman"/>
              </a:rPr>
              <a:t>2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 + m</a:t>
            </a:r>
            <a:r>
              <a:rPr lang="en-US" baseline="-25000" smtClean="0">
                <a:solidFill>
                  <a:schemeClr val="accent6">
                    <a:lumMod val="75000"/>
                  </a:schemeClr>
                </a:solidFill>
                <a:latin typeface="Times New Roman"/>
              </a:rPr>
              <a:t>p</a:t>
            </a:r>
            <a:r>
              <a:rPr lang="en-US" baseline="30000" smtClean="0">
                <a:solidFill>
                  <a:schemeClr val="accent6">
                    <a:lumMod val="75000"/>
                  </a:schemeClr>
                </a:solidFill>
                <a:latin typeface="Times New Roman"/>
              </a:rPr>
              <a:t>2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+2E</a:t>
            </a:r>
            <a:r>
              <a:rPr lang="en-US" baseline="-25000" smtClean="0">
                <a:solidFill>
                  <a:schemeClr val="accent6">
                    <a:lumMod val="75000"/>
                  </a:schemeClr>
                </a:solidFill>
                <a:latin typeface="Times New Roman"/>
              </a:rPr>
              <a:t>π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m</a:t>
            </a:r>
            <a:r>
              <a:rPr lang="en-US" baseline="-25000" smtClean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)-m</a:t>
            </a:r>
            <a:r>
              <a:rPr lang="en-US" baseline="-25000" smtClean="0">
                <a:solidFill>
                  <a:schemeClr val="accent6">
                    <a:lumMod val="75000"/>
                  </a:schemeClr>
                </a:solidFill>
                <a:latin typeface="Times New Roman"/>
              </a:rPr>
              <a:t>π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-m</a:t>
            </a:r>
            <a:r>
              <a:rPr lang="en-US" baseline="-25000" smtClean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≈19 GeV</a:t>
            </a:r>
          </a:p>
          <a:p>
            <a:endParaRPr lang="en-US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Arial"/>
              <a:buChar char="•"/>
            </a:pPr>
            <a:r>
              <a:rPr lang="en-US" b="1" smtClean="0">
                <a:solidFill>
                  <a:srgbClr val="FF0000"/>
                </a:solidFill>
              </a:rPr>
              <a:t>R-hadron 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with P</a:t>
            </a:r>
            <a:r>
              <a:rPr lang="en-US" baseline="-25000" smtClean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=200 GeV and mass 200 GeV (E=282 GeV)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Wingdings"/>
                <a:ea typeface="Wingdings"/>
                <a:cs typeface="Wingdings"/>
              </a:rPr>
              <a:t></a:t>
            </a:r>
          </a:p>
          <a:p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Wingdings"/>
                <a:ea typeface="Wingdings"/>
                <a:cs typeface="Wingdings"/>
              </a:rPr>
              <a:t> 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Q= sqrt(m</a:t>
            </a:r>
            <a:r>
              <a:rPr lang="en-US" baseline="-25000" smtClean="0">
                <a:solidFill>
                  <a:schemeClr val="accent6">
                    <a:lumMod val="75000"/>
                  </a:schemeClr>
                </a:solidFill>
                <a:latin typeface="Times New Roman"/>
              </a:rPr>
              <a:t>R</a:t>
            </a:r>
            <a:r>
              <a:rPr lang="en-US" baseline="30000" smtClean="0">
                <a:solidFill>
                  <a:schemeClr val="accent6">
                    <a:lumMod val="75000"/>
                  </a:schemeClr>
                </a:solidFill>
                <a:latin typeface="Times New Roman"/>
              </a:rPr>
              <a:t>2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 + m</a:t>
            </a:r>
            <a:r>
              <a:rPr lang="en-US" baseline="-25000" smtClean="0">
                <a:solidFill>
                  <a:schemeClr val="accent6">
                    <a:lumMod val="75000"/>
                  </a:schemeClr>
                </a:solidFill>
                <a:latin typeface="Times New Roman"/>
              </a:rPr>
              <a:t>p</a:t>
            </a:r>
            <a:r>
              <a:rPr lang="en-US" baseline="30000" smtClean="0">
                <a:solidFill>
                  <a:schemeClr val="accent6">
                    <a:lumMod val="75000"/>
                  </a:schemeClr>
                </a:solidFill>
                <a:latin typeface="Times New Roman"/>
              </a:rPr>
              <a:t>2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+2E</a:t>
            </a:r>
            <a:r>
              <a:rPr lang="en-US" baseline="-25000" smtClean="0">
                <a:solidFill>
                  <a:schemeClr val="accent6">
                    <a:lumMod val="75000"/>
                  </a:schemeClr>
                </a:solidFill>
                <a:latin typeface="Times New Roman"/>
              </a:rPr>
              <a:t>R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m</a:t>
            </a:r>
            <a:r>
              <a:rPr lang="en-US" baseline="-25000" smtClean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)-m</a:t>
            </a:r>
            <a:r>
              <a:rPr lang="en-US" baseline="-25000" smtClean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-m</a:t>
            </a:r>
            <a:r>
              <a:rPr lang="en-US" baseline="-25000" smtClean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 ≈m</a:t>
            </a:r>
            <a:r>
              <a:rPr lang="en-US" baseline="-25000" smtClean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(1+1/2m</a:t>
            </a:r>
            <a:r>
              <a:rPr lang="en-US" baseline="-25000" smtClean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US" baseline="3000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/m</a:t>
            </a:r>
            <a:r>
              <a:rPr lang="en-US" baseline="-25000" smtClean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en-US" baseline="3000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+E</a:t>
            </a:r>
            <a:r>
              <a:rPr lang="en-US" baseline="-25000" smtClean="0">
                <a:solidFill>
                  <a:schemeClr val="accent6">
                    <a:lumMod val="75000"/>
                  </a:schemeClr>
                </a:solidFill>
                <a:latin typeface="Times New Roman"/>
              </a:rPr>
              <a:t>R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m</a:t>
            </a:r>
            <a:r>
              <a:rPr lang="en-US" baseline="-25000" smtClean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/m</a:t>
            </a:r>
            <a:r>
              <a:rPr lang="en-US" baseline="-25000" smtClean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en-US" baseline="3000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)-m</a:t>
            </a:r>
            <a:r>
              <a:rPr lang="en-US" baseline="-25000" smtClean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-m</a:t>
            </a:r>
            <a:r>
              <a:rPr lang="en-US" baseline="-25000" smtClean="0">
                <a:solidFill>
                  <a:schemeClr val="accent6">
                    <a:lumMod val="75000"/>
                  </a:schemeClr>
                </a:solidFill>
              </a:rPr>
              <a:t>p    </a:t>
            </a:r>
          </a:p>
          <a:p>
            <a:r>
              <a:rPr lang="en-US" baseline="-2500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     ≈E</a:t>
            </a:r>
            <a:r>
              <a:rPr lang="en-US" baseline="-25000" smtClean="0">
                <a:solidFill>
                  <a:schemeClr val="accent6">
                    <a:lumMod val="75000"/>
                  </a:schemeClr>
                </a:solidFill>
                <a:latin typeface="Times New Roman"/>
              </a:rPr>
              <a:t>R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m</a:t>
            </a:r>
            <a:r>
              <a:rPr lang="en-US" baseline="-25000" smtClean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/m</a:t>
            </a:r>
            <a:r>
              <a:rPr lang="en-US" baseline="-25000" smtClean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-m</a:t>
            </a:r>
            <a:r>
              <a:rPr lang="en-US" baseline="-25000" smtClean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≈282*1/200-1≈0.4 GeV</a:t>
            </a:r>
          </a:p>
          <a:p>
            <a:pPr>
              <a:lnSpc>
                <a:spcPct val="150000"/>
              </a:lnSpc>
            </a:pP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For heavy particles, N turns out to be "usually" no larger than 3!</a:t>
            </a:r>
          </a:p>
        </p:txBody>
      </p:sp>
      <p:graphicFrame>
        <p:nvGraphicFramePr>
          <p:cNvPr id="136194" name="Object 2"/>
          <p:cNvGraphicFramePr>
            <a:graphicFrameLocks noChangeAspect="1"/>
          </p:cNvGraphicFramePr>
          <p:nvPr/>
        </p:nvGraphicFramePr>
        <p:xfrm>
          <a:off x="381000" y="2819400"/>
          <a:ext cx="4800600" cy="385763"/>
        </p:xfrm>
        <a:graphic>
          <a:graphicData uri="http://schemas.openxmlformats.org/presentationml/2006/ole">
            <p:oleObj spid="_x0000_s136194" name="Equation" r:id="rId3" imgW="2527300" imgH="203200" progId="Equation.3">
              <p:embed/>
            </p:oleObj>
          </a:graphicData>
        </a:graphic>
      </p:graphicFrame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2192528"/>
            <a:ext cx="3657600" cy="161747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750" y="3352800"/>
            <a:ext cx="3067050" cy="1157910"/>
          </a:xfrm>
          <a:prstGeom prst="rect">
            <a:avLst/>
          </a:prstGeom>
        </p:spPr>
      </p:pic>
      <p:sp>
        <p:nvSpPr>
          <p:cNvPr id="32" name="Rounded Rectangle 31"/>
          <p:cNvSpPr/>
          <p:nvPr/>
        </p:nvSpPr>
        <p:spPr bwMode="auto">
          <a:xfrm>
            <a:off x="76200" y="914400"/>
            <a:ext cx="6172200" cy="457200"/>
          </a:xfrm>
          <a:prstGeom prst="roundRect">
            <a:avLst/>
          </a:prstGeom>
          <a:gradFill flip="none" rotWithShape="1">
            <a:gsLst>
              <a:gs pos="0">
                <a:srgbClr val="FEFFA6"/>
              </a:gs>
              <a:gs pos="86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28600" y="1428690"/>
            <a:ext cx="79455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How many additional particles (mostly 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Times New Roman"/>
              </a:rPr>
              <a:t>π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) will be produced (</a:t>
            </a: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N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)?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0898" y="895290"/>
            <a:ext cx="35875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>
                <a:solidFill>
                  <a:schemeClr val="accent2">
                    <a:lumMod val="75000"/>
                  </a:schemeClr>
                </a:solidFill>
                <a:latin typeface="Calibri"/>
              </a:rPr>
              <a:t>What else will be produced?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Stable Massive Particles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 bwMode="auto">
          <a:xfrm>
            <a:off x="228600" y="990600"/>
            <a:ext cx="8686800" cy="914400"/>
          </a:xfrm>
          <a:prstGeom prst="roundRect">
            <a:avLst/>
          </a:prstGeom>
          <a:gradFill flip="none" rotWithShape="1">
            <a:gsLst>
              <a:gs pos="0">
                <a:srgbClr val="FEFFA6"/>
              </a:gs>
              <a:gs pos="86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kumimoji="0" lang="en-US" sz="2100" b="1" u="none" strike="noStrike" cap="none" normalizeH="0" baseline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/>
              </a:rPr>
              <a:t>Stable</a:t>
            </a:r>
            <a:r>
              <a:rPr kumimoji="0" lang="en-US" sz="2100" b="1" u="none" strike="noStrike" cap="none" normalizeH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/>
              </a:rPr>
              <a:t> Massive Particle (SMP): </a:t>
            </a:r>
            <a:r>
              <a:rPr kumimoji="0" lang="en-US" sz="2100" b="0" i="0" u="none" strike="noStrike" cap="none" normalizeH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/>
              </a:rPr>
              <a:t>a particle which can directly be detected at a collider experiment through their interactions in matter</a:t>
            </a:r>
            <a:endParaRPr kumimoji="0" lang="en-US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152400" y="2362200"/>
            <a:ext cx="7737231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9" name="Double Brace 8"/>
          <p:cNvSpPr/>
          <p:nvPr/>
        </p:nvSpPr>
        <p:spPr bwMode="auto">
          <a:xfrm>
            <a:off x="304800" y="4114800"/>
            <a:ext cx="6019800" cy="914400"/>
          </a:xfrm>
          <a:prstGeom prst="bracePair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0" name="Double Brace 9"/>
          <p:cNvSpPr/>
          <p:nvPr/>
        </p:nvSpPr>
        <p:spPr bwMode="auto">
          <a:xfrm>
            <a:off x="304800" y="2743200"/>
            <a:ext cx="6096000" cy="1143000"/>
          </a:xfrm>
          <a:prstGeom prst="bracePair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1" name="Horizontal Scroll 10"/>
          <p:cNvSpPr/>
          <p:nvPr/>
        </p:nvSpPr>
        <p:spPr bwMode="auto">
          <a:xfrm>
            <a:off x="6400800" y="4114800"/>
            <a:ext cx="2209800" cy="1066800"/>
          </a:xfrm>
          <a:prstGeom prst="horizontalScroll">
            <a:avLst/>
          </a:prstGeom>
          <a:gradFill flip="none" rotWithShape="1">
            <a:gsLst>
              <a:gs pos="0">
                <a:srgbClr val="FEFFA6"/>
              </a:gs>
              <a:gs pos="100000">
                <a:srgbClr val="FFFFFF"/>
              </a:gs>
            </a:gsLst>
            <a:lin ang="0" scaled="1"/>
            <a:tileRect/>
          </a:gradFill>
          <a:ln w="158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>
              <a:ln>
                <a:noFill/>
              </a:ln>
              <a:solidFill>
                <a:schemeClr val="tx1"/>
              </a:solidFill>
              <a:effectLst/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29400" y="4343400"/>
            <a:ext cx="2057400" cy="595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>
                <a:latin typeface="Calibri"/>
              </a:rPr>
              <a:t>Just quickly glance... sorry...</a:t>
            </a:r>
          </a:p>
        </p:txBody>
      </p:sp>
      <p:sp>
        <p:nvSpPr>
          <p:cNvPr id="13" name="Horizontal Scroll 12"/>
          <p:cNvSpPr/>
          <p:nvPr/>
        </p:nvSpPr>
        <p:spPr bwMode="auto">
          <a:xfrm>
            <a:off x="6477000" y="2743200"/>
            <a:ext cx="2057400" cy="1066800"/>
          </a:xfrm>
          <a:prstGeom prst="horizontalScroll">
            <a:avLst/>
          </a:prstGeom>
          <a:gradFill flip="none" rotWithShape="1">
            <a:gsLst>
              <a:gs pos="0">
                <a:srgbClr val="FEFFA6"/>
              </a:gs>
              <a:gs pos="100000">
                <a:srgbClr val="FFFFFF"/>
              </a:gs>
            </a:gsLst>
            <a:lin ang="0" scaled="1"/>
            <a:tileRect/>
          </a:gradFill>
          <a:ln w="158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>
              <a:ln>
                <a:noFill/>
              </a:ln>
              <a:solidFill>
                <a:schemeClr val="tx1"/>
              </a:solidFill>
              <a:effectLst/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29400" y="2812753"/>
            <a:ext cx="2057400" cy="844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>
                <a:latin typeface="Calibri"/>
              </a:rPr>
              <a:t>See next!  See also lecture by Wacker and Cavanaugh 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228600" y="2209800"/>
            <a:ext cx="533400" cy="2895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8600" y="1981200"/>
            <a:ext cx="7281968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>
                    <a:lumMod val="75000"/>
                  </a:schemeClr>
                </a:solidFill>
                <a:latin typeface="Calibri"/>
              </a:rPr>
              <a:t>MANY theory models incorporating Stable Massive Particle:</a:t>
            </a:r>
          </a:p>
          <a:p>
            <a:endParaRPr lang="en-US">
              <a:solidFill>
                <a:schemeClr val="accent2">
                  <a:lumMod val="75000"/>
                </a:schemeClr>
              </a:solidFill>
              <a:latin typeface="Calibri"/>
            </a:endParaRPr>
          </a:p>
          <a:p>
            <a:pPr>
              <a:buFont typeface="Arial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Calibri"/>
              </a:rPr>
              <a:t>Supersymmetry (SUSY)</a:t>
            </a:r>
          </a:p>
          <a:p>
            <a:pPr lvl="1">
              <a:buFont typeface="Arial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Calibri"/>
              </a:rPr>
              <a:t>Gauge-Mediated Supersymmetry Breaking</a:t>
            </a:r>
          </a:p>
          <a:p>
            <a:pPr lvl="1">
              <a:buFont typeface="Arial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Calibri"/>
              </a:rPr>
              <a:t>Split SUSY</a:t>
            </a:r>
          </a:p>
          <a:p>
            <a:pPr lvl="1">
              <a:buFont typeface="Arial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Calibri"/>
              </a:rPr>
              <a:t>SUSY string models</a:t>
            </a:r>
          </a:p>
          <a:p>
            <a:endParaRPr lang="en-US">
              <a:solidFill>
                <a:schemeClr val="accent2">
                  <a:lumMod val="75000"/>
                </a:schemeClr>
              </a:solidFill>
              <a:latin typeface="Calibri"/>
            </a:endParaRPr>
          </a:p>
          <a:p>
            <a:pPr>
              <a:buFont typeface="Arial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Calibri"/>
              </a:rPr>
              <a:t>Other models</a:t>
            </a:r>
          </a:p>
          <a:p>
            <a:pPr lvl="1">
              <a:buFont typeface="Arial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Calibri"/>
              </a:rPr>
              <a:t>Extra dimensions	</a:t>
            </a:r>
          </a:p>
          <a:p>
            <a:pPr lvl="1">
              <a:buFont typeface="Arial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Calibri"/>
              </a:rPr>
              <a:t>Leptoquarks</a:t>
            </a:r>
          </a:p>
          <a:p>
            <a:pPr lvl="1">
              <a:buFont typeface="Arial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Calibri"/>
              </a:rPr>
              <a:t>Hidden valley</a:t>
            </a:r>
          </a:p>
          <a:p>
            <a:pPr lvl="1">
              <a:buFont typeface="Arial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Calibri"/>
              </a:rPr>
              <a:t>... </a:t>
            </a:r>
          </a:p>
          <a:p>
            <a:pPr marL="7200" lvl="1"/>
            <a:endParaRPr lang="en-US">
              <a:solidFill>
                <a:schemeClr val="accent2">
                  <a:lumMod val="75000"/>
                </a:schemeClr>
              </a:solidFill>
              <a:latin typeface="Calibri"/>
            </a:endParaRPr>
          </a:p>
          <a:p>
            <a:pPr marL="7200" lvl="1"/>
            <a:r>
              <a:rPr lang="en-US">
                <a:solidFill>
                  <a:schemeClr val="accent2">
                    <a:lumMod val="75000"/>
                  </a:schemeClr>
                </a:solidFill>
                <a:latin typeface="Calibri"/>
              </a:rPr>
              <a:t>MANY models with MANY different signatures that experimentalists </a:t>
            </a:r>
          </a:p>
          <a:p>
            <a:pPr marL="7200" lvl="1"/>
            <a:r>
              <a:rPr lang="en-US">
                <a:solidFill>
                  <a:schemeClr val="accent2">
                    <a:lumMod val="75000"/>
                  </a:schemeClr>
                </a:solidFill>
                <a:latin typeface="Calibri"/>
              </a:rPr>
              <a:t>have to deal with!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8915400" cy="904875"/>
          </a:xfrm>
        </p:spPr>
        <p:txBody>
          <a:bodyPr/>
          <a:lstStyle/>
          <a:p>
            <a:r>
              <a:rPr lang="en-US"/>
              <a:t>Nuclear scattering: generic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990600"/>
            <a:ext cx="8915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Now we have an idea of the </a:t>
            </a:r>
            <a:r>
              <a:rPr lang="en-US" b="1" smtClean="0">
                <a:solidFill>
                  <a:schemeClr val="accent6">
                    <a:lumMod val="75000"/>
                  </a:schemeClr>
                </a:solidFill>
              </a:rPr>
              <a:t>types of processes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 that can occur</a:t>
            </a:r>
          </a:p>
          <a:p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But what about the </a:t>
            </a:r>
            <a:r>
              <a:rPr lang="en-US" b="1" smtClean="0">
                <a:solidFill>
                  <a:schemeClr val="accent6">
                    <a:lumMod val="75000"/>
                  </a:schemeClr>
                </a:solidFill>
              </a:rPr>
              <a:t>cross sections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 (determining interaction length)??</a:t>
            </a:r>
          </a:p>
          <a:p>
            <a:endParaRPr lang="en-US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711826" y="2903321"/>
            <a:ext cx="1779115" cy="1211479"/>
          </a:xfrm>
          <a:prstGeom prst="ellipse">
            <a:avLst/>
          </a:prstGeom>
          <a:gradFill flip="none" rotWithShape="1">
            <a:gsLst>
              <a:gs pos="18000">
                <a:schemeClr val="bg2">
                  <a:lumMod val="50000"/>
                </a:schemeClr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816686" y="3099853"/>
            <a:ext cx="683655" cy="633947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chemeClr val="tx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890741" y="3480254"/>
            <a:ext cx="609600" cy="558346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chemeClr val="tx1"/>
              </a:gs>
            </a:gsLst>
            <a:lin ang="54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648200" y="3054500"/>
            <a:ext cx="9434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   </a:t>
            </a:r>
            <a:r>
              <a:rPr lang="en-US" b="1">
                <a:solidFill>
                  <a:schemeClr val="bg1"/>
                </a:solidFill>
              </a:rPr>
              <a:t> u</a:t>
            </a:r>
          </a:p>
        </p:txBody>
      </p:sp>
      <p:sp>
        <p:nvSpPr>
          <p:cNvPr id="13" name="Freeform 105"/>
          <p:cNvSpPr>
            <a:spLocks/>
          </p:cNvSpPr>
          <p:nvPr/>
        </p:nvSpPr>
        <p:spPr bwMode="auto">
          <a:xfrm rot="14400000">
            <a:off x="4792587" y="3588685"/>
            <a:ext cx="360362" cy="152400"/>
          </a:xfrm>
          <a:custGeom>
            <a:avLst/>
            <a:gdLst>
              <a:gd name="T0" fmla="*/ 0 w 1008"/>
              <a:gd name="T1" fmla="*/ 8022407 h 776"/>
              <a:gd name="T2" fmla="*/ 18404202 w 1008"/>
              <a:gd name="T3" fmla="*/ 4319833 h 776"/>
              <a:gd name="T4" fmla="*/ 36808762 w 1008"/>
              <a:gd name="T5" fmla="*/ 17279332 h 776"/>
              <a:gd name="T6" fmla="*/ 24538936 w 1008"/>
              <a:gd name="T7" fmla="*/ 28387249 h 776"/>
              <a:gd name="T8" fmla="*/ 12269468 w 1008"/>
              <a:gd name="T9" fmla="*/ 19130521 h 776"/>
              <a:gd name="T10" fmla="*/ 36808762 w 1008"/>
              <a:gd name="T11" fmla="*/ 2468448 h 776"/>
              <a:gd name="T12" fmla="*/ 61347698 w 1008"/>
              <a:gd name="T13" fmla="*/ 9873792 h 776"/>
              <a:gd name="T14" fmla="*/ 61347698 w 1008"/>
              <a:gd name="T15" fmla="*/ 24684676 h 776"/>
              <a:gd name="T16" fmla="*/ 49078230 w 1008"/>
              <a:gd name="T17" fmla="*/ 28387249 h 776"/>
              <a:gd name="T18" fmla="*/ 42943496 w 1008"/>
              <a:gd name="T19" fmla="*/ 15427947 h 776"/>
              <a:gd name="T20" fmla="*/ 67482432 w 1008"/>
              <a:gd name="T21" fmla="*/ 2468448 h 776"/>
              <a:gd name="T22" fmla="*/ 92021368 w 1008"/>
              <a:gd name="T23" fmla="*/ 11725177 h 776"/>
              <a:gd name="T24" fmla="*/ 85886634 w 1008"/>
              <a:gd name="T25" fmla="*/ 26536061 h 776"/>
              <a:gd name="T26" fmla="*/ 73617166 w 1008"/>
              <a:gd name="T27" fmla="*/ 28387249 h 776"/>
              <a:gd name="T28" fmla="*/ 67482432 w 1008"/>
              <a:gd name="T29" fmla="*/ 17279332 h 776"/>
              <a:gd name="T30" fmla="*/ 79751900 w 1008"/>
              <a:gd name="T31" fmla="*/ 2468448 h 776"/>
              <a:gd name="T32" fmla="*/ 104291194 w 1008"/>
              <a:gd name="T33" fmla="*/ 2468448 h 776"/>
              <a:gd name="T34" fmla="*/ 116560662 w 1008"/>
              <a:gd name="T35" fmla="*/ 15427947 h 776"/>
              <a:gd name="T36" fmla="*/ 128830130 w 1008"/>
              <a:gd name="T37" fmla="*/ 15427947 h 77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8"/>
              <a:gd name="T58" fmla="*/ 0 h 776"/>
              <a:gd name="T59" fmla="*/ 1008 w 1008"/>
              <a:gd name="T60" fmla="*/ 776 h 77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8" h="776">
                <a:moveTo>
                  <a:pt x="0" y="208"/>
                </a:moveTo>
                <a:cubicBezTo>
                  <a:pt x="48" y="140"/>
                  <a:pt x="96" y="72"/>
                  <a:pt x="144" y="112"/>
                </a:cubicBezTo>
                <a:cubicBezTo>
                  <a:pt x="192" y="152"/>
                  <a:pt x="280" y="344"/>
                  <a:pt x="288" y="448"/>
                </a:cubicBezTo>
                <a:cubicBezTo>
                  <a:pt x="296" y="552"/>
                  <a:pt x="224" y="728"/>
                  <a:pt x="192" y="736"/>
                </a:cubicBezTo>
                <a:cubicBezTo>
                  <a:pt x="160" y="744"/>
                  <a:pt x="80" y="608"/>
                  <a:pt x="96" y="496"/>
                </a:cubicBezTo>
                <a:cubicBezTo>
                  <a:pt x="112" y="384"/>
                  <a:pt x="224" y="104"/>
                  <a:pt x="288" y="64"/>
                </a:cubicBezTo>
                <a:cubicBezTo>
                  <a:pt x="352" y="24"/>
                  <a:pt x="448" y="160"/>
                  <a:pt x="480" y="256"/>
                </a:cubicBezTo>
                <a:cubicBezTo>
                  <a:pt x="512" y="352"/>
                  <a:pt x="496" y="560"/>
                  <a:pt x="480" y="640"/>
                </a:cubicBezTo>
                <a:cubicBezTo>
                  <a:pt x="464" y="720"/>
                  <a:pt x="408" y="776"/>
                  <a:pt x="384" y="736"/>
                </a:cubicBezTo>
                <a:cubicBezTo>
                  <a:pt x="360" y="696"/>
                  <a:pt x="312" y="512"/>
                  <a:pt x="336" y="400"/>
                </a:cubicBezTo>
                <a:cubicBezTo>
                  <a:pt x="360" y="288"/>
                  <a:pt x="464" y="80"/>
                  <a:pt x="528" y="64"/>
                </a:cubicBezTo>
                <a:cubicBezTo>
                  <a:pt x="592" y="48"/>
                  <a:pt x="696" y="200"/>
                  <a:pt x="720" y="304"/>
                </a:cubicBezTo>
                <a:cubicBezTo>
                  <a:pt x="744" y="408"/>
                  <a:pt x="696" y="616"/>
                  <a:pt x="672" y="688"/>
                </a:cubicBezTo>
                <a:cubicBezTo>
                  <a:pt x="648" y="760"/>
                  <a:pt x="600" y="776"/>
                  <a:pt x="576" y="736"/>
                </a:cubicBezTo>
                <a:cubicBezTo>
                  <a:pt x="552" y="696"/>
                  <a:pt x="520" y="560"/>
                  <a:pt x="528" y="448"/>
                </a:cubicBezTo>
                <a:cubicBezTo>
                  <a:pt x="536" y="336"/>
                  <a:pt x="576" y="128"/>
                  <a:pt x="624" y="64"/>
                </a:cubicBezTo>
                <a:cubicBezTo>
                  <a:pt x="672" y="0"/>
                  <a:pt x="768" y="8"/>
                  <a:pt x="816" y="64"/>
                </a:cubicBezTo>
                <a:cubicBezTo>
                  <a:pt x="864" y="120"/>
                  <a:pt x="880" y="344"/>
                  <a:pt x="912" y="400"/>
                </a:cubicBezTo>
                <a:cubicBezTo>
                  <a:pt x="944" y="456"/>
                  <a:pt x="992" y="400"/>
                  <a:pt x="1008" y="400"/>
                </a:cubicBezTo>
              </a:path>
            </a:pathLst>
          </a:custGeom>
          <a:noFill/>
          <a:ln w="3175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14" name="Freeform 105"/>
          <p:cNvSpPr>
            <a:spLocks/>
          </p:cNvSpPr>
          <p:nvPr/>
        </p:nvSpPr>
        <p:spPr bwMode="auto">
          <a:xfrm rot="14400000">
            <a:off x="5055256" y="3480254"/>
            <a:ext cx="360362" cy="152400"/>
          </a:xfrm>
          <a:custGeom>
            <a:avLst/>
            <a:gdLst>
              <a:gd name="T0" fmla="*/ 0 w 1008"/>
              <a:gd name="T1" fmla="*/ 8022407 h 776"/>
              <a:gd name="T2" fmla="*/ 18404202 w 1008"/>
              <a:gd name="T3" fmla="*/ 4319833 h 776"/>
              <a:gd name="T4" fmla="*/ 36808762 w 1008"/>
              <a:gd name="T5" fmla="*/ 17279332 h 776"/>
              <a:gd name="T6" fmla="*/ 24538936 w 1008"/>
              <a:gd name="T7" fmla="*/ 28387249 h 776"/>
              <a:gd name="T8" fmla="*/ 12269468 w 1008"/>
              <a:gd name="T9" fmla="*/ 19130521 h 776"/>
              <a:gd name="T10" fmla="*/ 36808762 w 1008"/>
              <a:gd name="T11" fmla="*/ 2468448 h 776"/>
              <a:gd name="T12" fmla="*/ 61347698 w 1008"/>
              <a:gd name="T13" fmla="*/ 9873792 h 776"/>
              <a:gd name="T14" fmla="*/ 61347698 w 1008"/>
              <a:gd name="T15" fmla="*/ 24684676 h 776"/>
              <a:gd name="T16" fmla="*/ 49078230 w 1008"/>
              <a:gd name="T17" fmla="*/ 28387249 h 776"/>
              <a:gd name="T18" fmla="*/ 42943496 w 1008"/>
              <a:gd name="T19" fmla="*/ 15427947 h 776"/>
              <a:gd name="T20" fmla="*/ 67482432 w 1008"/>
              <a:gd name="T21" fmla="*/ 2468448 h 776"/>
              <a:gd name="T22" fmla="*/ 92021368 w 1008"/>
              <a:gd name="T23" fmla="*/ 11725177 h 776"/>
              <a:gd name="T24" fmla="*/ 85886634 w 1008"/>
              <a:gd name="T25" fmla="*/ 26536061 h 776"/>
              <a:gd name="T26" fmla="*/ 73617166 w 1008"/>
              <a:gd name="T27" fmla="*/ 28387249 h 776"/>
              <a:gd name="T28" fmla="*/ 67482432 w 1008"/>
              <a:gd name="T29" fmla="*/ 17279332 h 776"/>
              <a:gd name="T30" fmla="*/ 79751900 w 1008"/>
              <a:gd name="T31" fmla="*/ 2468448 h 776"/>
              <a:gd name="T32" fmla="*/ 104291194 w 1008"/>
              <a:gd name="T33" fmla="*/ 2468448 h 776"/>
              <a:gd name="T34" fmla="*/ 116560662 w 1008"/>
              <a:gd name="T35" fmla="*/ 15427947 h 776"/>
              <a:gd name="T36" fmla="*/ 128830130 w 1008"/>
              <a:gd name="T37" fmla="*/ 15427947 h 77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8"/>
              <a:gd name="T58" fmla="*/ 0 h 776"/>
              <a:gd name="T59" fmla="*/ 1008 w 1008"/>
              <a:gd name="T60" fmla="*/ 776 h 77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8" h="776">
                <a:moveTo>
                  <a:pt x="0" y="208"/>
                </a:moveTo>
                <a:cubicBezTo>
                  <a:pt x="48" y="140"/>
                  <a:pt x="96" y="72"/>
                  <a:pt x="144" y="112"/>
                </a:cubicBezTo>
                <a:cubicBezTo>
                  <a:pt x="192" y="152"/>
                  <a:pt x="280" y="344"/>
                  <a:pt x="288" y="448"/>
                </a:cubicBezTo>
                <a:cubicBezTo>
                  <a:pt x="296" y="552"/>
                  <a:pt x="224" y="728"/>
                  <a:pt x="192" y="736"/>
                </a:cubicBezTo>
                <a:cubicBezTo>
                  <a:pt x="160" y="744"/>
                  <a:pt x="80" y="608"/>
                  <a:pt x="96" y="496"/>
                </a:cubicBezTo>
                <a:cubicBezTo>
                  <a:pt x="112" y="384"/>
                  <a:pt x="224" y="104"/>
                  <a:pt x="288" y="64"/>
                </a:cubicBezTo>
                <a:cubicBezTo>
                  <a:pt x="352" y="24"/>
                  <a:pt x="448" y="160"/>
                  <a:pt x="480" y="256"/>
                </a:cubicBezTo>
                <a:cubicBezTo>
                  <a:pt x="512" y="352"/>
                  <a:pt x="496" y="560"/>
                  <a:pt x="480" y="640"/>
                </a:cubicBezTo>
                <a:cubicBezTo>
                  <a:pt x="464" y="720"/>
                  <a:pt x="408" y="776"/>
                  <a:pt x="384" y="736"/>
                </a:cubicBezTo>
                <a:cubicBezTo>
                  <a:pt x="360" y="696"/>
                  <a:pt x="312" y="512"/>
                  <a:pt x="336" y="400"/>
                </a:cubicBezTo>
                <a:cubicBezTo>
                  <a:pt x="360" y="288"/>
                  <a:pt x="464" y="80"/>
                  <a:pt x="528" y="64"/>
                </a:cubicBezTo>
                <a:cubicBezTo>
                  <a:pt x="592" y="48"/>
                  <a:pt x="696" y="200"/>
                  <a:pt x="720" y="304"/>
                </a:cubicBezTo>
                <a:cubicBezTo>
                  <a:pt x="744" y="408"/>
                  <a:pt x="696" y="616"/>
                  <a:pt x="672" y="688"/>
                </a:cubicBezTo>
                <a:cubicBezTo>
                  <a:pt x="648" y="760"/>
                  <a:pt x="600" y="776"/>
                  <a:pt x="576" y="736"/>
                </a:cubicBezTo>
                <a:cubicBezTo>
                  <a:pt x="552" y="696"/>
                  <a:pt x="520" y="560"/>
                  <a:pt x="528" y="448"/>
                </a:cubicBezTo>
                <a:cubicBezTo>
                  <a:pt x="536" y="336"/>
                  <a:pt x="576" y="128"/>
                  <a:pt x="624" y="64"/>
                </a:cubicBezTo>
                <a:cubicBezTo>
                  <a:pt x="672" y="0"/>
                  <a:pt x="768" y="8"/>
                  <a:pt x="816" y="64"/>
                </a:cubicBezTo>
                <a:cubicBezTo>
                  <a:pt x="864" y="120"/>
                  <a:pt x="880" y="344"/>
                  <a:pt x="912" y="400"/>
                </a:cubicBezTo>
                <a:cubicBezTo>
                  <a:pt x="944" y="456"/>
                  <a:pt x="992" y="400"/>
                  <a:pt x="1008" y="400"/>
                </a:cubicBezTo>
              </a:path>
            </a:pathLst>
          </a:custGeom>
          <a:noFill/>
          <a:ln w="3175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426660" y="3200401"/>
            <a:ext cx="988081" cy="68580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rgbClr val="000090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477600" y="2971800"/>
            <a:ext cx="12419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   </a:t>
            </a:r>
            <a:r>
              <a:rPr lang="en-US" b="1">
                <a:solidFill>
                  <a:schemeClr val="bg1"/>
                </a:solidFill>
              </a:rPr>
              <a:t> gluino</a:t>
            </a:r>
          </a:p>
        </p:txBody>
      </p:sp>
      <p:sp>
        <p:nvSpPr>
          <p:cNvPr id="17" name="Freeform 105"/>
          <p:cNvSpPr>
            <a:spLocks/>
          </p:cNvSpPr>
          <p:nvPr/>
        </p:nvSpPr>
        <p:spPr bwMode="auto">
          <a:xfrm rot="19200000">
            <a:off x="5354768" y="3755591"/>
            <a:ext cx="360362" cy="152400"/>
          </a:xfrm>
          <a:custGeom>
            <a:avLst/>
            <a:gdLst>
              <a:gd name="T0" fmla="*/ 0 w 1008"/>
              <a:gd name="T1" fmla="*/ 8022407 h 776"/>
              <a:gd name="T2" fmla="*/ 18404202 w 1008"/>
              <a:gd name="T3" fmla="*/ 4319833 h 776"/>
              <a:gd name="T4" fmla="*/ 36808762 w 1008"/>
              <a:gd name="T5" fmla="*/ 17279332 h 776"/>
              <a:gd name="T6" fmla="*/ 24538936 w 1008"/>
              <a:gd name="T7" fmla="*/ 28387249 h 776"/>
              <a:gd name="T8" fmla="*/ 12269468 w 1008"/>
              <a:gd name="T9" fmla="*/ 19130521 h 776"/>
              <a:gd name="T10" fmla="*/ 36808762 w 1008"/>
              <a:gd name="T11" fmla="*/ 2468448 h 776"/>
              <a:gd name="T12" fmla="*/ 61347698 w 1008"/>
              <a:gd name="T13" fmla="*/ 9873792 h 776"/>
              <a:gd name="T14" fmla="*/ 61347698 w 1008"/>
              <a:gd name="T15" fmla="*/ 24684676 h 776"/>
              <a:gd name="T16" fmla="*/ 49078230 w 1008"/>
              <a:gd name="T17" fmla="*/ 28387249 h 776"/>
              <a:gd name="T18" fmla="*/ 42943496 w 1008"/>
              <a:gd name="T19" fmla="*/ 15427947 h 776"/>
              <a:gd name="T20" fmla="*/ 67482432 w 1008"/>
              <a:gd name="T21" fmla="*/ 2468448 h 776"/>
              <a:gd name="T22" fmla="*/ 92021368 w 1008"/>
              <a:gd name="T23" fmla="*/ 11725177 h 776"/>
              <a:gd name="T24" fmla="*/ 85886634 w 1008"/>
              <a:gd name="T25" fmla="*/ 26536061 h 776"/>
              <a:gd name="T26" fmla="*/ 73617166 w 1008"/>
              <a:gd name="T27" fmla="*/ 28387249 h 776"/>
              <a:gd name="T28" fmla="*/ 67482432 w 1008"/>
              <a:gd name="T29" fmla="*/ 17279332 h 776"/>
              <a:gd name="T30" fmla="*/ 79751900 w 1008"/>
              <a:gd name="T31" fmla="*/ 2468448 h 776"/>
              <a:gd name="T32" fmla="*/ 104291194 w 1008"/>
              <a:gd name="T33" fmla="*/ 2468448 h 776"/>
              <a:gd name="T34" fmla="*/ 116560662 w 1008"/>
              <a:gd name="T35" fmla="*/ 15427947 h 776"/>
              <a:gd name="T36" fmla="*/ 128830130 w 1008"/>
              <a:gd name="T37" fmla="*/ 15427947 h 77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8"/>
              <a:gd name="T58" fmla="*/ 0 h 776"/>
              <a:gd name="T59" fmla="*/ 1008 w 1008"/>
              <a:gd name="T60" fmla="*/ 776 h 77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8" h="776">
                <a:moveTo>
                  <a:pt x="0" y="208"/>
                </a:moveTo>
                <a:cubicBezTo>
                  <a:pt x="48" y="140"/>
                  <a:pt x="96" y="72"/>
                  <a:pt x="144" y="112"/>
                </a:cubicBezTo>
                <a:cubicBezTo>
                  <a:pt x="192" y="152"/>
                  <a:pt x="280" y="344"/>
                  <a:pt x="288" y="448"/>
                </a:cubicBezTo>
                <a:cubicBezTo>
                  <a:pt x="296" y="552"/>
                  <a:pt x="224" y="728"/>
                  <a:pt x="192" y="736"/>
                </a:cubicBezTo>
                <a:cubicBezTo>
                  <a:pt x="160" y="744"/>
                  <a:pt x="80" y="608"/>
                  <a:pt x="96" y="496"/>
                </a:cubicBezTo>
                <a:cubicBezTo>
                  <a:pt x="112" y="384"/>
                  <a:pt x="224" y="104"/>
                  <a:pt x="288" y="64"/>
                </a:cubicBezTo>
                <a:cubicBezTo>
                  <a:pt x="352" y="24"/>
                  <a:pt x="448" y="160"/>
                  <a:pt x="480" y="256"/>
                </a:cubicBezTo>
                <a:cubicBezTo>
                  <a:pt x="512" y="352"/>
                  <a:pt x="496" y="560"/>
                  <a:pt x="480" y="640"/>
                </a:cubicBezTo>
                <a:cubicBezTo>
                  <a:pt x="464" y="720"/>
                  <a:pt x="408" y="776"/>
                  <a:pt x="384" y="736"/>
                </a:cubicBezTo>
                <a:cubicBezTo>
                  <a:pt x="360" y="696"/>
                  <a:pt x="312" y="512"/>
                  <a:pt x="336" y="400"/>
                </a:cubicBezTo>
                <a:cubicBezTo>
                  <a:pt x="360" y="288"/>
                  <a:pt x="464" y="80"/>
                  <a:pt x="528" y="64"/>
                </a:cubicBezTo>
                <a:cubicBezTo>
                  <a:pt x="592" y="48"/>
                  <a:pt x="696" y="200"/>
                  <a:pt x="720" y="304"/>
                </a:cubicBezTo>
                <a:cubicBezTo>
                  <a:pt x="744" y="408"/>
                  <a:pt x="696" y="616"/>
                  <a:pt x="672" y="688"/>
                </a:cubicBezTo>
                <a:cubicBezTo>
                  <a:pt x="648" y="760"/>
                  <a:pt x="600" y="776"/>
                  <a:pt x="576" y="736"/>
                </a:cubicBezTo>
                <a:cubicBezTo>
                  <a:pt x="552" y="696"/>
                  <a:pt x="520" y="560"/>
                  <a:pt x="528" y="448"/>
                </a:cubicBezTo>
                <a:cubicBezTo>
                  <a:pt x="536" y="336"/>
                  <a:pt x="576" y="128"/>
                  <a:pt x="624" y="64"/>
                </a:cubicBezTo>
                <a:cubicBezTo>
                  <a:pt x="672" y="0"/>
                  <a:pt x="768" y="8"/>
                  <a:pt x="816" y="64"/>
                </a:cubicBezTo>
                <a:cubicBezTo>
                  <a:pt x="864" y="120"/>
                  <a:pt x="880" y="344"/>
                  <a:pt x="912" y="400"/>
                </a:cubicBezTo>
                <a:cubicBezTo>
                  <a:pt x="944" y="456"/>
                  <a:pt x="992" y="400"/>
                  <a:pt x="1008" y="400"/>
                </a:cubicBezTo>
              </a:path>
            </a:pathLst>
          </a:custGeom>
          <a:noFill/>
          <a:ln w="3175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74543" y="3206146"/>
            <a:ext cx="9434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   </a:t>
            </a:r>
            <a:r>
              <a:rPr lang="en-US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016626" y="3817721"/>
            <a:ext cx="9434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   </a:t>
            </a:r>
            <a:r>
              <a:rPr lang="en-US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738341" y="3638490"/>
            <a:ext cx="9434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   </a:t>
            </a:r>
            <a:r>
              <a:rPr lang="en-US" b="1">
                <a:solidFill>
                  <a:schemeClr val="bg1"/>
                </a:solidFill>
              </a:rPr>
              <a:t> 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738341" y="3360521"/>
            <a:ext cx="9434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   </a:t>
            </a:r>
            <a:r>
              <a:rPr lang="en-US" b="1">
                <a:solidFill>
                  <a:schemeClr val="bg1"/>
                </a:solidFill>
              </a:rPr>
              <a:t> _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092826" y="3512921"/>
            <a:ext cx="9434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   </a:t>
            </a:r>
            <a:r>
              <a:rPr lang="en-US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3" name="Freeform 105"/>
          <p:cNvSpPr>
            <a:spLocks/>
          </p:cNvSpPr>
          <p:nvPr/>
        </p:nvSpPr>
        <p:spPr bwMode="auto">
          <a:xfrm rot="18000000">
            <a:off x="5476242" y="3097463"/>
            <a:ext cx="360362" cy="152400"/>
          </a:xfrm>
          <a:custGeom>
            <a:avLst/>
            <a:gdLst>
              <a:gd name="T0" fmla="*/ 0 w 1008"/>
              <a:gd name="T1" fmla="*/ 8022407 h 776"/>
              <a:gd name="T2" fmla="*/ 18404202 w 1008"/>
              <a:gd name="T3" fmla="*/ 4319833 h 776"/>
              <a:gd name="T4" fmla="*/ 36808762 w 1008"/>
              <a:gd name="T5" fmla="*/ 17279332 h 776"/>
              <a:gd name="T6" fmla="*/ 24538936 w 1008"/>
              <a:gd name="T7" fmla="*/ 28387249 h 776"/>
              <a:gd name="T8" fmla="*/ 12269468 w 1008"/>
              <a:gd name="T9" fmla="*/ 19130521 h 776"/>
              <a:gd name="T10" fmla="*/ 36808762 w 1008"/>
              <a:gd name="T11" fmla="*/ 2468448 h 776"/>
              <a:gd name="T12" fmla="*/ 61347698 w 1008"/>
              <a:gd name="T13" fmla="*/ 9873792 h 776"/>
              <a:gd name="T14" fmla="*/ 61347698 w 1008"/>
              <a:gd name="T15" fmla="*/ 24684676 h 776"/>
              <a:gd name="T16" fmla="*/ 49078230 w 1008"/>
              <a:gd name="T17" fmla="*/ 28387249 h 776"/>
              <a:gd name="T18" fmla="*/ 42943496 w 1008"/>
              <a:gd name="T19" fmla="*/ 15427947 h 776"/>
              <a:gd name="T20" fmla="*/ 67482432 w 1008"/>
              <a:gd name="T21" fmla="*/ 2468448 h 776"/>
              <a:gd name="T22" fmla="*/ 92021368 w 1008"/>
              <a:gd name="T23" fmla="*/ 11725177 h 776"/>
              <a:gd name="T24" fmla="*/ 85886634 w 1008"/>
              <a:gd name="T25" fmla="*/ 26536061 h 776"/>
              <a:gd name="T26" fmla="*/ 73617166 w 1008"/>
              <a:gd name="T27" fmla="*/ 28387249 h 776"/>
              <a:gd name="T28" fmla="*/ 67482432 w 1008"/>
              <a:gd name="T29" fmla="*/ 17279332 h 776"/>
              <a:gd name="T30" fmla="*/ 79751900 w 1008"/>
              <a:gd name="T31" fmla="*/ 2468448 h 776"/>
              <a:gd name="T32" fmla="*/ 104291194 w 1008"/>
              <a:gd name="T33" fmla="*/ 2468448 h 776"/>
              <a:gd name="T34" fmla="*/ 116560662 w 1008"/>
              <a:gd name="T35" fmla="*/ 15427947 h 776"/>
              <a:gd name="T36" fmla="*/ 128830130 w 1008"/>
              <a:gd name="T37" fmla="*/ 15427947 h 77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8"/>
              <a:gd name="T58" fmla="*/ 0 h 776"/>
              <a:gd name="T59" fmla="*/ 1008 w 1008"/>
              <a:gd name="T60" fmla="*/ 776 h 77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8" h="776">
                <a:moveTo>
                  <a:pt x="0" y="208"/>
                </a:moveTo>
                <a:cubicBezTo>
                  <a:pt x="48" y="140"/>
                  <a:pt x="96" y="72"/>
                  <a:pt x="144" y="112"/>
                </a:cubicBezTo>
                <a:cubicBezTo>
                  <a:pt x="192" y="152"/>
                  <a:pt x="280" y="344"/>
                  <a:pt x="288" y="448"/>
                </a:cubicBezTo>
                <a:cubicBezTo>
                  <a:pt x="296" y="552"/>
                  <a:pt x="224" y="728"/>
                  <a:pt x="192" y="736"/>
                </a:cubicBezTo>
                <a:cubicBezTo>
                  <a:pt x="160" y="744"/>
                  <a:pt x="80" y="608"/>
                  <a:pt x="96" y="496"/>
                </a:cubicBezTo>
                <a:cubicBezTo>
                  <a:pt x="112" y="384"/>
                  <a:pt x="224" y="104"/>
                  <a:pt x="288" y="64"/>
                </a:cubicBezTo>
                <a:cubicBezTo>
                  <a:pt x="352" y="24"/>
                  <a:pt x="448" y="160"/>
                  <a:pt x="480" y="256"/>
                </a:cubicBezTo>
                <a:cubicBezTo>
                  <a:pt x="512" y="352"/>
                  <a:pt x="496" y="560"/>
                  <a:pt x="480" y="640"/>
                </a:cubicBezTo>
                <a:cubicBezTo>
                  <a:pt x="464" y="720"/>
                  <a:pt x="408" y="776"/>
                  <a:pt x="384" y="736"/>
                </a:cubicBezTo>
                <a:cubicBezTo>
                  <a:pt x="360" y="696"/>
                  <a:pt x="312" y="512"/>
                  <a:pt x="336" y="400"/>
                </a:cubicBezTo>
                <a:cubicBezTo>
                  <a:pt x="360" y="288"/>
                  <a:pt x="464" y="80"/>
                  <a:pt x="528" y="64"/>
                </a:cubicBezTo>
                <a:cubicBezTo>
                  <a:pt x="592" y="48"/>
                  <a:pt x="696" y="200"/>
                  <a:pt x="720" y="304"/>
                </a:cubicBezTo>
                <a:cubicBezTo>
                  <a:pt x="744" y="408"/>
                  <a:pt x="696" y="616"/>
                  <a:pt x="672" y="688"/>
                </a:cubicBezTo>
                <a:cubicBezTo>
                  <a:pt x="648" y="760"/>
                  <a:pt x="600" y="776"/>
                  <a:pt x="576" y="736"/>
                </a:cubicBezTo>
                <a:cubicBezTo>
                  <a:pt x="552" y="696"/>
                  <a:pt x="520" y="560"/>
                  <a:pt x="528" y="448"/>
                </a:cubicBezTo>
                <a:cubicBezTo>
                  <a:pt x="536" y="336"/>
                  <a:pt x="576" y="128"/>
                  <a:pt x="624" y="64"/>
                </a:cubicBezTo>
                <a:cubicBezTo>
                  <a:pt x="672" y="0"/>
                  <a:pt x="768" y="8"/>
                  <a:pt x="816" y="64"/>
                </a:cubicBezTo>
                <a:cubicBezTo>
                  <a:pt x="864" y="120"/>
                  <a:pt x="880" y="344"/>
                  <a:pt x="912" y="400"/>
                </a:cubicBezTo>
                <a:cubicBezTo>
                  <a:pt x="944" y="456"/>
                  <a:pt x="992" y="400"/>
                  <a:pt x="1008" y="400"/>
                </a:cubicBezTo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24" name="Freeform 105"/>
          <p:cNvSpPr>
            <a:spLocks/>
          </p:cNvSpPr>
          <p:nvPr/>
        </p:nvSpPr>
        <p:spPr bwMode="auto">
          <a:xfrm rot="18000000">
            <a:off x="6009642" y="3158658"/>
            <a:ext cx="360362" cy="152400"/>
          </a:xfrm>
          <a:custGeom>
            <a:avLst/>
            <a:gdLst>
              <a:gd name="T0" fmla="*/ 0 w 1008"/>
              <a:gd name="T1" fmla="*/ 8022407 h 776"/>
              <a:gd name="T2" fmla="*/ 18404202 w 1008"/>
              <a:gd name="T3" fmla="*/ 4319833 h 776"/>
              <a:gd name="T4" fmla="*/ 36808762 w 1008"/>
              <a:gd name="T5" fmla="*/ 17279332 h 776"/>
              <a:gd name="T6" fmla="*/ 24538936 w 1008"/>
              <a:gd name="T7" fmla="*/ 28387249 h 776"/>
              <a:gd name="T8" fmla="*/ 12269468 w 1008"/>
              <a:gd name="T9" fmla="*/ 19130521 h 776"/>
              <a:gd name="T10" fmla="*/ 36808762 w 1008"/>
              <a:gd name="T11" fmla="*/ 2468448 h 776"/>
              <a:gd name="T12" fmla="*/ 61347698 w 1008"/>
              <a:gd name="T13" fmla="*/ 9873792 h 776"/>
              <a:gd name="T14" fmla="*/ 61347698 w 1008"/>
              <a:gd name="T15" fmla="*/ 24684676 h 776"/>
              <a:gd name="T16" fmla="*/ 49078230 w 1008"/>
              <a:gd name="T17" fmla="*/ 28387249 h 776"/>
              <a:gd name="T18" fmla="*/ 42943496 w 1008"/>
              <a:gd name="T19" fmla="*/ 15427947 h 776"/>
              <a:gd name="T20" fmla="*/ 67482432 w 1008"/>
              <a:gd name="T21" fmla="*/ 2468448 h 776"/>
              <a:gd name="T22" fmla="*/ 92021368 w 1008"/>
              <a:gd name="T23" fmla="*/ 11725177 h 776"/>
              <a:gd name="T24" fmla="*/ 85886634 w 1008"/>
              <a:gd name="T25" fmla="*/ 26536061 h 776"/>
              <a:gd name="T26" fmla="*/ 73617166 w 1008"/>
              <a:gd name="T27" fmla="*/ 28387249 h 776"/>
              <a:gd name="T28" fmla="*/ 67482432 w 1008"/>
              <a:gd name="T29" fmla="*/ 17279332 h 776"/>
              <a:gd name="T30" fmla="*/ 79751900 w 1008"/>
              <a:gd name="T31" fmla="*/ 2468448 h 776"/>
              <a:gd name="T32" fmla="*/ 104291194 w 1008"/>
              <a:gd name="T33" fmla="*/ 2468448 h 776"/>
              <a:gd name="T34" fmla="*/ 116560662 w 1008"/>
              <a:gd name="T35" fmla="*/ 15427947 h 776"/>
              <a:gd name="T36" fmla="*/ 128830130 w 1008"/>
              <a:gd name="T37" fmla="*/ 15427947 h 77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8"/>
              <a:gd name="T58" fmla="*/ 0 h 776"/>
              <a:gd name="T59" fmla="*/ 1008 w 1008"/>
              <a:gd name="T60" fmla="*/ 776 h 77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8" h="776">
                <a:moveTo>
                  <a:pt x="0" y="208"/>
                </a:moveTo>
                <a:cubicBezTo>
                  <a:pt x="48" y="140"/>
                  <a:pt x="96" y="72"/>
                  <a:pt x="144" y="112"/>
                </a:cubicBezTo>
                <a:cubicBezTo>
                  <a:pt x="192" y="152"/>
                  <a:pt x="280" y="344"/>
                  <a:pt x="288" y="448"/>
                </a:cubicBezTo>
                <a:cubicBezTo>
                  <a:pt x="296" y="552"/>
                  <a:pt x="224" y="728"/>
                  <a:pt x="192" y="736"/>
                </a:cubicBezTo>
                <a:cubicBezTo>
                  <a:pt x="160" y="744"/>
                  <a:pt x="80" y="608"/>
                  <a:pt x="96" y="496"/>
                </a:cubicBezTo>
                <a:cubicBezTo>
                  <a:pt x="112" y="384"/>
                  <a:pt x="224" y="104"/>
                  <a:pt x="288" y="64"/>
                </a:cubicBezTo>
                <a:cubicBezTo>
                  <a:pt x="352" y="24"/>
                  <a:pt x="448" y="160"/>
                  <a:pt x="480" y="256"/>
                </a:cubicBezTo>
                <a:cubicBezTo>
                  <a:pt x="512" y="352"/>
                  <a:pt x="496" y="560"/>
                  <a:pt x="480" y="640"/>
                </a:cubicBezTo>
                <a:cubicBezTo>
                  <a:pt x="464" y="720"/>
                  <a:pt x="408" y="776"/>
                  <a:pt x="384" y="736"/>
                </a:cubicBezTo>
                <a:cubicBezTo>
                  <a:pt x="360" y="696"/>
                  <a:pt x="312" y="512"/>
                  <a:pt x="336" y="400"/>
                </a:cubicBezTo>
                <a:cubicBezTo>
                  <a:pt x="360" y="288"/>
                  <a:pt x="464" y="80"/>
                  <a:pt x="528" y="64"/>
                </a:cubicBezTo>
                <a:cubicBezTo>
                  <a:pt x="592" y="48"/>
                  <a:pt x="696" y="200"/>
                  <a:pt x="720" y="304"/>
                </a:cubicBezTo>
                <a:cubicBezTo>
                  <a:pt x="744" y="408"/>
                  <a:pt x="696" y="616"/>
                  <a:pt x="672" y="688"/>
                </a:cubicBezTo>
                <a:cubicBezTo>
                  <a:pt x="648" y="760"/>
                  <a:pt x="600" y="776"/>
                  <a:pt x="576" y="736"/>
                </a:cubicBezTo>
                <a:cubicBezTo>
                  <a:pt x="552" y="696"/>
                  <a:pt x="520" y="560"/>
                  <a:pt x="528" y="448"/>
                </a:cubicBezTo>
                <a:cubicBezTo>
                  <a:pt x="536" y="336"/>
                  <a:pt x="576" y="128"/>
                  <a:pt x="624" y="64"/>
                </a:cubicBezTo>
                <a:cubicBezTo>
                  <a:pt x="672" y="0"/>
                  <a:pt x="768" y="8"/>
                  <a:pt x="816" y="64"/>
                </a:cubicBezTo>
                <a:cubicBezTo>
                  <a:pt x="864" y="120"/>
                  <a:pt x="880" y="344"/>
                  <a:pt x="912" y="400"/>
                </a:cubicBezTo>
                <a:cubicBezTo>
                  <a:pt x="944" y="456"/>
                  <a:pt x="992" y="400"/>
                  <a:pt x="1008" y="400"/>
                </a:cubicBezTo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25" name="Freeform 105"/>
          <p:cNvSpPr>
            <a:spLocks/>
          </p:cNvSpPr>
          <p:nvPr/>
        </p:nvSpPr>
        <p:spPr bwMode="auto">
          <a:xfrm rot="3000000">
            <a:off x="5722951" y="3082608"/>
            <a:ext cx="360362" cy="152400"/>
          </a:xfrm>
          <a:custGeom>
            <a:avLst/>
            <a:gdLst>
              <a:gd name="T0" fmla="*/ 0 w 1008"/>
              <a:gd name="T1" fmla="*/ 8022407 h 776"/>
              <a:gd name="T2" fmla="*/ 18404202 w 1008"/>
              <a:gd name="T3" fmla="*/ 4319833 h 776"/>
              <a:gd name="T4" fmla="*/ 36808762 w 1008"/>
              <a:gd name="T5" fmla="*/ 17279332 h 776"/>
              <a:gd name="T6" fmla="*/ 24538936 w 1008"/>
              <a:gd name="T7" fmla="*/ 28387249 h 776"/>
              <a:gd name="T8" fmla="*/ 12269468 w 1008"/>
              <a:gd name="T9" fmla="*/ 19130521 h 776"/>
              <a:gd name="T10" fmla="*/ 36808762 w 1008"/>
              <a:gd name="T11" fmla="*/ 2468448 h 776"/>
              <a:gd name="T12" fmla="*/ 61347698 w 1008"/>
              <a:gd name="T13" fmla="*/ 9873792 h 776"/>
              <a:gd name="T14" fmla="*/ 61347698 w 1008"/>
              <a:gd name="T15" fmla="*/ 24684676 h 776"/>
              <a:gd name="T16" fmla="*/ 49078230 w 1008"/>
              <a:gd name="T17" fmla="*/ 28387249 h 776"/>
              <a:gd name="T18" fmla="*/ 42943496 w 1008"/>
              <a:gd name="T19" fmla="*/ 15427947 h 776"/>
              <a:gd name="T20" fmla="*/ 67482432 w 1008"/>
              <a:gd name="T21" fmla="*/ 2468448 h 776"/>
              <a:gd name="T22" fmla="*/ 92021368 w 1008"/>
              <a:gd name="T23" fmla="*/ 11725177 h 776"/>
              <a:gd name="T24" fmla="*/ 85886634 w 1008"/>
              <a:gd name="T25" fmla="*/ 26536061 h 776"/>
              <a:gd name="T26" fmla="*/ 73617166 w 1008"/>
              <a:gd name="T27" fmla="*/ 28387249 h 776"/>
              <a:gd name="T28" fmla="*/ 67482432 w 1008"/>
              <a:gd name="T29" fmla="*/ 17279332 h 776"/>
              <a:gd name="T30" fmla="*/ 79751900 w 1008"/>
              <a:gd name="T31" fmla="*/ 2468448 h 776"/>
              <a:gd name="T32" fmla="*/ 104291194 w 1008"/>
              <a:gd name="T33" fmla="*/ 2468448 h 776"/>
              <a:gd name="T34" fmla="*/ 116560662 w 1008"/>
              <a:gd name="T35" fmla="*/ 15427947 h 776"/>
              <a:gd name="T36" fmla="*/ 128830130 w 1008"/>
              <a:gd name="T37" fmla="*/ 15427947 h 77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8"/>
              <a:gd name="T58" fmla="*/ 0 h 776"/>
              <a:gd name="T59" fmla="*/ 1008 w 1008"/>
              <a:gd name="T60" fmla="*/ 776 h 77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8" h="776">
                <a:moveTo>
                  <a:pt x="0" y="208"/>
                </a:moveTo>
                <a:cubicBezTo>
                  <a:pt x="48" y="140"/>
                  <a:pt x="96" y="72"/>
                  <a:pt x="144" y="112"/>
                </a:cubicBezTo>
                <a:cubicBezTo>
                  <a:pt x="192" y="152"/>
                  <a:pt x="280" y="344"/>
                  <a:pt x="288" y="448"/>
                </a:cubicBezTo>
                <a:cubicBezTo>
                  <a:pt x="296" y="552"/>
                  <a:pt x="224" y="728"/>
                  <a:pt x="192" y="736"/>
                </a:cubicBezTo>
                <a:cubicBezTo>
                  <a:pt x="160" y="744"/>
                  <a:pt x="80" y="608"/>
                  <a:pt x="96" y="496"/>
                </a:cubicBezTo>
                <a:cubicBezTo>
                  <a:pt x="112" y="384"/>
                  <a:pt x="224" y="104"/>
                  <a:pt x="288" y="64"/>
                </a:cubicBezTo>
                <a:cubicBezTo>
                  <a:pt x="352" y="24"/>
                  <a:pt x="448" y="160"/>
                  <a:pt x="480" y="256"/>
                </a:cubicBezTo>
                <a:cubicBezTo>
                  <a:pt x="512" y="352"/>
                  <a:pt x="496" y="560"/>
                  <a:pt x="480" y="640"/>
                </a:cubicBezTo>
                <a:cubicBezTo>
                  <a:pt x="464" y="720"/>
                  <a:pt x="408" y="776"/>
                  <a:pt x="384" y="736"/>
                </a:cubicBezTo>
                <a:cubicBezTo>
                  <a:pt x="360" y="696"/>
                  <a:pt x="312" y="512"/>
                  <a:pt x="336" y="400"/>
                </a:cubicBezTo>
                <a:cubicBezTo>
                  <a:pt x="360" y="288"/>
                  <a:pt x="464" y="80"/>
                  <a:pt x="528" y="64"/>
                </a:cubicBezTo>
                <a:cubicBezTo>
                  <a:pt x="592" y="48"/>
                  <a:pt x="696" y="200"/>
                  <a:pt x="720" y="304"/>
                </a:cubicBezTo>
                <a:cubicBezTo>
                  <a:pt x="744" y="408"/>
                  <a:pt x="696" y="616"/>
                  <a:pt x="672" y="688"/>
                </a:cubicBezTo>
                <a:cubicBezTo>
                  <a:pt x="648" y="760"/>
                  <a:pt x="600" y="776"/>
                  <a:pt x="576" y="736"/>
                </a:cubicBezTo>
                <a:cubicBezTo>
                  <a:pt x="552" y="696"/>
                  <a:pt x="520" y="560"/>
                  <a:pt x="528" y="448"/>
                </a:cubicBezTo>
                <a:cubicBezTo>
                  <a:pt x="536" y="336"/>
                  <a:pt x="576" y="128"/>
                  <a:pt x="624" y="64"/>
                </a:cubicBezTo>
                <a:cubicBezTo>
                  <a:pt x="672" y="0"/>
                  <a:pt x="768" y="8"/>
                  <a:pt x="816" y="64"/>
                </a:cubicBezTo>
                <a:cubicBezTo>
                  <a:pt x="864" y="120"/>
                  <a:pt x="880" y="344"/>
                  <a:pt x="912" y="400"/>
                </a:cubicBezTo>
                <a:cubicBezTo>
                  <a:pt x="944" y="456"/>
                  <a:pt x="992" y="400"/>
                  <a:pt x="1008" y="400"/>
                </a:cubicBezTo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26" name="Freeform 105"/>
          <p:cNvSpPr>
            <a:spLocks/>
          </p:cNvSpPr>
          <p:nvPr/>
        </p:nvSpPr>
        <p:spPr bwMode="auto">
          <a:xfrm rot="2400000">
            <a:off x="5735768" y="3788209"/>
            <a:ext cx="360362" cy="152400"/>
          </a:xfrm>
          <a:custGeom>
            <a:avLst/>
            <a:gdLst>
              <a:gd name="T0" fmla="*/ 0 w 1008"/>
              <a:gd name="T1" fmla="*/ 8022407 h 776"/>
              <a:gd name="T2" fmla="*/ 18404202 w 1008"/>
              <a:gd name="T3" fmla="*/ 4319833 h 776"/>
              <a:gd name="T4" fmla="*/ 36808762 w 1008"/>
              <a:gd name="T5" fmla="*/ 17279332 h 776"/>
              <a:gd name="T6" fmla="*/ 24538936 w 1008"/>
              <a:gd name="T7" fmla="*/ 28387249 h 776"/>
              <a:gd name="T8" fmla="*/ 12269468 w 1008"/>
              <a:gd name="T9" fmla="*/ 19130521 h 776"/>
              <a:gd name="T10" fmla="*/ 36808762 w 1008"/>
              <a:gd name="T11" fmla="*/ 2468448 h 776"/>
              <a:gd name="T12" fmla="*/ 61347698 w 1008"/>
              <a:gd name="T13" fmla="*/ 9873792 h 776"/>
              <a:gd name="T14" fmla="*/ 61347698 w 1008"/>
              <a:gd name="T15" fmla="*/ 24684676 h 776"/>
              <a:gd name="T16" fmla="*/ 49078230 w 1008"/>
              <a:gd name="T17" fmla="*/ 28387249 h 776"/>
              <a:gd name="T18" fmla="*/ 42943496 w 1008"/>
              <a:gd name="T19" fmla="*/ 15427947 h 776"/>
              <a:gd name="T20" fmla="*/ 67482432 w 1008"/>
              <a:gd name="T21" fmla="*/ 2468448 h 776"/>
              <a:gd name="T22" fmla="*/ 92021368 w 1008"/>
              <a:gd name="T23" fmla="*/ 11725177 h 776"/>
              <a:gd name="T24" fmla="*/ 85886634 w 1008"/>
              <a:gd name="T25" fmla="*/ 26536061 h 776"/>
              <a:gd name="T26" fmla="*/ 73617166 w 1008"/>
              <a:gd name="T27" fmla="*/ 28387249 h 776"/>
              <a:gd name="T28" fmla="*/ 67482432 w 1008"/>
              <a:gd name="T29" fmla="*/ 17279332 h 776"/>
              <a:gd name="T30" fmla="*/ 79751900 w 1008"/>
              <a:gd name="T31" fmla="*/ 2468448 h 776"/>
              <a:gd name="T32" fmla="*/ 104291194 w 1008"/>
              <a:gd name="T33" fmla="*/ 2468448 h 776"/>
              <a:gd name="T34" fmla="*/ 116560662 w 1008"/>
              <a:gd name="T35" fmla="*/ 15427947 h 776"/>
              <a:gd name="T36" fmla="*/ 128830130 w 1008"/>
              <a:gd name="T37" fmla="*/ 15427947 h 77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8"/>
              <a:gd name="T58" fmla="*/ 0 h 776"/>
              <a:gd name="T59" fmla="*/ 1008 w 1008"/>
              <a:gd name="T60" fmla="*/ 776 h 77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8" h="776">
                <a:moveTo>
                  <a:pt x="0" y="208"/>
                </a:moveTo>
                <a:cubicBezTo>
                  <a:pt x="48" y="140"/>
                  <a:pt x="96" y="72"/>
                  <a:pt x="144" y="112"/>
                </a:cubicBezTo>
                <a:cubicBezTo>
                  <a:pt x="192" y="152"/>
                  <a:pt x="280" y="344"/>
                  <a:pt x="288" y="448"/>
                </a:cubicBezTo>
                <a:cubicBezTo>
                  <a:pt x="296" y="552"/>
                  <a:pt x="224" y="728"/>
                  <a:pt x="192" y="736"/>
                </a:cubicBezTo>
                <a:cubicBezTo>
                  <a:pt x="160" y="744"/>
                  <a:pt x="80" y="608"/>
                  <a:pt x="96" y="496"/>
                </a:cubicBezTo>
                <a:cubicBezTo>
                  <a:pt x="112" y="384"/>
                  <a:pt x="224" y="104"/>
                  <a:pt x="288" y="64"/>
                </a:cubicBezTo>
                <a:cubicBezTo>
                  <a:pt x="352" y="24"/>
                  <a:pt x="448" y="160"/>
                  <a:pt x="480" y="256"/>
                </a:cubicBezTo>
                <a:cubicBezTo>
                  <a:pt x="512" y="352"/>
                  <a:pt x="496" y="560"/>
                  <a:pt x="480" y="640"/>
                </a:cubicBezTo>
                <a:cubicBezTo>
                  <a:pt x="464" y="720"/>
                  <a:pt x="408" y="776"/>
                  <a:pt x="384" y="736"/>
                </a:cubicBezTo>
                <a:cubicBezTo>
                  <a:pt x="360" y="696"/>
                  <a:pt x="312" y="512"/>
                  <a:pt x="336" y="400"/>
                </a:cubicBezTo>
                <a:cubicBezTo>
                  <a:pt x="360" y="288"/>
                  <a:pt x="464" y="80"/>
                  <a:pt x="528" y="64"/>
                </a:cubicBezTo>
                <a:cubicBezTo>
                  <a:pt x="592" y="48"/>
                  <a:pt x="696" y="200"/>
                  <a:pt x="720" y="304"/>
                </a:cubicBezTo>
                <a:cubicBezTo>
                  <a:pt x="744" y="408"/>
                  <a:pt x="696" y="616"/>
                  <a:pt x="672" y="688"/>
                </a:cubicBezTo>
                <a:cubicBezTo>
                  <a:pt x="648" y="760"/>
                  <a:pt x="600" y="776"/>
                  <a:pt x="576" y="736"/>
                </a:cubicBezTo>
                <a:cubicBezTo>
                  <a:pt x="552" y="696"/>
                  <a:pt x="520" y="560"/>
                  <a:pt x="528" y="448"/>
                </a:cubicBezTo>
                <a:cubicBezTo>
                  <a:pt x="536" y="336"/>
                  <a:pt x="576" y="128"/>
                  <a:pt x="624" y="64"/>
                </a:cubicBezTo>
                <a:cubicBezTo>
                  <a:pt x="672" y="0"/>
                  <a:pt x="768" y="8"/>
                  <a:pt x="816" y="64"/>
                </a:cubicBezTo>
                <a:cubicBezTo>
                  <a:pt x="864" y="120"/>
                  <a:pt x="880" y="344"/>
                  <a:pt x="912" y="400"/>
                </a:cubicBezTo>
                <a:cubicBezTo>
                  <a:pt x="944" y="456"/>
                  <a:pt x="992" y="400"/>
                  <a:pt x="1008" y="400"/>
                </a:cubicBezTo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27" name="Freeform 105"/>
          <p:cNvSpPr>
            <a:spLocks/>
          </p:cNvSpPr>
          <p:nvPr/>
        </p:nvSpPr>
        <p:spPr bwMode="auto">
          <a:xfrm rot="14400000">
            <a:off x="5247642" y="3165942"/>
            <a:ext cx="360362" cy="152400"/>
          </a:xfrm>
          <a:custGeom>
            <a:avLst/>
            <a:gdLst>
              <a:gd name="T0" fmla="*/ 0 w 1008"/>
              <a:gd name="T1" fmla="*/ 8022407 h 776"/>
              <a:gd name="T2" fmla="*/ 18404202 w 1008"/>
              <a:gd name="T3" fmla="*/ 4319833 h 776"/>
              <a:gd name="T4" fmla="*/ 36808762 w 1008"/>
              <a:gd name="T5" fmla="*/ 17279332 h 776"/>
              <a:gd name="T6" fmla="*/ 24538936 w 1008"/>
              <a:gd name="T7" fmla="*/ 28387249 h 776"/>
              <a:gd name="T8" fmla="*/ 12269468 w 1008"/>
              <a:gd name="T9" fmla="*/ 19130521 h 776"/>
              <a:gd name="T10" fmla="*/ 36808762 w 1008"/>
              <a:gd name="T11" fmla="*/ 2468448 h 776"/>
              <a:gd name="T12" fmla="*/ 61347698 w 1008"/>
              <a:gd name="T13" fmla="*/ 9873792 h 776"/>
              <a:gd name="T14" fmla="*/ 61347698 w 1008"/>
              <a:gd name="T15" fmla="*/ 24684676 h 776"/>
              <a:gd name="T16" fmla="*/ 49078230 w 1008"/>
              <a:gd name="T17" fmla="*/ 28387249 h 776"/>
              <a:gd name="T18" fmla="*/ 42943496 w 1008"/>
              <a:gd name="T19" fmla="*/ 15427947 h 776"/>
              <a:gd name="T20" fmla="*/ 67482432 w 1008"/>
              <a:gd name="T21" fmla="*/ 2468448 h 776"/>
              <a:gd name="T22" fmla="*/ 92021368 w 1008"/>
              <a:gd name="T23" fmla="*/ 11725177 h 776"/>
              <a:gd name="T24" fmla="*/ 85886634 w 1008"/>
              <a:gd name="T25" fmla="*/ 26536061 h 776"/>
              <a:gd name="T26" fmla="*/ 73617166 w 1008"/>
              <a:gd name="T27" fmla="*/ 28387249 h 776"/>
              <a:gd name="T28" fmla="*/ 67482432 w 1008"/>
              <a:gd name="T29" fmla="*/ 17279332 h 776"/>
              <a:gd name="T30" fmla="*/ 79751900 w 1008"/>
              <a:gd name="T31" fmla="*/ 2468448 h 776"/>
              <a:gd name="T32" fmla="*/ 104291194 w 1008"/>
              <a:gd name="T33" fmla="*/ 2468448 h 776"/>
              <a:gd name="T34" fmla="*/ 116560662 w 1008"/>
              <a:gd name="T35" fmla="*/ 15427947 h 776"/>
              <a:gd name="T36" fmla="*/ 128830130 w 1008"/>
              <a:gd name="T37" fmla="*/ 15427947 h 77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8"/>
              <a:gd name="T58" fmla="*/ 0 h 776"/>
              <a:gd name="T59" fmla="*/ 1008 w 1008"/>
              <a:gd name="T60" fmla="*/ 776 h 77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8" h="776">
                <a:moveTo>
                  <a:pt x="0" y="208"/>
                </a:moveTo>
                <a:cubicBezTo>
                  <a:pt x="48" y="140"/>
                  <a:pt x="96" y="72"/>
                  <a:pt x="144" y="112"/>
                </a:cubicBezTo>
                <a:cubicBezTo>
                  <a:pt x="192" y="152"/>
                  <a:pt x="280" y="344"/>
                  <a:pt x="288" y="448"/>
                </a:cubicBezTo>
                <a:cubicBezTo>
                  <a:pt x="296" y="552"/>
                  <a:pt x="224" y="728"/>
                  <a:pt x="192" y="736"/>
                </a:cubicBezTo>
                <a:cubicBezTo>
                  <a:pt x="160" y="744"/>
                  <a:pt x="80" y="608"/>
                  <a:pt x="96" y="496"/>
                </a:cubicBezTo>
                <a:cubicBezTo>
                  <a:pt x="112" y="384"/>
                  <a:pt x="224" y="104"/>
                  <a:pt x="288" y="64"/>
                </a:cubicBezTo>
                <a:cubicBezTo>
                  <a:pt x="352" y="24"/>
                  <a:pt x="448" y="160"/>
                  <a:pt x="480" y="256"/>
                </a:cubicBezTo>
                <a:cubicBezTo>
                  <a:pt x="512" y="352"/>
                  <a:pt x="496" y="560"/>
                  <a:pt x="480" y="640"/>
                </a:cubicBezTo>
                <a:cubicBezTo>
                  <a:pt x="464" y="720"/>
                  <a:pt x="408" y="776"/>
                  <a:pt x="384" y="736"/>
                </a:cubicBezTo>
                <a:cubicBezTo>
                  <a:pt x="360" y="696"/>
                  <a:pt x="312" y="512"/>
                  <a:pt x="336" y="400"/>
                </a:cubicBezTo>
                <a:cubicBezTo>
                  <a:pt x="360" y="288"/>
                  <a:pt x="464" y="80"/>
                  <a:pt x="528" y="64"/>
                </a:cubicBezTo>
                <a:cubicBezTo>
                  <a:pt x="592" y="48"/>
                  <a:pt x="696" y="200"/>
                  <a:pt x="720" y="304"/>
                </a:cubicBezTo>
                <a:cubicBezTo>
                  <a:pt x="744" y="408"/>
                  <a:pt x="696" y="616"/>
                  <a:pt x="672" y="688"/>
                </a:cubicBezTo>
                <a:cubicBezTo>
                  <a:pt x="648" y="760"/>
                  <a:pt x="600" y="776"/>
                  <a:pt x="576" y="736"/>
                </a:cubicBezTo>
                <a:cubicBezTo>
                  <a:pt x="552" y="696"/>
                  <a:pt x="520" y="560"/>
                  <a:pt x="528" y="448"/>
                </a:cubicBezTo>
                <a:cubicBezTo>
                  <a:pt x="536" y="336"/>
                  <a:pt x="576" y="128"/>
                  <a:pt x="624" y="64"/>
                </a:cubicBezTo>
                <a:cubicBezTo>
                  <a:pt x="672" y="0"/>
                  <a:pt x="768" y="8"/>
                  <a:pt x="816" y="64"/>
                </a:cubicBezTo>
                <a:cubicBezTo>
                  <a:pt x="864" y="120"/>
                  <a:pt x="880" y="344"/>
                  <a:pt x="912" y="400"/>
                </a:cubicBezTo>
                <a:cubicBezTo>
                  <a:pt x="944" y="456"/>
                  <a:pt x="992" y="400"/>
                  <a:pt x="1008" y="400"/>
                </a:cubicBezTo>
              </a:path>
            </a:pathLst>
          </a:custGeom>
          <a:noFill/>
          <a:ln w="3175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7378826" y="2971800"/>
            <a:ext cx="1017115" cy="1116169"/>
          </a:xfrm>
          <a:prstGeom prst="ellipse">
            <a:avLst/>
          </a:prstGeom>
          <a:gradFill flip="none" rotWithShape="1">
            <a:gsLst>
              <a:gs pos="18000">
                <a:schemeClr val="bg2">
                  <a:lumMod val="50000"/>
                </a:schemeClr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483686" y="3073022"/>
            <a:ext cx="683655" cy="633947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chemeClr val="tx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557741" y="3453423"/>
            <a:ext cx="609600" cy="558346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chemeClr val="tx1"/>
              </a:gs>
            </a:gsLst>
            <a:lin ang="54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315200" y="3027669"/>
            <a:ext cx="9434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   </a:t>
            </a:r>
            <a:r>
              <a:rPr lang="en-US" b="1">
                <a:solidFill>
                  <a:schemeClr val="bg1"/>
                </a:solidFill>
              </a:rPr>
              <a:t> u</a:t>
            </a:r>
          </a:p>
        </p:txBody>
      </p:sp>
      <p:sp>
        <p:nvSpPr>
          <p:cNvPr id="32" name="Freeform 105"/>
          <p:cNvSpPr>
            <a:spLocks/>
          </p:cNvSpPr>
          <p:nvPr/>
        </p:nvSpPr>
        <p:spPr bwMode="auto">
          <a:xfrm rot="14400000">
            <a:off x="7459587" y="3561854"/>
            <a:ext cx="360362" cy="152400"/>
          </a:xfrm>
          <a:custGeom>
            <a:avLst/>
            <a:gdLst>
              <a:gd name="T0" fmla="*/ 0 w 1008"/>
              <a:gd name="T1" fmla="*/ 8022407 h 776"/>
              <a:gd name="T2" fmla="*/ 18404202 w 1008"/>
              <a:gd name="T3" fmla="*/ 4319833 h 776"/>
              <a:gd name="T4" fmla="*/ 36808762 w 1008"/>
              <a:gd name="T5" fmla="*/ 17279332 h 776"/>
              <a:gd name="T6" fmla="*/ 24538936 w 1008"/>
              <a:gd name="T7" fmla="*/ 28387249 h 776"/>
              <a:gd name="T8" fmla="*/ 12269468 w 1008"/>
              <a:gd name="T9" fmla="*/ 19130521 h 776"/>
              <a:gd name="T10" fmla="*/ 36808762 w 1008"/>
              <a:gd name="T11" fmla="*/ 2468448 h 776"/>
              <a:gd name="T12" fmla="*/ 61347698 w 1008"/>
              <a:gd name="T13" fmla="*/ 9873792 h 776"/>
              <a:gd name="T14" fmla="*/ 61347698 w 1008"/>
              <a:gd name="T15" fmla="*/ 24684676 h 776"/>
              <a:gd name="T16" fmla="*/ 49078230 w 1008"/>
              <a:gd name="T17" fmla="*/ 28387249 h 776"/>
              <a:gd name="T18" fmla="*/ 42943496 w 1008"/>
              <a:gd name="T19" fmla="*/ 15427947 h 776"/>
              <a:gd name="T20" fmla="*/ 67482432 w 1008"/>
              <a:gd name="T21" fmla="*/ 2468448 h 776"/>
              <a:gd name="T22" fmla="*/ 92021368 w 1008"/>
              <a:gd name="T23" fmla="*/ 11725177 h 776"/>
              <a:gd name="T24" fmla="*/ 85886634 w 1008"/>
              <a:gd name="T25" fmla="*/ 26536061 h 776"/>
              <a:gd name="T26" fmla="*/ 73617166 w 1008"/>
              <a:gd name="T27" fmla="*/ 28387249 h 776"/>
              <a:gd name="T28" fmla="*/ 67482432 w 1008"/>
              <a:gd name="T29" fmla="*/ 17279332 h 776"/>
              <a:gd name="T30" fmla="*/ 79751900 w 1008"/>
              <a:gd name="T31" fmla="*/ 2468448 h 776"/>
              <a:gd name="T32" fmla="*/ 104291194 w 1008"/>
              <a:gd name="T33" fmla="*/ 2468448 h 776"/>
              <a:gd name="T34" fmla="*/ 116560662 w 1008"/>
              <a:gd name="T35" fmla="*/ 15427947 h 776"/>
              <a:gd name="T36" fmla="*/ 128830130 w 1008"/>
              <a:gd name="T37" fmla="*/ 15427947 h 77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8"/>
              <a:gd name="T58" fmla="*/ 0 h 776"/>
              <a:gd name="T59" fmla="*/ 1008 w 1008"/>
              <a:gd name="T60" fmla="*/ 776 h 77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8" h="776">
                <a:moveTo>
                  <a:pt x="0" y="208"/>
                </a:moveTo>
                <a:cubicBezTo>
                  <a:pt x="48" y="140"/>
                  <a:pt x="96" y="72"/>
                  <a:pt x="144" y="112"/>
                </a:cubicBezTo>
                <a:cubicBezTo>
                  <a:pt x="192" y="152"/>
                  <a:pt x="280" y="344"/>
                  <a:pt x="288" y="448"/>
                </a:cubicBezTo>
                <a:cubicBezTo>
                  <a:pt x="296" y="552"/>
                  <a:pt x="224" y="728"/>
                  <a:pt x="192" y="736"/>
                </a:cubicBezTo>
                <a:cubicBezTo>
                  <a:pt x="160" y="744"/>
                  <a:pt x="80" y="608"/>
                  <a:pt x="96" y="496"/>
                </a:cubicBezTo>
                <a:cubicBezTo>
                  <a:pt x="112" y="384"/>
                  <a:pt x="224" y="104"/>
                  <a:pt x="288" y="64"/>
                </a:cubicBezTo>
                <a:cubicBezTo>
                  <a:pt x="352" y="24"/>
                  <a:pt x="448" y="160"/>
                  <a:pt x="480" y="256"/>
                </a:cubicBezTo>
                <a:cubicBezTo>
                  <a:pt x="512" y="352"/>
                  <a:pt x="496" y="560"/>
                  <a:pt x="480" y="640"/>
                </a:cubicBezTo>
                <a:cubicBezTo>
                  <a:pt x="464" y="720"/>
                  <a:pt x="408" y="776"/>
                  <a:pt x="384" y="736"/>
                </a:cubicBezTo>
                <a:cubicBezTo>
                  <a:pt x="360" y="696"/>
                  <a:pt x="312" y="512"/>
                  <a:pt x="336" y="400"/>
                </a:cubicBezTo>
                <a:cubicBezTo>
                  <a:pt x="360" y="288"/>
                  <a:pt x="464" y="80"/>
                  <a:pt x="528" y="64"/>
                </a:cubicBezTo>
                <a:cubicBezTo>
                  <a:pt x="592" y="48"/>
                  <a:pt x="696" y="200"/>
                  <a:pt x="720" y="304"/>
                </a:cubicBezTo>
                <a:cubicBezTo>
                  <a:pt x="744" y="408"/>
                  <a:pt x="696" y="616"/>
                  <a:pt x="672" y="688"/>
                </a:cubicBezTo>
                <a:cubicBezTo>
                  <a:pt x="648" y="760"/>
                  <a:pt x="600" y="776"/>
                  <a:pt x="576" y="736"/>
                </a:cubicBezTo>
                <a:cubicBezTo>
                  <a:pt x="552" y="696"/>
                  <a:pt x="520" y="560"/>
                  <a:pt x="528" y="448"/>
                </a:cubicBezTo>
                <a:cubicBezTo>
                  <a:pt x="536" y="336"/>
                  <a:pt x="576" y="128"/>
                  <a:pt x="624" y="64"/>
                </a:cubicBezTo>
                <a:cubicBezTo>
                  <a:pt x="672" y="0"/>
                  <a:pt x="768" y="8"/>
                  <a:pt x="816" y="64"/>
                </a:cubicBezTo>
                <a:cubicBezTo>
                  <a:pt x="864" y="120"/>
                  <a:pt x="880" y="344"/>
                  <a:pt x="912" y="400"/>
                </a:cubicBezTo>
                <a:cubicBezTo>
                  <a:pt x="944" y="456"/>
                  <a:pt x="992" y="400"/>
                  <a:pt x="1008" y="400"/>
                </a:cubicBezTo>
              </a:path>
            </a:pathLst>
          </a:custGeom>
          <a:noFill/>
          <a:ln w="3175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33" name="Freeform 105"/>
          <p:cNvSpPr>
            <a:spLocks/>
          </p:cNvSpPr>
          <p:nvPr/>
        </p:nvSpPr>
        <p:spPr bwMode="auto">
          <a:xfrm rot="14400000">
            <a:off x="7722256" y="3453423"/>
            <a:ext cx="360362" cy="152400"/>
          </a:xfrm>
          <a:custGeom>
            <a:avLst/>
            <a:gdLst>
              <a:gd name="T0" fmla="*/ 0 w 1008"/>
              <a:gd name="T1" fmla="*/ 8022407 h 776"/>
              <a:gd name="T2" fmla="*/ 18404202 w 1008"/>
              <a:gd name="T3" fmla="*/ 4319833 h 776"/>
              <a:gd name="T4" fmla="*/ 36808762 w 1008"/>
              <a:gd name="T5" fmla="*/ 17279332 h 776"/>
              <a:gd name="T6" fmla="*/ 24538936 w 1008"/>
              <a:gd name="T7" fmla="*/ 28387249 h 776"/>
              <a:gd name="T8" fmla="*/ 12269468 w 1008"/>
              <a:gd name="T9" fmla="*/ 19130521 h 776"/>
              <a:gd name="T10" fmla="*/ 36808762 w 1008"/>
              <a:gd name="T11" fmla="*/ 2468448 h 776"/>
              <a:gd name="T12" fmla="*/ 61347698 w 1008"/>
              <a:gd name="T13" fmla="*/ 9873792 h 776"/>
              <a:gd name="T14" fmla="*/ 61347698 w 1008"/>
              <a:gd name="T15" fmla="*/ 24684676 h 776"/>
              <a:gd name="T16" fmla="*/ 49078230 w 1008"/>
              <a:gd name="T17" fmla="*/ 28387249 h 776"/>
              <a:gd name="T18" fmla="*/ 42943496 w 1008"/>
              <a:gd name="T19" fmla="*/ 15427947 h 776"/>
              <a:gd name="T20" fmla="*/ 67482432 w 1008"/>
              <a:gd name="T21" fmla="*/ 2468448 h 776"/>
              <a:gd name="T22" fmla="*/ 92021368 w 1008"/>
              <a:gd name="T23" fmla="*/ 11725177 h 776"/>
              <a:gd name="T24" fmla="*/ 85886634 w 1008"/>
              <a:gd name="T25" fmla="*/ 26536061 h 776"/>
              <a:gd name="T26" fmla="*/ 73617166 w 1008"/>
              <a:gd name="T27" fmla="*/ 28387249 h 776"/>
              <a:gd name="T28" fmla="*/ 67482432 w 1008"/>
              <a:gd name="T29" fmla="*/ 17279332 h 776"/>
              <a:gd name="T30" fmla="*/ 79751900 w 1008"/>
              <a:gd name="T31" fmla="*/ 2468448 h 776"/>
              <a:gd name="T32" fmla="*/ 104291194 w 1008"/>
              <a:gd name="T33" fmla="*/ 2468448 h 776"/>
              <a:gd name="T34" fmla="*/ 116560662 w 1008"/>
              <a:gd name="T35" fmla="*/ 15427947 h 776"/>
              <a:gd name="T36" fmla="*/ 128830130 w 1008"/>
              <a:gd name="T37" fmla="*/ 15427947 h 77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8"/>
              <a:gd name="T58" fmla="*/ 0 h 776"/>
              <a:gd name="T59" fmla="*/ 1008 w 1008"/>
              <a:gd name="T60" fmla="*/ 776 h 77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8" h="776">
                <a:moveTo>
                  <a:pt x="0" y="208"/>
                </a:moveTo>
                <a:cubicBezTo>
                  <a:pt x="48" y="140"/>
                  <a:pt x="96" y="72"/>
                  <a:pt x="144" y="112"/>
                </a:cubicBezTo>
                <a:cubicBezTo>
                  <a:pt x="192" y="152"/>
                  <a:pt x="280" y="344"/>
                  <a:pt x="288" y="448"/>
                </a:cubicBezTo>
                <a:cubicBezTo>
                  <a:pt x="296" y="552"/>
                  <a:pt x="224" y="728"/>
                  <a:pt x="192" y="736"/>
                </a:cubicBezTo>
                <a:cubicBezTo>
                  <a:pt x="160" y="744"/>
                  <a:pt x="80" y="608"/>
                  <a:pt x="96" y="496"/>
                </a:cubicBezTo>
                <a:cubicBezTo>
                  <a:pt x="112" y="384"/>
                  <a:pt x="224" y="104"/>
                  <a:pt x="288" y="64"/>
                </a:cubicBezTo>
                <a:cubicBezTo>
                  <a:pt x="352" y="24"/>
                  <a:pt x="448" y="160"/>
                  <a:pt x="480" y="256"/>
                </a:cubicBezTo>
                <a:cubicBezTo>
                  <a:pt x="512" y="352"/>
                  <a:pt x="496" y="560"/>
                  <a:pt x="480" y="640"/>
                </a:cubicBezTo>
                <a:cubicBezTo>
                  <a:pt x="464" y="720"/>
                  <a:pt x="408" y="776"/>
                  <a:pt x="384" y="736"/>
                </a:cubicBezTo>
                <a:cubicBezTo>
                  <a:pt x="360" y="696"/>
                  <a:pt x="312" y="512"/>
                  <a:pt x="336" y="400"/>
                </a:cubicBezTo>
                <a:cubicBezTo>
                  <a:pt x="360" y="288"/>
                  <a:pt x="464" y="80"/>
                  <a:pt x="528" y="64"/>
                </a:cubicBezTo>
                <a:cubicBezTo>
                  <a:pt x="592" y="48"/>
                  <a:pt x="696" y="200"/>
                  <a:pt x="720" y="304"/>
                </a:cubicBezTo>
                <a:cubicBezTo>
                  <a:pt x="744" y="408"/>
                  <a:pt x="696" y="616"/>
                  <a:pt x="672" y="688"/>
                </a:cubicBezTo>
                <a:cubicBezTo>
                  <a:pt x="648" y="760"/>
                  <a:pt x="600" y="776"/>
                  <a:pt x="576" y="736"/>
                </a:cubicBezTo>
                <a:cubicBezTo>
                  <a:pt x="552" y="696"/>
                  <a:pt x="520" y="560"/>
                  <a:pt x="528" y="448"/>
                </a:cubicBezTo>
                <a:cubicBezTo>
                  <a:pt x="536" y="336"/>
                  <a:pt x="576" y="128"/>
                  <a:pt x="624" y="64"/>
                </a:cubicBezTo>
                <a:cubicBezTo>
                  <a:pt x="672" y="0"/>
                  <a:pt x="768" y="8"/>
                  <a:pt x="816" y="64"/>
                </a:cubicBezTo>
                <a:cubicBezTo>
                  <a:pt x="864" y="120"/>
                  <a:pt x="880" y="344"/>
                  <a:pt x="912" y="400"/>
                </a:cubicBezTo>
                <a:cubicBezTo>
                  <a:pt x="944" y="456"/>
                  <a:pt x="992" y="400"/>
                  <a:pt x="1008" y="400"/>
                </a:cubicBezTo>
              </a:path>
            </a:pathLst>
          </a:custGeom>
          <a:noFill/>
          <a:ln w="3175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8014941" y="3352800"/>
            <a:ext cx="226081" cy="22860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rgbClr val="000090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839800" y="3257490"/>
            <a:ext cx="12419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   </a:t>
            </a:r>
            <a:r>
              <a:rPr lang="en-US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Freeform 105"/>
          <p:cNvSpPr>
            <a:spLocks/>
          </p:cNvSpPr>
          <p:nvPr/>
        </p:nvSpPr>
        <p:spPr bwMode="auto">
          <a:xfrm rot="19200000">
            <a:off x="8021768" y="3728760"/>
            <a:ext cx="360362" cy="152400"/>
          </a:xfrm>
          <a:custGeom>
            <a:avLst/>
            <a:gdLst>
              <a:gd name="T0" fmla="*/ 0 w 1008"/>
              <a:gd name="T1" fmla="*/ 8022407 h 776"/>
              <a:gd name="T2" fmla="*/ 18404202 w 1008"/>
              <a:gd name="T3" fmla="*/ 4319833 h 776"/>
              <a:gd name="T4" fmla="*/ 36808762 w 1008"/>
              <a:gd name="T5" fmla="*/ 17279332 h 776"/>
              <a:gd name="T6" fmla="*/ 24538936 w 1008"/>
              <a:gd name="T7" fmla="*/ 28387249 h 776"/>
              <a:gd name="T8" fmla="*/ 12269468 w 1008"/>
              <a:gd name="T9" fmla="*/ 19130521 h 776"/>
              <a:gd name="T10" fmla="*/ 36808762 w 1008"/>
              <a:gd name="T11" fmla="*/ 2468448 h 776"/>
              <a:gd name="T12" fmla="*/ 61347698 w 1008"/>
              <a:gd name="T13" fmla="*/ 9873792 h 776"/>
              <a:gd name="T14" fmla="*/ 61347698 w 1008"/>
              <a:gd name="T15" fmla="*/ 24684676 h 776"/>
              <a:gd name="T16" fmla="*/ 49078230 w 1008"/>
              <a:gd name="T17" fmla="*/ 28387249 h 776"/>
              <a:gd name="T18" fmla="*/ 42943496 w 1008"/>
              <a:gd name="T19" fmla="*/ 15427947 h 776"/>
              <a:gd name="T20" fmla="*/ 67482432 w 1008"/>
              <a:gd name="T21" fmla="*/ 2468448 h 776"/>
              <a:gd name="T22" fmla="*/ 92021368 w 1008"/>
              <a:gd name="T23" fmla="*/ 11725177 h 776"/>
              <a:gd name="T24" fmla="*/ 85886634 w 1008"/>
              <a:gd name="T25" fmla="*/ 26536061 h 776"/>
              <a:gd name="T26" fmla="*/ 73617166 w 1008"/>
              <a:gd name="T27" fmla="*/ 28387249 h 776"/>
              <a:gd name="T28" fmla="*/ 67482432 w 1008"/>
              <a:gd name="T29" fmla="*/ 17279332 h 776"/>
              <a:gd name="T30" fmla="*/ 79751900 w 1008"/>
              <a:gd name="T31" fmla="*/ 2468448 h 776"/>
              <a:gd name="T32" fmla="*/ 104291194 w 1008"/>
              <a:gd name="T33" fmla="*/ 2468448 h 776"/>
              <a:gd name="T34" fmla="*/ 116560662 w 1008"/>
              <a:gd name="T35" fmla="*/ 15427947 h 776"/>
              <a:gd name="T36" fmla="*/ 128830130 w 1008"/>
              <a:gd name="T37" fmla="*/ 15427947 h 77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8"/>
              <a:gd name="T58" fmla="*/ 0 h 776"/>
              <a:gd name="T59" fmla="*/ 1008 w 1008"/>
              <a:gd name="T60" fmla="*/ 776 h 77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8" h="776">
                <a:moveTo>
                  <a:pt x="0" y="208"/>
                </a:moveTo>
                <a:cubicBezTo>
                  <a:pt x="48" y="140"/>
                  <a:pt x="96" y="72"/>
                  <a:pt x="144" y="112"/>
                </a:cubicBezTo>
                <a:cubicBezTo>
                  <a:pt x="192" y="152"/>
                  <a:pt x="280" y="344"/>
                  <a:pt x="288" y="448"/>
                </a:cubicBezTo>
                <a:cubicBezTo>
                  <a:pt x="296" y="552"/>
                  <a:pt x="224" y="728"/>
                  <a:pt x="192" y="736"/>
                </a:cubicBezTo>
                <a:cubicBezTo>
                  <a:pt x="160" y="744"/>
                  <a:pt x="80" y="608"/>
                  <a:pt x="96" y="496"/>
                </a:cubicBezTo>
                <a:cubicBezTo>
                  <a:pt x="112" y="384"/>
                  <a:pt x="224" y="104"/>
                  <a:pt x="288" y="64"/>
                </a:cubicBezTo>
                <a:cubicBezTo>
                  <a:pt x="352" y="24"/>
                  <a:pt x="448" y="160"/>
                  <a:pt x="480" y="256"/>
                </a:cubicBezTo>
                <a:cubicBezTo>
                  <a:pt x="512" y="352"/>
                  <a:pt x="496" y="560"/>
                  <a:pt x="480" y="640"/>
                </a:cubicBezTo>
                <a:cubicBezTo>
                  <a:pt x="464" y="720"/>
                  <a:pt x="408" y="776"/>
                  <a:pt x="384" y="736"/>
                </a:cubicBezTo>
                <a:cubicBezTo>
                  <a:pt x="360" y="696"/>
                  <a:pt x="312" y="512"/>
                  <a:pt x="336" y="400"/>
                </a:cubicBezTo>
                <a:cubicBezTo>
                  <a:pt x="360" y="288"/>
                  <a:pt x="464" y="80"/>
                  <a:pt x="528" y="64"/>
                </a:cubicBezTo>
                <a:cubicBezTo>
                  <a:pt x="592" y="48"/>
                  <a:pt x="696" y="200"/>
                  <a:pt x="720" y="304"/>
                </a:cubicBezTo>
                <a:cubicBezTo>
                  <a:pt x="744" y="408"/>
                  <a:pt x="696" y="616"/>
                  <a:pt x="672" y="688"/>
                </a:cubicBezTo>
                <a:cubicBezTo>
                  <a:pt x="648" y="760"/>
                  <a:pt x="600" y="776"/>
                  <a:pt x="576" y="736"/>
                </a:cubicBezTo>
                <a:cubicBezTo>
                  <a:pt x="552" y="696"/>
                  <a:pt x="520" y="560"/>
                  <a:pt x="528" y="448"/>
                </a:cubicBezTo>
                <a:cubicBezTo>
                  <a:pt x="536" y="336"/>
                  <a:pt x="576" y="128"/>
                  <a:pt x="624" y="64"/>
                </a:cubicBezTo>
                <a:cubicBezTo>
                  <a:pt x="672" y="0"/>
                  <a:pt x="768" y="8"/>
                  <a:pt x="816" y="64"/>
                </a:cubicBezTo>
                <a:cubicBezTo>
                  <a:pt x="864" y="120"/>
                  <a:pt x="880" y="344"/>
                  <a:pt x="912" y="400"/>
                </a:cubicBezTo>
                <a:cubicBezTo>
                  <a:pt x="944" y="456"/>
                  <a:pt x="992" y="400"/>
                  <a:pt x="1008" y="400"/>
                </a:cubicBezTo>
              </a:path>
            </a:pathLst>
          </a:custGeom>
          <a:noFill/>
          <a:ln w="3175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741543" y="3179315"/>
            <a:ext cx="9434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   </a:t>
            </a:r>
            <a:r>
              <a:rPr lang="en-US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683626" y="3790890"/>
            <a:ext cx="9434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   </a:t>
            </a:r>
            <a:r>
              <a:rPr lang="en-US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405341" y="3611659"/>
            <a:ext cx="9434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   </a:t>
            </a:r>
            <a:r>
              <a:rPr lang="en-US" b="1">
                <a:solidFill>
                  <a:schemeClr val="bg1"/>
                </a:solidFill>
              </a:rPr>
              <a:t> 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405341" y="3333690"/>
            <a:ext cx="9434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   </a:t>
            </a:r>
            <a:r>
              <a:rPr lang="en-US" b="1">
                <a:solidFill>
                  <a:schemeClr val="bg1"/>
                </a:solidFill>
              </a:rPr>
              <a:t> _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759826" y="3486090"/>
            <a:ext cx="9434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   </a:t>
            </a:r>
            <a:r>
              <a:rPr lang="en-US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4" name="Freeform 105"/>
          <p:cNvSpPr>
            <a:spLocks/>
          </p:cNvSpPr>
          <p:nvPr/>
        </p:nvSpPr>
        <p:spPr bwMode="auto">
          <a:xfrm rot="3000000">
            <a:off x="8085151" y="3394392"/>
            <a:ext cx="360362" cy="152400"/>
          </a:xfrm>
          <a:custGeom>
            <a:avLst/>
            <a:gdLst>
              <a:gd name="T0" fmla="*/ 0 w 1008"/>
              <a:gd name="T1" fmla="*/ 8022407 h 776"/>
              <a:gd name="T2" fmla="*/ 18404202 w 1008"/>
              <a:gd name="T3" fmla="*/ 4319833 h 776"/>
              <a:gd name="T4" fmla="*/ 36808762 w 1008"/>
              <a:gd name="T5" fmla="*/ 17279332 h 776"/>
              <a:gd name="T6" fmla="*/ 24538936 w 1008"/>
              <a:gd name="T7" fmla="*/ 28387249 h 776"/>
              <a:gd name="T8" fmla="*/ 12269468 w 1008"/>
              <a:gd name="T9" fmla="*/ 19130521 h 776"/>
              <a:gd name="T10" fmla="*/ 36808762 w 1008"/>
              <a:gd name="T11" fmla="*/ 2468448 h 776"/>
              <a:gd name="T12" fmla="*/ 61347698 w 1008"/>
              <a:gd name="T13" fmla="*/ 9873792 h 776"/>
              <a:gd name="T14" fmla="*/ 61347698 w 1008"/>
              <a:gd name="T15" fmla="*/ 24684676 h 776"/>
              <a:gd name="T16" fmla="*/ 49078230 w 1008"/>
              <a:gd name="T17" fmla="*/ 28387249 h 776"/>
              <a:gd name="T18" fmla="*/ 42943496 w 1008"/>
              <a:gd name="T19" fmla="*/ 15427947 h 776"/>
              <a:gd name="T20" fmla="*/ 67482432 w 1008"/>
              <a:gd name="T21" fmla="*/ 2468448 h 776"/>
              <a:gd name="T22" fmla="*/ 92021368 w 1008"/>
              <a:gd name="T23" fmla="*/ 11725177 h 776"/>
              <a:gd name="T24" fmla="*/ 85886634 w 1008"/>
              <a:gd name="T25" fmla="*/ 26536061 h 776"/>
              <a:gd name="T26" fmla="*/ 73617166 w 1008"/>
              <a:gd name="T27" fmla="*/ 28387249 h 776"/>
              <a:gd name="T28" fmla="*/ 67482432 w 1008"/>
              <a:gd name="T29" fmla="*/ 17279332 h 776"/>
              <a:gd name="T30" fmla="*/ 79751900 w 1008"/>
              <a:gd name="T31" fmla="*/ 2468448 h 776"/>
              <a:gd name="T32" fmla="*/ 104291194 w 1008"/>
              <a:gd name="T33" fmla="*/ 2468448 h 776"/>
              <a:gd name="T34" fmla="*/ 116560662 w 1008"/>
              <a:gd name="T35" fmla="*/ 15427947 h 776"/>
              <a:gd name="T36" fmla="*/ 128830130 w 1008"/>
              <a:gd name="T37" fmla="*/ 15427947 h 77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8"/>
              <a:gd name="T58" fmla="*/ 0 h 776"/>
              <a:gd name="T59" fmla="*/ 1008 w 1008"/>
              <a:gd name="T60" fmla="*/ 776 h 77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8" h="776">
                <a:moveTo>
                  <a:pt x="0" y="208"/>
                </a:moveTo>
                <a:cubicBezTo>
                  <a:pt x="48" y="140"/>
                  <a:pt x="96" y="72"/>
                  <a:pt x="144" y="112"/>
                </a:cubicBezTo>
                <a:cubicBezTo>
                  <a:pt x="192" y="152"/>
                  <a:pt x="280" y="344"/>
                  <a:pt x="288" y="448"/>
                </a:cubicBezTo>
                <a:cubicBezTo>
                  <a:pt x="296" y="552"/>
                  <a:pt x="224" y="728"/>
                  <a:pt x="192" y="736"/>
                </a:cubicBezTo>
                <a:cubicBezTo>
                  <a:pt x="160" y="744"/>
                  <a:pt x="80" y="608"/>
                  <a:pt x="96" y="496"/>
                </a:cubicBezTo>
                <a:cubicBezTo>
                  <a:pt x="112" y="384"/>
                  <a:pt x="224" y="104"/>
                  <a:pt x="288" y="64"/>
                </a:cubicBezTo>
                <a:cubicBezTo>
                  <a:pt x="352" y="24"/>
                  <a:pt x="448" y="160"/>
                  <a:pt x="480" y="256"/>
                </a:cubicBezTo>
                <a:cubicBezTo>
                  <a:pt x="512" y="352"/>
                  <a:pt x="496" y="560"/>
                  <a:pt x="480" y="640"/>
                </a:cubicBezTo>
                <a:cubicBezTo>
                  <a:pt x="464" y="720"/>
                  <a:pt x="408" y="776"/>
                  <a:pt x="384" y="736"/>
                </a:cubicBezTo>
                <a:cubicBezTo>
                  <a:pt x="360" y="696"/>
                  <a:pt x="312" y="512"/>
                  <a:pt x="336" y="400"/>
                </a:cubicBezTo>
                <a:cubicBezTo>
                  <a:pt x="360" y="288"/>
                  <a:pt x="464" y="80"/>
                  <a:pt x="528" y="64"/>
                </a:cubicBezTo>
                <a:cubicBezTo>
                  <a:pt x="592" y="48"/>
                  <a:pt x="696" y="200"/>
                  <a:pt x="720" y="304"/>
                </a:cubicBezTo>
                <a:cubicBezTo>
                  <a:pt x="744" y="408"/>
                  <a:pt x="696" y="616"/>
                  <a:pt x="672" y="688"/>
                </a:cubicBezTo>
                <a:cubicBezTo>
                  <a:pt x="648" y="760"/>
                  <a:pt x="600" y="776"/>
                  <a:pt x="576" y="736"/>
                </a:cubicBezTo>
                <a:cubicBezTo>
                  <a:pt x="552" y="696"/>
                  <a:pt x="520" y="560"/>
                  <a:pt x="528" y="448"/>
                </a:cubicBezTo>
                <a:cubicBezTo>
                  <a:pt x="536" y="336"/>
                  <a:pt x="576" y="128"/>
                  <a:pt x="624" y="64"/>
                </a:cubicBezTo>
                <a:cubicBezTo>
                  <a:pt x="672" y="0"/>
                  <a:pt x="768" y="8"/>
                  <a:pt x="816" y="64"/>
                </a:cubicBezTo>
                <a:cubicBezTo>
                  <a:pt x="864" y="120"/>
                  <a:pt x="880" y="344"/>
                  <a:pt x="912" y="400"/>
                </a:cubicBezTo>
                <a:cubicBezTo>
                  <a:pt x="944" y="456"/>
                  <a:pt x="992" y="400"/>
                  <a:pt x="1008" y="400"/>
                </a:cubicBezTo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46" name="Freeform 105"/>
          <p:cNvSpPr>
            <a:spLocks/>
          </p:cNvSpPr>
          <p:nvPr/>
        </p:nvSpPr>
        <p:spPr bwMode="auto">
          <a:xfrm rot="14400000">
            <a:off x="7914642" y="3139111"/>
            <a:ext cx="360362" cy="152400"/>
          </a:xfrm>
          <a:custGeom>
            <a:avLst/>
            <a:gdLst>
              <a:gd name="T0" fmla="*/ 0 w 1008"/>
              <a:gd name="T1" fmla="*/ 8022407 h 776"/>
              <a:gd name="T2" fmla="*/ 18404202 w 1008"/>
              <a:gd name="T3" fmla="*/ 4319833 h 776"/>
              <a:gd name="T4" fmla="*/ 36808762 w 1008"/>
              <a:gd name="T5" fmla="*/ 17279332 h 776"/>
              <a:gd name="T6" fmla="*/ 24538936 w 1008"/>
              <a:gd name="T7" fmla="*/ 28387249 h 776"/>
              <a:gd name="T8" fmla="*/ 12269468 w 1008"/>
              <a:gd name="T9" fmla="*/ 19130521 h 776"/>
              <a:gd name="T10" fmla="*/ 36808762 w 1008"/>
              <a:gd name="T11" fmla="*/ 2468448 h 776"/>
              <a:gd name="T12" fmla="*/ 61347698 w 1008"/>
              <a:gd name="T13" fmla="*/ 9873792 h 776"/>
              <a:gd name="T14" fmla="*/ 61347698 w 1008"/>
              <a:gd name="T15" fmla="*/ 24684676 h 776"/>
              <a:gd name="T16" fmla="*/ 49078230 w 1008"/>
              <a:gd name="T17" fmla="*/ 28387249 h 776"/>
              <a:gd name="T18" fmla="*/ 42943496 w 1008"/>
              <a:gd name="T19" fmla="*/ 15427947 h 776"/>
              <a:gd name="T20" fmla="*/ 67482432 w 1008"/>
              <a:gd name="T21" fmla="*/ 2468448 h 776"/>
              <a:gd name="T22" fmla="*/ 92021368 w 1008"/>
              <a:gd name="T23" fmla="*/ 11725177 h 776"/>
              <a:gd name="T24" fmla="*/ 85886634 w 1008"/>
              <a:gd name="T25" fmla="*/ 26536061 h 776"/>
              <a:gd name="T26" fmla="*/ 73617166 w 1008"/>
              <a:gd name="T27" fmla="*/ 28387249 h 776"/>
              <a:gd name="T28" fmla="*/ 67482432 w 1008"/>
              <a:gd name="T29" fmla="*/ 17279332 h 776"/>
              <a:gd name="T30" fmla="*/ 79751900 w 1008"/>
              <a:gd name="T31" fmla="*/ 2468448 h 776"/>
              <a:gd name="T32" fmla="*/ 104291194 w 1008"/>
              <a:gd name="T33" fmla="*/ 2468448 h 776"/>
              <a:gd name="T34" fmla="*/ 116560662 w 1008"/>
              <a:gd name="T35" fmla="*/ 15427947 h 776"/>
              <a:gd name="T36" fmla="*/ 128830130 w 1008"/>
              <a:gd name="T37" fmla="*/ 15427947 h 77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8"/>
              <a:gd name="T58" fmla="*/ 0 h 776"/>
              <a:gd name="T59" fmla="*/ 1008 w 1008"/>
              <a:gd name="T60" fmla="*/ 776 h 77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8" h="776">
                <a:moveTo>
                  <a:pt x="0" y="208"/>
                </a:moveTo>
                <a:cubicBezTo>
                  <a:pt x="48" y="140"/>
                  <a:pt x="96" y="72"/>
                  <a:pt x="144" y="112"/>
                </a:cubicBezTo>
                <a:cubicBezTo>
                  <a:pt x="192" y="152"/>
                  <a:pt x="280" y="344"/>
                  <a:pt x="288" y="448"/>
                </a:cubicBezTo>
                <a:cubicBezTo>
                  <a:pt x="296" y="552"/>
                  <a:pt x="224" y="728"/>
                  <a:pt x="192" y="736"/>
                </a:cubicBezTo>
                <a:cubicBezTo>
                  <a:pt x="160" y="744"/>
                  <a:pt x="80" y="608"/>
                  <a:pt x="96" y="496"/>
                </a:cubicBezTo>
                <a:cubicBezTo>
                  <a:pt x="112" y="384"/>
                  <a:pt x="224" y="104"/>
                  <a:pt x="288" y="64"/>
                </a:cubicBezTo>
                <a:cubicBezTo>
                  <a:pt x="352" y="24"/>
                  <a:pt x="448" y="160"/>
                  <a:pt x="480" y="256"/>
                </a:cubicBezTo>
                <a:cubicBezTo>
                  <a:pt x="512" y="352"/>
                  <a:pt x="496" y="560"/>
                  <a:pt x="480" y="640"/>
                </a:cubicBezTo>
                <a:cubicBezTo>
                  <a:pt x="464" y="720"/>
                  <a:pt x="408" y="776"/>
                  <a:pt x="384" y="736"/>
                </a:cubicBezTo>
                <a:cubicBezTo>
                  <a:pt x="360" y="696"/>
                  <a:pt x="312" y="512"/>
                  <a:pt x="336" y="400"/>
                </a:cubicBezTo>
                <a:cubicBezTo>
                  <a:pt x="360" y="288"/>
                  <a:pt x="464" y="80"/>
                  <a:pt x="528" y="64"/>
                </a:cubicBezTo>
                <a:cubicBezTo>
                  <a:pt x="592" y="48"/>
                  <a:pt x="696" y="200"/>
                  <a:pt x="720" y="304"/>
                </a:cubicBezTo>
                <a:cubicBezTo>
                  <a:pt x="744" y="408"/>
                  <a:pt x="696" y="616"/>
                  <a:pt x="672" y="688"/>
                </a:cubicBezTo>
                <a:cubicBezTo>
                  <a:pt x="648" y="760"/>
                  <a:pt x="600" y="776"/>
                  <a:pt x="576" y="736"/>
                </a:cubicBezTo>
                <a:cubicBezTo>
                  <a:pt x="552" y="696"/>
                  <a:pt x="520" y="560"/>
                  <a:pt x="528" y="448"/>
                </a:cubicBezTo>
                <a:cubicBezTo>
                  <a:pt x="536" y="336"/>
                  <a:pt x="576" y="128"/>
                  <a:pt x="624" y="64"/>
                </a:cubicBezTo>
                <a:cubicBezTo>
                  <a:pt x="672" y="0"/>
                  <a:pt x="768" y="8"/>
                  <a:pt x="816" y="64"/>
                </a:cubicBezTo>
                <a:cubicBezTo>
                  <a:pt x="864" y="120"/>
                  <a:pt x="880" y="344"/>
                  <a:pt x="912" y="400"/>
                </a:cubicBezTo>
                <a:cubicBezTo>
                  <a:pt x="944" y="456"/>
                  <a:pt x="992" y="400"/>
                  <a:pt x="1008" y="400"/>
                </a:cubicBezTo>
              </a:path>
            </a:pathLst>
          </a:custGeom>
          <a:noFill/>
          <a:ln w="3175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47" name="Right Arrow 46"/>
          <p:cNvSpPr/>
          <p:nvPr/>
        </p:nvSpPr>
        <p:spPr bwMode="auto">
          <a:xfrm>
            <a:off x="6567141" y="3352800"/>
            <a:ext cx="762000" cy="304800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50" name="Straight Connector 49"/>
          <p:cNvCxnSpPr/>
          <p:nvPr/>
        </p:nvCxnSpPr>
        <p:spPr bwMode="auto">
          <a:xfrm>
            <a:off x="4738341" y="2819400"/>
            <a:ext cx="1828800" cy="144780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/>
          <p:nvPr/>
        </p:nvCxnSpPr>
        <p:spPr bwMode="auto">
          <a:xfrm rot="10800000" flipV="1">
            <a:off x="4662141" y="2895600"/>
            <a:ext cx="1981200" cy="137160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6" name="Rounded Rectangle 55"/>
          <p:cNvSpPr/>
          <p:nvPr/>
        </p:nvSpPr>
        <p:spPr bwMode="auto">
          <a:xfrm>
            <a:off x="0" y="1828800"/>
            <a:ext cx="8686800" cy="533400"/>
          </a:xfrm>
          <a:prstGeom prst="roundRect">
            <a:avLst/>
          </a:prstGeom>
          <a:gradFill flip="none" rotWithShape="1">
            <a:gsLst>
              <a:gs pos="0">
                <a:srgbClr val="FEFFA6"/>
              </a:gs>
              <a:gs pos="86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0" y="1860352"/>
            <a:ext cx="89916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Simpel approach:  model based on geometrical cross sections (</a:t>
            </a:r>
            <a:r>
              <a:rPr lang="en-US" b="1" smtClean="0">
                <a:solidFill>
                  <a:schemeClr val="accent6">
                    <a:lumMod val="75000"/>
                  </a:schemeClr>
                </a:solidFill>
              </a:rPr>
              <a:t>black disk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endParaRPr lang="en-US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Arial"/>
              <a:buChar char="•"/>
            </a:pP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 Heavy object (like gluino) does not </a:t>
            </a:r>
          </a:p>
          <a:p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  contribute to "size" of the R-hadron</a:t>
            </a:r>
          </a:p>
          <a:p>
            <a:pPr>
              <a:lnSpc>
                <a:spcPct val="130000"/>
              </a:lnSpc>
              <a:buFont typeface="Arial"/>
              <a:buChar char="•"/>
            </a:pP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 Total nucleon interaction cross section:</a:t>
            </a:r>
          </a:p>
          <a:p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  approximated by the asymptotic values</a:t>
            </a:r>
          </a:p>
          <a:p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  for the cross sections for normal hadrons </a:t>
            </a:r>
          </a:p>
          <a:p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en-US" b="1" smtClean="0">
                <a:solidFill>
                  <a:schemeClr val="accent6">
                    <a:lumMod val="75000"/>
                  </a:schemeClr>
                </a:solidFill>
              </a:rPr>
              <a:t>constant </a:t>
            </a:r>
          </a:p>
          <a:p>
            <a:pPr>
              <a:lnSpc>
                <a:spcPct val="130000"/>
              </a:lnSpc>
              <a:buFont typeface="Arial"/>
              <a:buChar char="•"/>
            </a:pP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 States like C</a:t>
            </a:r>
            <a:r>
              <a:rPr lang="en-US" baseline="-25000" smtClean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qq, C</a:t>
            </a:r>
            <a:r>
              <a:rPr lang="en-US" baseline="-2500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q, C</a:t>
            </a:r>
            <a:r>
              <a:rPr lang="en-US" baseline="-25000" smtClean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qqq: just like pions: each quark contributes 12</a:t>
            </a:r>
          </a:p>
          <a:p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  mb to the total cross section.</a:t>
            </a:r>
          </a:p>
          <a:p>
            <a:pPr>
              <a:lnSpc>
                <a:spcPct val="130000"/>
              </a:lnSpc>
              <a:buFont typeface="Arial"/>
              <a:buChar char="•"/>
            </a:pP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 A state like C</a:t>
            </a:r>
            <a:r>
              <a:rPr lang="en-US" baseline="-25000" smtClean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g? Same as C</a:t>
            </a:r>
            <a:r>
              <a:rPr lang="en-US" baseline="-25000" smtClean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qq </a:t>
            </a:r>
          </a:p>
          <a:p>
            <a:pPr>
              <a:lnSpc>
                <a:spcPct val="130000"/>
              </a:lnSpc>
              <a:buFont typeface="Arial"/>
              <a:buChar char="•"/>
            </a:pP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 Average nuclear interaction length:</a:t>
            </a:r>
          </a:p>
          <a:p>
            <a:pPr lvl="1">
              <a:buFont typeface="Arial"/>
              <a:buChar char="•"/>
            </a:pP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 R-baryons: 12 cm in iron. </a:t>
            </a:r>
          </a:p>
          <a:p>
            <a:pPr lvl="1">
              <a:buFont typeface="Arial"/>
              <a:buChar char="•"/>
            </a:pP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 R-mesons: 3/2 larger.</a:t>
            </a: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476857" y="804446"/>
            <a:ext cx="166714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/>
              <a:t>hep-ex/0404001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505200" y="5029200"/>
            <a:ext cx="277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-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779560" y="4324290"/>
            <a:ext cx="277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-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362200" y="4343400"/>
            <a:ext cx="277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8305800" cy="904875"/>
          </a:xfrm>
        </p:spPr>
        <p:txBody>
          <a:bodyPr/>
          <a:lstStyle/>
          <a:p>
            <a:r>
              <a:rPr lang="en-US"/>
              <a:t>Generic model: phenomenology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14399"/>
            <a:ext cx="4495800" cy="5902539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4724400" y="1120914"/>
            <a:ext cx="3962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Example of R-hadron interacting in ATLAS detector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248257" y="5715000"/>
            <a:ext cx="1667143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/>
              <a:t>hep-ex/0404001</a:t>
            </a:r>
          </a:p>
          <a:p>
            <a:r>
              <a:rPr lang="en-US" sz="1600"/>
              <a:t>hep-ex/0612161</a:t>
            </a:r>
          </a:p>
        </p:txBody>
      </p:sp>
      <p:sp>
        <p:nvSpPr>
          <p:cNvPr id="67" name="Rounded Rectangle 66"/>
          <p:cNvSpPr/>
          <p:nvPr/>
        </p:nvSpPr>
        <p:spPr bwMode="auto">
          <a:xfrm>
            <a:off x="5029200" y="2819400"/>
            <a:ext cx="4114800" cy="2133600"/>
          </a:xfrm>
          <a:prstGeom prst="roundRect">
            <a:avLst/>
          </a:prstGeom>
          <a:gradFill flip="none" rotWithShape="1">
            <a:gsLst>
              <a:gs pos="0">
                <a:srgbClr val="FEFFA6"/>
              </a:gs>
              <a:gs pos="86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105400" y="2895600"/>
            <a:ext cx="3962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  <a:latin typeface="Calibri"/>
              </a:rPr>
              <a:t>Phenomenology:</a:t>
            </a:r>
          </a:p>
          <a:p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Many different possibilities for how it would show up in a detector!</a:t>
            </a:r>
          </a:p>
          <a:p>
            <a:pPr>
              <a:buFont typeface="Arial"/>
              <a:buChar char="•"/>
            </a:pPr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probably ends up as baryon</a:t>
            </a:r>
          </a:p>
          <a:p>
            <a:pPr>
              <a:buFont typeface="Arial"/>
              <a:buChar char="•"/>
            </a:pPr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no strong preference for neutral or charged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8915400" cy="904875"/>
          </a:xfrm>
        </p:spPr>
        <p:txBody>
          <a:bodyPr/>
          <a:lstStyle/>
          <a:p>
            <a:r>
              <a:rPr lang="en-US" sz="3400"/>
              <a:t>Nuclear scattering: intermediate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2209800"/>
            <a:ext cx="1627322" cy="19050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7647122" y="3352800"/>
            <a:ext cx="609600" cy="609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lin ang="0" scaled="1"/>
            <a:tileRect/>
          </a:gra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7266122" y="2971800"/>
            <a:ext cx="609600" cy="609600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7723322" y="2819400"/>
            <a:ext cx="609600" cy="6096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75722" y="2895600"/>
            <a:ext cx="381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u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99522" y="3424535"/>
            <a:ext cx="381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u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42322" y="3048000"/>
            <a:ext cx="378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34200" y="914400"/>
            <a:ext cx="1748834" cy="3539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700"/>
              <a:t>arXiv 1011.2964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2514600"/>
            <a:ext cx="3429000" cy="213646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1524000" y="2895600"/>
            <a:ext cx="3276600" cy="2286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76200" y="5867400"/>
            <a:ext cx="8686800" cy="685800"/>
          </a:xfrm>
          <a:prstGeom prst="roundRect">
            <a:avLst/>
          </a:prstGeom>
          <a:gradFill flip="none" rotWithShape="1">
            <a:gsLst>
              <a:gs pos="0">
                <a:srgbClr val="FEFFA6"/>
              </a:gs>
              <a:gs pos="86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228600" y="914400"/>
            <a:ext cx="8534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ＭＳ Ｐゴシック" charset="-128"/>
                <a:cs typeface="ＭＳ Ｐゴシック" charset="-128"/>
              </a:rPr>
              <a:t>Only applicable to stable gluino's (not squarks)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ＭＳ Ｐゴシック" charset="-128"/>
                <a:cs typeface="ＭＳ Ｐゴシック" charset="-128"/>
              </a:rPr>
              <a:t>Scattering model: as before, same processes, black disk approximation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ＭＳ Ｐゴシック" charset="-128"/>
                <a:cs typeface="ＭＳ Ｐゴシック" charset="-128"/>
              </a:rPr>
              <a:t>Gluino mass spectrum differs, based on "bag-model" calculations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ＭＳ Ｐゴシック" charset="-128"/>
                <a:cs typeface="ＭＳ Ｐゴシック" charset="-128"/>
              </a:rPr>
              <a:t>     (model for quark confinement, predicting mass, spin, ...)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ＭＳ Ｐゴシック" charset="-128"/>
                <a:cs typeface="ＭＳ Ｐゴシック" charset="-128"/>
              </a:rPr>
              <a:t>	    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ＭＳ Ｐゴシック" charset="-128"/>
                <a:cs typeface="ＭＳ Ｐゴシック" charset="-128"/>
              </a:rPr>
              <a:t>Lightest state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ＭＳ Ｐゴシック" charset="-128"/>
                <a:cs typeface="ＭＳ Ｐゴシック" charset="-128"/>
              </a:rPr>
              <a:t>= udsg ̃  (S</a:t>
            </a:r>
            <a:r>
              <a:rPr kumimoji="0" lang="en-US" sz="2000" b="0" i="0" u="none" strike="noStrike" kern="0" cap="none" spc="0" normalizeH="0" baseline="-2500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ＭＳ Ｐゴシック" charset="-128"/>
                <a:cs typeface="ＭＳ Ｐゴシック" charset="-128"/>
              </a:rPr>
              <a:t>0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ＭＳ Ｐゴシック" charset="-128"/>
                <a:cs typeface="ＭＳ Ｐゴシック" charset="-128"/>
              </a:rPr>
              <a:t>-R-baryon), light due to large hyper-fine splitting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ＭＳ Ｐゴシック" charset="-128"/>
                <a:cs typeface="ＭＳ Ｐゴシック" charset="-128"/>
              </a:rPr>
              <a:t>Mostly R mesons produced. During repeated scattering R-baryons are formed.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charset="-128"/>
                <a:cs typeface="ＭＳ Ｐゴシック" charset="-128"/>
              </a:rPr>
              <a:t>Phenomenology: 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ＭＳ Ｐゴシック" charset="-128"/>
                <a:cs typeface="ＭＳ Ｐゴシック" charset="-128"/>
              </a:rPr>
              <a:t>Possibly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ＭＳ Ｐゴシック" charset="-128"/>
                <a:cs typeface="ＭＳ Ｐゴシック" charset="-128"/>
              </a:rPr>
              <a:t>many R-hadrons end up in the lightest,</a:t>
            </a:r>
            <a:r>
              <a:rPr kumimoji="0" lang="en-US" sz="2000" b="1" i="0" u="none" strike="noStrike" kern="0" cap="none" spc="0" normalizeH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ＭＳ Ｐゴシック" charset="-128"/>
                <a:cs typeface="ＭＳ Ｐゴシック" charset="-128"/>
              </a:rPr>
              <a:t>neutral,</a:t>
            </a:r>
          </a:p>
          <a:p>
            <a:pPr marR="0" lvl="0" algn="l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ＭＳ Ｐゴシック" charset="-128"/>
                <a:cs typeface="ＭＳ Ｐゴシック" charset="-128"/>
              </a:rPr>
              <a:t>state..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ＭＳ Ｐゴシック" charset="-128"/>
                <a:cs typeface="ＭＳ Ｐゴシック" charset="-128"/>
              </a:rPr>
              <a:t>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839200" cy="904875"/>
          </a:xfrm>
        </p:spPr>
        <p:txBody>
          <a:bodyPr/>
          <a:lstStyle/>
          <a:p>
            <a:r>
              <a:rPr lang="en-US" sz="3200"/>
              <a:t>Nuclear scattering: other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534400" cy="5105400"/>
          </a:xfrm>
        </p:spPr>
        <p:txBody>
          <a:bodyPr/>
          <a:lstStyle/>
          <a:p>
            <a:r>
              <a:rPr lang="en-US" sz="240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Triple-Regge model </a:t>
            </a:r>
          </a:p>
          <a:p>
            <a:pPr lvl="1"/>
            <a:r>
              <a:rPr lang="en-US" sz="200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Derived from low energy hadron scattering</a:t>
            </a:r>
            <a:endParaRPr lang="en-US" sz="2000">
              <a:latin typeface="Calibri"/>
            </a:endParaRPr>
          </a:p>
          <a:p>
            <a:pPr lvl="1"/>
            <a:r>
              <a:rPr lang="en-US" sz="2000">
                <a:solidFill>
                  <a:schemeClr val="accent2">
                    <a:lumMod val="75000"/>
                  </a:schemeClr>
                </a:solidFill>
                <a:latin typeface="Calibri"/>
              </a:rPr>
              <a:t>Employing mass hierarchy as on previous slide:  R</a:t>
            </a:r>
            <a:r>
              <a:rPr lang="en-US" sz="2000" baseline="30000">
                <a:solidFill>
                  <a:schemeClr val="accent2">
                    <a:lumMod val="75000"/>
                  </a:schemeClr>
                </a:solidFill>
                <a:latin typeface="Calibri"/>
              </a:rPr>
              <a:t>o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  <a:latin typeface="Calibri"/>
              </a:rPr>
              <a:t> is lightest baryon</a:t>
            </a:r>
          </a:p>
          <a:p>
            <a:pPr lvl="1"/>
            <a:r>
              <a:rPr lang="en-US" sz="2000">
                <a:solidFill>
                  <a:schemeClr val="accent2">
                    <a:lumMod val="75000"/>
                  </a:schemeClr>
                </a:solidFill>
                <a:latin typeface="Calibri"/>
              </a:rPr>
              <a:t>Most R-hadrons end up neutral after several interactions</a:t>
            </a:r>
          </a:p>
          <a:p>
            <a:pPr lvl="1">
              <a:buNone/>
            </a:pPr>
            <a:endParaRPr lang="en-US" sz="1800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  <a:p>
            <a:pPr marL="201600" lvl="1" indent="-464400">
              <a:buSzPct val="139000"/>
              <a:buFont typeface="Arial"/>
              <a:buChar char="•"/>
            </a:pPr>
            <a:r>
              <a:rPr lang="en-US" sz="220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Models without considering baryons, so no conversion from mesons to baryons (BCG)   </a:t>
            </a:r>
          </a:p>
          <a:p>
            <a:pPr lvl="1"/>
            <a:endParaRPr lang="en-US" sz="1800">
              <a:solidFill>
                <a:schemeClr val="accent2">
                  <a:lumMod val="75000"/>
                </a:schemeClr>
              </a:solidFill>
              <a:latin typeface="Calibri"/>
            </a:endParaRPr>
          </a:p>
          <a:p>
            <a:pPr lvl="1"/>
            <a:endParaRPr lang="en-US" sz="1800">
              <a:solidFill>
                <a:schemeClr val="accent2">
                  <a:lumMod val="75000"/>
                </a:schemeClr>
              </a:solidFill>
              <a:latin typeface="Calibri"/>
            </a:endParaRPr>
          </a:p>
          <a:p>
            <a:pPr lvl="1">
              <a:buNone/>
            </a:pPr>
            <a:endParaRPr lang="en-US" sz="1800">
              <a:solidFill>
                <a:schemeClr val="accent2">
                  <a:lumMod val="75000"/>
                </a:schemeClr>
              </a:solidFill>
              <a:latin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76600" y="1066800"/>
            <a:ext cx="1748834" cy="3539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700"/>
              <a:t>arXiv 0908.1868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69039" y="3429000"/>
            <a:ext cx="1660161" cy="3539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700"/>
              <a:t>hep-ph/980612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4080560"/>
            <a:ext cx="3657600" cy="27774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" y="4184248"/>
            <a:ext cx="3219450" cy="2445152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 bwMode="auto">
          <a:xfrm>
            <a:off x="3810000" y="4572000"/>
            <a:ext cx="1600200" cy="1600200"/>
          </a:xfrm>
          <a:prstGeom prst="roundRect">
            <a:avLst/>
          </a:prstGeom>
          <a:gradFill flip="none" rotWithShape="1">
            <a:gsLst>
              <a:gs pos="0">
                <a:srgbClr val="FEFFA6"/>
              </a:gs>
              <a:gs pos="86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10000" y="462909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Energy loss </a:t>
            </a:r>
          </a:p>
          <a:p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in iron vs 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US"/>
              <a:t>Summary of interactions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7700" y="3270707"/>
            <a:ext cx="1917700" cy="542925"/>
          </a:xfrm>
        </p:spPr>
        <p:txBody>
          <a:bodyPr/>
          <a:lstStyle/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18" name="Rounded Rectangle 17"/>
          <p:cNvSpPr/>
          <p:nvPr/>
        </p:nvSpPr>
        <p:spPr bwMode="auto">
          <a:xfrm>
            <a:off x="152400" y="1600200"/>
            <a:ext cx="8305800" cy="3011031"/>
          </a:xfrm>
          <a:prstGeom prst="roundRect">
            <a:avLst/>
          </a:prstGeom>
          <a:gradFill flip="none" rotWithShape="1">
            <a:gsLst>
              <a:gs pos="0">
                <a:srgbClr val="FEFFA6"/>
              </a:gs>
              <a:gs pos="86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8600" y="1066800"/>
            <a:ext cx="9144000" cy="3104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mtClean="0">
              <a:solidFill>
                <a:schemeClr val="accent6">
                  <a:lumMod val="75000"/>
                </a:schemeClr>
              </a:solidFill>
              <a:latin typeface="Calibri"/>
            </a:endParaRPr>
          </a:p>
          <a:p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 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 </a:t>
            </a:r>
            <a:r>
              <a:rPr lang="en-US" sz="210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Electromagnetic interactions well understood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10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 Variation in modelling of nuclear interactions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10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 Can end up neutral/charged, don't know, can change</a:t>
            </a:r>
            <a:r>
              <a:rPr lang="en-US" sz="2100" smtClean="0">
                <a:solidFill>
                  <a:schemeClr val="accent6">
                    <a:lumMod val="75000"/>
                  </a:schemeClr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210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weird signature!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10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 Energy losses are small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210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 Represents uncertainty for searches... (see next!)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534400" cy="51054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990600" y="-152400"/>
            <a:ext cx="7239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Contents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 bwMode="auto">
          <a:xfrm>
            <a:off x="228600" y="1219200"/>
            <a:ext cx="8534400" cy="388620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2400" kern="0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-128"/>
                <a:cs typeface="ＭＳ Ｐゴシック" charset="-128"/>
              </a:rPr>
              <a:t>Introduction: theory scenarios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2400" kern="0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-128"/>
                <a:cs typeface="ＭＳ Ｐゴシック" charset="-128"/>
              </a:rPr>
              <a:t>Modelling production of heavy particles </a:t>
            </a:r>
            <a:endParaRPr lang="en-GB" sz="2400" kern="0" dirty="0" smtClean="0">
              <a:solidFill>
                <a:srgbClr val="FF0000"/>
              </a:solidFill>
              <a:latin typeface="Calibri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2400" kern="0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ＭＳ Ｐゴシック" charset="-128"/>
                <a:cs typeface="ＭＳ Ｐゴシック" charset="-128"/>
              </a:rPr>
              <a:t>Interactions in matter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2400" kern="0" dirty="0" smtClean="0">
                <a:solidFill>
                  <a:srgbClr val="FF0000"/>
                </a:solidFill>
                <a:latin typeface="Calibri"/>
                <a:ea typeface="ＭＳ Ｐゴシック" charset="-128"/>
                <a:cs typeface="ＭＳ Ｐゴシック" charset="-128"/>
              </a:rPr>
              <a:t>Searching for heavy stable particles in CMS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2400" kern="0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-128"/>
                <a:cs typeface="ＭＳ Ｐゴシック" charset="-128"/>
              </a:rPr>
              <a:t>Searching for heavy stable particles in ATLAS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2400" kern="0" baseline="0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-128"/>
                <a:cs typeface="ＭＳ Ｐゴシック" charset="-128"/>
              </a:rPr>
              <a:t>Summary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914400" y="-76200"/>
            <a:ext cx="7772400" cy="914400"/>
          </a:xfrm>
        </p:spPr>
        <p:txBody>
          <a:bodyPr/>
          <a:lstStyle/>
          <a:p>
            <a:r>
              <a:rPr lang="en-GB" dirty="0" smtClean="0">
                <a:effectLst/>
              </a:rPr>
              <a:t>LHC is performing well …</a:t>
            </a:r>
            <a:endParaRPr lang="en-GB" dirty="0">
              <a:effectLst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28600" y="990600"/>
            <a:ext cx="8229600" cy="261610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2012: Proton – Proton collisions at 8 </a:t>
            </a:r>
            <a:r>
              <a:rPr lang="en-GB" sz="2400" dirty="0" err="1" smtClean="0">
                <a:solidFill>
                  <a:srgbClr val="FF0000"/>
                </a:solidFill>
              </a:rPr>
              <a:t>TeV</a:t>
            </a:r>
            <a:endParaRPr lang="en-GB" sz="2400" dirty="0" smtClean="0">
              <a:solidFill>
                <a:srgbClr val="FF0000"/>
              </a:solidFill>
            </a:endParaRPr>
          </a:p>
          <a:p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The experiments have collected </a:t>
            </a:r>
            <a:r>
              <a:rPr lang="en-GB" dirty="0" smtClean="0">
                <a:solidFill>
                  <a:srgbClr val="FF0000"/>
                </a:solidFill>
              </a:rPr>
              <a:t>~14 fb</a:t>
            </a:r>
            <a:r>
              <a:rPr lang="en-GB" baseline="30000" dirty="0" smtClean="0">
                <a:solidFill>
                  <a:srgbClr val="FF0000"/>
                </a:solidFill>
              </a:rPr>
              <a:t>-1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srgbClr val="0000FF"/>
                </a:solidFill>
              </a:rPr>
              <a:t>recorded luminosity</a:t>
            </a:r>
          </a:p>
          <a:p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…and in total expect more than </a:t>
            </a:r>
            <a:r>
              <a:rPr lang="en-GB" dirty="0" smtClean="0">
                <a:solidFill>
                  <a:srgbClr val="FF0000"/>
                </a:solidFill>
              </a:rPr>
              <a:t>20 fb</a:t>
            </a:r>
            <a:r>
              <a:rPr lang="en-GB" baseline="30000" dirty="0" smtClean="0">
                <a:solidFill>
                  <a:srgbClr val="FF0000"/>
                </a:solidFill>
              </a:rPr>
              <a:t>-1</a:t>
            </a:r>
            <a:r>
              <a:rPr lang="en-GB" dirty="0" smtClean="0">
                <a:solidFill>
                  <a:srgbClr val="FF0000"/>
                </a:solidFill>
              </a:rPr>
              <a:t>  </a:t>
            </a:r>
            <a:r>
              <a:rPr lang="en-GB" dirty="0" smtClean="0">
                <a:solidFill>
                  <a:srgbClr val="0000FF"/>
                </a:solidFill>
              </a:rPr>
              <a:t>of data 2011-2012 combined</a:t>
            </a:r>
          </a:p>
          <a:p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smtClean="0">
                <a:solidFill>
                  <a:srgbClr val="FF0000"/>
                </a:solidFill>
              </a:rPr>
              <a:t>  -&gt;Exciting times for searches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  </a:t>
            </a:r>
            <a:endParaRPr lang="en-GB" dirty="0" smtClean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0" y="6553200"/>
            <a:ext cx="22896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From Albert de Roeck-Moedal Workshop 2012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581400"/>
            <a:ext cx="4665784" cy="3352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581400"/>
            <a:ext cx="4355692" cy="332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42E69-D15F-A24A-8C3B-63DF190EA345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28600" y="1600200"/>
            <a:ext cx="7737231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03385" y="0"/>
            <a:ext cx="773723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Searches for SMPs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Double Brace 9"/>
          <p:cNvSpPr/>
          <p:nvPr/>
        </p:nvSpPr>
        <p:spPr bwMode="auto">
          <a:xfrm>
            <a:off x="685800" y="3352800"/>
            <a:ext cx="6019800" cy="914400"/>
          </a:xfrm>
          <a:prstGeom prst="bracePair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2" name="Double Brace 11"/>
          <p:cNvSpPr/>
          <p:nvPr/>
        </p:nvSpPr>
        <p:spPr bwMode="auto">
          <a:xfrm>
            <a:off x="685800" y="1981200"/>
            <a:ext cx="6096000" cy="1143000"/>
          </a:xfrm>
          <a:prstGeom prst="bracePair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295400"/>
            <a:ext cx="5867400" cy="34778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Complementary search strategies to cover large range of particles in CMS and ATLAS...</a:t>
            </a:r>
          </a:p>
          <a:p>
            <a:pPr>
              <a:buFont typeface="Wingdings" charset="2"/>
              <a:buChar char="ü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Massive stable charged particles with </a:t>
            </a:r>
            <a:r>
              <a:rPr lang="en-GB" dirty="0" smtClean="0">
                <a:solidFill>
                  <a:srgbClr val="FF0000"/>
                </a:solidFill>
                <a:latin typeface="Calibri"/>
              </a:rPr>
              <a:t>unit charge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 traversing the detector </a:t>
            </a:r>
          </a:p>
          <a:p>
            <a:pPr>
              <a:buFont typeface="Wingdings" charset="2"/>
              <a:buChar char="ü"/>
            </a:pPr>
            <a:r>
              <a:rPr lang="en-GB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 Massive stable particles </a:t>
            </a:r>
            <a:r>
              <a:rPr lang="en-GB" dirty="0" smtClean="0">
                <a:solidFill>
                  <a:srgbClr val="FF0000"/>
                </a:solidFill>
                <a:latin typeface="Calibri"/>
              </a:rPr>
              <a:t>stopped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in the detector</a:t>
            </a:r>
          </a:p>
          <a:p>
            <a:pPr>
              <a:buFont typeface="Wingdings" charset="2"/>
              <a:buChar char="ü"/>
            </a:pPr>
            <a:r>
              <a:rPr lang="en-GB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 Massive stable particles </a:t>
            </a:r>
            <a:r>
              <a:rPr lang="en-GB" dirty="0" smtClean="0">
                <a:solidFill>
                  <a:srgbClr val="FF0000"/>
                </a:solidFill>
                <a:latin typeface="Calibri"/>
              </a:rPr>
              <a:t>decaying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in the detector</a:t>
            </a:r>
          </a:p>
          <a:p>
            <a:pPr>
              <a:buFont typeface="Wingdings" charset="2"/>
              <a:buChar char="ü"/>
            </a:pPr>
            <a:r>
              <a:rPr lang="en-GB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 Massive stable charged particles with </a:t>
            </a:r>
            <a:r>
              <a:rPr lang="en-GB" dirty="0" smtClean="0">
                <a:solidFill>
                  <a:srgbClr val="FF0000"/>
                </a:solidFill>
                <a:latin typeface="Calibri"/>
              </a:rPr>
              <a:t>multiple  charge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 traversing the detectors</a:t>
            </a:r>
          </a:p>
          <a:p>
            <a:pPr>
              <a:buFont typeface="Wingdings" charset="2"/>
              <a:buChar char="ü"/>
            </a:pPr>
            <a:r>
              <a:rPr lang="en-GB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 Massive stable charge particles with </a:t>
            </a:r>
            <a:r>
              <a:rPr lang="en-GB" dirty="0" smtClean="0">
                <a:solidFill>
                  <a:srgbClr val="FF0000"/>
                </a:solidFill>
                <a:latin typeface="Calibri"/>
              </a:rPr>
              <a:t>fractional charge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 traversing the detector</a:t>
            </a:r>
          </a:p>
          <a:p>
            <a:endParaRPr lang="en-GB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Horizontal Scroll 20"/>
          <p:cNvSpPr/>
          <p:nvPr/>
        </p:nvSpPr>
        <p:spPr bwMode="auto">
          <a:xfrm>
            <a:off x="6781800" y="3352800"/>
            <a:ext cx="1981200" cy="1295400"/>
          </a:xfrm>
          <a:prstGeom prst="horizontalScroll">
            <a:avLst/>
          </a:prstGeom>
          <a:gradFill flip="none" rotWithShape="1">
            <a:gsLst>
              <a:gs pos="0">
                <a:srgbClr val="FEFFA6"/>
              </a:gs>
              <a:gs pos="100000">
                <a:srgbClr val="FFFFFF"/>
              </a:gs>
            </a:gsLst>
            <a:lin ang="0" scaled="1"/>
            <a:tileRect/>
          </a:gradFill>
          <a:ln w="158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>
              <a:ln>
                <a:noFill/>
              </a:ln>
              <a:solidFill>
                <a:schemeClr val="tx1"/>
              </a:solidFill>
              <a:effectLst/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934200" y="3491141"/>
            <a:ext cx="2057400" cy="928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>
                <a:latin typeface="Calibri"/>
              </a:rPr>
              <a:t>See talk on thursday by Albert de Roeck!</a:t>
            </a:r>
          </a:p>
        </p:txBody>
      </p:sp>
      <p:sp>
        <p:nvSpPr>
          <p:cNvPr id="23" name="Horizontal Scroll 22"/>
          <p:cNvSpPr/>
          <p:nvPr/>
        </p:nvSpPr>
        <p:spPr bwMode="auto">
          <a:xfrm>
            <a:off x="6858000" y="2133600"/>
            <a:ext cx="990600" cy="838200"/>
          </a:xfrm>
          <a:prstGeom prst="horizontalScroll">
            <a:avLst/>
          </a:prstGeom>
          <a:gradFill flip="none" rotWithShape="1">
            <a:gsLst>
              <a:gs pos="0">
                <a:srgbClr val="FEFFA6"/>
              </a:gs>
              <a:gs pos="100000">
                <a:srgbClr val="FFFFFF"/>
              </a:gs>
            </a:gsLst>
            <a:lin ang="0" scaled="1"/>
            <a:tileRect/>
          </a:gradFill>
          <a:ln w="158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>
              <a:ln>
                <a:noFill/>
              </a:ln>
              <a:solidFill>
                <a:schemeClr val="tx1"/>
              </a:solidFill>
              <a:effectLst/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934200" y="2362200"/>
            <a:ext cx="2057400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>
                <a:latin typeface="Calibri"/>
              </a:rPr>
              <a:t>Here!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28600" y="5715000"/>
            <a:ext cx="86613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Concentrate on techniques used in both experiments, show just a short summary </a:t>
            </a:r>
          </a:p>
          <a:p>
            <a:r>
              <a:rPr lang="en-GB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of subset of analyses (most recent).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703385" y="0"/>
            <a:ext cx="7737231" cy="6858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Arial" charset="0"/>
              </a:rPr>
              <a:t>The CMS Experiment</a:t>
            </a:r>
            <a:endParaRPr lang="en-US" sz="4000" dirty="0">
              <a:latin typeface="Arial" charset="0"/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1800"/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0" y="931864"/>
            <a:ext cx="8944708" cy="5456237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1688123" y="6305490"/>
            <a:ext cx="6117330" cy="400110"/>
          </a:xfrm>
          <a:prstGeom prst="rect">
            <a:avLst/>
          </a:prstGeom>
          <a:solidFill>
            <a:srgbClr val="CCFFFF"/>
          </a:solidFill>
          <a:ln w="476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</a:rPr>
              <a:t>Acceptance: Calorimetry |</a:t>
            </a:r>
            <a:r>
              <a:rPr lang="en-US">
                <a:latin typeface="Arial" charset="0"/>
                <a:sym typeface="Symbol" charset="2"/>
              </a:rPr>
              <a:t>| &lt;5.0    Tracking |</a:t>
            </a:r>
            <a:r>
              <a:rPr lang="en-US">
                <a:sym typeface="Symbol" charset="2"/>
              </a:rPr>
              <a:t>|&lt;2.4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40676" y="6324601"/>
            <a:ext cx="8850923" cy="3693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b="1" dirty="0">
                <a:solidFill>
                  <a:schemeClr val="accent2"/>
                </a:solidFill>
                <a:latin typeface="Arial" charset="0"/>
              </a:rPr>
              <a:t>Length 	=</a:t>
            </a:r>
            <a:r>
              <a:rPr lang="en-US" sz="1800" b="1" dirty="0" smtClean="0">
                <a:solidFill>
                  <a:schemeClr val="accent2"/>
                </a:solidFill>
                <a:latin typeface="Arial" charset="0"/>
              </a:rPr>
              <a:t> 22 </a:t>
            </a:r>
            <a:r>
              <a:rPr lang="en-US" sz="1800" b="1" dirty="0" err="1">
                <a:solidFill>
                  <a:schemeClr val="accent2"/>
                </a:solidFill>
                <a:latin typeface="Arial" charset="0"/>
              </a:rPr>
              <a:t>m</a:t>
            </a:r>
            <a:r>
              <a:rPr lang="en-US" sz="1800" b="1" dirty="0">
                <a:solidFill>
                  <a:schemeClr val="accent2"/>
                </a:solidFill>
                <a:latin typeface="Arial" charset="0"/>
              </a:rPr>
              <a:t>  </a:t>
            </a:r>
            <a:r>
              <a:rPr lang="en-US" sz="1800" b="1" dirty="0" smtClean="0">
                <a:solidFill>
                  <a:schemeClr val="accent2"/>
                </a:solidFill>
                <a:latin typeface="Arial" charset="0"/>
              </a:rPr>
              <a:t> Width </a:t>
            </a:r>
            <a:r>
              <a:rPr lang="en-US" sz="1800" b="1" dirty="0">
                <a:solidFill>
                  <a:schemeClr val="accent2"/>
                </a:solidFill>
                <a:latin typeface="Arial" charset="0"/>
              </a:rPr>
              <a:t>=</a:t>
            </a:r>
            <a:r>
              <a:rPr lang="en-US" sz="1800" b="1" dirty="0" smtClean="0">
                <a:solidFill>
                  <a:schemeClr val="accent2"/>
                </a:solidFill>
                <a:latin typeface="Arial" charset="0"/>
              </a:rPr>
              <a:t> 15 </a:t>
            </a:r>
            <a:r>
              <a:rPr lang="en-US" sz="1800" b="1" dirty="0" err="1">
                <a:solidFill>
                  <a:schemeClr val="accent2"/>
                </a:solidFill>
                <a:latin typeface="Arial" charset="0"/>
              </a:rPr>
              <a:t>m</a:t>
            </a:r>
            <a:r>
              <a:rPr lang="en-US" sz="1800" b="1" dirty="0">
                <a:solidFill>
                  <a:schemeClr val="accent2"/>
                </a:solidFill>
                <a:latin typeface="Arial" charset="0"/>
              </a:rPr>
              <a:t>  </a:t>
            </a:r>
            <a:r>
              <a:rPr lang="en-US" sz="1800" b="1" dirty="0" smtClean="0">
                <a:solidFill>
                  <a:schemeClr val="accent2"/>
                </a:solidFill>
                <a:latin typeface="Arial" charset="0"/>
              </a:rPr>
              <a:t> Height </a:t>
            </a:r>
            <a:r>
              <a:rPr lang="en-US" sz="1800" b="1" dirty="0">
                <a:solidFill>
                  <a:schemeClr val="accent2"/>
                </a:solidFill>
                <a:latin typeface="Arial" charset="0"/>
              </a:rPr>
              <a:t>=</a:t>
            </a:r>
            <a:r>
              <a:rPr lang="en-US" sz="1800" b="1" dirty="0" smtClean="0">
                <a:solidFill>
                  <a:schemeClr val="accent2"/>
                </a:solidFill>
                <a:latin typeface="Arial" charset="0"/>
              </a:rPr>
              <a:t> 15 </a:t>
            </a:r>
            <a:r>
              <a:rPr lang="en-US" sz="1800" b="1" dirty="0" err="1">
                <a:solidFill>
                  <a:schemeClr val="accent2"/>
                </a:solidFill>
                <a:latin typeface="Arial" charset="0"/>
              </a:rPr>
              <a:t>m</a:t>
            </a:r>
            <a:r>
              <a:rPr lang="en-US" sz="1800" b="1" dirty="0">
                <a:solidFill>
                  <a:schemeClr val="accent2"/>
                </a:solidFill>
                <a:latin typeface="Arial" charset="0"/>
              </a:rPr>
              <a:t>  </a:t>
            </a:r>
            <a:r>
              <a:rPr lang="en-US" sz="1800" b="1" dirty="0" smtClean="0">
                <a:solidFill>
                  <a:schemeClr val="accent2"/>
                </a:solidFill>
                <a:latin typeface="Arial" charset="0"/>
              </a:rPr>
              <a:t> but </a:t>
            </a:r>
            <a:r>
              <a:rPr lang="en-US" sz="1800" b="1" dirty="0">
                <a:solidFill>
                  <a:schemeClr val="accent2"/>
                </a:solidFill>
                <a:latin typeface="Arial" charset="0"/>
              </a:rPr>
              <a:t>spatial precision </a:t>
            </a:r>
            <a:r>
              <a:rPr lang="en-US" sz="1800" b="1" dirty="0">
                <a:solidFill>
                  <a:srgbClr val="CC0000"/>
                </a:solidFill>
                <a:latin typeface="Arial" charset="0"/>
              </a:rPr>
              <a:t>~ 100 </a:t>
            </a:r>
            <a:r>
              <a:rPr lang="en-US" sz="1800" b="1" dirty="0" err="1">
                <a:solidFill>
                  <a:srgbClr val="CC0000"/>
                </a:solidFill>
                <a:latin typeface="Arial" charset="0"/>
                <a:sym typeface="Symbol" charset="2"/>
              </a:rPr>
              <a:t>m</a:t>
            </a:r>
            <a:endParaRPr lang="en-US" sz="1800" b="1" dirty="0">
              <a:solidFill>
                <a:srgbClr val="CC0000"/>
              </a:solidFill>
              <a:latin typeface="Arial" charset="0"/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Espace réservé de la date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sp>
        <p:nvSpPr>
          <p:cNvPr id="76803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94A0D1B-9B4E-FC47-BC08-225E9D54DCFF}" type="slidenum">
              <a:rPr lang="fr-CH" smtClean="0"/>
              <a:pPr/>
              <a:t>38</a:t>
            </a:fld>
            <a:r>
              <a:rPr lang="fr-CH" smtClean="0"/>
              <a:t> </a:t>
            </a:r>
            <a:endParaRPr lang="fr-FR" smtClean="0"/>
          </a:p>
        </p:txBody>
      </p:sp>
      <p:sp>
        <p:nvSpPr>
          <p:cNvPr id="76804" name="Slide Number Placeholder 5"/>
          <p:cNvSpPr txBox="1">
            <a:spLocks noGrp="1"/>
          </p:cNvSpPr>
          <p:nvPr/>
        </p:nvSpPr>
        <p:spPr bwMode="auto">
          <a:xfrm>
            <a:off x="6553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/>
            <a:fld id="{E852CD71-A6F3-2942-9DEB-DDE41428D35D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/>
              <a:t>38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32289" y="990600"/>
            <a:ext cx="7791450" cy="5770563"/>
            <a:chOff x="272" y="451"/>
            <a:chExt cx="4908" cy="3635"/>
          </a:xfrm>
        </p:grpSpPr>
        <p:pic>
          <p:nvPicPr>
            <p:cNvPr id="76808" name="Picture 3" descr="CMS_Slice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72" y="816"/>
              <a:ext cx="4908" cy="2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6" name="Text Box 4"/>
            <p:cNvSpPr txBox="1">
              <a:spLocks noChangeArrowheads="1"/>
            </p:cNvSpPr>
            <p:nvPr/>
          </p:nvSpPr>
          <p:spPr bwMode="auto">
            <a:xfrm>
              <a:off x="934" y="451"/>
              <a:ext cx="1172" cy="332"/>
            </a:xfrm>
            <a:prstGeom prst="rect">
              <a:avLst/>
            </a:prstGeom>
            <a:solidFill>
              <a:srgbClr val="4FA63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de-DE" sz="1400" b="1">
                  <a:solidFill>
                    <a:schemeClr val="tx1"/>
                  </a:solidFill>
                  <a:latin typeface="Arial" charset="0"/>
                </a:rPr>
                <a:t>Electromagnetic Calorimeter</a:t>
              </a:r>
            </a:p>
          </p:txBody>
        </p:sp>
        <p:sp>
          <p:nvSpPr>
            <p:cNvPr id="13317" name="Text Box 5"/>
            <p:cNvSpPr txBox="1">
              <a:spLocks noChangeArrowheads="1"/>
            </p:cNvSpPr>
            <p:nvPr/>
          </p:nvSpPr>
          <p:spPr bwMode="auto">
            <a:xfrm>
              <a:off x="689" y="3696"/>
              <a:ext cx="886" cy="198"/>
            </a:xfrm>
            <a:prstGeom prst="rect">
              <a:avLst/>
            </a:prstGeom>
            <a:solidFill>
              <a:srgbClr val="E3C9A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de-DE" sz="1400" b="1">
                  <a:solidFill>
                    <a:schemeClr val="tx1"/>
                  </a:solidFill>
                  <a:latin typeface="Arial" charset="0"/>
                </a:rPr>
                <a:t>Inner Tracker </a:t>
              </a:r>
            </a:p>
          </p:txBody>
        </p:sp>
        <p:sp>
          <p:nvSpPr>
            <p:cNvPr id="13318" name="Text Box 6"/>
            <p:cNvSpPr txBox="1">
              <a:spLocks noChangeArrowheads="1"/>
            </p:cNvSpPr>
            <p:nvPr/>
          </p:nvSpPr>
          <p:spPr bwMode="auto">
            <a:xfrm>
              <a:off x="3834" y="499"/>
              <a:ext cx="1197" cy="198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de-DE" sz="1400" b="1">
                  <a:solidFill>
                    <a:schemeClr val="tx1"/>
                  </a:solidFill>
                  <a:latin typeface="Arial" charset="0"/>
                </a:rPr>
                <a:t>Muon Spectrometer</a:t>
              </a:r>
            </a:p>
          </p:txBody>
        </p:sp>
        <p:sp>
          <p:nvSpPr>
            <p:cNvPr id="13319" name="Text Box 7"/>
            <p:cNvSpPr txBox="1">
              <a:spLocks noChangeArrowheads="1"/>
            </p:cNvSpPr>
            <p:nvPr/>
          </p:nvSpPr>
          <p:spPr bwMode="auto">
            <a:xfrm>
              <a:off x="2188" y="3888"/>
              <a:ext cx="642" cy="198"/>
            </a:xfrm>
            <a:prstGeom prst="rect">
              <a:avLst/>
            </a:prstGeom>
            <a:solidFill>
              <a:srgbClr val="8B83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de-DE" sz="1400" b="1">
                  <a:solidFill>
                    <a:schemeClr val="tx1"/>
                  </a:solidFill>
                  <a:latin typeface="Arial" charset="0"/>
                </a:rPr>
                <a:t>Magnet</a:t>
              </a:r>
            </a:p>
          </p:txBody>
        </p:sp>
        <p:sp>
          <p:nvSpPr>
            <p:cNvPr id="13320" name="Line 8"/>
            <p:cNvSpPr>
              <a:spLocks noChangeShapeType="1"/>
            </p:cNvSpPr>
            <p:nvPr/>
          </p:nvSpPr>
          <p:spPr bwMode="auto">
            <a:xfrm flipH="1">
              <a:off x="1425" y="787"/>
              <a:ext cx="81" cy="912"/>
            </a:xfrm>
            <a:prstGeom prst="line">
              <a:avLst/>
            </a:prstGeom>
            <a:noFill/>
            <a:ln w="38100">
              <a:solidFill>
                <a:srgbClr val="33B039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3321" name="Line 9"/>
            <p:cNvSpPr>
              <a:spLocks noChangeShapeType="1"/>
            </p:cNvSpPr>
            <p:nvPr/>
          </p:nvSpPr>
          <p:spPr bwMode="auto">
            <a:xfrm flipV="1">
              <a:off x="2544" y="3024"/>
              <a:ext cx="133" cy="864"/>
            </a:xfrm>
            <a:prstGeom prst="line">
              <a:avLst/>
            </a:prstGeom>
            <a:noFill/>
            <a:ln w="38100">
              <a:solidFill>
                <a:srgbClr val="716C68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3322" name="Line 10"/>
            <p:cNvSpPr>
              <a:spLocks noChangeShapeType="1"/>
            </p:cNvSpPr>
            <p:nvPr/>
          </p:nvSpPr>
          <p:spPr bwMode="auto">
            <a:xfrm flipH="1">
              <a:off x="2038" y="787"/>
              <a:ext cx="330" cy="672"/>
            </a:xfrm>
            <a:prstGeom prst="line">
              <a:avLst/>
            </a:prstGeom>
            <a:noFill/>
            <a:ln w="38100">
              <a:solidFill>
                <a:srgbClr val="FFFF33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3323" name="Line 11"/>
            <p:cNvSpPr>
              <a:spLocks noChangeShapeType="1"/>
            </p:cNvSpPr>
            <p:nvPr/>
          </p:nvSpPr>
          <p:spPr bwMode="auto">
            <a:xfrm>
              <a:off x="4656" y="691"/>
              <a:ext cx="286" cy="960"/>
            </a:xfrm>
            <a:prstGeom prst="line">
              <a:avLst/>
            </a:pr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3324" name="Text Box 12"/>
            <p:cNvSpPr txBox="1">
              <a:spLocks noChangeArrowheads="1"/>
            </p:cNvSpPr>
            <p:nvPr/>
          </p:nvSpPr>
          <p:spPr bwMode="auto">
            <a:xfrm>
              <a:off x="3024" y="3840"/>
              <a:ext cx="798" cy="198"/>
            </a:xfrm>
            <a:prstGeom prst="rect">
              <a:avLst/>
            </a:prstGeom>
            <a:solidFill>
              <a:srgbClr val="ED261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de-DE" sz="1400" b="1">
                  <a:solidFill>
                    <a:schemeClr val="tx1"/>
                  </a:solidFill>
                  <a:latin typeface="Arial" charset="0"/>
                </a:rPr>
                <a:t>Return flux</a:t>
              </a:r>
            </a:p>
          </p:txBody>
        </p:sp>
        <p:sp>
          <p:nvSpPr>
            <p:cNvPr id="13325" name="Line 13"/>
            <p:cNvSpPr>
              <a:spLocks noChangeShapeType="1"/>
            </p:cNvSpPr>
            <p:nvPr/>
          </p:nvSpPr>
          <p:spPr bwMode="auto">
            <a:xfrm flipV="1">
              <a:off x="3258" y="2833"/>
              <a:ext cx="222" cy="960"/>
            </a:xfrm>
            <a:prstGeom prst="line">
              <a:avLst/>
            </a:prstGeom>
            <a:noFill/>
            <a:ln w="38100">
              <a:solidFill>
                <a:srgbClr val="CD120D"/>
              </a:solidFill>
              <a:round/>
              <a:headEnd/>
              <a:tailEnd type="triangle" w="med" len="med"/>
            </a:ln>
            <a:effectLst>
              <a:outerShdw dist="12700" dir="2700000" algn="ctr" rotWithShape="0">
                <a:schemeClr val="tx1">
                  <a:alpha val="73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3326" name="Line 14"/>
            <p:cNvSpPr>
              <a:spLocks noChangeShapeType="1"/>
            </p:cNvSpPr>
            <p:nvPr/>
          </p:nvSpPr>
          <p:spPr bwMode="auto">
            <a:xfrm flipV="1">
              <a:off x="1043" y="2545"/>
              <a:ext cx="133" cy="11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3327" name="Line 15"/>
            <p:cNvSpPr>
              <a:spLocks noChangeShapeType="1"/>
            </p:cNvSpPr>
            <p:nvPr/>
          </p:nvSpPr>
          <p:spPr bwMode="auto">
            <a:xfrm flipH="1" flipV="1">
              <a:off x="3020" y="2467"/>
              <a:ext cx="106" cy="1326"/>
            </a:xfrm>
            <a:prstGeom prst="line">
              <a:avLst/>
            </a:prstGeom>
            <a:noFill/>
            <a:ln w="38100">
              <a:solidFill>
                <a:srgbClr val="CD120D"/>
              </a:solidFill>
              <a:round/>
              <a:headEnd/>
              <a:tailEnd type="triangle" w="med" len="med"/>
            </a:ln>
            <a:effectLst>
              <a:outerShdw dist="12700" dir="2700000" algn="ctr" rotWithShape="0">
                <a:schemeClr val="tx1">
                  <a:alpha val="73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3328" name="Line 16"/>
            <p:cNvSpPr>
              <a:spLocks noChangeShapeType="1"/>
            </p:cNvSpPr>
            <p:nvPr/>
          </p:nvSpPr>
          <p:spPr bwMode="auto">
            <a:xfrm flipV="1">
              <a:off x="3391" y="3025"/>
              <a:ext cx="576" cy="768"/>
            </a:xfrm>
            <a:prstGeom prst="line">
              <a:avLst/>
            </a:prstGeom>
            <a:noFill/>
            <a:ln w="38100">
              <a:solidFill>
                <a:srgbClr val="CD120D"/>
              </a:solidFill>
              <a:round/>
              <a:headEnd/>
              <a:tailEnd type="triangle" w="med" len="med"/>
            </a:ln>
            <a:effectLst>
              <a:outerShdw dist="12700" dir="2700000" algn="ctr" rotWithShape="0">
                <a:schemeClr val="tx1">
                  <a:alpha val="73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3329" name="Line 17"/>
            <p:cNvSpPr>
              <a:spLocks noChangeShapeType="1"/>
            </p:cNvSpPr>
            <p:nvPr/>
          </p:nvSpPr>
          <p:spPr bwMode="auto">
            <a:xfrm flipH="1">
              <a:off x="4288" y="691"/>
              <a:ext cx="205" cy="912"/>
            </a:xfrm>
            <a:prstGeom prst="line">
              <a:avLst/>
            </a:pr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3330" name="Line 18"/>
            <p:cNvSpPr>
              <a:spLocks noChangeShapeType="1"/>
            </p:cNvSpPr>
            <p:nvPr/>
          </p:nvSpPr>
          <p:spPr bwMode="auto">
            <a:xfrm flipH="1">
              <a:off x="3633" y="691"/>
              <a:ext cx="655" cy="1008"/>
            </a:xfrm>
            <a:prstGeom prst="line">
              <a:avLst/>
            </a:pr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3331" name="Line 19"/>
            <p:cNvSpPr>
              <a:spLocks noChangeShapeType="1"/>
            </p:cNvSpPr>
            <p:nvPr/>
          </p:nvSpPr>
          <p:spPr bwMode="auto">
            <a:xfrm flipH="1">
              <a:off x="3184" y="691"/>
              <a:ext cx="858" cy="864"/>
            </a:xfrm>
            <a:prstGeom prst="line">
              <a:avLst/>
            </a:pr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3332" name="Line 20"/>
            <p:cNvSpPr>
              <a:spLocks noChangeShapeType="1"/>
            </p:cNvSpPr>
            <p:nvPr/>
          </p:nvSpPr>
          <p:spPr bwMode="auto">
            <a:xfrm flipV="1">
              <a:off x="3524" y="3217"/>
              <a:ext cx="1064" cy="576"/>
            </a:xfrm>
            <a:prstGeom prst="line">
              <a:avLst/>
            </a:prstGeom>
            <a:noFill/>
            <a:ln w="38100">
              <a:solidFill>
                <a:srgbClr val="CD120D"/>
              </a:solidFill>
              <a:round/>
              <a:headEnd/>
              <a:tailEnd type="triangle" w="med" len="med"/>
            </a:ln>
            <a:effectLst>
              <a:outerShdw dist="12700" dir="2700000" algn="ctr" rotWithShape="0">
                <a:schemeClr val="tx1">
                  <a:alpha val="73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3333" name="Text Box 21"/>
            <p:cNvSpPr txBox="1">
              <a:spLocks noChangeArrowheads="1"/>
            </p:cNvSpPr>
            <p:nvPr/>
          </p:nvSpPr>
          <p:spPr bwMode="auto">
            <a:xfrm>
              <a:off x="2161" y="547"/>
              <a:ext cx="1098" cy="332"/>
            </a:xfrm>
            <a:prstGeom prst="rect">
              <a:avLst/>
            </a:prstGeom>
            <a:solidFill>
              <a:srgbClr val="FF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de-DE" sz="1400" b="1">
                  <a:solidFill>
                    <a:schemeClr val="tx1"/>
                  </a:solidFill>
                  <a:latin typeface="Arial" charset="0"/>
                </a:rPr>
                <a:t>Hadron Calorimeter </a:t>
              </a:r>
            </a:p>
          </p:txBody>
        </p:sp>
      </p:grpSp>
      <p:sp>
        <p:nvSpPr>
          <p:cNvPr id="27" name="Rectangle 2"/>
          <p:cNvSpPr txBox="1">
            <a:spLocks noChangeArrowheads="1"/>
          </p:cNvSpPr>
          <p:nvPr/>
        </p:nvSpPr>
        <p:spPr bwMode="auto">
          <a:xfrm>
            <a:off x="703385" y="0"/>
            <a:ext cx="773723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Particle Detection in CMS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64014" cy="6553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gradFill flip="none" rotWithShape="1">
            <a:gsLst>
              <a:gs pos="0">
                <a:srgbClr val="8096FD"/>
              </a:gs>
              <a:gs pos="58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143000" y="-66675"/>
            <a:ext cx="7239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S</a:t>
            </a:r>
            <a:r>
              <a:rPr lang="en-US" sz="4000" b="1" kern="0">
                <a:solidFill>
                  <a:schemeClr val="accent2">
                    <a:lumMod val="75000"/>
                  </a:schemeClr>
                </a:solidFill>
                <a:latin typeface="Arial"/>
                <a:ea typeface="ＭＳ Ｐゴシック" charset="-128"/>
                <a:cs typeface="ＭＳ Ｐゴシック" charset="-128"/>
              </a:rPr>
              <a:t>MP's in SUSY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0099"/>
            <a:ext cx="9144000" cy="61329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9000" y="3683169"/>
            <a:ext cx="1319400" cy="355431"/>
          </a:xfrm>
          <a:prstGeom prst="rect">
            <a:avLst/>
          </a:prstGeom>
          <a:solidFill>
            <a:srgbClr val="01B904"/>
          </a:solidFill>
        </p:spPr>
        <p:txBody>
          <a:bodyPr wrap="square" rtlCol="0">
            <a:spAutoFit/>
          </a:bodyPr>
          <a:lstStyle/>
          <a:p>
            <a:endParaRPr lang="en-US" sz="2700" b="1">
              <a:solidFill>
                <a:srgbClr val="FFFF00"/>
              </a:solidFill>
              <a:latin typeface="Helvetica Neue Medium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6600" y="3530400"/>
            <a:ext cx="1548000" cy="43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>
                <a:solidFill>
                  <a:srgbClr val="FFFF00"/>
                </a:solidFill>
                <a:latin typeface="Helvetica Neue Medium"/>
              </a:rPr>
              <a:t>sleptons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91200" y="3683169"/>
            <a:ext cx="1319400" cy="355431"/>
          </a:xfrm>
          <a:prstGeom prst="rect">
            <a:avLst/>
          </a:prstGeom>
          <a:solidFill>
            <a:srgbClr val="01B904"/>
          </a:solidFill>
        </p:spPr>
        <p:txBody>
          <a:bodyPr wrap="square" rtlCol="0">
            <a:spAutoFit/>
          </a:bodyPr>
          <a:lstStyle/>
          <a:p>
            <a:endParaRPr lang="en-US" sz="2700" b="1">
              <a:solidFill>
                <a:srgbClr val="FFFF00"/>
              </a:solidFill>
              <a:latin typeface="Helvetica Neue Medium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1200" y="3581400"/>
            <a:ext cx="1548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>
                <a:solidFill>
                  <a:srgbClr val="FFFF00"/>
                </a:solidFill>
                <a:latin typeface="Helvetica Neue Medium"/>
              </a:rPr>
              <a:t>squarks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 animBg="1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0"/>
            <a:ext cx="7707312" cy="841375"/>
          </a:xfrm>
        </p:spPr>
        <p:txBody>
          <a:bodyPr/>
          <a:lstStyle/>
          <a:p>
            <a:pPr eaLnBrk="1" hangingPunct="1"/>
            <a:r>
              <a:rPr lang="en-GB"/>
              <a:t>dE/dx measurement in tracker</a:t>
            </a:r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990600" y="2261619"/>
            <a:ext cx="3581400" cy="4215381"/>
            <a:chOff x="22" y="550"/>
            <a:chExt cx="3697" cy="3742"/>
          </a:xfrm>
        </p:grpSpPr>
        <p:pic>
          <p:nvPicPr>
            <p:cNvPr id="48139" name="Picture 5" descr="screenshot_00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" y="573"/>
              <a:ext cx="3651" cy="36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40" name="Oval 6"/>
            <p:cNvSpPr>
              <a:spLocks noChangeArrowheads="1"/>
            </p:cNvSpPr>
            <p:nvPr/>
          </p:nvSpPr>
          <p:spPr bwMode="auto">
            <a:xfrm>
              <a:off x="2848" y="1148"/>
              <a:ext cx="28" cy="22"/>
            </a:xfrm>
            <a:prstGeom prst="ellipse">
              <a:avLst/>
            </a:prstGeom>
            <a:solidFill>
              <a:srgbClr val="3366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1" name="Oval 7"/>
            <p:cNvSpPr>
              <a:spLocks noChangeArrowheads="1"/>
            </p:cNvSpPr>
            <p:nvPr/>
          </p:nvSpPr>
          <p:spPr bwMode="auto">
            <a:xfrm>
              <a:off x="2744" y="1207"/>
              <a:ext cx="28" cy="22"/>
            </a:xfrm>
            <a:prstGeom prst="ellipse">
              <a:avLst/>
            </a:prstGeom>
            <a:solidFill>
              <a:srgbClr val="3366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2" name="Oval 8"/>
            <p:cNvSpPr>
              <a:spLocks noChangeArrowheads="1"/>
            </p:cNvSpPr>
            <p:nvPr/>
          </p:nvSpPr>
          <p:spPr bwMode="auto">
            <a:xfrm>
              <a:off x="2619" y="1296"/>
              <a:ext cx="28" cy="22"/>
            </a:xfrm>
            <a:prstGeom prst="ellipse">
              <a:avLst/>
            </a:prstGeom>
            <a:solidFill>
              <a:srgbClr val="3366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3" name="Oval 9"/>
            <p:cNvSpPr>
              <a:spLocks noChangeArrowheads="1"/>
            </p:cNvSpPr>
            <p:nvPr/>
          </p:nvSpPr>
          <p:spPr bwMode="auto">
            <a:xfrm>
              <a:off x="2568" y="1331"/>
              <a:ext cx="28" cy="22"/>
            </a:xfrm>
            <a:prstGeom prst="ellipse">
              <a:avLst/>
            </a:prstGeom>
            <a:solidFill>
              <a:srgbClr val="3366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4" name="Oval 10"/>
            <p:cNvSpPr>
              <a:spLocks noChangeArrowheads="1"/>
            </p:cNvSpPr>
            <p:nvPr/>
          </p:nvSpPr>
          <p:spPr bwMode="auto">
            <a:xfrm>
              <a:off x="2472" y="1412"/>
              <a:ext cx="28" cy="22"/>
            </a:xfrm>
            <a:prstGeom prst="ellipse">
              <a:avLst/>
            </a:prstGeom>
            <a:solidFill>
              <a:srgbClr val="3366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5" name="Oval 11"/>
            <p:cNvSpPr>
              <a:spLocks noChangeArrowheads="1"/>
            </p:cNvSpPr>
            <p:nvPr/>
          </p:nvSpPr>
          <p:spPr bwMode="auto">
            <a:xfrm>
              <a:off x="2455" y="1429"/>
              <a:ext cx="28" cy="22"/>
            </a:xfrm>
            <a:prstGeom prst="ellipse">
              <a:avLst/>
            </a:prstGeom>
            <a:solidFill>
              <a:srgbClr val="3366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6" name="Oval 12"/>
            <p:cNvSpPr>
              <a:spLocks noChangeArrowheads="1"/>
            </p:cNvSpPr>
            <p:nvPr/>
          </p:nvSpPr>
          <p:spPr bwMode="auto">
            <a:xfrm>
              <a:off x="2398" y="1481"/>
              <a:ext cx="28" cy="22"/>
            </a:xfrm>
            <a:prstGeom prst="ellipse">
              <a:avLst/>
            </a:prstGeom>
            <a:solidFill>
              <a:srgbClr val="3366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7" name="Oval 13"/>
            <p:cNvSpPr>
              <a:spLocks noChangeArrowheads="1"/>
            </p:cNvSpPr>
            <p:nvPr/>
          </p:nvSpPr>
          <p:spPr bwMode="auto">
            <a:xfrm>
              <a:off x="2381" y="1502"/>
              <a:ext cx="28" cy="22"/>
            </a:xfrm>
            <a:prstGeom prst="ellipse">
              <a:avLst/>
            </a:prstGeom>
            <a:solidFill>
              <a:srgbClr val="3366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8" name="Oval 14"/>
            <p:cNvSpPr>
              <a:spLocks noChangeArrowheads="1"/>
            </p:cNvSpPr>
            <p:nvPr/>
          </p:nvSpPr>
          <p:spPr bwMode="auto">
            <a:xfrm>
              <a:off x="2268" y="1624"/>
              <a:ext cx="28" cy="22"/>
            </a:xfrm>
            <a:prstGeom prst="ellipse">
              <a:avLst/>
            </a:prstGeom>
            <a:solidFill>
              <a:srgbClr val="3366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49" name="Oval 15"/>
            <p:cNvSpPr>
              <a:spLocks noChangeArrowheads="1"/>
            </p:cNvSpPr>
            <p:nvPr/>
          </p:nvSpPr>
          <p:spPr bwMode="auto">
            <a:xfrm>
              <a:off x="2234" y="1678"/>
              <a:ext cx="28" cy="22"/>
            </a:xfrm>
            <a:prstGeom prst="ellipse">
              <a:avLst/>
            </a:prstGeom>
            <a:solidFill>
              <a:srgbClr val="3366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0" name="Oval 16"/>
            <p:cNvSpPr>
              <a:spLocks noChangeArrowheads="1"/>
            </p:cNvSpPr>
            <p:nvPr/>
          </p:nvSpPr>
          <p:spPr bwMode="auto">
            <a:xfrm>
              <a:off x="2157" y="1778"/>
              <a:ext cx="28" cy="22"/>
            </a:xfrm>
            <a:prstGeom prst="ellipse">
              <a:avLst/>
            </a:prstGeom>
            <a:solidFill>
              <a:srgbClr val="3366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1" name="Oval 17"/>
            <p:cNvSpPr>
              <a:spLocks noChangeArrowheads="1"/>
            </p:cNvSpPr>
            <p:nvPr/>
          </p:nvSpPr>
          <p:spPr bwMode="auto">
            <a:xfrm>
              <a:off x="2114" y="1840"/>
              <a:ext cx="28" cy="22"/>
            </a:xfrm>
            <a:prstGeom prst="ellipse">
              <a:avLst/>
            </a:prstGeom>
            <a:solidFill>
              <a:srgbClr val="3366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2" name="Oval 18"/>
            <p:cNvSpPr>
              <a:spLocks noChangeArrowheads="1"/>
            </p:cNvSpPr>
            <p:nvPr/>
          </p:nvSpPr>
          <p:spPr bwMode="auto">
            <a:xfrm>
              <a:off x="2101" y="1862"/>
              <a:ext cx="28" cy="22"/>
            </a:xfrm>
            <a:prstGeom prst="ellipse">
              <a:avLst/>
            </a:prstGeom>
            <a:solidFill>
              <a:srgbClr val="3366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3" name="Oval 19"/>
            <p:cNvSpPr>
              <a:spLocks noChangeArrowheads="1"/>
            </p:cNvSpPr>
            <p:nvPr/>
          </p:nvSpPr>
          <p:spPr bwMode="auto">
            <a:xfrm>
              <a:off x="2086" y="1888"/>
              <a:ext cx="28" cy="22"/>
            </a:xfrm>
            <a:prstGeom prst="ellipse">
              <a:avLst/>
            </a:prstGeom>
            <a:solidFill>
              <a:srgbClr val="3366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4" name="Oval 20"/>
            <p:cNvSpPr>
              <a:spLocks noChangeArrowheads="1"/>
            </p:cNvSpPr>
            <p:nvPr/>
          </p:nvSpPr>
          <p:spPr bwMode="auto">
            <a:xfrm>
              <a:off x="2079" y="1900"/>
              <a:ext cx="28" cy="22"/>
            </a:xfrm>
            <a:prstGeom prst="ellipse">
              <a:avLst/>
            </a:prstGeom>
            <a:solidFill>
              <a:srgbClr val="3366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5" name="Oval 21"/>
            <p:cNvSpPr>
              <a:spLocks noChangeArrowheads="1"/>
            </p:cNvSpPr>
            <p:nvPr/>
          </p:nvSpPr>
          <p:spPr bwMode="auto">
            <a:xfrm>
              <a:off x="2041" y="1956"/>
              <a:ext cx="28" cy="22"/>
            </a:xfrm>
            <a:prstGeom prst="ellipse">
              <a:avLst/>
            </a:prstGeom>
            <a:solidFill>
              <a:srgbClr val="3366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6" name="Oval 22"/>
            <p:cNvSpPr>
              <a:spLocks noChangeArrowheads="1"/>
            </p:cNvSpPr>
            <p:nvPr/>
          </p:nvSpPr>
          <p:spPr bwMode="auto">
            <a:xfrm>
              <a:off x="2030" y="1976"/>
              <a:ext cx="28" cy="22"/>
            </a:xfrm>
            <a:prstGeom prst="ellipse">
              <a:avLst/>
            </a:prstGeom>
            <a:solidFill>
              <a:srgbClr val="3366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7" name="Oval 23"/>
            <p:cNvSpPr>
              <a:spLocks noChangeArrowheads="1"/>
            </p:cNvSpPr>
            <p:nvPr/>
          </p:nvSpPr>
          <p:spPr bwMode="auto">
            <a:xfrm>
              <a:off x="2010" y="2004"/>
              <a:ext cx="28" cy="22"/>
            </a:xfrm>
            <a:prstGeom prst="ellipse">
              <a:avLst/>
            </a:prstGeom>
            <a:solidFill>
              <a:srgbClr val="3366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8" name="Oval 24"/>
            <p:cNvSpPr>
              <a:spLocks noChangeArrowheads="1"/>
            </p:cNvSpPr>
            <p:nvPr/>
          </p:nvSpPr>
          <p:spPr bwMode="auto">
            <a:xfrm>
              <a:off x="2003" y="2021"/>
              <a:ext cx="28" cy="22"/>
            </a:xfrm>
            <a:prstGeom prst="ellipse">
              <a:avLst/>
            </a:prstGeom>
            <a:solidFill>
              <a:srgbClr val="3366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9" name="Oval 27"/>
            <p:cNvSpPr>
              <a:spLocks noChangeArrowheads="1"/>
            </p:cNvSpPr>
            <p:nvPr/>
          </p:nvSpPr>
          <p:spPr bwMode="auto">
            <a:xfrm>
              <a:off x="1927" y="2229"/>
              <a:ext cx="28" cy="22"/>
            </a:xfrm>
            <a:prstGeom prst="ellipse">
              <a:avLst/>
            </a:prstGeom>
            <a:solidFill>
              <a:srgbClr val="993366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0" name="Oval 28"/>
            <p:cNvSpPr>
              <a:spLocks noChangeArrowheads="1"/>
            </p:cNvSpPr>
            <p:nvPr/>
          </p:nvSpPr>
          <p:spPr bwMode="auto">
            <a:xfrm>
              <a:off x="1899" y="2319"/>
              <a:ext cx="28" cy="22"/>
            </a:xfrm>
            <a:prstGeom prst="ellipse">
              <a:avLst/>
            </a:prstGeom>
            <a:solidFill>
              <a:srgbClr val="993366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1" name="Oval 29"/>
            <p:cNvSpPr>
              <a:spLocks noChangeArrowheads="1"/>
            </p:cNvSpPr>
            <p:nvPr/>
          </p:nvSpPr>
          <p:spPr bwMode="auto">
            <a:xfrm>
              <a:off x="1913" y="2273"/>
              <a:ext cx="28" cy="22"/>
            </a:xfrm>
            <a:prstGeom prst="ellipse">
              <a:avLst/>
            </a:prstGeom>
            <a:solidFill>
              <a:srgbClr val="993366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62" name="Oval 30"/>
            <p:cNvSpPr>
              <a:spLocks noChangeArrowheads="1"/>
            </p:cNvSpPr>
            <p:nvPr/>
          </p:nvSpPr>
          <p:spPr bwMode="auto">
            <a:xfrm>
              <a:off x="3095" y="1032"/>
              <a:ext cx="28" cy="22"/>
            </a:xfrm>
            <a:prstGeom prst="ellipse">
              <a:avLst/>
            </a:prstGeom>
            <a:solidFill>
              <a:srgbClr val="3366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8167" name="Picture 45" descr="Frog_LogoTxt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" y="3795"/>
              <a:ext cx="772" cy="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68" name="Picture 46" descr="CMSLogoBW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3" y="550"/>
              <a:ext cx="498" cy="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8138" name="Text Box 108"/>
          <p:cNvSpPr txBox="1">
            <a:spLocks noChangeArrowheads="1"/>
          </p:cNvSpPr>
          <p:nvPr/>
        </p:nvSpPr>
        <p:spPr bwMode="auto">
          <a:xfrm>
            <a:off x="5029200" y="4191000"/>
            <a:ext cx="3817937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2E2E91"/>
                </a:solidFill>
                <a:ea typeface="Arial" pitchFamily="-1" charset="0"/>
                <a:cs typeface="Arial" pitchFamily="-1" charset="0"/>
              </a:rPr>
              <a:t>Δ</a:t>
            </a:r>
            <a:r>
              <a:rPr lang="en-US">
                <a:solidFill>
                  <a:srgbClr val="2E2E91"/>
                </a:solidFill>
              </a:rPr>
              <a:t>E/</a:t>
            </a:r>
            <a:r>
              <a:rPr lang="en-US">
                <a:solidFill>
                  <a:srgbClr val="2E2E91"/>
                </a:solidFill>
                <a:ea typeface="Arial" pitchFamily="-1" charset="0"/>
                <a:cs typeface="Arial" pitchFamily="-1" charset="0"/>
              </a:rPr>
              <a:t>Δ</a:t>
            </a:r>
            <a:r>
              <a:rPr lang="en-US">
                <a:solidFill>
                  <a:srgbClr val="2E2E91"/>
                </a:solidFill>
              </a:rPr>
              <a:t>x needs: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rgbClr val="2E2E91"/>
                </a:solidFill>
                <a:ea typeface="Arial" pitchFamily="-1" charset="0"/>
                <a:cs typeface="Arial" pitchFamily="-1" charset="0"/>
              </a:rPr>
              <a:t>ΔE: From Si pixels and strips: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rgbClr val="2E2E91"/>
                </a:solidFill>
                <a:ea typeface="Arial" pitchFamily="-1" charset="0"/>
                <a:cs typeface="Arial" pitchFamily="-1" charset="0"/>
              </a:rPr>
              <a:t>Δx: </a:t>
            </a:r>
            <a:r>
              <a:rPr lang="en-US">
                <a:solidFill>
                  <a:srgbClr val="2E2E91"/>
                </a:solidFill>
              </a:rPr>
              <a:t>Particle Trajectory</a:t>
            </a:r>
            <a:br>
              <a:rPr lang="en-US">
                <a:solidFill>
                  <a:srgbClr val="2E2E91"/>
                </a:solidFill>
              </a:rPr>
            </a:br>
            <a:r>
              <a:rPr lang="en-US">
                <a:solidFill>
                  <a:srgbClr val="2E2E91"/>
                </a:solidFill>
              </a:rPr>
              <a:t>  (local particle direction)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2E2E91"/>
                </a:solidFill>
              </a:rPr>
              <a:t>Computed for all on-track Strip Clusters.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599" y="1066800"/>
            <a:ext cx="4432165" cy="1984866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76200" y="96553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Tracker provides: </a:t>
            </a:r>
          </a:p>
          <a:p>
            <a:pPr>
              <a:buFont typeface="Arial"/>
              <a:buChar char="•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Excellent Pt resolution </a:t>
            </a:r>
          </a:p>
          <a:p>
            <a:pPr>
              <a:buFont typeface="Arial"/>
              <a:buChar char="•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dE/dx measurement</a:t>
            </a:r>
          </a:p>
        </p:txBody>
      </p:sp>
      <p:sp>
        <p:nvSpPr>
          <p:cNvPr id="44" name="Line 107"/>
          <p:cNvSpPr>
            <a:spLocks noChangeShapeType="1"/>
          </p:cNvSpPr>
          <p:nvPr/>
        </p:nvSpPr>
        <p:spPr bwMode="auto">
          <a:xfrm flipV="1">
            <a:off x="3276600" y="2743200"/>
            <a:ext cx="1828800" cy="53339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42E69-D15F-A24A-8C3B-63DF190EA345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03385" y="0"/>
            <a:ext cx="773723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dE/dx measurement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15000" y="1624548"/>
            <a:ext cx="36576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Particle mass is reconstructed from particle momentum </a:t>
            </a:r>
          </a:p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and dE/dx </a:t>
            </a:r>
          </a:p>
          <a:p>
            <a:endParaRPr lang="en-US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BetheBloch formula is aproximated in the region 0.2&lt;β&lt;0.9 by: </a:t>
            </a:r>
          </a:p>
          <a:p>
            <a:endParaRPr lang="en-US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  <a:p>
            <a:endParaRPr lang="en-US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  <a:p>
            <a:endParaRPr lang="en-US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  <a:p>
            <a:endParaRPr lang="en-US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Constants K and C extracted </a:t>
            </a:r>
          </a:p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from a fit to proton in data.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3943350"/>
            <a:ext cx="2891248" cy="933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9" y="838200"/>
            <a:ext cx="5697201" cy="60071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5410200" y="4495800"/>
            <a:ext cx="3810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42E69-D15F-A24A-8C3B-63DF190EA345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3785" y="0"/>
            <a:ext cx="828821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Muon system and TOF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5861050" y="3764643"/>
          <a:ext cx="1377950" cy="731157"/>
        </p:xfrm>
        <a:graphic>
          <a:graphicData uri="http://schemas.openxmlformats.org/presentationml/2006/ole">
            <p:oleObj spid="_x0000_s299010" name="Equation" r:id="rId3" imgW="622300" imgH="330200" progId="Equation.3">
              <p:embed/>
            </p:oleObj>
          </a:graphicData>
        </a:graphic>
      </p:graphicFrame>
      <p:sp>
        <p:nvSpPr>
          <p:cNvPr id="5" name="Rectangle 4"/>
          <p:cNvSpPr/>
          <p:nvPr/>
        </p:nvSpPr>
        <p:spPr>
          <a:xfrm>
            <a:off x="5181600" y="1066800"/>
            <a:ext cx="3810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Muon system provides:</a:t>
            </a:r>
          </a:p>
          <a:p>
            <a:pPr>
              <a:buFont typeface="Arial"/>
              <a:buChar char="•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Pt measurement</a:t>
            </a:r>
          </a:p>
          <a:p>
            <a:pPr>
              <a:buFont typeface="Arial"/>
              <a:buChar char="•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Time-Of-Flight information</a:t>
            </a:r>
          </a:p>
          <a:p>
            <a:pPr lvl="1">
              <a:buFont typeface="Arial"/>
              <a:buChar char="•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TOF=t</a:t>
            </a:r>
            <a:r>
              <a:rPr lang="en-US" baseline="-250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detect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-t</a:t>
            </a:r>
            <a:r>
              <a:rPr lang="en-US" baseline="-250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0</a:t>
            </a:r>
          </a:p>
          <a:p>
            <a:pPr lvl="1">
              <a:buFont typeface="Arial"/>
              <a:buChar char="•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DT: up to 32 independent   </a:t>
            </a:r>
          </a:p>
          <a:p>
            <a:pPr lvl="1"/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 measurements</a:t>
            </a:r>
          </a:p>
          <a:p>
            <a:pPr lvl="1">
              <a:buFont typeface="Arial"/>
              <a:buChar char="•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CSC: up to 46 independent measurements</a:t>
            </a:r>
          </a:p>
          <a:p>
            <a:pPr>
              <a:buFont typeface="Arial"/>
              <a:buChar char="•"/>
            </a:pPr>
            <a:endParaRPr lang="en-US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  <a:p>
            <a:pPr>
              <a:buFont typeface="Arial"/>
              <a:buChar char="•"/>
            </a:pPr>
            <a:endParaRPr lang="en-US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  <a:p>
            <a:pPr>
              <a:buFont typeface="Arial"/>
              <a:buChar char="•"/>
            </a:pPr>
            <a:endParaRPr lang="en-US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  <a:p>
            <a:pPr>
              <a:buFont typeface="Arial"/>
              <a:buChar char="•"/>
            </a:pPr>
            <a:endParaRPr lang="en-US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  <a:p>
            <a:pPr>
              <a:buFont typeface="Arial"/>
              <a:buChar char="•"/>
            </a:pPr>
            <a:endParaRPr lang="en-US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</p:txBody>
      </p:sp>
      <p:grpSp>
        <p:nvGrpSpPr>
          <p:cNvPr id="36" name="Group 2"/>
          <p:cNvGrpSpPr>
            <a:grpSpLocks/>
          </p:cNvGrpSpPr>
          <p:nvPr/>
        </p:nvGrpSpPr>
        <p:grpSpPr bwMode="auto">
          <a:xfrm>
            <a:off x="152101" y="990281"/>
            <a:ext cx="2514606" cy="5639290"/>
            <a:chOff x="672" y="-1283"/>
            <a:chExt cx="2641" cy="7729"/>
          </a:xfrm>
        </p:grpSpPr>
        <p:pic>
          <p:nvPicPr>
            <p:cNvPr id="37" name="Picture 3" descr="CMS_Slice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200000">
              <a:off x="-1427" y="2140"/>
              <a:ext cx="6405" cy="2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 Box 6"/>
            <p:cNvSpPr txBox="1">
              <a:spLocks noChangeArrowheads="1"/>
            </p:cNvSpPr>
            <p:nvPr/>
          </p:nvSpPr>
          <p:spPr bwMode="auto">
            <a:xfrm>
              <a:off x="1873" y="-1283"/>
              <a:ext cx="1440" cy="717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de-DE" sz="1400" b="1">
                  <a:solidFill>
                    <a:schemeClr val="tx1"/>
                  </a:solidFill>
                  <a:latin typeface="Arial" charset="0"/>
                </a:rPr>
                <a:t>Muon Spectrometer</a:t>
              </a:r>
            </a:p>
          </p:txBody>
        </p:sp>
        <p:sp>
          <p:nvSpPr>
            <p:cNvPr id="39" name="Line 11"/>
            <p:cNvSpPr>
              <a:spLocks noChangeShapeType="1"/>
            </p:cNvSpPr>
            <p:nvPr/>
          </p:nvSpPr>
          <p:spPr bwMode="auto">
            <a:xfrm flipH="1">
              <a:off x="1953" y="-342"/>
              <a:ext cx="400" cy="2820"/>
            </a:xfrm>
            <a:prstGeom prst="line">
              <a:avLst/>
            </a:pr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40" name="Line 17"/>
            <p:cNvSpPr>
              <a:spLocks noChangeShapeType="1"/>
            </p:cNvSpPr>
            <p:nvPr/>
          </p:nvSpPr>
          <p:spPr bwMode="auto">
            <a:xfrm flipH="1">
              <a:off x="1793" y="-342"/>
              <a:ext cx="525" cy="2298"/>
            </a:xfrm>
            <a:prstGeom prst="line">
              <a:avLst/>
            </a:pr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41" name="Line 18"/>
            <p:cNvSpPr>
              <a:spLocks noChangeShapeType="1"/>
            </p:cNvSpPr>
            <p:nvPr/>
          </p:nvSpPr>
          <p:spPr bwMode="auto">
            <a:xfrm flipH="1">
              <a:off x="1553" y="-342"/>
              <a:ext cx="735" cy="1462"/>
            </a:xfrm>
            <a:prstGeom prst="line">
              <a:avLst/>
            </a:pr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42" name="Line 19"/>
            <p:cNvSpPr>
              <a:spLocks noChangeShapeType="1"/>
            </p:cNvSpPr>
            <p:nvPr/>
          </p:nvSpPr>
          <p:spPr bwMode="auto">
            <a:xfrm flipH="1">
              <a:off x="1473" y="-447"/>
              <a:ext cx="778" cy="627"/>
            </a:xfrm>
            <a:prstGeom prst="line">
              <a:avLst/>
            </a:pr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400" y="862646"/>
            <a:ext cx="1223786" cy="1804354"/>
          </a:xfrm>
          <a:prstGeom prst="rect">
            <a:avLst/>
          </a:prstGeom>
        </p:spPr>
      </p:pic>
      <p:cxnSp>
        <p:nvCxnSpPr>
          <p:cNvPr id="44" name="Straight Connector 43"/>
          <p:cNvCxnSpPr/>
          <p:nvPr/>
        </p:nvCxnSpPr>
        <p:spPr bwMode="auto">
          <a:xfrm>
            <a:off x="1905000" y="2057400"/>
            <a:ext cx="762000" cy="6096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 rot="16200000" flipH="1">
            <a:off x="1257300" y="2781300"/>
            <a:ext cx="2057400" cy="7620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9" name="Picture 48" descr="dt.gif"/>
          <p:cNvPicPr/>
          <p:nvPr/>
        </p:nvPicPr>
        <p:blipFill>
          <a:blip r:embed="rId6"/>
          <a:stretch>
            <a:fillRect/>
          </a:stretch>
        </p:blipFill>
        <p:spPr>
          <a:xfrm>
            <a:off x="2667000" y="2667000"/>
            <a:ext cx="2286000" cy="1524000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3276600" y="5867400"/>
            <a:ext cx="1204232" cy="3231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500" smtClean="0"/>
              <a:t>EXO-11-022</a:t>
            </a:r>
            <a:endParaRPr lang="en-US" sz="1500"/>
          </a:p>
        </p:txBody>
      </p:sp>
      <p:pic>
        <p:nvPicPr>
          <p:cNvPr id="53" name="Picture 52" descr="Figure_00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2969" y="4648200"/>
            <a:ext cx="2921431" cy="1981200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7361863" y="4876800"/>
            <a:ext cx="147733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σ</a:t>
            </a:r>
            <a:r>
              <a:rPr lang="en-US" baseline="-25000"/>
              <a:t>DT</a:t>
            </a:r>
            <a:r>
              <a:rPr lang="en-US"/>
              <a:t>=0.065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315200" y="5238690"/>
            <a:ext cx="156608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σ</a:t>
            </a:r>
            <a:r>
              <a:rPr lang="en-US" baseline="-25000"/>
              <a:t>CSC</a:t>
            </a:r>
            <a:r>
              <a:rPr lang="en-US"/>
              <a:t>=0.059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990600" y="5943600"/>
            <a:ext cx="5078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/>
              <a:t>t</a:t>
            </a:r>
            <a:r>
              <a:rPr lang="en-US" sz="3000" b="1" baseline="-25000"/>
              <a:t>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38200" y="1676400"/>
            <a:ext cx="11592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/>
              <a:t>t</a:t>
            </a:r>
            <a:r>
              <a:rPr lang="en-US" sz="3000" b="1" baseline="-25000"/>
              <a:t>detect</a:t>
            </a:r>
          </a:p>
        </p:txBody>
      </p:sp>
      <p:sp>
        <p:nvSpPr>
          <p:cNvPr id="60" name="Rectangle 59"/>
          <p:cNvSpPr/>
          <p:nvPr/>
        </p:nvSpPr>
        <p:spPr>
          <a:xfrm>
            <a:off x="7772400" y="6248400"/>
            <a:ext cx="549975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mtClean="0">
                <a:latin typeface="Calibri"/>
              </a:rPr>
              <a:t>1/β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03385" y="0"/>
            <a:ext cx="773723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Heavy stable charged particle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-1371600" y="914400"/>
            <a:ext cx="773723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8458200" cy="578553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4800600" y="1143000"/>
            <a:ext cx="4343400" cy="5257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Calibri"/>
              </a:rPr>
              <a:t>Two</a:t>
            </a:r>
            <a:r>
              <a:rPr kumimoji="0" lang="en-US" sz="2000" b="1" u="none" strike="noStrike" cap="none" normalizeH="0">
                <a:ln>
                  <a:noFill/>
                </a:ln>
                <a:solidFill>
                  <a:srgbClr val="FF0000"/>
                </a:solidFill>
                <a:effectLst/>
                <a:latin typeface="Calibri"/>
              </a:rPr>
              <a:t> analyses: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Char char="Ø"/>
              <a:tabLst/>
            </a:pPr>
            <a:endParaRPr lang="en-US">
              <a:latin typeface="Calibri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Char char="Ø"/>
              <a:tabLst/>
            </a:pPr>
            <a:r>
              <a:rPr lang="en-US">
                <a:solidFill>
                  <a:srgbClr val="0000FF"/>
                </a:solidFill>
                <a:latin typeface="Calibri"/>
              </a:rPr>
              <a:t>T</a:t>
            </a: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Calibri"/>
              </a:rPr>
              <a:t>racker+TOF</a:t>
            </a:r>
          </a:p>
          <a:p>
            <a:pPr lvl="1">
              <a:buFont typeface="Wingdings" charset="2"/>
              <a:buChar char="Ø"/>
            </a:pPr>
            <a:r>
              <a:rPr lang="en-US">
                <a:latin typeface="Calibri"/>
              </a:rPr>
              <a:t> Physics model: stable g/t/τ, ...</a:t>
            </a:r>
          </a:p>
          <a:p>
            <a:pPr lvl="1">
              <a:buFont typeface="Wingdings" charset="2"/>
              <a:buChar char="Ø"/>
            </a:pPr>
            <a:r>
              <a:rPr lang="en-US">
                <a:latin typeface="Calibri"/>
              </a:rPr>
              <a:t> Muon-like signature</a:t>
            </a:r>
          </a:p>
          <a:p>
            <a:pPr lvl="1">
              <a:buFont typeface="Wingdings" charset="2"/>
              <a:buChar char="Ø"/>
            </a:pPr>
            <a:r>
              <a:rPr kumimoji="0" lang="en-US" sz="2000" b="0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Calibri"/>
              </a:rPr>
              <a:t> Signature: </a:t>
            </a:r>
            <a:r>
              <a:rPr lang="en-US">
                <a:latin typeface="Calibri"/>
              </a:rPr>
              <a:t>h</a:t>
            </a: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/>
              </a:rPr>
              <a:t>igh</a:t>
            </a:r>
            <a:r>
              <a:rPr kumimoji="0" lang="en-US" sz="2000" b="0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Calibri"/>
              </a:rPr>
              <a:t> Pt+ large dE/dx + large TOF</a:t>
            </a:r>
          </a:p>
          <a:p>
            <a:pPr>
              <a:buFont typeface="Wingdings" charset="2"/>
              <a:buChar char="Ø"/>
            </a:pPr>
            <a:endParaRPr lang="en-US">
              <a:solidFill>
                <a:srgbClr val="0000FF"/>
              </a:solidFill>
              <a:latin typeface="Calibri"/>
            </a:endParaRPr>
          </a:p>
          <a:p>
            <a:pPr>
              <a:buFont typeface="Wingdings" charset="2"/>
              <a:buChar char="Ø"/>
            </a:pPr>
            <a:r>
              <a:rPr lang="en-US">
                <a:solidFill>
                  <a:srgbClr val="0000FF"/>
                </a:solidFill>
                <a:latin typeface="Calibri"/>
              </a:rPr>
              <a:t>Tracker-Only</a:t>
            </a:r>
          </a:p>
          <a:p>
            <a:pPr lvl="1">
              <a:buFont typeface="Wingdings" charset="2"/>
              <a:buChar char="Ø"/>
            </a:pPr>
            <a:r>
              <a:rPr lang="en-US">
                <a:latin typeface="Calibri"/>
              </a:rPr>
              <a:t> Physics model: stable g/t</a:t>
            </a:r>
          </a:p>
          <a:p>
            <a:pPr lvl="1">
              <a:buFont typeface="Wingdings" charset="2"/>
              <a:buChar char="Ø"/>
            </a:pPr>
            <a:r>
              <a:rPr lang="en-US">
                <a:latin typeface="Calibri"/>
              </a:rPr>
              <a:t> Muon system not used</a:t>
            </a:r>
          </a:p>
          <a:p>
            <a:pPr lvl="1">
              <a:buFont typeface="Wingdings" charset="2"/>
              <a:buChar char="Ø"/>
            </a:pPr>
            <a:r>
              <a:rPr lang="en-US">
                <a:latin typeface="Calibri"/>
              </a:rPr>
              <a:t> High Pt+ large dE/dx </a:t>
            </a:r>
          </a:p>
          <a:p>
            <a:pPr lvl="1">
              <a:buFont typeface="Wingdings" charset="2"/>
              <a:buChar char="Ø"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53200" y="5867400"/>
            <a:ext cx="166524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/>
              <a:t>arXiv:1205.0272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53400" y="1885890"/>
            <a:ext cx="34327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/>
              <a:t>~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62524" y="1905000"/>
            <a:ext cx="34327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/>
              <a:t>~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72400" y="1905000"/>
            <a:ext cx="34327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/>
              <a:t>~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72400" y="3760857"/>
            <a:ext cx="34327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/>
              <a:t>~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01000" y="3733800"/>
            <a:ext cx="34327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/>
              <a:t>~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42E69-D15F-A24A-8C3B-63DF190EA345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03385" y="0"/>
            <a:ext cx="773723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Heavy stable charged particle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09600"/>
            <a:ext cx="93726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mtClean="0">
              <a:latin typeface="Calibri"/>
            </a:endParaRPr>
          </a:p>
          <a:p>
            <a:pPr>
              <a:buSzPct val="120000"/>
              <a:buFont typeface="Arial"/>
              <a:buChar char="•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</a:t>
            </a:r>
            <a:r>
              <a:rPr lang="en-US" smtClean="0">
                <a:solidFill>
                  <a:srgbClr val="FF0000"/>
                </a:solidFill>
                <a:latin typeface="Calibri"/>
              </a:rPr>
              <a:t>Trigger issues: delay!</a:t>
            </a:r>
            <a:endParaRPr lang="en-US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  <a:p>
            <a:pPr lvl="1">
              <a:buSzPct val="120000"/>
              <a:buFont typeface="Arial"/>
              <a:buChar char="•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Muon trigger: last muon stations  in CMS at ~ 7 m</a:t>
            </a:r>
          </a:p>
          <a:p>
            <a:pPr lvl="1">
              <a:buSzPct val="120000"/>
              <a:buFont typeface="Arial"/>
              <a:buChar char="•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Particle with β=1 reaches that in Δt=Δx/v=7/3*10^8=23 ns;</a:t>
            </a:r>
          </a:p>
          <a:p>
            <a:pPr lvl="1">
              <a:buSzPct val="120000"/>
              <a:buFont typeface="Arial"/>
              <a:buChar char="•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Heavy particle with e.g. β=0.5 would arrive after 46 ns</a:t>
            </a:r>
          </a:p>
          <a:p>
            <a:pPr lvl="1">
              <a:buSzPct val="120000"/>
              <a:buFont typeface="Arial"/>
              <a:buChar char="•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Muon L1  trigger (RPC) accepts tracks within 25ns after the bunch crossing time, or within the following 25 ns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it has 50 ns to reach the furthest muon station: so minimum velocity v=Δx/Δt=7m/50ns ≈ 0.47*c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β=0.47</a:t>
            </a:r>
          </a:p>
          <a:p>
            <a:pPr lvl="1">
              <a:buSzPct val="120000"/>
              <a:buFont typeface="Arial"/>
              <a:buChar char="•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If it's slower, it's lost </a:t>
            </a:r>
          </a:p>
          <a:p>
            <a:pPr lvl="1">
              <a:buSzPct val="120000"/>
              <a:buFont typeface="Arial"/>
              <a:buChar char="•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For  β=0.6 CMS single muon trigger is 75% efficient! For β&lt;0.45 decreases quickly </a:t>
            </a:r>
          </a:p>
          <a:p>
            <a:pPr lvl="1">
              <a:buSzPct val="120000"/>
              <a:buFont typeface="Arial"/>
              <a:buChar char="•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2011 running period: bunch cross time was &gt; 50ns</a:t>
            </a:r>
          </a:p>
          <a:p>
            <a:pPr lvl="1">
              <a:buSzPct val="120000"/>
              <a:buFont typeface="Arial"/>
              <a:buChar char="•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When bunch crossing time get's shorter, the slow ones do not make it in time....</a:t>
            </a:r>
          </a:p>
          <a:p>
            <a:pPr lvl="1">
              <a:buSzPct val="120000"/>
              <a:buFont typeface="Arial"/>
              <a:buChar char="•"/>
            </a:pPr>
            <a:endParaRPr lang="en-US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  <a:p>
            <a:pPr lvl="1">
              <a:buSzPct val="120000"/>
              <a:buFont typeface="Arial"/>
              <a:buChar char="•"/>
            </a:pPr>
            <a:endParaRPr lang="en-US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  <a:p>
            <a:pPr lvl="1">
              <a:buSzPct val="120000"/>
              <a:buFont typeface="Arial"/>
              <a:buChar char="•"/>
            </a:pPr>
            <a:endParaRPr lang="en-US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  <a:p>
            <a:pPr lvl="1">
              <a:buSzPct val="120000"/>
              <a:buFont typeface="Arial"/>
              <a:buChar char="•"/>
            </a:pPr>
            <a:endParaRPr lang="en-US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  <a:p>
            <a:pPr lvl="1">
              <a:buSzPct val="120000"/>
              <a:buFont typeface="Arial"/>
              <a:buChar char="•"/>
            </a:pPr>
            <a:endParaRPr lang="en-US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  <a:p>
            <a:pPr lvl="1">
              <a:buSzPct val="120000"/>
              <a:buFont typeface="Arial"/>
              <a:buChar char="•"/>
            </a:pPr>
            <a:endParaRPr lang="en-US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  <a:p>
            <a:pPr lvl="1">
              <a:buSzPct val="120000"/>
              <a:buFont typeface="Arial"/>
              <a:buChar char="•"/>
            </a:pPr>
            <a:endParaRPr lang="en-US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  <a:p>
            <a:pPr lvl="1">
              <a:buSzPct val="120000"/>
              <a:buFont typeface="Arial"/>
              <a:buChar char="•"/>
            </a:pPr>
            <a:endParaRPr lang="en-US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  <a:p>
            <a:pPr lvl="1">
              <a:buSzPct val="120000"/>
            </a:pPr>
            <a:endParaRPr lang="en-US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</p:txBody>
      </p:sp>
      <p:pic>
        <p:nvPicPr>
          <p:cNvPr id="7" name="Picture 3" descr="CMS_Slice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4495800"/>
            <a:ext cx="6172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Explosion 1 14"/>
          <p:cNvSpPr/>
          <p:nvPr/>
        </p:nvSpPr>
        <p:spPr bwMode="auto">
          <a:xfrm>
            <a:off x="1905000" y="5410200"/>
            <a:ext cx="762000" cy="762000"/>
          </a:xfrm>
          <a:prstGeom prst="irregularSeal1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300" y="4648200"/>
            <a:ext cx="2508700" cy="182059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 bwMode="auto">
          <a:xfrm>
            <a:off x="7924800" y="5257800"/>
            <a:ext cx="762000" cy="68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903" y="5181600"/>
            <a:ext cx="1529097" cy="1143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15200" y="5257800"/>
            <a:ext cx="1828800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000" b="1" i="1"/>
              <a:t>too late!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84 -0.01667 L 0.29983 -0.0055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" y="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99 0.00555 L 0.30034 0.00555 " pathEditMode="relative" ptsTypes="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99 -0.01667 L 0.28368 -0.00556 " pathEditMode="relative" ptsTypes="AA">
                                      <p:cBhvr>
                                        <p:cTn id="14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16900" y="6281738"/>
            <a:ext cx="1917700" cy="542925"/>
          </a:xfrm>
        </p:spPr>
        <p:txBody>
          <a:bodyPr/>
          <a:lstStyle/>
          <a:p>
            <a:pPr>
              <a:defRPr/>
            </a:pPr>
            <a:fld id="{B3742E69-D15F-A24A-8C3B-63DF190EA345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03385" y="0"/>
            <a:ext cx="773723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Heavy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 stable charged particle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09600"/>
            <a:ext cx="89154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mtClean="0">
              <a:latin typeface="Calibri"/>
            </a:endParaRPr>
          </a:p>
          <a:p>
            <a:pPr>
              <a:buSzPct val="120000"/>
              <a:buFont typeface="Arial"/>
              <a:buChar char="•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</a:t>
            </a:r>
            <a:r>
              <a:rPr lang="en-US" smtClean="0">
                <a:solidFill>
                  <a:srgbClr val="FF0000"/>
                </a:solidFill>
                <a:latin typeface="Calibri"/>
              </a:rPr>
              <a:t>Modelling production:</a:t>
            </a:r>
          </a:p>
          <a:p>
            <a:pPr lvl="1">
              <a:buSzPct val="120000"/>
              <a:buFont typeface="Arial"/>
              <a:buChar char="•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stops/gluinos: pair produced</a:t>
            </a:r>
          </a:p>
          <a:p>
            <a:pPr lvl="2">
              <a:buSzPct val="120000"/>
              <a:buFont typeface="Arial"/>
              <a:buChar char="•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different hadronization models</a:t>
            </a:r>
          </a:p>
          <a:p>
            <a:pPr marL="464400" lvl="2">
              <a:buSzPct val="120000"/>
              <a:buFont typeface="Arial"/>
              <a:buChar char="•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staus: pair produced or via production of heavier particles that decay</a:t>
            </a:r>
          </a:p>
          <a:p>
            <a:pPr>
              <a:lnSpc>
                <a:spcPct val="150000"/>
              </a:lnSpc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• </a:t>
            </a:r>
            <a:r>
              <a:rPr lang="en-US" smtClean="0">
                <a:solidFill>
                  <a:srgbClr val="FF0000"/>
                </a:solidFill>
                <a:latin typeface="Calibri"/>
              </a:rPr>
              <a:t>Triggers: </a:t>
            </a:r>
          </a:p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   •  Muon40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  <a:ea typeface="Wingdings"/>
                <a:cs typeface="Wingdings"/>
              </a:rPr>
              <a:t>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efficient for HSCP staying charged </a:t>
            </a:r>
          </a:p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   •  MET150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  <a:ea typeface="Wingdings"/>
                <a:cs typeface="Wingdings"/>
              </a:rPr>
              <a:t>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needed when both HSCP are neutral in the muon system </a:t>
            </a:r>
          </a:p>
          <a:p>
            <a:pPr>
              <a:lnSpc>
                <a:spcPct val="150000"/>
              </a:lnSpc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• </a:t>
            </a:r>
            <a:r>
              <a:rPr lang="en-US" smtClean="0">
                <a:solidFill>
                  <a:srgbClr val="FF0000"/>
                </a:solidFill>
                <a:latin typeface="Calibri"/>
              </a:rPr>
              <a:t>Selection </a:t>
            </a:r>
          </a:p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   •  Track pT : Inner tracker transverse momentum </a:t>
            </a:r>
          </a:p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   •  Track I</a:t>
            </a:r>
            <a:r>
              <a:rPr lang="en-US" baseline="-250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as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: Incompatibility of track energy loss w.r.t MIP expected dE/dx </a:t>
            </a:r>
          </a:p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   •  Muon 1/β : measured by muon system (see before) </a:t>
            </a:r>
          </a:p>
          <a:p>
            <a:pPr>
              <a:lnSpc>
                <a:spcPct val="150000"/>
              </a:lnSpc>
              <a:buSzPct val="125000"/>
              <a:buFont typeface="Arial"/>
              <a:buChar char="•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 </a:t>
            </a:r>
            <a:r>
              <a:rPr lang="en-US" smtClean="0">
                <a:solidFill>
                  <a:srgbClr val="FF0000"/>
                </a:solidFill>
                <a:latin typeface="Calibri"/>
              </a:rPr>
              <a:t>Background</a:t>
            </a:r>
          </a:p>
          <a:p>
            <a:pPr marL="288000">
              <a:buSzPct val="125000"/>
              <a:buFont typeface="Arial"/>
              <a:buChar char="•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 Data driven background prediction of the mass distribution (see next)</a:t>
            </a:r>
          </a:p>
          <a:p>
            <a:pPr>
              <a:buSzPct val="125000"/>
              <a:buFont typeface="Arial"/>
              <a:buChar char="•"/>
            </a:pPr>
            <a:endParaRPr lang="en-US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5921514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14000"/>
              <a:buFont typeface="Arial"/>
              <a:buChar char="•"/>
            </a:pPr>
            <a:r>
              <a:rPr lang="en-US">
                <a:solidFill>
                  <a:schemeClr val="accent2">
                    <a:lumMod val="75000"/>
                  </a:schemeClr>
                </a:solidFill>
                <a:latin typeface="Calibri"/>
              </a:rPr>
              <a:t>   </a:t>
            </a:r>
            <a:r>
              <a:rPr lang="en-US">
                <a:solidFill>
                  <a:srgbClr val="FF0000"/>
                </a:solidFill>
                <a:latin typeface="Calibri"/>
              </a:rPr>
              <a:t>Dominant systematic uncertainty: 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latin typeface="Calibri"/>
              </a:rPr>
              <a:t>from E</a:t>
            </a:r>
            <a:r>
              <a:rPr lang="en-US" baseline="-25000">
                <a:solidFill>
                  <a:schemeClr val="accent2">
                    <a:lumMod val="75000"/>
                  </a:schemeClr>
                </a:solidFill>
                <a:latin typeface="Calibri"/>
              </a:rPr>
              <a:t>T</a:t>
            </a:r>
            <a:r>
              <a:rPr lang="en-US" baseline="30000">
                <a:solidFill>
                  <a:schemeClr val="accent2">
                    <a:lumMod val="75000"/>
                  </a:schemeClr>
                </a:solidFill>
                <a:latin typeface="Calibri"/>
              </a:rPr>
              <a:t>miss</a:t>
            </a:r>
            <a:r>
              <a:rPr lang="en-US">
                <a:solidFill>
                  <a:schemeClr val="accent2">
                    <a:lumMod val="75000"/>
                  </a:schemeClr>
                </a:solidFill>
                <a:latin typeface="Calibri"/>
              </a:rPr>
              <a:t> trigger efficiency</a:t>
            </a:r>
          </a:p>
          <a:p>
            <a:r>
              <a:rPr lang="en-US">
                <a:solidFill>
                  <a:schemeClr val="accent2">
                    <a:lumMod val="75000"/>
                  </a:schemeClr>
                </a:solidFill>
                <a:latin typeface="Calibri"/>
              </a:rPr>
              <a:t>  (jet-energy scale), mainly important for charge suppression models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64360" y="1295400"/>
            <a:ext cx="166524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/>
              <a:t>arXiv:1205.0272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73900" y="7000875"/>
            <a:ext cx="1917700" cy="542925"/>
          </a:xfrm>
        </p:spPr>
        <p:txBody>
          <a:bodyPr/>
          <a:lstStyle/>
          <a:p>
            <a:pPr>
              <a:defRPr/>
            </a:pPr>
            <a:fld id="{B3742E69-D15F-A24A-8C3B-63DF190EA345}" type="slidenum">
              <a:rPr lang="en-US"/>
              <a:pPr>
                <a:defRPr/>
              </a:pPr>
              <a:t>45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" y="424696"/>
            <a:ext cx="8763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  <a:buSzPct val="125000"/>
            </a:pPr>
            <a:r>
              <a:rPr lang="en-US" smtClean="0">
                <a:solidFill>
                  <a:srgbClr val="FF0000"/>
                </a:solidFill>
                <a:latin typeface="Calibri"/>
              </a:rPr>
              <a:t>Background:</a:t>
            </a:r>
          </a:p>
          <a:p>
            <a:pPr marL="288000">
              <a:buSzPct val="125000"/>
              <a:buFont typeface="Arial"/>
              <a:buChar char="•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Data driven background prediction of the mass distribution</a:t>
            </a:r>
          </a:p>
          <a:p>
            <a:pPr marL="288000">
              <a:buSzPct val="125000"/>
              <a:buFont typeface="Arial"/>
              <a:buChar char="•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Good agreement of reconstructed mass between data and expectation after loose   selection cuts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5867400"/>
            <a:ext cx="8839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rgbClr val="FF0000"/>
                </a:solidFill>
                <a:latin typeface="Calibri"/>
              </a:rPr>
              <a:t>Counting experiment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: in mass window [M</a:t>
            </a:r>
            <a:r>
              <a:rPr lang="en-US" baseline="-250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reco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– 2σ</a:t>
            </a:r>
            <a:r>
              <a:rPr lang="en-US" baseline="-250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M</a:t>
            </a:r>
            <a:r>
              <a:rPr lang="en-US" baseline="-500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reco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, +inf]: </a:t>
            </a:r>
          </a:p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  N=Lum*σ*ε 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extract limit on cross section σ</a:t>
            </a:r>
          </a:p>
          <a:p>
            <a:pPr>
              <a:buFont typeface="Arial"/>
              <a:buChar char="•"/>
            </a:pPr>
            <a:endParaRPr lang="en-US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</p:txBody>
      </p:sp>
      <p:pic>
        <p:nvPicPr>
          <p:cNvPr id="10" name="Picture 9" descr="Mass_tktof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81198" y="2335017"/>
            <a:ext cx="3681202" cy="3532383"/>
          </a:xfrm>
          <a:prstGeom prst="rect">
            <a:avLst/>
          </a:prstGeom>
        </p:spPr>
      </p:pic>
      <p:pic>
        <p:nvPicPr>
          <p:cNvPr id="11" name="Picture 10" descr="Mass_tkonl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910138" y="2411217"/>
            <a:ext cx="3601791" cy="345618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3554217"/>
            <a:ext cx="18288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tracker+TOF</a:t>
            </a:r>
            <a:endParaRPr lang="en-US" sz="1700" b="1">
              <a:solidFill>
                <a:schemeClr val="accent2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53200" y="3532257"/>
            <a:ext cx="18288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tracker+TOF</a:t>
            </a:r>
            <a:endParaRPr lang="en-US" sz="1700" b="1">
              <a:solidFill>
                <a:schemeClr val="accent2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703385" y="0"/>
            <a:ext cx="773723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Heavy stable charged particle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69160" y="6248400"/>
            <a:ext cx="166524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/>
              <a:t>arXiv:1205.0272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42E69-D15F-A24A-8C3B-63DF190EA345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3" name="Titre 1"/>
          <p:cNvSpPr txBox="1">
            <a:spLocks/>
          </p:cNvSpPr>
          <p:nvPr/>
        </p:nvSpPr>
        <p:spPr bwMode="auto">
          <a:xfrm>
            <a:off x="304800" y="-76200"/>
            <a:ext cx="8423031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Heavy</a:t>
            </a:r>
            <a:r>
              <a:rPr kumimoji="0" lang="fr-FR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 stable </a:t>
            </a:r>
            <a:r>
              <a:rPr lang="fr-FR" sz="4000" b="1" kern="0" dirty="0" err="1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c</a:t>
            </a:r>
            <a:r>
              <a:rPr kumimoji="0" lang="fr-FR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harged</a:t>
            </a:r>
            <a:r>
              <a:rPr kumimoji="0" lang="fr-FR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fr-FR" sz="4000" b="1" kern="0" dirty="0" err="1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p</a:t>
            </a:r>
            <a:r>
              <a:rPr kumimoji="0" lang="fr-FR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articles</a:t>
            </a:r>
            <a:endParaRPr kumimoji="0" lang="fr-FR" sz="4000" b="1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ZoneTexte 10"/>
          <p:cNvSpPr txBox="1"/>
          <p:nvPr/>
        </p:nvSpPr>
        <p:spPr>
          <a:xfrm>
            <a:off x="259388" y="4230231"/>
            <a:ext cx="2864812" cy="2554545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 err="1" smtClean="0">
                <a:solidFill>
                  <a:schemeClr val="accent2">
                    <a:lumMod val="75000"/>
                  </a:schemeClr>
                </a:solidFill>
                <a:latin typeface="Arial"/>
              </a:rPr>
              <a:t>Search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latin typeface="Arial"/>
              </a:rPr>
              <a:t> </a:t>
            </a:r>
            <a:r>
              <a:rPr lang="fr-FR" dirty="0" err="1">
                <a:solidFill>
                  <a:schemeClr val="accent2">
                    <a:lumMod val="75000"/>
                  </a:schemeClr>
                </a:solidFill>
                <a:latin typeface="Arial"/>
              </a:rPr>
              <a:t>limits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latin typeface="Arial"/>
              </a:rPr>
              <a:t> </a:t>
            </a:r>
            <a:r>
              <a:rPr lang="fr-FR" dirty="0" err="1" smtClean="0">
                <a:solidFill>
                  <a:schemeClr val="accent2">
                    <a:lumMod val="75000"/>
                  </a:schemeClr>
                </a:solidFill>
                <a:latin typeface="Arial"/>
              </a:rPr>
              <a:t>using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latin typeface="Arial"/>
              </a:rPr>
              <a:t> </a:t>
            </a:r>
          </a:p>
          <a:p>
            <a:pPr>
              <a:defRPr/>
            </a:pPr>
            <a:r>
              <a:rPr lang="fr-FR" dirty="0" err="1" smtClean="0">
                <a:solidFill>
                  <a:schemeClr val="accent2">
                    <a:lumMod val="75000"/>
                  </a:schemeClr>
                </a:solidFill>
                <a:latin typeface="Arial"/>
              </a:rPr>
              <a:t>tracker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latin typeface="Arial"/>
              </a:rPr>
              <a:t> </a:t>
            </a:r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Arial"/>
              </a:rPr>
              <a:t>de/</a:t>
            </a:r>
            <a:r>
              <a:rPr lang="fr-FR" dirty="0" err="1" smtClean="0">
                <a:solidFill>
                  <a:schemeClr val="accent2">
                    <a:lumMod val="75000"/>
                  </a:schemeClr>
                </a:solidFill>
                <a:latin typeface="Arial"/>
              </a:rPr>
              <a:t>dx</a:t>
            </a:r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Arial"/>
              </a:rPr>
              <a:t> 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latin typeface="Arial"/>
              </a:rPr>
              <a:t>and </a:t>
            </a:r>
          </a:p>
          <a:p>
            <a:pPr>
              <a:defRPr/>
            </a:pPr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latin typeface="Arial"/>
              </a:rPr>
              <a:t>Muon TOF information</a:t>
            </a:r>
          </a:p>
          <a:p>
            <a:pPr>
              <a:defRPr/>
            </a:pPr>
            <a:endParaRPr lang="fr-FR" dirty="0">
              <a:solidFill>
                <a:schemeClr val="accent2">
                  <a:lumMod val="75000"/>
                </a:schemeClr>
              </a:solidFill>
              <a:latin typeface="Arial"/>
            </a:endParaRPr>
          </a:p>
          <a:p>
            <a:pPr>
              <a:defRPr/>
            </a:pPr>
            <a:r>
              <a:rPr lang="fr-FR" dirty="0" err="1">
                <a:solidFill>
                  <a:schemeClr val="accent2">
                    <a:lumMod val="75000"/>
                  </a:schemeClr>
                </a:solidFill>
                <a:latin typeface="Arial"/>
              </a:rPr>
              <a:t>Result</a:t>
            </a:r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Arial"/>
              </a:rPr>
              <a:t> 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latin typeface="Arial"/>
              </a:rPr>
              <a:t>for 4.7 </a:t>
            </a:r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Arial"/>
              </a:rPr>
              <a:t>f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latin typeface="Arial"/>
              </a:rPr>
              <a:t>b</a:t>
            </a:r>
            <a:r>
              <a:rPr lang="fr-FR" baseline="30000" dirty="0">
                <a:solidFill>
                  <a:schemeClr val="accent2">
                    <a:lumMod val="75000"/>
                  </a:schemeClr>
                </a:solidFill>
                <a:latin typeface="Arial"/>
              </a:rPr>
              <a:t>-</a:t>
            </a:r>
            <a:r>
              <a:rPr lang="fr-FR" baseline="30000" dirty="0" smtClean="0">
                <a:solidFill>
                  <a:schemeClr val="accent2">
                    <a:lumMod val="75000"/>
                  </a:schemeClr>
                </a:solidFill>
                <a:latin typeface="Arial"/>
              </a:rPr>
              <a:t>1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latin typeface="Arial"/>
              </a:rPr>
              <a:t>: </a:t>
            </a:r>
          </a:p>
          <a:p>
            <a:pPr>
              <a:defRPr/>
            </a:pPr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latin typeface="Arial"/>
              </a:rPr>
              <a:t>#Events consistent </a:t>
            </a:r>
            <a:r>
              <a:rPr lang="fr-FR" dirty="0" err="1" smtClean="0">
                <a:solidFill>
                  <a:schemeClr val="accent2">
                    <a:lumMod val="75000"/>
                  </a:schemeClr>
                </a:solidFill>
                <a:latin typeface="Arial"/>
              </a:rPr>
              <a:t>with</a:t>
            </a:r>
            <a:endParaRPr lang="fr-FR" dirty="0" smtClean="0">
              <a:solidFill>
                <a:schemeClr val="accent2">
                  <a:lumMod val="75000"/>
                </a:schemeClr>
              </a:solidFill>
              <a:latin typeface="Arial"/>
            </a:endParaRPr>
          </a:p>
          <a:p>
            <a:pPr>
              <a:defRPr/>
            </a:pPr>
            <a:r>
              <a:rPr lang="fr-FR" dirty="0" err="1" smtClean="0">
                <a:solidFill>
                  <a:schemeClr val="accent2">
                    <a:lumMod val="75000"/>
                  </a:schemeClr>
                </a:solidFill>
                <a:latin typeface="Arial"/>
              </a:rPr>
              <a:t>estimated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latin typeface="Arial"/>
              </a:rPr>
              <a:t> background</a:t>
            </a:r>
          </a:p>
          <a:p>
            <a:pPr>
              <a:defRPr/>
            </a:pPr>
            <a:endParaRPr lang="fr-FR" dirty="0">
              <a:solidFill>
                <a:srgbClr val="FF0000"/>
              </a:solidFill>
              <a:latin typeface="Arial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657600" y="4038600"/>
          <a:ext cx="5334000" cy="2743200"/>
        </p:xfrm>
        <a:graphic>
          <a:graphicData uri="http://schemas.openxmlformats.org/drawingml/2006/table">
            <a:tbl>
              <a:tblPr firstRow="1" bandRow="1"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  <a:tableStyleId>{08FB837D-C827-4EFA-A057-4D05807E0F7C}</a:tableStyleId>
              </a:tblPr>
              <a:tblGrid>
                <a:gridCol w="1752600"/>
                <a:gridCol w="914400"/>
                <a:gridCol w="2667000"/>
              </a:tblGrid>
              <a:tr h="282556">
                <a:tc>
                  <a:txBody>
                    <a:bodyPr/>
                    <a:lstStyle/>
                    <a:p>
                      <a:r>
                        <a:rPr lang="en-US" sz="1500" b="1" i="0">
                          <a:latin typeface="Arial"/>
                        </a:rPr>
                        <a:t>Search</a:t>
                      </a:r>
                      <a:r>
                        <a:rPr lang="en-US" sz="1500" b="1" i="0" baseline="0">
                          <a:latin typeface="Arial"/>
                        </a:rPr>
                        <a:t> strategy</a:t>
                      </a:r>
                      <a:endParaRPr lang="en-US" sz="1500" b="1" i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1" i="0">
                          <a:solidFill>
                            <a:schemeClr val="lt1"/>
                          </a:solidFill>
                          <a:latin typeface="Arial"/>
                        </a:rPr>
                        <a:t>particle</a:t>
                      </a:r>
                      <a:endParaRPr lang="en-US" sz="1500" b="1" i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1" i="0">
                          <a:latin typeface="Arial"/>
                        </a:rPr>
                        <a:t>mass (GeV)</a:t>
                      </a:r>
                      <a:endParaRPr lang="en-US" sz="1500" b="1" i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/>
                </a:tc>
              </a:tr>
              <a:tr h="506750">
                <a:tc rowSpan="2">
                  <a:txBody>
                    <a:bodyPr/>
                    <a:lstStyle/>
                    <a:p>
                      <a:r>
                        <a:rPr lang="en-US" sz="1500" b="1" i="0">
                          <a:latin typeface="Arial"/>
                        </a:rPr>
                        <a:t>Lepton-like</a:t>
                      </a:r>
                      <a:endParaRPr lang="en-US" sz="1500" b="1" i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EFFA6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i="0">
                          <a:latin typeface="Arial"/>
                        </a:rPr>
                        <a:t>τ</a:t>
                      </a:r>
                    </a:p>
                    <a:p>
                      <a:endParaRPr lang="en-US" sz="1500" b="1" i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EFFA6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 i="0">
                          <a:latin typeface="Arial"/>
                        </a:rPr>
                        <a:t>306 (GMSB SP7)</a:t>
                      </a:r>
                    </a:p>
                    <a:p>
                      <a:r>
                        <a:rPr lang="en-US" sz="1500" b="1" i="0">
                          <a:latin typeface="Arial"/>
                        </a:rPr>
                        <a:t>232 (Pair produced)</a:t>
                      </a:r>
                      <a:endParaRPr lang="en-US" sz="1500" b="1" i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EFFA6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717896">
                <a:tc vMerge="1">
                  <a:txBody>
                    <a:bodyPr/>
                    <a:lstStyle/>
                    <a:p>
                      <a:endParaRPr lang="en-US" b="1" i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 i="0">
                          <a:latin typeface="Arial"/>
                        </a:rPr>
                        <a:t>K</a:t>
                      </a:r>
                      <a:endParaRPr lang="en-US" sz="1500" b="1" i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EFFA6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i="0">
                          <a:latin typeface="Arial"/>
                        </a:rPr>
                        <a:t>482 (hyper-ρ mass 0.8 TeV)</a:t>
                      </a:r>
                    </a:p>
                    <a:p>
                      <a:r>
                        <a:rPr lang="en-US" sz="1500" b="1" i="0">
                          <a:latin typeface="Arial"/>
                        </a:rPr>
                        <a:t>599 (1.2 TeV)</a:t>
                      </a:r>
                    </a:p>
                    <a:p>
                      <a:r>
                        <a:rPr lang="en-US" sz="1500" b="1" i="0">
                          <a:latin typeface="Arial"/>
                        </a:rPr>
                        <a:t>747 (1.6 TeV)</a:t>
                      </a:r>
                      <a:endParaRPr lang="en-US" sz="1500" b="1" i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EFFA6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06750">
                <a:tc rowSpan="2">
                  <a:txBody>
                    <a:bodyPr/>
                    <a:lstStyle/>
                    <a:p>
                      <a:r>
                        <a:rPr lang="en-US" sz="1500" b="1" i="0">
                          <a:latin typeface="Arial"/>
                        </a:rPr>
                        <a:t>Hadron-like</a:t>
                      </a:r>
                      <a:endParaRPr lang="en-US" sz="1500" b="1" i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i="0">
                          <a:latin typeface="Arial"/>
                        </a:rPr>
                        <a:t>g</a:t>
                      </a:r>
                    </a:p>
                    <a:p>
                      <a:endParaRPr lang="en-US" sz="1500" b="1" i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 i="0">
                          <a:latin typeface="Arial"/>
                        </a:rPr>
                        <a:t>1091 (Cloud-model)</a:t>
                      </a:r>
                    </a:p>
                    <a:p>
                      <a:r>
                        <a:rPr lang="en-US" sz="1500" b="1" i="0">
                          <a:latin typeface="Arial"/>
                        </a:rPr>
                        <a:t>923 (Charge</a:t>
                      </a:r>
                      <a:r>
                        <a:rPr lang="en-US" sz="1500" b="1" i="0" baseline="0">
                          <a:latin typeface="Arial"/>
                        </a:rPr>
                        <a:t> suppression)</a:t>
                      </a:r>
                      <a:endParaRPr lang="en-US" sz="1500" b="1" i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06750">
                <a:tc vMerge="1">
                  <a:txBody>
                    <a:bodyPr/>
                    <a:lstStyle/>
                    <a:p>
                      <a:endParaRPr lang="en-US" b="1" i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i="0">
                          <a:latin typeface="Arial"/>
                        </a:rPr>
                        <a:t>t</a:t>
                      </a:r>
                    </a:p>
                    <a:p>
                      <a:endParaRPr lang="en-US" sz="1500" b="1" i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 i="0">
                          <a:latin typeface="Arial"/>
                        </a:rPr>
                        <a:t>735</a:t>
                      </a:r>
                      <a:r>
                        <a:rPr lang="en-US" sz="1500" b="1" i="0" baseline="0">
                          <a:latin typeface="Arial"/>
                        </a:rPr>
                        <a:t> (Cloud-model)</a:t>
                      </a:r>
                    </a:p>
                    <a:p>
                      <a:r>
                        <a:rPr lang="en-US" sz="1500" b="1" i="0" baseline="0">
                          <a:latin typeface="Arial"/>
                        </a:rPr>
                        <a:t>623 (Charge suppressed)</a:t>
                      </a:r>
                      <a:endParaRPr lang="en-US" sz="1500" b="1" i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1" name="Rounded Rectangle 10"/>
          <p:cNvSpPr/>
          <p:nvPr/>
        </p:nvSpPr>
        <p:spPr bwMode="auto">
          <a:xfrm>
            <a:off x="6019800" y="1905000"/>
            <a:ext cx="2971800" cy="1371600"/>
          </a:xfrm>
          <a:prstGeom prst="roundRect">
            <a:avLst/>
          </a:prstGeom>
          <a:gradFill flip="none" rotWithShape="1">
            <a:gsLst>
              <a:gs pos="0">
                <a:srgbClr val="FEFFA6"/>
              </a:gs>
              <a:gs pos="86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Stable particles that traverse the detector and move slowly</a:t>
            </a:r>
          </a:p>
          <a:p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(stable gluino, stau, ...)</a:t>
            </a:r>
          </a:p>
        </p:txBody>
      </p:sp>
      <p:pic>
        <p:nvPicPr>
          <p:cNvPr id="14" name="Picture 13" descr="ExclusionPlot_tktof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52400" y="847442"/>
            <a:ext cx="3124200" cy="299789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324600" y="1185446"/>
            <a:ext cx="166524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/>
              <a:t>arXiv:1205.0272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64000" y="5543490"/>
            <a:ext cx="371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~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34000" y="6076890"/>
            <a:ext cx="371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~</a:t>
            </a:r>
          </a:p>
        </p:txBody>
      </p:sp>
      <p:pic>
        <p:nvPicPr>
          <p:cNvPr id="18" name="Picture 17" descr="ExclusionPlot_tkonl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819400" y="888301"/>
            <a:ext cx="3124200" cy="2997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42E69-D15F-A24A-8C3B-63DF190EA345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03385" y="0"/>
            <a:ext cx="773723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Search for stopped gluinos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5921" y="2971800"/>
            <a:ext cx="5684721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562600" y="990600"/>
            <a:ext cx="3581400" cy="46782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SzPct val="106000"/>
            </a:pPr>
            <a:endParaRPr lang="en-US" sz="1800" b="1" smtClean="0">
              <a:solidFill>
                <a:srgbClr val="FF0000"/>
              </a:solidFill>
              <a:latin typeface="Calibri"/>
            </a:endParaRPr>
          </a:p>
          <a:p>
            <a:pPr>
              <a:buSzPct val="106000"/>
            </a:pPr>
            <a:r>
              <a:rPr lang="en-US" b="1" smtClean="0">
                <a:solidFill>
                  <a:srgbClr val="FF0000"/>
                </a:solidFill>
                <a:latin typeface="Calibri"/>
              </a:rPr>
              <a:t>Physics model:</a:t>
            </a:r>
          </a:p>
          <a:p>
            <a:pPr>
              <a:buSzPct val="106000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R-hadrons that are slow, so that </a:t>
            </a:r>
          </a:p>
          <a:p>
            <a:pPr>
              <a:buSzPct val="106000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they loose enough energy to get stopped </a:t>
            </a:r>
            <a:r>
              <a:rPr lang="en-US" sz="1800" smtClean="0">
                <a:solidFill>
                  <a:schemeClr val="accent2">
                    <a:lumMod val="75000"/>
                  </a:schemeClr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followed by decay</a:t>
            </a:r>
          </a:p>
          <a:p>
            <a:pPr>
              <a:buSzPct val="106000"/>
            </a:pPr>
            <a:endParaRPr lang="en-US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  <a:p>
            <a:pPr>
              <a:buSzPct val="106000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                       or</a:t>
            </a:r>
          </a:p>
          <a:p>
            <a:pPr>
              <a:buSzPct val="106000"/>
            </a:pPr>
            <a:endParaRPr lang="en-US" b="1" smtClean="0">
              <a:solidFill>
                <a:srgbClr val="FF0000"/>
              </a:solidFill>
              <a:latin typeface="Calibri"/>
            </a:endParaRPr>
          </a:p>
          <a:p>
            <a:pPr>
              <a:buSzPct val="106000"/>
            </a:pPr>
            <a:r>
              <a:rPr lang="en-US" b="1" smtClean="0">
                <a:solidFill>
                  <a:srgbClr val="FF0000"/>
                </a:solidFill>
                <a:latin typeface="Calibri"/>
              </a:rPr>
              <a:t>Signature of stopped HSCP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</a:t>
            </a:r>
          </a:p>
          <a:p>
            <a:pPr>
              <a:buSzPct val="106000"/>
              <a:buFont typeface="Arial"/>
              <a:buChar char="•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Energetic cluster in calorimeter coming </a:t>
            </a:r>
            <a:r>
              <a:rPr lang="en-US" b="1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from the decay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of a stopped HSCP </a:t>
            </a:r>
          </a:p>
          <a:p>
            <a:pPr>
              <a:buSzPct val="106000"/>
              <a:buFont typeface="Arial"/>
              <a:buChar char="•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</a:t>
            </a:r>
            <a:r>
              <a:rPr lang="en-US" b="1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Uncorrelated with any beam      </a:t>
            </a:r>
          </a:p>
          <a:p>
            <a:pPr>
              <a:buSzPct val="106000"/>
            </a:pPr>
            <a:r>
              <a:rPr lang="en-US" b="1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  crossing,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no tracks going to   </a:t>
            </a:r>
          </a:p>
          <a:p>
            <a:pPr>
              <a:buSzPct val="106000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  or from activity!</a:t>
            </a:r>
            <a:endParaRPr lang="en-US" smtClean="0"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" y="3581400"/>
            <a:ext cx="4419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180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1800" smtClean="0">
                <a:solidFill>
                  <a:schemeClr val="accent2">
                    <a:lumMod val="75000"/>
                  </a:schemeClr>
                </a:solidFill>
              </a:rPr>
              <a:t>     Energetic cluster!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832" y="889000"/>
            <a:ext cx="5379832" cy="2692400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5562600" y="2795337"/>
          <a:ext cx="1219200" cy="481263"/>
        </p:xfrm>
        <a:graphic>
          <a:graphicData uri="http://schemas.openxmlformats.org/presentationml/2006/ole">
            <p:oleObj spid="_x0000_s291842" name="Equation" r:id="rId6" imgW="482600" imgH="190500" progId="Equation.3">
              <p:embed/>
            </p:oleObj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7543800" y="2800350"/>
          <a:ext cx="933450" cy="400050"/>
        </p:xfrm>
        <a:graphic>
          <a:graphicData uri="http://schemas.openxmlformats.org/presentationml/2006/ole">
            <p:oleObj spid="_x0000_s291843" name="Equation" r:id="rId7" imgW="444500" imgH="190500" progId="Equation.3">
              <p:embed/>
            </p:oleObj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360189" y="6019800"/>
            <a:ext cx="165021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/>
              <a:t>arXiv:1207.0106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42E69-D15F-A24A-8C3B-63DF190EA345}" type="slidenum">
              <a:rPr lang="en-US"/>
              <a:pPr>
                <a:defRPr/>
              </a:pPr>
              <a:t>48</a:t>
            </a:fld>
            <a:endParaRPr 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62000" y="-76200"/>
            <a:ext cx="773723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Search for stopped gluinos</a:t>
            </a:r>
          </a:p>
        </p:txBody>
      </p:sp>
      <p:pic>
        <p:nvPicPr>
          <p:cNvPr id="4" name="Picture 3" descr="EXO-11-020_stoppingPoints_rz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1066800"/>
            <a:ext cx="5365832" cy="2933700"/>
          </a:xfrm>
          <a:prstGeom prst="rect">
            <a:avLst/>
          </a:prstGeom>
        </p:spPr>
      </p:pic>
      <p:pic>
        <p:nvPicPr>
          <p:cNvPr id="6" name="Picture 5" descr="EXO-11-020_stoppingEfficienc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238124" y="4343400"/>
            <a:ext cx="3609566" cy="2514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257800" y="4171890"/>
            <a:ext cx="31563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Stopping probability vs mass</a:t>
            </a:r>
          </a:p>
        </p:txBody>
      </p:sp>
      <p:pic>
        <p:nvPicPr>
          <p:cNvPr id="11" name="Picture 10" descr="EXO-11-020_stoppingPoints_x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5334001" y="1066800"/>
            <a:ext cx="3017590" cy="2895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57200" y="838200"/>
            <a:ext cx="34163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/>
              <a:buChar char="•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Where do they stop in CMS??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7200" y="4318337"/>
            <a:ext cx="4495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When do they decay?</a:t>
            </a:r>
          </a:p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 We don't know!</a:t>
            </a:r>
          </a:p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 (ns, μs, ms, s, hrs, days, years??)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1000" y="5715000"/>
            <a:ext cx="39677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CMS covers wide range of lifetimes</a:t>
            </a:r>
            <a:endParaRPr lang="en-US"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6200" y="6324600"/>
            <a:ext cx="4876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/>
              <a:t>https://twiki.cern.ch/twiki/bin/view/CMSPublic/PhysicsResultsEXO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182303" y="1981200"/>
            <a:ext cx="18562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latin typeface="Calibri"/>
              </a:rPr>
              <a:t>EM Calorimeter</a:t>
            </a:r>
            <a:endParaRPr lang="en-US" b="1"/>
          </a:p>
        </p:txBody>
      </p:sp>
      <p:sp>
        <p:nvSpPr>
          <p:cNvPr id="20" name="Rectangle 19"/>
          <p:cNvSpPr/>
          <p:nvPr/>
        </p:nvSpPr>
        <p:spPr>
          <a:xfrm>
            <a:off x="1447800" y="1581090"/>
            <a:ext cx="2895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smtClean="0">
                <a:latin typeface="Calibri"/>
              </a:rPr>
              <a:t>Hadronic Calorimeter</a:t>
            </a:r>
            <a:endParaRPr lang="en-US" b="1"/>
          </a:p>
        </p:txBody>
      </p:sp>
      <p:cxnSp>
        <p:nvCxnSpPr>
          <p:cNvPr id="22" name="Straight Arrow Connector 21"/>
          <p:cNvCxnSpPr/>
          <p:nvPr/>
        </p:nvCxnSpPr>
        <p:spPr bwMode="auto">
          <a:xfrm rot="5400000">
            <a:off x="723900" y="2247900"/>
            <a:ext cx="1143000" cy="304800"/>
          </a:xfrm>
          <a:prstGeom prst="straightConnector1">
            <a:avLst/>
          </a:prstGeom>
          <a:solidFill>
            <a:schemeClr val="accent1"/>
          </a:solidFill>
          <a:ln w="603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rot="5400000">
            <a:off x="1296195" y="2285205"/>
            <a:ext cx="989011" cy="838200"/>
          </a:xfrm>
          <a:prstGeom prst="straightConnector1">
            <a:avLst/>
          </a:prstGeom>
          <a:solidFill>
            <a:schemeClr val="accent1"/>
          </a:solidFill>
          <a:ln w="603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SMP's in SUSY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9067800" cy="5791200"/>
          </a:xfrm>
        </p:spPr>
        <p:txBody>
          <a:bodyPr/>
          <a:lstStyle/>
          <a:p>
            <a:r>
              <a:rPr lang="en-US" sz="2000" smtClean="0">
                <a:latin typeface="Calibri"/>
              </a:rPr>
              <a:t>Conventional SUSY models predict:</a:t>
            </a:r>
          </a:p>
          <a:p>
            <a:pPr lvl="1"/>
            <a:r>
              <a:rPr lang="en-US" sz="2000" smtClean="0">
                <a:solidFill>
                  <a:srgbClr val="FF0000"/>
                </a:solidFill>
                <a:latin typeface="Calibri"/>
              </a:rPr>
              <a:t>Heavy gluinos, squarks and sleptons</a:t>
            </a:r>
          </a:p>
          <a:p>
            <a:pPr lvl="1"/>
            <a:r>
              <a:rPr lang="en-US" sz="2000" smtClean="0">
                <a:solidFill>
                  <a:srgbClr val="FF0000"/>
                </a:solidFill>
                <a:latin typeface="Calibri"/>
              </a:rPr>
              <a:t>Lightest Supersymmatric Particle is neutralino, sneutrino or gravitino: non-interacting! </a:t>
            </a:r>
          </a:p>
          <a:p>
            <a:pPr marL="291600" lvl="1">
              <a:lnSpc>
                <a:spcPct val="150000"/>
              </a:lnSpc>
              <a:buFont typeface="Arial"/>
              <a:buChar char="•"/>
            </a:pPr>
            <a:r>
              <a:rPr lang="en-US" sz="20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However, models exist, which predict </a:t>
            </a:r>
            <a:r>
              <a:rPr lang="en-US" sz="2000" b="1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stable gluino, squark and sleptons.</a:t>
            </a:r>
          </a:p>
          <a:p>
            <a:pPr marL="291600" lvl="1">
              <a:buNone/>
            </a:pPr>
            <a:r>
              <a:rPr lang="en-US" sz="2000" b="1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    Examples:</a:t>
            </a:r>
            <a:endParaRPr lang="en-US" sz="2000" b="1" smtClean="0">
              <a:latin typeface="Calibri"/>
            </a:endParaRPr>
          </a:p>
          <a:p>
            <a:pPr lvl="1"/>
            <a:r>
              <a:rPr lang="en-US" sz="2000" smtClean="0">
                <a:solidFill>
                  <a:srgbClr val="FF0000"/>
                </a:solidFill>
                <a:latin typeface="Calibri"/>
              </a:rPr>
              <a:t>Gauge-mediated SUSY breaking model</a:t>
            </a:r>
          </a:p>
          <a:p>
            <a:pPr lvl="2"/>
            <a:r>
              <a:rPr lang="en-US" sz="20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Gravitino is usually LSP</a:t>
            </a:r>
          </a:p>
          <a:p>
            <a:pPr lvl="2"/>
            <a:r>
              <a:rPr lang="en-US" sz="20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NLSP can only decay via gravitational coupling</a:t>
            </a:r>
          </a:p>
          <a:p>
            <a:pPr lvl="2">
              <a:buNone/>
            </a:pPr>
            <a:r>
              <a:rPr lang="en-US" sz="2000" smtClean="0">
                <a:solidFill>
                  <a:schemeClr val="accent2">
                    <a:lumMod val="75000"/>
                  </a:schemeClr>
                </a:solidFill>
                <a:latin typeface="Wingdings"/>
                <a:ea typeface="Wingdings"/>
                <a:cs typeface="Wingdings"/>
              </a:rPr>
              <a:t> </a:t>
            </a:r>
            <a:r>
              <a:rPr lang="en-US" sz="2000" smtClean="0">
                <a:solidFill>
                  <a:schemeClr val="accent2">
                    <a:lumMod val="75000"/>
                  </a:schemeClr>
                </a:solidFill>
                <a:latin typeface="Calibri"/>
                <a:cs typeface="Wingdings"/>
              </a:rPr>
              <a:t>if  NLSP=slepton, can be long-lived!</a:t>
            </a:r>
            <a:endParaRPr lang="en-US" sz="2000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  <a:p>
            <a:pPr lvl="1"/>
            <a:r>
              <a:rPr lang="en-US" sz="2000" smtClean="0">
                <a:solidFill>
                  <a:srgbClr val="FF0000"/>
                </a:solidFill>
                <a:latin typeface="Calibri"/>
              </a:rPr>
              <a:t>Split Supersymmetry</a:t>
            </a:r>
          </a:p>
          <a:p>
            <a:pPr lvl="2"/>
            <a:r>
              <a:rPr lang="en-US" sz="20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Scalar particles (like squarks) are heavy </a:t>
            </a:r>
          </a:p>
          <a:p>
            <a:pPr lvl="2">
              <a:buNone/>
            </a:pPr>
            <a:r>
              <a:rPr lang="en-US" sz="2000" smtClean="0">
                <a:solidFill>
                  <a:schemeClr val="accent2">
                    <a:lumMod val="75000"/>
                  </a:schemeClr>
                </a:solidFill>
                <a:latin typeface="Calibri"/>
                <a:ea typeface="Wingdings"/>
                <a:cs typeface="Wingdings"/>
              </a:rPr>
              <a:t>     </a:t>
            </a:r>
            <a:r>
              <a:rPr lang="en-US" sz="2000" smtClean="0">
                <a:solidFill>
                  <a:schemeClr val="accent2">
                    <a:lumMod val="75000"/>
                  </a:schemeClr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20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gluino decay is suppressed by heavy squark mass</a:t>
            </a:r>
          </a:p>
          <a:p>
            <a:pPr lvl="2">
              <a:buNone/>
            </a:pPr>
            <a:r>
              <a:rPr lang="en-US" sz="2000" smtClean="0">
                <a:solidFill>
                  <a:schemeClr val="accent2">
                    <a:lumMod val="75000"/>
                  </a:schemeClr>
                </a:solidFill>
                <a:latin typeface="Calibri"/>
                <a:ea typeface="Wingdings"/>
                <a:cs typeface="Wingdings"/>
              </a:rPr>
              <a:t>     </a:t>
            </a:r>
            <a:r>
              <a:rPr lang="en-US" sz="2000" smtClean="0">
                <a:solidFill>
                  <a:schemeClr val="accent2">
                    <a:lumMod val="75000"/>
                  </a:schemeClr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20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gluino has large lifetime ~ stable</a:t>
            </a:r>
          </a:p>
          <a:p>
            <a:pPr marL="694800" lvl="2">
              <a:buFont typeface="Lucida Grande"/>
              <a:buChar char="-"/>
            </a:pPr>
            <a:r>
              <a:rPr lang="en-US" sz="2000" smtClean="0">
                <a:solidFill>
                  <a:srgbClr val="FF0000"/>
                </a:solidFill>
                <a:latin typeface="Calibri"/>
              </a:rPr>
              <a:t>String models: LSP and NLSP gluino</a:t>
            </a:r>
            <a:r>
              <a:rPr lang="en-US" sz="2000" smtClean="0">
                <a:latin typeface="Calibri"/>
              </a:rPr>
              <a:t> </a:t>
            </a:r>
          </a:p>
          <a:p>
            <a:pPr lvl="2">
              <a:buNone/>
            </a:pPr>
            <a:endParaRPr lang="en-US" sz="2000" smtClean="0"/>
          </a:p>
          <a:p>
            <a:pPr lvl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4419600"/>
            <a:ext cx="2209800" cy="1517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72201" y="3200400"/>
            <a:ext cx="21723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Calibri"/>
              </a:rPr>
              <a:t>selection efficiency</a:t>
            </a:r>
            <a:endParaRPr lang="en-US">
              <a:latin typeface="Calibri"/>
            </a:endParaRPr>
          </a:p>
        </p:txBody>
      </p:sp>
      <p:pic>
        <p:nvPicPr>
          <p:cNvPr id="8" name="Picture 3" descr="Picture 259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57200"/>
            <a:ext cx="5181600" cy="3746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470456" y="1676400"/>
            <a:ext cx="19877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Albert de Roeck-Moedal Workshop 2012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0" y="2895600"/>
            <a:ext cx="8610600" cy="1828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2514600"/>
            <a:ext cx="913257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rgbClr val="FF0000"/>
                </a:solidFill>
                <a:latin typeface="Calibri"/>
              </a:rPr>
              <a:t>Datasets </a:t>
            </a:r>
          </a:p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• Integrated luminosity 4.0fb-1, 246 hours of trigger live-time LHC fills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3124200"/>
            <a:ext cx="9067800" cy="1913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rgbClr val="FF0000"/>
                </a:solidFill>
                <a:latin typeface="Calibri"/>
              </a:rPr>
              <a:t>Trigger: </a:t>
            </a:r>
          </a:p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• 50 GeV jet &amp;&amp; no signals from beam position and timing  </a:t>
            </a:r>
          </a:p>
          <a:p>
            <a:pPr>
              <a:lnSpc>
                <a:spcPct val="150000"/>
              </a:lnSpc>
            </a:pPr>
            <a:r>
              <a:rPr lang="en-US" smtClean="0">
                <a:solidFill>
                  <a:srgbClr val="FF0000"/>
                </a:solidFill>
                <a:latin typeface="Calibri"/>
              </a:rPr>
              <a:t>Selection </a:t>
            </a:r>
          </a:p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• 70GeV Jet at |η|&lt;3.0 </a:t>
            </a:r>
          </a:p>
          <a:p>
            <a:pPr>
              <a:lnSpc>
                <a:spcPct val="150000"/>
              </a:lnSpc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</a:t>
            </a:r>
            <a:r>
              <a:rPr lang="en-US" smtClean="0">
                <a:solidFill>
                  <a:srgbClr val="FF0000"/>
                </a:solidFill>
                <a:latin typeface="Calibri"/>
              </a:rPr>
              <a:t>Backgrounds: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cosmic events, beam halo, instrumental backgrounds, noise 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gradFill flip="none" rotWithShape="1">
            <a:gsLst>
              <a:gs pos="0">
                <a:srgbClr val="8096FD"/>
              </a:gs>
              <a:gs pos="58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703385" y="-76200"/>
            <a:ext cx="773723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Data and event selection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1248" y="4953585"/>
            <a:ext cx="2827492" cy="9900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mtClean="0">
                <a:solidFill>
                  <a:srgbClr val="FF0000"/>
                </a:solidFill>
                <a:latin typeface="Calibri"/>
              </a:rPr>
              <a:t>Count events to get limit </a:t>
            </a:r>
          </a:p>
          <a:p>
            <a:pPr>
              <a:lnSpc>
                <a:spcPct val="150000"/>
              </a:lnSpc>
            </a:pPr>
            <a:endParaRPr lang="en-US" smtClean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6200" y="5486400"/>
            <a:ext cx="7315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rgbClr val="FF0000"/>
                </a:solidFill>
                <a:latin typeface="Calibri"/>
              </a:rPr>
              <a:t>Dominant systematic uncertainties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(many systematic uncertainties for collision events are absent!)</a:t>
            </a:r>
          </a:p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• JES and background statistics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03385" y="0"/>
            <a:ext cx="773723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noProof="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Limits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5" name="Picture 14" descr="EXO-11-020_massLimitVsLifetim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800600" y="3711861"/>
            <a:ext cx="4382951" cy="3146139"/>
          </a:xfrm>
          <a:prstGeom prst="rect">
            <a:avLst/>
          </a:prstGeom>
        </p:spPr>
      </p:pic>
      <p:pic>
        <p:nvPicPr>
          <p:cNvPr id="16" name="Picture 15" descr="EXO-11-020_xsLimitVsLifetim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0" y="3750330"/>
            <a:ext cx="5029200" cy="289156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858000" y="3581400"/>
            <a:ext cx="1907268" cy="400110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mtClean="0">
                <a:latin typeface="Calibri"/>
              </a:rPr>
              <a:t>arXiv:1207.0106</a:t>
            </a:r>
            <a:endParaRPr lang="en-US"/>
          </a:p>
        </p:txBody>
      </p:sp>
      <p:sp>
        <p:nvSpPr>
          <p:cNvPr id="20" name="Rounded Rectangle 19"/>
          <p:cNvSpPr/>
          <p:nvPr/>
        </p:nvSpPr>
        <p:spPr bwMode="auto">
          <a:xfrm>
            <a:off x="76200" y="990600"/>
            <a:ext cx="8991600" cy="990600"/>
          </a:xfrm>
          <a:prstGeom prst="roundRect">
            <a:avLst/>
          </a:prstGeom>
          <a:gradFill flip="none" rotWithShape="1">
            <a:gsLst>
              <a:gs pos="0">
                <a:srgbClr val="FEFFA6"/>
              </a:gs>
              <a:gs pos="86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76200" y="2133600"/>
            <a:ext cx="8991600" cy="914400"/>
          </a:xfrm>
          <a:prstGeom prst="roundRect">
            <a:avLst/>
          </a:prstGeom>
          <a:gradFill flip="none" rotWithShape="1">
            <a:gsLst>
              <a:gs pos="0">
                <a:srgbClr val="FEFFA6"/>
              </a:gs>
              <a:gs pos="86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2400" y="990600"/>
            <a:ext cx="8991600" cy="2528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rgbClr val="FF0000"/>
                </a:solidFill>
                <a:latin typeface="Calibri"/>
              </a:rPr>
              <a:t>Gluino: </a:t>
            </a:r>
          </a:p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  If M</a:t>
            </a:r>
            <a:r>
              <a:rPr lang="en-US" baseline="-250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gluino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- M</a:t>
            </a:r>
            <a:r>
              <a:rPr lang="en-US" baseline="-250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neutralino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&gt; 100 GeV and Br(                  ) =100%: </a:t>
            </a:r>
          </a:p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  Mgluino &lt; 640 GeV are excluded @95% C.L. for lifetimes from 10 μs to 1000 s </a:t>
            </a:r>
            <a:endParaRPr lang="en-US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  <a:p>
            <a:pPr>
              <a:lnSpc>
                <a:spcPct val="150000"/>
              </a:lnSpc>
            </a:pPr>
            <a:r>
              <a:rPr lang="en-US" smtClean="0">
                <a:solidFill>
                  <a:srgbClr val="FF0000"/>
                </a:solidFill>
                <a:latin typeface="Calibri"/>
              </a:rPr>
              <a:t>Stop </a:t>
            </a:r>
          </a:p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  If M</a:t>
            </a:r>
            <a:r>
              <a:rPr lang="en-US" baseline="-250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stop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- M</a:t>
            </a:r>
            <a:r>
              <a:rPr lang="en-US" baseline="-250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neutralino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&gt; 200 GeV Br(                 ) =100%:  </a:t>
            </a:r>
          </a:p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  Mstop &lt; 340 GeV are excluded @95% C.L. for lifetimes from 10 μs to 1000 s </a:t>
            </a:r>
            <a:endParaRPr lang="en-US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  <a:p>
            <a:pPr>
              <a:lnSpc>
                <a:spcPct val="150000"/>
              </a:lnSpc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Model independent limits also set on σ*BR*ε</a:t>
            </a:r>
            <a:r>
              <a:rPr lang="en-US" baseline="-2500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stopping</a:t>
            </a:r>
            <a:endParaRPr lang="en-US" smtClean="0"/>
          </a:p>
        </p:txBody>
      </p:sp>
      <p:graphicFrame>
        <p:nvGraphicFramePr>
          <p:cNvPr id="295940" name="Object 4"/>
          <p:cNvGraphicFramePr>
            <a:graphicFrameLocks noChangeAspect="1"/>
          </p:cNvGraphicFramePr>
          <p:nvPr/>
        </p:nvGraphicFramePr>
        <p:xfrm>
          <a:off x="4267200" y="1255713"/>
          <a:ext cx="1066800" cy="420687"/>
        </p:xfrm>
        <a:graphic>
          <a:graphicData uri="http://schemas.openxmlformats.org/presentationml/2006/ole">
            <p:oleObj spid="_x0000_s295940" name="Equation" r:id="rId7" imgW="482600" imgH="190500" progId="Equation.3">
              <p:embed/>
            </p:oleObj>
          </a:graphicData>
        </a:graphic>
      </p:graphicFrame>
      <p:graphicFrame>
        <p:nvGraphicFramePr>
          <p:cNvPr id="295941" name="Object 5"/>
          <p:cNvGraphicFramePr>
            <a:graphicFrameLocks noChangeAspect="1"/>
          </p:cNvGraphicFramePr>
          <p:nvPr/>
        </p:nvGraphicFramePr>
        <p:xfrm>
          <a:off x="3733800" y="2419350"/>
          <a:ext cx="933450" cy="400050"/>
        </p:xfrm>
        <a:graphic>
          <a:graphicData uri="http://schemas.openxmlformats.org/presentationml/2006/ole">
            <p:oleObj spid="_x0000_s295941" name="Equation" r:id="rId8" imgW="444500" imgH="1905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42E69-D15F-A24A-8C3B-63DF190EA345}" type="slidenum">
              <a:rPr lang="en-US"/>
              <a:pPr>
                <a:defRPr/>
              </a:pPr>
              <a:t>51</a:t>
            </a:fld>
            <a:endParaRPr lang="en-US"/>
          </a:p>
        </p:txBody>
      </p:sp>
      <p:pic>
        <p:nvPicPr>
          <p:cNvPr id="4" name="Image 5" descr="Screen shot 2011-10-18 at 10.56.2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254102"/>
            <a:ext cx="4081210" cy="2603897"/>
          </a:xfrm>
          <a:prstGeom prst="rect">
            <a:avLst/>
          </a:prstGeom>
        </p:spPr>
      </p:pic>
      <p:sp>
        <p:nvSpPr>
          <p:cNvPr id="8" name="ZoneTexte 10"/>
          <p:cNvSpPr txBox="1"/>
          <p:nvPr/>
        </p:nvSpPr>
        <p:spPr>
          <a:xfrm>
            <a:off x="1524000" y="4095690"/>
            <a:ext cx="2955983" cy="40011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Transverse displacement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" name="ZoneTexte 13"/>
          <p:cNvSpPr txBox="1"/>
          <p:nvPr/>
        </p:nvSpPr>
        <p:spPr>
          <a:xfrm>
            <a:off x="4038600" y="3505200"/>
            <a:ext cx="1755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CMS-EXO-11-067</a:t>
            </a:r>
            <a:endParaRPr lang="en-GB" sz="1600" dirty="0"/>
          </a:p>
        </p:txBody>
      </p:sp>
      <p:pic>
        <p:nvPicPr>
          <p:cNvPr id="11" name="Image 14" descr="Screen shot 2011-07-31 at 5.03.4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048000"/>
            <a:ext cx="1219200" cy="508000"/>
          </a:xfrm>
          <a:prstGeom prst="rect">
            <a:avLst/>
          </a:prstGeom>
        </p:spPr>
      </p:pic>
      <p:sp>
        <p:nvSpPr>
          <p:cNvPr id="12" name="Titre 1"/>
          <p:cNvSpPr txBox="1">
            <a:spLocks/>
          </p:cNvSpPr>
          <p:nvPr/>
        </p:nvSpPr>
        <p:spPr bwMode="auto">
          <a:xfrm>
            <a:off x="990600" y="-152400"/>
            <a:ext cx="7239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2E2E91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Displaced Photons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2E2E91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6800" y="6642556"/>
            <a:ext cx="19877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Albert de Roeck-Moedal Workshop 2012</a:t>
            </a:r>
          </a:p>
        </p:txBody>
      </p:sp>
      <p:pic>
        <p:nvPicPr>
          <p:cNvPr id="14" name="Picture 13" descr="excl_limit_100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102420" y="3962400"/>
            <a:ext cx="3041579" cy="2918618"/>
          </a:xfrm>
          <a:prstGeom prst="rect">
            <a:avLst/>
          </a:prstGeom>
        </p:spPr>
      </p:pic>
      <p:sp>
        <p:nvSpPr>
          <p:cNvPr id="15" name="ZoneTexte 12"/>
          <p:cNvSpPr txBox="1"/>
          <p:nvPr/>
        </p:nvSpPr>
        <p:spPr>
          <a:xfrm>
            <a:off x="5943600" y="3505200"/>
            <a:ext cx="2967479" cy="40011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Cross section upper limit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16" name="Image 8" descr="Screen shot 2011-10-18 at 10.54.59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1" y="2919047"/>
            <a:ext cx="2743199" cy="1195753"/>
          </a:xfrm>
          <a:prstGeom prst="rect">
            <a:avLst/>
          </a:prstGeom>
        </p:spPr>
      </p:pic>
      <p:sp>
        <p:nvSpPr>
          <p:cNvPr id="17" name="ZoneTexte 9"/>
          <p:cNvSpPr txBox="1"/>
          <p:nvPr/>
        </p:nvSpPr>
        <p:spPr>
          <a:xfrm>
            <a:off x="76200" y="883384"/>
            <a:ext cx="7102124" cy="1938992"/>
          </a:xfrm>
          <a:prstGeom prst="rect">
            <a:avLst/>
          </a:prstGeom>
          <a:gradFill flip="none" rotWithShape="1">
            <a:gsLst>
              <a:gs pos="0">
                <a:srgbClr val="FEFFA6"/>
              </a:gs>
              <a:gs pos="100000">
                <a:schemeClr val="bg1"/>
              </a:gs>
            </a:gsLst>
            <a:lin ang="0" scaled="1"/>
            <a:tileRect/>
          </a:gradFill>
          <a:ln>
            <a:solidFill>
              <a:srgbClr val="FFED37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Example of search for (meta) stable neutral particles (neutralino):</a:t>
            </a:r>
          </a:p>
          <a:p>
            <a:r>
              <a:rPr lang="en-GB" b="1" dirty="0" smtClean="0">
                <a:solidFill>
                  <a:srgbClr val="FF0000"/>
                </a:solidFill>
                <a:latin typeface="Calibri"/>
              </a:rPr>
              <a:t>Physics model: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GMSB models, Hidden Valleys</a:t>
            </a:r>
          </a:p>
          <a:p>
            <a:r>
              <a:rPr lang="en-GB" b="1" dirty="0" smtClean="0">
                <a:solidFill>
                  <a:srgbClr val="FF0000"/>
                </a:solidFill>
                <a:latin typeface="Calibri"/>
              </a:rPr>
              <a:t>Signature: 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photon conversions in CMS tracker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Calibri"/>
                <a:ea typeface="Wingdings"/>
                <a:cs typeface="Wingdings"/>
              </a:rPr>
              <a:t>	</a:t>
            </a:r>
            <a:r>
              <a:rPr lang="en-GB" dirty="0" err="1" smtClean="0">
                <a:solidFill>
                  <a:schemeClr val="accent2">
                    <a:lumMod val="75000"/>
                  </a:schemeClr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GB" dirty="0" err="1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Probe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~0.1-1.0 </a:t>
            </a:r>
            <a:r>
              <a:rPr lang="en-GB" dirty="0" err="1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nsec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lifetimes</a:t>
            </a:r>
          </a:p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 	    (2-25 cm displaced vertices)</a:t>
            </a:r>
          </a:p>
          <a:p>
            <a:r>
              <a:rPr lang="en-GB" b="1" dirty="0" err="1" smtClean="0">
                <a:solidFill>
                  <a:srgbClr val="FF0000"/>
                </a:solidFill>
                <a:latin typeface="Calibri"/>
                <a:ea typeface="Wingdings"/>
                <a:cs typeface="Wingdings"/>
              </a:rPr>
              <a:t>S</a:t>
            </a:r>
            <a:r>
              <a:rPr lang="en-GB" b="1" dirty="0" err="1" smtClean="0">
                <a:solidFill>
                  <a:srgbClr val="FF0000"/>
                </a:solidFill>
                <a:latin typeface="Calibri"/>
              </a:rPr>
              <a:t>election:</a:t>
            </a:r>
            <a:r>
              <a:rPr lang="en-GB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events with 2 jets, 2 photons and MET</a:t>
            </a:r>
            <a:endParaRPr lang="en-GB" dirty="0">
              <a:solidFill>
                <a:schemeClr val="accent2">
                  <a:lumMod val="75000"/>
                </a:schemeClr>
              </a:solidFill>
              <a:latin typeface="Calibri"/>
            </a:endParaRPr>
          </a:p>
        </p:txBody>
      </p:sp>
      <p:pic>
        <p:nvPicPr>
          <p:cNvPr id="18" name="Image 7" descr="Screen shot 2011-10-18 at 10.55.38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0688" y="1447800"/>
            <a:ext cx="2940912" cy="194725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239000" y="0"/>
            <a:ext cx="1905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i="1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NB Strictly spoken </a:t>
            </a:r>
          </a:p>
          <a:p>
            <a:r>
              <a:rPr lang="en-GB" sz="1600" i="1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not an SMP following definition on slide 2...</a:t>
            </a:r>
            <a:endParaRPr lang="en-US" sz="16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42E69-D15F-A24A-8C3B-63DF190EA345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3" name="Titre 1"/>
          <p:cNvSpPr txBox="1">
            <a:spLocks/>
          </p:cNvSpPr>
          <p:nvPr/>
        </p:nvSpPr>
        <p:spPr bwMode="auto">
          <a:xfrm>
            <a:off x="990600" y="-152400"/>
            <a:ext cx="7239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Long Lived Particles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Image 12" descr="Screen shot 2012-06-19 at 4.06.1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1" y="2798108"/>
            <a:ext cx="3428999" cy="3294529"/>
          </a:xfrm>
          <a:prstGeom prst="rect">
            <a:avLst/>
          </a:prstGeom>
        </p:spPr>
      </p:pic>
      <p:pic>
        <p:nvPicPr>
          <p:cNvPr id="8" name="Image 13" descr="Screen shot 2012-06-19 at 4.08.1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1" y="2805914"/>
            <a:ext cx="3505199" cy="3350102"/>
          </a:xfrm>
          <a:prstGeom prst="rect">
            <a:avLst/>
          </a:prstGeom>
        </p:spPr>
      </p:pic>
      <p:sp>
        <p:nvSpPr>
          <p:cNvPr id="9" name="ZoneTexte 15"/>
          <p:cNvSpPr txBox="1"/>
          <p:nvPr/>
        </p:nvSpPr>
        <p:spPr>
          <a:xfrm>
            <a:off x="914400" y="4038600"/>
            <a:ext cx="1534044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sz="1800" dirty="0" err="1" smtClean="0">
                <a:solidFill>
                  <a:srgbClr val="0000FF"/>
                </a:solidFill>
                <a:latin typeface="Arial"/>
              </a:rPr>
              <a:t>m</a:t>
            </a:r>
            <a:r>
              <a:rPr lang="en-GB" sz="1800" baseline="-25000" dirty="0" err="1" smtClean="0">
                <a:solidFill>
                  <a:srgbClr val="0000FF"/>
                </a:solidFill>
                <a:latin typeface="Arial"/>
              </a:rPr>
              <a:t>H</a:t>
            </a:r>
            <a:r>
              <a:rPr lang="en-GB" sz="1800" dirty="0" smtClean="0">
                <a:solidFill>
                  <a:srgbClr val="0000FF"/>
                </a:solidFill>
                <a:latin typeface="Arial"/>
              </a:rPr>
              <a:t>=200 </a:t>
            </a:r>
            <a:r>
              <a:rPr lang="en-GB" sz="1800" dirty="0" err="1" smtClean="0">
                <a:solidFill>
                  <a:srgbClr val="0000FF"/>
                </a:solidFill>
                <a:latin typeface="Arial"/>
              </a:rPr>
              <a:t>GeV</a:t>
            </a:r>
            <a:endParaRPr lang="en-GB" sz="1800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10" name="ZoneTexte 16"/>
          <p:cNvSpPr txBox="1"/>
          <p:nvPr/>
        </p:nvSpPr>
        <p:spPr>
          <a:xfrm>
            <a:off x="5181600" y="4114800"/>
            <a:ext cx="1662422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sz="1800" dirty="0" err="1" smtClean="0">
                <a:solidFill>
                  <a:srgbClr val="0000FF"/>
                </a:solidFill>
                <a:latin typeface="Arial"/>
              </a:rPr>
              <a:t>m</a:t>
            </a:r>
            <a:r>
              <a:rPr lang="en-GB" sz="1800" baseline="-25000" dirty="0" err="1" smtClean="0">
                <a:solidFill>
                  <a:srgbClr val="0000FF"/>
                </a:solidFill>
                <a:latin typeface="Arial"/>
              </a:rPr>
              <a:t>H</a:t>
            </a:r>
            <a:r>
              <a:rPr lang="en-GB" sz="1800" dirty="0" smtClean="0">
                <a:solidFill>
                  <a:srgbClr val="0000FF"/>
                </a:solidFill>
                <a:latin typeface="Arial"/>
              </a:rPr>
              <a:t>=1000 </a:t>
            </a:r>
            <a:r>
              <a:rPr lang="en-GB" sz="1800" dirty="0" err="1" smtClean="0">
                <a:solidFill>
                  <a:srgbClr val="0000FF"/>
                </a:solidFill>
                <a:latin typeface="Arial"/>
              </a:rPr>
              <a:t>GeV</a:t>
            </a:r>
            <a:endParaRPr lang="en-GB" sz="1800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11" name="ZoneTexte 9"/>
          <p:cNvSpPr txBox="1"/>
          <p:nvPr/>
        </p:nvSpPr>
        <p:spPr>
          <a:xfrm>
            <a:off x="134331" y="962561"/>
            <a:ext cx="8054709" cy="1323439"/>
          </a:xfrm>
          <a:prstGeom prst="rect">
            <a:avLst/>
          </a:prstGeom>
          <a:gradFill flip="none" rotWithShape="1">
            <a:gsLst>
              <a:gs pos="0">
                <a:srgbClr val="FEFFA6"/>
              </a:gs>
              <a:gs pos="100000">
                <a:schemeClr val="bg1"/>
              </a:gs>
            </a:gsLst>
            <a:lin ang="0" scaled="1"/>
            <a:tileRect/>
          </a:gradFill>
          <a:ln>
            <a:solidFill>
              <a:srgbClr val="FFED37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Another example of search for (meta) stable neutral particles (neutralino):</a:t>
            </a:r>
          </a:p>
          <a:p>
            <a:r>
              <a:rPr lang="en-GB" b="1" dirty="0" smtClean="0">
                <a:solidFill>
                  <a:srgbClr val="FF0000"/>
                </a:solidFill>
                <a:latin typeface="Calibri"/>
              </a:rPr>
              <a:t>Physics model: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Hidden Valleys. e.g.                with  </a:t>
            </a:r>
          </a:p>
          <a:p>
            <a:r>
              <a:rPr lang="en-GB" b="1" dirty="0" smtClean="0">
                <a:solidFill>
                  <a:srgbClr val="FF0000"/>
                </a:solidFill>
                <a:latin typeface="Calibri"/>
              </a:rPr>
              <a:t>Signature: 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displaced lepton pair (in CMS tracker, up to 50 cm displaced)</a:t>
            </a:r>
          </a:p>
          <a:p>
            <a:r>
              <a:rPr lang="en-GB" b="1" dirty="0" err="1" smtClean="0">
                <a:solidFill>
                  <a:srgbClr val="FF0000"/>
                </a:solidFill>
                <a:latin typeface="Calibri"/>
                <a:ea typeface="Wingdings"/>
                <a:cs typeface="Wingdings"/>
              </a:rPr>
              <a:t>S</a:t>
            </a:r>
            <a:r>
              <a:rPr lang="en-GB" b="1" dirty="0" err="1" smtClean="0">
                <a:solidFill>
                  <a:srgbClr val="FF0000"/>
                </a:solidFill>
                <a:latin typeface="Calibri"/>
              </a:rPr>
              <a:t>election:</a:t>
            </a:r>
            <a:r>
              <a:rPr lang="en-GB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events with 2 jets, 2 photons and MET</a:t>
            </a:r>
            <a:endParaRPr lang="en-GB" dirty="0">
              <a:solidFill>
                <a:schemeClr val="accent2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12" name="ZoneTexte 10"/>
          <p:cNvSpPr txBox="1"/>
          <p:nvPr/>
        </p:nvSpPr>
        <p:spPr>
          <a:xfrm>
            <a:off x="7388792" y="2438400"/>
            <a:ext cx="1755208" cy="33855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CMS-EXO-11-101</a:t>
            </a:r>
            <a:endParaRPr lang="en-GB" sz="1600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886200" y="1371600"/>
          <a:ext cx="838200" cy="228600"/>
        </p:xfrm>
        <a:graphic>
          <a:graphicData uri="http://schemas.openxmlformats.org/presentationml/2006/ole">
            <p:oleObj spid="_x0000_s228354" name="Equation" r:id="rId5" imgW="419100" imgH="114300" progId="Equation.3">
              <p:embed/>
            </p:oleObj>
          </a:graphicData>
        </a:graphic>
      </p:graphicFrame>
      <p:graphicFrame>
        <p:nvGraphicFramePr>
          <p:cNvPr id="228355" name="Object 3"/>
          <p:cNvGraphicFramePr>
            <a:graphicFrameLocks noChangeAspect="1"/>
          </p:cNvGraphicFramePr>
          <p:nvPr/>
        </p:nvGraphicFramePr>
        <p:xfrm>
          <a:off x="5276850" y="1257300"/>
          <a:ext cx="1200150" cy="342900"/>
        </p:xfrm>
        <a:graphic>
          <a:graphicData uri="http://schemas.openxmlformats.org/presentationml/2006/ole">
            <p:oleObj spid="_x0000_s228355" name="Equation" r:id="rId6" imgW="533400" imgH="152400" progId="Equation.3">
              <p:embed/>
            </p:oleObj>
          </a:graphicData>
        </a:graphic>
      </p:graphicFrame>
      <p:sp>
        <p:nvSpPr>
          <p:cNvPr id="15" name="ZoneTexte 9"/>
          <p:cNvSpPr txBox="1"/>
          <p:nvPr/>
        </p:nvSpPr>
        <p:spPr>
          <a:xfrm>
            <a:off x="152400" y="6324600"/>
            <a:ext cx="6587911" cy="400110"/>
          </a:xfrm>
          <a:prstGeom prst="rect">
            <a:avLst/>
          </a:prstGeom>
          <a:gradFill flip="none" rotWithShape="1">
            <a:gsLst>
              <a:gs pos="0">
                <a:srgbClr val="FEFFA6"/>
              </a:gs>
              <a:gs pos="100000">
                <a:schemeClr val="bg1"/>
              </a:gs>
            </a:gsLst>
            <a:lin ang="0" scaled="1"/>
            <a:tileRect/>
          </a:gradFill>
          <a:ln>
            <a:solidFill>
              <a:srgbClr val="FFED37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Upper limits on cross section ~ 0.7-10 fb (if decay in detector)</a:t>
            </a:r>
            <a:endParaRPr lang="en-GB" dirty="0">
              <a:solidFill>
                <a:schemeClr val="accent2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67600" y="-76200"/>
            <a:ext cx="1905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i="1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NB Strictly spoken </a:t>
            </a:r>
          </a:p>
          <a:p>
            <a:r>
              <a:rPr lang="en-GB" sz="1600" i="1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not an SMP following definition on slide 2...</a:t>
            </a:r>
            <a:endParaRPr lang="en-US" sz="16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534400" cy="51054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53</a:t>
            </a:fld>
            <a:endParaRPr lang="en-US"/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990600" y="-152400"/>
            <a:ext cx="7239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Contents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 bwMode="auto">
          <a:xfrm>
            <a:off x="228600" y="1219200"/>
            <a:ext cx="8534400" cy="388620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2400" kern="0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-128"/>
                <a:cs typeface="ＭＳ Ｐゴシック" charset="-128"/>
              </a:rPr>
              <a:t>Introduction: theory scenarios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2400" kern="0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-128"/>
                <a:cs typeface="ＭＳ Ｐゴシック" charset="-128"/>
              </a:rPr>
              <a:t>Modelling production of heavy particles </a:t>
            </a:r>
            <a:endParaRPr lang="en-GB" sz="2400" kern="0" dirty="0" smtClean="0">
              <a:solidFill>
                <a:srgbClr val="FF0000"/>
              </a:solidFill>
              <a:latin typeface="Calibri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2400" kern="0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ＭＳ Ｐゴシック" charset="-128"/>
                <a:cs typeface="ＭＳ Ｐゴシック" charset="-128"/>
              </a:rPr>
              <a:t>Interactions in matter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2400" kern="0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-128"/>
                <a:cs typeface="ＭＳ Ｐゴシック" charset="-128"/>
              </a:rPr>
              <a:t>Searching for heavy stable particles in CMS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2400" kern="0" dirty="0" smtClean="0">
                <a:solidFill>
                  <a:srgbClr val="FF0000"/>
                </a:solidFill>
                <a:latin typeface="Calibri"/>
                <a:ea typeface="ＭＳ Ｐゴシック" charset="-128"/>
                <a:cs typeface="ＭＳ Ｐゴシック" charset="-128"/>
              </a:rPr>
              <a:t>Searching for heavy stable particles in ATLAS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2400" kern="0" baseline="0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-128"/>
                <a:cs typeface="ＭＳ Ｐゴシック" charset="-128"/>
              </a:rPr>
              <a:t>Summary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42E69-D15F-A24A-8C3B-63DF190EA345}" type="slidenum">
              <a:rPr lang="en-US"/>
              <a:pPr>
                <a:defRPr/>
              </a:pPr>
              <a:t>54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03385" y="0"/>
            <a:ext cx="773723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The ATLAS experiment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801152"/>
            <a:ext cx="8763000" cy="6133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42E69-D15F-A24A-8C3B-63DF190EA345}" type="slidenum">
              <a:rPr lang="en-US"/>
              <a:pPr>
                <a:defRPr/>
              </a:pPr>
              <a:t>55</a:t>
            </a:fld>
            <a:endParaRPr 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03385" y="0"/>
            <a:ext cx="773723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ATLAS tracking system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91440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Tracking system used for:</a:t>
            </a:r>
          </a:p>
          <a:p>
            <a:pPr>
              <a:buFont typeface="Arial"/>
              <a:buChar char="•"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Pt measurement</a:t>
            </a:r>
          </a:p>
          <a:p>
            <a:pPr>
              <a:buFont typeface="Arial"/>
              <a:buChar char="•"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momentum and dE/dx</a:t>
            </a:r>
          </a:p>
          <a:p>
            <a:endParaRPr lang="en-GB" b="1" dirty="0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2096631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Calibri"/>
              </a:rPr>
              <a:t>Pixels:</a:t>
            </a:r>
          </a:p>
          <a:p>
            <a:pPr>
              <a:buFont typeface="Arial"/>
              <a:buChar char="•"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dE/dx measurement from </a:t>
            </a:r>
          </a:p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  Time-Over-Threshold </a:t>
            </a:r>
          </a:p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  (~ deposited charge)</a:t>
            </a:r>
          </a:p>
          <a:p>
            <a:endParaRPr lang="en-GB" b="1" dirty="0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  <a:p>
            <a:pPr>
              <a:buFont typeface="Arial"/>
              <a:buChar char="•"/>
            </a:pPr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Maximum ToT  corresponds to</a:t>
            </a:r>
          </a:p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  dE/dx = 8.5 * (dE/dx)</a:t>
            </a:r>
            <a:r>
              <a:rPr lang="en-GB" baseline="-25000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MIP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838201"/>
            <a:ext cx="3200400" cy="25592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3415" y="6070937"/>
            <a:ext cx="32641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Calibri"/>
              </a:rPr>
              <a:t>Transition Radiation Tracker:</a:t>
            </a:r>
          </a:p>
          <a:p>
            <a:pPr>
              <a:buFont typeface="Arial"/>
              <a:buChar char="•"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Pt measurement only</a:t>
            </a:r>
            <a:endParaRPr lang="en-GB" b="1" dirty="0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  <a:p>
            <a:endParaRPr lang="en-GB" b="1" dirty="0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</p:txBody>
      </p:sp>
      <p:pic>
        <p:nvPicPr>
          <p:cNvPr id="11" name="Picture 10" descr="fig_01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258572"/>
            <a:ext cx="4191000" cy="3599428"/>
          </a:xfrm>
          <a:prstGeom prst="rect">
            <a:avLst/>
          </a:prstGeom>
        </p:spPr>
      </p:pic>
      <p:pic>
        <p:nvPicPr>
          <p:cNvPr id="12" name="Picture 11" descr="trtsignal_pdf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11200" y="4343400"/>
            <a:ext cx="2895600" cy="14272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304800" y="4737100"/>
            <a:ext cx="4572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42E69-D15F-A24A-8C3B-63DF190EA345}" type="slidenum">
              <a:rPr lang="en-US"/>
              <a:pPr>
                <a:defRPr/>
              </a:pPr>
              <a:t>56</a:t>
            </a:fld>
            <a:endParaRPr 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03385" y="0"/>
            <a:ext cx="773723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ATLAS muon system and calorimeters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296" y="914400"/>
            <a:ext cx="5577704" cy="35142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91440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Muon system used for:</a:t>
            </a:r>
          </a:p>
          <a:p>
            <a:pPr>
              <a:buFont typeface="Arial"/>
              <a:buChar char="•"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Pt measurement</a:t>
            </a:r>
          </a:p>
          <a:p>
            <a:pPr>
              <a:buFont typeface="Arial"/>
              <a:buChar char="•"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TOF measurement</a:t>
            </a:r>
          </a:p>
          <a:p>
            <a:endParaRPr lang="en-GB" b="1" dirty="0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209800"/>
            <a:ext cx="4876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Significant delay could occur:</a:t>
            </a:r>
          </a:p>
          <a:p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in last station:</a:t>
            </a:r>
            <a:endParaRPr lang="en-GB" b="1" dirty="0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  <a:p>
            <a:pPr>
              <a:buFont typeface="Arial"/>
              <a:buChar char="•"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β=0.5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Δt=t</a:t>
            </a:r>
            <a:r>
              <a:rPr lang="en-GB" baseline="-25000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μ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-t</a:t>
            </a:r>
            <a:r>
              <a:rPr lang="en-GB" baseline="-25000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HSCP 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= 30 ns</a:t>
            </a:r>
          </a:p>
          <a:p>
            <a:pPr>
              <a:buFont typeface="Arial"/>
              <a:buChar char="•"/>
            </a:pPr>
            <a:endParaRPr lang="en-GB" dirty="0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  <a:p>
            <a:pPr>
              <a:buFont typeface="Arial"/>
              <a:buChar char="•"/>
            </a:pPr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TOF measurement with muon system</a:t>
            </a:r>
          </a:p>
          <a:p>
            <a:pPr marL="277200" lvl="1">
              <a:buFont typeface="Arial"/>
              <a:buChar char="•"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using timing &amp;position information</a:t>
            </a:r>
          </a:p>
          <a:p>
            <a:pPr marL="277200" lvl="1">
              <a:buFont typeface="Arial"/>
              <a:buChar char="•"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using reconstruction: default track reconstruction assumes β=1 </a:t>
            </a:r>
          </a:p>
          <a:p>
            <a:pPr marL="277200" lvl="1"/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bad fit</a:t>
            </a:r>
          </a:p>
          <a:p>
            <a:pPr marL="277200" lvl="1"/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re-reconstruct with different β values  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esimate β</a:t>
            </a:r>
          </a:p>
          <a:p>
            <a:pPr lvl="1">
              <a:buFont typeface="Arial"/>
              <a:buChar char="•"/>
            </a:pPr>
            <a:endParaRPr lang="en-GB" dirty="0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</p:txBody>
      </p:sp>
      <p:pic>
        <p:nvPicPr>
          <p:cNvPr id="7" name="Picture 6" descr="fig_02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598" y="4343400"/>
            <a:ext cx="2546202" cy="25179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8979" y="5562600"/>
            <a:ext cx="199422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σ</a:t>
            </a:r>
            <a:r>
              <a:rPr lang="en-US" baseline="-25000"/>
              <a:t>combined</a:t>
            </a:r>
            <a:r>
              <a:rPr lang="en-US"/>
              <a:t>=0.033</a:t>
            </a:r>
          </a:p>
        </p:txBody>
      </p:sp>
      <p:sp>
        <p:nvSpPr>
          <p:cNvPr id="9" name="Rectangle 8"/>
          <p:cNvSpPr/>
          <p:nvPr/>
        </p:nvSpPr>
        <p:spPr>
          <a:xfrm>
            <a:off x="4648200" y="6324600"/>
            <a:ext cx="2127042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400" smtClean="0">
                <a:latin typeface=""/>
              </a:rPr>
              <a:t>ATLAS-CONF-2012-075</a:t>
            </a:r>
            <a:endParaRPr lang="en-US" sz="1400">
              <a:latin typeface="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5867400"/>
            <a:ext cx="45448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/>
              <a:buChar char="•"/>
            </a:pPr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TOF measurement with Tile Calorimeter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4609" y="6229290"/>
            <a:ext cx="39549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7200" lvl="1">
              <a:buFont typeface="Arial"/>
              <a:buChar char="•"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using timing &amp;position information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454900" y="6281738"/>
            <a:ext cx="1917700" cy="542925"/>
          </a:xfrm>
        </p:spPr>
        <p:txBody>
          <a:bodyPr/>
          <a:lstStyle/>
          <a:p>
            <a:pPr>
              <a:defRPr/>
            </a:pPr>
            <a:fld id="{B3742E69-D15F-A24A-8C3B-63DF190EA345}" type="slidenum">
              <a:rPr lang="en-US"/>
              <a:pPr>
                <a:defRPr/>
              </a:pPr>
              <a:t>57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52400" y="837247"/>
            <a:ext cx="8991600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rgbClr val="FF0000"/>
                </a:solidFill>
                <a:latin typeface="Calibri"/>
              </a:rPr>
              <a:t>Different types of searches considered:</a:t>
            </a:r>
          </a:p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(a)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 </a:t>
            </a:r>
            <a:r>
              <a:rPr lang="en-US" b="1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Without muon system</a:t>
            </a:r>
          </a:p>
          <a:p>
            <a:pPr marL="277200" lvl="1">
              <a:buFont typeface="Arial"/>
              <a:buChar char="•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timing from TileCal</a:t>
            </a:r>
          </a:p>
          <a:p>
            <a:pPr marL="277200" lvl="1">
              <a:buFont typeface="Arial"/>
              <a:buChar char="•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sensitive to R-hadrons produced charged, </a:t>
            </a:r>
          </a:p>
          <a:p>
            <a:pPr marL="277200" lvl="1"/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  becoming neutal just before MS</a:t>
            </a:r>
          </a:p>
          <a:p>
            <a:pPr>
              <a:lnSpc>
                <a:spcPct val="150000"/>
              </a:lnSpc>
            </a:pPr>
            <a:r>
              <a:rPr lang="en-US" b="1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(b)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</a:t>
            </a:r>
            <a:r>
              <a:rPr lang="en-US" b="1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Inner Detector only </a:t>
            </a:r>
          </a:p>
          <a:p>
            <a:pPr marL="277200" lvl="1">
              <a:buFont typeface="Arial"/>
              <a:buChar char="•"/>
            </a:pPr>
            <a:r>
              <a:rPr lang="en-US" b="1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sensitive to R-hadrons produced charged but</a:t>
            </a:r>
          </a:p>
          <a:p>
            <a:pPr marL="277200" lvl="1"/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  becoming neutal after ID </a:t>
            </a:r>
          </a:p>
          <a:p>
            <a:pPr marL="277200" lvl="1"/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 (fewer assumptions on scattering model etc)</a:t>
            </a:r>
            <a:endParaRPr lang="en-US" b="1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  <a:p>
            <a:pPr>
              <a:lnSpc>
                <a:spcPct val="150000"/>
              </a:lnSpc>
            </a:pPr>
            <a:r>
              <a:rPr lang="en-US" b="1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(c) Full detector</a:t>
            </a:r>
          </a:p>
          <a:p>
            <a:pPr lvl="1">
              <a:buFont typeface="Arial"/>
              <a:buChar char="•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Wingdings"/>
                <a:ea typeface="Wingdings"/>
                <a:cs typeface="Wingdings"/>
              </a:rPr>
              <a:t>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timing from TileCal and MS</a:t>
            </a:r>
          </a:p>
          <a:p>
            <a:pPr lvl="1">
              <a:buFont typeface="Arial"/>
              <a:buChar char="•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    sensitive to sleptons etc</a:t>
            </a:r>
          </a:p>
          <a:p>
            <a:pPr>
              <a:lnSpc>
                <a:spcPct val="150000"/>
              </a:lnSpc>
            </a:pPr>
            <a:r>
              <a:rPr lang="en-US" b="1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(d) Muon-based  (not in CMS!)</a:t>
            </a:r>
          </a:p>
          <a:p>
            <a:pPr lvl="1">
              <a:buFont typeface="Arial"/>
              <a:buChar char="•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Wingdings"/>
                <a:ea typeface="Wingdings"/>
                <a:cs typeface="Wingdings"/>
              </a:rPr>
              <a:t>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no ID</a:t>
            </a:r>
          </a:p>
          <a:p>
            <a:pPr lvl="1">
              <a:buFont typeface="Arial"/>
              <a:buChar char="•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   sensitive to R-hadrons charged in MS, even when </a:t>
            </a:r>
          </a:p>
          <a:p>
            <a:pPr lvl="1"/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    produced neutral!</a:t>
            </a:r>
          </a:p>
          <a:p>
            <a:pPr lvl="1">
              <a:buFont typeface="Arial"/>
              <a:buChar char="•"/>
            </a:pPr>
            <a:endParaRPr lang="en-US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  <a:p>
            <a:pPr lvl="1">
              <a:buFont typeface="Arial"/>
              <a:buChar char="•"/>
            </a:pPr>
            <a:endParaRPr lang="en-US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	</a:t>
            </a:r>
            <a:endParaRPr lang="en-US">
              <a:solidFill>
                <a:schemeClr val="accent2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 bwMode="auto">
          <a:xfrm>
            <a:off x="0" y="-152400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R-hadron search</a:t>
            </a:r>
            <a:r>
              <a:rPr kumimoji="0" lang="en-GB" sz="4000" b="1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in ATLAS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6781800" y="933510"/>
            <a:ext cx="1524000" cy="228600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6781800" y="1238310"/>
            <a:ext cx="1524000" cy="228600"/>
          </a:xfrm>
          <a:prstGeom prst="rect">
            <a:avLst/>
          </a:prstGeom>
          <a:solidFill>
            <a:srgbClr val="FEFFA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6781800" y="1543110"/>
            <a:ext cx="1524000" cy="228600"/>
          </a:xfrm>
          <a:prstGeom prst="rect">
            <a:avLst/>
          </a:prstGeom>
          <a:solidFill>
            <a:srgbClr val="FFC8C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 rot="16320000" flipV="1">
            <a:off x="7620603" y="1533555"/>
            <a:ext cx="514290" cy="76200"/>
          </a:xfrm>
          <a:prstGeom prst="straightConnector1">
            <a:avLst/>
          </a:prstGeom>
          <a:solidFill>
            <a:schemeClr val="accent1"/>
          </a:solidFill>
          <a:ln w="603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rot="16200000" flipV="1">
            <a:off x="7467600" y="990600"/>
            <a:ext cx="685800" cy="76200"/>
          </a:xfrm>
          <a:prstGeom prst="line">
            <a:avLst/>
          </a:prstGeom>
          <a:solidFill>
            <a:schemeClr val="accent1"/>
          </a:solidFill>
          <a:ln w="60325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 w="med" len="med"/>
          </a:ln>
          <a:effectLst/>
        </p:spPr>
      </p:cxnSp>
      <p:sp>
        <p:nvSpPr>
          <p:cNvPr id="48" name="Rectangle 47"/>
          <p:cNvSpPr/>
          <p:nvPr/>
        </p:nvSpPr>
        <p:spPr>
          <a:xfrm>
            <a:off x="6858000" y="857310"/>
            <a:ext cx="4667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smtClean="0">
                <a:latin typeface="Calibri"/>
              </a:rPr>
              <a:t>MS</a:t>
            </a:r>
            <a:endParaRPr lang="en-US" sz="1600" b="1"/>
          </a:p>
        </p:txBody>
      </p:sp>
      <p:sp>
        <p:nvSpPr>
          <p:cNvPr id="49" name="Rectangle 48"/>
          <p:cNvSpPr/>
          <p:nvPr/>
        </p:nvSpPr>
        <p:spPr>
          <a:xfrm>
            <a:off x="6858000" y="1162110"/>
            <a:ext cx="4449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smtClean="0">
                <a:latin typeface="Calibri"/>
              </a:rPr>
              <a:t>Cal</a:t>
            </a:r>
            <a:endParaRPr lang="en-US" sz="1600" b="1"/>
          </a:p>
        </p:txBody>
      </p:sp>
      <p:sp>
        <p:nvSpPr>
          <p:cNvPr id="50" name="Rectangle 49"/>
          <p:cNvSpPr/>
          <p:nvPr/>
        </p:nvSpPr>
        <p:spPr>
          <a:xfrm>
            <a:off x="6858000" y="1466910"/>
            <a:ext cx="364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smtClean="0">
                <a:latin typeface="Calibri"/>
              </a:rPr>
              <a:t>lD</a:t>
            </a:r>
            <a:endParaRPr lang="en-US" sz="1600" b="1"/>
          </a:p>
        </p:txBody>
      </p:sp>
      <p:sp>
        <p:nvSpPr>
          <p:cNvPr id="66" name="TextBox 65"/>
          <p:cNvSpPr txBox="1"/>
          <p:nvPr/>
        </p:nvSpPr>
        <p:spPr>
          <a:xfrm>
            <a:off x="7466256" y="838200"/>
            <a:ext cx="306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?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543800" y="1466910"/>
            <a:ext cx="371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+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467600" y="1162110"/>
            <a:ext cx="371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+</a:t>
            </a:r>
          </a:p>
        </p:txBody>
      </p:sp>
      <p:sp>
        <p:nvSpPr>
          <p:cNvPr id="69" name="Rectangle 68"/>
          <p:cNvSpPr/>
          <p:nvPr/>
        </p:nvSpPr>
        <p:spPr>
          <a:xfrm>
            <a:off x="220667" y="6172200"/>
            <a:ext cx="4295742" cy="52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(e) Stopped gluinos (31 pb-1, not here)</a:t>
            </a:r>
          </a:p>
        </p:txBody>
      </p:sp>
      <p:sp>
        <p:nvSpPr>
          <p:cNvPr id="58" name="Rectangle 57"/>
          <p:cNvSpPr/>
          <p:nvPr/>
        </p:nvSpPr>
        <p:spPr bwMode="auto">
          <a:xfrm>
            <a:off x="6781800" y="2133600"/>
            <a:ext cx="1524000" cy="228600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6781800" y="2438400"/>
            <a:ext cx="1524000" cy="228600"/>
          </a:xfrm>
          <a:prstGeom prst="rect">
            <a:avLst/>
          </a:prstGeom>
          <a:solidFill>
            <a:srgbClr val="FEFFA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80" name="Rectangle 79"/>
          <p:cNvSpPr/>
          <p:nvPr/>
        </p:nvSpPr>
        <p:spPr bwMode="auto">
          <a:xfrm>
            <a:off x="6781800" y="2743200"/>
            <a:ext cx="1524000" cy="228600"/>
          </a:xfrm>
          <a:prstGeom prst="rect">
            <a:avLst/>
          </a:prstGeom>
          <a:solidFill>
            <a:srgbClr val="FFC8C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86" name="Rectangle 85"/>
          <p:cNvSpPr/>
          <p:nvPr/>
        </p:nvSpPr>
        <p:spPr bwMode="auto">
          <a:xfrm>
            <a:off x="6781800" y="3352800"/>
            <a:ext cx="1524000" cy="228600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87" name="Rectangle 86"/>
          <p:cNvSpPr/>
          <p:nvPr/>
        </p:nvSpPr>
        <p:spPr bwMode="auto">
          <a:xfrm>
            <a:off x="6781800" y="3657600"/>
            <a:ext cx="1524000" cy="228600"/>
          </a:xfrm>
          <a:prstGeom prst="rect">
            <a:avLst/>
          </a:prstGeom>
          <a:solidFill>
            <a:srgbClr val="FEFFA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88" name="Rectangle 87"/>
          <p:cNvSpPr/>
          <p:nvPr/>
        </p:nvSpPr>
        <p:spPr bwMode="auto">
          <a:xfrm>
            <a:off x="6781800" y="3962400"/>
            <a:ext cx="1524000" cy="228600"/>
          </a:xfrm>
          <a:prstGeom prst="rect">
            <a:avLst/>
          </a:prstGeom>
          <a:solidFill>
            <a:srgbClr val="FFC8C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0" name="Rectangle 89"/>
          <p:cNvSpPr/>
          <p:nvPr/>
        </p:nvSpPr>
        <p:spPr bwMode="auto">
          <a:xfrm>
            <a:off x="6781800" y="4800600"/>
            <a:ext cx="1524000" cy="228600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1" name="Rectangle 90"/>
          <p:cNvSpPr/>
          <p:nvPr/>
        </p:nvSpPr>
        <p:spPr bwMode="auto">
          <a:xfrm>
            <a:off x="6781800" y="5105400"/>
            <a:ext cx="1524000" cy="228600"/>
          </a:xfrm>
          <a:prstGeom prst="rect">
            <a:avLst/>
          </a:prstGeom>
          <a:solidFill>
            <a:srgbClr val="FEFFA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2" name="Rectangle 91"/>
          <p:cNvSpPr/>
          <p:nvPr/>
        </p:nvSpPr>
        <p:spPr bwMode="auto">
          <a:xfrm>
            <a:off x="6781800" y="5410200"/>
            <a:ext cx="1524000" cy="228600"/>
          </a:xfrm>
          <a:prstGeom prst="rect">
            <a:avLst/>
          </a:prstGeom>
          <a:solidFill>
            <a:srgbClr val="FFC8C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7705935" y="6915090"/>
            <a:ext cx="371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+</a:t>
            </a:r>
          </a:p>
        </p:txBody>
      </p:sp>
      <p:sp>
        <p:nvSpPr>
          <p:cNvPr id="94" name="Rectangle 93"/>
          <p:cNvSpPr/>
          <p:nvPr/>
        </p:nvSpPr>
        <p:spPr bwMode="auto">
          <a:xfrm>
            <a:off x="6781800" y="6019800"/>
            <a:ext cx="1524000" cy="228600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5" name="Rectangle 94"/>
          <p:cNvSpPr/>
          <p:nvPr/>
        </p:nvSpPr>
        <p:spPr bwMode="auto">
          <a:xfrm>
            <a:off x="6781800" y="6324600"/>
            <a:ext cx="1524000" cy="228600"/>
          </a:xfrm>
          <a:prstGeom prst="rect">
            <a:avLst/>
          </a:prstGeom>
          <a:solidFill>
            <a:srgbClr val="FEFFA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6" name="Rectangle 95"/>
          <p:cNvSpPr/>
          <p:nvPr/>
        </p:nvSpPr>
        <p:spPr bwMode="auto">
          <a:xfrm>
            <a:off x="6781800" y="6629400"/>
            <a:ext cx="1524000" cy="228600"/>
          </a:xfrm>
          <a:prstGeom prst="rect">
            <a:avLst/>
          </a:prstGeom>
          <a:solidFill>
            <a:srgbClr val="FFC8C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97" name="Straight Arrow Connector 96"/>
          <p:cNvCxnSpPr/>
          <p:nvPr/>
        </p:nvCxnSpPr>
        <p:spPr bwMode="auto">
          <a:xfrm rot="16560000" flipV="1">
            <a:off x="7491000" y="2858289"/>
            <a:ext cx="304796" cy="74625"/>
          </a:xfrm>
          <a:prstGeom prst="straightConnector1">
            <a:avLst/>
          </a:prstGeom>
          <a:solidFill>
            <a:schemeClr val="accent1"/>
          </a:solidFill>
          <a:ln w="603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98" name="Straight Connector 97"/>
          <p:cNvCxnSpPr/>
          <p:nvPr/>
        </p:nvCxnSpPr>
        <p:spPr bwMode="auto">
          <a:xfrm rot="16200000" flipV="1">
            <a:off x="7200901" y="2324101"/>
            <a:ext cx="761999" cy="76200"/>
          </a:xfrm>
          <a:prstGeom prst="line">
            <a:avLst/>
          </a:prstGeom>
          <a:solidFill>
            <a:schemeClr val="accent1"/>
          </a:solidFill>
          <a:ln w="60325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 w="med" len="med"/>
          </a:ln>
          <a:effectLst/>
        </p:spPr>
      </p:cxnSp>
      <p:cxnSp>
        <p:nvCxnSpPr>
          <p:cNvPr id="99" name="Straight Arrow Connector 98"/>
          <p:cNvCxnSpPr/>
          <p:nvPr/>
        </p:nvCxnSpPr>
        <p:spPr bwMode="auto">
          <a:xfrm rot="16200000" flipV="1">
            <a:off x="7146183" y="3640984"/>
            <a:ext cx="1143000" cy="109433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0" name="Rectangle 99"/>
          <p:cNvSpPr/>
          <p:nvPr/>
        </p:nvSpPr>
        <p:spPr>
          <a:xfrm>
            <a:off x="6848406" y="2057400"/>
            <a:ext cx="4667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smtClean="0">
                <a:latin typeface="Calibri"/>
              </a:rPr>
              <a:t>MS</a:t>
            </a:r>
            <a:endParaRPr lang="en-US" sz="1600" b="1"/>
          </a:p>
        </p:txBody>
      </p:sp>
      <p:sp>
        <p:nvSpPr>
          <p:cNvPr id="101" name="Rectangle 100"/>
          <p:cNvSpPr/>
          <p:nvPr/>
        </p:nvSpPr>
        <p:spPr>
          <a:xfrm>
            <a:off x="6870246" y="2362200"/>
            <a:ext cx="4449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smtClean="0">
                <a:latin typeface="Calibri"/>
              </a:rPr>
              <a:t>Cal</a:t>
            </a:r>
            <a:endParaRPr lang="en-US" sz="1600" b="1"/>
          </a:p>
        </p:txBody>
      </p:sp>
      <p:sp>
        <p:nvSpPr>
          <p:cNvPr id="102" name="Rectangle 101"/>
          <p:cNvSpPr/>
          <p:nvPr/>
        </p:nvSpPr>
        <p:spPr>
          <a:xfrm>
            <a:off x="6874597" y="2667000"/>
            <a:ext cx="364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smtClean="0">
                <a:latin typeface="Calibri"/>
              </a:rPr>
              <a:t>lD</a:t>
            </a:r>
            <a:endParaRPr lang="en-US" sz="1600" b="1"/>
          </a:p>
        </p:txBody>
      </p:sp>
      <p:sp>
        <p:nvSpPr>
          <p:cNvPr id="103" name="Rectangle 102"/>
          <p:cNvSpPr/>
          <p:nvPr/>
        </p:nvSpPr>
        <p:spPr>
          <a:xfrm>
            <a:off x="6858000" y="5334000"/>
            <a:ext cx="364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smtClean="0">
                <a:latin typeface="Calibri"/>
              </a:rPr>
              <a:t>lD</a:t>
            </a:r>
            <a:endParaRPr lang="en-US" sz="1600" b="1"/>
          </a:p>
        </p:txBody>
      </p:sp>
      <p:sp>
        <p:nvSpPr>
          <p:cNvPr id="104" name="Rectangle 103"/>
          <p:cNvSpPr/>
          <p:nvPr/>
        </p:nvSpPr>
        <p:spPr>
          <a:xfrm>
            <a:off x="6870246" y="5029200"/>
            <a:ext cx="4449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smtClean="0">
                <a:latin typeface="Calibri"/>
              </a:rPr>
              <a:t>Cal</a:t>
            </a:r>
            <a:endParaRPr lang="en-US" sz="1600" b="1"/>
          </a:p>
        </p:txBody>
      </p:sp>
      <p:sp>
        <p:nvSpPr>
          <p:cNvPr id="105" name="Rectangle 104"/>
          <p:cNvSpPr/>
          <p:nvPr/>
        </p:nvSpPr>
        <p:spPr>
          <a:xfrm>
            <a:off x="6848406" y="4724400"/>
            <a:ext cx="4667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smtClean="0">
                <a:latin typeface="Calibri"/>
              </a:rPr>
              <a:t>MS</a:t>
            </a:r>
            <a:endParaRPr lang="en-US" sz="1600" b="1"/>
          </a:p>
        </p:txBody>
      </p:sp>
      <p:sp>
        <p:nvSpPr>
          <p:cNvPr id="107" name="TextBox 106"/>
          <p:cNvSpPr txBox="1"/>
          <p:nvPr/>
        </p:nvSpPr>
        <p:spPr>
          <a:xfrm>
            <a:off x="7239000" y="4705290"/>
            <a:ext cx="371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+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7315200" y="3867090"/>
            <a:ext cx="371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+ 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7620000" y="2343090"/>
            <a:ext cx="306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?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7618656" y="2038290"/>
            <a:ext cx="306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?</a:t>
            </a:r>
          </a:p>
        </p:txBody>
      </p:sp>
      <p:cxnSp>
        <p:nvCxnSpPr>
          <p:cNvPr id="112" name="Straight Arrow Connector 111"/>
          <p:cNvCxnSpPr/>
          <p:nvPr/>
        </p:nvCxnSpPr>
        <p:spPr bwMode="auto">
          <a:xfrm rot="16200000" flipV="1">
            <a:off x="7391402" y="4800601"/>
            <a:ext cx="533399" cy="76198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3" name="Rectangle 112"/>
          <p:cNvSpPr/>
          <p:nvPr/>
        </p:nvSpPr>
        <p:spPr>
          <a:xfrm>
            <a:off x="6858000" y="6553200"/>
            <a:ext cx="364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smtClean="0">
                <a:latin typeface="Calibri"/>
              </a:rPr>
              <a:t>lD</a:t>
            </a:r>
            <a:endParaRPr lang="en-US" sz="1600" b="1"/>
          </a:p>
        </p:txBody>
      </p:sp>
      <p:sp>
        <p:nvSpPr>
          <p:cNvPr id="114" name="Rectangle 113"/>
          <p:cNvSpPr/>
          <p:nvPr/>
        </p:nvSpPr>
        <p:spPr>
          <a:xfrm>
            <a:off x="6781800" y="6248400"/>
            <a:ext cx="4449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smtClean="0">
                <a:latin typeface="Calibri"/>
              </a:rPr>
              <a:t>Cal</a:t>
            </a:r>
            <a:endParaRPr lang="en-US" sz="1600" b="1"/>
          </a:p>
        </p:txBody>
      </p:sp>
      <p:sp>
        <p:nvSpPr>
          <p:cNvPr id="115" name="Rectangle 114"/>
          <p:cNvSpPr/>
          <p:nvPr/>
        </p:nvSpPr>
        <p:spPr>
          <a:xfrm>
            <a:off x="6781800" y="5943600"/>
            <a:ext cx="4667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smtClean="0">
                <a:latin typeface="Calibri"/>
              </a:rPr>
              <a:t>MS</a:t>
            </a:r>
            <a:endParaRPr lang="en-US" sz="1600" b="1"/>
          </a:p>
        </p:txBody>
      </p:sp>
      <p:sp>
        <p:nvSpPr>
          <p:cNvPr id="118" name="TextBox 117"/>
          <p:cNvSpPr txBox="1"/>
          <p:nvPr/>
        </p:nvSpPr>
        <p:spPr>
          <a:xfrm>
            <a:off x="7315200" y="6534090"/>
            <a:ext cx="371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+</a:t>
            </a:r>
          </a:p>
        </p:txBody>
      </p:sp>
      <p:cxnSp>
        <p:nvCxnSpPr>
          <p:cNvPr id="119" name="Straight Connector 118"/>
          <p:cNvCxnSpPr/>
          <p:nvPr/>
        </p:nvCxnSpPr>
        <p:spPr bwMode="auto">
          <a:xfrm rot="16200000" flipV="1">
            <a:off x="7429501" y="5372101"/>
            <a:ext cx="609599" cy="76200"/>
          </a:xfrm>
          <a:prstGeom prst="line">
            <a:avLst/>
          </a:prstGeom>
          <a:solidFill>
            <a:schemeClr val="accent1"/>
          </a:solidFill>
          <a:ln w="603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4" name="TextBox 123"/>
          <p:cNvSpPr txBox="1"/>
          <p:nvPr/>
        </p:nvSpPr>
        <p:spPr>
          <a:xfrm>
            <a:off x="7696200" y="2647890"/>
            <a:ext cx="371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+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6858000" y="3276600"/>
            <a:ext cx="4667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smtClean="0">
                <a:latin typeface="Calibri"/>
              </a:rPr>
              <a:t>MS</a:t>
            </a:r>
            <a:endParaRPr lang="en-US" sz="1600" b="1"/>
          </a:p>
        </p:txBody>
      </p:sp>
      <p:sp>
        <p:nvSpPr>
          <p:cNvPr id="129" name="Rectangle 128"/>
          <p:cNvSpPr/>
          <p:nvPr/>
        </p:nvSpPr>
        <p:spPr>
          <a:xfrm>
            <a:off x="6879840" y="3581400"/>
            <a:ext cx="4449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smtClean="0">
                <a:latin typeface="Calibri"/>
              </a:rPr>
              <a:t>Cal</a:t>
            </a:r>
            <a:endParaRPr lang="en-US" sz="1600" b="1"/>
          </a:p>
        </p:txBody>
      </p:sp>
      <p:sp>
        <p:nvSpPr>
          <p:cNvPr id="130" name="Rectangle 129"/>
          <p:cNvSpPr/>
          <p:nvPr/>
        </p:nvSpPr>
        <p:spPr>
          <a:xfrm>
            <a:off x="6884191" y="3886200"/>
            <a:ext cx="364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smtClean="0">
                <a:latin typeface="Calibri"/>
              </a:rPr>
              <a:t>lD</a:t>
            </a:r>
            <a:endParaRPr lang="en-US" sz="1600" b="1"/>
          </a:p>
        </p:txBody>
      </p:sp>
      <p:sp>
        <p:nvSpPr>
          <p:cNvPr id="135" name="TextBox 134"/>
          <p:cNvSpPr txBox="1"/>
          <p:nvPr/>
        </p:nvSpPr>
        <p:spPr>
          <a:xfrm>
            <a:off x="7315200" y="3581400"/>
            <a:ext cx="371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+ 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7239000" y="3257490"/>
            <a:ext cx="371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+ 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7239000" y="5010090"/>
            <a:ext cx="306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?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7239000" y="5314890"/>
            <a:ext cx="306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?</a:t>
            </a:r>
          </a:p>
        </p:txBody>
      </p:sp>
      <p:cxnSp>
        <p:nvCxnSpPr>
          <p:cNvPr id="141" name="Straight Arrow Connector 140"/>
          <p:cNvCxnSpPr/>
          <p:nvPr/>
        </p:nvCxnSpPr>
        <p:spPr bwMode="auto">
          <a:xfrm rot="16200000" flipV="1">
            <a:off x="7467600" y="6629401"/>
            <a:ext cx="533399" cy="76198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2" name="Explosion 1 141"/>
          <p:cNvSpPr/>
          <p:nvPr/>
        </p:nvSpPr>
        <p:spPr bwMode="auto">
          <a:xfrm>
            <a:off x="7620000" y="6248400"/>
            <a:ext cx="304800" cy="228600"/>
          </a:xfrm>
          <a:prstGeom prst="irregularSeal1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6248400" y="1066800"/>
            <a:ext cx="4710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(a)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</a:t>
            </a:r>
            <a:endParaRPr lang="en-US"/>
          </a:p>
        </p:txBody>
      </p:sp>
      <p:sp>
        <p:nvSpPr>
          <p:cNvPr id="144" name="Rectangle 143"/>
          <p:cNvSpPr/>
          <p:nvPr/>
        </p:nvSpPr>
        <p:spPr>
          <a:xfrm>
            <a:off x="6248400" y="2343090"/>
            <a:ext cx="4820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(b)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</a:t>
            </a:r>
            <a:endParaRPr lang="en-US"/>
          </a:p>
        </p:txBody>
      </p:sp>
      <p:sp>
        <p:nvSpPr>
          <p:cNvPr id="145" name="Rectangle 144"/>
          <p:cNvSpPr/>
          <p:nvPr/>
        </p:nvSpPr>
        <p:spPr>
          <a:xfrm>
            <a:off x="6299702" y="3562290"/>
            <a:ext cx="4539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(c)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</a:t>
            </a:r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6248400" y="4953000"/>
            <a:ext cx="4820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(d)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</a:t>
            </a:r>
            <a:endParaRPr lang="en-US"/>
          </a:p>
        </p:txBody>
      </p:sp>
      <p:sp>
        <p:nvSpPr>
          <p:cNvPr id="147" name="Rectangle 146"/>
          <p:cNvSpPr/>
          <p:nvPr/>
        </p:nvSpPr>
        <p:spPr>
          <a:xfrm>
            <a:off x="6248400" y="6229290"/>
            <a:ext cx="4735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(e)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42E69-D15F-A24A-8C3B-63DF190EA345}" type="slidenum">
              <a:rPr lang="en-US"/>
              <a:pPr>
                <a:defRPr/>
              </a:pPr>
              <a:t>58</a:t>
            </a:fld>
            <a:endParaRPr lang="en-US"/>
          </a:p>
        </p:txBody>
      </p:sp>
      <p:sp>
        <p:nvSpPr>
          <p:cNvPr id="3" name="Titre 1"/>
          <p:cNvSpPr txBox="1">
            <a:spLocks/>
          </p:cNvSpPr>
          <p:nvPr/>
        </p:nvSpPr>
        <p:spPr bwMode="auto">
          <a:xfrm>
            <a:off x="0" y="-152400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R-hadron search</a:t>
            </a:r>
            <a:r>
              <a:rPr kumimoji="0" lang="en-GB" sz="4000" b="1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in ATLAS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icture 3" descr="fig_03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9824" y="3505200"/>
            <a:ext cx="3302389" cy="3276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05200" y="4114800"/>
            <a:ext cx="1981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After all but the mass selection cuts applied.</a:t>
            </a:r>
            <a:endParaRPr lang="en-US"/>
          </a:p>
        </p:txBody>
      </p:sp>
      <p:pic>
        <p:nvPicPr>
          <p:cNvPr id="6" name="Picture 5" descr="fig_03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3335746"/>
            <a:ext cx="3657600" cy="35222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09600"/>
            <a:ext cx="86868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mtClean="0">
                <a:solidFill>
                  <a:srgbClr val="FF0000"/>
                </a:solidFill>
                <a:latin typeface="Calibri"/>
              </a:rPr>
              <a:t>Triggers: </a:t>
            </a:r>
          </a:p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   •  Muon18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  <a:ea typeface="Wingdings"/>
                <a:cs typeface="Wingdings"/>
              </a:rPr>
              <a:t>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efficient for HSCP staying charged </a:t>
            </a:r>
          </a:p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   •  MET60,70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  <a:ea typeface="Wingdings"/>
                <a:cs typeface="Wingdings"/>
              </a:rPr>
              <a:t>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needed when both HSCP are neutral in the muon system </a:t>
            </a:r>
          </a:p>
          <a:p>
            <a:pPr>
              <a:lnSpc>
                <a:spcPct val="150000"/>
              </a:lnSpc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• </a:t>
            </a:r>
            <a:r>
              <a:rPr lang="en-US" smtClean="0">
                <a:solidFill>
                  <a:srgbClr val="FF0000"/>
                </a:solidFill>
                <a:latin typeface="Calibri"/>
              </a:rPr>
              <a:t>Selection: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Track pT, dE/dx, β</a:t>
            </a:r>
          </a:p>
          <a:p>
            <a:pPr>
              <a:lnSpc>
                <a:spcPct val="150000"/>
              </a:lnSpc>
              <a:buSzPct val="125000"/>
              <a:buFont typeface="Arial"/>
              <a:buChar char="•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 </a:t>
            </a:r>
            <a:r>
              <a:rPr lang="en-US" smtClean="0">
                <a:solidFill>
                  <a:srgbClr val="FF0000"/>
                </a:solidFill>
                <a:latin typeface="Calibri"/>
              </a:rPr>
              <a:t>Background</a:t>
            </a:r>
          </a:p>
          <a:p>
            <a:pPr marL="288000">
              <a:buSzPct val="125000"/>
              <a:buFont typeface="Arial"/>
              <a:buChar char="•"/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 Data driven background prediction of the mass distribution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SMP's in SUSY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649" y="846675"/>
            <a:ext cx="4676951" cy="6087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438400"/>
            <a:ext cx="2226733" cy="200405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228600" y="4724400"/>
            <a:ext cx="3581400" cy="1905000"/>
          </a:xfrm>
          <a:prstGeom prst="rect">
            <a:avLst/>
          </a:prstGeom>
          <a:gradFill flip="none" rotWithShape="1">
            <a:gsLst>
              <a:gs pos="0">
                <a:srgbClr val="FEFFA6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52400" y="990600"/>
            <a:ext cx="8534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ＭＳ Ｐゴシック" charset="-128"/>
                <a:cs typeface="ＭＳ Ｐゴシック" charset="-128"/>
              </a:rPr>
              <a:t>Overview of SMP's in SUSY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ＭＳ Ｐゴシック" charset="-128"/>
                <a:cs typeface="ＭＳ Ｐゴシック" charset="-128"/>
              </a:rPr>
              <a:t>      considered  in literature, see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ＭＳ Ｐゴシック" charset="-128"/>
                <a:cs typeface="ＭＳ Ｐゴシック" charset="-128"/>
              </a:rPr>
              <a:t>      hep-ex/0611040 (phys. rep.)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ＭＳ Ｐゴシック" charset="-128"/>
                <a:cs typeface="ＭＳ Ｐゴシック" charset="-128"/>
              </a:rPr>
              <a:t>      (probably more models now!)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ＭＳ Ｐゴシック" charset="-128"/>
                <a:cs typeface="ＭＳ Ｐゴシック" charset="-128"/>
              </a:rPr>
              <a:t>Just remember this: SMP's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ＭＳ Ｐゴシック" charset="-128"/>
              </a:rPr>
              <a:t>Gluino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ker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-128"/>
              </a:rPr>
              <a:t>S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ＭＳ Ｐゴシック" charset="-128"/>
              </a:rPr>
              <a:t>quark:</a:t>
            </a:r>
            <a:r>
              <a:rPr kumimoji="0" lang="en-US" sz="2000" b="0" i="0" u="none" strike="noStrike" kern="0" cap="none" spc="0" normalizeH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ＭＳ Ｐゴシック" charset="-128"/>
              </a:rPr>
              <a:t> q (mostly t)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/>
              <a:ea typeface="ＭＳ Ｐゴシック" charset="-128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ker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-128"/>
              </a:rPr>
              <a:t>S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ＭＳ Ｐゴシック" charset="-128"/>
              </a:rPr>
              <a:t>lepton: l (mostly τ )</a:t>
            </a:r>
          </a:p>
          <a:p>
            <a:pPr marL="651600" marR="0" lvl="1" indent="-285750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ker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-128"/>
              </a:rPr>
              <a:t>Masses O(100 GeV) and more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/>
              <a:ea typeface="ＭＳ Ｐゴシック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52600" y="5638800"/>
            <a:ext cx="333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~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23454" y="5300246"/>
            <a:ext cx="333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~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14054" y="5638800"/>
            <a:ext cx="333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~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43200" y="5257800"/>
            <a:ext cx="333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~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42E69-D15F-A24A-8C3B-63DF190EA345}" type="slidenum">
              <a:rPr lang="en-US"/>
              <a:pPr>
                <a:defRPr/>
              </a:pPr>
              <a:t>59</a:t>
            </a:fld>
            <a:endParaRPr lang="en-US"/>
          </a:p>
        </p:txBody>
      </p:sp>
      <p:pic>
        <p:nvPicPr>
          <p:cNvPr id="4" name="Picture 3" descr="fig_05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540000"/>
            <a:ext cx="3889822" cy="4165600"/>
          </a:xfrm>
          <a:prstGeom prst="rect">
            <a:avLst/>
          </a:prstGeom>
        </p:spPr>
      </p:pic>
      <p:pic>
        <p:nvPicPr>
          <p:cNvPr id="6" name="Picture 5" descr="fig_05b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572000" y="2362200"/>
            <a:ext cx="4610277" cy="4495800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 bwMode="auto">
          <a:xfrm>
            <a:off x="0" y="-152400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R-hadron search</a:t>
            </a:r>
            <a:r>
              <a:rPr kumimoji="0" lang="en-GB" sz="4000" b="1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in ATLAS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6200" y="807184"/>
            <a:ext cx="3557384" cy="1631216"/>
          </a:xfrm>
          <a:prstGeom prst="rect">
            <a:avLst/>
          </a:prstGeom>
          <a:gradFill flip="none" rotWithShape="1">
            <a:gsLst>
              <a:gs pos="0">
                <a:srgbClr val="FEFFA6"/>
              </a:gs>
              <a:gs pos="100000">
                <a:schemeClr val="bg1"/>
              </a:gs>
            </a:gsLst>
            <a:lin ang="0" scaled="1"/>
            <a:tileRect/>
          </a:gradFill>
          <a:ln>
            <a:solidFill>
              <a:srgbClr val="FFED37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Exclusions:</a:t>
            </a:r>
          </a:p>
          <a:p>
            <a:r>
              <a:rPr lang="en-GB" b="1" dirty="0" smtClean="0">
                <a:solidFill>
                  <a:srgbClr val="FF0000"/>
                </a:solidFill>
                <a:latin typeface="Calibri"/>
              </a:rPr>
              <a:t>long-lived sleptons: 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M&gt;278 GeV </a:t>
            </a:r>
          </a:p>
          <a:p>
            <a:r>
              <a:rPr lang="en-GB" b="1" dirty="0" smtClean="0">
                <a:solidFill>
                  <a:srgbClr val="FF0000"/>
                </a:solidFill>
                <a:latin typeface="Calibri"/>
              </a:rPr>
              <a:t>gluino: 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M&gt;985 GeV</a:t>
            </a:r>
          </a:p>
          <a:p>
            <a:r>
              <a:rPr lang="en-GB" b="1" dirty="0" err="1" smtClean="0">
                <a:solidFill>
                  <a:srgbClr val="FF0000"/>
                </a:solidFill>
                <a:latin typeface="Calibri"/>
                <a:ea typeface="Wingdings"/>
                <a:cs typeface="Wingdings"/>
              </a:rPr>
              <a:t>stop: </a:t>
            </a:r>
            <a:r>
              <a:rPr lang="en-GB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M&gt;683 GeV</a:t>
            </a:r>
          </a:p>
          <a:p>
            <a:r>
              <a:rPr lang="en-GB" b="1" dirty="0" err="1" smtClean="0">
                <a:solidFill>
                  <a:srgbClr val="FF0000"/>
                </a:solidFill>
                <a:latin typeface="Calibri"/>
                <a:ea typeface="Wingdings"/>
                <a:cs typeface="Wingdings"/>
              </a:rPr>
              <a:t>bottom: </a:t>
            </a:r>
            <a:r>
              <a:rPr lang="en-GB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M&gt;612 GeV</a:t>
            </a:r>
            <a:endParaRPr lang="en-GB" dirty="0">
              <a:solidFill>
                <a:schemeClr val="accent2">
                  <a:lumMod val="75000"/>
                </a:scheme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42E69-D15F-A24A-8C3B-63DF190EA345}" type="slidenum">
              <a:rPr lang="en-US"/>
              <a:pPr>
                <a:defRPr/>
              </a:pPr>
              <a:t>60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04800" y="990600"/>
            <a:ext cx="883920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How could we miss seeing R-hadrons ?</a:t>
            </a:r>
          </a:p>
          <a:p>
            <a:pPr>
              <a:lnSpc>
                <a:spcPct val="150000"/>
              </a:lnSpc>
            </a:pPr>
            <a:endParaRPr lang="en-US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• Hadronic scattering is eccentric eg cross section ridiculously higher than expected – short, split tracks etc.</a:t>
            </a:r>
          </a:p>
          <a:p>
            <a:endParaRPr lang="en-US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• R-hadron is dominantly neutral and associated jet/MET too low for high lumi triggers (assuming pair production). Missed by monojet + MET</a:t>
            </a:r>
          </a:p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inclusive analyses.</a:t>
            </a:r>
          </a:p>
          <a:p>
            <a:pPr>
              <a:lnSpc>
                <a:spcPct val="150000"/>
              </a:lnSpc>
            </a:pPr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• R-hadron has c</a:t>
            </a:r>
            <a:r>
              <a:rPr lang="en-US" sz="2400" smtClean="0">
                <a:solidFill>
                  <a:schemeClr val="accent2">
                    <a:lumMod val="75000"/>
                  </a:schemeClr>
                </a:solidFill>
                <a:latin typeface="Times New Roman"/>
              </a:rPr>
              <a:t>τ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&gt;~detector size and decays in an unexpected way</a:t>
            </a:r>
          </a:p>
          <a:p>
            <a:endParaRPr lang="en-US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• R-hadron has c</a:t>
            </a:r>
            <a:r>
              <a:rPr lang="en-US" sz="2400" smtClean="0">
                <a:solidFill>
                  <a:schemeClr val="accent2">
                    <a:lumMod val="75000"/>
                  </a:schemeClr>
                </a:solidFill>
                <a:latin typeface="Times New Roman"/>
              </a:rPr>
              <a:t>τ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&lt;&lt;detector size and decays in a way missed by other displaced vertex searches. – Trigger objects (associated production)</a:t>
            </a:r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 bwMode="auto">
          <a:xfrm>
            <a:off x="0" y="-152400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smtClean="0">
                <a:solidFill>
                  <a:schemeClr val="accent2">
                    <a:lumMod val="75000"/>
                  </a:schemeClr>
                </a:solidFill>
                <a:latin typeface="Arial"/>
                <a:ea typeface="ＭＳ Ｐゴシック" charset="-128"/>
                <a:cs typeface="ＭＳ Ｐゴシック" charset="-128"/>
              </a:rPr>
              <a:t>How could we miss SMP's?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42E69-D15F-A24A-8C3B-63DF190EA345}" type="slidenum">
              <a:rPr lang="en-US"/>
              <a:pPr>
                <a:defRPr/>
              </a:pPr>
              <a:t>61</a:t>
            </a:fld>
            <a:endParaRPr lang="en-US"/>
          </a:p>
        </p:txBody>
      </p:sp>
      <p:sp>
        <p:nvSpPr>
          <p:cNvPr id="3" name="Titre 1"/>
          <p:cNvSpPr txBox="1">
            <a:spLocks/>
          </p:cNvSpPr>
          <p:nvPr/>
        </p:nvSpPr>
        <p:spPr bwMode="auto">
          <a:xfrm>
            <a:off x="0" y="-152400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smtClean="0">
                <a:solidFill>
                  <a:schemeClr val="accent2">
                    <a:lumMod val="75000"/>
                  </a:schemeClr>
                </a:solidFill>
                <a:latin typeface="Arial"/>
                <a:ea typeface="ＭＳ Ｐゴシック" charset="-128"/>
                <a:cs typeface="ＭＳ Ｐゴシック" charset="-128"/>
              </a:rPr>
              <a:t>Summary and conclusion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917912"/>
            <a:ext cx="88392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GB" dirty="0" smtClean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  <a:p>
            <a:pPr>
              <a:buFont typeface="Arial"/>
              <a:buChar char="•"/>
              <a:defRPr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CMS and ATLAS have  a good possibilities for detecting SMP's </a:t>
            </a:r>
          </a:p>
          <a:p>
            <a:pPr>
              <a:buFont typeface="Arial"/>
              <a:buChar char="•"/>
              <a:defRPr/>
            </a:pPr>
            <a:endParaRPr lang="en-GB" dirty="0" smtClean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  <a:p>
            <a:pPr>
              <a:buFont typeface="Arial"/>
              <a:buChar char="•"/>
              <a:defRPr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CMS and ATLAS are not especially designed for the detection of </a:t>
            </a:r>
            <a:r>
              <a:rPr lang="en-GB" dirty="0" smtClean="0">
                <a:solidFill>
                  <a:srgbClr val="FF0000"/>
                </a:solidFill>
                <a:latin typeface="Arial" charset="0"/>
              </a:rPr>
              <a:t>particles with unusual properties</a:t>
            </a:r>
            <a:r>
              <a:rPr lang="en-GB" dirty="0" smtClean="0">
                <a:solidFill>
                  <a:srgbClr val="0000FF"/>
                </a:solidFill>
                <a:latin typeface="Arial" charset="0"/>
              </a:rPr>
              <a:t>, 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but the  detectors have sufficient flexibility. Time of flight and dE/</a:t>
            </a:r>
            <a:r>
              <a:rPr lang="en-GB" dirty="0" err="1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dx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are the key components, as well as displaced vertices, and more…</a:t>
            </a:r>
          </a:p>
          <a:p>
            <a:pPr>
              <a:buFont typeface="Arial"/>
              <a:buChar char="•"/>
              <a:defRPr/>
            </a:pPr>
            <a:endParaRPr lang="en-GB" dirty="0" smtClean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  <a:p>
            <a:pPr>
              <a:buFont typeface="Arial"/>
              <a:buChar char="•"/>
              <a:defRPr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Studies are carried out on </a:t>
            </a:r>
            <a:r>
              <a:rPr lang="en-GB" dirty="0" smtClean="0">
                <a:solidFill>
                  <a:srgbClr val="FF0000"/>
                </a:solidFill>
                <a:latin typeface="Arial" charset="0"/>
              </a:rPr>
              <a:t>heavy stable charged particles, with fractional charge or multiple charge, stopping particles, displaced vertices…</a:t>
            </a:r>
          </a:p>
          <a:p>
            <a:pPr>
              <a:defRPr/>
            </a:pPr>
            <a:endParaRPr lang="en-GB" dirty="0" smtClean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  <a:p>
            <a:pPr>
              <a:buFont typeface="Arial"/>
              <a:buChar char="•"/>
              <a:defRPr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Exciting times ahead!!</a:t>
            </a:r>
            <a:endParaRPr lang="en-GB" dirty="0" smtClean="0">
              <a:solidFill>
                <a:srgbClr val="FF0000"/>
              </a:solidFill>
              <a:latin typeface="Arial" charset="0"/>
            </a:endParaRPr>
          </a:p>
          <a:p>
            <a:pPr>
              <a:buFont typeface="Arial"/>
              <a:buChar char="•"/>
              <a:defRPr/>
            </a:pPr>
            <a:endParaRPr lang="en-GB" dirty="0" smtClean="0">
              <a:solidFill>
                <a:srgbClr val="FF0000"/>
              </a:solidFill>
              <a:latin typeface="Arial" charset="0"/>
            </a:endParaRPr>
          </a:p>
          <a:p>
            <a:pPr>
              <a:buFont typeface="Arial"/>
              <a:buChar char="•"/>
              <a:defRPr/>
            </a:pPr>
            <a:endParaRPr lang="en-GB" dirty="0" smtClean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42E69-D15F-A24A-8C3B-63DF190EA345}" type="slidenum">
              <a:rPr lang="en-US"/>
              <a:pPr>
                <a:defRPr/>
              </a:pPr>
              <a:t>62</a:t>
            </a:fld>
            <a:endParaRPr lang="en-US"/>
          </a:p>
        </p:txBody>
      </p:sp>
      <p:sp>
        <p:nvSpPr>
          <p:cNvPr id="3" name="Titre 1"/>
          <p:cNvSpPr txBox="1">
            <a:spLocks/>
          </p:cNvSpPr>
          <p:nvPr/>
        </p:nvSpPr>
        <p:spPr bwMode="auto">
          <a:xfrm>
            <a:off x="0" y="-152400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smtClean="0">
                <a:solidFill>
                  <a:schemeClr val="accent2">
                    <a:lumMod val="75000"/>
                  </a:schemeClr>
                </a:solidFill>
                <a:latin typeface="Arial"/>
                <a:ea typeface="ＭＳ Ｐゴシック" charset="-128"/>
                <a:cs typeface="ＭＳ Ｐゴシック" charset="-128"/>
              </a:rPr>
              <a:t>Sources used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1504890"/>
            <a:ext cx="8763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https://twiki.cern.ch/twiki/bin/view/CMSPublic/PhysicsResultsEXO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" y="1905000"/>
            <a:ext cx="8839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https://twiki.cern.ch/twiki/bin/view/AtlasPublic/SupersymmetryPublicResults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2286000"/>
            <a:ext cx="8991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https://twiki.cern.ch/twiki/bin/view/AtlasPublic/ExoticsPublicResults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990600"/>
            <a:ext cx="4420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Apart from papers already mentioned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42E69-D15F-A24A-8C3B-63DF190EA345}" type="slidenum">
              <a:rPr lang="en-US"/>
              <a:pPr>
                <a:defRPr/>
              </a:pPr>
              <a:t>63</a:t>
            </a:fld>
            <a:endParaRPr lang="en-US"/>
          </a:p>
        </p:txBody>
      </p:sp>
      <p:sp>
        <p:nvSpPr>
          <p:cNvPr id="4" name="Titre 1"/>
          <p:cNvSpPr txBox="1">
            <a:spLocks/>
          </p:cNvSpPr>
          <p:nvPr/>
        </p:nvSpPr>
        <p:spPr bwMode="auto">
          <a:xfrm>
            <a:off x="152400" y="1762125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Many thanks</a:t>
            </a:r>
            <a:r>
              <a:rPr kumimoji="0" lang="en-GB" sz="4000" b="1" i="0" u="none" strike="noStrike" kern="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to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29181" y="2867561"/>
            <a:ext cx="627181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Tilman Plehn, Victor Gohmer, Thomas Schoerner-Sadenius</a:t>
            </a:r>
          </a:p>
          <a:p>
            <a:pPr algn="ctr"/>
            <a:endParaRPr lang="en-US" smtClean="0">
              <a:solidFill>
                <a:schemeClr val="accent2">
                  <a:lumMod val="75000"/>
                </a:schemeClr>
              </a:solidFill>
              <a:latin typeface="Calibri"/>
            </a:endParaRPr>
          </a:p>
          <a:p>
            <a:pPr algn="ctr"/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for having invited me here!</a:t>
            </a:r>
          </a:p>
          <a:p>
            <a:pPr algn="ctr"/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5077460"/>
            <a:ext cx="2108200" cy="1475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42E69-D15F-A24A-8C3B-63DF190EA345}" type="slidenum">
              <a:rPr lang="en-US"/>
              <a:pPr>
                <a:defRPr/>
              </a:pPr>
              <a:t>64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38200"/>
            <a:ext cx="8077200" cy="622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42E69-D15F-A24A-8C3B-63DF190EA345}" type="slidenum">
              <a:rPr lang="en-US"/>
              <a:pPr>
                <a:defRPr/>
              </a:pPr>
              <a:t>65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457200"/>
            <a:ext cx="8953500" cy="5840634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534400" cy="9048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/>
              <a:t>Magnetically charged particles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991600" cy="5105400"/>
          </a:xfrm>
        </p:spPr>
        <p:txBody>
          <a:bodyPr/>
          <a:lstStyle/>
          <a:p>
            <a:r>
              <a:rPr lang="en-US" sz="2100" smtClean="0"/>
              <a:t>Dirac monopole has a magnetic charge equivalent to an electric charge of 137e/2, </a:t>
            </a:r>
          </a:p>
          <a:p>
            <a:r>
              <a:rPr lang="en-US" sz="2100" smtClean="0"/>
              <a:t>Expected to suffer </a:t>
            </a:r>
            <a:r>
              <a:rPr lang="en-US" sz="2100" smtClean="0">
                <a:solidFill>
                  <a:srgbClr val="FF0000"/>
                </a:solidFill>
              </a:rPr>
              <a:t>ionisation energy loss </a:t>
            </a:r>
            <a:r>
              <a:rPr lang="en-US" sz="2100" smtClean="0"/>
              <a:t>at a rate several thousand times greater than that of a particle with electric charge e!!</a:t>
            </a:r>
          </a:p>
          <a:p>
            <a:r>
              <a:rPr lang="en-US" sz="2100" smtClean="0"/>
              <a:t>Not Coulomb force, but Lorentz force responsable for energy loss</a:t>
            </a:r>
          </a:p>
          <a:p>
            <a:r>
              <a:rPr lang="en-US" sz="2100" smtClean="0">
                <a:solidFill>
                  <a:schemeClr val="accent6">
                    <a:lumMod val="75000"/>
                  </a:schemeClr>
                </a:solidFill>
              </a:rPr>
              <a:t>Ratio between Dirac monopole and electrically charged particle with unit charge:  </a:t>
            </a:r>
            <a:endParaRPr lang="en-US" sz="210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2100" smtClean="0"/>
          </a:p>
          <a:p>
            <a:endParaRPr lang="en-US" sz="2100" smtClean="0"/>
          </a:p>
          <a:p>
            <a:endParaRPr lang="en-US" sz="2100" smtClean="0"/>
          </a:p>
          <a:p>
            <a:r>
              <a:rPr lang="en-US" sz="2100" smtClean="0">
                <a:solidFill>
                  <a:srgbClr val="FF0000"/>
                </a:solidFill>
              </a:rPr>
              <a:t>Would leave a striking ionisation signature!!! </a:t>
            </a:r>
          </a:p>
          <a:p>
            <a:r>
              <a:rPr lang="en-US" sz="2100" smtClean="0"/>
              <a:t>Due to large energy loss could also lead to a </a:t>
            </a:r>
          </a:p>
          <a:p>
            <a:pPr>
              <a:buNone/>
            </a:pPr>
            <a:r>
              <a:rPr lang="en-US" sz="2100" smtClean="0"/>
              <a:t>     monopole becoming stopped in detector </a:t>
            </a:r>
          </a:p>
          <a:p>
            <a:pPr>
              <a:buNone/>
            </a:pPr>
            <a:r>
              <a:rPr lang="en-US" sz="2100" smtClean="0"/>
              <a:t>     material before reaching a tracking chamber. </a:t>
            </a:r>
          </a:p>
          <a:p>
            <a:endParaRPr lang="en-US" sz="2200" smtClean="0"/>
          </a:p>
          <a:p>
            <a:endParaRPr lang="en-US" sz="2200" smtClean="0"/>
          </a:p>
          <a:p>
            <a:endParaRPr lang="en-US" sz="220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66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133600" y="3152480"/>
          <a:ext cx="2286000" cy="1343320"/>
        </p:xfrm>
        <a:graphic>
          <a:graphicData uri="http://schemas.openxmlformats.org/presentationml/2006/ole">
            <p:oleObj spid="_x0000_s193538" name="Equation" r:id="rId3" imgW="1231900" imgH="723900" progId="Equation.3">
              <p:embed/>
            </p:oleObj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6664" y="3358338"/>
            <a:ext cx="3087336" cy="3042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SMP's in other theories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1" y="838199"/>
            <a:ext cx="5638800" cy="5763663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8534400" cy="5105400"/>
          </a:xfrm>
        </p:spPr>
        <p:txBody>
          <a:bodyPr/>
          <a:lstStyle/>
          <a:p>
            <a:r>
              <a:rPr lang="en-US" sz="2000">
                <a:latin typeface="Calibri"/>
              </a:rPr>
              <a:t>Overview of SMP's in other</a:t>
            </a:r>
          </a:p>
          <a:p>
            <a:pPr>
              <a:buNone/>
            </a:pPr>
            <a:r>
              <a:rPr lang="en-US" sz="2000">
                <a:latin typeface="Calibri"/>
              </a:rPr>
              <a:t>	theories besides SUSY</a:t>
            </a:r>
          </a:p>
          <a:p>
            <a:pPr>
              <a:buNone/>
            </a:pPr>
            <a:r>
              <a:rPr lang="en-US" sz="2000">
                <a:latin typeface="Calibri"/>
              </a:rPr>
              <a:t>      see e.g. hep-ex/0611040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743200"/>
            <a:ext cx="1371600" cy="1371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76200" y="4648200"/>
            <a:ext cx="3352800" cy="2133600"/>
          </a:xfrm>
          <a:prstGeom prst="rect">
            <a:avLst/>
          </a:prstGeom>
          <a:gradFill flip="none" rotWithShape="1">
            <a:gsLst>
              <a:gs pos="0">
                <a:srgbClr val="FEFFA6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r>
              <a:rPr lang="en-US" ker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-128"/>
                <a:cs typeface="ＭＳ Ｐゴシック" charset="-128"/>
              </a:rPr>
              <a:t>Most commonly </a:t>
            </a:r>
            <a:r>
              <a:rPr lang="en-US" ker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-128"/>
                <a:cs typeface="ＭＳ Ｐゴシック" charset="-128"/>
              </a:rPr>
              <a:t>studied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ker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-128"/>
              </a:rPr>
              <a:t> Hyper-quarks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ker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-128"/>
              </a:rPr>
              <a:t> 4</a:t>
            </a:r>
            <a:r>
              <a:rPr lang="en-US" kern="0" baseline="3000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-128"/>
              </a:rPr>
              <a:t>th</a:t>
            </a:r>
            <a:r>
              <a:rPr lang="en-US" ker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-128"/>
              </a:rPr>
              <a:t> generation quarks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ker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-128"/>
              </a:rPr>
              <a:t> leptoquarks</a:t>
            </a:r>
            <a:endParaRPr lang="en-US" kern="0">
              <a:solidFill>
                <a:schemeClr val="accent2">
                  <a:lumMod val="75000"/>
                </a:schemeClr>
              </a:solidFill>
              <a:latin typeface="Calibri"/>
              <a:ea typeface="ＭＳ Ｐゴシック" charset="-128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ker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-128"/>
              </a:rPr>
              <a:t> </a:t>
            </a:r>
            <a:r>
              <a:rPr lang="en-US" kern="0">
                <a:solidFill>
                  <a:schemeClr val="accent2">
                    <a:lumMod val="75000"/>
                  </a:schemeClr>
                </a:solidFill>
                <a:latin typeface="Calibri"/>
                <a:ea typeface="ＭＳ Ｐゴシック" charset="-128"/>
              </a:rPr>
              <a:t>Masses O(100 GeV) and more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endParaRPr lang="en-US" kern="0">
              <a:solidFill>
                <a:schemeClr val="accent2">
                  <a:lumMod val="75000"/>
                </a:schemeClr>
              </a:solidFill>
              <a:latin typeface="Calibri"/>
              <a:ea typeface="ＭＳ Ｐゴシック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2514600"/>
            <a:ext cx="1803400" cy="180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Lifetimes &amp; cosmology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7060" y="4572000"/>
            <a:ext cx="3076939" cy="233159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28600" y="914400"/>
            <a:ext cx="8534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smtClean="0">
                <a:solidFill>
                  <a:schemeClr val="accent2">
                    <a:lumMod val="75000"/>
                  </a:schemeClr>
                </a:solidFill>
                <a:latin typeface="Arial"/>
                <a:ea typeface="ＭＳ Ｐゴシック" charset="-128"/>
                <a:cs typeface="ＭＳ Ｐゴシック" charset="-128"/>
              </a:rPr>
              <a:t>C</a:t>
            </a:r>
            <a:r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ＭＳ Ｐゴシック" charset="-128"/>
              </a:rPr>
              <a:t>osmological limits are hard to reconcile with absolutely stable Strongly</a:t>
            </a:r>
            <a:r>
              <a:rPr kumimoji="0" lang="en-US" b="0" i="0" u="none" strike="noStrike" kern="0" cap="none" spc="0" normalizeH="0" noProof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ＭＳ Ｐゴシック" charset="-128"/>
              </a:rPr>
              <a:t> </a:t>
            </a:r>
            <a:r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ＭＳ Ｐゴシック" charset="-128"/>
              </a:rPr>
              <a:t>Interacting Massive Particles(SIMP'S)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kern="0" smtClean="0">
                <a:solidFill>
                  <a:schemeClr val="accent2">
                    <a:lumMod val="75000"/>
                  </a:schemeClr>
                </a:solidFill>
                <a:latin typeface="Arial"/>
                <a:ea typeface="ＭＳ Ｐゴシック" charset="-128"/>
              </a:rPr>
              <a:t>cosmic ray searches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kern="0" noProof="0" smtClean="0">
                <a:solidFill>
                  <a:schemeClr val="accent2">
                    <a:lumMod val="75000"/>
                  </a:schemeClr>
                </a:solidFill>
                <a:latin typeface="Arial"/>
                <a:ea typeface="ＭＳ Ｐゴシック" charset="-128"/>
              </a:rPr>
              <a:t>s</a:t>
            </a:r>
            <a:r>
              <a:rPr kumimoji="0" lang="en-US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ＭＳ Ｐゴシック" charset="-128"/>
              </a:rPr>
              <a:t>earches in ordinary</a:t>
            </a:r>
            <a:r>
              <a:rPr kumimoji="0" lang="en-US" b="0" i="0" u="none" strike="noStrike" kern="0" cap="none" spc="0" normalizeH="0" noProof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ＭＳ Ｐゴシック" charset="-128"/>
              </a:rPr>
              <a:t> matter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kern="0" noProof="0" smtClean="0">
                <a:solidFill>
                  <a:schemeClr val="accent2">
                    <a:lumMod val="75000"/>
                  </a:schemeClr>
                </a:solidFill>
                <a:latin typeface="Arial"/>
                <a:ea typeface="ＭＳ Ｐゴシック" charset="-128"/>
              </a:rPr>
              <a:t>dark matter searches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kumimoji="0" lang="en-US" b="0" i="0" u="none" strike="noStrike" kern="0" cap="none" spc="0" normalizeH="0" baseline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ＭＳ Ｐゴシック" charset="-128"/>
              </a:rPr>
              <a:t>...</a:t>
            </a:r>
            <a:endParaRPr kumimoji="0" lang="en-US" b="0" i="0" u="none" strike="noStrike" kern="0" cap="none" spc="0" normalizeH="0" baseline="0" noProof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Particles can appear long-lived over a detector time scale (10</a:t>
            </a:r>
            <a:r>
              <a:rPr kumimoji="0" lang="en-US" sz="2000" b="0" i="0" u="none" strike="noStrike" kern="0" cap="none" spc="0" normalizeH="0" baseline="30000" noProof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-7</a:t>
            </a: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s) and then decay to a WIMP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kern="0" smtClean="0">
                <a:solidFill>
                  <a:schemeClr val="accent2">
                    <a:lumMod val="75000"/>
                  </a:schemeClr>
                </a:solidFill>
                <a:latin typeface="Arial"/>
                <a:ea typeface="ＭＳ Ｐゴシック" charset="-128"/>
                <a:cs typeface="ＭＳ Ｐゴシック" charset="-128"/>
              </a:rPr>
              <a:t>Many mechanisms to regulate lifetime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1900" kern="0" smtClean="0">
                <a:solidFill>
                  <a:srgbClr val="B00000"/>
                </a:solidFill>
                <a:latin typeface="Arial"/>
                <a:ea typeface="ＭＳ Ｐゴシック" charset="-128"/>
              </a:rPr>
              <a:t>R-parity conservation, decays via virtual lines etc.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1900" kern="0" smtClean="0">
                <a:solidFill>
                  <a:srgbClr val="B00000"/>
                </a:solidFill>
                <a:latin typeface="Arial"/>
                <a:ea typeface="ＭＳ Ｐゴシック" charset="-128"/>
              </a:rPr>
              <a:t>Mediated by heavy particles</a:t>
            </a:r>
            <a:endParaRPr kumimoji="0" lang="en-US" sz="2000" b="0" i="0" u="none" strike="noStrike" kern="0" cap="none" spc="0" normalizeH="0" baseline="0" noProof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SMP's</a:t>
            </a:r>
            <a:r>
              <a:rPr kumimoji="0" lang="en-US" sz="2000" b="0" i="0" u="none" strike="noStrike" kern="0" cap="none" spc="0" normalizeH="0" noProof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encompass absolutely stable and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kern="0" smtClean="0">
                <a:solidFill>
                  <a:schemeClr val="accent2">
                    <a:lumMod val="75000"/>
                  </a:schemeClr>
                </a:solidFill>
                <a:latin typeface="Arial"/>
                <a:ea typeface="ＭＳ Ｐゴシック" charset="-128"/>
                <a:cs typeface="ＭＳ Ｐゴシック" charset="-128"/>
              </a:rPr>
              <a:t>     </a:t>
            </a: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metastable objects.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Can still lead to dark matter canditates 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6200" y="877431"/>
            <a:ext cx="906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Categorise SMP's in terms of experimentally relevant charge quantum numbers.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1447800"/>
          <a:ext cx="8534400" cy="329184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905000"/>
                <a:gridCol w="1447800"/>
                <a:gridCol w="1219200"/>
                <a:gridCol w="2286000"/>
                <a:gridCol w="1676400"/>
              </a:tblGrid>
              <a:tr h="685800">
                <a:tc>
                  <a:txBody>
                    <a:bodyPr/>
                    <a:lstStyle/>
                    <a:p>
                      <a:pPr algn="l"/>
                      <a:r>
                        <a:rPr lang="en-US" sz="1800" baseline="0" smtClean="0"/>
                        <a:t>Electric charge </a:t>
                      </a:r>
                      <a:endParaRPr lang="en-US" sz="1800" b="0" i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aseline="0" smtClean="0"/>
                        <a:t>Colour</a:t>
                      </a:r>
                    </a:p>
                    <a:p>
                      <a:pPr algn="l"/>
                      <a:r>
                        <a:rPr lang="en-US" sz="1800" baseline="0" smtClean="0"/>
                        <a:t>charge</a:t>
                      </a:r>
                      <a:endParaRPr lang="en-US" sz="1800" b="0" i="0" baseline="0" smtClean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aseline="0" smtClean="0"/>
                        <a:t>Magnetic</a:t>
                      </a:r>
                    </a:p>
                    <a:p>
                      <a:pPr algn="l"/>
                      <a:r>
                        <a:rPr lang="en-US" sz="1800" baseline="0" smtClean="0"/>
                        <a:t>charge</a:t>
                      </a:r>
                      <a:endParaRPr lang="en-US" sz="1800" b="0" i="0" baseline="0" smtClean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smtClean="0"/>
                        <a:t>Signature</a:t>
                      </a:r>
                      <a:endParaRPr lang="en-US" sz="1800" b="0" i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aseline="0" smtClean="0"/>
                        <a:t>Example</a:t>
                      </a:r>
                    </a:p>
                    <a:p>
                      <a:pPr algn="l"/>
                      <a:r>
                        <a:rPr lang="en-US" sz="1800" baseline="0" smtClean="0"/>
                        <a:t>in theory</a:t>
                      </a:r>
                      <a:endParaRPr lang="en-US" sz="1800" b="0" i="0" baseline="0" smtClean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/>
                </a:tc>
              </a:tr>
              <a:tr h="685800">
                <a:tc>
                  <a:txBody>
                    <a:bodyPr/>
                    <a:lstStyle/>
                    <a:p>
                      <a:pPr algn="l"/>
                      <a:r>
                        <a:rPr lang="en-US" sz="1800" baseline="0" smtClean="0"/>
                        <a:t>Q|&gt;e</a:t>
                      </a:r>
                      <a:endParaRPr lang="en-US"/>
                    </a:p>
                  </a:txBody>
                  <a:tcPr>
                    <a:gradFill flip="none" rotWithShape="1">
                      <a:gsLst>
                        <a:gs pos="0">
                          <a:srgbClr val="FEFFA6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aseline="0" smtClean="0"/>
                        <a:t>- </a:t>
                      </a:r>
                      <a:endParaRPr lang="en-US"/>
                    </a:p>
                  </a:txBody>
                  <a:tcPr>
                    <a:gradFill flip="none" rotWithShape="1">
                      <a:gsLst>
                        <a:gs pos="0">
                          <a:srgbClr val="FEFFA6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EFFA6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aseline="0" smtClean="0"/>
                        <a:t>Very highly</a:t>
                      </a:r>
                    </a:p>
                    <a:p>
                      <a:pPr algn="l"/>
                      <a:r>
                        <a:rPr lang="en-US" sz="1800" baseline="0" smtClean="0"/>
                        <a:t>ionising, slow</a:t>
                      </a:r>
                      <a:endParaRPr lang="en-US" sz="1800" b="0" i="0" baseline="0" smtClean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EFFA6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aseline="0" smtClean="0"/>
                        <a:t>Q-ball, black</a:t>
                      </a:r>
                    </a:p>
                    <a:p>
                      <a:pPr algn="l"/>
                      <a:r>
                        <a:rPr lang="en-US" sz="1800" baseline="0" smtClean="0"/>
                        <a:t>hole</a:t>
                      </a:r>
                      <a:endParaRPr lang="en-US" sz="1800" b="0" i="0" baseline="0" smtClean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EFFA6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baseline="0" smtClean="0"/>
                        <a:t>Q=e</a:t>
                      </a:r>
                    </a:p>
                    <a:p>
                      <a:endParaRPr lang="en-US"/>
                    </a:p>
                  </a:txBody>
                  <a:tcPr>
                    <a:gradFill flip="none" rotWithShape="1">
                      <a:gsLst>
                        <a:gs pos="0">
                          <a:srgbClr val="FEFFA6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aseline="0" smtClean="0"/>
                        <a:t> -</a:t>
                      </a:r>
                      <a:endParaRPr lang="en-US"/>
                    </a:p>
                  </a:txBody>
                  <a:tcPr>
                    <a:gradFill flip="none" rotWithShape="1">
                      <a:gsLst>
                        <a:gs pos="0">
                          <a:srgbClr val="FEFFA6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aseline="0" smtClean="0"/>
                        <a:t>-</a:t>
                      </a:r>
                      <a:endParaRPr lang="en-US"/>
                    </a:p>
                  </a:txBody>
                  <a:tcPr>
                    <a:gradFill flip="none" rotWithShape="1">
                      <a:gsLst>
                        <a:gs pos="0">
                          <a:srgbClr val="FEFFA6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aseline="0" smtClean="0"/>
                        <a:t>Highly ionising,</a:t>
                      </a:r>
                    </a:p>
                    <a:p>
                      <a:pPr algn="l"/>
                      <a:r>
                        <a:rPr lang="en-US" sz="1800" baseline="0" smtClean="0"/>
                        <a:t>slow</a:t>
                      </a:r>
                      <a:endParaRPr lang="en-US" sz="1800" b="0" i="0" baseline="0" smtClean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EFFA6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aseline="0" smtClean="0"/>
                        <a:t>Slepton (SUSY)</a:t>
                      </a:r>
                      <a:endParaRPr lang="en-US"/>
                    </a:p>
                  </a:txBody>
                  <a:tcPr>
                    <a:gradFill flip="none" rotWithShape="1">
                      <a:gsLst>
                        <a:gs pos="0">
                          <a:srgbClr val="FEFFA6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baseline="0" smtClean="0"/>
                        <a:t>Q=0,1/3e,2/3e</a:t>
                      </a:r>
                    </a:p>
                    <a:p>
                      <a:pPr algn="l"/>
                      <a:r>
                        <a:rPr lang="en-US" sz="1800" baseline="0" smtClean="0"/>
                        <a:t>Q=0.e,2e</a:t>
                      </a:r>
                      <a:endParaRPr lang="en-US" sz="1800" b="0" i="0" baseline="0" smtClean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EFFA6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smtClean="0"/>
                        <a:t>Octet,triplet </a:t>
                      </a:r>
                      <a:endParaRPr lang="en-US"/>
                    </a:p>
                    <a:p>
                      <a:endParaRPr lang="en-US"/>
                    </a:p>
                  </a:txBody>
                  <a:tcPr>
                    <a:gradFill flip="none" rotWithShape="1">
                      <a:gsLst>
                        <a:gs pos="0">
                          <a:srgbClr val="FEFFA6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EFFA6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aseline="0" smtClean="0"/>
                        <a:t>Highly ionising,</a:t>
                      </a:r>
                    </a:p>
                    <a:p>
                      <a:pPr algn="l"/>
                      <a:r>
                        <a:rPr lang="en-US" sz="1800" baseline="0" smtClean="0"/>
                        <a:t>slow, charge exchange</a:t>
                      </a:r>
                      <a:endParaRPr lang="en-US" sz="1800" b="0" i="0" baseline="0" smtClean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EFFA6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smtClean="0"/>
                        <a:t>R-hadrons, LQ hadrons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EFFA6"/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buFontTx/>
                        <a:buChar char="-"/>
                      </a:pPr>
                      <a:r>
                        <a:rPr lang="en-US" sz="1800" baseline="0" smtClean="0"/>
                        <a:t>-</a:t>
                      </a:r>
                      <a:endParaRPr lang="en-US" sz="1800"/>
                    </a:p>
                    <a:p>
                      <a:endParaRPr lang="en-US"/>
                    </a:p>
                  </a:txBody>
                  <a:tcPr>
                    <a:gradFill flip="none" rotWithShape="1">
                      <a:gsLst>
                        <a:gs pos="0">
                          <a:srgbClr val="CCFFCC"/>
                        </a:gs>
                        <a:gs pos="100000">
                          <a:schemeClr val="bg1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gradFill flip="none" rotWithShape="1">
                      <a:gsLst>
                        <a:gs pos="0">
                          <a:srgbClr val="CCFFCC"/>
                        </a:gs>
                        <a:gs pos="100000">
                          <a:schemeClr val="bg1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aseline="0" smtClean="0"/>
                        <a:t>Dirac</a:t>
                      </a:r>
                      <a:endParaRPr lang="en-US"/>
                    </a:p>
                  </a:txBody>
                  <a:tcPr>
                    <a:gradFill flip="none" rotWithShape="1">
                      <a:gsLst>
                        <a:gs pos="0">
                          <a:srgbClr val="CCFFCC"/>
                        </a:gs>
                        <a:gs pos="100000">
                          <a:schemeClr val="bg1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aseline="0" smtClean="0"/>
                        <a:t>Very highly</a:t>
                      </a:r>
                    </a:p>
                    <a:p>
                      <a:pPr algn="l"/>
                      <a:r>
                        <a:rPr lang="en-US" sz="1800" baseline="0" smtClean="0"/>
                        <a:t>ionising, slow</a:t>
                      </a:r>
                      <a:endParaRPr lang="en-US" sz="1800" b="0" i="0" baseline="0" smtClean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FFCC"/>
                        </a:gs>
                        <a:gs pos="100000">
                          <a:schemeClr val="bg1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GUT Dirac argument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FFCC"/>
                        </a:gs>
                        <a:gs pos="100000">
                          <a:schemeClr val="bg1"/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 bwMode="auto">
          <a:xfrm>
            <a:off x="228600" y="2819400"/>
            <a:ext cx="8534400" cy="1295400"/>
          </a:xfrm>
          <a:prstGeom prst="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28600" y="5791200"/>
            <a:ext cx="8610600" cy="838200"/>
          </a:xfrm>
          <a:prstGeom prst="rect">
            <a:avLst/>
          </a:prstGeom>
          <a:gradFill flip="none" rotWithShape="1">
            <a:gsLst>
              <a:gs pos="0">
                <a:srgbClr val="FEFFA6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4845784"/>
            <a:ext cx="8991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For particles with Q&gt;|e|, fractionally charged particles and magnetically charged particles (monopoles) see talk on thursday by Albert de Roeck</a:t>
            </a:r>
          </a:p>
          <a:p>
            <a:endParaRPr lang="en-US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At LHC have to search over fullest range of mass, charges, and lifetimes.</a:t>
            </a:r>
          </a:p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Reach is much further than LEP (exclusions typically up to 90 GeV)</a:t>
            </a:r>
          </a:p>
          <a:p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Reunion_17_01_03">
  <a:themeElements>
    <a:clrScheme name="Reunion_17_01_0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eunion_17_01_0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Reunion_17_01_0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279c20c3caf3300dae6b438536eb8c56">
  <xsd:schema xmlns:xsd="http://www.w3.org/2001/XMLSchema" xmlns:p="http://schemas.microsoft.com/office/2006/metadata/properties" targetNamespace="http://schemas.microsoft.com/office/2006/metadata/properties" ma:root="true" ma:fieldsID="0d2e1ca116041f9e11471c52c4c9d60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5E2FAED9-7DAD-4E4E-9DA8-3DFDA72659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2270AB-C998-4F97-93A9-39174A3BBD86}">
  <ds:schemaRefs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A248C7B-BB18-4DC6-A696-92564656A5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Jaguar:Applications:Microsoft Office X:Modèles:Présentations:Modèles:Écran</Template>
  <TotalTime>132222</TotalTime>
  <Words>5508</Words>
  <Application>Microsoft Macintosh PowerPoint</Application>
  <PresentationFormat>On-screen Show (4:3)</PresentationFormat>
  <Paragraphs>1006</Paragraphs>
  <Slides>67</Slides>
  <Notes>11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9" baseType="lpstr">
      <vt:lpstr>Reunion_17_01_03</vt:lpstr>
      <vt:lpstr>Equation</vt:lpstr>
      <vt:lpstr>Slide 0</vt:lpstr>
      <vt:lpstr>Slide 1</vt:lpstr>
      <vt:lpstr>Stable Massive Particles</vt:lpstr>
      <vt:lpstr>Slide 3</vt:lpstr>
      <vt:lpstr>SMP's in SUSY</vt:lpstr>
      <vt:lpstr>SMP's in SUSY</vt:lpstr>
      <vt:lpstr>SMP's in other theories</vt:lpstr>
      <vt:lpstr>Lifetimes &amp; cosmology</vt:lpstr>
      <vt:lpstr>Summary</vt:lpstr>
      <vt:lpstr>Slide 9</vt:lpstr>
      <vt:lpstr>Modelling SMP production</vt:lpstr>
      <vt:lpstr>Slide 11</vt:lpstr>
      <vt:lpstr>Modelling SMP production</vt:lpstr>
      <vt:lpstr>Modelling SMP production</vt:lpstr>
      <vt:lpstr>SMP properties</vt:lpstr>
      <vt:lpstr>Slide 15</vt:lpstr>
      <vt:lpstr>Interactions of particles in matter</vt:lpstr>
      <vt:lpstr>Ionization energy losses</vt:lpstr>
      <vt:lpstr>Ionization energy losses</vt:lpstr>
      <vt:lpstr>Multiple Coulomb Scattering</vt:lpstr>
      <vt:lpstr>Transition radiation?</vt:lpstr>
      <vt:lpstr>Cherenkov radiation?</vt:lpstr>
      <vt:lpstr>Nuclear interactions</vt:lpstr>
      <vt:lpstr>Nuclear interactions: general</vt:lpstr>
      <vt:lpstr>Nuclear interactions: general</vt:lpstr>
      <vt:lpstr>An example: π p scattering</vt:lpstr>
      <vt:lpstr>Nuclear scattering: generic model </vt:lpstr>
      <vt:lpstr>Nuclear scattering: generic model</vt:lpstr>
      <vt:lpstr>Nuclear scattering: generic model</vt:lpstr>
      <vt:lpstr>Nuclear scattering: generic model</vt:lpstr>
      <vt:lpstr>Generic model: phenomenology</vt:lpstr>
      <vt:lpstr>Nuclear scattering: intermediate model</vt:lpstr>
      <vt:lpstr>Nuclear scattering: other models</vt:lpstr>
      <vt:lpstr>Summary of interactions</vt:lpstr>
      <vt:lpstr>Slide 34</vt:lpstr>
      <vt:lpstr>LHC is performing well …</vt:lpstr>
      <vt:lpstr>Slide 36</vt:lpstr>
      <vt:lpstr>The CMS Experiment</vt:lpstr>
      <vt:lpstr>Slide 38</vt:lpstr>
      <vt:lpstr>dE/dx measurement in tracker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Magnetically charged particles</vt:lpstr>
    </vt:vector>
  </TitlesOfParts>
  <Company>ѻ ]翘ԭੌ뿿큠ř㸠]翘ѻ盼뿿큐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Yves Sirois</dc:creator>
  <cp:lastModifiedBy>Aafke Kraan</cp:lastModifiedBy>
  <cp:revision>4751</cp:revision>
  <cp:lastPrinted>2011-08-01T07:19:52Z</cp:lastPrinted>
  <dcterms:created xsi:type="dcterms:W3CDTF">2012-09-18T07:02:45Z</dcterms:created>
  <dcterms:modified xsi:type="dcterms:W3CDTF">2012-09-18T13:11:22Z</dcterms:modified>
</cp:coreProperties>
</file>