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tags/tag4.xml" ContentType="application/vnd.openxmlformats-officedocument.presentationml.tags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09" r:id="rId2"/>
  </p:sldMasterIdLst>
  <p:notesMasterIdLst>
    <p:notesMasterId r:id="rId87"/>
  </p:notesMasterIdLst>
  <p:sldIdLst>
    <p:sldId id="719" r:id="rId3"/>
    <p:sldId id="729" r:id="rId4"/>
    <p:sldId id="730" r:id="rId5"/>
    <p:sldId id="722" r:id="rId6"/>
    <p:sldId id="720" r:id="rId7"/>
    <p:sldId id="731" r:id="rId8"/>
    <p:sldId id="732" r:id="rId9"/>
    <p:sldId id="721" r:id="rId10"/>
    <p:sldId id="733" r:id="rId11"/>
    <p:sldId id="723" r:id="rId12"/>
    <p:sldId id="724" r:id="rId13"/>
    <p:sldId id="726" r:id="rId14"/>
    <p:sldId id="737" r:id="rId15"/>
    <p:sldId id="738" r:id="rId16"/>
    <p:sldId id="736" r:id="rId17"/>
    <p:sldId id="739" r:id="rId18"/>
    <p:sldId id="727" r:id="rId19"/>
    <p:sldId id="748" r:id="rId20"/>
    <p:sldId id="745" r:id="rId21"/>
    <p:sldId id="749" r:id="rId22"/>
    <p:sldId id="815" r:id="rId23"/>
    <p:sldId id="751" r:id="rId24"/>
    <p:sldId id="752" r:id="rId25"/>
    <p:sldId id="753" r:id="rId26"/>
    <p:sldId id="756" r:id="rId27"/>
    <p:sldId id="757" r:id="rId28"/>
    <p:sldId id="758" r:id="rId29"/>
    <p:sldId id="759" r:id="rId30"/>
    <p:sldId id="760" r:id="rId31"/>
    <p:sldId id="761" r:id="rId32"/>
    <p:sldId id="762" r:id="rId33"/>
    <p:sldId id="763" r:id="rId34"/>
    <p:sldId id="764" r:id="rId35"/>
    <p:sldId id="765" r:id="rId36"/>
    <p:sldId id="766" r:id="rId37"/>
    <p:sldId id="767" r:id="rId38"/>
    <p:sldId id="768" r:id="rId39"/>
    <p:sldId id="769" r:id="rId40"/>
    <p:sldId id="711" r:id="rId41"/>
    <p:sldId id="816" r:id="rId42"/>
    <p:sldId id="714" r:id="rId43"/>
    <p:sldId id="715" r:id="rId44"/>
    <p:sldId id="716" r:id="rId45"/>
    <p:sldId id="717" r:id="rId46"/>
    <p:sldId id="718" r:id="rId47"/>
    <p:sldId id="824" r:id="rId48"/>
    <p:sldId id="817" r:id="rId49"/>
    <p:sldId id="818" r:id="rId50"/>
    <p:sldId id="819" r:id="rId51"/>
    <p:sldId id="820" r:id="rId52"/>
    <p:sldId id="821" r:id="rId53"/>
    <p:sldId id="822" r:id="rId54"/>
    <p:sldId id="823" r:id="rId55"/>
    <p:sldId id="734" r:id="rId56"/>
    <p:sldId id="800" r:id="rId57"/>
    <p:sldId id="794" r:id="rId58"/>
    <p:sldId id="798" r:id="rId59"/>
    <p:sldId id="799" r:id="rId60"/>
    <p:sldId id="795" r:id="rId61"/>
    <p:sldId id="796" r:id="rId62"/>
    <p:sldId id="797" r:id="rId63"/>
    <p:sldId id="803" r:id="rId64"/>
    <p:sldId id="804" r:id="rId65"/>
    <p:sldId id="805" r:id="rId66"/>
    <p:sldId id="806" r:id="rId67"/>
    <p:sldId id="807" r:id="rId68"/>
    <p:sldId id="802" r:id="rId69"/>
    <p:sldId id="735" r:id="rId70"/>
    <p:sldId id="801" r:id="rId71"/>
    <p:sldId id="809" r:id="rId72"/>
    <p:sldId id="808" r:id="rId73"/>
    <p:sldId id="788" r:id="rId74"/>
    <p:sldId id="789" r:id="rId75"/>
    <p:sldId id="790" r:id="rId76"/>
    <p:sldId id="810" r:id="rId77"/>
    <p:sldId id="791" r:id="rId78"/>
    <p:sldId id="792" r:id="rId79"/>
    <p:sldId id="811" r:id="rId80"/>
    <p:sldId id="812" r:id="rId81"/>
    <p:sldId id="793" r:id="rId82"/>
    <p:sldId id="813" r:id="rId83"/>
    <p:sldId id="680" r:id="rId84"/>
    <p:sldId id="825" r:id="rId85"/>
    <p:sldId id="826" r:id="rId86"/>
  </p:sldIdLst>
  <p:sldSz cx="9144000" cy="6858000" type="screen4x3"/>
  <p:notesSz cx="6858000" cy="9144000"/>
  <p:custDataLst>
    <p:tags r:id="rId8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</p:showPr>
  <p:clrMru>
    <a:srgbClr val="33CCFF"/>
    <a:srgbClr val="FFFF00"/>
    <a:srgbClr val="0033CC"/>
    <a:srgbClr val="FB250F"/>
    <a:srgbClr val="FF00FF"/>
    <a:srgbClr val="009900"/>
    <a:srgbClr val="33CC33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427EE2D9-FAB4-43DA-A60C-D304B22F47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23C04-C9E8-4029-B018-8FA8E2B69200}" type="slidenum">
              <a:rPr lang="de-DE">
                <a:latin typeface="Arial" charset="0"/>
              </a:rPr>
              <a:pPr/>
              <a:t>4</a:t>
            </a:fld>
            <a:endParaRPr lang="de-DE"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5EEF7-2727-44CF-A8AD-BB7B3CE96D91}" type="slidenum">
              <a:rPr lang="de-DE">
                <a:latin typeface="Arial" charset="0"/>
              </a:rPr>
              <a:pPr/>
              <a:t>20</a:t>
            </a:fld>
            <a:endParaRPr lang="de-DE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627C8-FF35-4613-BB3F-367E7D07806B}" type="slidenum">
              <a:rPr lang="de-DE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3ADCC-100F-4CCF-8248-49E7790B434F}" type="slidenum">
              <a:rPr lang="de-DE">
                <a:latin typeface="Arial" charset="0"/>
              </a:rPr>
              <a:pPr/>
              <a:t>22</a:t>
            </a:fld>
            <a:endParaRPr lang="de-DE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640E7-71F1-4711-A100-795DE38840FD}" type="slidenum">
              <a:rPr lang="de-DE">
                <a:latin typeface="Arial" charset="0"/>
              </a:rPr>
              <a:pPr/>
              <a:t>23</a:t>
            </a:fld>
            <a:endParaRPr lang="de-DE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7D641-83AC-4C52-8568-6DFAA401171C}" type="slidenum">
              <a:rPr lang="de-DE">
                <a:latin typeface="Arial" charset="0"/>
              </a:rPr>
              <a:pPr/>
              <a:t>24</a:t>
            </a:fld>
            <a:endParaRPr lang="de-DE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1AAB2-E418-4FF5-9F59-FB7C5D8D32D0}" type="slidenum">
              <a:rPr lang="de-DE">
                <a:latin typeface="Arial" charset="0"/>
              </a:rPr>
              <a:pPr/>
              <a:t>25</a:t>
            </a:fld>
            <a:endParaRPr lang="de-DE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1B1C1-A18E-483C-B6DC-B30E8B0AFD46}" type="slidenum">
              <a:rPr lang="de-DE">
                <a:latin typeface="Arial" charset="0"/>
              </a:rPr>
              <a:pPr/>
              <a:t>26</a:t>
            </a:fld>
            <a:endParaRPr lang="de-DE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ED6B1-93CB-4446-B785-97598244A830}" type="slidenum">
              <a:rPr lang="de-DE">
                <a:latin typeface="Arial" charset="0"/>
              </a:rPr>
              <a:pPr/>
              <a:t>27</a:t>
            </a:fld>
            <a:endParaRPr lang="de-DE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A5870-E03A-4446-846C-CAD6D892BD83}" type="slidenum">
              <a:rPr lang="de-DE">
                <a:latin typeface="Arial" charset="0"/>
              </a:rPr>
              <a:pPr/>
              <a:t>28</a:t>
            </a:fld>
            <a:endParaRPr lang="de-DE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FB4D1-BF6A-409A-86BB-B4541D42455B}" type="slidenum">
              <a:rPr lang="de-DE">
                <a:latin typeface="Arial" charset="0"/>
              </a:rPr>
              <a:pPr/>
              <a:t>29</a:t>
            </a:fld>
            <a:endParaRPr lang="de-DE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149C7-5893-44C4-BB8A-B446867D28E9}" type="slidenum">
              <a:rPr lang="de-DE">
                <a:latin typeface="Arial" charset="0"/>
              </a:rPr>
              <a:pPr/>
              <a:t>5</a:t>
            </a:fld>
            <a:endParaRPr lang="de-DE">
              <a:latin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92462-5CC7-4F82-B2CB-BCB460FC25D0}" type="slidenum">
              <a:rPr lang="de-DE">
                <a:latin typeface="Arial" charset="0"/>
              </a:rPr>
              <a:pPr/>
              <a:t>30</a:t>
            </a:fld>
            <a:endParaRPr lang="de-DE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CB826-F0E1-4E67-8746-94AC00683CA4}" type="slidenum">
              <a:rPr lang="de-DE">
                <a:latin typeface="Arial" charset="0"/>
              </a:rPr>
              <a:pPr/>
              <a:t>31</a:t>
            </a:fld>
            <a:endParaRPr lang="de-DE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05F27-0C92-4FA3-B7F0-23FD2609640C}" type="slidenum">
              <a:rPr lang="de-DE">
                <a:latin typeface="Arial" charset="0"/>
              </a:rPr>
              <a:pPr/>
              <a:t>32</a:t>
            </a:fld>
            <a:endParaRPr lang="de-DE"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09F75-BC63-42A2-A3A4-DC96671F891D}" type="slidenum">
              <a:rPr lang="de-DE">
                <a:latin typeface="Arial" charset="0"/>
              </a:rPr>
              <a:pPr/>
              <a:t>33</a:t>
            </a:fld>
            <a:endParaRPr lang="de-DE"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F5F42-F525-450B-85D9-49886FC4A15A}" type="slidenum">
              <a:rPr lang="de-DE">
                <a:latin typeface="Arial" charset="0"/>
              </a:rPr>
              <a:pPr/>
              <a:t>34</a:t>
            </a:fld>
            <a:endParaRPr lang="de-DE"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4281B-B885-42A0-8E52-87338B59DF08}" type="slidenum">
              <a:rPr lang="de-DE">
                <a:latin typeface="Arial" charset="0"/>
              </a:rPr>
              <a:pPr/>
              <a:t>35</a:t>
            </a:fld>
            <a:endParaRPr lang="de-DE">
              <a:latin typeface="Arial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A6A60-132B-4FC6-8F5D-477D722597CA}" type="slidenum">
              <a:rPr lang="de-DE">
                <a:latin typeface="Arial" charset="0"/>
              </a:rPr>
              <a:pPr/>
              <a:t>36</a:t>
            </a:fld>
            <a:endParaRPr lang="de-DE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51B88-EC9E-460F-80D2-A162140471E1}" type="slidenum">
              <a:rPr lang="de-DE">
                <a:latin typeface="Arial" charset="0"/>
              </a:rPr>
              <a:pPr/>
              <a:t>37</a:t>
            </a:fld>
            <a:endParaRPr lang="de-DE"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D7686-390D-44E3-B687-4DFFAC1B206C}" type="slidenum">
              <a:rPr lang="de-DE">
                <a:latin typeface="Arial" charset="0"/>
              </a:rPr>
              <a:pPr/>
              <a:t>38</a:t>
            </a:fld>
            <a:endParaRPr lang="de-DE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D2A24-A217-4CF3-B3B2-E58B35F6F599}" type="slidenum">
              <a:rPr lang="de-DE"/>
              <a:pPr/>
              <a:t>39</a:t>
            </a:fld>
            <a:endParaRPr lang="de-DE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B1DE2-750F-4F7D-BE71-2E7145B16F52}" type="slidenum">
              <a:rPr lang="de-DE">
                <a:latin typeface="Arial" charset="0"/>
              </a:rPr>
              <a:pPr/>
              <a:t>8</a:t>
            </a:fld>
            <a:endParaRPr lang="de-DE"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0A8D3-A369-4BE7-85CB-F322B26B8BCE}" type="slidenum">
              <a:rPr lang="de-DE"/>
              <a:pPr/>
              <a:t>41</a:t>
            </a:fld>
            <a:endParaRPr lang="de-DE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11B36-577E-4EAC-88EF-4DEE1C2237BB}" type="slidenum">
              <a:rPr lang="de-DE"/>
              <a:pPr/>
              <a:t>42</a:t>
            </a:fld>
            <a:endParaRPr lang="de-DE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4DD4C-03E0-4799-A5C4-A6E8EB47736E}" type="slidenum">
              <a:rPr lang="de-DE"/>
              <a:pPr/>
              <a:t>43</a:t>
            </a:fld>
            <a:endParaRPr lang="de-DE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48628-3F5F-4C3F-9D58-42D518600EFD}" type="slidenum">
              <a:rPr lang="de-DE"/>
              <a:pPr/>
              <a:t>44</a:t>
            </a:fld>
            <a:endParaRPr lang="de-DE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FBB7A-228D-415E-BF77-40DBC3491AA4}" type="slidenum">
              <a:rPr lang="de-DE"/>
              <a:pPr/>
              <a:t>45</a:t>
            </a:fld>
            <a:endParaRPr lang="de-DE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D7686-390D-44E3-B687-4DFFAC1B206C}" type="slidenum">
              <a:rPr lang="de-DE">
                <a:latin typeface="Arial" charset="0"/>
              </a:rPr>
              <a:pPr/>
              <a:t>46</a:t>
            </a:fld>
            <a:endParaRPr lang="de-DE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EC928-5C96-4FDF-9401-9FE006FC8338}" type="slidenum">
              <a:rPr lang="de-DE"/>
              <a:pPr/>
              <a:t>47</a:t>
            </a:fld>
            <a:endParaRPr lang="de-DE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ABAA7-B41A-45D8-AA11-1E5E2E322C7F}" type="slidenum">
              <a:rPr lang="de-DE"/>
              <a:pPr/>
              <a:t>48</a:t>
            </a:fld>
            <a:endParaRPr lang="de-DE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3408C-60AE-42F4-8293-15DC3A53C41A}" type="slidenum">
              <a:rPr lang="de-DE"/>
              <a:pPr/>
              <a:t>49</a:t>
            </a:fld>
            <a:endParaRPr lang="de-DE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F4399-42CC-4D07-AECD-C0F81D6DC167}" type="slidenum">
              <a:rPr lang="de-DE"/>
              <a:pPr/>
              <a:t>50</a:t>
            </a:fld>
            <a:endParaRPr lang="de-DE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FAF5D-D02F-4B47-BE5B-78792C8A4942}" type="slidenum">
              <a:rPr lang="de-DE">
                <a:latin typeface="Arial" charset="0"/>
              </a:rPr>
              <a:pPr/>
              <a:t>10</a:t>
            </a:fld>
            <a:endParaRPr lang="de-DE"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B9EE8-F25C-4287-B618-07C3D34E5534}" type="slidenum">
              <a:rPr lang="de-DE"/>
              <a:pPr/>
              <a:t>51</a:t>
            </a:fld>
            <a:endParaRPr lang="de-DE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58B9-BE7B-4FF8-ADFE-3FE14FB8D85A}" type="slidenum">
              <a:rPr lang="de-DE"/>
              <a:pPr/>
              <a:t>52</a:t>
            </a:fld>
            <a:endParaRPr lang="de-DE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2D01D-5A45-4E66-9035-AA42CBD95C20}" type="slidenum">
              <a:rPr lang="de-DE"/>
              <a:pPr/>
              <a:t>53</a:t>
            </a:fld>
            <a:endParaRPr lang="de-DE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9A124-1FEC-4076-A9BA-C0E5932300AA}" type="slidenum">
              <a:rPr lang="de-DE" smtClean="0">
                <a:latin typeface="Arial" charset="0"/>
              </a:rPr>
              <a:pPr/>
              <a:t>56</a:t>
            </a:fld>
            <a:endParaRPr lang="de-DE" smtClean="0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3EB69-4558-4EFB-8D91-78A68657A37B}" type="slidenum">
              <a:rPr lang="de-DE"/>
              <a:pPr/>
              <a:t>57</a:t>
            </a:fld>
            <a:endParaRPr lang="de-DE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E4C35-D9AF-4F9B-B41C-167BBFB54E36}" type="slidenum">
              <a:rPr lang="de-DE"/>
              <a:pPr/>
              <a:t>58</a:t>
            </a:fld>
            <a:endParaRPr lang="de-DE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B434A-7ABC-49C0-BBC0-BEABD53F2218}" type="slidenum">
              <a:rPr lang="de-DE" smtClean="0">
                <a:latin typeface="Arial" charset="0"/>
              </a:rPr>
              <a:pPr/>
              <a:t>59</a:t>
            </a:fld>
            <a:endParaRPr lang="de-DE" smtClean="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C848B-26C7-4451-819A-F14103A41D08}" type="slidenum">
              <a:rPr lang="de-DE" smtClean="0">
                <a:latin typeface="Arial" charset="0"/>
              </a:rPr>
              <a:pPr/>
              <a:t>60</a:t>
            </a:fld>
            <a:endParaRPr lang="de-DE" smtClean="0"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68EB1-8906-4D0D-97C3-35BD71E45E2D}" type="slidenum">
              <a:rPr lang="de-DE" smtClean="0">
                <a:latin typeface="Arial" charset="0"/>
              </a:rPr>
              <a:pPr/>
              <a:t>61</a:t>
            </a:fld>
            <a:endParaRPr lang="de-DE" smtClean="0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64F0C-D40B-4FF0-9CBC-856B71C3B8D6}" type="slidenum">
              <a:rPr lang="de-DE">
                <a:latin typeface="Arial" charset="0"/>
              </a:rPr>
              <a:pPr/>
              <a:t>82</a:t>
            </a:fld>
            <a:endParaRPr lang="de-DE">
              <a:latin typeface="Arial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BFBBF-54A4-4F55-A5CE-A1E70F67BCF5}" type="slidenum">
              <a:rPr lang="de-DE">
                <a:latin typeface="Arial" charset="0"/>
              </a:rPr>
              <a:pPr/>
              <a:t>11</a:t>
            </a:fld>
            <a:endParaRPr lang="de-DE"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D4245-1FE9-4B6D-958F-95B3D637E048}" type="slidenum">
              <a:rPr lang="de-DE">
                <a:latin typeface="Arial" charset="0"/>
              </a:rPr>
              <a:pPr/>
              <a:t>83</a:t>
            </a:fld>
            <a:endParaRPr lang="de-DE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61CB2-8961-4CAC-AB8B-EFA21986BE16}" type="slidenum">
              <a:rPr lang="de-DE">
                <a:latin typeface="Arial" charset="0"/>
              </a:rPr>
              <a:pPr/>
              <a:t>84</a:t>
            </a:fld>
            <a:endParaRPr lang="de-DE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2E6AB-1F03-4B00-92AA-2D7B76DE210A}" type="slidenum">
              <a:rPr lang="de-DE"/>
              <a:pPr/>
              <a:t>13</a:t>
            </a:fld>
            <a:endParaRPr lang="de-DE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FBB99-16C5-45E4-88F7-C7E23EDE7E02}" type="slidenum">
              <a:rPr lang="de-DE"/>
              <a:pPr/>
              <a:t>14</a:t>
            </a:fld>
            <a:endParaRPr lang="de-DE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E10B0-3EB0-4FC2-B97A-8B8CAD5D232D}" type="slidenum">
              <a:rPr lang="de-DE">
                <a:latin typeface="Arial" charset="0"/>
              </a:rPr>
              <a:pPr/>
              <a:t>18</a:t>
            </a:fld>
            <a:endParaRPr lang="de-DE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2E1CC-D14D-4868-AD28-48BFCF41FBE0}" type="slidenum">
              <a:rPr lang="de-DE">
                <a:latin typeface="Arial" charset="0"/>
              </a:rPr>
              <a:pPr/>
              <a:t>19</a:t>
            </a:fld>
            <a:endParaRPr lang="de-DE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AD28F0-F670-4068-8576-9E3553299C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72FB-3437-40BD-9A24-EFDC91EA84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E68A-2C8C-4D2F-AB7B-EA051691E1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</p:grpSp>
      <p:sp>
        <p:nvSpPr>
          <p:cNvPr id="122778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122778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65A7FA-961E-4A9F-B2CA-B21539A453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EC988-ABF2-4910-84E3-AF482620BC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3CCB0-091B-49E9-8B5D-697C18C76C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4D47-C8FD-4D60-B64B-536C96D07F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99CA-700D-40FA-8883-4A77B56966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11F9-7DFD-4D12-9BDD-EDAB12C510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34CA-3F89-45EA-9ADA-6A398D28EE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1798A-B144-4299-A404-554F535414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81C6-9D53-40DE-85E2-B4DD122ED5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82D5-3164-4048-A2E5-FBBDBAF0A4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02AB-090E-4A43-A39F-A977A6A54F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92A2C-4238-4066-9ADC-4D024E86007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F794-7088-4DA8-92F9-BC372F9F27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3D3-F6F3-45B2-8EDB-6A08A51CA1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623C-72D2-49C8-9462-9E7F23A019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8496-3490-4949-BD4E-BE4335C069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875F-3894-44ED-8A3F-88604E3898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949D-0621-4A2C-BE28-A495CB579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6E7E-2E87-4E25-917B-32E59A9C5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9A2F9AC1-5DBC-4099-A734-DA86510082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2267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5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6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  <p:sp>
          <p:nvSpPr>
            <p:cNvPr id="122676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</a:endParaRPr>
            </a:p>
          </p:txBody>
        </p:sp>
      </p:grpSp>
      <p:sp>
        <p:nvSpPr>
          <p:cNvPr id="12267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22676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22676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67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676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970B8E43-4D1F-46AA-BA69-E0A599F869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10445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can we infer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from cosmology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for fundamental laws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of physics ?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FFFF"/>
                </a:solidFill>
              </a:rPr>
              <a:t>Restoration of symmetry</a:t>
            </a:r>
            <a:br>
              <a:rPr lang="en-US" sz="4000" smtClean="0">
                <a:solidFill>
                  <a:srgbClr val="00FFFF"/>
                </a:solidFill>
              </a:rPr>
            </a:br>
            <a:r>
              <a:rPr lang="en-US" sz="4000" smtClean="0">
                <a:solidFill>
                  <a:srgbClr val="00FFFF"/>
                </a:solidFill>
              </a:rPr>
              <a:t>at high temperature </a:t>
            </a:r>
            <a:br>
              <a:rPr lang="en-US" sz="4000" smtClean="0">
                <a:solidFill>
                  <a:srgbClr val="00FFFF"/>
                </a:solidFill>
              </a:rPr>
            </a:br>
            <a:r>
              <a:rPr lang="en-US" sz="4000" smtClean="0">
                <a:solidFill>
                  <a:srgbClr val="00FFFF"/>
                </a:solidFill>
              </a:rPr>
              <a:t>in the early Universe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contrast="18000"/>
          </a:blip>
          <a:srcRect l="63734" t="65047" r="10764"/>
          <a:stretch>
            <a:fillRect/>
          </a:stretch>
        </p:blipFill>
        <p:spPr>
          <a:xfrm>
            <a:off x="3132138" y="4005263"/>
            <a:ext cx="2376487" cy="2520950"/>
          </a:xfrm>
          <a:noFill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9920" t="65047" r="59117"/>
          <a:stretch>
            <a:fillRect/>
          </a:stretch>
        </p:blipFill>
        <p:spPr bwMode="auto">
          <a:xfrm>
            <a:off x="395288" y="4005263"/>
            <a:ext cx="22129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3492500" y="2276475"/>
            <a:ext cx="1800225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High T</a:t>
            </a:r>
          </a:p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SYM           </a:t>
            </a:r>
          </a:p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&lt;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φ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&gt;=0</a:t>
            </a:r>
            <a:endParaRPr lang="el-GR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23749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Low T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SSB</a:t>
            </a:r>
          </a:p>
          <a:p>
            <a:pPr eaLnBrk="0" hangingPunct="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&lt;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φ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&gt;=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φ</a:t>
            </a:r>
            <a:r>
              <a:rPr lang="en-US" sz="20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≠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0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6372225" y="2060575"/>
            <a:ext cx="24479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baseline="30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</a:endParaRP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high T :</a:t>
            </a: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Less order</a:t>
            </a: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More symmetry</a:t>
            </a:r>
          </a:p>
          <a:p>
            <a:pPr eaLnBrk="0" hangingPunct="0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</a:endParaRPr>
          </a:p>
          <a:p>
            <a:pPr eaLnBrk="0" hangingPunct="0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</a:endParaRP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Example:</a:t>
            </a: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Magnets</a:t>
            </a:r>
            <a:endParaRPr 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92150"/>
            <a:ext cx="8496300" cy="55451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33CCFF"/>
                </a:solidFill>
              </a:rPr>
              <a:t>In hot plasma </a:t>
            </a:r>
            <a:br>
              <a:rPr lang="en-US" sz="4000" dirty="0" smtClean="0">
                <a:solidFill>
                  <a:srgbClr val="33CCFF"/>
                </a:solidFill>
              </a:rPr>
            </a:br>
            <a:r>
              <a:rPr lang="en-US" sz="4000" dirty="0" smtClean="0">
                <a:solidFill>
                  <a:srgbClr val="33CCFF"/>
                </a:solidFill>
              </a:rPr>
              <a:t>of early Universe 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masses of electron und </a:t>
            </a:r>
            <a:r>
              <a:rPr lang="en-US" sz="4000" dirty="0" err="1" smtClean="0">
                <a:solidFill>
                  <a:srgbClr val="FFFF00"/>
                </a:solidFill>
              </a:rPr>
              <a:t>muon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not different!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similar strength of electromagnetic and weak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Varying couplings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only question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How strong is 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present</a:t>
            </a:r>
            <a:r>
              <a:rPr lang="en-US" dirty="0" smtClean="0">
                <a:ea typeface="+mn-ea"/>
              </a:rPr>
              <a:t> variation of couplings ?</a:t>
            </a:r>
            <a:endParaRPr lang="de-DE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Can variation of </a:t>
            </a:r>
            <a:r>
              <a:rPr lang="en-US" sz="4000" dirty="0">
                <a:solidFill>
                  <a:srgbClr val="33CCFF"/>
                </a:solidFill>
              </a:rPr>
              <a:t>fundamental “constants</a:t>
            </a:r>
            <a:r>
              <a:rPr lang="en-US" sz="4000" dirty="0" smtClean="0">
                <a:solidFill>
                  <a:srgbClr val="33CCFF"/>
                </a:solidFill>
              </a:rPr>
              <a:t>”</a:t>
            </a:r>
            <a:r>
              <a:rPr lang="en-US" sz="4000" dirty="0">
                <a:solidFill>
                  <a:srgbClr val="33CCFF"/>
                </a:solidFill>
              </a:rPr>
              <a:t> </a:t>
            </a:r>
            <a:r>
              <a:rPr lang="en-US" sz="4000" dirty="0" smtClean="0">
                <a:solidFill>
                  <a:srgbClr val="33CCFF"/>
                </a:solidFill>
              </a:rPr>
              <a:t>be observed </a:t>
            </a:r>
            <a:r>
              <a:rPr lang="en-US" sz="4000" dirty="0">
                <a:solidFill>
                  <a:srgbClr val="33CCFF"/>
                </a:solidFill>
              </a:rPr>
              <a:t>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7859712" cy="3705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Fine structure constant </a:t>
            </a:r>
            <a:r>
              <a:rPr lang="el-GR"/>
              <a:t>α</a:t>
            </a:r>
            <a:r>
              <a:rPr lang="en-US"/>
              <a:t> (electric charge)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Ratio electron mass to proton mass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Ratio nucleon mass to Planck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evolution of couplings and scalar fields</a:t>
            </a:r>
            <a:endParaRPr lang="de-DE" sz="4000" b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468313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Fine structure constant depends  on value of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cosmon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field :  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α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standard model: couplings depend on value of Higgs scalar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field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Time 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Time 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79908" name="AutoShape 4"/>
          <p:cNvSpPr>
            <a:spLocks noChangeArrowheads="1"/>
          </p:cNvSpPr>
          <p:nvPr/>
        </p:nvSpPr>
        <p:spPr bwMode="auto">
          <a:xfrm>
            <a:off x="4716463" y="5084763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4911725" y="6056313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Jordan,…</a:t>
            </a:r>
            <a:endParaRPr lang="de-DE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Static scalar fields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In Standard Model of particle physics 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Higgs scalar has settled to its present value around 10</a:t>
            </a:r>
            <a:r>
              <a:rPr lang="en-US" sz="2800" baseline="30000" dirty="0" smtClean="0">
                <a:solidFill>
                  <a:srgbClr val="FFFF00"/>
                </a:solidFill>
              </a:rPr>
              <a:t>-12</a:t>
            </a:r>
            <a:r>
              <a:rPr lang="en-US" sz="2800" dirty="0" smtClean="0">
                <a:solidFill>
                  <a:srgbClr val="FFFF00"/>
                </a:solidFill>
              </a:rPr>
              <a:t> seconds after big bang.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Chiral</a:t>
            </a:r>
            <a:r>
              <a:rPr lang="en-US" sz="2800" dirty="0" smtClean="0">
                <a:solidFill>
                  <a:srgbClr val="FFFF00"/>
                </a:solidFill>
              </a:rPr>
              <a:t> condensate of QCD has settled at present value after quark-</a:t>
            </a:r>
            <a:r>
              <a:rPr lang="en-US" sz="2800" dirty="0" err="1" smtClean="0">
                <a:solidFill>
                  <a:srgbClr val="FFFF00"/>
                </a:solidFill>
              </a:rPr>
              <a:t>hadron</a:t>
            </a:r>
            <a:r>
              <a:rPr lang="en-US" sz="2800" dirty="0" smtClean="0">
                <a:solidFill>
                  <a:srgbClr val="FFFF00"/>
                </a:solidFill>
              </a:rPr>
              <a:t> phase transition around 10</a:t>
            </a:r>
            <a:r>
              <a:rPr lang="en-US" sz="2800" baseline="30000" dirty="0" smtClean="0">
                <a:solidFill>
                  <a:srgbClr val="FFFF00"/>
                </a:solidFill>
              </a:rPr>
              <a:t>-6</a:t>
            </a:r>
            <a:r>
              <a:rPr lang="en-US" sz="2800" dirty="0" smtClean="0">
                <a:solidFill>
                  <a:srgbClr val="FFFF00"/>
                </a:solidFill>
              </a:rPr>
              <a:t> seconds after big bang 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No scalar with mass below </a:t>
            </a:r>
            <a:r>
              <a:rPr lang="en-US" sz="2800" dirty="0" err="1" smtClean="0">
                <a:solidFill>
                  <a:srgbClr val="FFFF00"/>
                </a:solidFill>
              </a:rPr>
              <a:t>pion</a:t>
            </a:r>
            <a:r>
              <a:rPr lang="en-US" sz="2800" dirty="0" smtClean="0">
                <a:solidFill>
                  <a:srgbClr val="FFFF00"/>
                </a:solidFill>
              </a:rPr>
              <a:t> mass.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No substantial change of couplings after QCD phase transition.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Coupling constants are frozen.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09857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Observation of time- or space- variation of couplings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Physics beyond Standard Model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Pfeil nach rechts 3"/>
          <p:cNvSpPr/>
          <p:nvPr/>
        </p:nvSpPr>
        <p:spPr bwMode="auto">
          <a:xfrm>
            <a:off x="3923928" y="2996952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Particle masses in </a:t>
            </a:r>
            <a:br>
              <a:rPr lang="en-US" dirty="0" smtClean="0">
                <a:solidFill>
                  <a:srgbClr val="33CCFF"/>
                </a:solidFill>
                <a:ea typeface="+mj-ea"/>
              </a:rPr>
            </a:br>
            <a:r>
              <a:rPr lang="en-US" dirty="0" smtClean="0">
                <a:solidFill>
                  <a:srgbClr val="33CCFF"/>
                </a:solidFill>
                <a:ea typeface="+mj-ea"/>
              </a:rPr>
              <a:t>quintessence cosmology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141663"/>
            <a:ext cx="8218487" cy="2984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ea typeface="+mn-ea"/>
              </a:rPr>
              <a:t>    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can depend on value of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cosmon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field</a:t>
            </a:r>
            <a:endParaRPr lang="de-DE" sz="3600" dirty="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338" y="5732463"/>
            <a:ext cx="5672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similar to dependence on value of Higgs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bell2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19063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-180975" y="333375"/>
            <a:ext cx="9577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Dark Energy : </a:t>
            </a:r>
          </a:p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Energy density that does not clump</a:t>
            </a:r>
            <a:endParaRPr lang="de-D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5876925"/>
            <a:ext cx="60118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CCFF"/>
                </a:solidFill>
                <a:ea typeface="+mn-ea"/>
              </a:rPr>
              <a:t>Photons , gravitons : insignificant</a:t>
            </a:r>
            <a:endParaRPr lang="de-DE" dirty="0">
              <a:solidFill>
                <a:srgbClr val="33CCFF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ensingprint"/>
          <p:cNvPicPr>
            <a:picLocks noChangeAspect="1" noChangeArrowheads="1"/>
          </p:cNvPicPr>
          <p:nvPr/>
        </p:nvPicPr>
        <p:blipFill>
          <a:blip r:embed="rId3" cstate="print"/>
          <a:srcRect l="1903" t="1230" r="1068" b="22951"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87900" y="6021388"/>
            <a:ext cx="413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effectLst/>
              </a:rPr>
              <a:t>Gravitationslinse,HST</a:t>
            </a:r>
            <a:endParaRPr lang="de-DE" sz="3600">
              <a:effectLst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 l="52991" t="30615" r="7753" b="17183"/>
          <a:stretch>
            <a:fillRect/>
          </a:stretch>
        </p:blipFill>
        <p:spPr bwMode="auto">
          <a:xfrm>
            <a:off x="179388" y="3197225"/>
            <a:ext cx="367188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 l="11131" t="26111" r="49718" b="49583"/>
          <a:stretch>
            <a:fillRect/>
          </a:stretch>
        </p:blipFill>
        <p:spPr bwMode="auto">
          <a:xfrm>
            <a:off x="4932363" y="4895850"/>
            <a:ext cx="4211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A1689_ACS_propagandapic"/>
          <p:cNvPicPr>
            <a:picLocks noChangeAspect="1" noChangeArrowheads="1"/>
          </p:cNvPicPr>
          <p:nvPr/>
        </p:nvPicPr>
        <p:blipFill>
          <a:blip r:embed="rId5" cstate="print"/>
          <a:srcRect l="4323" t="9427" r="3247" b="5072"/>
          <a:stretch>
            <a:fillRect/>
          </a:stretch>
        </p:blipFill>
        <p:spPr bwMode="auto">
          <a:xfrm>
            <a:off x="0" y="28575"/>
            <a:ext cx="92170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Three lessons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Fundamental “constants” are not constant</a:t>
            </a:r>
          </a:p>
          <a:p>
            <a:pPr marL="514350" indent="-514350">
              <a:buAutoNum type="arabicParenR"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No conflict between quantum physics and general relativity</a:t>
            </a:r>
          </a:p>
          <a:p>
            <a:pPr marL="514350" indent="-514350">
              <a:buAutoNum type="arabicParenR"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Time and space are born at the big bang</a:t>
            </a:r>
            <a:endParaRPr lang="de-DE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773238"/>
            <a:ext cx="8362950" cy="2722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  <a:ea typeface="+mj-ea"/>
              </a:rPr>
              <a:t>Space between clumps</a:t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> is not empty :</a:t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/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>Dark Energy !</a:t>
            </a:r>
            <a:endParaRPr lang="de-DE" sz="4000" smtClean="0">
              <a:solidFill>
                <a:srgbClr val="FFFF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4508500"/>
            <a:ext cx="4248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smtClean="0">
                <a:solidFill>
                  <a:srgbClr val="FFFFFF"/>
                </a:solidFill>
                <a:effectLst/>
              </a:rPr>
              <a:t>Dark Energy :</a:t>
            </a:r>
          </a:p>
          <a:p>
            <a:r>
              <a:rPr lang="en-US" sz="4000" smtClean="0">
                <a:solidFill>
                  <a:srgbClr val="FFFFFF"/>
                </a:solidFill>
                <a:effectLst/>
              </a:rPr>
              <a:t>Homogeneously distributed</a:t>
            </a:r>
            <a:endParaRPr lang="de-DE" sz="400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524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Dark Energy density is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the same at every point of space 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altLang="en-US" sz="4000" smtClean="0"/>
              <a:t>“</a:t>
            </a:r>
            <a:r>
              <a:rPr lang="en-US" sz="4000" smtClean="0"/>
              <a:t> homogeneous </a:t>
            </a:r>
            <a:r>
              <a:rPr lang="en-US" altLang="en-US" sz="4000" smtClean="0"/>
              <a:t>“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rgbClr val="FFFF00"/>
                </a:solidFill>
              </a:rPr>
              <a:t>No force in absence of matter –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altLang="en-US" sz="4000" smtClean="0">
                <a:solidFill>
                  <a:srgbClr val="FFFF00"/>
                </a:solidFill>
              </a:rPr>
              <a:t>“</a:t>
            </a:r>
            <a:r>
              <a:rPr lang="en-US" sz="4000" smtClean="0">
                <a:solidFill>
                  <a:srgbClr val="FFFF00"/>
                </a:solidFill>
              </a:rPr>
              <a:t> In what direction should it draw ? </a:t>
            </a:r>
            <a:r>
              <a:rPr lang="en-US" altLang="en-US" sz="4000" smtClean="0">
                <a:solidFill>
                  <a:srgbClr val="FFFF00"/>
                </a:solidFill>
              </a:rPr>
              <a:t>“</a:t>
            </a:r>
            <a:endParaRPr lang="en-US" sz="4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640763" cy="17859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</a:rPr>
              <a:t>Einstein</a:t>
            </a:r>
            <a:r>
              <a:rPr lang="en-US" altLang="en-US" sz="3600" smtClean="0">
                <a:solidFill>
                  <a:srgbClr val="33CCFF"/>
                </a:solidFill>
              </a:rPr>
              <a:t>’</a:t>
            </a:r>
            <a:r>
              <a:rPr lang="en-US" sz="3600" smtClean="0">
                <a:solidFill>
                  <a:srgbClr val="33CCFF"/>
                </a:solidFill>
              </a:rPr>
              <a:t>s equations :</a:t>
            </a:r>
            <a:br>
              <a:rPr lang="en-US" sz="3600" smtClean="0">
                <a:solidFill>
                  <a:srgbClr val="33CCFF"/>
                </a:solidFill>
              </a:rPr>
            </a:br>
            <a:r>
              <a:rPr lang="en-US" sz="3600" smtClean="0">
                <a:solidFill>
                  <a:srgbClr val="33CCFF"/>
                </a:solidFill>
              </a:rPr>
              <a:t>almost static Dark Energy predicts accelerated expansion of Universe 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322513"/>
            <a:ext cx="60483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3" cstate="print"/>
          <a:srcRect l="11473" t="22015" r="49963" b="26360"/>
          <a:stretch>
            <a:fillRect/>
          </a:stretch>
        </p:blipFill>
        <p:spPr bwMode="auto">
          <a:xfrm>
            <a:off x="971550" y="-107950"/>
            <a:ext cx="701992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  <a:ea typeface="+mj-ea"/>
              </a:rPr>
              <a:t>Predictions for dark energy cosmologies</a:t>
            </a:r>
            <a:endParaRPr lang="de-DE" sz="36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14843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>
                <a:solidFill>
                  <a:srgbClr val="33CCFF"/>
                </a:solidFill>
                <a:effectLst/>
                <a:ea typeface="+mn-ea"/>
              </a:rPr>
              <a:t>The expansion of the Universe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>
                <a:solidFill>
                  <a:srgbClr val="33CCFF"/>
                </a:solidFill>
                <a:effectLst/>
                <a:ea typeface="+mn-ea"/>
              </a:rPr>
              <a:t>       accelerates today !</a:t>
            </a:r>
            <a:endParaRPr lang="de-DE" i="1" smtClean="0">
              <a:solidFill>
                <a:srgbClr val="33CCFF"/>
              </a:solidFill>
              <a:effectLst/>
              <a:ea typeface="+mn-ea"/>
            </a:endParaRPr>
          </a:p>
          <a:p>
            <a:pPr eaLnBrk="1" hangingPunct="1">
              <a:defRPr/>
            </a:pPr>
            <a:endParaRPr lang="de-DE" smtClean="0">
              <a:ea typeface="+mn-ea"/>
            </a:endParaRPr>
          </a:p>
        </p:txBody>
      </p:sp>
      <p:sp>
        <p:nvSpPr>
          <p:cNvPr id="3389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32363" y="15573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33CCFF"/>
                </a:solidFill>
                <a:ea typeface="+mn-ea"/>
              </a:rPr>
              <a:t>    </a:t>
            </a:r>
            <a:endParaRPr lang="de-DE" i="1" smtClean="0">
              <a:solidFill>
                <a:srgbClr val="33CCFF"/>
              </a:solidFill>
              <a:ea typeface="+mn-ea"/>
            </a:endParaRP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767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</a:rPr>
              <a:t>Dark  Energy :</a:t>
            </a:r>
            <a:br>
              <a:rPr lang="en-US" sz="3600" smtClean="0">
                <a:solidFill>
                  <a:srgbClr val="33CCFF"/>
                </a:solidFill>
              </a:rPr>
            </a:br>
            <a:r>
              <a:rPr lang="en-US" sz="3600" smtClean="0">
                <a:solidFill>
                  <a:srgbClr val="33CCFF"/>
                </a:solidFill>
              </a:rPr>
              <a:t>observations fit together !</a:t>
            </a:r>
          </a:p>
        </p:txBody>
      </p:sp>
      <p:pic>
        <p:nvPicPr>
          <p:cNvPr id="39939" name="Picture 3" descr="knop03omeg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773238"/>
            <a:ext cx="367188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Composition of the Universe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4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FFF00"/>
                </a:solidFill>
              </a:rPr>
              <a:t> </a:t>
            </a:r>
            <a:r>
              <a:rPr lang="el-GR" sz="3600" smtClean="0">
                <a:solidFill>
                  <a:srgbClr val="FFFF00"/>
                </a:solidFill>
              </a:rPr>
              <a:t>Ω</a:t>
            </a:r>
            <a:r>
              <a:rPr lang="en-US" sz="3600" baseline="-25000" smtClean="0">
                <a:solidFill>
                  <a:srgbClr val="FFFF00"/>
                </a:solidFill>
              </a:rPr>
              <a:t>b   </a:t>
            </a:r>
            <a:r>
              <a:rPr lang="en-US" sz="3600" smtClean="0">
                <a:solidFill>
                  <a:srgbClr val="FFFF00"/>
                </a:solidFill>
              </a:rPr>
              <a:t>= 0.045       </a:t>
            </a:r>
            <a:r>
              <a:rPr lang="en-US" sz="3600" smtClean="0">
                <a:solidFill>
                  <a:srgbClr val="FF0000"/>
                </a:solidFill>
              </a:rPr>
              <a:t>visible </a:t>
            </a:r>
            <a:r>
              <a:rPr lang="en-US" sz="3600" smtClean="0">
                <a:solidFill>
                  <a:srgbClr val="FFFF00"/>
                </a:solidFill>
              </a:rPr>
              <a:t>            </a:t>
            </a:r>
            <a:r>
              <a:rPr lang="en-US" sz="3600" smtClean="0">
                <a:solidFill>
                  <a:srgbClr val="33CCFF"/>
                </a:solidFill>
              </a:rPr>
              <a:t>clumping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FFF00"/>
                </a:solidFill>
              </a:rPr>
              <a:t> </a:t>
            </a:r>
            <a:r>
              <a:rPr lang="el-GR" sz="3600" smtClean="0">
                <a:solidFill>
                  <a:srgbClr val="FFFF00"/>
                </a:solidFill>
              </a:rPr>
              <a:t>Ω</a:t>
            </a:r>
            <a:r>
              <a:rPr lang="en-US" sz="3600" baseline="-25000" smtClean="0">
                <a:solidFill>
                  <a:srgbClr val="FFFF00"/>
                </a:solidFill>
              </a:rPr>
              <a:t>dm</a:t>
            </a:r>
            <a:r>
              <a:rPr lang="en-US" sz="3600" smtClean="0">
                <a:solidFill>
                  <a:srgbClr val="FFFF00"/>
                </a:solidFill>
              </a:rPr>
              <a:t>= 0.2         </a:t>
            </a:r>
            <a:r>
              <a:rPr lang="en-US" sz="3600" smtClean="0">
                <a:solidFill>
                  <a:srgbClr val="33CC33"/>
                </a:solidFill>
              </a:rPr>
              <a:t>invisible</a:t>
            </a:r>
            <a:r>
              <a:rPr lang="en-US" sz="3600" smtClean="0">
                <a:solidFill>
                  <a:srgbClr val="FFFF00"/>
                </a:solidFill>
              </a:rPr>
              <a:t>            </a:t>
            </a:r>
            <a:r>
              <a:rPr lang="en-US" sz="3600" smtClean="0">
                <a:solidFill>
                  <a:srgbClr val="33CCFF"/>
                </a:solidFill>
              </a:rPr>
              <a:t>clumping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FFF00"/>
                </a:solidFill>
              </a:rPr>
              <a:t> </a:t>
            </a:r>
            <a:r>
              <a:rPr lang="el-GR" sz="3600" smtClean="0">
                <a:solidFill>
                  <a:srgbClr val="FFFF00"/>
                </a:solidFill>
              </a:rPr>
              <a:t>Ω</a:t>
            </a:r>
            <a:r>
              <a:rPr lang="en-US" sz="3600" baseline="-25000" smtClean="0">
                <a:solidFill>
                  <a:srgbClr val="FFFF00"/>
                </a:solidFill>
              </a:rPr>
              <a:t>h   </a:t>
            </a:r>
            <a:r>
              <a:rPr lang="en-US" sz="3600" smtClean="0">
                <a:solidFill>
                  <a:srgbClr val="FFFF00"/>
                </a:solidFill>
              </a:rPr>
              <a:t>= 0.75        </a:t>
            </a:r>
            <a:r>
              <a:rPr lang="en-US" sz="3600" smtClean="0">
                <a:solidFill>
                  <a:srgbClr val="33CC33"/>
                </a:solidFill>
              </a:rPr>
              <a:t>invisible</a:t>
            </a:r>
            <a:r>
              <a:rPr lang="en-US" sz="3600" smtClean="0">
                <a:solidFill>
                  <a:srgbClr val="FFFF00"/>
                </a:solidFill>
              </a:rPr>
              <a:t>        </a:t>
            </a:r>
            <a:r>
              <a:rPr lang="en-US" sz="3600" smtClean="0"/>
              <a:t>homogeneous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FFF00"/>
                </a:solidFill>
              </a:rPr>
              <a:t>     </a:t>
            </a:r>
            <a:endParaRPr lang="el-GR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258888" y="620713"/>
            <a:ext cx="660789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effectLst/>
              </a:rPr>
              <a:t>What is  Dark Energy ?</a:t>
            </a:r>
          </a:p>
          <a:p>
            <a:endParaRPr lang="en-US" sz="5400" dirty="0">
              <a:solidFill>
                <a:srgbClr val="FFFF00"/>
              </a:solidFill>
              <a:effectLst/>
            </a:endParaRPr>
          </a:p>
          <a:p>
            <a:endParaRPr lang="en-US" sz="5400" dirty="0">
              <a:solidFill>
                <a:srgbClr val="FFFF00"/>
              </a:solidFill>
              <a:effectLst/>
            </a:endParaRPr>
          </a:p>
          <a:p>
            <a:r>
              <a:rPr lang="en-US" sz="5400" dirty="0">
                <a:solidFill>
                  <a:srgbClr val="FFFF00"/>
                </a:solidFill>
                <a:effectLst/>
              </a:rPr>
              <a:t>Cosmological Constant </a:t>
            </a:r>
          </a:p>
          <a:p>
            <a:r>
              <a:rPr lang="en-US" sz="5400" dirty="0">
                <a:solidFill>
                  <a:srgbClr val="FFFF00"/>
                </a:solidFill>
                <a:effectLst/>
              </a:rPr>
              <a:t>               or </a:t>
            </a:r>
          </a:p>
          <a:p>
            <a:r>
              <a:rPr lang="en-US" sz="5400" dirty="0">
                <a:solidFill>
                  <a:srgbClr val="FFFF00"/>
                </a:solidFill>
                <a:effectLst/>
              </a:rPr>
              <a:t>     Quintessence ?</a:t>
            </a:r>
            <a:endParaRPr lang="de-DE" sz="5400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  <a:ea typeface="+mj-ea"/>
              </a:rPr>
              <a:t>Cosmological Constant</a:t>
            </a:r>
            <a:br>
              <a:rPr lang="en-US" sz="4000" smtClean="0">
                <a:solidFill>
                  <a:srgbClr val="33CCFF"/>
                </a:solidFill>
                <a:ea typeface="+mj-ea"/>
              </a:rPr>
            </a:br>
            <a:r>
              <a:rPr lang="en-US" sz="4000" smtClean="0">
                <a:solidFill>
                  <a:srgbClr val="33CCFF"/>
                </a:solidFill>
                <a:ea typeface="+mj-ea"/>
              </a:rPr>
              <a:t>- Einstein -</a:t>
            </a:r>
            <a:endParaRPr lang="de-DE" sz="40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Constant </a:t>
            </a:r>
            <a:r>
              <a:rPr lang="el-GR" sz="3600" smtClean="0"/>
              <a:t>λ</a:t>
            </a:r>
            <a:r>
              <a:rPr lang="en-US" sz="3600" smtClean="0"/>
              <a:t> compatible with all symmetries</a:t>
            </a:r>
          </a:p>
          <a:p>
            <a:pPr eaLnBrk="1" hangingPunct="1">
              <a:defRPr/>
            </a:pPr>
            <a:r>
              <a:rPr lang="en-US" sz="3600" smtClean="0"/>
              <a:t>No time variation in contribution to energy density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eaLnBrk="1" hangingPunct="1">
              <a:defRPr/>
            </a:pPr>
            <a:r>
              <a:rPr lang="en-US" sz="3600" smtClean="0"/>
              <a:t>Why so small ?       </a:t>
            </a:r>
            <a:r>
              <a:rPr lang="el-GR" sz="3600" smtClean="0">
                <a:solidFill>
                  <a:srgbClr val="FFFF00"/>
                </a:solidFill>
              </a:rPr>
              <a:t>λ</a:t>
            </a:r>
            <a:r>
              <a:rPr lang="en-US" sz="3600" smtClean="0">
                <a:solidFill>
                  <a:srgbClr val="FFFF00"/>
                </a:solidFill>
              </a:rPr>
              <a:t>/M</a:t>
            </a:r>
            <a:r>
              <a:rPr lang="en-US" sz="3600" baseline="30000" smtClean="0">
                <a:solidFill>
                  <a:srgbClr val="FFFF00"/>
                </a:solidFill>
              </a:rPr>
              <a:t>4</a:t>
            </a:r>
            <a:r>
              <a:rPr lang="en-US" sz="3600" smtClean="0">
                <a:solidFill>
                  <a:srgbClr val="FFFF00"/>
                </a:solidFill>
              </a:rPr>
              <a:t> = 10</a:t>
            </a:r>
            <a:r>
              <a:rPr lang="en-US" sz="3600" baseline="30000" smtClean="0">
                <a:solidFill>
                  <a:srgbClr val="FFFF00"/>
                </a:solidFill>
              </a:rPr>
              <a:t>-120</a:t>
            </a:r>
          </a:p>
          <a:p>
            <a:pPr eaLnBrk="1" hangingPunct="1">
              <a:defRPr/>
            </a:pPr>
            <a:endParaRPr lang="en-US" sz="3600" baseline="30000" smtClean="0"/>
          </a:p>
          <a:p>
            <a:pPr eaLnBrk="1" hangingPunct="1">
              <a:defRPr/>
            </a:pPr>
            <a:r>
              <a:rPr lang="en-US" sz="3600" smtClean="0"/>
              <a:t>Why important just today ?</a:t>
            </a:r>
            <a:endParaRPr lang="el-GR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rgbClr val="33CCFF"/>
                </a:solidFill>
                <a:ea typeface="+mj-ea"/>
              </a:rPr>
              <a:t>Cosmological mass scales</a:t>
            </a:r>
            <a:endParaRPr lang="de-DE" b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Energy density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cs typeface="Arial" pitchFamily="34" charset="0"/>
              </a:rPr>
              <a:t>    </a:t>
            </a:r>
            <a:r>
              <a:rPr lang="el-GR" smtClean="0">
                <a:cs typeface="Arial" pitchFamily="34" charset="0"/>
              </a:rPr>
              <a:t>ρ</a:t>
            </a:r>
            <a:r>
              <a:rPr lang="en-US" smtClean="0">
                <a:cs typeface="Arial" pitchFamily="34" charset="0"/>
              </a:rPr>
              <a:t> ~ ( 2.4×10 </a:t>
            </a:r>
            <a:r>
              <a:rPr lang="en-US" baseline="30000" smtClean="0">
                <a:cs typeface="Arial" pitchFamily="34" charset="0"/>
              </a:rPr>
              <a:t>-3</a:t>
            </a:r>
            <a:r>
              <a:rPr lang="en-US" smtClean="0">
                <a:cs typeface="Arial" pitchFamily="34" charset="0"/>
              </a:rPr>
              <a:t> eV )</a:t>
            </a:r>
            <a:r>
              <a:rPr lang="en-US" b="1" baseline="30000" smtClean="0">
                <a:cs typeface="Arial" pitchFamily="34" charset="0"/>
              </a:rPr>
              <a:t>- 4</a:t>
            </a:r>
            <a:endParaRPr lang="en-US" b="1" baseline="3000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he-IL" b="1" baseline="30000" smtClean="0">
              <a:cs typeface="Arial" pitchFamily="34" charset="0"/>
            </a:endParaRP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Reduced Planck mass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 M=2.44</a:t>
            </a:r>
            <a:r>
              <a:rPr lang="en-US" smtClean="0">
                <a:cs typeface="Arial" pitchFamily="34" charset="0"/>
              </a:rPr>
              <a:t>×10 </a:t>
            </a:r>
            <a:r>
              <a:rPr lang="en-US" baseline="30000" smtClean="0">
                <a:cs typeface="Arial" pitchFamily="34" charset="0"/>
              </a:rPr>
              <a:t>27</a:t>
            </a:r>
            <a:r>
              <a:rPr lang="en-US" smtClean="0">
                <a:cs typeface="Arial" pitchFamily="34" charset="0"/>
              </a:rPr>
              <a:t> eV</a:t>
            </a:r>
          </a:p>
          <a:p>
            <a:pPr lvl="1" eaLnBrk="1" hangingPunct="1">
              <a:defRPr/>
            </a:pPr>
            <a:r>
              <a:rPr lang="en-US" smtClean="0">
                <a:cs typeface="Arial" pitchFamily="34" charset="0"/>
              </a:rPr>
              <a:t>Newton</a:t>
            </a:r>
            <a:r>
              <a:rPr lang="en-US" altLang="en-US" smtClean="0">
                <a:cs typeface="Arial" pitchFamily="34" charset="0"/>
              </a:rPr>
              <a:t>’</a:t>
            </a:r>
            <a:r>
              <a:rPr lang="en-US" smtClean="0">
                <a:cs typeface="Arial" pitchFamily="34" charset="0"/>
              </a:rPr>
              <a:t>s constant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cs typeface="Arial" pitchFamily="34" charset="0"/>
              </a:rPr>
              <a:t>   G</a:t>
            </a:r>
            <a:r>
              <a:rPr lang="en-US" sz="1400" smtClean="0">
                <a:cs typeface="Arial" pitchFamily="34" charset="0"/>
              </a:rPr>
              <a:t>N</a:t>
            </a:r>
            <a:r>
              <a:rPr lang="en-US" smtClean="0">
                <a:cs typeface="Arial" pitchFamily="34" charset="0"/>
              </a:rPr>
              <a:t>=(8</a:t>
            </a:r>
            <a:r>
              <a:rPr lang="el-GR" smtClean="0">
                <a:cs typeface="Arial" pitchFamily="34" charset="0"/>
              </a:rPr>
              <a:t>π</a:t>
            </a:r>
            <a:r>
              <a:rPr lang="en-US" smtClean="0">
                <a:cs typeface="Arial" pitchFamily="34" charset="0"/>
              </a:rPr>
              <a:t>M²)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592138" y="3736975"/>
            <a:ext cx="7940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Only ratios of mass scales are observable !</a:t>
            </a:r>
          </a:p>
          <a:p>
            <a:pPr>
              <a:defRPr/>
            </a:pPr>
            <a:endParaRPr lang="en-US" sz="24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sz="2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homogeneous dark energy:   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ρ</a:t>
            </a:r>
            <a:r>
              <a:rPr 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/M</a:t>
            </a:r>
            <a:r>
              <a:rPr lang="en-US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= 6.5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10ˉ¹²¹</a:t>
            </a:r>
          </a:p>
          <a:p>
            <a:pPr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matter:                                    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ρ</a:t>
            </a:r>
            <a:r>
              <a:rPr 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/M</a:t>
            </a:r>
            <a:r>
              <a:rPr lang="en-US" sz="2400" baseline="3000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= 3.5 10ˉ¹²¹</a:t>
            </a:r>
          </a:p>
          <a:p>
            <a:pPr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l-GR" sz="24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962674"/>
          </a:xfrm>
        </p:spPr>
        <p:txBody>
          <a:bodyPr/>
          <a:lstStyle/>
          <a:p>
            <a:pPr marL="514350" indent="-514350"/>
            <a:r>
              <a:rPr lang="en-US" sz="6000" dirty="0" smtClean="0">
                <a:solidFill>
                  <a:srgbClr val="FFFF00"/>
                </a:solidFill>
              </a:rPr>
              <a:t>1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Fundamental “constants” are not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Time evolution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604250" cy="4525963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FFFF00"/>
                </a:solidFill>
                <a:cs typeface="Arial" pitchFamily="34" charset="0"/>
              </a:rPr>
              <a:t>ρ</a:t>
            </a:r>
            <a:r>
              <a:rPr lang="en-US" baseline="-25000" smtClean="0">
                <a:solidFill>
                  <a:srgbClr val="FFFF00"/>
                </a:solidFill>
                <a:cs typeface="Arial" pitchFamily="34" charset="0"/>
              </a:rPr>
              <a:t>m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/M</a:t>
            </a:r>
            <a:r>
              <a:rPr lang="en-US" baseline="30000" smtClean="0">
                <a:solidFill>
                  <a:srgbClr val="FFFF00"/>
                </a:solidFill>
                <a:cs typeface="Arial" pitchFamily="34" charset="0"/>
              </a:rPr>
              <a:t>4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 aˉ</a:t>
            </a:r>
            <a:r>
              <a:rPr lang="en-US" sz="4400" smtClean="0">
                <a:solidFill>
                  <a:srgbClr val="FFFF00"/>
                </a:solidFill>
                <a:cs typeface="Arial" pitchFamily="34" charset="0"/>
              </a:rPr>
              <a:t>³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</a:t>
            </a:r>
          </a:p>
          <a:p>
            <a:pPr eaLnBrk="1" hangingPunct="1">
              <a:defRPr/>
            </a:pPr>
            <a:endParaRPr lang="en-US" smtClean="0">
              <a:cs typeface="Arial" pitchFamily="34" charset="0"/>
            </a:endParaRPr>
          </a:p>
          <a:p>
            <a:pPr eaLnBrk="1" hangingPunct="1">
              <a:defRPr/>
            </a:pPr>
            <a:r>
              <a:rPr lang="el-GR" smtClean="0">
                <a:solidFill>
                  <a:srgbClr val="FFFF00"/>
                </a:solidFill>
                <a:cs typeface="Arial" pitchFamily="34" charset="0"/>
              </a:rPr>
              <a:t>ρ</a:t>
            </a:r>
            <a:r>
              <a:rPr lang="en-US" baseline="-25000" smtClean="0">
                <a:solidFill>
                  <a:srgbClr val="FFFF00"/>
                </a:solidFill>
                <a:cs typeface="Arial" pitchFamily="34" charset="0"/>
              </a:rPr>
              <a:t>r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/M</a:t>
            </a:r>
            <a:r>
              <a:rPr lang="en-US" baseline="30000" smtClean="0">
                <a:solidFill>
                  <a:srgbClr val="FFFF00"/>
                </a:solidFill>
                <a:cs typeface="Arial" pitchFamily="34" charset="0"/>
              </a:rPr>
              <a:t>4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 aˉ</a:t>
            </a:r>
            <a:r>
              <a:rPr lang="en-US" sz="4000" baseline="30000" smtClean="0">
                <a:solidFill>
                  <a:srgbClr val="FFFF00"/>
                </a:solidFill>
                <a:cs typeface="Arial" pitchFamily="34" charset="0"/>
              </a:rPr>
              <a:t>4</a:t>
            </a:r>
            <a:r>
              <a:rPr lang="en-US" sz="4400" smtClean="0">
                <a:solidFill>
                  <a:srgbClr val="FFFF00"/>
                </a:solidFill>
                <a:cs typeface="Arial" pitchFamily="34" charset="0"/>
              </a:rPr>
              <a:t> 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  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sz="2800" baseline="30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2800" b="1" baseline="30000" smtClean="0">
                <a:solidFill>
                  <a:srgbClr val="FFFF00"/>
                </a:solidFill>
                <a:cs typeface="Arial" pitchFamily="34" charset="0"/>
              </a:rPr>
              <a:t>       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radiation dominated universe</a:t>
            </a:r>
            <a:endParaRPr lang="el-GR" sz="280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66"/>
                </a:solidFill>
                <a:cs typeface="Arial" pitchFamily="34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66"/>
                </a:solidFill>
                <a:cs typeface="Arial" pitchFamily="34" charset="0"/>
              </a:rPr>
              <a:t>         </a:t>
            </a:r>
            <a:r>
              <a:rPr lang="en-US" sz="4000" smtClean="0">
                <a:solidFill>
                  <a:srgbClr val="33CCFF"/>
                </a:solidFill>
                <a:cs typeface="Arial" pitchFamily="34" charset="0"/>
              </a:rPr>
              <a:t>Huge age        small ratio</a:t>
            </a:r>
            <a:r>
              <a:rPr lang="en-US" sz="3600" smtClean="0">
                <a:solidFill>
                  <a:srgbClr val="33CCFF"/>
                </a:solidFill>
                <a:cs typeface="Arial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33CCFF"/>
                </a:solidFill>
                <a:cs typeface="Arial" pitchFamily="34" charset="0"/>
              </a:rPr>
              <a:t>        Same explanation for small dark energy?</a:t>
            </a:r>
            <a:endParaRPr lang="el-GR" sz="3600" smtClean="0">
              <a:solidFill>
                <a:srgbClr val="33CCFF"/>
              </a:solidFill>
              <a:cs typeface="Arial" pitchFamily="34" charset="0"/>
            </a:endParaRPr>
          </a:p>
        </p:txBody>
      </p:sp>
      <p:sp>
        <p:nvSpPr>
          <p:cNvPr id="287748" name="AutoShape 4"/>
          <p:cNvSpPr>
            <a:spLocks noChangeArrowheads="1"/>
          </p:cNvSpPr>
          <p:nvPr/>
        </p:nvSpPr>
        <p:spPr bwMode="auto">
          <a:xfrm flipV="1">
            <a:off x="3779838" y="4941888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 sz="1800" i="1" u="sng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3492500" y="1484313"/>
            <a:ext cx="56515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tˉ</a:t>
            </a:r>
            <a:r>
              <a:rPr lang="en-US" sz="3600">
                <a:solidFill>
                  <a:srgbClr val="FFFF00"/>
                </a:solidFill>
                <a:effectLst/>
                <a:latin typeface="Arial" pitchFamily="34" charset="0"/>
              </a:rPr>
              <a:t>²</a:t>
            </a: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     matter dominated universe</a:t>
            </a:r>
            <a:endParaRPr lang="en-US" sz="2800" b="1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1800" b="1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tˉ</a:t>
            </a:r>
            <a:r>
              <a:rPr lang="en-US" sz="2800" baseline="3000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3/2</a:t>
            </a: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   radiation dominated universe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                   </a:t>
            </a:r>
            <a:endParaRPr lang="de-DE" sz="2800"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QuvsLam"/>
          <p:cNvPicPr>
            <a:picLocks noChangeAspect="1" noChangeArrowheads="1"/>
          </p:cNvPicPr>
          <p:nvPr/>
        </p:nvPicPr>
        <p:blipFill>
          <a:blip r:embed="rId3" cstate="print"/>
          <a:srcRect t="40344" b="3720"/>
          <a:stretch>
            <a:fillRect/>
          </a:stretch>
        </p:blipFill>
        <p:spPr bwMode="auto">
          <a:xfrm>
            <a:off x="1547813" y="1844675"/>
            <a:ext cx="62642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333375"/>
            <a:ext cx="8740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effectLst/>
              </a:rPr>
              <a:t>         </a:t>
            </a:r>
            <a:r>
              <a:rPr lang="en-US" sz="4000">
                <a:solidFill>
                  <a:srgbClr val="FFFF00"/>
                </a:solidFill>
                <a:effectLst/>
              </a:rPr>
              <a:t>Cosm. Const.   |   Quintessence</a:t>
            </a:r>
          </a:p>
          <a:p>
            <a:r>
              <a:rPr lang="en-US" sz="4000">
                <a:solidFill>
                  <a:srgbClr val="FFFF00"/>
                </a:solidFill>
                <a:effectLst/>
              </a:rPr>
              <a:t>             static            |     dynamical</a:t>
            </a:r>
            <a:endParaRPr lang="de-DE" sz="400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smtClean="0">
                <a:solidFill>
                  <a:srgbClr val="FF0000"/>
                </a:solidFill>
                <a:ea typeface="+mj-ea"/>
              </a:rPr>
              <a:t>Quintessence</a:t>
            </a:r>
            <a:endParaRPr lang="de-DE" sz="7200" smtClean="0">
              <a:solidFill>
                <a:srgbClr val="FF0000"/>
              </a:solidFill>
              <a:ea typeface="+mj-ea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060575"/>
            <a:ext cx="6842125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smtClean="0">
                <a:solidFill>
                  <a:srgbClr val="33CCFF"/>
                </a:solidFill>
                <a:ea typeface="+mn-ea"/>
              </a:rPr>
              <a:t>  Dynamical dark energy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smtClean="0">
                <a:solidFill>
                  <a:srgbClr val="33CCFF"/>
                </a:solidFill>
                <a:ea typeface="+mn-ea"/>
              </a:rPr>
              <a:t>  generated by  scalar</a:t>
            </a:r>
            <a:r>
              <a:rPr lang="en-US" sz="4800" smtClean="0">
                <a:solidFill>
                  <a:srgbClr val="33CC33"/>
                </a:solidFill>
                <a:ea typeface="+mn-ea"/>
              </a:rPr>
              <a:t> </a:t>
            </a:r>
            <a:r>
              <a:rPr lang="en-US" sz="4800" smtClean="0">
                <a:solidFill>
                  <a:srgbClr val="FF0000"/>
                </a:solidFill>
                <a:ea typeface="+mn-ea"/>
              </a:rPr>
              <a:t>field</a:t>
            </a:r>
            <a:endParaRPr lang="en-US" sz="5400" smtClean="0">
              <a:solidFill>
                <a:srgbClr val="33CC33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5400" smtClean="0">
                <a:solidFill>
                  <a:srgbClr val="33CC33"/>
                </a:solidFill>
                <a:ea typeface="+mn-ea"/>
              </a:rPr>
              <a:t>           </a:t>
            </a:r>
            <a:r>
              <a:rPr lang="en-US" sz="5400" smtClean="0">
                <a:solidFill>
                  <a:srgbClr val="FB250F"/>
                </a:solidFill>
                <a:ea typeface="+mn-ea"/>
              </a:rPr>
              <a:t>(cosmon)</a:t>
            </a:r>
            <a:endParaRPr lang="de-DE" sz="5400" smtClean="0">
              <a:solidFill>
                <a:srgbClr val="FB250F"/>
              </a:solidFill>
              <a:ea typeface="+mn-ea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68538" y="5734050"/>
            <a:ext cx="6767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C.Wetterich,Nucl.Phys.B302(1988)668,            24.9.87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P.J.E.Peebles,B.Ratra,ApJ.Lett.325(1988)L17,  20.10.87</a:t>
            </a: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6250"/>
            <a:ext cx="8424862" cy="3816350"/>
          </a:xfrm>
          <a:solidFill>
            <a:srgbClr val="33CC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B250F"/>
                </a:solidFill>
                <a:ea typeface="+mj-ea"/>
              </a:rPr>
              <a:t>Prediction :</a:t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/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> homogeneous dark energy</a:t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>influences recent cosmology</a:t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/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>- of same order as dark matter -</a:t>
            </a:r>
            <a:endParaRPr lang="de-DE" sz="4000" smtClean="0">
              <a:solidFill>
                <a:srgbClr val="FB250F"/>
              </a:solidFill>
              <a:ea typeface="+mj-ea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592138" y="4953000"/>
            <a:ext cx="8264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Original models do not fit the present observations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…. modifications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33CCFF"/>
                </a:solidFill>
                <a:ea typeface="+mj-ea"/>
              </a:rPr>
              <a:t>Quintessence</a:t>
            </a:r>
            <a:endParaRPr lang="de-DE" sz="48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z="4000" smtClean="0">
              <a:solidFill>
                <a:srgbClr val="33CC33"/>
              </a:solidFill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de-DE" sz="4000" smtClean="0">
              <a:solidFill>
                <a:srgbClr val="33CC33"/>
              </a:solidFill>
              <a:ea typeface="+mn-ea"/>
            </a:endParaRP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900113" y="1773238"/>
            <a:ext cx="75612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Cosmon – Field  </a:t>
            </a:r>
            <a:r>
              <a:rPr lang="el-G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(x,y,z,t)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similar to electric field , but no direction ( scalar field )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468313" y="4149725"/>
            <a:ext cx="83518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Homogeneous und isotropic Universe :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(x,y,z,t)=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(t)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Potential und kinetic energy of the cosmon -field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contribute to a dynamical energy density of the Universe ! </a:t>
            </a:r>
            <a:endParaRPr lang="de-DE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  <a:ea typeface="+mj-ea"/>
              </a:rPr>
              <a:t>Cosmon</a:t>
            </a:r>
            <a:endParaRPr lang="de-DE" sz="540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</a:rPr>
              <a:t>Scalar field changes its value even in the </a:t>
            </a:r>
            <a:r>
              <a:rPr lang="en-US" sz="4000" b="1" i="1" smtClean="0">
                <a:solidFill>
                  <a:srgbClr val="FFFF00"/>
                </a:solidFill>
              </a:rPr>
              <a:t>present</a:t>
            </a:r>
            <a:r>
              <a:rPr lang="en-US" sz="4000" b="1" i="1" smtClean="0">
                <a:solidFill>
                  <a:srgbClr val="33CCFF"/>
                </a:solidFill>
              </a:rPr>
              <a:t> </a:t>
            </a:r>
            <a:r>
              <a:rPr lang="en-US" sz="4000" i="1" smtClean="0">
                <a:solidFill>
                  <a:srgbClr val="33CCFF"/>
                </a:solidFill>
              </a:rPr>
              <a:t>cosmological epoch</a:t>
            </a: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</a:rPr>
              <a:t>Potential und kinetic energy of cosmon contribute to the energy density of the Universe</a:t>
            </a: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</a:rPr>
              <a:t>Time - variable dark energy : </a:t>
            </a:r>
          </a:p>
          <a:p>
            <a:pPr eaLnBrk="1" hangingPunct="1">
              <a:buFontTx/>
              <a:buNone/>
              <a:defRPr/>
            </a:pPr>
            <a:r>
              <a:rPr lang="en-US" sz="4000" i="1" smtClean="0">
                <a:solidFill>
                  <a:srgbClr val="33CCFF"/>
                </a:solidFill>
              </a:rPr>
              <a:t>     </a:t>
            </a:r>
            <a:r>
              <a:rPr lang="el-GR" sz="4000" i="1" smtClean="0">
                <a:solidFill>
                  <a:srgbClr val="33CCFF"/>
                </a:solidFill>
              </a:rPr>
              <a:t>ρ</a:t>
            </a:r>
            <a:r>
              <a:rPr lang="en-US" sz="4000" i="1" baseline="-25000" smtClean="0">
                <a:solidFill>
                  <a:srgbClr val="33CCFF"/>
                </a:solidFill>
              </a:rPr>
              <a:t>h</a:t>
            </a:r>
            <a:r>
              <a:rPr lang="en-US" sz="4000" i="1" smtClean="0">
                <a:solidFill>
                  <a:srgbClr val="33CCFF"/>
                </a:solidFill>
              </a:rPr>
              <a:t>(t) decreases with time !</a:t>
            </a:r>
            <a:r>
              <a:rPr lang="en-US" sz="4000" i="1" smtClean="0">
                <a:solidFill>
                  <a:srgbClr val="33CC33"/>
                </a:solidFill>
              </a:rPr>
              <a:t>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Evolution of cosmon field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064500" cy="5030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Field equations</a:t>
            </a:r>
          </a:p>
          <a:p>
            <a:pPr eaLnBrk="1" hangingPunct="1"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Potential  V(</a:t>
            </a:r>
            <a:r>
              <a:rPr lang="el-GR" sz="2800" smtClean="0">
                <a:solidFill>
                  <a:srgbClr val="33CCFF"/>
                </a:solidFill>
              </a:rPr>
              <a:t>φ</a:t>
            </a:r>
            <a:r>
              <a:rPr lang="en-US" sz="2800" smtClean="0">
                <a:solidFill>
                  <a:srgbClr val="33CCFF"/>
                </a:solidFill>
              </a:rPr>
              <a:t>) determines details of the model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         </a:t>
            </a:r>
            <a:r>
              <a:rPr lang="en-US" sz="3600" b="1" smtClean="0"/>
              <a:t>V(</a:t>
            </a:r>
            <a:r>
              <a:rPr lang="el-GR" sz="3600" b="1" smtClean="0"/>
              <a:t>φ</a:t>
            </a:r>
            <a:r>
              <a:rPr lang="en-US" sz="3600" b="1" smtClean="0"/>
              <a:t>) =M</a:t>
            </a:r>
            <a:r>
              <a:rPr lang="en-US" sz="3600" b="1" baseline="30000" smtClean="0"/>
              <a:t>4 </a:t>
            </a:r>
            <a:r>
              <a:rPr lang="en-US" sz="3600" b="1" smtClean="0"/>
              <a:t>exp( - </a:t>
            </a:r>
            <a:r>
              <a:rPr lang="el-GR" sz="3600" b="1" smtClean="0"/>
              <a:t>αφ</a:t>
            </a:r>
            <a:r>
              <a:rPr lang="en-US" sz="3600" b="1" smtClean="0"/>
              <a:t>/M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</a:t>
            </a:r>
            <a:r>
              <a:rPr lang="en-US" smtClean="0">
                <a:solidFill>
                  <a:srgbClr val="FFFF00"/>
                </a:solidFill>
              </a:rPr>
              <a:t>for increasing </a:t>
            </a:r>
            <a:r>
              <a:rPr lang="el-GR" smtClean="0">
                <a:solidFill>
                  <a:srgbClr val="FFFF00"/>
                </a:solidFill>
              </a:rPr>
              <a:t>φ</a:t>
            </a:r>
            <a:r>
              <a:rPr lang="en-US" smtClean="0">
                <a:solidFill>
                  <a:srgbClr val="FFFF00"/>
                </a:solidFill>
              </a:rPr>
              <a:t> the potential decreases     towards zero !</a:t>
            </a:r>
            <a:endParaRPr lang="el-GR" smtClean="0">
              <a:solidFill>
                <a:srgbClr val="FFFF00"/>
              </a:solidFill>
            </a:endParaRPr>
          </a:p>
        </p:txBody>
      </p:sp>
      <p:pic>
        <p:nvPicPr>
          <p:cNvPr id="53252" name="Picture 4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557338"/>
            <a:ext cx="35274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2349500"/>
            <a:ext cx="43910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  <a:ea typeface="+mj-ea"/>
              </a:rPr>
              <a:t>Cosmon</a:t>
            </a:r>
            <a:endParaRPr lang="de-DE" sz="540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  <a:ea typeface="+mn-ea"/>
              </a:rPr>
              <a:t>Tiny mass</a:t>
            </a:r>
          </a:p>
          <a:p>
            <a:pPr eaLnBrk="1" hangingPunct="1">
              <a:defRPr/>
            </a:pPr>
            <a:endParaRPr lang="en-US" sz="4000" i="1" smtClean="0">
              <a:solidFill>
                <a:srgbClr val="33CCFF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  <a:ea typeface="+mn-ea"/>
              </a:rPr>
              <a:t>m</a:t>
            </a:r>
            <a:r>
              <a:rPr lang="en-US" sz="4000" i="1" baseline="-25000" smtClean="0">
                <a:solidFill>
                  <a:srgbClr val="33CCFF"/>
                </a:solidFill>
                <a:ea typeface="+mn-ea"/>
              </a:rPr>
              <a:t>c</a:t>
            </a:r>
            <a:r>
              <a:rPr lang="en-US" sz="4000" i="1" smtClean="0">
                <a:solidFill>
                  <a:srgbClr val="33CCFF"/>
                </a:solidFill>
                <a:ea typeface="+mn-ea"/>
              </a:rPr>
              <a:t> ~ H    (depends on time !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i="1" smtClean="0">
              <a:solidFill>
                <a:srgbClr val="33CCFF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  <a:ea typeface="+mn-ea"/>
              </a:rPr>
              <a:t>New long - range interaction</a:t>
            </a:r>
            <a:endParaRPr lang="de-DE" sz="4000" i="1" smtClean="0">
              <a:solidFill>
                <a:srgbClr val="33CCFF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33CCFF"/>
                </a:solidFill>
              </a:rPr>
              <a:t>“</a:t>
            </a:r>
            <a:r>
              <a:rPr lang="en-US" smtClean="0">
                <a:solidFill>
                  <a:srgbClr val="33CCFF"/>
                </a:solidFill>
              </a:rPr>
              <a:t>Fundamental</a:t>
            </a:r>
            <a:r>
              <a:rPr lang="en-US" altLang="en-US" smtClean="0">
                <a:solidFill>
                  <a:srgbClr val="33CCFF"/>
                </a:solidFill>
              </a:rPr>
              <a:t>”</a:t>
            </a:r>
            <a:r>
              <a:rPr lang="en-US" smtClean="0">
                <a:solidFill>
                  <a:srgbClr val="33CCFF"/>
                </a:solidFill>
              </a:rPr>
              <a:t> Interactions</a:t>
            </a:r>
            <a:endParaRPr lang="de-DE" smtClean="0">
              <a:solidFill>
                <a:srgbClr val="33CCFF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716463" y="1700213"/>
          <a:ext cx="4038600" cy="4525962"/>
        </p:xfrm>
        <a:graphic>
          <a:graphicData uri="http://schemas.openxmlformats.org/presentationml/2006/ole">
            <p:oleObj spid="_x0000_s111618" name="Diagramm" r:id="rId4" imgW="4038559" imgH="4526197" progId="MSGraph.Chart.8">
              <p:embed followColorScheme="full"/>
            </p:oleObj>
          </a:graphicData>
        </a:graphic>
      </p:graphicFrame>
      <p:grpSp>
        <p:nvGrpSpPr>
          <p:cNvPr id="6" name="Diagram 4"/>
          <p:cNvGrpSpPr>
            <a:grpSpLocks noGrp="1" noChangeAspect="1"/>
          </p:cNvGrpSpPr>
          <p:nvPr>
            <p:ph sz="half" idx="1"/>
          </p:nvPr>
        </p:nvGrpSpPr>
        <p:grpSpPr bwMode="auto">
          <a:xfrm>
            <a:off x="425450" y="1585913"/>
            <a:ext cx="4032250" cy="4464050"/>
            <a:chOff x="268" y="999"/>
            <a:chExt cx="2540" cy="2812"/>
          </a:xfrm>
        </p:grpSpPr>
        <p:sp>
          <p:nvSpPr>
            <p:cNvPr id="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8" y="999"/>
              <a:ext cx="2540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3" name="_s1029"/>
            <p:cNvSpPr>
              <a:spLocks noChangeArrowheads="1" noTextEdit="1"/>
            </p:cNvSpPr>
            <p:nvPr/>
          </p:nvSpPr>
          <p:spPr bwMode="auto">
            <a:xfrm>
              <a:off x="1062" y="1567"/>
              <a:ext cx="953" cy="953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6" name="_s1030"/>
            <p:cNvSpPr>
              <a:spLocks noChangeArrowheads="1"/>
            </p:cNvSpPr>
            <p:nvPr/>
          </p:nvSpPr>
          <p:spPr bwMode="auto">
            <a:xfrm>
              <a:off x="1412" y="1234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4" name="_s1031"/>
            <p:cNvSpPr>
              <a:spLocks noChangeArrowheads="1" noTextEdit="1"/>
            </p:cNvSpPr>
            <p:nvPr/>
          </p:nvSpPr>
          <p:spPr bwMode="auto">
            <a:xfrm>
              <a:off x="1375" y="2110"/>
              <a:ext cx="953" cy="953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8" name="_s1032"/>
            <p:cNvSpPr>
              <a:spLocks noChangeArrowheads="1"/>
            </p:cNvSpPr>
            <p:nvPr/>
          </p:nvSpPr>
          <p:spPr bwMode="auto">
            <a:xfrm>
              <a:off x="2346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 noTextEdit="1"/>
            </p:cNvSpPr>
            <p:nvPr/>
          </p:nvSpPr>
          <p:spPr bwMode="auto">
            <a:xfrm>
              <a:off x="748" y="2109"/>
              <a:ext cx="953" cy="95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4699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40" name="_s1034"/>
            <p:cNvSpPr>
              <a:spLocks noChangeArrowheads="1"/>
            </p:cNvSpPr>
            <p:nvPr/>
          </p:nvSpPr>
          <p:spPr bwMode="auto">
            <a:xfrm>
              <a:off x="477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</p:grp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47675" y="1720850"/>
            <a:ext cx="405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effectLst/>
              <a:latin typeface="Arial" charset="0"/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755650" y="16287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Strong, electromagnetic, weak</a:t>
            </a:r>
          </a:p>
          <a:p>
            <a:r>
              <a:rPr lang="en-US" sz="1800">
                <a:effectLst/>
                <a:latin typeface="Arial" charset="0"/>
              </a:rPr>
              <a:t>interactions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900113" y="5300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gravitation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2339975" y="530066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cosmodynamics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580063" y="1773238"/>
            <a:ext cx="244792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On astronomical </a:t>
            </a:r>
          </a:p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length scales:</a:t>
            </a:r>
          </a:p>
          <a:p>
            <a:endParaRPr lang="en-US" sz="2400">
              <a:solidFill>
                <a:srgbClr val="33CCFF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graviton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+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cosmon</a:t>
            </a:r>
            <a:endParaRPr lang="de-DE"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Time varying constants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not difficult to obtain quintessence potentials from higher dimensional or string theories</a:t>
            </a:r>
          </a:p>
          <a:p>
            <a:r>
              <a:rPr lang="en-US"/>
              <a:t>Exponential form rather generic </a:t>
            </a:r>
          </a:p>
          <a:p>
            <a:pPr>
              <a:buFont typeface="Wingdings" pitchFamily="2" charset="2"/>
              <a:buNone/>
            </a:pPr>
            <a:r>
              <a:rPr lang="en-US"/>
              <a:t>    ( after Weyl scaling)</a:t>
            </a:r>
          </a:p>
          <a:p>
            <a:r>
              <a:rPr lang="en-US"/>
              <a:t>But most models show too strong time dependence of constants !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258888" y="1679575"/>
            <a:ext cx="6626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i="1">
                <a:solidFill>
                  <a:srgbClr val="FFFF00"/>
                </a:solidFill>
                <a:effectLst/>
              </a:rPr>
              <a:t>Have  coupling constants in the </a:t>
            </a:r>
          </a:p>
          <a:p>
            <a:r>
              <a:rPr lang="en-US" sz="4800" i="1">
                <a:solidFill>
                  <a:srgbClr val="FFFF00"/>
                </a:solidFill>
                <a:effectLst/>
              </a:rPr>
              <a:t>         early Universe</a:t>
            </a:r>
          </a:p>
          <a:p>
            <a:r>
              <a:rPr lang="en-US" sz="4800" i="1">
                <a:solidFill>
                  <a:srgbClr val="FFFF00"/>
                </a:solidFill>
                <a:effectLst/>
              </a:rPr>
              <a:t>   other values than today ?</a:t>
            </a:r>
            <a:endParaRPr lang="de-DE" sz="4800" i="1">
              <a:solidFill>
                <a:srgbClr val="FFFF00"/>
              </a:solidFill>
              <a:effectLst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708400" y="4868863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effectLst/>
              </a:rPr>
              <a:t>Yes !</a:t>
            </a:r>
            <a:endParaRPr lang="de-DE" sz="5400" b="1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Bounds on time varying couplings from </a:t>
            </a:r>
            <a:r>
              <a:rPr lang="en-US" dirty="0" err="1" smtClean="0">
                <a:solidFill>
                  <a:srgbClr val="33CCFF"/>
                </a:solidFill>
              </a:rPr>
              <a:t>nucleosynthesis</a:t>
            </a:r>
            <a:endParaRPr lang="de-DE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4" name="Picture 4" descr="M88"/>
          <p:cNvPicPr>
            <a:picLocks noChangeAspect="1" noChangeArrowheads="1"/>
          </p:cNvPicPr>
          <p:nvPr/>
        </p:nvPicPr>
        <p:blipFill>
          <a:blip r:embed="rId3" cstate="print"/>
          <a:srcRect b="18272"/>
          <a:stretch>
            <a:fillRect/>
          </a:stretch>
        </p:blipFill>
        <p:spPr bwMode="auto">
          <a:xfrm>
            <a:off x="0" y="-458788"/>
            <a:ext cx="9432925" cy="7561263"/>
          </a:xfrm>
          <a:prstGeom prst="rect">
            <a:avLst/>
          </a:prstGeom>
          <a:noFill/>
        </p:spPr>
      </p:pic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011863" y="5567363"/>
            <a:ext cx="2936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Ω</a:t>
            </a:r>
            <a:r>
              <a:rPr lang="en-US" sz="4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0.045</a:t>
            </a:r>
            <a:endParaRPr lang="el-GR" sz="4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684213" y="692150"/>
            <a:ext cx="6978650" cy="1920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effectLst/>
                <a:latin typeface="Times New Roman" pitchFamily="18" charset="0"/>
              </a:rPr>
              <a:t>baryons :</a:t>
            </a:r>
          </a:p>
          <a:p>
            <a:endParaRPr lang="en-US" sz="4000" b="1">
              <a:solidFill>
                <a:srgbClr val="FFFF00"/>
              </a:solidFill>
              <a:effectLst/>
              <a:latin typeface="Times New Roman" pitchFamily="18" charset="0"/>
            </a:endParaRPr>
          </a:p>
          <a:p>
            <a:r>
              <a:rPr lang="en-US" sz="4000" b="1">
                <a:solidFill>
                  <a:srgbClr val="FFFF00"/>
                </a:solidFill>
                <a:effectLst/>
                <a:latin typeface="Times New Roman" pitchFamily="18" charset="0"/>
              </a:rPr>
              <a:t>the matter of stars and humans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3" cstate="print"/>
          <a:srcRect l="19189" t="27834" r="36507"/>
          <a:stretch>
            <a:fillRect/>
          </a:stretch>
        </p:blipFill>
        <p:spPr bwMode="auto">
          <a:xfrm>
            <a:off x="4211638" y="476250"/>
            <a:ext cx="4321175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6280150" y="6224588"/>
            <a:ext cx="105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A.Coc</a:t>
            </a:r>
            <a:endParaRPr lang="de-DE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519113" y="776288"/>
            <a:ext cx="27733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Abundancies of 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primordial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light elements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from 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nucleosynthesis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"/>
          <p:cNvPicPr>
            <a:picLocks noChangeAspect="1" noChangeArrowheads="1"/>
          </p:cNvPicPr>
          <p:nvPr/>
        </p:nvPicPr>
        <p:blipFill>
          <a:blip r:embed="rId3" cstate="print"/>
          <a:srcRect l="16780" t="3125" r="16780" b="3125"/>
          <a:stretch>
            <a:fillRect/>
          </a:stretch>
        </p:blipFill>
        <p:spPr bwMode="auto">
          <a:xfrm>
            <a:off x="1042988" y="1341438"/>
            <a:ext cx="50085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13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075613" cy="922337"/>
          </a:xfrm>
        </p:spPr>
        <p:txBody>
          <a:bodyPr/>
          <a:lstStyle/>
          <a:p>
            <a:r>
              <a:rPr lang="en-US" sz="4000">
                <a:solidFill>
                  <a:srgbClr val="33CCFF"/>
                </a:solidFill>
              </a:rPr>
              <a:t>primordial abundances </a:t>
            </a:r>
            <a:br>
              <a:rPr lang="en-US" sz="4000">
                <a:solidFill>
                  <a:srgbClr val="33CCFF"/>
                </a:solidFill>
              </a:rPr>
            </a:br>
            <a:r>
              <a:rPr lang="en-US" sz="4000">
                <a:solidFill>
                  <a:srgbClr val="33CCFF"/>
                </a:solidFill>
              </a:rPr>
              <a:t>for three GUT models</a:t>
            </a:r>
            <a:endParaRPr lang="de-DE" sz="4000">
              <a:solidFill>
                <a:srgbClr val="33CCFF"/>
              </a:solidFill>
            </a:endParaRPr>
          </a:p>
        </p:txBody>
      </p:sp>
      <p:sp>
        <p:nvSpPr>
          <p:cNvPr id="741380" name="Text Box 4"/>
          <p:cNvSpPr txBox="1">
            <a:spLocks noChangeArrowheads="1"/>
          </p:cNvSpPr>
          <p:nvPr/>
        </p:nvSpPr>
        <p:spPr bwMode="auto">
          <a:xfrm>
            <a:off x="7092950" y="5445125"/>
            <a:ext cx="1790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T.Dent,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S.Stern,…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6300788" y="1484313"/>
            <a:ext cx="25209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 observations : 1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</a:t>
            </a:r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303213" y="2071688"/>
            <a:ext cx="663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</a:t>
            </a:r>
            <a:endParaRPr 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376238" y="3440113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endParaRPr 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1384" name="Text Box 8"/>
          <p:cNvSpPr txBox="1">
            <a:spLocks noChangeArrowheads="1"/>
          </p:cNvSpPr>
          <p:nvPr/>
        </p:nvSpPr>
        <p:spPr bwMode="auto">
          <a:xfrm>
            <a:off x="395288" y="5300663"/>
            <a:ext cx="511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</a:t>
            </a:r>
            <a:endParaRPr 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three GUT models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unification scale ~ Planck scale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1) All particle physics scales ~</a:t>
            </a:r>
            <a:r>
              <a:rPr lang="el-GR">
                <a:solidFill>
                  <a:srgbClr val="FFFF00"/>
                </a:solidFill>
              </a:rPr>
              <a:t>Λ</a:t>
            </a:r>
            <a:r>
              <a:rPr lang="en-US" baseline="-25000">
                <a:solidFill>
                  <a:srgbClr val="FFFF00"/>
                </a:solidFill>
              </a:rPr>
              <a:t>QCD</a:t>
            </a:r>
            <a:endParaRPr lang="en-US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2) Fermi scale and fermion masses ~ unification scale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00"/>
                </a:solidFill>
              </a:rPr>
              <a:t>3) Fermi scale varies more rapidly than </a:t>
            </a:r>
            <a:r>
              <a:rPr lang="el-GR">
                <a:solidFill>
                  <a:srgbClr val="FFFF00"/>
                </a:solidFill>
              </a:rPr>
              <a:t>Λ</a:t>
            </a:r>
            <a:r>
              <a:rPr lang="en-US" baseline="-25000">
                <a:solidFill>
                  <a:srgbClr val="FFFF00"/>
                </a:solidFill>
              </a:rPr>
              <a:t>QCD</a:t>
            </a:r>
          </a:p>
          <a:p>
            <a:pPr>
              <a:lnSpc>
                <a:spcPct val="90000"/>
              </a:lnSpc>
            </a:pPr>
            <a:endParaRPr lang="en-US" baseline="-25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Δα</a:t>
            </a:r>
            <a:r>
              <a:rPr lang="en-US"/>
              <a:t>/</a:t>
            </a:r>
            <a:r>
              <a:rPr lang="el-GR"/>
              <a:t>α</a:t>
            </a:r>
            <a:r>
              <a:rPr lang="en-US"/>
              <a:t>  ≈ 4 10</a:t>
            </a:r>
            <a:r>
              <a:rPr lang="en-US" baseline="30000"/>
              <a:t>-4   </a:t>
            </a:r>
            <a:r>
              <a:rPr lang="en-US"/>
              <a:t>allowed for GUT 1 and 3 , larger for GUT 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Δ</a:t>
            </a:r>
            <a:r>
              <a:rPr lang="en-US"/>
              <a:t>ln(M</a:t>
            </a:r>
            <a:r>
              <a:rPr lang="en-US" baseline="-25000"/>
              <a:t>n</a:t>
            </a:r>
            <a:r>
              <a:rPr lang="en-US"/>
              <a:t>/M</a:t>
            </a:r>
            <a:r>
              <a:rPr lang="en-US" baseline="-25000"/>
              <a:t>P</a:t>
            </a:r>
            <a:r>
              <a:rPr lang="en-US"/>
              <a:t>) ≈40 </a:t>
            </a:r>
            <a:r>
              <a:rPr lang="el-GR"/>
              <a:t>Δα</a:t>
            </a:r>
            <a:r>
              <a:rPr lang="en-US"/>
              <a:t>/</a:t>
            </a:r>
            <a:r>
              <a:rPr lang="el-GR"/>
              <a:t>α</a:t>
            </a:r>
            <a:r>
              <a:rPr lang="en-US"/>
              <a:t> ≈ 0.015 allowed 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856662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00"/>
                </a:solidFill>
                <a:effectLst/>
              </a:rPr>
              <a:t>      Time variation of coupling constants </a:t>
            </a:r>
          </a:p>
          <a:p>
            <a:r>
              <a:rPr lang="en-US" sz="4000">
                <a:solidFill>
                  <a:srgbClr val="FFFF00"/>
                </a:solidFill>
                <a:effectLst/>
              </a:rPr>
              <a:t>          must be tiny   –</a:t>
            </a:r>
          </a:p>
          <a:p>
            <a:endParaRPr lang="en-US" sz="4000">
              <a:solidFill>
                <a:srgbClr val="FFFF00"/>
              </a:solidFill>
              <a:effectLst/>
            </a:endParaRPr>
          </a:p>
          <a:p>
            <a:r>
              <a:rPr lang="en-US" sz="4000">
                <a:solidFill>
                  <a:srgbClr val="FFFF00"/>
                </a:solidFill>
                <a:effectLst/>
              </a:rPr>
              <a:t>      would be of very high significance !</a:t>
            </a:r>
          </a:p>
          <a:p>
            <a:endParaRPr lang="en-US" sz="4000">
              <a:effectLst/>
            </a:endParaRPr>
          </a:p>
          <a:p>
            <a:r>
              <a:rPr lang="en-US" sz="4000">
                <a:solidFill>
                  <a:srgbClr val="FF0000"/>
                </a:solidFill>
                <a:effectLst/>
              </a:rPr>
              <a:t>   </a:t>
            </a:r>
          </a:p>
          <a:p>
            <a:r>
              <a:rPr lang="en-US" sz="4800" b="1">
                <a:solidFill>
                  <a:srgbClr val="FF0000"/>
                </a:solidFill>
                <a:effectLst/>
              </a:rPr>
              <a:t>Possible signal for Quintessence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33CCFF"/>
                </a:solidFill>
              </a:rPr>
              <a:t>“</a:t>
            </a:r>
            <a:r>
              <a:rPr lang="en-US" smtClean="0">
                <a:solidFill>
                  <a:srgbClr val="33CCFF"/>
                </a:solidFill>
              </a:rPr>
              <a:t>Fundamental</a:t>
            </a:r>
            <a:r>
              <a:rPr lang="en-US" altLang="en-US" smtClean="0">
                <a:solidFill>
                  <a:srgbClr val="33CCFF"/>
                </a:solidFill>
              </a:rPr>
              <a:t>”</a:t>
            </a:r>
            <a:r>
              <a:rPr lang="en-US" smtClean="0">
                <a:solidFill>
                  <a:srgbClr val="33CCFF"/>
                </a:solidFill>
              </a:rPr>
              <a:t> Interactions</a:t>
            </a:r>
            <a:endParaRPr lang="de-DE" smtClean="0">
              <a:solidFill>
                <a:srgbClr val="33CCFF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716463" y="1700213"/>
          <a:ext cx="4038600" cy="4525962"/>
        </p:xfrm>
        <a:graphic>
          <a:graphicData uri="http://schemas.openxmlformats.org/presentationml/2006/ole">
            <p:oleObj spid="_x0000_s121858" name="Diagramm" r:id="rId4" imgW="4038559" imgH="4526197" progId="MSGraph.Chart.8">
              <p:embed followColorScheme="full"/>
            </p:oleObj>
          </a:graphicData>
        </a:graphic>
      </p:graphicFrame>
      <p:grpSp>
        <p:nvGrpSpPr>
          <p:cNvPr id="6" name="Diagram 4"/>
          <p:cNvGrpSpPr>
            <a:grpSpLocks noGrp="1" noChangeAspect="1"/>
          </p:cNvGrpSpPr>
          <p:nvPr>
            <p:ph sz="half" idx="1"/>
          </p:nvPr>
        </p:nvGrpSpPr>
        <p:grpSpPr bwMode="auto">
          <a:xfrm>
            <a:off x="425450" y="1585913"/>
            <a:ext cx="4032250" cy="4464050"/>
            <a:chOff x="268" y="999"/>
            <a:chExt cx="2540" cy="2812"/>
          </a:xfrm>
        </p:grpSpPr>
        <p:sp>
          <p:nvSpPr>
            <p:cNvPr id="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8" y="999"/>
              <a:ext cx="2540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3" name="_s1029"/>
            <p:cNvSpPr>
              <a:spLocks noChangeArrowheads="1" noTextEdit="1"/>
            </p:cNvSpPr>
            <p:nvPr/>
          </p:nvSpPr>
          <p:spPr bwMode="auto">
            <a:xfrm>
              <a:off x="1062" y="1567"/>
              <a:ext cx="953" cy="953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6" name="_s1030"/>
            <p:cNvSpPr>
              <a:spLocks noChangeArrowheads="1"/>
            </p:cNvSpPr>
            <p:nvPr/>
          </p:nvSpPr>
          <p:spPr bwMode="auto">
            <a:xfrm>
              <a:off x="1412" y="1234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4" name="_s1031"/>
            <p:cNvSpPr>
              <a:spLocks noChangeArrowheads="1" noTextEdit="1"/>
            </p:cNvSpPr>
            <p:nvPr/>
          </p:nvSpPr>
          <p:spPr bwMode="auto">
            <a:xfrm>
              <a:off x="1375" y="2110"/>
              <a:ext cx="953" cy="953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8" name="_s1032"/>
            <p:cNvSpPr>
              <a:spLocks noChangeArrowheads="1"/>
            </p:cNvSpPr>
            <p:nvPr/>
          </p:nvSpPr>
          <p:spPr bwMode="auto">
            <a:xfrm>
              <a:off x="2346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 noTextEdit="1"/>
            </p:cNvSpPr>
            <p:nvPr/>
          </p:nvSpPr>
          <p:spPr bwMode="auto">
            <a:xfrm>
              <a:off x="748" y="2109"/>
              <a:ext cx="953" cy="95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4699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40" name="_s1034"/>
            <p:cNvSpPr>
              <a:spLocks noChangeArrowheads="1"/>
            </p:cNvSpPr>
            <p:nvPr/>
          </p:nvSpPr>
          <p:spPr bwMode="auto">
            <a:xfrm>
              <a:off x="477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</p:grp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47675" y="1720850"/>
            <a:ext cx="405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effectLst/>
              <a:latin typeface="Arial" charset="0"/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755650" y="16287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Strong, electromagnetic, weak</a:t>
            </a:r>
          </a:p>
          <a:p>
            <a:r>
              <a:rPr lang="en-US" sz="1800">
                <a:effectLst/>
                <a:latin typeface="Arial" charset="0"/>
              </a:rPr>
              <a:t>interactions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900113" y="5300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gravitation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2339975" y="530066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cosmodynamics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580063" y="1773238"/>
            <a:ext cx="244792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On astronomical </a:t>
            </a:r>
          </a:p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length scales:</a:t>
            </a:r>
          </a:p>
          <a:p>
            <a:endParaRPr lang="en-US" sz="2400">
              <a:solidFill>
                <a:srgbClr val="33CCFF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graviton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+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cosmon</a:t>
            </a:r>
            <a:endParaRPr lang="de-DE"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“Fifth Force”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Mediated by scalar field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Coupling strength: weaker than gravity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33CC33"/>
                </a:solidFill>
              </a:rPr>
              <a:t>       ( nonrenormalizable interactions ~ M</a:t>
            </a:r>
            <a:r>
              <a:rPr lang="en-US" baseline="30000">
                <a:solidFill>
                  <a:srgbClr val="33CC33"/>
                </a:solidFill>
              </a:rPr>
              <a:t>-2  </a:t>
            </a:r>
            <a:r>
              <a:rPr lang="en-US">
                <a:solidFill>
                  <a:srgbClr val="33CC33"/>
                </a:solidFill>
              </a:rPr>
              <a:t>)</a:t>
            </a:r>
          </a:p>
          <a:p>
            <a:r>
              <a:rPr lang="en-US"/>
              <a:t>Composition dependence 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violation of equivalence principle</a:t>
            </a:r>
          </a:p>
          <a:p>
            <a:r>
              <a:rPr lang="en-US">
                <a:solidFill>
                  <a:srgbClr val="FFFF00"/>
                </a:solidFill>
              </a:rPr>
              <a:t>Quintessence: connected to time variation of 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   fundamental couplings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3492500" y="2276475"/>
            <a:ext cx="565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R.Peccei,J.Sola,C.Wetterich,Phys.Lett.B195,183(1987)</a:t>
            </a:r>
            <a:endParaRPr lang="de-DE" sz="20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4356100" y="6173788"/>
            <a:ext cx="478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C.Wetterich , Nucl.Phys.B302,645(1988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9542" name="AutoShape 6"/>
          <p:cNvSpPr>
            <a:spLocks noChangeArrowheads="1"/>
          </p:cNvSpPr>
          <p:nvPr/>
        </p:nvSpPr>
        <p:spPr bwMode="auto">
          <a:xfrm>
            <a:off x="1258888" y="4724400"/>
            <a:ext cx="503237" cy="217488"/>
          </a:xfrm>
          <a:prstGeom prst="rightArrow">
            <a:avLst>
              <a:gd name="adj1" fmla="val 50000"/>
              <a:gd name="adj2" fmla="val 57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Violation of equivalence principle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844675"/>
            <a:ext cx="3744912" cy="4425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</a:rPr>
              <a:t>Different couplings of cosmon to proton and neutron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</a:rPr>
              <a:t>Differential acceleration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FFFF00"/>
                </a:solidFill>
              </a:rPr>
              <a:t>“Violation of  equivalence principle”</a:t>
            </a:r>
          </a:p>
        </p:txBody>
      </p:sp>
      <p:sp>
        <p:nvSpPr>
          <p:cNvPr id="439300" name="Oval 4"/>
          <p:cNvSpPr>
            <a:spLocks noChangeArrowheads="1"/>
          </p:cNvSpPr>
          <p:nvPr/>
        </p:nvSpPr>
        <p:spPr bwMode="auto">
          <a:xfrm>
            <a:off x="4859338" y="3141663"/>
            <a:ext cx="1728787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effectLst/>
              </a:rPr>
              <a:t>earth</a:t>
            </a:r>
            <a:endParaRPr lang="de-DE" sz="2800">
              <a:effectLst/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4408488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6084888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 flipV="1">
            <a:off x="658812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4" name="Freeform 8"/>
          <p:cNvSpPr>
            <a:spLocks/>
          </p:cNvSpPr>
          <p:nvPr/>
        </p:nvSpPr>
        <p:spPr bwMode="auto">
          <a:xfrm>
            <a:off x="8016875" y="2349500"/>
            <a:ext cx="11113" cy="3384550"/>
          </a:xfrm>
          <a:custGeom>
            <a:avLst/>
            <a:gdLst/>
            <a:ahLst/>
            <a:cxnLst>
              <a:cxn ang="0">
                <a:pos x="7" y="2132"/>
              </a:cxn>
              <a:cxn ang="0">
                <a:pos x="7" y="0"/>
              </a:cxn>
            </a:cxnLst>
            <a:rect l="0" t="0" r="r" b="b"/>
            <a:pathLst>
              <a:path w="7" h="2132">
                <a:moveTo>
                  <a:pt x="7" y="2132"/>
                </a:moveTo>
                <a:cubicBezTo>
                  <a:pt x="0" y="2130"/>
                  <a:pt x="7" y="444"/>
                  <a:pt x="7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8101013" y="206057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8101013" y="522922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6659563" y="40767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effectLst/>
              </a:rPr>
              <a:t>cosmon</a:t>
            </a:r>
            <a:endParaRPr lang="de-DE" sz="2400">
              <a:solidFill>
                <a:srgbClr val="FFFF00"/>
              </a:solidFill>
              <a:effectLst/>
            </a:endParaRP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592138" y="6032500"/>
            <a:ext cx="5541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only apparent : new “fifth force” !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Differential acceleration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060575"/>
            <a:ext cx="685165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Two bodies with equal mass experience 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           a different acceleration !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/>
              <a:t>        </a:t>
            </a:r>
            <a:r>
              <a:rPr lang="el-GR" sz="3600"/>
              <a:t>η</a:t>
            </a:r>
            <a:r>
              <a:rPr lang="en-US" sz="3600"/>
              <a:t> = ( a</a:t>
            </a:r>
            <a:r>
              <a:rPr lang="en-US" sz="3600" baseline="-25000"/>
              <a:t>1</a:t>
            </a:r>
            <a:r>
              <a:rPr lang="en-US" sz="3600"/>
              <a:t> – a</a:t>
            </a:r>
            <a:r>
              <a:rPr lang="en-US" sz="3600" baseline="-25000"/>
              <a:t>2</a:t>
            </a:r>
            <a:r>
              <a:rPr lang="en-US" sz="3600"/>
              <a:t> ) / ( a</a:t>
            </a:r>
            <a:r>
              <a:rPr lang="en-US" sz="3600" baseline="-25000"/>
              <a:t>1</a:t>
            </a:r>
            <a:r>
              <a:rPr lang="en-US" sz="3600"/>
              <a:t> + a</a:t>
            </a:r>
            <a:r>
              <a:rPr lang="en-US" sz="3600" baseline="-25000"/>
              <a:t>2</a:t>
            </a:r>
            <a:r>
              <a:rPr lang="en-US" sz="3600"/>
              <a:t> )</a:t>
            </a:r>
            <a:endParaRPr lang="el-GR" sz="3600"/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2484438" y="5229225"/>
            <a:ext cx="3654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  <a:effectLst/>
              </a:rPr>
              <a:t>bound  :  </a:t>
            </a:r>
            <a:r>
              <a:rPr lang="el-GR" b="1">
                <a:solidFill>
                  <a:srgbClr val="33CC33"/>
                </a:solidFill>
                <a:effectLst/>
              </a:rPr>
              <a:t>η</a:t>
            </a:r>
            <a:r>
              <a:rPr lang="en-US" b="1">
                <a:solidFill>
                  <a:srgbClr val="33CC33"/>
                </a:solidFill>
                <a:effectLst/>
              </a:rPr>
              <a:t> &lt; 3 </a:t>
            </a:r>
            <a:r>
              <a:rPr lang="en-US">
                <a:solidFill>
                  <a:srgbClr val="33CC33"/>
                </a:solidFill>
                <a:effectLst/>
              </a:rPr>
              <a:t> </a:t>
            </a:r>
            <a:r>
              <a:rPr lang="en-US" b="1">
                <a:solidFill>
                  <a:srgbClr val="33CC33"/>
                </a:solidFill>
                <a:effectLst/>
              </a:rPr>
              <a:t>10</a:t>
            </a:r>
            <a:r>
              <a:rPr lang="en-US" b="1" baseline="30000">
                <a:solidFill>
                  <a:srgbClr val="33CC33"/>
                </a:solidFill>
                <a:effectLst/>
              </a:rPr>
              <a:t>-14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39750" y="2565400"/>
            <a:ext cx="8388350" cy="25844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i="1">
                <a:solidFill>
                  <a:srgbClr val="FF0000"/>
                </a:solidFill>
                <a:effectLst/>
              </a:rPr>
              <a:t>Masses and coupling constants</a:t>
            </a:r>
          </a:p>
          <a:p>
            <a:r>
              <a:rPr lang="en-US" sz="5400" i="1">
                <a:solidFill>
                  <a:srgbClr val="FF0000"/>
                </a:solidFill>
                <a:effectLst/>
              </a:rPr>
              <a:t>  are determined by properties </a:t>
            </a:r>
          </a:p>
          <a:p>
            <a:r>
              <a:rPr lang="en-US" sz="5400" i="1">
                <a:solidFill>
                  <a:srgbClr val="FF0000"/>
                </a:solidFill>
                <a:effectLst/>
              </a:rPr>
              <a:t>  of </a:t>
            </a:r>
            <a:r>
              <a:rPr lang="en-US" sz="5400" b="1" i="1">
                <a:solidFill>
                  <a:srgbClr val="FF0000"/>
                </a:solidFill>
                <a:effectLst/>
              </a:rPr>
              <a:t>vacuum</a:t>
            </a:r>
            <a:r>
              <a:rPr lang="en-US" sz="5400" i="1">
                <a:solidFill>
                  <a:srgbClr val="FF0000"/>
                </a:solidFill>
                <a:effectLst/>
              </a:rPr>
              <a:t> !</a:t>
            </a:r>
            <a:endParaRPr lang="de-DE" sz="5400" i="1">
              <a:solidFill>
                <a:srgbClr val="FF0000"/>
              </a:solidFill>
              <a:effectLst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63575" y="6102350"/>
            <a:ext cx="6618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Similar to Maxwell – equations in matter</a:t>
            </a:r>
            <a:endParaRPr lang="de-DE" dirty="0">
              <a:effectLst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Fundamental couplings in quantum field theory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Cosmon coupling to atoms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Tiny !!!</a:t>
            </a:r>
          </a:p>
          <a:p>
            <a:r>
              <a:rPr lang="en-US" sz="2800"/>
              <a:t>Substantially weaker than gravity.</a:t>
            </a:r>
          </a:p>
          <a:p>
            <a:r>
              <a:rPr lang="en-US" sz="2800"/>
              <a:t>Non-universal couplings bounded by tests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of equivalence principle.</a:t>
            </a:r>
          </a:p>
          <a:p>
            <a:r>
              <a:rPr lang="en-US" sz="2800"/>
              <a:t>Universal coupling bounded by tests of Brans-Dicke parameter </a:t>
            </a:r>
            <a:r>
              <a:rPr lang="el-GR" sz="2800"/>
              <a:t>ω</a:t>
            </a:r>
            <a:r>
              <a:rPr lang="en-US" sz="2800"/>
              <a:t> in solar system.</a:t>
            </a:r>
            <a:endParaRPr lang="el-GR" sz="2800"/>
          </a:p>
          <a:p>
            <a:r>
              <a:rPr lang="en-US" sz="2800"/>
              <a:t>Only very small influence on cosmology.</a:t>
            </a:r>
          </a:p>
          <a:p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400"/>
              <a:t>( All this assumes validity of linear approximation )</a:t>
            </a: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72215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Apparent violation of equivalence principle </a:t>
            </a:r>
          </a:p>
          <a:p>
            <a:endParaRPr lang="en-US" sz="3600" i="1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and</a:t>
            </a:r>
          </a:p>
          <a:p>
            <a:endParaRPr lang="en-US" sz="36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600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variation of fundamental couplings</a:t>
            </a:r>
          </a:p>
          <a:p>
            <a:endParaRPr lang="en-US" sz="3600" i="1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measure both the</a:t>
            </a:r>
          </a:p>
          <a:p>
            <a:endParaRPr lang="en-US" sz="36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cosmon – coupling to ordinary matter</a:t>
            </a:r>
            <a:endParaRPr lang="de-DE" sz="36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Differential acceleration </a:t>
            </a:r>
            <a:r>
              <a:rPr lang="el-GR">
                <a:solidFill>
                  <a:srgbClr val="33CCFF"/>
                </a:solidFill>
              </a:rPr>
              <a:t>η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33CC33"/>
                </a:solidFill>
              </a:rPr>
              <a:t>For unified theories ( GUT ) :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33CC33"/>
              </a:solidFill>
            </a:endParaRP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4433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636838"/>
            <a:ext cx="88566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33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513" y="4365625"/>
            <a:ext cx="459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231775" y="5503863"/>
            <a:ext cx="585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  <a:effectLst/>
              </a:rPr>
              <a:t>Q : time dependence of other parameters</a:t>
            </a:r>
          </a:p>
        </p:txBody>
      </p:sp>
      <p:sp>
        <p:nvSpPr>
          <p:cNvPr id="443399" name="Text Box 7"/>
          <p:cNvSpPr txBox="1">
            <a:spLocks noChangeArrowheads="1"/>
          </p:cNvSpPr>
          <p:nvPr/>
        </p:nvSpPr>
        <p:spPr bwMode="auto">
          <a:xfrm>
            <a:off x="6351588" y="4437063"/>
            <a:ext cx="1708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η</a:t>
            </a: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=</a:t>
            </a:r>
            <a:r>
              <a:rPr lang="el-GR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Δ</a:t>
            </a: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a/2a</a:t>
            </a:r>
            <a:endParaRPr lang="el-GR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55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323850" y="1052513"/>
            <a:ext cx="76327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FF00"/>
                </a:solidFill>
                <a:effectLst/>
              </a:rPr>
              <a:t>Link between time variation of  </a:t>
            </a:r>
            <a:r>
              <a:rPr lang="el-GR" sz="3600">
                <a:solidFill>
                  <a:srgbClr val="FFFF00"/>
                </a:solidFill>
                <a:effectLst/>
              </a:rPr>
              <a:t>α</a:t>
            </a:r>
            <a:endParaRPr lang="en-US" sz="3600">
              <a:solidFill>
                <a:srgbClr val="FFFF00"/>
              </a:solidFill>
              <a:effectLst/>
            </a:endParaRPr>
          </a:p>
          <a:p>
            <a:endParaRPr lang="en-US" sz="3600">
              <a:solidFill>
                <a:srgbClr val="FFFF00"/>
              </a:solidFill>
              <a:effectLst/>
            </a:endParaRPr>
          </a:p>
          <a:p>
            <a:r>
              <a:rPr lang="en-US" sz="3600" i="1">
                <a:solidFill>
                  <a:srgbClr val="FFFF00"/>
                </a:solidFill>
                <a:effectLst/>
              </a:rPr>
              <a:t>  and violation of equivalence principle</a:t>
            </a:r>
          </a:p>
          <a:p>
            <a:endParaRPr lang="en-US" sz="3600">
              <a:solidFill>
                <a:srgbClr val="FFFF00"/>
              </a:solidFill>
              <a:effectLst/>
            </a:endParaRPr>
          </a:p>
          <a:p>
            <a:r>
              <a:rPr lang="en-US" sz="3600">
                <a:solidFill>
                  <a:srgbClr val="33CC33"/>
                </a:solidFill>
                <a:effectLst/>
              </a:rPr>
              <a:t>     </a:t>
            </a:r>
            <a:r>
              <a:rPr lang="en-US" sz="3600">
                <a:effectLst/>
              </a:rPr>
              <a:t>typically  :  </a:t>
            </a:r>
            <a:r>
              <a:rPr lang="el-GR" sz="3600">
                <a:effectLst/>
              </a:rPr>
              <a:t>η</a:t>
            </a:r>
            <a:r>
              <a:rPr lang="en-US" sz="3600">
                <a:effectLst/>
              </a:rPr>
              <a:t> = 10</a:t>
            </a:r>
            <a:r>
              <a:rPr lang="en-US" sz="3600" baseline="30000">
                <a:effectLst/>
              </a:rPr>
              <a:t>-14  </a:t>
            </a:r>
          </a:p>
          <a:p>
            <a:endParaRPr lang="en-US" sz="3600" baseline="30000">
              <a:effectLst/>
            </a:endParaRPr>
          </a:p>
          <a:p>
            <a:r>
              <a:rPr lang="en-US" sz="3600" baseline="30000">
                <a:effectLst/>
              </a:rPr>
              <a:t>             if  time variation of </a:t>
            </a:r>
            <a:r>
              <a:rPr lang="el-GR" sz="3600" baseline="30000">
                <a:effectLst/>
              </a:rPr>
              <a:t>α</a:t>
            </a:r>
            <a:r>
              <a:rPr lang="en-US" sz="3600" baseline="30000">
                <a:effectLst/>
              </a:rPr>
              <a:t> </a:t>
            </a:r>
          </a:p>
          <a:p>
            <a:r>
              <a:rPr lang="en-US" sz="3600" baseline="30000">
                <a:effectLst/>
              </a:rPr>
              <a:t>             near Oklo upper bound</a:t>
            </a:r>
            <a:r>
              <a:rPr lang="en-US" sz="3600">
                <a:effectLst/>
              </a:rPr>
              <a:t> </a:t>
            </a:r>
            <a:endParaRPr lang="en-US" sz="3600" baseline="30000">
              <a:effectLst/>
            </a:endParaRPr>
          </a:p>
          <a:p>
            <a:endParaRPr lang="en-US" sz="3600" baseline="30000">
              <a:effectLst/>
            </a:endParaRPr>
          </a:p>
          <a:p>
            <a:endParaRPr lang="en-US" sz="3600" baseline="30000">
              <a:solidFill>
                <a:srgbClr val="33CC33"/>
              </a:solidFill>
              <a:effectLst/>
            </a:endParaRPr>
          </a:p>
          <a:p>
            <a:r>
              <a:rPr lang="en-US" sz="3600" baseline="30000">
                <a:solidFill>
                  <a:srgbClr val="33CC33"/>
                </a:solidFill>
                <a:effectLst/>
              </a:rPr>
              <a:t>   </a:t>
            </a:r>
            <a:r>
              <a:rPr lang="en-US" sz="4400" baseline="30000">
                <a:solidFill>
                  <a:srgbClr val="FFFF00"/>
                </a:solidFill>
                <a:effectLst/>
              </a:rPr>
              <a:t>to be tested ( MICROSCOPE , …)</a:t>
            </a:r>
            <a:r>
              <a:rPr lang="en-US" sz="4400">
                <a:solidFill>
                  <a:srgbClr val="FFFF00"/>
                </a:solidFill>
                <a:effectLst/>
              </a:rPr>
              <a:t> </a:t>
            </a:r>
            <a:endParaRPr lang="el-GR" sz="4400">
              <a:solidFill>
                <a:srgbClr val="FFFF00"/>
              </a:solidFill>
              <a:effectLst/>
            </a:endParaRPr>
          </a:p>
        </p:txBody>
      </p:sp>
      <p:pic>
        <p:nvPicPr>
          <p:cNvPr id="658435" name="Picture 3"/>
          <p:cNvPicPr>
            <a:picLocks noChangeAspect="1" noChangeArrowheads="1"/>
          </p:cNvPicPr>
          <p:nvPr/>
        </p:nvPicPr>
        <p:blipFill>
          <a:blip r:embed="rId3" cstate="print"/>
          <a:srcRect l="20476" t="9636" r="19727" b="15538"/>
          <a:stretch>
            <a:fillRect/>
          </a:stretch>
        </p:blipFill>
        <p:spPr bwMode="auto">
          <a:xfrm>
            <a:off x="6372225" y="4264025"/>
            <a:ext cx="25542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962674"/>
          </a:xfrm>
        </p:spPr>
        <p:txBody>
          <a:bodyPr/>
          <a:lstStyle/>
          <a:p>
            <a:pPr marL="514350" indent="-514350"/>
            <a:r>
              <a:rPr lang="en-US" sz="6000" dirty="0" smtClean="0">
                <a:solidFill>
                  <a:srgbClr val="FFFF00"/>
                </a:solidFill>
              </a:rPr>
              <a:t>2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No conflict between quantum physics and general relativity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Cosmology and quantum physics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94" r="15095"/>
          <a:stretch>
            <a:fillRect/>
          </a:stretch>
        </p:blipFill>
        <p:spPr bwMode="auto">
          <a:xfrm>
            <a:off x="5364088" y="3858980"/>
            <a:ext cx="3024336" cy="243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LC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524816" y="3861048"/>
            <a:ext cx="4423142" cy="2448272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971600" y="1628800"/>
            <a:ext cx="4800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: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Probabilistic theories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Correlations are crucial</a:t>
            </a:r>
            <a:endParaRPr lang="de-DE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24"/>
          <p:cNvPicPr>
            <a:picLocks noChangeAspect="1" noChangeArrowheads="1"/>
          </p:cNvPicPr>
          <p:nvPr/>
        </p:nvPicPr>
        <p:blipFill>
          <a:blip r:embed="rId3" cstate="print"/>
          <a:srcRect t="3987" b="10188"/>
          <a:stretch>
            <a:fillRect/>
          </a:stretch>
        </p:blipFill>
        <p:spPr bwMode="auto">
          <a:xfrm>
            <a:off x="0" y="1655763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2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33CCFF"/>
                </a:solidFill>
              </a:rPr>
              <a:t>laws are based on probabilities</a:t>
            </a:r>
          </a:p>
        </p:txBody>
      </p:sp>
      <p:sp>
        <p:nvSpPr>
          <p:cNvPr id="1413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determinism as special case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       probability for event = 1 or 0</a:t>
            </a:r>
          </a:p>
          <a:p>
            <a:pPr eaLnBrk="1" hangingPunct="1">
              <a:defRPr/>
            </a:pPr>
            <a:endParaRPr lang="en-US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law of big numbers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unique ground state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Correlations and reality</a:t>
            </a:r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128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Correlations</a:t>
            </a:r>
            <a:r>
              <a:rPr lang="en-US" sz="2400" dirty="0" smtClean="0"/>
              <a:t> are physical reality </a:t>
            </a:r>
            <a:r>
              <a:rPr lang="en-US" sz="2400" dirty="0"/>
              <a:t>, </a:t>
            </a:r>
            <a:r>
              <a:rPr lang="en-US" sz="2400" dirty="0" smtClean="0"/>
              <a:t>not only the expectation values of certain observables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Correlations can be </a:t>
            </a:r>
            <a:r>
              <a:rPr lang="en-US" sz="2400" dirty="0" smtClean="0">
                <a:solidFill>
                  <a:srgbClr val="FFFF00"/>
                </a:solidFill>
              </a:rPr>
              <a:t>non-local</a:t>
            </a:r>
            <a:r>
              <a:rPr lang="en-US" sz="2400" dirty="0" smtClean="0"/>
              <a:t> </a:t>
            </a:r>
            <a:r>
              <a:rPr lang="en-US" sz="2400" dirty="0"/>
              <a:t>( </a:t>
            </a:r>
            <a:r>
              <a:rPr lang="en-US" sz="2400" dirty="0" smtClean="0"/>
              <a:t>also </a:t>
            </a:r>
            <a:r>
              <a:rPr lang="en-US" sz="2400" dirty="0"/>
              <a:t>in </a:t>
            </a:r>
            <a:r>
              <a:rPr lang="en-US" sz="2400" dirty="0" smtClean="0"/>
              <a:t>classical statistics </a:t>
            </a:r>
            <a:r>
              <a:rPr lang="en-US" sz="2400" dirty="0"/>
              <a:t>) 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   </a:t>
            </a:r>
            <a:r>
              <a:rPr lang="en-US" sz="2400" dirty="0" smtClean="0"/>
              <a:t>causal processes needed only for preparation of non-local correlations at some time in the past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Correlated subsystems cannot be separated –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FF00"/>
                </a:solidFill>
              </a:rPr>
              <a:t>the whole is more that the sum of parts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199108" name="Picture 4" descr="ILC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2987824" y="5144130"/>
            <a:ext cx="3096344" cy="1713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EPR - </a:t>
            </a:r>
            <a:r>
              <a:rPr lang="en-US" dirty="0" err="1">
                <a:solidFill>
                  <a:srgbClr val="33CCFF"/>
                </a:solidFill>
              </a:rPr>
              <a:t>Paradoxon</a:t>
            </a:r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Correlation between two spins is established at time of particle decay</a:t>
            </a:r>
            <a:endParaRPr lang="en-US" dirty="0"/>
          </a:p>
        </p:txBody>
      </p:sp>
      <p:sp>
        <p:nvSpPr>
          <p:cNvPr id="1203204" name="AutoShape 4"/>
          <p:cNvSpPr>
            <a:spLocks noChangeArrowheads="1"/>
          </p:cNvSpPr>
          <p:nvPr/>
        </p:nvSpPr>
        <p:spPr bwMode="auto">
          <a:xfrm rot="16200000">
            <a:off x="6439694" y="3217069"/>
            <a:ext cx="936625" cy="350837"/>
          </a:xfrm>
          <a:prstGeom prst="rightArrow">
            <a:avLst>
              <a:gd name="adj1" fmla="val 50000"/>
              <a:gd name="adj2" fmla="val 667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03205" name="AutoShape 5"/>
          <p:cNvSpPr>
            <a:spLocks noChangeArrowheads="1"/>
          </p:cNvSpPr>
          <p:nvPr/>
        </p:nvSpPr>
        <p:spPr bwMode="auto">
          <a:xfrm rot="16200000">
            <a:off x="1801019" y="3391694"/>
            <a:ext cx="976312" cy="330200"/>
          </a:xfrm>
          <a:prstGeom prst="leftArrow">
            <a:avLst>
              <a:gd name="adj1" fmla="val 50000"/>
              <a:gd name="adj2" fmla="val 739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03206" name="Line 6"/>
          <p:cNvSpPr>
            <a:spLocks noChangeShapeType="1"/>
          </p:cNvSpPr>
          <p:nvPr/>
        </p:nvSpPr>
        <p:spPr bwMode="auto">
          <a:xfrm>
            <a:off x="2484438" y="3500438"/>
            <a:ext cx="417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03207" name="AutoShape 7"/>
          <p:cNvSpPr>
            <a:spLocks noChangeArrowheads="1"/>
          </p:cNvSpPr>
          <p:nvPr/>
        </p:nvSpPr>
        <p:spPr bwMode="auto">
          <a:xfrm>
            <a:off x="4284663" y="3213100"/>
            <a:ext cx="503237" cy="554038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03208" name="Text Box 8"/>
          <p:cNvSpPr txBox="1">
            <a:spLocks noChangeArrowheads="1"/>
          </p:cNvSpPr>
          <p:nvPr/>
        </p:nvSpPr>
        <p:spPr bwMode="auto">
          <a:xfrm>
            <a:off x="1403350" y="4268788"/>
            <a:ext cx="6753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contradiction to causality or realism if correlations </a:t>
            </a: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considered as genuine part of reality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03209" name="Picture 9" descr="Einstei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589588"/>
            <a:ext cx="1077912" cy="1077912"/>
          </a:xfrm>
          <a:prstGeom prst="rect">
            <a:avLst/>
          </a:prstGeom>
          <a:noFill/>
        </p:spPr>
      </p:pic>
      <p:sp>
        <p:nvSpPr>
          <p:cNvPr id="1203210" name="Text Box 10"/>
          <p:cNvSpPr txBox="1">
            <a:spLocks noChangeArrowheads="1"/>
          </p:cNvSpPr>
          <p:nvPr/>
        </p:nvSpPr>
        <p:spPr bwMode="auto">
          <a:xfrm>
            <a:off x="4119563" y="5983288"/>
            <a:ext cx="2618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 once : not right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203211" name="Text Box 11"/>
          <p:cNvSpPr txBox="1">
            <a:spLocks noChangeArrowheads="1"/>
          </p:cNvSpPr>
          <p:nvPr/>
        </p:nvSpPr>
        <p:spPr bwMode="auto">
          <a:xfrm>
            <a:off x="2411413" y="5997575"/>
            <a:ext cx="27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</a:rPr>
              <a:t>conditional probability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232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</a:t>
            </a:r>
            <a:r>
              <a:rPr lang="en-US" sz="3600" dirty="0" smtClean="0">
                <a:solidFill>
                  <a:srgbClr val="33CCFF"/>
                </a:solidFill>
              </a:rPr>
              <a:t>sequences of events( measurements 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33CCFF"/>
                </a:solidFill>
              </a:rPr>
              <a:t>   are described by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33CCFF"/>
                </a:solidFill>
              </a:rPr>
              <a:t>   </a:t>
            </a:r>
            <a:r>
              <a:rPr lang="en-US" sz="3600" dirty="0" smtClean="0">
                <a:solidFill>
                  <a:srgbClr val="FFFF00"/>
                </a:solidFill>
              </a:rPr>
              <a:t>conditional</a:t>
            </a:r>
            <a:r>
              <a:rPr lang="en-US" sz="3600" dirty="0" smtClean="0">
                <a:solidFill>
                  <a:srgbClr val="33CCFF"/>
                </a:solidFill>
              </a:rPr>
              <a:t> probabilities</a:t>
            </a:r>
          </a:p>
        </p:txBody>
      </p:sp>
      <p:sp>
        <p:nvSpPr>
          <p:cNvPr id="1415172" name="Text Box 4"/>
          <p:cNvSpPr txBox="1">
            <a:spLocks noChangeArrowheads="1"/>
          </p:cNvSpPr>
          <p:nvPr/>
        </p:nvSpPr>
        <p:spPr bwMode="auto">
          <a:xfrm>
            <a:off x="3348038" y="55895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3" name="Text Box 5"/>
          <p:cNvSpPr txBox="1">
            <a:spLocks noChangeArrowheads="1"/>
          </p:cNvSpPr>
          <p:nvPr/>
        </p:nvSpPr>
        <p:spPr bwMode="auto">
          <a:xfrm>
            <a:off x="900113" y="57340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4" name="Text Box 6"/>
          <p:cNvSpPr txBox="1">
            <a:spLocks noChangeArrowheads="1"/>
          </p:cNvSpPr>
          <p:nvPr/>
        </p:nvSpPr>
        <p:spPr bwMode="auto">
          <a:xfrm>
            <a:off x="4643438" y="56356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415175" name="Text Box 7"/>
          <p:cNvSpPr txBox="1">
            <a:spLocks noChangeArrowheads="1"/>
          </p:cNvSpPr>
          <p:nvPr/>
        </p:nvSpPr>
        <p:spPr bwMode="auto">
          <a:xfrm>
            <a:off x="879475" y="5384800"/>
            <a:ext cx="3595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both in classical statistics</a:t>
            </a:r>
          </a:p>
          <a:p>
            <a:pPr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and in quantum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434282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Condensed matter physics :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laws depend on state of the system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3068960"/>
            <a:ext cx="8075240" cy="305720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Ground state , thermal equilibrium state …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Example : Laws of electromagnetism in superconductor are different from </a:t>
            </a:r>
            <a:r>
              <a:rPr lang="en-US" dirty="0" err="1" smtClean="0">
                <a:solidFill>
                  <a:srgbClr val="FFFF00"/>
                </a:solidFill>
              </a:rPr>
              <a:t>Maxwells</a:t>
            </a:r>
            <a:r>
              <a:rPr lang="en-US" dirty="0" smtClean="0">
                <a:solidFill>
                  <a:srgbClr val="FFFF00"/>
                </a:solidFill>
              </a:rPr>
              <a:t>’ laws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ChangeArrowheads="1"/>
          </p:cNvSpPr>
          <p:nvPr/>
        </p:nvSpPr>
        <p:spPr bwMode="auto">
          <a:xfrm>
            <a:off x="611188" y="2060575"/>
            <a:ext cx="109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w(t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16387" name="Picture 3" descr="ILC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836613"/>
            <a:ext cx="561657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051050" y="4292600"/>
            <a:ext cx="5661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not very suitable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for statement , if here and now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 pointer falls down</a:t>
            </a:r>
          </a:p>
        </p:txBody>
      </p:sp>
      <p:sp>
        <p:nvSpPr>
          <p:cNvPr id="1417221" name="Text Box 5"/>
          <p:cNvSpPr txBox="1">
            <a:spLocks noChangeArrowheads="1"/>
          </p:cNvSpPr>
          <p:nvPr/>
        </p:nvSpPr>
        <p:spPr bwMode="auto">
          <a:xfrm>
            <a:off x="7740650" y="2060575"/>
            <a:ext cx="30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hroedingerca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76250"/>
            <a:ext cx="36322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Schroedingerca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295116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9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96975"/>
            <a:ext cx="461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</a:rPr>
              <a:t>Schrödinger</a:t>
            </a:r>
            <a:r>
              <a:rPr lang="en-US" altLang="en-US" dirty="0" smtClean="0">
                <a:solidFill>
                  <a:srgbClr val="33CCFF"/>
                </a:solidFill>
              </a:rPr>
              <a:t>’</a:t>
            </a:r>
            <a:r>
              <a:rPr lang="en-US" dirty="0" smtClean="0">
                <a:solidFill>
                  <a:srgbClr val="33CCFF"/>
                </a:solidFill>
              </a:rPr>
              <a:t>s cat</a:t>
            </a:r>
          </a:p>
        </p:txBody>
      </p:sp>
      <p:sp>
        <p:nvSpPr>
          <p:cNvPr id="1419269" name="Text Box 5"/>
          <p:cNvSpPr txBox="1">
            <a:spLocks noChangeArrowheads="1"/>
          </p:cNvSpPr>
          <p:nvPr/>
        </p:nvSpPr>
        <p:spPr bwMode="auto">
          <a:xfrm>
            <a:off x="3740150" y="4122738"/>
            <a:ext cx="47053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conditional probability :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nucleus decays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then cat dead with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1 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(reduction of wave function)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Reduction of the wave function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Convenient way to describe conditional probabilities</a:t>
            </a:r>
          </a:p>
          <a:p>
            <a:r>
              <a:rPr lang="en-US" dirty="0" smtClean="0"/>
              <a:t>Same in classical statistics for the Universe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Once                                  realized (measured)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new state for computation of probabilities</a:t>
            </a:r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4" name="Picture 3" descr="ILC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61048"/>
            <a:ext cx="2736304" cy="151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Metric and geometry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Quantum field theory 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Metric is expectation value of fluctuating field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transforms as second rank symmetric tensor under </a:t>
            </a:r>
            <a:r>
              <a:rPr lang="en-US" dirty="0" err="1" smtClean="0">
                <a:solidFill>
                  <a:srgbClr val="FFFF00"/>
                </a:solidFill>
              </a:rPr>
              <a:t>diffeomorphisms</a:t>
            </a:r>
            <a:r>
              <a:rPr lang="en-US" dirty="0" smtClean="0">
                <a:solidFill>
                  <a:srgbClr val="FFFF00"/>
                </a:solidFill>
              </a:rPr>
              <a:t> ( general coordinate transformations 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General relativity : theory with particular symmetry – </a:t>
            </a:r>
            <a:r>
              <a:rPr lang="en-US" dirty="0" err="1" smtClean="0">
                <a:solidFill>
                  <a:srgbClr val="FFFF00"/>
                </a:solidFill>
              </a:rPr>
              <a:t>diffeomorphism</a:t>
            </a:r>
            <a:r>
              <a:rPr lang="en-US" dirty="0" smtClean="0">
                <a:solidFill>
                  <a:srgbClr val="FFFF00"/>
                </a:solidFill>
              </a:rPr>
              <a:t> symmetry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That’s all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General relativity and 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quantum theory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88841"/>
            <a:ext cx="8229600" cy="4320480"/>
          </a:xfrm>
        </p:spPr>
        <p:txBody>
          <a:bodyPr/>
          <a:lstStyle/>
          <a:p>
            <a:r>
              <a:rPr lang="en-US" dirty="0" smtClean="0"/>
              <a:t>No basic contradiction</a:t>
            </a:r>
          </a:p>
          <a:p>
            <a:r>
              <a:rPr lang="en-US" dirty="0" smtClean="0"/>
              <a:t>Metric is quantum field with same status as other fields ( e.g. photon or Higgs scalar )</a:t>
            </a:r>
          </a:p>
          <a:p>
            <a:r>
              <a:rPr lang="en-US" dirty="0" smtClean="0"/>
              <a:t>Ultraviolet regularization :  difficulty to implement </a:t>
            </a:r>
            <a:r>
              <a:rPr lang="en-US" dirty="0" err="1" smtClean="0"/>
              <a:t>diffeomorphism</a:t>
            </a:r>
            <a:r>
              <a:rPr lang="en-US" dirty="0" smtClean="0"/>
              <a:t> symmetry – several concepts : string theory, fixed point, lattice regularizations , lattice </a:t>
            </a:r>
            <a:r>
              <a:rPr lang="en-US" dirty="0" err="1" smtClean="0"/>
              <a:t>spinor</a:t>
            </a:r>
            <a:r>
              <a:rPr lang="en-US" dirty="0" smtClean="0"/>
              <a:t> gravity</a:t>
            </a:r>
          </a:p>
          <a:p>
            <a:r>
              <a:rPr lang="en-US" dirty="0" smtClean="0"/>
              <a:t>Metric needs not to be fundamental               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Metric as collective ( composite ) field</a:t>
            </a:r>
            <a:endParaRPr lang="de-DE" sz="4000" dirty="0">
              <a:solidFill>
                <a:srgbClr val="33CCFF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5916266" cy="82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81128"/>
            <a:ext cx="3171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55576" y="2132856"/>
            <a:ext cx="7671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Metric field could be composed from fermions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Metric as collective ( composite ) field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2420888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from scalars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4248472" cy="58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25144"/>
            <a:ext cx="4968552" cy="62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2592287" cy="5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Metric ambiguity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45188" t="11250" r="38470"/>
          <a:stretch>
            <a:fillRect/>
          </a:stretch>
        </p:blipFill>
        <p:spPr bwMode="auto">
          <a:xfrm>
            <a:off x="3635896" y="1628800"/>
            <a:ext cx="864096" cy="5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115616" y="1556792"/>
            <a:ext cx="213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metric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2492896"/>
            <a:ext cx="621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collective field with expectation value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331640" y="4077072"/>
            <a:ext cx="356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metric candidate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691680" y="57332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Which one is physical metric ?</a:t>
            </a:r>
            <a:endParaRPr lang="de-D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962674"/>
          </a:xfrm>
        </p:spPr>
        <p:txBody>
          <a:bodyPr/>
          <a:lstStyle/>
          <a:p>
            <a:pPr marL="514350" indent="-514350"/>
            <a:r>
              <a:rPr lang="en-US" sz="6000" dirty="0" smtClean="0">
                <a:solidFill>
                  <a:srgbClr val="FFFF00"/>
                </a:solidFill>
              </a:rPr>
              <a:t>3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Time and space are born at the </a:t>
            </a:r>
            <a:r>
              <a:rPr lang="en-US" sz="6000" smtClean="0">
                <a:solidFill>
                  <a:srgbClr val="FFFF00"/>
                </a:solidFill>
              </a:rPr>
              <a:t>big bang</a:t>
            </a:r>
            <a:endParaRPr lang="en-US" sz="6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7272808" cy="67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67030"/>
            <a:ext cx="3888432" cy="53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085184"/>
            <a:ext cx="4680520" cy="59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93096"/>
            <a:ext cx="2232248" cy="48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Which metric to choose ?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5576" y="1556792"/>
            <a:ext cx="594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candidates in general relativity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99592" y="3356992"/>
            <a:ext cx="4218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quantum field theory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Standard model of particle physics :</a:t>
            </a:r>
            <a:endParaRPr lang="de-DE" sz="4000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Electroweak gauge symmetry is spontaneously broken by expectation value of Higgs scalar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It does not matter !</a:t>
            </a:r>
            <a:endParaRPr lang="de-DE" sz="4000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11256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</a:t>
            </a:r>
            <a:r>
              <a:rPr lang="en-US" sz="2800" dirty="0" smtClean="0">
                <a:solidFill>
                  <a:srgbClr val="FFFF00"/>
                </a:solidFill>
              </a:rPr>
              <a:t>for distances large compared to Planck length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33CCFF"/>
                </a:solidFill>
              </a:rPr>
              <a:t>        Ambiguity close to Planck scale !</a:t>
            </a:r>
          </a:p>
          <a:p>
            <a:pPr>
              <a:buNone/>
            </a:pPr>
            <a:endParaRPr lang="en-US" sz="3600" b="1" dirty="0" smtClean="0">
              <a:solidFill>
                <a:srgbClr val="33CCFF"/>
              </a:solidFill>
            </a:endParaRPr>
          </a:p>
          <a:p>
            <a:pPr>
              <a:buNone/>
            </a:pPr>
            <a:r>
              <a:rPr lang="en-US" sz="2400" dirty="0" smtClean="0"/>
              <a:t>  no unique metric anymore close to Planck scale</a:t>
            </a:r>
          </a:p>
          <a:p>
            <a:pPr>
              <a:buNone/>
            </a:pPr>
            <a:r>
              <a:rPr lang="en-US" sz="2400" dirty="0" smtClean="0"/>
              <a:t>  different metrics – different definitions of distances</a:t>
            </a:r>
          </a:p>
          <a:p>
            <a:pPr>
              <a:buNone/>
            </a:pPr>
            <a:r>
              <a:rPr lang="en-US" sz="2400" dirty="0" smtClean="0"/>
              <a:t>  no unique geometry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Space and time in the usual sense , with definite geometry , emerge only after the big bang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Theories with 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two or several metrics</a:t>
            </a:r>
            <a:endParaRPr lang="de-DE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3333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73216"/>
            <a:ext cx="4972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Metric potential for one metric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907704" y="3789040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Space-time independent metric</a:t>
            </a:r>
          </a:p>
          <a:p>
            <a:r>
              <a:rPr lang="en-US" dirty="0" smtClean="0"/>
              <a:t>has to obey </a:t>
            </a:r>
            <a:r>
              <a:rPr lang="en-US" dirty="0" err="1" smtClean="0"/>
              <a:t>extremum</a:t>
            </a:r>
            <a:r>
              <a:rPr lang="en-US" dirty="0" smtClean="0"/>
              <a:t> condition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152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941168"/>
            <a:ext cx="45815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Metric potential for two metrics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2276872"/>
            <a:ext cx="4544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invariants are possible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187624" y="3933056"/>
            <a:ext cx="388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metric potential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600400" cy="6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3630597" cy="101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149080"/>
            <a:ext cx="2446750" cy="4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149080"/>
            <a:ext cx="5125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77072"/>
            <a:ext cx="1080120" cy="54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 rot="10800000" flipV="1">
            <a:off x="755576" y="4049012"/>
            <a:ext cx="635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Extremum</a:t>
            </a:r>
            <a:r>
              <a:rPr lang="en-US" dirty="0" smtClean="0"/>
              <a:t> of              at        with   </a:t>
            </a:r>
            <a:endParaRPr lang="de-DE" dirty="0"/>
          </a:p>
        </p:txBody>
      </p:sp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975070"/>
            <a:ext cx="1728192" cy="58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5085184"/>
            <a:ext cx="13526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5877272"/>
            <a:ext cx="6336704" cy="6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Proportionality of metrics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31640" y="1772816"/>
            <a:ext cx="126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ansatz</a:t>
            </a:r>
            <a:r>
              <a:rPr lang="en-US" dirty="0" smtClean="0"/>
              <a:t>:</a:t>
            </a:r>
            <a:endParaRPr lang="de-DE" dirty="0"/>
          </a:p>
        </p:txBody>
      </p:sp>
      <p:sp>
        <p:nvSpPr>
          <p:cNvPr id="13" name="Pfeil nach rechts 12"/>
          <p:cNvSpPr/>
          <p:nvPr/>
        </p:nvSpPr>
        <p:spPr bwMode="auto">
          <a:xfrm>
            <a:off x="2843808" y="5229200"/>
            <a:ext cx="64807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95936" y="50131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with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 t="12500" r="40095"/>
          <a:stretch>
            <a:fillRect/>
          </a:stretch>
        </p:blipFill>
        <p:spPr bwMode="auto">
          <a:xfrm>
            <a:off x="1280206" y="2132856"/>
            <a:ext cx="213966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132856"/>
            <a:ext cx="246884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Two metrics are equivalent if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9121"/>
          <a:stretch>
            <a:fillRect/>
          </a:stretch>
        </p:blipFill>
        <p:spPr bwMode="auto">
          <a:xfrm>
            <a:off x="3707904" y="2132856"/>
            <a:ext cx="96507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827584" y="4653136"/>
            <a:ext cx="6587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only units for coordinates differ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4800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459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 cstate="print"/>
          <a:srcRect l="44099" r="45821"/>
          <a:stretch>
            <a:fillRect/>
          </a:stretch>
        </p:blipFill>
        <p:spPr bwMode="auto">
          <a:xfrm>
            <a:off x="3419872" y="2564904"/>
            <a:ext cx="479904" cy="72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445224"/>
            <a:ext cx="3168352" cy="121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Massive tensors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43608" y="1556792"/>
            <a:ext cx="179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expansion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263691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tensor fields</a:t>
            </a:r>
            <a:endParaRPr 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20013" r="73687"/>
          <a:stretch>
            <a:fillRect/>
          </a:stretch>
        </p:blipFill>
        <p:spPr bwMode="auto">
          <a:xfrm>
            <a:off x="3851920" y="2564904"/>
            <a:ext cx="288032" cy="69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r="88660"/>
          <a:stretch>
            <a:fillRect/>
          </a:stretch>
        </p:blipFill>
        <p:spPr bwMode="auto">
          <a:xfrm>
            <a:off x="2933985" y="2564904"/>
            <a:ext cx="53839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30240"/>
          <a:stretch>
            <a:fillRect/>
          </a:stretch>
        </p:blipFill>
        <p:spPr bwMode="auto">
          <a:xfrm>
            <a:off x="2915816" y="3356992"/>
            <a:ext cx="364327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5436096" y="4509120"/>
            <a:ext cx="221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mass terms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 r="2787"/>
          <a:stretch>
            <a:fillRect/>
          </a:stretch>
        </p:blipFill>
        <p:spPr bwMode="auto">
          <a:xfrm>
            <a:off x="1475656" y="1628800"/>
            <a:ext cx="676875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517232"/>
            <a:ext cx="293743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Kinetic term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4725144"/>
            <a:ext cx="5492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equation ( for W</a:t>
            </a:r>
            <a:r>
              <a:rPr lang="en-US" baseline="-25000" dirty="0" smtClean="0"/>
              <a:t>2</a:t>
            </a:r>
            <a:r>
              <a:rPr lang="en-US" dirty="0" smtClean="0"/>
              <a:t>=0,W</a:t>
            </a:r>
            <a:r>
              <a:rPr lang="en-US" baseline="-25000" dirty="0" smtClean="0"/>
              <a:t>3</a:t>
            </a:r>
            <a:r>
              <a:rPr lang="en-US" dirty="0" smtClean="0"/>
              <a:t>=0)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Massive tensor field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93743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755576" y="3789040"/>
            <a:ext cx="7931851" cy="2882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size of mass :  Planck mass , </a:t>
            </a:r>
            <a:r>
              <a:rPr lang="el-GR" dirty="0" smtClean="0"/>
              <a:t>ν</a:t>
            </a:r>
            <a:r>
              <a:rPr lang="en-US" dirty="0" smtClean="0"/>
              <a:t>/W</a:t>
            </a:r>
            <a:r>
              <a:rPr lang="en-US" baseline="-25000" dirty="0" smtClean="0"/>
              <a:t>1</a:t>
            </a:r>
            <a:r>
              <a:rPr lang="en-US" dirty="0" smtClean="0"/>
              <a:t> ~ M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Yukawa type interaction , negligible for distances</a:t>
            </a:r>
          </a:p>
          <a:p>
            <a:r>
              <a:rPr lang="en-US" dirty="0" smtClean="0"/>
              <a:t> larger than Planck length</a:t>
            </a:r>
          </a:p>
          <a:p>
            <a:endParaRPr lang="en-US" dirty="0" smtClean="0"/>
          </a:p>
          <a:p>
            <a:r>
              <a:rPr lang="en-US" dirty="0" smtClean="0"/>
              <a:t>Relevant for distances around Planck length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No unique metric at Planck scale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214575" cy="9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755576" y="4941168"/>
            <a:ext cx="6251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Proportionality between both metrics </a:t>
            </a:r>
          </a:p>
          <a:p>
            <a:r>
              <a:rPr lang="en-US" dirty="0" smtClean="0"/>
              <a:t>is no longer valid once f plays a role!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Spontaneous symmetry breaking to be confirmed at the LHC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13818" t="21463" r="48520" b="12587"/>
          <a:stretch>
            <a:fillRect/>
          </a:stretch>
        </p:blipFill>
        <p:spPr bwMode="auto">
          <a:xfrm>
            <a:off x="179388" y="1700213"/>
            <a:ext cx="35639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9" descr="LHC_hal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133600"/>
            <a:ext cx="50974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 r="6401"/>
          <a:stretch>
            <a:fillRect/>
          </a:stretch>
        </p:blipFill>
        <p:spPr bwMode="auto">
          <a:xfrm>
            <a:off x="2267744" y="1916832"/>
            <a:ext cx="468052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Energy density</a:t>
            </a:r>
            <a:endParaRPr lang="de-DE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Conclusions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Fundamental “constants” are not constant</a:t>
            </a:r>
          </a:p>
          <a:p>
            <a:pPr marL="514350" indent="-514350">
              <a:buAutoNum type="arabicParenR"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No conflict between quantum physics and general relativity</a:t>
            </a:r>
          </a:p>
          <a:p>
            <a:pPr marL="514350" indent="-514350">
              <a:buAutoNum type="arabicParenR"/>
            </a:pPr>
            <a:endParaRPr lang="en-US" sz="3600" dirty="0" smtClean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en-US" sz="3600" dirty="0" smtClean="0">
                <a:solidFill>
                  <a:srgbClr val="FFFF00"/>
                </a:solidFill>
              </a:rPr>
              <a:t>Time and space are born at the big bang</a:t>
            </a:r>
            <a:endParaRPr lang="de-DE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7524750" y="6021388"/>
            <a:ext cx="884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End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0" name="Picture 2" descr="power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51117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1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74638"/>
            <a:ext cx="8497887" cy="12096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  <a:ea typeface="+mj-ea"/>
              </a:rPr>
              <a:t>Structure formation : </a:t>
            </a:r>
            <a:br>
              <a:rPr lang="en-US" sz="3600" smtClean="0">
                <a:solidFill>
                  <a:srgbClr val="33CCFF"/>
                </a:solidFill>
                <a:ea typeface="+mj-ea"/>
              </a:rPr>
            </a:br>
            <a:r>
              <a:rPr lang="en-US" sz="3600" smtClean="0">
                <a:solidFill>
                  <a:srgbClr val="FFFF00"/>
                </a:solidFill>
                <a:ea typeface="+mj-ea"/>
              </a:rPr>
              <a:t>One</a:t>
            </a:r>
            <a:r>
              <a:rPr lang="en-US" sz="3600" smtClean="0">
                <a:solidFill>
                  <a:srgbClr val="33CCFF"/>
                </a:solidFill>
                <a:ea typeface="+mj-ea"/>
              </a:rPr>
              <a:t> primordial fluctuation spectrum</a:t>
            </a:r>
            <a:endParaRPr lang="de-DE" sz="36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850" y="6021388"/>
            <a:ext cx="1065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effectLst/>
              </a:rPr>
              <a:t>Waerbeke</a:t>
            </a:r>
            <a:endParaRPr lang="de-DE" sz="1800">
              <a:solidFill>
                <a:schemeClr val="bg1"/>
              </a:solidFill>
              <a:effectLst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11863" y="1989138"/>
            <a:ext cx="28225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/>
              </a:rPr>
              <a:t>CMB agrees with</a:t>
            </a: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Galaxy distribution</a:t>
            </a: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Lyman – </a:t>
            </a:r>
            <a:r>
              <a:rPr lang="el-GR" sz="2800">
                <a:solidFill>
                  <a:srgbClr val="FFFF00"/>
                </a:solidFill>
                <a:effectLst/>
              </a:rPr>
              <a:t>α</a:t>
            </a:r>
            <a:endParaRPr lang="en-US" sz="2800">
              <a:solidFill>
                <a:srgbClr val="FFFF00"/>
              </a:solidFill>
              <a:effectLst/>
            </a:endParaRP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and </a:t>
            </a: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Gravitational</a:t>
            </a:r>
          </a:p>
          <a:p>
            <a:r>
              <a:rPr lang="en-US" sz="2800">
                <a:solidFill>
                  <a:srgbClr val="FFFF00"/>
                </a:solidFill>
                <a:effectLst/>
              </a:rPr>
              <a:t>Lensing  ! </a:t>
            </a:r>
            <a:endParaRPr lang="el-GR" sz="280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284538"/>
            <a:ext cx="33115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33CCFF"/>
                </a:solidFill>
                <a:ea typeface="+mj-ea"/>
              </a:rPr>
              <a:t>Power spectrum                    Baryon - Peak</a:t>
            </a:r>
            <a:endParaRPr lang="de-DE" sz="32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6443663" y="5949950"/>
            <a:ext cx="119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SDSS</a:t>
            </a:r>
            <a:endParaRPr lang="de-DE" sz="36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6156325" y="1557338"/>
            <a:ext cx="19367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galaxy – 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correlation –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8759" name="Picture 7" descr="power_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628775"/>
            <a:ext cx="33115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684213" y="4868863"/>
            <a:ext cx="34385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Structure formation : </a:t>
            </a:r>
            <a:br>
              <a:rPr lang="en-US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r>
              <a:rPr lang="en-US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One</a:t>
            </a:r>
            <a:r>
              <a:rPr lang="en-US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primordial </a:t>
            </a:r>
          </a:p>
          <a:p>
            <a:pPr>
              <a:defRPr/>
            </a:pPr>
            <a:r>
              <a:rPr lang="en-US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fluctuation- spectrum</a:t>
            </a:r>
            <a:endParaRPr lang="de-DE" i="1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458762" name="Text Box 10"/>
          <p:cNvSpPr txBox="1">
            <a:spLocks noChangeArrowheads="1"/>
          </p:cNvSpPr>
          <p:nvPr/>
        </p:nvSpPr>
        <p:spPr bwMode="auto">
          <a:xfrm>
            <a:off x="2392363" y="4298950"/>
            <a:ext cx="1373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M.Tegmark + …</a:t>
            </a:r>
            <a:endParaRPr lang="de-DE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Cosmology :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3"/>
            <a:ext cx="8229600" cy="2736304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Universe is not in one fixed state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Dynamical evolution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Laws are expected to depend on time</a:t>
            </a:r>
            <a:endParaRPr lang="de-DE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dot{\phi} +3H \dot{\phi} =- dV/d\phi$&#10;\end{document}&#10;"/>
  <p:tag name="EXTERNALNAME" val="figure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190,75"/>
  <p:tag name="PICTUREFILESIZE" val="95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3M^2H^2=V+\frac{1}{2}\dot{\phi}^2+\rho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226,75"/>
  <p:tag name="PICTUREFILESIZE" val="139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ta=-1.75\ 10^{-2}\Delta R_{z}(\frac{\partial\ln\alpha}{\partial z})^2\frac{1+\tilde Q}{\Omega_{h}(1+w_{h})}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368,875"/>
  <p:tag name="PICTUREFILESIZE" val="302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R_{z}=\frac{\Delta Z}{Z+N}\approx 0.1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181"/>
  <p:tag name="PICTUREFILESIZE" val="12446"/>
</p:tagLst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mlaufbahn">
  <a:themeElements>
    <a:clrScheme name="1_Umlaufbahn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_Umlaufbah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1_Umlaufbahn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mlaufbahn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1896</Words>
  <Application>Microsoft Office PowerPoint</Application>
  <PresentationFormat>Bildschirmpräsentation (4:3)</PresentationFormat>
  <Paragraphs>492</Paragraphs>
  <Slides>84</Slides>
  <Notes>51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84</vt:i4>
      </vt:variant>
    </vt:vector>
  </HeadingPairs>
  <TitlesOfParts>
    <vt:vector size="87" baseType="lpstr">
      <vt:lpstr>Strömung</vt:lpstr>
      <vt:lpstr>1_Umlaufbahn</vt:lpstr>
      <vt:lpstr>Diagramm</vt:lpstr>
      <vt:lpstr>What can we infer from cosmology for fundamental laws of physics ?</vt:lpstr>
      <vt:lpstr>Three lessons</vt:lpstr>
      <vt:lpstr>1  Fundamental “constants” are not constant</vt:lpstr>
      <vt:lpstr>Folie 4</vt:lpstr>
      <vt:lpstr>Fundamental couplings in quantum field theory</vt:lpstr>
      <vt:lpstr>Condensed matter physics : laws depend on state of the system</vt:lpstr>
      <vt:lpstr>Standard model of particle physics :</vt:lpstr>
      <vt:lpstr>Spontaneous symmetry breaking to be confirmed at the LHC</vt:lpstr>
      <vt:lpstr>Cosmology :</vt:lpstr>
      <vt:lpstr>Restoration of symmetry at high temperature  in the early Universe</vt:lpstr>
      <vt:lpstr>In hot plasma  of early Universe :  masses of electron und muon  not different!  similar strength of electromagnetic and weak interaction</vt:lpstr>
      <vt:lpstr>Varying couplings</vt:lpstr>
      <vt:lpstr>Can variation of fundamental “constants” be observed ?</vt:lpstr>
      <vt:lpstr>Folie 14</vt:lpstr>
      <vt:lpstr>Static scalar fields</vt:lpstr>
      <vt:lpstr>Observation of time- or space- variation of couplings   Physics beyond Standard Model</vt:lpstr>
      <vt:lpstr>Particle masses in  quintessence cosmology</vt:lpstr>
      <vt:lpstr>Folie 18</vt:lpstr>
      <vt:lpstr>Folie 19</vt:lpstr>
      <vt:lpstr>Space between clumps  is not empty :  Dark Energy !</vt:lpstr>
      <vt:lpstr>Folie 21</vt:lpstr>
      <vt:lpstr>Dark Energy density is the same at every point of space    “ homogeneous “   No force in absence of matter – “ In what direction should it draw ? “</vt:lpstr>
      <vt:lpstr>Einstein’s equations : almost static Dark Energy predicts accelerated expansion of Universe </vt:lpstr>
      <vt:lpstr>Predictions for dark energy cosmologies</vt:lpstr>
      <vt:lpstr>Dark  Energy : observations fit together !</vt:lpstr>
      <vt:lpstr>Composition of the Universe</vt:lpstr>
      <vt:lpstr>Folie 27</vt:lpstr>
      <vt:lpstr>Cosmological Constant - Einstein -</vt:lpstr>
      <vt:lpstr>Cosmological mass scales</vt:lpstr>
      <vt:lpstr>Time evolution</vt:lpstr>
      <vt:lpstr>Folie 31</vt:lpstr>
      <vt:lpstr>Quintessence</vt:lpstr>
      <vt:lpstr>Prediction :   homogeneous dark energy influences recent cosmology  - of same order as dark matter -</vt:lpstr>
      <vt:lpstr>Quintessence</vt:lpstr>
      <vt:lpstr>Cosmon</vt:lpstr>
      <vt:lpstr>Evolution of cosmon field</vt:lpstr>
      <vt:lpstr>Cosmon</vt:lpstr>
      <vt:lpstr>“Fundamental” Interactions</vt:lpstr>
      <vt:lpstr>Time varying constants</vt:lpstr>
      <vt:lpstr>Bounds on time varying couplings from nucleosynthesis</vt:lpstr>
      <vt:lpstr>Folie 41</vt:lpstr>
      <vt:lpstr>Folie 42</vt:lpstr>
      <vt:lpstr>primordial abundances  for three GUT models</vt:lpstr>
      <vt:lpstr>three GUT models</vt:lpstr>
      <vt:lpstr>Folie 45</vt:lpstr>
      <vt:lpstr>“Fundamental” Interactions</vt:lpstr>
      <vt:lpstr>“Fifth Force”</vt:lpstr>
      <vt:lpstr>Violation of equivalence principle</vt:lpstr>
      <vt:lpstr>Differential acceleration</vt:lpstr>
      <vt:lpstr>Cosmon coupling to atoms</vt:lpstr>
      <vt:lpstr>Folie 51</vt:lpstr>
      <vt:lpstr>Differential acceleration η</vt:lpstr>
      <vt:lpstr>Folie 53</vt:lpstr>
      <vt:lpstr>2  No conflict between quantum physics and general relativity</vt:lpstr>
      <vt:lpstr>Cosmology and quantum physics</vt:lpstr>
      <vt:lpstr>laws are based on probabilities</vt:lpstr>
      <vt:lpstr>Correlations and reality</vt:lpstr>
      <vt:lpstr>EPR - Paradoxon</vt:lpstr>
      <vt:lpstr>conditional probability</vt:lpstr>
      <vt:lpstr>Folie 60</vt:lpstr>
      <vt:lpstr>Schrödinger’s cat</vt:lpstr>
      <vt:lpstr>Reduction of the wave function</vt:lpstr>
      <vt:lpstr>Metric and geometry</vt:lpstr>
      <vt:lpstr>General relativity and  quantum theory</vt:lpstr>
      <vt:lpstr>Metric as collective ( composite ) field</vt:lpstr>
      <vt:lpstr>Metric as collective ( composite ) field</vt:lpstr>
      <vt:lpstr>Metric ambiguity</vt:lpstr>
      <vt:lpstr>3  Time and space are born at the big bang</vt:lpstr>
      <vt:lpstr>Which metric to choose ?</vt:lpstr>
      <vt:lpstr>It does not matter !</vt:lpstr>
      <vt:lpstr>Theories with  two or several metrics</vt:lpstr>
      <vt:lpstr>Metric potential for one metric</vt:lpstr>
      <vt:lpstr>Metric potential for two metrics</vt:lpstr>
      <vt:lpstr>Proportionality of metrics</vt:lpstr>
      <vt:lpstr>Two metrics are equivalent if</vt:lpstr>
      <vt:lpstr>Massive tensors</vt:lpstr>
      <vt:lpstr>Kinetic term</vt:lpstr>
      <vt:lpstr>Massive tensor field</vt:lpstr>
      <vt:lpstr>No unique metric at Planck scale</vt:lpstr>
      <vt:lpstr>Energy density</vt:lpstr>
      <vt:lpstr>Conclusions</vt:lpstr>
      <vt:lpstr>Folie 82</vt:lpstr>
      <vt:lpstr>Structure formation :  One primordial fluctuation spectrum</vt:lpstr>
      <vt:lpstr>Power spectrum                    Baryon - Peak</vt:lpstr>
    </vt:vector>
  </TitlesOfParts>
  <Company>Theoretische 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</dc:title>
  <dc:creator>C. Wetterich</dc:creator>
  <cp:lastModifiedBy>wetteric</cp:lastModifiedBy>
  <cp:revision>212</cp:revision>
  <dcterms:created xsi:type="dcterms:W3CDTF">2003-07-05T08:41:24Z</dcterms:created>
  <dcterms:modified xsi:type="dcterms:W3CDTF">2012-06-01T06:15:20Z</dcterms:modified>
</cp:coreProperties>
</file>