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</p:sldMasterIdLst>
  <p:notesMasterIdLst>
    <p:notesMasterId r:id="rId83"/>
  </p:notesMasterIdLst>
  <p:sldIdLst>
    <p:sldId id="711" r:id="rId3"/>
    <p:sldId id="739" r:id="rId4"/>
    <p:sldId id="619" r:id="rId5"/>
    <p:sldId id="403" r:id="rId6"/>
    <p:sldId id="660" r:id="rId7"/>
    <p:sldId id="295" r:id="rId8"/>
    <p:sldId id="411" r:id="rId9"/>
    <p:sldId id="672" r:id="rId10"/>
    <p:sldId id="412" r:id="rId11"/>
    <p:sldId id="673" r:id="rId12"/>
    <p:sldId id="410" r:id="rId13"/>
    <p:sldId id="600" r:id="rId14"/>
    <p:sldId id="525" r:id="rId15"/>
    <p:sldId id="670" r:id="rId16"/>
    <p:sldId id="745" r:id="rId17"/>
    <p:sldId id="746" r:id="rId18"/>
    <p:sldId id="413" r:id="rId19"/>
    <p:sldId id="747" r:id="rId20"/>
    <p:sldId id="740" r:id="rId21"/>
    <p:sldId id="748" r:id="rId22"/>
    <p:sldId id="372" r:id="rId23"/>
    <p:sldId id="373" r:id="rId24"/>
    <p:sldId id="277" r:id="rId25"/>
    <p:sldId id="741" r:id="rId26"/>
    <p:sldId id="311" r:id="rId27"/>
    <p:sldId id="414" r:id="rId28"/>
    <p:sldId id="430" r:id="rId29"/>
    <p:sldId id="428" r:id="rId30"/>
    <p:sldId id="633" r:id="rId31"/>
    <p:sldId id="749" r:id="rId32"/>
    <p:sldId id="750" r:id="rId33"/>
    <p:sldId id="751" r:id="rId34"/>
    <p:sldId id="743" r:id="rId35"/>
    <p:sldId id="621" r:id="rId36"/>
    <p:sldId id="620" r:id="rId37"/>
    <p:sldId id="754" r:id="rId38"/>
    <p:sldId id="755" r:id="rId39"/>
    <p:sldId id="623" r:id="rId40"/>
    <p:sldId id="419" r:id="rId41"/>
    <p:sldId id="550" r:id="rId42"/>
    <p:sldId id="744" r:id="rId43"/>
    <p:sldId id="760" r:id="rId44"/>
    <p:sldId id="752" r:id="rId45"/>
    <p:sldId id="753" r:id="rId46"/>
    <p:sldId id="677" r:id="rId47"/>
    <p:sldId id="718" r:id="rId48"/>
    <p:sldId id="653" r:id="rId49"/>
    <p:sldId id="742" r:id="rId50"/>
    <p:sldId id="603" r:id="rId51"/>
    <p:sldId id="610" r:id="rId52"/>
    <p:sldId id="648" r:id="rId53"/>
    <p:sldId id="719" r:id="rId54"/>
    <p:sldId id="720" r:id="rId55"/>
    <p:sldId id="649" r:id="rId56"/>
    <p:sldId id="611" r:id="rId57"/>
    <p:sldId id="681" r:id="rId58"/>
    <p:sldId id="712" r:id="rId59"/>
    <p:sldId id="724" r:id="rId60"/>
    <p:sldId id="757" r:id="rId61"/>
    <p:sldId id="680" r:id="rId62"/>
    <p:sldId id="767" r:id="rId63"/>
    <p:sldId id="768" r:id="rId64"/>
    <p:sldId id="769" r:id="rId65"/>
    <p:sldId id="770" r:id="rId66"/>
    <p:sldId id="771" r:id="rId67"/>
    <p:sldId id="772" r:id="rId68"/>
    <p:sldId id="773" r:id="rId69"/>
    <p:sldId id="774" r:id="rId70"/>
    <p:sldId id="775" r:id="rId71"/>
    <p:sldId id="776" r:id="rId72"/>
    <p:sldId id="637" r:id="rId73"/>
    <p:sldId id="761" r:id="rId74"/>
    <p:sldId id="762" r:id="rId75"/>
    <p:sldId id="763" r:id="rId76"/>
    <p:sldId id="764" r:id="rId77"/>
    <p:sldId id="765" r:id="rId78"/>
    <p:sldId id="766" r:id="rId79"/>
    <p:sldId id="601" r:id="rId80"/>
    <p:sldId id="602" r:id="rId81"/>
    <p:sldId id="460" r:id="rId82"/>
  </p:sldIdLst>
  <p:sldSz cx="9144000" cy="6858000" type="screen4x3"/>
  <p:notesSz cx="6858000" cy="9144000"/>
  <p:custDataLst>
    <p:tags r:id="rId8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</p:showPr>
  <p:clrMru>
    <a:srgbClr val="33CCFF"/>
    <a:srgbClr val="FFFF00"/>
    <a:srgbClr val="0033CC"/>
    <a:srgbClr val="FB250F"/>
    <a:srgbClr val="FF00FF"/>
    <a:srgbClr val="009900"/>
    <a:srgbClr val="33CC33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6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2.2580645161290349E-2"/>
          <c:y val="2.0086083213773344E-2"/>
          <c:w val="0.95806451612903265"/>
          <c:h val="0.96269727403156424"/>
        </c:manualLayout>
      </c:layout>
      <c:barChart>
        <c:barDir val="col"/>
        <c:grouping val="clustered"/>
        <c:axId val="90929024"/>
        <c:axId val="91598848"/>
      </c:barChart>
      <c:catAx>
        <c:axId val="90929024"/>
        <c:scaling>
          <c:orientation val="minMax"/>
        </c:scaling>
        <c:axPos val="b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1598848"/>
        <c:crosses val="autoZero"/>
        <c:auto val="1"/>
        <c:lblAlgn val="ctr"/>
        <c:lblOffset val="100"/>
        <c:tickMarkSkip val="1"/>
      </c:catAx>
      <c:valAx>
        <c:axId val="91598848"/>
        <c:scaling>
          <c:orientation val="minMax"/>
        </c:scaling>
        <c:axPos val="l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092902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2E840433-9551-4789-BB9D-4C5F172000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8373EA-69C4-4556-9920-8164F9FC7237}" type="slidenum">
              <a:rPr lang="de-DE" smtClean="0">
                <a:latin typeface="Arial" charset="0"/>
              </a:rPr>
              <a:pPr/>
              <a:t>1</a:t>
            </a:fld>
            <a:endParaRPr lang="de-DE" smtClean="0">
              <a:latin typeface="Arial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47860-7056-4A8A-8421-8D5E0DBA2F08}" type="slidenum">
              <a:rPr lang="de-DE" smtClean="0">
                <a:latin typeface="Arial" charset="0"/>
              </a:rPr>
              <a:pPr/>
              <a:t>11</a:t>
            </a:fld>
            <a:endParaRPr lang="de-DE" smtClean="0">
              <a:latin typeface="Arial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5D8E-132C-4F88-AFA0-FD560542DDFC}" type="slidenum">
              <a:rPr lang="de-DE" smtClean="0">
                <a:latin typeface="Arial" charset="0"/>
              </a:rPr>
              <a:pPr/>
              <a:t>12</a:t>
            </a:fld>
            <a:endParaRPr lang="de-DE" smtClean="0">
              <a:latin typeface="Arial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95598-2DF9-4A41-A6C3-82971BFE5AF2}" type="slidenum">
              <a:rPr lang="de-DE" smtClean="0">
                <a:latin typeface="Arial" charset="0"/>
              </a:rPr>
              <a:pPr/>
              <a:t>13</a:t>
            </a:fld>
            <a:endParaRPr lang="de-DE" smtClean="0">
              <a:latin typeface="Arial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55C63-E658-4B9D-9E95-312D3F2A5335}" type="slidenum">
              <a:rPr lang="de-DE" smtClean="0">
                <a:latin typeface="Arial" charset="0"/>
              </a:rPr>
              <a:pPr/>
              <a:t>14</a:t>
            </a:fld>
            <a:endParaRPr lang="de-DE" smtClean="0">
              <a:latin typeface="Arial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DB0C3-E3FC-4E1C-BC8B-6D1E2B41D29A}" type="slidenum">
              <a:rPr lang="de-DE" smtClean="0">
                <a:latin typeface="Arial" charset="0"/>
              </a:rPr>
              <a:pPr/>
              <a:t>17</a:t>
            </a:fld>
            <a:endParaRPr lang="de-DE" smtClean="0">
              <a:latin typeface="Arial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E12A92-F46D-4BF4-96D7-A6F475E255F5}" type="slidenum">
              <a:rPr lang="de-DE" smtClean="0">
                <a:latin typeface="Arial" charset="0"/>
              </a:rPr>
              <a:pPr/>
              <a:t>21</a:t>
            </a:fld>
            <a:endParaRPr lang="de-DE" smtClean="0">
              <a:latin typeface="Arial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E27E9-F1EF-46F4-9B24-57D67C1A690F}" type="slidenum">
              <a:rPr lang="de-DE" smtClean="0">
                <a:latin typeface="Arial" charset="0"/>
              </a:rPr>
              <a:pPr/>
              <a:t>22</a:t>
            </a:fld>
            <a:endParaRPr lang="de-DE" smtClean="0">
              <a:latin typeface="Arial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74919-A53B-4B2B-9598-37A6750BA64A}" type="slidenum">
              <a:rPr lang="de-DE" smtClean="0">
                <a:latin typeface="Arial" charset="0"/>
              </a:rPr>
              <a:pPr/>
              <a:t>23</a:t>
            </a:fld>
            <a:endParaRPr lang="de-DE" smtClean="0">
              <a:latin typeface="Arial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6113D-DCFF-48FA-B734-623C016C3DFF}" type="slidenum">
              <a:rPr lang="de-DE" smtClean="0">
                <a:latin typeface="Arial" charset="0"/>
              </a:rPr>
              <a:pPr/>
              <a:t>25</a:t>
            </a:fld>
            <a:endParaRPr lang="de-DE" smtClean="0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D803F-DF6A-4C76-8AFB-136081D76351}" type="slidenum">
              <a:rPr lang="de-DE" smtClean="0">
                <a:latin typeface="Arial" charset="0"/>
              </a:rPr>
              <a:pPr/>
              <a:t>26</a:t>
            </a:fld>
            <a:endParaRPr lang="de-DE" smtClean="0"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6CD03-2439-485B-936C-17073421FE06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88DC44-E382-4CCF-A96B-4D6AD9531957}" type="slidenum">
              <a:rPr lang="de-DE" smtClean="0">
                <a:latin typeface="Arial" charset="0"/>
              </a:rPr>
              <a:pPr/>
              <a:t>27</a:t>
            </a:fld>
            <a:endParaRPr lang="de-DE" smtClean="0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D8BEFC-3DA2-4EE9-8FA2-B344C2F41E62}" type="slidenum">
              <a:rPr lang="de-DE" smtClean="0">
                <a:latin typeface="Arial" charset="0"/>
              </a:rPr>
              <a:pPr/>
              <a:t>28</a:t>
            </a:fld>
            <a:endParaRPr lang="de-DE" smtClean="0">
              <a:latin typeface="Arial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7D880-5150-4FCE-BCE4-01F74CBB5729}" type="slidenum">
              <a:rPr lang="de-DE" smtClean="0">
                <a:latin typeface="Arial" charset="0"/>
              </a:rPr>
              <a:pPr/>
              <a:t>29</a:t>
            </a:fld>
            <a:endParaRPr lang="de-DE" smtClean="0">
              <a:latin typeface="Arial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52935-C51B-48D6-806B-CE2973EFBD1D}" type="slidenum">
              <a:rPr lang="de-DE" smtClean="0">
                <a:latin typeface="Arial" charset="0"/>
              </a:rPr>
              <a:pPr/>
              <a:t>34</a:t>
            </a:fld>
            <a:endParaRPr lang="de-DE" smtClean="0">
              <a:latin typeface="Arial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BC8A3-76B0-4E23-A760-B5571E896FB2}" type="slidenum">
              <a:rPr lang="de-DE" smtClean="0">
                <a:latin typeface="Arial" charset="0"/>
              </a:rPr>
              <a:pPr/>
              <a:t>35</a:t>
            </a:fld>
            <a:endParaRPr lang="de-DE" smtClean="0">
              <a:latin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FA404-28D1-453F-8CE2-571836F28CE1}" type="slidenum">
              <a:rPr lang="de-DE" smtClean="0">
                <a:latin typeface="Arial" charset="0"/>
              </a:rPr>
              <a:pPr/>
              <a:t>36</a:t>
            </a:fld>
            <a:endParaRPr lang="de-DE" smtClean="0">
              <a:latin typeface="Arial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955D0-FA77-453B-8F7A-1BF13F1A5555}" type="slidenum">
              <a:rPr lang="de-DE" smtClean="0">
                <a:latin typeface="Arial" charset="0"/>
              </a:rPr>
              <a:pPr/>
              <a:t>37</a:t>
            </a:fld>
            <a:endParaRPr lang="de-DE" smtClean="0">
              <a:latin typeface="Arial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91A81-00C3-4073-9178-799FF5576532}" type="slidenum">
              <a:rPr lang="de-DE" smtClean="0">
                <a:latin typeface="Arial" charset="0"/>
              </a:rPr>
              <a:pPr/>
              <a:t>38</a:t>
            </a:fld>
            <a:endParaRPr lang="de-DE" smtClean="0"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3DCF97-73F0-4597-BA50-1B4097497403}" type="slidenum">
              <a:rPr lang="de-DE" smtClean="0">
                <a:latin typeface="Arial" charset="0"/>
              </a:rPr>
              <a:pPr/>
              <a:t>39</a:t>
            </a:fld>
            <a:endParaRPr lang="de-DE" smtClean="0"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2E495-4462-4B39-A9E1-4053B353099A}" type="slidenum">
              <a:rPr lang="de-DE" smtClean="0">
                <a:latin typeface="Arial" charset="0"/>
              </a:rPr>
              <a:pPr/>
              <a:t>40</a:t>
            </a:fld>
            <a:endParaRPr lang="de-DE" smtClean="0"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01A33-A42A-41F3-982F-0707975540A2}" type="slidenum">
              <a:rPr lang="de-DE" smtClean="0">
                <a:latin typeface="Arial" charset="0"/>
              </a:rPr>
              <a:pPr/>
              <a:t>4</a:t>
            </a:fld>
            <a:endParaRPr lang="de-DE" smtClean="0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A0AE9C-0A24-4A9C-AE2D-A241B2001CD2}" type="slidenum">
              <a:rPr lang="de-DE" smtClean="0">
                <a:latin typeface="Arial" charset="0"/>
              </a:rPr>
              <a:pPr/>
              <a:t>43</a:t>
            </a:fld>
            <a:endParaRPr lang="de-DE" smtClean="0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D6FA4-6DB7-4987-93B9-32EB36602A58}" type="slidenum">
              <a:rPr lang="de-DE" smtClean="0">
                <a:latin typeface="Arial" charset="0"/>
              </a:rPr>
              <a:pPr/>
              <a:t>44</a:t>
            </a:fld>
            <a:endParaRPr lang="de-DE" smtClean="0">
              <a:latin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E8B-22DE-491B-B4C8-F619FA45B024}" type="slidenum">
              <a:rPr lang="de-DE" smtClean="0">
                <a:latin typeface="Arial" charset="0"/>
              </a:rPr>
              <a:pPr/>
              <a:t>45</a:t>
            </a:fld>
            <a:endParaRPr lang="de-DE" smtClean="0">
              <a:latin typeface="Arial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86AA8-C2C2-492F-8AFA-CC4DD756EC45}" type="slidenum">
              <a:rPr lang="de-DE" smtClean="0">
                <a:latin typeface="Arial" charset="0"/>
              </a:rPr>
              <a:pPr/>
              <a:t>47</a:t>
            </a:fld>
            <a:endParaRPr lang="de-DE" smtClean="0">
              <a:latin typeface="Arial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D4B048-64F4-429F-96AA-CFEA52DA521F}" type="slidenum">
              <a:rPr lang="de-DE" smtClean="0">
                <a:latin typeface="Arial" charset="0"/>
              </a:rPr>
              <a:pPr/>
              <a:t>49</a:t>
            </a:fld>
            <a:endParaRPr lang="de-DE" smtClean="0">
              <a:latin typeface="Arial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7CA8E-9CD5-4E6F-BDB5-7EDFDC23C209}" type="slidenum">
              <a:rPr lang="de-DE" smtClean="0">
                <a:latin typeface="Arial" charset="0"/>
              </a:rPr>
              <a:pPr/>
              <a:t>50</a:t>
            </a:fld>
            <a:endParaRPr lang="de-DE" smtClean="0">
              <a:latin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15970D-FFF4-403E-8F6C-237C0D563846}" type="slidenum">
              <a:rPr lang="de-DE" smtClean="0">
                <a:latin typeface="Arial" charset="0"/>
              </a:rPr>
              <a:pPr/>
              <a:t>51</a:t>
            </a:fld>
            <a:endParaRPr lang="de-DE" smtClean="0">
              <a:latin typeface="Arial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E4D462-CDA0-4908-9736-F94ABD499CAE}" type="slidenum">
              <a:rPr lang="de-DE" smtClean="0">
                <a:latin typeface="Arial" charset="0"/>
              </a:rPr>
              <a:pPr/>
              <a:t>52</a:t>
            </a:fld>
            <a:endParaRPr lang="de-DE" smtClean="0">
              <a:latin typeface="Arial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7BD84-E1FC-4B66-8FE7-563AC7828E20}" type="slidenum">
              <a:rPr lang="de-DE" smtClean="0">
                <a:latin typeface="Arial" charset="0"/>
              </a:rPr>
              <a:pPr/>
              <a:t>53</a:t>
            </a:fld>
            <a:endParaRPr lang="de-DE" smtClean="0">
              <a:latin typeface="Arial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D58B35-DAD5-4CA5-8B31-26EA90143E42}" type="slidenum">
              <a:rPr lang="de-DE" smtClean="0">
                <a:latin typeface="Arial" charset="0"/>
              </a:rPr>
              <a:pPr/>
              <a:t>54</a:t>
            </a:fld>
            <a:endParaRPr lang="de-DE" smtClean="0">
              <a:latin typeface="Arial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A40CF-4628-4AB4-B621-0D46E6914AE8}" type="slidenum">
              <a:rPr lang="de-DE" smtClean="0">
                <a:latin typeface="Arial" charset="0"/>
              </a:rPr>
              <a:pPr/>
              <a:t>5</a:t>
            </a:fld>
            <a:endParaRPr lang="de-DE" smtClean="0">
              <a:latin typeface="Arial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502FA-370B-4E0A-ADCE-4D38919475BC}" type="slidenum">
              <a:rPr lang="de-DE" smtClean="0">
                <a:latin typeface="Arial" charset="0"/>
              </a:rPr>
              <a:pPr/>
              <a:t>55</a:t>
            </a:fld>
            <a:endParaRPr lang="de-DE" smtClean="0">
              <a:latin typeface="Arial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1AE30-70C7-4335-9D66-8A4913F1B4B0}" type="slidenum">
              <a:rPr lang="de-DE" smtClean="0">
                <a:latin typeface="Arial" charset="0"/>
              </a:rPr>
              <a:pPr/>
              <a:t>60</a:t>
            </a:fld>
            <a:endParaRPr lang="de-DE" smtClean="0">
              <a:latin typeface="Arial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4156E-5EF9-4590-9E8A-8DA866D4A8B3}" type="slidenum">
              <a:rPr lang="de-DE" smtClean="0">
                <a:latin typeface="Arial" charset="0"/>
              </a:rPr>
              <a:pPr/>
              <a:t>71</a:t>
            </a:fld>
            <a:endParaRPr lang="de-DE" smtClean="0">
              <a:latin typeface="Arial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34672-0175-437D-BA5E-11234CAD6234}" type="slidenum">
              <a:rPr lang="de-DE" smtClean="0">
                <a:latin typeface="Arial" charset="0"/>
              </a:rPr>
              <a:pPr/>
              <a:t>73</a:t>
            </a:fld>
            <a:endParaRPr lang="de-DE" smtClean="0">
              <a:latin typeface="Arial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058EB-81C6-4343-B56B-CCEC08163C80}" type="slidenum">
              <a:rPr lang="de-DE" smtClean="0">
                <a:latin typeface="Arial" charset="0"/>
              </a:rPr>
              <a:pPr/>
              <a:t>74</a:t>
            </a:fld>
            <a:endParaRPr lang="de-DE" smtClean="0">
              <a:latin typeface="Arial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089DA-05A5-417D-BB04-D98172434F4F}" type="slidenum">
              <a:rPr lang="de-DE" smtClean="0">
                <a:latin typeface="Arial" charset="0"/>
              </a:rPr>
              <a:pPr/>
              <a:t>75</a:t>
            </a:fld>
            <a:endParaRPr lang="de-DE" smtClean="0">
              <a:latin typeface="Arial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C13BC5-CCC7-4EBA-BC48-302025A810E4}" type="slidenum">
              <a:rPr lang="de-DE" smtClean="0">
                <a:latin typeface="Arial" charset="0"/>
              </a:rPr>
              <a:pPr/>
              <a:t>76</a:t>
            </a:fld>
            <a:endParaRPr lang="de-DE" smtClean="0">
              <a:latin typeface="Arial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348EC9-95DE-4577-BDD4-45FC37D1B553}" type="slidenum">
              <a:rPr lang="de-DE" smtClean="0">
                <a:latin typeface="Arial" charset="0"/>
              </a:rPr>
              <a:pPr/>
              <a:t>77</a:t>
            </a:fld>
            <a:endParaRPr lang="de-DE" smtClean="0">
              <a:latin typeface="Arial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8D57C-D17C-43CF-8A21-94BDE4CC4E3F}" type="slidenum">
              <a:rPr lang="de-DE" smtClean="0">
                <a:latin typeface="Arial" charset="0"/>
              </a:rPr>
              <a:pPr/>
              <a:t>78</a:t>
            </a:fld>
            <a:endParaRPr lang="de-DE" smtClean="0">
              <a:latin typeface="Arial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A7F74-F686-4829-9BEB-CCF0481309E5}" type="slidenum">
              <a:rPr lang="de-DE" smtClean="0">
                <a:latin typeface="Arial" charset="0"/>
              </a:rPr>
              <a:pPr/>
              <a:t>79</a:t>
            </a:fld>
            <a:endParaRPr lang="de-DE" smtClean="0">
              <a:latin typeface="Arial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6DBC9-5D76-4331-BA29-E4DCD84713F8}" type="slidenum">
              <a:rPr lang="de-DE" smtClean="0">
                <a:latin typeface="Arial" charset="0"/>
              </a:rPr>
              <a:pPr/>
              <a:t>6</a:t>
            </a:fld>
            <a:endParaRPr lang="de-DE" smtClean="0">
              <a:latin typeface="Arial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C8707-32F7-485D-B705-C00D7C1C95E2}" type="slidenum">
              <a:rPr lang="de-DE" smtClean="0">
                <a:latin typeface="Arial" charset="0"/>
              </a:rPr>
              <a:pPr/>
              <a:t>80</a:t>
            </a:fld>
            <a:endParaRPr lang="de-DE" smtClean="0">
              <a:latin typeface="Arial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9765A-65F4-4689-AE14-A718944AB016}" type="slidenum">
              <a:rPr lang="de-DE" smtClean="0">
                <a:latin typeface="Arial" charset="0"/>
              </a:rPr>
              <a:pPr/>
              <a:t>7</a:t>
            </a:fld>
            <a:endParaRPr lang="de-DE" smtClean="0">
              <a:latin typeface="Arial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F9BAD-B4DF-4A0A-A281-00DFE591158A}" type="slidenum">
              <a:rPr lang="de-DE" smtClean="0">
                <a:solidFill>
                  <a:srgbClr val="000000"/>
                </a:solidFill>
                <a:latin typeface="Arial" charset="0"/>
              </a:rPr>
              <a:pPr/>
              <a:t>8</a:t>
            </a:fld>
            <a:endParaRPr 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7AD668-5CB0-42B0-8921-27C024FC46C4}" type="slidenum">
              <a:rPr lang="de-DE" smtClean="0">
                <a:latin typeface="Arial" charset="0"/>
              </a:rPr>
              <a:pPr/>
              <a:t>9</a:t>
            </a:fld>
            <a:endParaRPr lang="de-DE" smtClean="0">
              <a:latin typeface="Arial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0B473-5578-421C-9C49-09158FBCC4A9}" type="slidenum">
              <a:rPr lang="de-DE" smtClean="0">
                <a:latin typeface="Arial" charset="0"/>
              </a:rPr>
              <a:pPr/>
              <a:t>10</a:t>
            </a:fld>
            <a:endParaRPr lang="de-DE" smtClean="0">
              <a:latin typeface="Arial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A242-848E-4D80-A8FF-B1CBADE3F4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9695-727A-4759-B343-BDFF920B9E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8CC10-D8A9-4B95-8E40-A433A51D69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122778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Titelmasterformat durch Klicken bearbeiten</a:t>
            </a:r>
          </a:p>
        </p:txBody>
      </p:sp>
      <p:sp>
        <p:nvSpPr>
          <p:cNvPr id="122778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740E4-DF87-4A8E-BC3B-5881D63E086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1CE47-EB13-4A65-BAE6-2AF7E260B5C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0A9AE-935E-4C40-B251-441ED1CB97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01465-4C29-4D1C-AB9D-F5568FC6AB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FA170-D50A-4C7E-843D-FDE454B816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5214-F556-42EE-83AF-D3683BAC70F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565F-C706-4CD8-A984-3EB39D78EA2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DC7E5-1D6C-407B-9938-B6535794565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1B39D-60CD-4915-89CA-44557BB4A6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0EB95-1B6A-4787-A690-A5FAB97C838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7B916-2BBA-47D5-BE76-A6F997A862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996AD-18B0-427C-AE78-3C06082CDDC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E114-34A7-4D58-816D-1104B8FC65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64E9A-ED69-4A92-81A9-463E1D8B59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C8BCF-F78E-4DA6-92E8-04ADA6663B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FE2C-ED80-4E72-8A2B-2D6CC4574D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7146-360F-4792-9EE5-BED38B09E7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CEC92-81CD-424D-9E36-684837D8BE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2ABE-7A3B-4B47-8A70-25AC4D8FB7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EBC0061-019A-4D10-B191-B444B3CC32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2056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ea typeface="+mn-ea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ea typeface="+mn-ea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9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12267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267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267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267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2675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2676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122676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de-DE" sz="3600">
                <a:solidFill>
                  <a:srgbClr val="FFFFFF"/>
                </a:solidFill>
                <a:ea typeface="+mn-ea"/>
              </a:endParaRPr>
            </a:p>
          </p:txBody>
        </p:sp>
      </p:grpSp>
      <p:sp>
        <p:nvSpPr>
          <p:cNvPr id="12267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22676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22676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67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676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86403373-9CEA-447B-9B3C-AEF11393EA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0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notesSlide" Target="../notesSlides/notesSlide4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nsingprint"/>
          <p:cNvPicPr>
            <a:picLocks noChangeAspect="1" noChangeArrowheads="1"/>
          </p:cNvPicPr>
          <p:nvPr/>
        </p:nvPicPr>
        <p:blipFill>
          <a:blip r:embed="rId3" cstate="print"/>
          <a:srcRect l="2290" t="9485" r="9102" b="2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48263" y="60213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>
              <a:effectLst/>
            </a:endParaRPr>
          </a:p>
        </p:txBody>
      </p:sp>
      <p:pic>
        <p:nvPicPr>
          <p:cNvPr id="6148" name="Picture 4" descr="ILC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508500"/>
            <a:ext cx="3887787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95288" y="1412776"/>
            <a:ext cx="79931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effectLst/>
              </a:rPr>
              <a:t>   Dynamical</a:t>
            </a:r>
            <a:r>
              <a:rPr lang="en-US" sz="54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5400" b="1" dirty="0">
                <a:solidFill>
                  <a:srgbClr val="FFFF00"/>
                </a:solidFill>
                <a:effectLst/>
              </a:rPr>
              <a:t>Dark Energy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 l="38043" t="37453" r="35742" b="39766"/>
          <a:stretch>
            <a:fillRect/>
          </a:stretch>
        </p:blipFill>
        <p:spPr bwMode="auto">
          <a:xfrm>
            <a:off x="5004048" y="4653136"/>
            <a:ext cx="3024188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640763" cy="178593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33CCFF"/>
                </a:solidFill>
              </a:rPr>
              <a:t>Einstein</a:t>
            </a:r>
            <a:r>
              <a:rPr lang="en-US" altLang="en-US" sz="3600" dirty="0" smtClean="0">
                <a:solidFill>
                  <a:srgbClr val="33CCFF"/>
                </a:solidFill>
              </a:rPr>
              <a:t>’</a:t>
            </a:r>
            <a:r>
              <a:rPr lang="en-US" sz="3600" dirty="0" smtClean="0">
                <a:solidFill>
                  <a:srgbClr val="33CCFF"/>
                </a:solidFill>
              </a:rPr>
              <a:t>s equations :</a:t>
            </a:r>
            <a:br>
              <a:rPr lang="en-US" sz="3600" dirty="0" smtClean="0">
                <a:solidFill>
                  <a:srgbClr val="33CCFF"/>
                </a:solidFill>
              </a:rPr>
            </a:br>
            <a:r>
              <a:rPr lang="en-US" sz="3600" dirty="0" smtClean="0">
                <a:solidFill>
                  <a:srgbClr val="33CCFF"/>
                </a:solidFill>
              </a:rPr>
              <a:t> </a:t>
            </a:r>
            <a:r>
              <a:rPr lang="en-US" sz="3600" dirty="0" smtClean="0">
                <a:solidFill>
                  <a:srgbClr val="33CCFF"/>
                </a:solidFill>
              </a:rPr>
              <a:t>static </a:t>
            </a:r>
            <a:r>
              <a:rPr lang="en-US" sz="3600" dirty="0" smtClean="0">
                <a:solidFill>
                  <a:srgbClr val="33CCFF"/>
                </a:solidFill>
              </a:rPr>
              <a:t>or slowly </a:t>
            </a:r>
            <a:r>
              <a:rPr lang="en-US" sz="3600" dirty="0" smtClean="0">
                <a:solidFill>
                  <a:srgbClr val="33CCFF"/>
                </a:solidFill>
              </a:rPr>
              <a:t>evolving </a:t>
            </a:r>
            <a:r>
              <a:rPr lang="en-US" sz="3600" dirty="0" smtClean="0">
                <a:solidFill>
                  <a:srgbClr val="33CCFF"/>
                </a:solidFill>
              </a:rPr>
              <a:t>Dark </a:t>
            </a:r>
            <a:r>
              <a:rPr lang="en-US" sz="3600" dirty="0" smtClean="0">
                <a:solidFill>
                  <a:srgbClr val="33CCFF"/>
                </a:solidFill>
              </a:rPr>
              <a:t>Energy predicts accelerated expansion of Universe 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322513"/>
            <a:ext cx="60483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3" cstate="print"/>
          <a:srcRect l="11473" t="22015" r="49963" b="26360"/>
          <a:stretch>
            <a:fillRect/>
          </a:stretch>
        </p:blipFill>
        <p:spPr bwMode="auto">
          <a:xfrm>
            <a:off x="971550" y="-107950"/>
            <a:ext cx="7019925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  <a:ea typeface="+mj-ea"/>
              </a:rPr>
              <a:t>Predictions for dark energy cosmologies</a:t>
            </a:r>
            <a:endParaRPr lang="de-DE" sz="36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14843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>
                <a:solidFill>
                  <a:srgbClr val="33CCFF"/>
                </a:solidFill>
                <a:effectLst/>
                <a:ea typeface="+mn-ea"/>
              </a:rPr>
              <a:t>The expansion of the Universe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i="1" smtClean="0">
                <a:solidFill>
                  <a:srgbClr val="33CCFF"/>
                </a:solidFill>
                <a:effectLst/>
                <a:ea typeface="+mn-ea"/>
              </a:rPr>
              <a:t>       accelerates today !</a:t>
            </a:r>
            <a:endParaRPr lang="de-DE" i="1" smtClean="0">
              <a:solidFill>
                <a:srgbClr val="33CCFF"/>
              </a:solidFill>
              <a:effectLst/>
              <a:ea typeface="+mn-ea"/>
            </a:endParaRPr>
          </a:p>
          <a:p>
            <a:pPr eaLnBrk="1" hangingPunct="1">
              <a:defRPr/>
            </a:pPr>
            <a:endParaRPr lang="de-DE" smtClean="0">
              <a:ea typeface="+mn-ea"/>
            </a:endParaRPr>
          </a:p>
        </p:txBody>
      </p:sp>
      <p:sp>
        <p:nvSpPr>
          <p:cNvPr id="3389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932363" y="15573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33CCFF"/>
                </a:solidFill>
                <a:ea typeface="+mn-ea"/>
              </a:rPr>
              <a:t>    </a:t>
            </a:r>
            <a:endParaRPr lang="de-DE" i="1" smtClean="0">
              <a:solidFill>
                <a:srgbClr val="33CCFF"/>
              </a:solidFill>
              <a:ea typeface="+mn-ea"/>
            </a:endParaRP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76700"/>
            <a:ext cx="37084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610" name="Picture 2" descr="power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916113"/>
            <a:ext cx="51117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8611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74638"/>
            <a:ext cx="8497887" cy="12096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  <a:ea typeface="+mj-ea"/>
              </a:rPr>
              <a:t>Structure formation : </a:t>
            </a:r>
            <a:br>
              <a:rPr lang="en-US" sz="3600" smtClean="0">
                <a:solidFill>
                  <a:srgbClr val="33CCFF"/>
                </a:solidFill>
                <a:ea typeface="+mj-ea"/>
              </a:rPr>
            </a:br>
            <a:r>
              <a:rPr lang="en-US" sz="3600" smtClean="0">
                <a:solidFill>
                  <a:srgbClr val="FFFF00"/>
                </a:solidFill>
                <a:ea typeface="+mj-ea"/>
              </a:rPr>
              <a:t>One</a:t>
            </a:r>
            <a:r>
              <a:rPr lang="en-US" sz="3600" smtClean="0">
                <a:solidFill>
                  <a:srgbClr val="33CCFF"/>
                </a:solidFill>
                <a:ea typeface="+mj-ea"/>
              </a:rPr>
              <a:t> primordial fluctuation spectrum</a:t>
            </a:r>
            <a:endParaRPr lang="de-DE" sz="36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23850" y="6021388"/>
            <a:ext cx="1065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effectLst/>
              </a:rPr>
              <a:t>Waerbeke</a:t>
            </a:r>
            <a:endParaRPr lang="de-DE" sz="1800">
              <a:solidFill>
                <a:schemeClr val="bg1"/>
              </a:solidFill>
              <a:effectLst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11863" y="1989138"/>
            <a:ext cx="28225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effectLst/>
              </a:rPr>
              <a:t>CMB agrees with</a:t>
            </a: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Galaxy distribution</a:t>
            </a: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Lyman – </a:t>
            </a:r>
            <a:r>
              <a:rPr lang="el-GR" sz="2800">
                <a:solidFill>
                  <a:srgbClr val="FFFF00"/>
                </a:solidFill>
                <a:effectLst/>
              </a:rPr>
              <a:t>α</a:t>
            </a:r>
            <a:endParaRPr lang="en-US" sz="2800">
              <a:solidFill>
                <a:srgbClr val="FFFF00"/>
              </a:solidFill>
              <a:effectLst/>
            </a:endParaRP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and </a:t>
            </a: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Gravitational</a:t>
            </a:r>
          </a:p>
          <a:p>
            <a:r>
              <a:rPr lang="en-US" sz="2800">
                <a:solidFill>
                  <a:srgbClr val="FFFF00"/>
                </a:solidFill>
                <a:effectLst/>
              </a:rPr>
              <a:t>Lensing  ! </a:t>
            </a:r>
            <a:endParaRPr lang="el-GR" sz="280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284538"/>
            <a:ext cx="33115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5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33CCFF"/>
                </a:solidFill>
                <a:ea typeface="+mj-ea"/>
              </a:rPr>
              <a:t>Power spectrum                    Baryon - Peak</a:t>
            </a:r>
            <a:endParaRPr lang="de-DE" sz="32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458757" name="Text Box 5"/>
          <p:cNvSpPr txBox="1">
            <a:spLocks noChangeArrowheads="1"/>
          </p:cNvSpPr>
          <p:nvPr/>
        </p:nvSpPr>
        <p:spPr bwMode="auto">
          <a:xfrm>
            <a:off x="6443663" y="5949950"/>
            <a:ext cx="119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SDSS</a:t>
            </a:r>
            <a:endParaRPr lang="de-DE" sz="36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458758" name="Text Box 6"/>
          <p:cNvSpPr txBox="1">
            <a:spLocks noChangeArrowheads="1"/>
          </p:cNvSpPr>
          <p:nvPr/>
        </p:nvSpPr>
        <p:spPr bwMode="auto">
          <a:xfrm>
            <a:off x="6156325" y="1557338"/>
            <a:ext cx="19367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galaxy – 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correlation –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8759" name="Picture 7" descr="power_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628775"/>
            <a:ext cx="33115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61" name="Rectangle 9"/>
          <p:cNvSpPr>
            <a:spLocks noChangeArrowheads="1"/>
          </p:cNvSpPr>
          <p:nvPr/>
        </p:nvSpPr>
        <p:spPr bwMode="auto">
          <a:xfrm>
            <a:off x="684213" y="4868863"/>
            <a:ext cx="343852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Structure formation : </a:t>
            </a:r>
            <a:br>
              <a:rPr lang="en-US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</a:br>
            <a:r>
              <a:rPr lang="en-US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One</a:t>
            </a:r>
            <a:r>
              <a:rPr lang="en-US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primordial </a:t>
            </a:r>
          </a:p>
          <a:p>
            <a:pPr>
              <a:defRPr/>
            </a:pPr>
            <a:r>
              <a:rPr lang="en-US" i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 fluctuation- spectrum</a:t>
            </a:r>
            <a:endParaRPr lang="de-DE" i="1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458762" name="Text Box 10"/>
          <p:cNvSpPr txBox="1">
            <a:spLocks noChangeArrowheads="1"/>
          </p:cNvSpPr>
          <p:nvPr/>
        </p:nvSpPr>
        <p:spPr bwMode="auto">
          <a:xfrm>
            <a:off x="2392363" y="4298950"/>
            <a:ext cx="1373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M.Tegmark + …</a:t>
            </a:r>
            <a:endParaRPr lang="de-DE" sz="1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33CCFF"/>
                </a:solidFill>
              </a:rPr>
              <a:t>Dark  Energy :</a:t>
            </a:r>
            <a:br>
              <a:rPr lang="en-US" sz="3600" smtClean="0">
                <a:solidFill>
                  <a:srgbClr val="33CCFF"/>
                </a:solidFill>
              </a:rPr>
            </a:br>
            <a:r>
              <a:rPr lang="en-US" sz="3600" smtClean="0">
                <a:solidFill>
                  <a:srgbClr val="33CCFF"/>
                </a:solidFill>
              </a:rPr>
              <a:t>observations fit together !</a:t>
            </a:r>
          </a:p>
        </p:txBody>
      </p:sp>
      <p:pic>
        <p:nvPicPr>
          <p:cNvPr id="39939" name="Picture 3" descr="knop03omeg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1773238"/>
            <a:ext cx="3671888" cy="48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energy momentum tensor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64618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4716016" y="1916832"/>
            <a:ext cx="3650358" cy="213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One can always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write the gravitational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field equation in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this form !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5085184"/>
            <a:ext cx="74690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T:  matter ( dark matter and atoms ), photons,</a:t>
            </a:r>
          </a:p>
          <a:p>
            <a:r>
              <a:rPr lang="en-US" dirty="0" smtClean="0"/>
              <a:t>     neutrinos + dark component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universal description of dark energy</a:t>
            </a:r>
            <a:endParaRPr lang="de-DE" sz="4000" dirty="0">
              <a:solidFill>
                <a:srgbClr val="33CC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dark energy density : 0,0-component of dark component of energy momentum tensor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includes cosmological constant, quintessence, modified gravity, </a:t>
            </a:r>
            <a:r>
              <a:rPr lang="en-US" dirty="0" err="1" smtClean="0">
                <a:solidFill>
                  <a:srgbClr val="FFFF00"/>
                </a:solidFill>
              </a:rPr>
              <a:t>backreaction</a:t>
            </a:r>
            <a:r>
              <a:rPr lang="en-US" dirty="0" smtClean="0">
                <a:solidFill>
                  <a:srgbClr val="FFFF00"/>
                </a:solidFill>
              </a:rPr>
              <a:t>, …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Einstein frame with constant Planck mass has also essentially constant couplings and masses in standard model of particle physics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  <a:ea typeface="+mj-ea"/>
              </a:rPr>
              <a:t>Cosmological Constant</a:t>
            </a:r>
            <a:br>
              <a:rPr lang="en-US" sz="4000" smtClean="0">
                <a:solidFill>
                  <a:srgbClr val="33CCFF"/>
                </a:solidFill>
                <a:ea typeface="+mj-ea"/>
              </a:rPr>
            </a:br>
            <a:r>
              <a:rPr lang="en-US" sz="4000" smtClean="0">
                <a:solidFill>
                  <a:srgbClr val="33CCFF"/>
                </a:solidFill>
                <a:ea typeface="+mj-ea"/>
              </a:rPr>
              <a:t>- Einstein -</a:t>
            </a:r>
            <a:endParaRPr lang="de-DE" sz="40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Constant </a:t>
            </a:r>
            <a:r>
              <a:rPr lang="el-GR" sz="3600" smtClean="0"/>
              <a:t>λ</a:t>
            </a:r>
            <a:r>
              <a:rPr lang="en-US" sz="3600" smtClean="0"/>
              <a:t> compatible with all symmetries</a:t>
            </a:r>
          </a:p>
          <a:p>
            <a:pPr eaLnBrk="1" hangingPunct="1">
              <a:defRPr/>
            </a:pPr>
            <a:r>
              <a:rPr lang="en-US" sz="3600" smtClean="0"/>
              <a:t>No time variation in contribution to energy density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/>
          </a:p>
          <a:p>
            <a:pPr eaLnBrk="1" hangingPunct="1">
              <a:defRPr/>
            </a:pPr>
            <a:r>
              <a:rPr lang="en-US" sz="3600" smtClean="0"/>
              <a:t>Why so small ?       </a:t>
            </a:r>
            <a:r>
              <a:rPr lang="el-GR" sz="3600" smtClean="0">
                <a:solidFill>
                  <a:srgbClr val="FFFF00"/>
                </a:solidFill>
              </a:rPr>
              <a:t>λ</a:t>
            </a:r>
            <a:r>
              <a:rPr lang="en-US" sz="3600" smtClean="0">
                <a:solidFill>
                  <a:srgbClr val="FFFF00"/>
                </a:solidFill>
              </a:rPr>
              <a:t>/M</a:t>
            </a:r>
            <a:r>
              <a:rPr lang="en-US" sz="3600" baseline="30000" smtClean="0">
                <a:solidFill>
                  <a:srgbClr val="FFFF00"/>
                </a:solidFill>
              </a:rPr>
              <a:t>4</a:t>
            </a:r>
            <a:r>
              <a:rPr lang="en-US" sz="3600" smtClean="0">
                <a:solidFill>
                  <a:srgbClr val="FFFF00"/>
                </a:solidFill>
              </a:rPr>
              <a:t> = 10</a:t>
            </a:r>
            <a:r>
              <a:rPr lang="en-US" sz="3600" baseline="30000" smtClean="0">
                <a:solidFill>
                  <a:srgbClr val="FFFF00"/>
                </a:solidFill>
              </a:rPr>
              <a:t>-120</a:t>
            </a:r>
          </a:p>
          <a:p>
            <a:pPr eaLnBrk="1" hangingPunct="1">
              <a:defRPr/>
            </a:pPr>
            <a:endParaRPr lang="en-US" sz="3600" baseline="30000" smtClean="0"/>
          </a:p>
          <a:p>
            <a:pPr eaLnBrk="1" hangingPunct="1">
              <a:defRPr/>
            </a:pPr>
            <a:r>
              <a:rPr lang="en-US" sz="3600" smtClean="0"/>
              <a:t>Why important just today ?</a:t>
            </a:r>
            <a:endParaRPr lang="el-GR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dynamical dark energy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smtClean="0">
                <a:solidFill>
                  <a:srgbClr val="FFFF00"/>
                </a:solidFill>
              </a:rPr>
              <a:t>dark component of energy momentum tensor </a:t>
            </a:r>
            <a:r>
              <a:rPr lang="de-DE" sz="4000" dirty="0" err="1" smtClean="0">
                <a:solidFill>
                  <a:srgbClr val="FFFF00"/>
                </a:solidFill>
              </a:rPr>
              <a:t>changes</a:t>
            </a: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err="1" smtClean="0">
                <a:solidFill>
                  <a:srgbClr val="FFFF00"/>
                </a:solidFill>
              </a:rPr>
              <a:t>with</a:t>
            </a:r>
            <a:r>
              <a:rPr lang="de-DE" sz="4000" dirty="0" smtClean="0">
                <a:solidFill>
                  <a:srgbClr val="FFFF00"/>
                </a:solidFill>
              </a:rPr>
              <a:t> time </a:t>
            </a:r>
          </a:p>
          <a:p>
            <a:pPr>
              <a:buNone/>
            </a:pPr>
            <a:r>
              <a:rPr lang="de-DE" sz="4000" dirty="0" smtClean="0">
                <a:solidFill>
                  <a:srgbClr val="FFFF00"/>
                </a:solidFill>
              </a:rPr>
              <a:t> </a:t>
            </a:r>
            <a:r>
              <a:rPr lang="de-DE" sz="4000" dirty="0" smtClean="0">
                <a:solidFill>
                  <a:srgbClr val="FFFF00"/>
                </a:solidFill>
              </a:rPr>
              <a:t>  ( </a:t>
            </a:r>
            <a:r>
              <a:rPr lang="de-DE" sz="4000" dirty="0" err="1" smtClean="0">
                <a:solidFill>
                  <a:srgbClr val="FFFF00"/>
                </a:solidFill>
              </a:rPr>
              <a:t>homogeneous</a:t>
            </a:r>
            <a:r>
              <a:rPr lang="de-DE" sz="4000" dirty="0" smtClean="0">
                <a:solidFill>
                  <a:srgbClr val="FFFF00"/>
                </a:solidFill>
              </a:rPr>
              <a:t> in </a:t>
            </a:r>
            <a:r>
              <a:rPr lang="de-DE" sz="4000" dirty="0" err="1" smtClean="0">
                <a:solidFill>
                  <a:srgbClr val="FFFF00"/>
                </a:solidFill>
              </a:rPr>
              <a:t>space</a:t>
            </a:r>
            <a:r>
              <a:rPr lang="de-DE" sz="4000" dirty="0" smtClean="0">
                <a:solidFill>
                  <a:srgbClr val="FFFF00"/>
                </a:solidFill>
              </a:rPr>
              <a:t> )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dynamical dark energy good for ?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is dynamical dark energy ?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What is dynamical dark energy good for ?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4000" dirty="0" smtClean="0">
                <a:solidFill>
                  <a:srgbClr val="FFFF00"/>
                </a:solidFill>
              </a:rPr>
              <a:t>Dynamical dark energy can explain the size of the dark energy density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smtClean="0">
                <a:solidFill>
                  <a:srgbClr val="33CCFF"/>
                </a:solidFill>
                <a:ea typeface="+mj-ea"/>
              </a:rPr>
              <a:t>Cosmological mass scales</a:t>
            </a:r>
            <a:endParaRPr lang="de-DE" b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dirty="0" smtClean="0"/>
              <a:t>Energy density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dirty="0" smtClean="0">
                <a:cs typeface="Arial" pitchFamily="34" charset="0"/>
              </a:rPr>
              <a:t>    </a:t>
            </a:r>
            <a:r>
              <a:rPr lang="el-GR" dirty="0" smtClean="0">
                <a:cs typeface="Arial" pitchFamily="34" charset="0"/>
              </a:rPr>
              <a:t>ρ</a:t>
            </a:r>
            <a:r>
              <a:rPr lang="en-US" dirty="0" smtClean="0">
                <a:cs typeface="Arial" pitchFamily="34" charset="0"/>
              </a:rPr>
              <a:t> ~ ( 2.4×10 </a:t>
            </a:r>
            <a:r>
              <a:rPr lang="en-US" baseline="30000" dirty="0" smtClean="0">
                <a:cs typeface="Arial" pitchFamily="34" charset="0"/>
              </a:rPr>
              <a:t>-3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eV</a:t>
            </a:r>
            <a:r>
              <a:rPr lang="en-US" dirty="0" smtClean="0">
                <a:cs typeface="Arial" pitchFamily="34" charset="0"/>
              </a:rPr>
              <a:t> )</a:t>
            </a:r>
            <a:r>
              <a:rPr lang="en-US" b="1" baseline="30000" dirty="0" smtClean="0">
                <a:cs typeface="Arial" pitchFamily="34" charset="0"/>
              </a:rPr>
              <a:t>- 4</a:t>
            </a:r>
            <a:endParaRPr lang="en-US" b="1" baseline="30000" dirty="0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he-IL" b="1" baseline="30000" dirty="0" smtClean="0">
              <a:cs typeface="Arial" pitchFamily="34" charset="0"/>
            </a:endParaRPr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smtClean="0"/>
              <a:t>Reduced Planck mass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/>
              <a:t>    M=2.44</a:t>
            </a:r>
            <a:r>
              <a:rPr lang="en-US" smtClean="0">
                <a:cs typeface="Arial" pitchFamily="34" charset="0"/>
              </a:rPr>
              <a:t>×10 </a:t>
            </a:r>
            <a:r>
              <a:rPr lang="en-US" baseline="30000" smtClean="0">
                <a:cs typeface="Arial" pitchFamily="34" charset="0"/>
              </a:rPr>
              <a:t>27</a:t>
            </a:r>
            <a:r>
              <a:rPr lang="en-US" smtClean="0">
                <a:cs typeface="Arial" pitchFamily="34" charset="0"/>
              </a:rPr>
              <a:t> eV</a:t>
            </a:r>
          </a:p>
          <a:p>
            <a:pPr lvl="1" eaLnBrk="1" hangingPunct="1">
              <a:defRPr/>
            </a:pPr>
            <a:r>
              <a:rPr lang="en-US" smtClean="0">
                <a:cs typeface="Arial" pitchFamily="34" charset="0"/>
              </a:rPr>
              <a:t>Newton</a:t>
            </a:r>
            <a:r>
              <a:rPr lang="en-US" altLang="en-US" smtClean="0">
                <a:cs typeface="Arial" pitchFamily="34" charset="0"/>
              </a:rPr>
              <a:t>’</a:t>
            </a:r>
            <a:r>
              <a:rPr lang="en-US" smtClean="0">
                <a:cs typeface="Arial" pitchFamily="34" charset="0"/>
              </a:rPr>
              <a:t>s constant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smtClean="0">
                <a:cs typeface="Arial" pitchFamily="34" charset="0"/>
              </a:rPr>
              <a:t>   G</a:t>
            </a:r>
            <a:r>
              <a:rPr lang="en-US" sz="1400" smtClean="0">
                <a:cs typeface="Arial" pitchFamily="34" charset="0"/>
              </a:rPr>
              <a:t>N</a:t>
            </a:r>
            <a:r>
              <a:rPr lang="en-US" smtClean="0">
                <a:cs typeface="Arial" pitchFamily="34" charset="0"/>
              </a:rPr>
              <a:t>=(8</a:t>
            </a:r>
            <a:r>
              <a:rPr lang="el-GR" smtClean="0">
                <a:cs typeface="Arial" pitchFamily="34" charset="0"/>
              </a:rPr>
              <a:t>π</a:t>
            </a:r>
            <a:r>
              <a:rPr lang="en-US" smtClean="0">
                <a:cs typeface="Arial" pitchFamily="34" charset="0"/>
              </a:rPr>
              <a:t>M²)</a:t>
            </a:r>
          </a:p>
        </p:txBody>
      </p:sp>
      <p:sp>
        <p:nvSpPr>
          <p:cNvPr id="286725" name="Text Box 5"/>
          <p:cNvSpPr txBox="1">
            <a:spLocks noChangeArrowheads="1"/>
          </p:cNvSpPr>
          <p:nvPr/>
        </p:nvSpPr>
        <p:spPr bwMode="auto">
          <a:xfrm>
            <a:off x="592138" y="3736975"/>
            <a:ext cx="79406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Only ratios of mass scales are observable !</a:t>
            </a:r>
          </a:p>
          <a:p>
            <a:pPr>
              <a:defRPr/>
            </a:pPr>
            <a:endParaRPr lang="en-US" sz="24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sz="2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homogeneous dark energy:   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ρ</a:t>
            </a:r>
            <a:r>
              <a:rPr 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/M</a:t>
            </a:r>
            <a:r>
              <a:rPr lang="en-US" sz="24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= 6.5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10ˉ¹²¹</a:t>
            </a:r>
          </a:p>
          <a:p>
            <a:pPr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   matter:                                    </a:t>
            </a:r>
            <a:r>
              <a:rPr lang="el-G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ρ</a:t>
            </a:r>
            <a:r>
              <a:rPr lang="en-US" sz="24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/M</a:t>
            </a:r>
            <a:r>
              <a:rPr lang="en-US" sz="2400" baseline="3000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= 3.5 10ˉ¹²¹</a:t>
            </a:r>
          </a:p>
          <a:p>
            <a:pPr>
              <a:defRPr/>
            </a:pP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l-GR" sz="24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Time evolution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604250" cy="4525963"/>
          </a:xfrm>
        </p:spPr>
        <p:txBody>
          <a:bodyPr/>
          <a:lstStyle/>
          <a:p>
            <a:pPr eaLnBrk="1" hangingPunct="1">
              <a:defRPr/>
            </a:pPr>
            <a:r>
              <a:rPr lang="el-GR" smtClean="0">
                <a:solidFill>
                  <a:srgbClr val="FFFF00"/>
                </a:solidFill>
                <a:cs typeface="Arial" pitchFamily="34" charset="0"/>
              </a:rPr>
              <a:t>ρ</a:t>
            </a:r>
            <a:r>
              <a:rPr lang="en-US" baseline="-25000" smtClean="0">
                <a:solidFill>
                  <a:srgbClr val="FFFF00"/>
                </a:solidFill>
                <a:cs typeface="Arial" pitchFamily="34" charset="0"/>
              </a:rPr>
              <a:t>m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/M</a:t>
            </a:r>
            <a:r>
              <a:rPr lang="en-US" baseline="30000" smtClean="0">
                <a:solidFill>
                  <a:srgbClr val="FFFF00"/>
                </a:solidFill>
                <a:cs typeface="Arial" pitchFamily="34" charset="0"/>
              </a:rPr>
              <a:t>4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 aˉ</a:t>
            </a:r>
            <a:r>
              <a:rPr lang="en-US" sz="4400" smtClean="0">
                <a:solidFill>
                  <a:srgbClr val="FFFF00"/>
                </a:solidFill>
                <a:cs typeface="Arial" pitchFamily="34" charset="0"/>
              </a:rPr>
              <a:t>³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</a:t>
            </a:r>
          </a:p>
          <a:p>
            <a:pPr eaLnBrk="1" hangingPunct="1">
              <a:defRPr/>
            </a:pPr>
            <a:endParaRPr lang="en-US" smtClean="0">
              <a:cs typeface="Arial" pitchFamily="34" charset="0"/>
            </a:endParaRPr>
          </a:p>
          <a:p>
            <a:pPr eaLnBrk="1" hangingPunct="1">
              <a:defRPr/>
            </a:pPr>
            <a:r>
              <a:rPr lang="el-GR" smtClean="0">
                <a:solidFill>
                  <a:srgbClr val="FFFF00"/>
                </a:solidFill>
                <a:cs typeface="Arial" pitchFamily="34" charset="0"/>
              </a:rPr>
              <a:t>ρ</a:t>
            </a:r>
            <a:r>
              <a:rPr lang="en-US" baseline="-25000" smtClean="0">
                <a:solidFill>
                  <a:srgbClr val="FFFF00"/>
                </a:solidFill>
                <a:cs typeface="Arial" pitchFamily="34" charset="0"/>
              </a:rPr>
              <a:t>r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/M</a:t>
            </a:r>
            <a:r>
              <a:rPr lang="en-US" baseline="30000" smtClean="0">
                <a:solidFill>
                  <a:srgbClr val="FFFF00"/>
                </a:solidFill>
                <a:cs typeface="Arial" pitchFamily="34" charset="0"/>
              </a:rPr>
              <a:t>4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 aˉ</a:t>
            </a:r>
            <a:r>
              <a:rPr lang="en-US" sz="4000" baseline="30000" smtClean="0">
                <a:solidFill>
                  <a:srgbClr val="FFFF00"/>
                </a:solidFill>
                <a:cs typeface="Arial" pitchFamily="34" charset="0"/>
              </a:rPr>
              <a:t>4</a:t>
            </a:r>
            <a:r>
              <a:rPr lang="en-US" sz="4400" smtClean="0">
                <a:solidFill>
                  <a:srgbClr val="FFFF00"/>
                </a:solidFill>
                <a:cs typeface="Arial" pitchFamily="34" charset="0"/>
              </a:rPr>
              <a:t>  </a:t>
            </a:r>
            <a:r>
              <a:rPr lang="en-US" smtClean="0">
                <a:solidFill>
                  <a:srgbClr val="FFFF00"/>
                </a:solidFill>
                <a:cs typeface="Arial" pitchFamily="34" charset="0"/>
              </a:rPr>
              <a:t>~  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en-US" sz="2800" baseline="300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en-US" sz="2800" b="1" baseline="30000" smtClean="0">
                <a:solidFill>
                  <a:srgbClr val="FFFF00"/>
                </a:solidFill>
                <a:cs typeface="Arial" pitchFamily="34" charset="0"/>
              </a:rPr>
              <a:t>       </a:t>
            </a:r>
            <a:r>
              <a:rPr lang="en-US" sz="280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radiation dominated universe</a:t>
            </a:r>
            <a:endParaRPr lang="el-GR" sz="280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66"/>
                </a:solidFill>
                <a:cs typeface="Arial" pitchFamily="34" charset="0"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0066"/>
                </a:solidFill>
                <a:cs typeface="Arial" pitchFamily="34" charset="0"/>
              </a:rPr>
              <a:t>         </a:t>
            </a:r>
            <a:r>
              <a:rPr lang="en-US" sz="4000" smtClean="0">
                <a:solidFill>
                  <a:srgbClr val="33CCFF"/>
                </a:solidFill>
                <a:cs typeface="Arial" pitchFamily="34" charset="0"/>
              </a:rPr>
              <a:t>Huge age        small ratio</a:t>
            </a:r>
            <a:r>
              <a:rPr lang="en-US" sz="3600" smtClean="0">
                <a:solidFill>
                  <a:srgbClr val="33CCFF"/>
                </a:solidFill>
                <a:cs typeface="Arial" pitchFamily="34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33CCFF"/>
                </a:solidFill>
                <a:cs typeface="Arial" pitchFamily="34" charset="0"/>
              </a:rPr>
              <a:t>        Same explanation for small dark energy?</a:t>
            </a:r>
            <a:endParaRPr lang="el-GR" sz="3600" smtClean="0">
              <a:solidFill>
                <a:srgbClr val="33CCFF"/>
              </a:solidFill>
              <a:cs typeface="Arial" pitchFamily="34" charset="0"/>
            </a:endParaRPr>
          </a:p>
        </p:txBody>
      </p:sp>
      <p:sp>
        <p:nvSpPr>
          <p:cNvPr id="287748" name="AutoShape 4"/>
          <p:cNvSpPr>
            <a:spLocks noChangeArrowheads="1"/>
          </p:cNvSpPr>
          <p:nvPr/>
        </p:nvSpPr>
        <p:spPr bwMode="auto">
          <a:xfrm flipV="1">
            <a:off x="3779838" y="4941888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en-US" sz="1800" i="1" u="sng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3492500" y="1484313"/>
            <a:ext cx="5651500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tˉ</a:t>
            </a:r>
            <a:r>
              <a:rPr lang="en-US" sz="3600">
                <a:solidFill>
                  <a:srgbClr val="FFFF00"/>
                </a:solidFill>
                <a:effectLst/>
                <a:latin typeface="Arial" pitchFamily="34" charset="0"/>
              </a:rPr>
              <a:t>²</a:t>
            </a: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     matter dominated universe</a:t>
            </a:r>
            <a:endParaRPr lang="en-US" sz="2800" b="1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endParaRPr lang="en-US" sz="1800" b="1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tˉ</a:t>
            </a:r>
            <a:r>
              <a:rPr lang="en-US" sz="2800" baseline="3000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3/2</a:t>
            </a: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   radiation dominated universe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/>
                <a:latin typeface="Arial" pitchFamily="34" charset="0"/>
              </a:rPr>
              <a:t>                   </a:t>
            </a:r>
            <a:endParaRPr lang="de-DE" sz="2800"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QuvsLam"/>
          <p:cNvPicPr>
            <a:picLocks noChangeAspect="1" noChangeArrowheads="1"/>
          </p:cNvPicPr>
          <p:nvPr/>
        </p:nvPicPr>
        <p:blipFill>
          <a:blip r:embed="rId3" cstate="print"/>
          <a:srcRect t="40344" b="3720"/>
          <a:stretch>
            <a:fillRect/>
          </a:stretch>
        </p:blipFill>
        <p:spPr bwMode="auto">
          <a:xfrm>
            <a:off x="1547813" y="1844675"/>
            <a:ext cx="62642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0" y="333375"/>
            <a:ext cx="8740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effectLst/>
              </a:rPr>
              <a:t>         </a:t>
            </a:r>
            <a:r>
              <a:rPr lang="en-US" sz="4000">
                <a:solidFill>
                  <a:srgbClr val="FFFF00"/>
                </a:solidFill>
                <a:effectLst/>
              </a:rPr>
              <a:t>Cosm. Const.   |   Quintessence</a:t>
            </a:r>
          </a:p>
          <a:p>
            <a:r>
              <a:rPr lang="en-US" sz="4000">
                <a:solidFill>
                  <a:srgbClr val="FFFF00"/>
                </a:solidFill>
                <a:effectLst/>
              </a:rPr>
              <a:t>             static            |     dynamical</a:t>
            </a:r>
            <a:endParaRPr lang="de-DE" sz="400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Fields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>
                <a:solidFill>
                  <a:srgbClr val="33CCFF"/>
                </a:solidFill>
                <a:ea typeface="+mj-ea"/>
              </a:rPr>
              <a:t>Quintessence</a:t>
            </a:r>
            <a:endParaRPr lang="de-DE" sz="7200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2060575"/>
            <a:ext cx="6842125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dirty="0" smtClean="0">
                <a:solidFill>
                  <a:srgbClr val="33CCFF"/>
                </a:solidFill>
                <a:ea typeface="+mn-ea"/>
              </a:rPr>
              <a:t>  </a:t>
            </a:r>
            <a:r>
              <a:rPr lang="en-US" sz="4800" dirty="0" smtClean="0">
                <a:ea typeface="+mn-ea"/>
              </a:rPr>
              <a:t>Dynamical dark energy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dirty="0" smtClean="0">
                <a:ea typeface="+mn-ea"/>
              </a:rPr>
              <a:t>  generated by  scalar</a:t>
            </a:r>
            <a:r>
              <a:rPr lang="en-US" sz="4800" dirty="0" smtClean="0">
                <a:solidFill>
                  <a:srgbClr val="33CC33"/>
                </a:solidFill>
                <a:ea typeface="+mn-ea"/>
              </a:rPr>
              <a:t> </a:t>
            </a:r>
            <a:r>
              <a:rPr lang="en-US" sz="4800" dirty="0" smtClean="0">
                <a:solidFill>
                  <a:srgbClr val="FFFF00"/>
                </a:solidFill>
                <a:ea typeface="+mn-ea"/>
              </a:rPr>
              <a:t>field</a:t>
            </a:r>
            <a:endParaRPr lang="en-US" sz="5400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 smtClean="0">
                <a:solidFill>
                  <a:srgbClr val="33CC33"/>
                </a:solidFill>
                <a:ea typeface="+mn-ea"/>
              </a:rPr>
              <a:t>           </a:t>
            </a:r>
            <a:r>
              <a:rPr lang="en-US" sz="5400" dirty="0" smtClean="0">
                <a:solidFill>
                  <a:srgbClr val="FFFF00"/>
                </a:solidFill>
                <a:ea typeface="+mn-ea"/>
              </a:rPr>
              <a:t>(</a:t>
            </a:r>
            <a:r>
              <a:rPr lang="en-US" sz="5400" dirty="0" err="1" smtClean="0">
                <a:solidFill>
                  <a:srgbClr val="FFFF00"/>
                </a:solidFill>
                <a:ea typeface="+mn-ea"/>
              </a:rPr>
              <a:t>cosmon</a:t>
            </a:r>
            <a:r>
              <a:rPr lang="en-US" sz="5400" dirty="0" smtClean="0">
                <a:solidFill>
                  <a:srgbClr val="FFFF00"/>
                </a:solidFill>
                <a:ea typeface="+mn-ea"/>
              </a:rPr>
              <a:t>)</a:t>
            </a:r>
            <a:endParaRPr lang="de-DE" sz="5400" dirty="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68538" y="5734050"/>
            <a:ext cx="6767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C.Wetterich,Nucl.Phys.B302(1988)668,            24.9.87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P.J.E.Peebles,B.Ratra,ApJ.Lett.325(1988)L17,  20.10.87</a:t>
            </a: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6250"/>
            <a:ext cx="8424862" cy="3816350"/>
          </a:xfrm>
          <a:solidFill>
            <a:srgbClr val="33CC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B250F"/>
                </a:solidFill>
                <a:ea typeface="+mj-ea"/>
              </a:rPr>
              <a:t>Prediction :</a:t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/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> homogeneous dark energy</a:t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>influences recent cosmology</a:t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/>
            </a:r>
            <a:br>
              <a:rPr lang="en-US" sz="4000" smtClean="0">
                <a:solidFill>
                  <a:srgbClr val="FB250F"/>
                </a:solidFill>
                <a:ea typeface="+mj-ea"/>
              </a:rPr>
            </a:br>
            <a:r>
              <a:rPr lang="en-US" sz="4000" smtClean="0">
                <a:solidFill>
                  <a:srgbClr val="FB250F"/>
                </a:solidFill>
                <a:ea typeface="+mj-ea"/>
              </a:rPr>
              <a:t>- of same order as dark matter -</a:t>
            </a:r>
            <a:endParaRPr lang="de-DE" sz="4000" smtClean="0">
              <a:solidFill>
                <a:srgbClr val="FB250F"/>
              </a:solidFill>
              <a:ea typeface="+mj-ea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592138" y="4953000"/>
            <a:ext cx="8264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Original models do not fit the present observations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…. modifications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>
                <a:solidFill>
                  <a:srgbClr val="33CCFF"/>
                </a:solidFill>
                <a:ea typeface="+mj-ea"/>
              </a:rPr>
              <a:t>Quintessence</a:t>
            </a:r>
            <a:endParaRPr lang="de-DE" sz="48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sz="4000" smtClean="0">
              <a:solidFill>
                <a:srgbClr val="33CC33"/>
              </a:solidFill>
              <a:ea typeface="+mn-ea"/>
            </a:endParaRPr>
          </a:p>
          <a:p>
            <a:pPr eaLnBrk="1" hangingPunct="1">
              <a:buFontTx/>
              <a:buNone/>
              <a:defRPr/>
            </a:pPr>
            <a:endParaRPr lang="de-DE" sz="4000" smtClean="0">
              <a:solidFill>
                <a:srgbClr val="33CC33"/>
              </a:solidFill>
              <a:ea typeface="+mn-ea"/>
            </a:endParaRPr>
          </a:p>
        </p:txBody>
      </p:sp>
      <p:sp>
        <p:nvSpPr>
          <p:cNvPr id="360453" name="Rectangle 5"/>
          <p:cNvSpPr>
            <a:spLocks noChangeArrowheads="1"/>
          </p:cNvSpPr>
          <p:nvPr/>
        </p:nvSpPr>
        <p:spPr bwMode="auto">
          <a:xfrm>
            <a:off x="900113" y="1773238"/>
            <a:ext cx="75612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Cosmon – Field  </a:t>
            </a:r>
            <a:r>
              <a:rPr lang="el-GR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(x,y,z,t)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4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similar to electric field , but no direction ( scalar field )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468313" y="4149725"/>
            <a:ext cx="8351837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Homogeneous und isotropic Universe :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(x,y,z,t)=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(t)</a:t>
            </a:r>
          </a:p>
          <a:p>
            <a:pPr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Potential und kinetic energy of the cosmon -field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contribute to a dynamical energy density of the Universe ! </a:t>
            </a:r>
            <a:endParaRPr lang="de-DE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  <a:ea typeface="+mj-ea"/>
              </a:rPr>
              <a:t>Cosmon</a:t>
            </a:r>
            <a:endParaRPr lang="de-DE" sz="540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</a:rPr>
              <a:t>Scalar field changes its value even in the </a:t>
            </a:r>
            <a:r>
              <a:rPr lang="en-US" sz="4000" b="1" i="1" smtClean="0">
                <a:solidFill>
                  <a:srgbClr val="FFFF00"/>
                </a:solidFill>
              </a:rPr>
              <a:t>present</a:t>
            </a:r>
            <a:r>
              <a:rPr lang="en-US" sz="4000" b="1" i="1" smtClean="0">
                <a:solidFill>
                  <a:srgbClr val="33CCFF"/>
                </a:solidFill>
              </a:rPr>
              <a:t> </a:t>
            </a:r>
            <a:r>
              <a:rPr lang="en-US" sz="4000" i="1" smtClean="0">
                <a:solidFill>
                  <a:srgbClr val="33CCFF"/>
                </a:solidFill>
              </a:rPr>
              <a:t>cosmological epoch</a:t>
            </a: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</a:rPr>
              <a:t>Potential und kinetic energy of cosmon contribute to the energy density of the Universe</a:t>
            </a: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</a:rPr>
              <a:t>Time - variable dark energy : </a:t>
            </a:r>
          </a:p>
          <a:p>
            <a:pPr eaLnBrk="1" hangingPunct="1">
              <a:buFontTx/>
              <a:buNone/>
              <a:defRPr/>
            </a:pPr>
            <a:r>
              <a:rPr lang="en-US" sz="4000" i="1" smtClean="0">
                <a:solidFill>
                  <a:srgbClr val="33CCFF"/>
                </a:solidFill>
              </a:rPr>
              <a:t>     </a:t>
            </a:r>
            <a:r>
              <a:rPr lang="el-GR" sz="4000" i="1" smtClean="0">
                <a:solidFill>
                  <a:srgbClr val="33CCFF"/>
                </a:solidFill>
              </a:rPr>
              <a:t>ρ</a:t>
            </a:r>
            <a:r>
              <a:rPr lang="en-US" sz="4000" i="1" baseline="-25000" smtClean="0">
                <a:solidFill>
                  <a:srgbClr val="33CCFF"/>
                </a:solidFill>
              </a:rPr>
              <a:t>h</a:t>
            </a:r>
            <a:r>
              <a:rPr lang="en-US" sz="4000" i="1" smtClean="0">
                <a:solidFill>
                  <a:srgbClr val="33CCFF"/>
                </a:solidFill>
              </a:rPr>
              <a:t>(t) decreases with time !</a:t>
            </a:r>
            <a:r>
              <a:rPr lang="en-US" sz="4000" i="1" smtClean="0">
                <a:solidFill>
                  <a:srgbClr val="33CC33"/>
                </a:solidFill>
              </a:rPr>
              <a:t>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Evolution of cosmon field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81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775"/>
            <a:ext cx="8064500" cy="5030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Field equations</a:t>
            </a:r>
          </a:p>
          <a:p>
            <a:pPr eaLnBrk="1" hangingPunct="1"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Potential  V(</a:t>
            </a:r>
            <a:r>
              <a:rPr lang="el-GR" sz="2800" smtClean="0">
                <a:solidFill>
                  <a:srgbClr val="33CCFF"/>
                </a:solidFill>
              </a:rPr>
              <a:t>φ</a:t>
            </a:r>
            <a:r>
              <a:rPr lang="en-US" sz="2800" smtClean="0">
                <a:solidFill>
                  <a:srgbClr val="33CCFF"/>
                </a:solidFill>
              </a:rPr>
              <a:t>) determines details of the model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33CCFF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         </a:t>
            </a:r>
            <a:r>
              <a:rPr lang="en-US" sz="3600" b="1" smtClean="0"/>
              <a:t>V(</a:t>
            </a:r>
            <a:r>
              <a:rPr lang="el-GR" sz="3600" b="1" smtClean="0"/>
              <a:t>φ</a:t>
            </a:r>
            <a:r>
              <a:rPr lang="en-US" sz="3600" b="1" smtClean="0"/>
              <a:t>) =M</a:t>
            </a:r>
            <a:r>
              <a:rPr lang="en-US" sz="3600" b="1" baseline="30000" smtClean="0"/>
              <a:t>4 </a:t>
            </a:r>
            <a:r>
              <a:rPr lang="en-US" sz="3600" b="1" smtClean="0"/>
              <a:t>exp( - </a:t>
            </a:r>
            <a:r>
              <a:rPr lang="el-GR" sz="3600" b="1" smtClean="0"/>
              <a:t>αφ</a:t>
            </a:r>
            <a:r>
              <a:rPr lang="en-US" sz="3600" b="1" smtClean="0"/>
              <a:t>/M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33CCFF"/>
                </a:solidFill>
              </a:rPr>
              <a:t>   </a:t>
            </a:r>
            <a:r>
              <a:rPr lang="en-US" smtClean="0">
                <a:solidFill>
                  <a:srgbClr val="FFFF00"/>
                </a:solidFill>
              </a:rPr>
              <a:t>for increasing </a:t>
            </a:r>
            <a:r>
              <a:rPr lang="el-GR" smtClean="0">
                <a:solidFill>
                  <a:srgbClr val="FFFF00"/>
                </a:solidFill>
              </a:rPr>
              <a:t>φ</a:t>
            </a:r>
            <a:r>
              <a:rPr lang="en-US" smtClean="0">
                <a:solidFill>
                  <a:srgbClr val="FFFF00"/>
                </a:solidFill>
              </a:rPr>
              <a:t> the potential decreases     towards zero !</a:t>
            </a:r>
            <a:endParaRPr lang="el-GR" smtClean="0">
              <a:solidFill>
                <a:srgbClr val="FFFF00"/>
              </a:solidFill>
            </a:endParaRPr>
          </a:p>
        </p:txBody>
      </p:sp>
      <p:pic>
        <p:nvPicPr>
          <p:cNvPr id="53252" name="Picture 4" descr="figure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1557338"/>
            <a:ext cx="35274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2349500"/>
            <a:ext cx="4391025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ensingprint"/>
          <p:cNvPicPr>
            <a:picLocks noChangeAspect="1" noChangeArrowheads="1"/>
          </p:cNvPicPr>
          <p:nvPr/>
        </p:nvPicPr>
        <p:blipFill>
          <a:blip r:embed="rId3" cstate="print"/>
          <a:srcRect l="2290" t="9485" r="9102" b="22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48263" y="60213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600">
              <a:effectLst/>
            </a:endParaRPr>
          </a:p>
        </p:txBody>
      </p:sp>
      <p:pic>
        <p:nvPicPr>
          <p:cNvPr id="8196" name="Picture 4" descr="ILC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03763"/>
            <a:ext cx="3887787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5288" y="908050"/>
            <a:ext cx="7200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/>
              </a:rPr>
              <a:t>What </a:t>
            </a:r>
            <a:r>
              <a:rPr lang="en-US" sz="5400" b="1" dirty="0" smtClean="0">
                <a:solidFill>
                  <a:srgbClr val="FFFF00"/>
                </a:solidFill>
                <a:effectLst/>
              </a:rPr>
              <a:t>do we know about</a:t>
            </a:r>
            <a:r>
              <a:rPr lang="en-US" sz="5400" b="1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5400" b="1" dirty="0">
                <a:solidFill>
                  <a:srgbClr val="FFFF00"/>
                </a:solidFill>
                <a:effectLst/>
              </a:rPr>
              <a:t>Dark Energy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Different possibilities (1)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Scalar field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0 – component of vector field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higher tensor fields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homogeneous cosmological value of field must be invariant under rotations</a:t>
            </a:r>
          </a:p>
          <a:p>
            <a:pPr>
              <a:buNone/>
            </a:pPr>
            <a:r>
              <a:rPr lang="en-US" dirty="0" smtClean="0"/>
              <a:t>only transformation property matters , origin arbitrary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scalar field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scalar field may be “fundamental”, </a:t>
            </a: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  or </a:t>
            </a:r>
            <a:r>
              <a:rPr lang="en-US" sz="2800" dirty="0" smtClean="0">
                <a:solidFill>
                  <a:srgbClr val="FFFF00"/>
                </a:solidFill>
              </a:rPr>
              <a:t>it </a:t>
            </a:r>
            <a:r>
              <a:rPr lang="en-US" sz="2800" dirty="0" smtClean="0">
                <a:solidFill>
                  <a:srgbClr val="FFFF00"/>
                </a:solidFill>
              </a:rPr>
              <a:t>may express </a:t>
            </a:r>
            <a:r>
              <a:rPr lang="en-US" sz="2800" dirty="0" smtClean="0">
                <a:solidFill>
                  <a:srgbClr val="FFFF00"/>
                </a:solidFill>
              </a:rPr>
              <a:t>higher </a:t>
            </a:r>
            <a:r>
              <a:rPr lang="en-US" sz="2800" dirty="0" smtClean="0">
                <a:solidFill>
                  <a:srgbClr val="FFFF00"/>
                </a:solidFill>
              </a:rPr>
              <a:t>order gravity </a:t>
            </a:r>
            <a:r>
              <a:rPr lang="en-US" sz="2800" dirty="0" smtClean="0">
                <a:solidFill>
                  <a:srgbClr val="FFFF00"/>
                </a:solidFill>
              </a:rPr>
              <a:t>( many models </a:t>
            </a:r>
            <a:r>
              <a:rPr lang="en-US" sz="2800" dirty="0" smtClean="0">
                <a:solidFill>
                  <a:srgbClr val="FFFF00"/>
                </a:solidFill>
              </a:rPr>
              <a:t>of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modified </a:t>
            </a:r>
            <a:r>
              <a:rPr lang="en-US" sz="2800" dirty="0" smtClean="0">
                <a:solidFill>
                  <a:srgbClr val="FFFF00"/>
                </a:solidFill>
              </a:rPr>
              <a:t>gravity ), </a:t>
            </a:r>
            <a:r>
              <a:rPr lang="en-US" sz="2800" dirty="0" smtClean="0">
                <a:solidFill>
                  <a:srgbClr val="FFFF00"/>
                </a:solidFill>
              </a:rPr>
              <a:t>or non-local gravity,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or back-reaction, or </a:t>
            </a:r>
            <a:r>
              <a:rPr lang="en-US" sz="2800" dirty="0" smtClean="0">
                <a:solidFill>
                  <a:srgbClr val="FFFF00"/>
                </a:solidFill>
              </a:rPr>
              <a:t>higher dimensional properties </a:t>
            </a:r>
            <a:r>
              <a:rPr lang="en-US" sz="2800" dirty="0" smtClean="0">
                <a:solidFill>
                  <a:srgbClr val="FFFF00"/>
                </a:solidFill>
              </a:rPr>
              <a:t>,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or </a:t>
            </a:r>
            <a:r>
              <a:rPr lang="en-US" sz="2800" dirty="0" smtClean="0">
                <a:solidFill>
                  <a:srgbClr val="FFFF00"/>
                </a:solidFill>
              </a:rPr>
              <a:t>other composite </a:t>
            </a:r>
            <a:r>
              <a:rPr lang="en-US" sz="2800" dirty="0" smtClean="0">
                <a:solidFill>
                  <a:srgbClr val="FFFF00"/>
                </a:solidFill>
              </a:rPr>
              <a:t>degrees </a:t>
            </a:r>
            <a:r>
              <a:rPr lang="en-US" sz="2800" dirty="0" smtClean="0">
                <a:solidFill>
                  <a:srgbClr val="FFFF00"/>
                </a:solidFill>
              </a:rPr>
              <a:t>of freedom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use simple degrees of freedom whenever you can !</a:t>
            </a:r>
          </a:p>
          <a:p>
            <a:pPr>
              <a:buNone/>
            </a:pPr>
            <a:r>
              <a:rPr lang="en-US" sz="2800" dirty="0" smtClean="0"/>
              <a:t>(scalars, vectors etc.) </a:t>
            </a:r>
          </a:p>
          <a:p>
            <a:pPr>
              <a:buNone/>
            </a:pPr>
            <a:r>
              <a:rPr lang="en-US" sz="2800" dirty="0" smtClean="0"/>
              <a:t>good coordinates for differential equations !</a:t>
            </a:r>
            <a:endParaRPr lang="en-US" sz="2800" dirty="0" smtClean="0"/>
          </a:p>
          <a:p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different possibilities (2)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more involved kinetic term</a:t>
            </a:r>
          </a:p>
          <a:p>
            <a:pPr>
              <a:buNone/>
            </a:pPr>
            <a:r>
              <a:rPr lang="en-US" dirty="0" smtClean="0"/>
              <a:t>    k- essence , ….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non-minimal coupling to gravity </a:t>
            </a: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( in Einstein frame )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Early dark energy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  <a:ea typeface="+mj-ea"/>
              </a:rPr>
              <a:t>exponential potential</a:t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>constant fraction in dark energy</a:t>
            </a:r>
            <a:endParaRPr lang="de-DE" sz="400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4149725"/>
            <a:ext cx="3744912" cy="24495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>
                <a:solidFill>
                  <a:srgbClr val="FFFF00"/>
                </a:solidFill>
                <a:ea typeface="+mn-ea"/>
              </a:rPr>
              <a:t>can explain order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>
                <a:solidFill>
                  <a:srgbClr val="FFFF00"/>
                </a:solidFill>
                <a:ea typeface="+mn-ea"/>
              </a:rPr>
              <a:t>of magnitude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>
                <a:solidFill>
                  <a:srgbClr val="FFFF00"/>
                </a:solidFill>
                <a:ea typeface="+mn-ea"/>
              </a:rPr>
              <a:t>of dark energy !</a:t>
            </a:r>
            <a:endParaRPr lang="de-DE" sz="400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751620" name="AutoShape 4"/>
          <p:cNvSpPr>
            <a:spLocks noChangeArrowheads="1"/>
          </p:cNvSpPr>
          <p:nvPr/>
        </p:nvSpPr>
        <p:spPr bwMode="auto">
          <a:xfrm>
            <a:off x="7092950" y="620713"/>
            <a:ext cx="649288" cy="342900"/>
          </a:xfrm>
          <a:prstGeom prst="rightArrow">
            <a:avLst>
              <a:gd name="adj1" fmla="val 50000"/>
              <a:gd name="adj2" fmla="val 473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751621" name="Text Box 5"/>
          <p:cNvSpPr txBox="1">
            <a:spLocks noChangeArrowheads="1"/>
          </p:cNvSpPr>
          <p:nvPr/>
        </p:nvSpPr>
        <p:spPr bwMode="auto">
          <a:xfrm>
            <a:off x="971550" y="2420938"/>
            <a:ext cx="3600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5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Ω</a:t>
            </a:r>
            <a:r>
              <a:rPr lang="en-US" sz="5400" baseline="-250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 </a:t>
            </a:r>
            <a:r>
              <a:rPr lang="en-US" sz="5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3/</a:t>
            </a:r>
            <a:r>
              <a:rPr lang="el-GR" sz="54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</a:t>
            </a:r>
            <a:r>
              <a:rPr lang="en-US" sz="5400" baseline="3000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l-GR" sz="540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8374" name="Picture 6" descr="QuvsLam"/>
          <p:cNvPicPr>
            <a:picLocks noChangeAspect="1" noChangeArrowheads="1"/>
          </p:cNvPicPr>
          <p:nvPr/>
        </p:nvPicPr>
        <p:blipFill>
          <a:blip r:embed="rId3" cstate="print"/>
          <a:srcRect t="40344" b="3720"/>
          <a:stretch>
            <a:fillRect/>
          </a:stretch>
        </p:blipFill>
        <p:spPr bwMode="auto">
          <a:xfrm>
            <a:off x="5076825" y="4149725"/>
            <a:ext cx="3240088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5003800" y="2708275"/>
            <a:ext cx="388937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V(</a:t>
            </a:r>
            <a:r>
              <a:rPr lang="el-G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φ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) =M</a:t>
            </a:r>
            <a:r>
              <a:rPr lang="en-US" sz="24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4 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exp( - </a:t>
            </a:r>
            <a:r>
              <a:rPr lang="el-GR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αφ</a:t>
            </a: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/M )</a:t>
            </a:r>
            <a:endParaRPr lang="de-DE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ime_ev"/>
          <p:cNvPicPr>
            <a:picLocks noChangeAspect="1" noChangeArrowheads="1"/>
          </p:cNvPicPr>
          <p:nvPr/>
        </p:nvPicPr>
        <p:blipFill>
          <a:blip r:embed="rId3" cstate="print"/>
          <a:srcRect l="3400" t="44348" r="29700" b="4626"/>
          <a:stretch>
            <a:fillRect/>
          </a:stretch>
        </p:blipFill>
        <p:spPr bwMode="auto">
          <a:xfrm>
            <a:off x="4427538" y="1989138"/>
            <a:ext cx="42481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9571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</a:rPr>
              <a:t>Cosmic Attractors</a:t>
            </a:r>
            <a:r>
              <a:rPr lang="en-US" smtClean="0">
                <a:solidFill>
                  <a:srgbClr val="33CC33"/>
                </a:solidFill>
              </a:rPr>
              <a:t>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381635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effectLst/>
              </a:rPr>
              <a:t>Solutions independent of initial conditions</a:t>
            </a:r>
            <a:r>
              <a:rPr lang="en-US" sz="2800" b="1">
                <a:solidFill>
                  <a:srgbClr val="FB250F"/>
                </a:solidFill>
                <a:effectLst/>
              </a:rPr>
              <a:t> </a:t>
            </a:r>
          </a:p>
          <a:p>
            <a:endParaRPr lang="el-GR" sz="2800" b="1">
              <a:solidFill>
                <a:srgbClr val="FB250F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typically V~t </a:t>
            </a:r>
            <a:r>
              <a:rPr lang="en-US" sz="2800" baseline="30000">
                <a:solidFill>
                  <a:srgbClr val="FFFF00"/>
                </a:solidFill>
                <a:effectLst/>
              </a:rPr>
              <a:t>-2</a:t>
            </a:r>
            <a:endParaRPr lang="en-US" sz="2800">
              <a:solidFill>
                <a:srgbClr val="FFFF00"/>
              </a:solidFill>
              <a:effectLst/>
            </a:endParaRP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l-GR" sz="2800">
                <a:solidFill>
                  <a:srgbClr val="FFFF00"/>
                </a:solidFill>
                <a:effectLst/>
              </a:rPr>
              <a:t>φ</a:t>
            </a:r>
            <a:r>
              <a:rPr lang="en-US" sz="2800">
                <a:solidFill>
                  <a:srgbClr val="FFFF00"/>
                </a:solidFill>
                <a:effectLst/>
              </a:rPr>
              <a:t> ~ ln ( t )</a:t>
            </a: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l-GR" sz="2800">
                <a:solidFill>
                  <a:srgbClr val="FFFF00"/>
                </a:solidFill>
                <a:effectLst/>
              </a:rPr>
              <a:t>Ω</a:t>
            </a:r>
            <a:r>
              <a:rPr lang="en-US" sz="2800" baseline="-25000">
                <a:solidFill>
                  <a:srgbClr val="FFFF00"/>
                </a:solidFill>
                <a:effectLst/>
              </a:rPr>
              <a:t>h</a:t>
            </a:r>
            <a:r>
              <a:rPr lang="en-US" sz="2800">
                <a:solidFill>
                  <a:srgbClr val="FFFF00"/>
                </a:solidFill>
                <a:effectLst/>
              </a:rPr>
              <a:t> ~ const.</a:t>
            </a:r>
          </a:p>
          <a:p>
            <a:endParaRPr lang="en-US" sz="2800">
              <a:solidFill>
                <a:srgbClr val="FFFF00"/>
              </a:solidFill>
              <a:effectLst/>
            </a:endParaRPr>
          </a:p>
          <a:p>
            <a:r>
              <a:rPr lang="en-US" sz="2800">
                <a:solidFill>
                  <a:srgbClr val="FFFF00"/>
                </a:solidFill>
                <a:effectLst/>
              </a:rPr>
              <a:t>details depend on V(</a:t>
            </a:r>
            <a:r>
              <a:rPr lang="el-GR" sz="2800">
                <a:solidFill>
                  <a:srgbClr val="FFFF00"/>
                </a:solidFill>
                <a:effectLst/>
              </a:rPr>
              <a:t>φ</a:t>
            </a:r>
            <a:r>
              <a:rPr lang="en-US" sz="2800">
                <a:solidFill>
                  <a:srgbClr val="FFFF00"/>
                </a:solidFill>
                <a:effectLst/>
              </a:rPr>
              <a:t>)</a:t>
            </a:r>
          </a:p>
          <a:p>
            <a:r>
              <a:rPr lang="en-US" sz="2800">
                <a:solidFill>
                  <a:srgbClr val="FFFF00"/>
                </a:solidFill>
                <a:effectLst/>
              </a:rPr>
              <a:t>or kinetic term </a:t>
            </a:r>
            <a:endParaRPr lang="el-GR" sz="2000">
              <a:solidFill>
                <a:srgbClr val="FFFF00"/>
              </a:solidFill>
              <a:effectLst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056188" y="5119688"/>
            <a:ext cx="208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effectLst/>
              </a:rPr>
              <a:t>early cosmology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ark_n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268413"/>
            <a:ext cx="6408737" cy="4606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90851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33CCFF"/>
                </a:solidFill>
                <a:ea typeface="+mj-ea"/>
              </a:rPr>
              <a:t>Early Dark Energy</a:t>
            </a:r>
            <a:endParaRPr lang="de-DE" sz="4000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331913" y="5805488"/>
            <a:ext cx="514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effectLst/>
              </a:rPr>
              <a:t>cosmological constant : </a:t>
            </a:r>
            <a:r>
              <a:rPr lang="el-GR" sz="2400" b="1">
                <a:effectLst/>
              </a:rPr>
              <a:t>Ω</a:t>
            </a:r>
            <a:r>
              <a:rPr lang="en-US" sz="2400" b="1" baseline="-25000">
                <a:effectLst/>
              </a:rPr>
              <a:t>h</a:t>
            </a:r>
            <a:r>
              <a:rPr lang="en-US" sz="2400" b="1">
                <a:effectLst/>
              </a:rPr>
              <a:t> ~ t² ~ (1+z)</a:t>
            </a:r>
            <a:r>
              <a:rPr lang="en-US" sz="2400" b="1" baseline="30000">
                <a:effectLst/>
              </a:rPr>
              <a:t>-3</a:t>
            </a:r>
            <a:endParaRPr lang="en-US" sz="2400" b="1">
              <a:effectLst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948488" y="6237288"/>
            <a:ext cx="164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effectLst/>
              </a:rPr>
              <a:t>M.Doran,…</a:t>
            </a:r>
            <a:endParaRPr lang="de-DE" sz="2400">
              <a:effectLst/>
            </a:endParaRPr>
          </a:p>
        </p:txBody>
      </p:sp>
      <p:pic>
        <p:nvPicPr>
          <p:cNvPr id="5632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2924175"/>
            <a:ext cx="32639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351588" y="168751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3" cstate="print"/>
          <a:srcRect l="11816" t="21463" r="20264" b="9636"/>
          <a:stretch>
            <a:fillRect/>
          </a:stretch>
        </p:blipFill>
        <p:spPr bwMode="auto">
          <a:xfrm>
            <a:off x="1403350" y="1628775"/>
            <a:ext cx="65532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928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</a:rPr>
              <a:t>Observational bounds on </a:t>
            </a:r>
            <a:r>
              <a:rPr lang="el-GR" smtClean="0">
                <a:solidFill>
                  <a:srgbClr val="33CCFF"/>
                </a:solidFill>
              </a:rPr>
              <a:t>Ω</a:t>
            </a:r>
            <a:r>
              <a:rPr lang="en-US" baseline="-25000" smtClean="0">
                <a:solidFill>
                  <a:srgbClr val="33CCFF"/>
                </a:solidFill>
              </a:rPr>
              <a:t>h</a:t>
            </a:r>
            <a:endParaRPr lang="el-GR" smtClean="0">
              <a:solidFill>
                <a:srgbClr val="33CCFF"/>
              </a:solidFill>
            </a:endParaRPr>
          </a:p>
        </p:txBody>
      </p:sp>
      <p:sp>
        <p:nvSpPr>
          <p:cNvPr id="609286" name="Text Box 6"/>
          <p:cNvSpPr txBox="1">
            <a:spLocks noChangeArrowheads="1"/>
          </p:cNvSpPr>
          <p:nvPr/>
        </p:nvSpPr>
        <p:spPr bwMode="auto">
          <a:xfrm>
            <a:off x="5651500" y="2636838"/>
            <a:ext cx="180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G.Robbers , M.Doran ,…</a:t>
            </a:r>
            <a:endParaRPr lang="de-DE" sz="24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realistic quintessence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5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349500"/>
            <a:ext cx="6681787" cy="2105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/>
              <a:t>fraction in dark energy has to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/>
              <a:t>increase in  </a:t>
            </a:r>
            <a:r>
              <a:rPr lang="en-US" altLang="en-US" sz="4000" smtClean="0"/>
              <a:t>“</a:t>
            </a:r>
            <a:r>
              <a:rPr lang="en-US" sz="4000" smtClean="0"/>
              <a:t>recent time</a:t>
            </a:r>
            <a:r>
              <a:rPr lang="en-US" altLang="en-US" sz="4000" smtClean="0"/>
              <a:t>”</a:t>
            </a:r>
            <a:r>
              <a:rPr lang="en-US" sz="4000" smtClean="0"/>
              <a:t> !</a:t>
            </a:r>
            <a:endParaRPr lang="de-DE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omega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68313" y="1700213"/>
            <a:ext cx="82804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187" name="Rectangle 3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</a:rPr>
              <a:t>Quintessence becomes important </a:t>
            </a:r>
            <a:r>
              <a:rPr lang="en-US" altLang="en-US" sz="4000" smtClean="0">
                <a:solidFill>
                  <a:srgbClr val="33CCFF"/>
                </a:solidFill>
              </a:rPr>
              <a:t>“</a:t>
            </a:r>
            <a:r>
              <a:rPr lang="en-US" sz="4000" smtClean="0">
                <a:solidFill>
                  <a:srgbClr val="33CCFF"/>
                </a:solidFill>
              </a:rPr>
              <a:t>today</a:t>
            </a:r>
            <a:r>
              <a:rPr lang="en-US" altLang="en-US" sz="4000" smtClean="0">
                <a:solidFill>
                  <a:srgbClr val="33CCFF"/>
                </a:solidFill>
              </a:rPr>
              <a:t>”</a:t>
            </a:r>
            <a:endParaRPr lang="de-DE" sz="4000" smtClean="0">
              <a:solidFill>
                <a:srgbClr val="33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964612" cy="11382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Dark Energy 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dominates the Universe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492375"/>
            <a:ext cx="7127875" cy="35290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400" smtClean="0">
                <a:ea typeface="+mn-ea"/>
              </a:rPr>
              <a:t>      </a:t>
            </a:r>
            <a:r>
              <a:rPr lang="en-US" sz="3600" smtClean="0">
                <a:solidFill>
                  <a:srgbClr val="FFFF00"/>
                </a:solidFill>
                <a:ea typeface="+mn-ea"/>
              </a:rPr>
              <a:t>Energy - density in the Universe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FFF00"/>
                </a:solidFill>
                <a:ea typeface="+mn-ea"/>
              </a:rPr>
              <a:t>                       </a:t>
            </a:r>
            <a:r>
              <a:rPr lang="en-US" sz="3600" b="1" smtClean="0">
                <a:solidFill>
                  <a:srgbClr val="FFFF00"/>
                </a:solidFill>
                <a:ea typeface="+mn-ea"/>
              </a:rPr>
              <a:t>=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solidFill>
                  <a:srgbClr val="FFFF00"/>
                </a:solidFill>
                <a:ea typeface="+mn-ea"/>
              </a:rPr>
              <a:t>          Matter + Dark Energy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 smtClean="0">
                <a:ea typeface="+mn-ea"/>
              </a:rPr>
              <a:t>           </a:t>
            </a:r>
            <a:r>
              <a:rPr lang="en-US" sz="3600" b="1" smtClean="0">
                <a:solidFill>
                  <a:srgbClr val="33CCFF"/>
                </a:solidFill>
                <a:ea typeface="+mn-ea"/>
              </a:rPr>
              <a:t>25 %    +       75 %</a:t>
            </a:r>
            <a:endParaRPr lang="de-DE" sz="3600" b="1" smtClean="0">
              <a:solidFill>
                <a:srgbClr val="33CCFF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coincidence problem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820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What is responsible for increase of </a:t>
            </a:r>
            <a:r>
              <a:rPr lang="el-GR" smtClean="0"/>
              <a:t>Ω</a:t>
            </a:r>
            <a:r>
              <a:rPr lang="en-US" baseline="-25000" smtClean="0"/>
              <a:t>h</a:t>
            </a:r>
            <a:r>
              <a:rPr lang="en-US" smtClean="0"/>
              <a:t> for z &lt; 6 ?</a:t>
            </a:r>
            <a:endParaRPr lang="el-GR" smtClean="0"/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539750" y="4221163"/>
            <a:ext cx="41751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Why now ?</a:t>
            </a:r>
            <a:endParaRPr lang="de-DE" sz="7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64517" name="Picture 5" descr="omega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003800" y="3933825"/>
            <a:ext cx="374491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Coupled dark energy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coupled dark energy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699792" y="1628800"/>
            <a:ext cx="5598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C.Wetterich</a:t>
            </a: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, </a:t>
            </a: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Astron.Astrophys.301(1995)321</a:t>
            </a:r>
          </a:p>
          <a:p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L.Amendola,Phys.Rev.62(2000)043511</a:t>
            </a:r>
            <a:r>
              <a:rPr lang="de-DE" sz="1800" b="1" dirty="0" smtClean="0"/>
              <a:t> </a:t>
            </a:r>
            <a:endParaRPr lang="de-DE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2636912"/>
            <a:ext cx="84675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cosmon</a:t>
            </a:r>
            <a:r>
              <a:rPr lang="en-US" sz="2800" dirty="0" smtClean="0">
                <a:solidFill>
                  <a:srgbClr val="FFFF00"/>
                </a:solidFill>
              </a:rPr>
              <a:t> coupling to atoms much smaller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than gravity</a:t>
            </a:r>
          </a:p>
          <a:p>
            <a:r>
              <a:rPr lang="en-US" sz="2800" dirty="0" err="1" smtClean="0"/>
              <a:t>cosmon</a:t>
            </a:r>
            <a:r>
              <a:rPr lang="en-US" sz="2800" dirty="0" smtClean="0"/>
              <a:t> coupling to dark matter restricted </a:t>
            </a:r>
          </a:p>
          <a:p>
            <a:r>
              <a:rPr lang="en-US" sz="2800" dirty="0" smtClean="0"/>
              <a:t>by cosmological observation ( somewhat smaller</a:t>
            </a:r>
          </a:p>
          <a:p>
            <a:r>
              <a:rPr lang="en-US" sz="2800" dirty="0" smtClean="0"/>
              <a:t>than gravity)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cosmon</a:t>
            </a:r>
            <a:r>
              <a:rPr lang="en-US" sz="2800" dirty="0" smtClean="0">
                <a:solidFill>
                  <a:srgbClr val="FFFF00"/>
                </a:solidFill>
              </a:rPr>
              <a:t> coupling to neutrinos can be substantially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stronger than gravity (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Fardon,Nelson,Weiner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800" dirty="0" smtClean="0">
              <a:solidFill>
                <a:srgbClr val="FFFF00"/>
              </a:solidFill>
            </a:endParaRP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larger couplings allowed if chameleon effect operates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>
                <a:solidFill>
                  <a:srgbClr val="FFFF00"/>
                </a:solidFill>
                <a:ea typeface="+mj-ea"/>
              </a:rPr>
              <a:t>Cosmon</a:t>
            </a:r>
            <a:endParaRPr lang="de-DE" sz="5400" smtClean="0">
              <a:solidFill>
                <a:srgbClr val="FFFF00"/>
              </a:solidFill>
              <a:ea typeface="+mj-ea"/>
            </a:endParaRP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  <a:ea typeface="+mn-ea"/>
              </a:rPr>
              <a:t>Tiny mass</a:t>
            </a:r>
          </a:p>
          <a:p>
            <a:pPr eaLnBrk="1" hangingPunct="1">
              <a:defRPr/>
            </a:pPr>
            <a:endParaRPr lang="en-US" sz="4000" i="1" smtClean="0">
              <a:solidFill>
                <a:srgbClr val="33CCFF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  <a:ea typeface="+mn-ea"/>
              </a:rPr>
              <a:t>m</a:t>
            </a:r>
            <a:r>
              <a:rPr lang="en-US" sz="4000" i="1" baseline="-25000" smtClean="0">
                <a:solidFill>
                  <a:srgbClr val="33CCFF"/>
                </a:solidFill>
                <a:ea typeface="+mn-ea"/>
              </a:rPr>
              <a:t>c</a:t>
            </a:r>
            <a:r>
              <a:rPr lang="en-US" sz="4000" i="1" smtClean="0">
                <a:solidFill>
                  <a:srgbClr val="33CCFF"/>
                </a:solidFill>
                <a:ea typeface="+mn-ea"/>
              </a:rPr>
              <a:t> ~ H    (depends on time ! 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i="1" smtClean="0">
              <a:solidFill>
                <a:srgbClr val="33CCFF"/>
              </a:solidFill>
              <a:ea typeface="+mn-ea"/>
            </a:endParaRPr>
          </a:p>
          <a:p>
            <a:pPr eaLnBrk="1" hangingPunct="1">
              <a:defRPr/>
            </a:pPr>
            <a:r>
              <a:rPr lang="en-US" sz="4000" i="1" smtClean="0">
                <a:solidFill>
                  <a:srgbClr val="33CCFF"/>
                </a:solidFill>
                <a:ea typeface="+mn-ea"/>
              </a:rPr>
              <a:t>New long - range interaction</a:t>
            </a:r>
            <a:endParaRPr lang="de-DE" sz="4000" i="1" smtClean="0">
              <a:solidFill>
                <a:srgbClr val="33CCFF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mtClean="0">
                <a:solidFill>
                  <a:srgbClr val="33CCFF"/>
                </a:solidFill>
              </a:rPr>
              <a:t>“</a:t>
            </a:r>
            <a:r>
              <a:rPr lang="en-US" smtClean="0">
                <a:solidFill>
                  <a:srgbClr val="33CCFF"/>
                </a:solidFill>
              </a:rPr>
              <a:t>Fundamental</a:t>
            </a:r>
            <a:r>
              <a:rPr lang="en-US" altLang="en-US" smtClean="0">
                <a:solidFill>
                  <a:srgbClr val="33CCFF"/>
                </a:solidFill>
              </a:rPr>
              <a:t>”</a:t>
            </a:r>
            <a:r>
              <a:rPr lang="en-US" smtClean="0">
                <a:solidFill>
                  <a:srgbClr val="33CCFF"/>
                </a:solidFill>
              </a:rPr>
              <a:t> Interactions</a:t>
            </a:r>
            <a:endParaRPr lang="de-DE" smtClean="0">
              <a:solidFill>
                <a:srgbClr val="33CCFF"/>
              </a:solidFill>
            </a:endParaRPr>
          </a:p>
        </p:txBody>
      </p:sp>
      <p:graphicFrame>
        <p:nvGraphicFramePr>
          <p:cNvPr id="1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67263" y="1751013"/>
          <a:ext cx="3937000" cy="4424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Diagram 4"/>
          <p:cNvGrpSpPr>
            <a:grpSpLocks noGrp="1" noChangeAspect="1"/>
          </p:cNvGrpSpPr>
          <p:nvPr>
            <p:ph sz="half" idx="1"/>
          </p:nvPr>
        </p:nvGrpSpPr>
        <p:grpSpPr bwMode="auto">
          <a:xfrm>
            <a:off x="425450" y="1585913"/>
            <a:ext cx="4032250" cy="4464050"/>
            <a:chOff x="268" y="999"/>
            <a:chExt cx="2540" cy="2812"/>
          </a:xfrm>
        </p:grpSpPr>
        <p:sp>
          <p:nvSpPr>
            <p:cNvPr id="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8" y="999"/>
              <a:ext cx="2540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3" name="_s1029"/>
            <p:cNvSpPr>
              <a:spLocks noChangeArrowheads="1" noTextEdit="1"/>
            </p:cNvSpPr>
            <p:nvPr/>
          </p:nvSpPr>
          <p:spPr bwMode="auto">
            <a:xfrm>
              <a:off x="1062" y="1567"/>
              <a:ext cx="953" cy="953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6" name="_s1030"/>
            <p:cNvSpPr>
              <a:spLocks noChangeArrowheads="1"/>
            </p:cNvSpPr>
            <p:nvPr/>
          </p:nvSpPr>
          <p:spPr bwMode="auto">
            <a:xfrm>
              <a:off x="1412" y="1234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4" name="_s1031"/>
            <p:cNvSpPr>
              <a:spLocks noChangeArrowheads="1" noTextEdit="1"/>
            </p:cNvSpPr>
            <p:nvPr/>
          </p:nvSpPr>
          <p:spPr bwMode="auto">
            <a:xfrm>
              <a:off x="1375" y="2110"/>
              <a:ext cx="953" cy="953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8" name="_s1032"/>
            <p:cNvSpPr>
              <a:spLocks noChangeArrowheads="1"/>
            </p:cNvSpPr>
            <p:nvPr/>
          </p:nvSpPr>
          <p:spPr bwMode="auto">
            <a:xfrm>
              <a:off x="2346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 noTextEdit="1"/>
            </p:cNvSpPr>
            <p:nvPr/>
          </p:nvSpPr>
          <p:spPr bwMode="auto">
            <a:xfrm>
              <a:off x="748" y="2109"/>
              <a:ext cx="953" cy="95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4699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40" name="_s1034"/>
            <p:cNvSpPr>
              <a:spLocks noChangeArrowheads="1"/>
            </p:cNvSpPr>
            <p:nvPr/>
          </p:nvSpPr>
          <p:spPr bwMode="auto">
            <a:xfrm>
              <a:off x="477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</p:grp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47675" y="1720850"/>
            <a:ext cx="405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effectLst/>
              <a:latin typeface="Arial" charset="0"/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755650" y="16287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Strong, electromagnetic, weak</a:t>
            </a:r>
          </a:p>
          <a:p>
            <a:r>
              <a:rPr lang="en-US" sz="1800">
                <a:effectLst/>
                <a:latin typeface="Arial" charset="0"/>
              </a:rPr>
              <a:t>interactions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900113" y="5300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gravitation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2339975" y="530066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cosmodynamics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580063" y="1773238"/>
            <a:ext cx="244792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On astronomical </a:t>
            </a:r>
          </a:p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length scales:</a:t>
            </a:r>
          </a:p>
          <a:p>
            <a:endParaRPr lang="en-US" sz="2400">
              <a:solidFill>
                <a:srgbClr val="33CCFF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graviton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+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cosmon</a:t>
            </a:r>
            <a:endParaRPr lang="de-DE"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</a:rPr>
              <a:t>Cosmon – atom coupling induces</a:t>
            </a:r>
            <a:br>
              <a:rPr lang="en-US" smtClean="0">
                <a:solidFill>
                  <a:srgbClr val="33CCFF"/>
                </a:solidFill>
              </a:rPr>
            </a:br>
            <a:r>
              <a:rPr lang="en-US" smtClean="0">
                <a:solidFill>
                  <a:srgbClr val="33CCFF"/>
                </a:solidFill>
              </a:rPr>
              <a:t>violation of equivalence principle</a:t>
            </a:r>
            <a:endParaRPr lang="de-DE" smtClean="0">
              <a:solidFill>
                <a:srgbClr val="33CC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844675"/>
            <a:ext cx="3744912" cy="44259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FFFF00"/>
                </a:solidFill>
              </a:rPr>
              <a:t>Different couplings of cosmon to proton and neutron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smtClean="0">
                <a:solidFill>
                  <a:srgbClr val="FFFF00"/>
                </a:solidFill>
              </a:rPr>
              <a:t>Differential acceleration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800" smtClean="0">
                <a:solidFill>
                  <a:srgbClr val="FFFF00"/>
                </a:solidFill>
              </a:rPr>
              <a:t>“</a:t>
            </a:r>
            <a:r>
              <a:rPr lang="en-US" sz="2800" smtClean="0">
                <a:solidFill>
                  <a:srgbClr val="FFFF00"/>
                </a:solidFill>
              </a:rPr>
              <a:t>Violation of  equivalence principle</a:t>
            </a:r>
            <a:r>
              <a:rPr lang="en-US" altLang="en-US" sz="2800" smtClean="0">
                <a:solidFill>
                  <a:srgbClr val="FFFF00"/>
                </a:solidFill>
              </a:rPr>
              <a:t>”</a:t>
            </a:r>
            <a:endParaRPr lang="en-US" sz="2800" smtClean="0">
              <a:solidFill>
                <a:srgbClr val="FFFF00"/>
              </a:solidFill>
            </a:endParaRP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4859338" y="3141663"/>
            <a:ext cx="1728787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effectLst/>
              </a:rPr>
              <a:t>earth</a:t>
            </a:r>
            <a:endParaRPr lang="de-DE" sz="2800">
              <a:effectLst/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4408488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6084888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 flipV="1">
            <a:off x="658812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439304" name="Freeform 8"/>
          <p:cNvSpPr>
            <a:spLocks/>
          </p:cNvSpPr>
          <p:nvPr/>
        </p:nvSpPr>
        <p:spPr bwMode="auto">
          <a:xfrm>
            <a:off x="8016875" y="2349500"/>
            <a:ext cx="11113" cy="3384550"/>
          </a:xfrm>
          <a:custGeom>
            <a:avLst/>
            <a:gdLst/>
            <a:ahLst/>
            <a:cxnLst>
              <a:cxn ang="0">
                <a:pos x="7" y="2132"/>
              </a:cxn>
              <a:cxn ang="0">
                <a:pos x="7" y="0"/>
              </a:cxn>
            </a:cxnLst>
            <a:rect l="0" t="0" r="r" b="b"/>
            <a:pathLst>
              <a:path w="7" h="2132">
                <a:moveTo>
                  <a:pt x="7" y="2132"/>
                </a:moveTo>
                <a:cubicBezTo>
                  <a:pt x="0" y="2130"/>
                  <a:pt x="7" y="444"/>
                  <a:pt x="7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8101013" y="206057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8101013" y="522922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6659563" y="4076700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effectLst/>
              </a:rPr>
              <a:t>cosmon</a:t>
            </a:r>
            <a:endParaRPr lang="de-DE" sz="2400">
              <a:solidFill>
                <a:srgbClr val="FFFF00"/>
              </a:solidFill>
              <a:effectLst/>
            </a:endParaRP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592138" y="6032500"/>
            <a:ext cx="5541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only apparent : new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fifth force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!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CCFF"/>
                </a:solidFill>
              </a:rPr>
              <a:t>Neutrino </a:t>
            </a:r>
            <a:r>
              <a:rPr lang="en-US" dirty="0" err="1" smtClean="0">
                <a:solidFill>
                  <a:srgbClr val="33CCFF"/>
                </a:solidFill>
              </a:rPr>
              <a:t>cosmon</a:t>
            </a:r>
            <a:r>
              <a:rPr lang="en-US" dirty="0" smtClean="0">
                <a:solidFill>
                  <a:srgbClr val="33CCFF"/>
                </a:solidFill>
              </a:rPr>
              <a:t> coupling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Strong bounds on atom-</a:t>
            </a:r>
            <a:r>
              <a:rPr lang="en-US" dirty="0" err="1" smtClean="0"/>
              <a:t>cosmon</a:t>
            </a:r>
            <a:r>
              <a:rPr lang="en-US" dirty="0" smtClean="0"/>
              <a:t> coupling from tests of equivalence principle or time variation of couplings.</a:t>
            </a:r>
          </a:p>
          <a:p>
            <a:pPr>
              <a:defRPr/>
            </a:pPr>
            <a:r>
              <a:rPr lang="en-US" dirty="0" smtClean="0"/>
              <a:t>No such bounds  for neutrino-</a:t>
            </a:r>
            <a:r>
              <a:rPr lang="en-US" dirty="0" err="1" smtClean="0"/>
              <a:t>cosmon</a:t>
            </a:r>
            <a:r>
              <a:rPr lang="en-US" dirty="0" smtClean="0"/>
              <a:t> coupling.</a:t>
            </a:r>
          </a:p>
          <a:p>
            <a:pPr>
              <a:defRPr/>
            </a:pPr>
            <a:r>
              <a:rPr lang="en-US" dirty="0" smtClean="0"/>
              <a:t>In particle physics : Mass generation mechanism for neutrinos differs from charged fermions. Seesaw mechanism involves heavy particles whose mass may depend on the value of the </a:t>
            </a:r>
            <a:r>
              <a:rPr lang="en-US" dirty="0" err="1" smtClean="0"/>
              <a:t>cosmon</a:t>
            </a:r>
            <a:r>
              <a:rPr lang="en-US" dirty="0" smtClean="0"/>
              <a:t> field.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68313" y="17002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growing neutrino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quintessence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CCFF"/>
                </a:solidFill>
              </a:rPr>
              <a:t>Why neutrinos may play a role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Mass scales 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Dark Energy density :  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l-GR" dirty="0" smtClean="0">
                <a:cs typeface="Arial" pitchFamily="34" charset="0"/>
              </a:rPr>
              <a:t>ρ</a:t>
            </a:r>
            <a:r>
              <a:rPr lang="en-US" dirty="0" smtClean="0">
                <a:cs typeface="Arial" pitchFamily="34" charset="0"/>
              </a:rPr>
              <a:t> ~ ( 2×10 </a:t>
            </a:r>
            <a:r>
              <a:rPr lang="en-US" baseline="30000" dirty="0" smtClean="0">
                <a:cs typeface="Arial" pitchFamily="34" charset="0"/>
              </a:rPr>
              <a:t>-3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eV</a:t>
            </a:r>
            <a:r>
              <a:rPr lang="en-US" dirty="0" smtClean="0">
                <a:cs typeface="Arial" pitchFamily="34" charset="0"/>
              </a:rPr>
              <a:t> )</a:t>
            </a:r>
            <a:r>
              <a:rPr lang="en-US" b="1" baseline="30000" dirty="0" smtClean="0">
                <a:cs typeface="Arial" pitchFamily="34" charset="0"/>
              </a:rPr>
              <a:t>- 4</a:t>
            </a:r>
            <a:r>
              <a:rPr lang="en-US" b="1" dirty="0" smtClean="0">
                <a:cs typeface="Arial" pitchFamily="34" charset="0"/>
              </a:rPr>
              <a:t>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cs typeface="Arial" pitchFamily="34" charset="0"/>
              </a:rPr>
              <a:t>Neutrino mass : </a:t>
            </a:r>
            <a:r>
              <a:rPr lang="en-US" b="1" dirty="0" err="1" smtClean="0">
                <a:cs typeface="Arial" pitchFamily="34" charset="0"/>
              </a:rPr>
              <a:t>eV</a:t>
            </a:r>
            <a:r>
              <a:rPr lang="en-US" b="1" dirty="0" smtClean="0">
                <a:cs typeface="Arial" pitchFamily="34" charset="0"/>
              </a:rPr>
              <a:t> or below.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baseline="30000" dirty="0" smtClean="0"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cs typeface="Arial" pitchFamily="34" charset="0"/>
              </a:rPr>
              <a:t>Cosmological trigger : </a:t>
            </a:r>
            <a:r>
              <a:rPr lang="en-US" b="1" dirty="0" smtClean="0">
                <a:cs typeface="Arial" pitchFamily="34" charset="0"/>
              </a:rPr>
              <a:t>Neutrinos became non-relativistic only in the late Universe .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solidFill>
                <a:srgbClr val="FFFF00"/>
              </a:solidFill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cs typeface="Arial" pitchFamily="34" charset="0"/>
              </a:rPr>
              <a:t>Neutrinos can have coupling to </a:t>
            </a:r>
            <a:r>
              <a:rPr lang="en-US" b="1" dirty="0" err="1" smtClean="0">
                <a:solidFill>
                  <a:srgbClr val="FFFF00"/>
                </a:solidFill>
                <a:cs typeface="Arial" pitchFamily="34" charset="0"/>
              </a:rPr>
              <a:t>cosmon</a:t>
            </a:r>
            <a:r>
              <a:rPr lang="en-US" b="1" dirty="0" smtClean="0">
                <a:solidFill>
                  <a:srgbClr val="FFFF00"/>
                </a:solidFill>
                <a:cs typeface="Arial" pitchFamily="34" charset="0"/>
              </a:rPr>
              <a:t> stronger than gravity.</a:t>
            </a:r>
            <a:endParaRPr lang="en-US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362950" cy="24336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growing neutrino mass  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triggers transition to 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almost static dark energy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 l="36528" t="34886" r="34981" b="38672"/>
          <a:stretch>
            <a:fillRect/>
          </a:stretch>
        </p:blipFill>
        <p:spPr bwMode="auto">
          <a:xfrm>
            <a:off x="539750" y="3068638"/>
            <a:ext cx="431958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4" cstate="print"/>
          <a:srcRect l="36786" t="33809" r="32841" b="36508"/>
          <a:stretch>
            <a:fillRect/>
          </a:stretch>
        </p:blipFill>
        <p:spPr bwMode="auto">
          <a:xfrm>
            <a:off x="5219700" y="3068638"/>
            <a:ext cx="35274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5580063" y="3500438"/>
            <a:ext cx="1276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B2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growing</a:t>
            </a:r>
          </a:p>
          <a:p>
            <a:pPr>
              <a:defRPr/>
            </a:pPr>
            <a:r>
              <a:rPr lang="en-US" sz="2400" b="1">
                <a:solidFill>
                  <a:srgbClr val="FB2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neutrino</a:t>
            </a:r>
          </a:p>
          <a:p>
            <a:pPr>
              <a:defRPr/>
            </a:pPr>
            <a:r>
              <a:rPr lang="en-US" sz="2400" b="1">
                <a:solidFill>
                  <a:srgbClr val="FB250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mass</a:t>
            </a:r>
            <a:endParaRPr lang="de-DE" sz="2400" b="1">
              <a:solidFill>
                <a:srgbClr val="FB250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714758" name="Rectangle 6"/>
          <p:cNvSpPr>
            <a:spLocks noChangeArrowheads="1"/>
          </p:cNvSpPr>
          <p:nvPr/>
        </p:nvSpPr>
        <p:spPr bwMode="auto">
          <a:xfrm>
            <a:off x="5003800" y="5876925"/>
            <a:ext cx="40592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L.Amendola, M.Baldi,…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bell2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119063"/>
            <a:ext cx="9753600" cy="709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-180975" y="333375"/>
            <a:ext cx="95773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Dark Energy : </a:t>
            </a:r>
          </a:p>
          <a:p>
            <a:pPr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Energy density that does not clump</a:t>
            </a:r>
            <a:endParaRPr lang="de-DE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0" y="5876925"/>
            <a:ext cx="60118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CCFF"/>
                </a:solidFill>
                <a:ea typeface="+mn-ea"/>
              </a:rPr>
              <a:t>Photons , gravitons : insignificant</a:t>
            </a:r>
            <a:endParaRPr lang="de-DE" dirty="0">
              <a:solidFill>
                <a:srgbClr val="33CCFF"/>
              </a:solidFill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908050"/>
            <a:ext cx="8291512" cy="29384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effective cosmological trigger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for stop of cosmon evolution :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neutrinos get non-relativistic</a:t>
            </a:r>
            <a:r>
              <a:rPr lang="en-US" smtClean="0">
                <a:ea typeface="+mj-ea"/>
              </a:rPr>
              <a:t/>
            </a:r>
            <a:br>
              <a:rPr lang="en-US" smtClean="0">
                <a:ea typeface="+mj-ea"/>
              </a:rPr>
            </a:br>
            <a:endParaRPr lang="de-DE" smtClean="0">
              <a:ea typeface="+mj-ea"/>
            </a:endParaRP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4149725"/>
            <a:ext cx="6696075" cy="15128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a typeface="+mn-ea"/>
              </a:rPr>
              <a:t>this has happened recently !</a:t>
            </a:r>
          </a:p>
          <a:p>
            <a:pPr eaLnBrk="1" hangingPunct="1">
              <a:defRPr/>
            </a:pPr>
            <a:r>
              <a:rPr lang="en-US" sz="3600" b="1" smtClean="0">
                <a:solidFill>
                  <a:srgbClr val="FFFF00"/>
                </a:solidFill>
                <a:ea typeface="+mn-ea"/>
              </a:rPr>
              <a:t>sets scales for dark energy !</a:t>
            </a:r>
            <a:endParaRPr lang="de-DE" sz="3600" b="1" smtClean="0">
              <a:solidFill>
                <a:srgbClr val="FFFF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  <a:ea typeface="+mj-ea"/>
              </a:rPr>
              <a:t>connection between dark energy </a:t>
            </a:r>
            <a:br>
              <a:rPr lang="en-US" sz="4000" smtClean="0">
                <a:solidFill>
                  <a:srgbClr val="33CCFF"/>
                </a:solidFill>
                <a:ea typeface="+mj-ea"/>
              </a:rPr>
            </a:br>
            <a:r>
              <a:rPr lang="en-US" sz="4000" smtClean="0">
                <a:solidFill>
                  <a:srgbClr val="33CCFF"/>
                </a:solidFill>
                <a:ea typeface="+mj-ea"/>
              </a:rPr>
              <a:t>and neutrino properties</a:t>
            </a:r>
            <a:endParaRPr lang="de-DE" sz="40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809987" name="Rectangle 3"/>
          <p:cNvSpPr>
            <a:spLocks noChangeArrowheads="1"/>
          </p:cNvSpPr>
          <p:nvPr/>
        </p:nvSpPr>
        <p:spPr bwMode="auto">
          <a:xfrm>
            <a:off x="468313" y="4797425"/>
            <a:ext cx="350996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present equation</a:t>
            </a:r>
          </a:p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of state given by</a:t>
            </a:r>
          </a:p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neutrino mass !</a:t>
            </a:r>
            <a:endParaRPr lang="de-DE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 l="44029" t="31557" r="28860" b="58414"/>
          <a:stretch>
            <a:fillRect/>
          </a:stretch>
        </p:blipFill>
        <p:spPr bwMode="auto">
          <a:xfrm>
            <a:off x="4356100" y="5013325"/>
            <a:ext cx="410368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/>
          <a:srcRect l="17513" t="39171" r="64163" b="37196"/>
          <a:stretch>
            <a:fillRect/>
          </a:stretch>
        </p:blipFill>
        <p:spPr bwMode="auto">
          <a:xfrm>
            <a:off x="539750" y="1844675"/>
            <a:ext cx="1655763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990" name="Text Box 6"/>
          <p:cNvSpPr txBox="1">
            <a:spLocks noChangeArrowheads="1"/>
          </p:cNvSpPr>
          <p:nvPr/>
        </p:nvSpPr>
        <p:spPr bwMode="auto">
          <a:xfrm>
            <a:off x="611188" y="3644900"/>
            <a:ext cx="8228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present dark energy density given by neutrino mass</a:t>
            </a:r>
            <a:endParaRPr 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 cstate="print"/>
          <a:srcRect l="46992" t="39171" r="30696" b="37196"/>
          <a:stretch>
            <a:fillRect/>
          </a:stretch>
        </p:blipFill>
        <p:spPr bwMode="auto">
          <a:xfrm>
            <a:off x="3635375" y="1844675"/>
            <a:ext cx="20161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992" name="Text Box 8"/>
          <p:cNvSpPr txBox="1">
            <a:spLocks noChangeArrowheads="1"/>
          </p:cNvSpPr>
          <p:nvPr/>
        </p:nvSpPr>
        <p:spPr bwMode="auto">
          <a:xfrm>
            <a:off x="2247900" y="2314575"/>
            <a:ext cx="1331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 1.27</a:t>
            </a:r>
          </a:p>
        </p:txBody>
      </p:sp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4" cstate="print"/>
          <a:srcRect l="68513" t="39171" r="16342" b="37196"/>
          <a:stretch>
            <a:fillRect/>
          </a:stretch>
        </p:blipFill>
        <p:spPr bwMode="auto">
          <a:xfrm>
            <a:off x="5867400" y="1844675"/>
            <a:ext cx="1368425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 l="24301" t="32004" r="20580" b="41905"/>
          <a:stretch>
            <a:fillRect/>
          </a:stretch>
        </p:blipFill>
        <p:spPr bwMode="auto">
          <a:xfrm>
            <a:off x="1476375" y="1773238"/>
            <a:ext cx="58801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264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  <a:ea typeface="+mj-ea"/>
              </a:rPr>
              <a:t>growing neutrinos </a:t>
            </a:r>
            <a:br>
              <a:rPr lang="en-US" sz="4000" smtClean="0">
                <a:solidFill>
                  <a:srgbClr val="33CCFF"/>
                </a:solidFill>
                <a:ea typeface="+mj-ea"/>
              </a:rPr>
            </a:br>
            <a:r>
              <a:rPr lang="en-US" sz="4000" smtClean="0">
                <a:solidFill>
                  <a:srgbClr val="33CCFF"/>
                </a:solidFill>
                <a:ea typeface="+mj-ea"/>
              </a:rPr>
              <a:t>change cosmon evolution</a:t>
            </a:r>
            <a:endParaRPr lang="de-DE" sz="4000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4" cstate="print"/>
          <a:srcRect l="24301" t="57202" r="21935" b="18492"/>
          <a:stretch>
            <a:fillRect/>
          </a:stretch>
        </p:blipFill>
        <p:spPr bwMode="auto">
          <a:xfrm>
            <a:off x="2339975" y="5157788"/>
            <a:ext cx="43195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2645" name="Text Box 5"/>
          <p:cNvSpPr txBox="1">
            <a:spLocks noChangeArrowheads="1"/>
          </p:cNvSpPr>
          <p:nvPr/>
        </p:nvSpPr>
        <p:spPr bwMode="auto">
          <a:xfrm>
            <a:off x="755650" y="4437063"/>
            <a:ext cx="7335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modification of conservation equation for neutrinos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18488" cy="25781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</a:rPr>
              <a:t>stopped scalar field</a:t>
            </a:r>
            <a:br>
              <a:rPr lang="en-US" sz="4000" smtClean="0">
                <a:solidFill>
                  <a:srgbClr val="33CCFF"/>
                </a:solidFill>
              </a:rPr>
            </a:br>
            <a:r>
              <a:rPr lang="en-US" sz="4000" smtClean="0">
                <a:solidFill>
                  <a:srgbClr val="33CCFF"/>
                </a:solidFill>
              </a:rPr>
              <a:t>mimicks a</a:t>
            </a:r>
            <a:br>
              <a:rPr lang="en-US" sz="4000" smtClean="0">
                <a:solidFill>
                  <a:srgbClr val="33CCFF"/>
                </a:solidFill>
              </a:rPr>
            </a:br>
            <a:r>
              <a:rPr lang="en-US" sz="4000" smtClean="0">
                <a:solidFill>
                  <a:srgbClr val="33CCFF"/>
                </a:solidFill>
              </a:rPr>
              <a:t>cosmological constant</a:t>
            </a:r>
            <a:br>
              <a:rPr lang="en-US" sz="4000" smtClean="0">
                <a:solidFill>
                  <a:srgbClr val="33CCFF"/>
                </a:solidFill>
              </a:rPr>
            </a:br>
            <a:r>
              <a:rPr lang="en-US" sz="4000" smtClean="0">
                <a:solidFill>
                  <a:srgbClr val="33CCFF"/>
                </a:solidFill>
              </a:rPr>
              <a:t>( almost …)</a:t>
            </a:r>
            <a:r>
              <a:rPr lang="en-US" sz="4000" smtClean="0"/>
              <a:t>        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44900"/>
            <a:ext cx="8229600" cy="2481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rough approximation for dark energy :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before redshift 5-6 : scaling ( dynamical ) 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after redshift 5-6 : almost static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</a:rPr>
              <a:t>     ( cosmological constant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 l="13086" t="14561" r="7927" b="12587"/>
          <a:stretch>
            <a:fillRect/>
          </a:stretch>
        </p:blipFill>
        <p:spPr bwMode="auto">
          <a:xfrm>
            <a:off x="1908175" y="2276475"/>
            <a:ext cx="547211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203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cosmon evolution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812036" name="Text Box 4"/>
          <p:cNvSpPr txBox="1">
            <a:spLocks noChangeArrowheads="1"/>
          </p:cNvSpPr>
          <p:nvPr/>
        </p:nvSpPr>
        <p:spPr bwMode="auto">
          <a:xfrm>
            <a:off x="2268538" y="4868863"/>
            <a:ext cx="1223962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scaling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  <p:sp>
        <p:nvSpPr>
          <p:cNvPr id="812037" name="Text Box 5"/>
          <p:cNvSpPr txBox="1">
            <a:spLocks noChangeArrowheads="1"/>
          </p:cNvSpPr>
          <p:nvPr/>
        </p:nvSpPr>
        <p:spPr bwMode="auto">
          <a:xfrm>
            <a:off x="4572000" y="3357563"/>
            <a:ext cx="1603375" cy="519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stopped</a:t>
            </a: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l="36528" t="34886" r="34981" b="38672"/>
          <a:stretch>
            <a:fillRect/>
          </a:stretch>
        </p:blipFill>
        <p:spPr bwMode="auto">
          <a:xfrm>
            <a:off x="2771775" y="1916113"/>
            <a:ext cx="3602038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3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539750" y="260350"/>
            <a:ext cx="8229600" cy="15843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crossover to dark energy 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dominated universe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31140" name="Text Box 4"/>
          <p:cNvSpPr txBox="1">
            <a:spLocks noChangeArrowheads="1"/>
          </p:cNvSpPr>
          <p:nvPr/>
        </p:nvSpPr>
        <p:spPr bwMode="auto">
          <a:xfrm>
            <a:off x="755650" y="4652963"/>
            <a:ext cx="77073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starts at time when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neutrino force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becomes </a:t>
            </a:r>
          </a:p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important for the evolution of the cosmon field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1141" name="Rectangle 5"/>
          <p:cNvSpPr>
            <a:spLocks noChangeArrowheads="1"/>
          </p:cNvSpPr>
          <p:nvPr/>
        </p:nvSpPr>
        <p:spPr bwMode="auto">
          <a:xfrm>
            <a:off x="2339975" y="5949950"/>
            <a:ext cx="4287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cosmological selection !</a:t>
            </a:r>
            <a:endParaRPr lang="de-DE" b="1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55733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55733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3860800"/>
            <a:ext cx="20875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3860800"/>
            <a:ext cx="20875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860800"/>
            <a:ext cx="20875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Formation of neutrino lumps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331913" y="6165850"/>
            <a:ext cx="57610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ea typeface="+mn-ea"/>
              </a:rPr>
              <a:t>N- body simulation </a:t>
            </a:r>
            <a:r>
              <a:rPr lang="en-US" sz="2800" dirty="0" err="1">
                <a:ea typeface="+mn-ea"/>
              </a:rPr>
              <a:t>M.Baldi</a:t>
            </a:r>
            <a:r>
              <a:rPr lang="en-US" sz="2800" dirty="0">
                <a:ea typeface="+mn-ea"/>
              </a:rPr>
              <a:t> et al</a:t>
            </a:r>
            <a:endParaRPr lang="de-DE" sz="2800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CCFF"/>
                </a:solidFill>
              </a:rPr>
              <a:t>Formation of neutrino lumps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sz="3200" dirty="0" err="1" smtClean="0">
                <a:solidFill>
                  <a:schemeClr val="tx1"/>
                </a:solidFill>
              </a:rPr>
              <a:t>Y.Ayaita,M.Weber</a:t>
            </a:r>
            <a:r>
              <a:rPr lang="en-US" sz="3200" dirty="0" smtClean="0">
                <a:solidFill>
                  <a:schemeClr val="tx1"/>
                </a:solidFill>
              </a:rPr>
              <a:t>,…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57519" y="570873"/>
            <a:ext cx="5228962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back-reaction : energy momentum tensor of neutrinos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247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25915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Key questions for quintessence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solidFill>
                  <a:srgbClr val="FFFF00"/>
                </a:solidFill>
              </a:rPr>
              <a:t>Why does cosmon potential vanish for infinite time ?               </a:t>
            </a:r>
            <a:r>
              <a:rPr lang="en-US" sz="2600" b="1" smtClean="0">
                <a:solidFill>
                  <a:srgbClr val="FFFF00"/>
                </a:solidFill>
              </a:rPr>
              <a:t> </a:t>
            </a:r>
            <a:r>
              <a:rPr lang="en-US" sz="2600" b="1" smtClean="0"/>
              <a:t>V(</a:t>
            </a:r>
            <a:r>
              <a:rPr lang="el-GR" sz="2600" b="1" smtClean="0"/>
              <a:t>φ</a:t>
            </a:r>
            <a:r>
              <a:rPr lang="en-US" sz="2600" b="1" smtClean="0"/>
              <a:t>) =M</a:t>
            </a:r>
            <a:r>
              <a:rPr lang="en-US" sz="2600" b="1" baseline="30000" smtClean="0"/>
              <a:t>4 </a:t>
            </a:r>
            <a:r>
              <a:rPr lang="en-US" sz="2600" b="1" smtClean="0"/>
              <a:t>exp( - </a:t>
            </a:r>
            <a:r>
              <a:rPr lang="el-GR" sz="2600" b="1" smtClean="0"/>
              <a:t>αφ</a:t>
            </a:r>
            <a:r>
              <a:rPr lang="en-US" sz="2600" b="1" smtClean="0"/>
              <a:t>/M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smtClean="0">
                <a:solidFill>
                  <a:srgbClr val="33CCFF"/>
                </a:solidFill>
              </a:rPr>
              <a:t>     Dilatation symmetry in higher dimensions – not today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600" smtClean="0">
              <a:solidFill>
                <a:srgbClr val="33CC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solidFill>
                  <a:srgbClr val="FFFF00"/>
                </a:solidFill>
              </a:rPr>
              <a:t>Why is time variation of fundamental couplings small ?         </a:t>
            </a:r>
            <a:r>
              <a:rPr lang="en-US" sz="2200" smtClean="0">
                <a:solidFill>
                  <a:srgbClr val="FFFF00"/>
                </a:solidFill>
              </a:rPr>
              <a:t>( e.g. fine structure constant , electron-proton mass ratio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smtClean="0">
                <a:solidFill>
                  <a:srgbClr val="33CCFF"/>
                </a:solidFill>
              </a:rPr>
              <a:t>    Fixed point behavior – not today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600" smtClean="0">
              <a:solidFill>
                <a:srgbClr val="33CC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 smtClean="0">
                <a:solidFill>
                  <a:srgbClr val="FFFF00"/>
                </a:solidFill>
              </a:rPr>
              <a:t>Why does Dark Energy dominate only in recent cosmology  ( Why now ? – problem 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smtClean="0">
                <a:solidFill>
                  <a:srgbClr val="33CCFF"/>
                </a:solidFill>
              </a:rPr>
              <a:t>    Growing neutrino mass - </a:t>
            </a:r>
            <a:r>
              <a:rPr lang="en-US" sz="2600" smtClean="0">
                <a:solidFill>
                  <a:srgbClr val="FF0000"/>
                </a:solidFill>
              </a:rPr>
              <a:t>today</a:t>
            </a:r>
            <a:endParaRPr lang="de-DE" sz="26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smtClean="0">
                <a:solidFill>
                  <a:srgbClr val="33CCFF"/>
                </a:solidFill>
                <a:ea typeface="+mj-ea"/>
              </a:rPr>
              <a:t>Dark Energy</a:t>
            </a:r>
            <a:endParaRPr lang="de-DE" sz="600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6000" smtClean="0"/>
              <a:t> </a:t>
            </a:r>
            <a:r>
              <a:rPr lang="el-GR" sz="6000" smtClean="0"/>
              <a:t>Ω</a:t>
            </a:r>
            <a:r>
              <a:rPr lang="en-US" sz="6000" baseline="-25000" smtClean="0"/>
              <a:t>m</a:t>
            </a:r>
            <a:r>
              <a:rPr lang="en-US" sz="4800" smtClean="0"/>
              <a:t> + X = 1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6000" smtClean="0"/>
              <a:t> </a:t>
            </a:r>
            <a:r>
              <a:rPr lang="el-GR" sz="6000" smtClean="0"/>
              <a:t>Ω</a:t>
            </a:r>
            <a:r>
              <a:rPr lang="en-US" sz="6000" baseline="-25000" smtClean="0"/>
              <a:t>m</a:t>
            </a:r>
            <a:r>
              <a:rPr lang="en-US" sz="4800" smtClean="0"/>
              <a:t>  :  25%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smtClean="0"/>
              <a:t> </a:t>
            </a:r>
            <a:r>
              <a:rPr lang="el-GR" sz="6000" smtClean="0"/>
              <a:t>Ω</a:t>
            </a:r>
            <a:r>
              <a:rPr lang="en-US" sz="6000" baseline="-25000" smtClean="0"/>
              <a:t>h</a:t>
            </a:r>
            <a:r>
              <a:rPr lang="en-US" sz="4800" smtClean="0"/>
              <a:t>   :  75%     </a:t>
            </a:r>
            <a:r>
              <a:rPr lang="en-US" sz="4800" smtClean="0">
                <a:solidFill>
                  <a:srgbClr val="33CCFF"/>
                </a:solidFill>
              </a:rPr>
              <a:t>Dark Energy</a:t>
            </a:r>
            <a:endParaRPr lang="el-GR" sz="4800" smtClean="0">
              <a:solidFill>
                <a:srgbClr val="33CCFF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84213" y="5589588"/>
            <a:ext cx="7469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33CC33"/>
                </a:solidFill>
                <a:effectLst/>
              </a:rPr>
              <a:t>h : homogenous , often </a:t>
            </a:r>
            <a:r>
              <a:rPr lang="el-GR" sz="3600">
                <a:solidFill>
                  <a:srgbClr val="33CC33"/>
                </a:solidFill>
                <a:effectLst/>
              </a:rPr>
              <a:t>Ω</a:t>
            </a:r>
            <a:r>
              <a:rPr lang="el-GR" sz="3600" baseline="-25000">
                <a:solidFill>
                  <a:srgbClr val="33CC33"/>
                </a:solidFill>
                <a:effectLst/>
              </a:rPr>
              <a:t>Λ</a:t>
            </a:r>
            <a:r>
              <a:rPr lang="en-US" sz="3600">
                <a:solidFill>
                  <a:srgbClr val="33CC33"/>
                </a:solidFill>
                <a:effectLst/>
              </a:rPr>
              <a:t> instead of </a:t>
            </a:r>
            <a:r>
              <a:rPr lang="el-GR" sz="3600">
                <a:solidFill>
                  <a:srgbClr val="33CC33"/>
                </a:solidFill>
                <a:effectLst/>
              </a:rPr>
              <a:t>Ω</a:t>
            </a:r>
            <a:r>
              <a:rPr lang="en-US" sz="3600" baseline="-25000">
                <a:solidFill>
                  <a:srgbClr val="33CC33"/>
                </a:solidFill>
                <a:effectLst/>
              </a:rPr>
              <a:t>h</a:t>
            </a:r>
            <a:endParaRPr lang="el-GR" sz="3600">
              <a:solidFill>
                <a:srgbClr val="33CC3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Text Box 2"/>
          <p:cNvSpPr txBox="1">
            <a:spLocks noChangeArrowheads="1"/>
          </p:cNvSpPr>
          <p:nvPr/>
        </p:nvSpPr>
        <p:spPr bwMode="auto">
          <a:xfrm>
            <a:off x="7524750" y="6021388"/>
            <a:ext cx="884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End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CCFF"/>
                </a:solidFill>
              </a:rPr>
              <a:t>Small induced enhancement of dark matter power spectrum at large scales</a:t>
            </a:r>
            <a:endParaRPr lang="de-DE" sz="4000" dirty="0">
              <a:solidFill>
                <a:srgbClr val="33CC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67927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CCFF"/>
                </a:solidFill>
              </a:rPr>
              <a:t>Enhanced bulk velocities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552728" cy="436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33CCFF"/>
                </a:solidFill>
              </a:rPr>
              <a:t>Enhancement of 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gravitational potential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68313" y="6021388"/>
            <a:ext cx="76215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Test of allowed parameter space by ISW effect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72816"/>
            <a:ext cx="5688632" cy="394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neutrino lumps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578628" cy="484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number density profile of neutrino lumps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305429" cy="421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mass profile in neutrino lumps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086158" cy="41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time dependence of neutrino distribution in lumps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421571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back-reaction : 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neutrino equation of state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132856"/>
            <a:ext cx="6418142" cy="40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back-reaction : 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err="1" smtClean="0">
                <a:solidFill>
                  <a:srgbClr val="33CCFF"/>
                </a:solidFill>
              </a:rPr>
              <a:t>decelaration</a:t>
            </a:r>
            <a:r>
              <a:rPr lang="en-US" dirty="0" smtClean="0">
                <a:solidFill>
                  <a:srgbClr val="33CCFF"/>
                </a:solidFill>
              </a:rPr>
              <a:t> parameter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88840"/>
            <a:ext cx="6309397" cy="443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773238"/>
            <a:ext cx="8362950" cy="27225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  <a:ea typeface="+mj-ea"/>
              </a:rPr>
              <a:t>Space between clumps</a:t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> is not empty :</a:t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/>
            </a:r>
            <a:br>
              <a:rPr lang="en-US" sz="4000" smtClean="0">
                <a:solidFill>
                  <a:srgbClr val="FFFF00"/>
                </a:solidFill>
                <a:ea typeface="+mj-ea"/>
              </a:rPr>
            </a:br>
            <a:r>
              <a:rPr lang="en-US" sz="4000" smtClean="0">
                <a:solidFill>
                  <a:srgbClr val="FFFF00"/>
                </a:solidFill>
                <a:ea typeface="+mj-ea"/>
              </a:rPr>
              <a:t>Dark Energy !</a:t>
            </a:r>
            <a:endParaRPr lang="de-DE" sz="4000" smtClean="0">
              <a:solidFill>
                <a:srgbClr val="FFFF00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back-reaction: </a:t>
            </a:r>
            <a:r>
              <a:rPr lang="en-US" dirty="0" err="1" smtClean="0">
                <a:solidFill>
                  <a:srgbClr val="33CCFF"/>
                </a:solidFill>
              </a:rPr>
              <a:t>cosmon</a:t>
            </a:r>
            <a:r>
              <a:rPr lang="en-US" dirty="0" smtClean="0">
                <a:solidFill>
                  <a:srgbClr val="33CCFF"/>
                </a:solidFill>
              </a:rPr>
              <a:t> field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5927765" cy="418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Conclusions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a typeface="+mn-ea"/>
              </a:rPr>
              <a:t>Cosmic event triggers qualitative change in evolution of cosmon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a typeface="+mn-ea"/>
              </a:rPr>
              <a:t>Cosmon stops changing after neutrinos become non-relativistic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a typeface="+mn-ea"/>
              </a:rPr>
              <a:t>Explains why now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a typeface="+mn-ea"/>
              </a:rPr>
              <a:t>Cosmological selection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  <a:ea typeface="+mn-ea"/>
              </a:rPr>
              <a:t>Model can be distinguished from cosmological constant</a:t>
            </a:r>
            <a:endParaRPr lang="de-DE" smtClean="0">
              <a:solidFill>
                <a:srgbClr val="FFFF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91513" cy="20748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Tests for growing neutrino quintessence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 l="13086" t="29318" r="21208" b="14561"/>
          <a:stretch>
            <a:fillRect/>
          </a:stretch>
        </p:blipFill>
        <p:spPr bwMode="auto">
          <a:xfrm>
            <a:off x="1619250" y="2781300"/>
            <a:ext cx="5761038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83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Hubble parameter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37284" name="Text Box 4"/>
          <p:cNvSpPr txBox="1">
            <a:spLocks noChangeArrowheads="1"/>
          </p:cNvSpPr>
          <p:nvPr/>
        </p:nvSpPr>
        <p:spPr bwMode="auto">
          <a:xfrm>
            <a:off x="2555875" y="1412875"/>
            <a:ext cx="3884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as compared to </a:t>
            </a:r>
            <a:r>
              <a:rPr lang="el-GR">
                <a:effectLst>
                  <a:outerShdw blurRad="38100" dist="38100" dir="2700000" algn="tl">
                    <a:srgbClr val="000000"/>
                  </a:outerShdw>
                </a:effectLst>
              </a:rPr>
              <a:t>Λ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CDM</a:t>
            </a:r>
            <a:endParaRPr lang="el-G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 l="22276" t="50893" r="25745" b="35596"/>
          <a:stretch>
            <a:fillRect/>
          </a:stretch>
        </p:blipFill>
        <p:spPr bwMode="auto">
          <a:xfrm>
            <a:off x="1042988" y="1700213"/>
            <a:ext cx="72009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1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Hubble parameter ( z &lt; z</a:t>
            </a:r>
            <a:r>
              <a:rPr lang="en-US" baseline="-25000" smtClean="0">
                <a:solidFill>
                  <a:srgbClr val="33CCFF"/>
                </a:solidFill>
                <a:ea typeface="+mj-ea"/>
              </a:rPr>
              <a:t>c </a:t>
            </a:r>
            <a:r>
              <a:rPr lang="en-US" smtClean="0">
                <a:solidFill>
                  <a:srgbClr val="33CCFF"/>
                </a:solidFill>
                <a:ea typeface="+mj-ea"/>
              </a:rPr>
              <a:t>)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4" cstate="print"/>
          <a:srcRect l="33066" t="33809" r="32500" b="37401"/>
          <a:stretch>
            <a:fillRect/>
          </a:stretch>
        </p:blipFill>
        <p:spPr bwMode="auto">
          <a:xfrm>
            <a:off x="1042988" y="3716338"/>
            <a:ext cx="42481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9333" name="Text Box 5"/>
          <p:cNvSpPr txBox="1">
            <a:spLocks noChangeArrowheads="1"/>
          </p:cNvSpPr>
          <p:nvPr/>
        </p:nvSpPr>
        <p:spPr bwMode="auto">
          <a:xfrm>
            <a:off x="5940425" y="3860800"/>
            <a:ext cx="20891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 small </a:t>
            </a:r>
          </a:p>
          <a:p>
            <a:pPr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difference</a:t>
            </a:r>
          </a:p>
          <a:p>
            <a:pPr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</a:t>
            </a:r>
          </a:p>
          <a:p>
            <a:pPr>
              <a:defRPr/>
            </a:pPr>
            <a:r>
              <a:rPr lang="el-GR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Λ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CDM !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33CCFF"/>
                </a:solidFill>
                <a:ea typeface="+mj-ea"/>
              </a:rPr>
              <a:t>bounds on average neutrino mass</a:t>
            </a:r>
            <a:endParaRPr lang="de-DE" sz="4000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/>
          <a:srcRect l="12158" t="24802" r="24731" b="32896"/>
          <a:stretch>
            <a:fillRect/>
          </a:stretch>
        </p:blipFill>
        <p:spPr bwMode="auto">
          <a:xfrm>
            <a:off x="1258888" y="1773238"/>
            <a:ext cx="67325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 cstate="print"/>
          <a:srcRect l="19583" t="35100" r="28006" b="46904"/>
          <a:stretch>
            <a:fillRect/>
          </a:stretch>
        </p:blipFill>
        <p:spPr bwMode="auto">
          <a:xfrm>
            <a:off x="2411413" y="5516563"/>
            <a:ext cx="4464050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Can time evolution of </a:t>
            </a:r>
            <a:br>
              <a:rPr lang="en-US" smtClean="0">
                <a:solidFill>
                  <a:srgbClr val="33CCFF"/>
                </a:solidFill>
                <a:ea typeface="+mj-ea"/>
              </a:rPr>
            </a:br>
            <a:r>
              <a:rPr lang="en-US" smtClean="0">
                <a:solidFill>
                  <a:srgbClr val="33CCFF"/>
                </a:solidFill>
                <a:ea typeface="+mj-ea"/>
              </a:rPr>
              <a:t>neutrino mass be observed ?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2232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Experimental determination of neutrino mass may turn out higher than cosmological upper bound in model  with constant  neutrino mass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a typeface="+mn-ea"/>
              </a:rPr>
              <a:t>   </a:t>
            </a:r>
            <a:r>
              <a:rPr lang="en-US" sz="2800" dirty="0" smtClean="0">
                <a:ea typeface="+mn-ea"/>
              </a:rPr>
              <a:t>( KATRIN, neutrino-less double beta decay )</a:t>
            </a:r>
            <a:endParaRPr lang="de-DE" sz="2800" dirty="0" smtClean="0">
              <a:ea typeface="+mn-ea"/>
            </a:endParaRPr>
          </a:p>
        </p:txBody>
      </p:sp>
      <p:pic>
        <p:nvPicPr>
          <p:cNvPr id="93188" name="Picture 4" descr="Neu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4437063"/>
            <a:ext cx="33115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5" descr="t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437063"/>
            <a:ext cx="237648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5654" name="Text Box 6"/>
          <p:cNvSpPr txBox="1">
            <a:spLocks noChangeArrowheads="1"/>
          </p:cNvSpPr>
          <p:nvPr/>
        </p:nvSpPr>
        <p:spPr bwMode="auto">
          <a:xfrm>
            <a:off x="7504113" y="5237163"/>
            <a:ext cx="1071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GERDA</a:t>
            </a: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neutrino fluctuations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28775"/>
            <a:ext cx="822960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  <a:ea typeface="+mn-ea"/>
              </a:rPr>
              <a:t>neutrino structures become nonlinear at z~1 for supercluster scales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  <a:ea typeface="+mn-ea"/>
              </a:rPr>
              <a:t>stable neutrino-cosmon lumps exist </a:t>
            </a:r>
            <a:endParaRPr lang="de-DE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801797" name="Text Box 5"/>
          <p:cNvSpPr txBox="1">
            <a:spLocks noChangeArrowheads="1"/>
          </p:cNvSpPr>
          <p:nvPr/>
        </p:nvSpPr>
        <p:spPr bwMode="auto">
          <a:xfrm>
            <a:off x="1476375" y="6165850"/>
            <a:ext cx="3017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N.Brouzakis , N.Tetradis ,…</a:t>
            </a: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1798" name="Text Box 6"/>
          <p:cNvSpPr txBox="1">
            <a:spLocks noChangeArrowheads="1"/>
          </p:cNvSpPr>
          <p:nvPr/>
        </p:nvSpPr>
        <p:spPr bwMode="auto">
          <a:xfrm>
            <a:off x="4140200" y="2276475"/>
            <a:ext cx="3997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D.Mota , G.Robbers , V.Pettorino , …</a:t>
            </a: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4214" name="Picture 7"/>
          <p:cNvPicPr>
            <a:picLocks noChangeAspect="1" noChangeArrowheads="1"/>
          </p:cNvPicPr>
          <p:nvPr/>
        </p:nvPicPr>
        <p:blipFill>
          <a:blip r:embed="rId3" cstate="print"/>
          <a:srcRect l="9007" t="35193" r="12718" b="6071"/>
          <a:stretch>
            <a:fillRect/>
          </a:stretch>
        </p:blipFill>
        <p:spPr bwMode="auto">
          <a:xfrm>
            <a:off x="1042988" y="2924175"/>
            <a:ext cx="27352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8"/>
          <p:cNvPicPr>
            <a:picLocks noChangeAspect="1" noChangeArrowheads="1"/>
          </p:cNvPicPr>
          <p:nvPr/>
        </p:nvPicPr>
        <p:blipFill>
          <a:blip r:embed="rId4" cstate="print"/>
          <a:srcRect l="8987" t="35153" r="10913" b="5075"/>
          <a:stretch>
            <a:fillRect/>
          </a:stretch>
        </p:blipFill>
        <p:spPr bwMode="auto">
          <a:xfrm>
            <a:off x="4500563" y="2924175"/>
            <a:ext cx="2735262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Equation of state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1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9575" y="1628775"/>
            <a:ext cx="8734425" cy="50403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p=T-V              pressure                       </a:t>
            </a:r>
            <a:r>
              <a:rPr lang="en-US" sz="2400" smtClean="0"/>
              <a:t>kinetic energy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</a:t>
            </a:r>
            <a:r>
              <a:rPr lang="el-GR" smtClean="0"/>
              <a:t>ρ</a:t>
            </a:r>
            <a:r>
              <a:rPr lang="en-US" smtClean="0"/>
              <a:t>=T+V        energy density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       </a:t>
            </a:r>
            <a:r>
              <a:rPr lang="en-US" smtClean="0">
                <a:solidFill>
                  <a:srgbClr val="33CC33"/>
                </a:solidFill>
              </a:rPr>
              <a:t>Equation of state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33CC33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33CC33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</a:rPr>
              <a:t>Depends on specific evolution of the scalar field</a:t>
            </a:r>
          </a:p>
        </p:txBody>
      </p:sp>
      <p:pic>
        <p:nvPicPr>
          <p:cNvPr id="11674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4149725"/>
            <a:ext cx="48244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2288" y="2211388"/>
            <a:ext cx="158432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33CCFF"/>
                </a:solidFill>
                <a:ea typeface="+mj-ea"/>
              </a:rPr>
              <a:t>Negative pressure</a:t>
            </a:r>
            <a:endParaRPr lang="de-DE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w &lt; 0            </a:t>
            </a:r>
            <a:r>
              <a:rPr lang="el-GR" smtClean="0">
                <a:solidFill>
                  <a:srgbClr val="FFFF00"/>
                </a:solidFill>
              </a:rPr>
              <a:t>Ω</a:t>
            </a:r>
            <a:r>
              <a:rPr lang="en-US" baseline="-25000" smtClean="0">
                <a:solidFill>
                  <a:srgbClr val="FFFF00"/>
                </a:solidFill>
              </a:rPr>
              <a:t>h </a:t>
            </a:r>
            <a:r>
              <a:rPr lang="en-US" smtClean="0">
                <a:solidFill>
                  <a:srgbClr val="FFFF00"/>
                </a:solidFill>
              </a:rPr>
              <a:t>increases   </a:t>
            </a:r>
            <a:r>
              <a:rPr lang="en-US" sz="2400" smtClean="0">
                <a:solidFill>
                  <a:srgbClr val="FFFF00"/>
                </a:solidFill>
              </a:rPr>
              <a:t>(with decreasing z )</a:t>
            </a:r>
          </a:p>
          <a:p>
            <a:pPr eaLnBrk="1" hangingPunct="1">
              <a:defRPr/>
            </a:pPr>
            <a:endParaRPr lang="en-US" sz="280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w &lt; -1/3       expansion of the Universe is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FFF00"/>
                </a:solidFill>
              </a:rPr>
              <a:t>                         accelerating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w = -1           cosmological constant</a:t>
            </a:r>
          </a:p>
          <a:p>
            <a:pPr eaLnBrk="1" hangingPunct="1">
              <a:defRPr/>
            </a:pPr>
            <a:endParaRPr lang="en-US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177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2644775"/>
            <a:ext cx="417671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2709" name="Text Box 5"/>
          <p:cNvSpPr txBox="1">
            <a:spLocks noChangeArrowheads="1"/>
          </p:cNvSpPr>
          <p:nvPr/>
        </p:nvSpPr>
        <p:spPr bwMode="auto">
          <a:xfrm>
            <a:off x="611188" y="2565400"/>
            <a:ext cx="330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late universe with</a:t>
            </a:r>
          </a:p>
          <a:p>
            <a:pPr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rPr>
              <a:t>small radiation component :</a:t>
            </a:r>
            <a:endParaRPr lang="de-DE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4508500"/>
            <a:ext cx="42481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FFFF"/>
                </a:solidFill>
                <a:effectLst/>
              </a:rPr>
              <a:t>Dark Energy :</a:t>
            </a:r>
          </a:p>
          <a:p>
            <a:r>
              <a:rPr lang="en-US" sz="4000">
                <a:solidFill>
                  <a:srgbClr val="FFFFFF"/>
                </a:solidFill>
                <a:effectLst/>
              </a:rPr>
              <a:t>Homogeneously distributed</a:t>
            </a:r>
            <a:endParaRPr lang="de-DE" sz="400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158750" y="207963"/>
            <a:ext cx="8301038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i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A few references</a:t>
            </a:r>
          </a:p>
          <a:p>
            <a:pPr>
              <a:defRPr/>
            </a:pPr>
            <a:endParaRPr lang="en-US" sz="1800" i="1" u="sng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C.Wetterich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Nucl.Phys.B302,668(1988)  ,  received 24.9.1987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P.J.E.Peebles,B.Ratra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Astrophys.J.Lett.325,L17(1988) , received 20.10.1987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B.Ratra,P.J.E.Peebles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Phys.Rev.D37,3406(1988) , received 16.2.1988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J.Frieman,C.T.Hill,A.Stebbins,I.Waga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Phys.Rev.Lett.75,2077(1995)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P.Ferreira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, 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M.Joyce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Phys.Rev.Lett.79,4740(1997)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C.Wetterich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Astron.Astrophys.301,321(1995)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P.Viana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, 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A.Liddle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Phys.Rev.D57,674(1998)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E.Copeland,A.Liddle,D.Wands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Phys.Rev.D57,4686(1998)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R.Caldwell,R.Dave,P.Steinhardt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Phys.Rev.Lett.80,1582(1998)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P.Steinhardt,L.Wang,I.Zlatev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 , Phys.Rev.Lett.82,896(1999)</a:t>
            </a:r>
            <a:endParaRPr lang="de-DE" sz="1800" i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524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00"/>
                </a:solidFill>
              </a:rPr>
              <a:t>Dark Energy density is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>
                <a:solidFill>
                  <a:srgbClr val="FFFF00"/>
                </a:solidFill>
              </a:rPr>
              <a:t>the same at every point of space 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altLang="en-US" sz="4000" smtClean="0"/>
              <a:t>“</a:t>
            </a:r>
            <a:r>
              <a:rPr lang="en-US" sz="4000" smtClean="0"/>
              <a:t> homogeneous </a:t>
            </a:r>
            <a:r>
              <a:rPr lang="en-US" altLang="en-US" sz="4000" smtClean="0"/>
              <a:t>“</a:t>
            </a:r>
            <a:r>
              <a:rPr lang="en-US" sz="4000" smtClean="0"/>
              <a:t> 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rgbClr val="FFFF00"/>
                </a:solidFill>
              </a:rPr>
              <a:t>No force in absence of matter –</a:t>
            </a:r>
            <a:br>
              <a:rPr lang="en-US" sz="4000" smtClean="0">
                <a:solidFill>
                  <a:srgbClr val="FFFF00"/>
                </a:solidFill>
              </a:rPr>
            </a:br>
            <a:r>
              <a:rPr lang="en-US" altLang="en-US" sz="4000" smtClean="0">
                <a:solidFill>
                  <a:srgbClr val="FFFF00"/>
                </a:solidFill>
              </a:rPr>
              <a:t>“</a:t>
            </a:r>
            <a:r>
              <a:rPr lang="en-US" sz="4000" smtClean="0">
                <a:solidFill>
                  <a:srgbClr val="FFFF00"/>
                </a:solidFill>
              </a:rPr>
              <a:t> In what direction should it draw ? </a:t>
            </a:r>
            <a:r>
              <a:rPr lang="en-US" altLang="en-US" sz="4000" smtClean="0">
                <a:solidFill>
                  <a:srgbClr val="FFFF00"/>
                </a:solidFill>
              </a:rPr>
              <a:t>“</a:t>
            </a:r>
            <a:endParaRPr lang="en-US" sz="40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dot{\phi} +3H \dot{\phi} =- dV/d\phi$&#10;\end{document}&#10;"/>
  <p:tag name="EXTERNALNAME" val="figure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190,75"/>
  <p:tag name="PICTUREFILESIZE" val="95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3M^2H^2=V+\frac{1}{2}\dot{\phi}^2+\rho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226,75"/>
  <p:tag name="PICTUREFILESIZE" val="139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w_{h}=\frac{1}{3\Omega_{h}(1-\Omega_{h})}\frac{\partial\Omega_{h}}{\partial\ln(1+z)}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237,875"/>
  <p:tag name="PICTUREFILESIZE" val="186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w=\frac{p}{\rho}=\frac{T-V}{T+V}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133"/>
  <p:tag name="PICTUREFILESIZE" val="96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T=\frac{1}{2}\dot{\phi}^2$&#10;\end{document}&#10;"/>
  <p:tag name="EXTERNALNAME" val="txp_fig"/>
  <p:tag name="BLEND" val="Falsch"/>
  <p:tag name="TRANSPARENT" val="Wahr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80,875"/>
  <p:tag name="PICTUREFILESIZE" val="516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w_{h}=\frac{1}{3\Omega_{h}(1-\Omega_{h})}\frac{\partial\Omega_{h}}{\partial\ln(1+z)}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237,875"/>
  <p:tag name="PICTUREFILESIZE" val="18662"/>
</p:tagLst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mlaufbahn">
  <a:themeElements>
    <a:clrScheme name="1_Umlaufbahn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1_Umlaufbah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1_Umlaufbahn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mlaufbahn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mlaufbahn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1638</Words>
  <Application>Microsoft Office PowerPoint</Application>
  <PresentationFormat>Bildschirmpräsentation (4:3)</PresentationFormat>
  <Paragraphs>411</Paragraphs>
  <Slides>80</Slides>
  <Notes>50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80</vt:i4>
      </vt:variant>
    </vt:vector>
  </HeadingPairs>
  <TitlesOfParts>
    <vt:vector size="82" baseType="lpstr">
      <vt:lpstr>Strömung</vt:lpstr>
      <vt:lpstr>1_Umlaufbahn</vt:lpstr>
      <vt:lpstr>Folie 1</vt:lpstr>
      <vt:lpstr>What is dynamical dark energy ?</vt:lpstr>
      <vt:lpstr>Folie 3</vt:lpstr>
      <vt:lpstr>Dark Energy  dominates the Universe</vt:lpstr>
      <vt:lpstr>Folie 5</vt:lpstr>
      <vt:lpstr>Dark Energy</vt:lpstr>
      <vt:lpstr>Space between clumps  is not empty :  Dark Energy !</vt:lpstr>
      <vt:lpstr>Folie 8</vt:lpstr>
      <vt:lpstr>Dark Energy density is the same at every point of space    “ homogeneous “   No force in absence of matter – “ In what direction should it draw ? “</vt:lpstr>
      <vt:lpstr>Einstein’s equations :  static or slowly evolving Dark Energy predicts accelerated expansion of Universe </vt:lpstr>
      <vt:lpstr>Predictions for dark energy cosmologies</vt:lpstr>
      <vt:lpstr>Structure formation :  One primordial fluctuation spectrum</vt:lpstr>
      <vt:lpstr>Power spectrum                    Baryon - Peak</vt:lpstr>
      <vt:lpstr>Dark  Energy : observations fit together !</vt:lpstr>
      <vt:lpstr>energy momentum tensor</vt:lpstr>
      <vt:lpstr>universal description of dark energy</vt:lpstr>
      <vt:lpstr>Cosmological Constant - Einstein -</vt:lpstr>
      <vt:lpstr>dynamical dark energy</vt:lpstr>
      <vt:lpstr>What is dynamical dark energy good for ?</vt:lpstr>
      <vt:lpstr>What is dynamical dark energy good for ?</vt:lpstr>
      <vt:lpstr>Cosmological mass scales</vt:lpstr>
      <vt:lpstr>Time evolution</vt:lpstr>
      <vt:lpstr>Folie 23</vt:lpstr>
      <vt:lpstr>Fields</vt:lpstr>
      <vt:lpstr>Quintessence</vt:lpstr>
      <vt:lpstr>Prediction :   homogeneous dark energy influences recent cosmology  - of same order as dark matter -</vt:lpstr>
      <vt:lpstr>Quintessence</vt:lpstr>
      <vt:lpstr>Cosmon</vt:lpstr>
      <vt:lpstr>Evolution of cosmon field</vt:lpstr>
      <vt:lpstr>Different possibilities (1)</vt:lpstr>
      <vt:lpstr>scalar field</vt:lpstr>
      <vt:lpstr>different possibilities (2)</vt:lpstr>
      <vt:lpstr>Early dark energy</vt:lpstr>
      <vt:lpstr>exponential potential constant fraction in dark energy</vt:lpstr>
      <vt:lpstr>Cosmic Attractors </vt:lpstr>
      <vt:lpstr>Early Dark Energy</vt:lpstr>
      <vt:lpstr>Observational bounds on Ωh</vt:lpstr>
      <vt:lpstr>realistic quintessence</vt:lpstr>
      <vt:lpstr>Quintessence becomes important “today”</vt:lpstr>
      <vt:lpstr>coincidence problem</vt:lpstr>
      <vt:lpstr>Coupled dark energy</vt:lpstr>
      <vt:lpstr>coupled dark energy</vt:lpstr>
      <vt:lpstr>Cosmon</vt:lpstr>
      <vt:lpstr>“Fundamental” Interactions</vt:lpstr>
      <vt:lpstr>Cosmon – atom coupling induces violation of equivalence principle</vt:lpstr>
      <vt:lpstr>Neutrino cosmon coupling</vt:lpstr>
      <vt:lpstr>growing neutrino quintessence</vt:lpstr>
      <vt:lpstr>Why neutrinos may play a role</vt:lpstr>
      <vt:lpstr>growing neutrino mass   triggers transition to  almost static dark energy</vt:lpstr>
      <vt:lpstr>effective cosmological trigger for stop of cosmon evolution : neutrinos get non-relativistic </vt:lpstr>
      <vt:lpstr>connection between dark energy  and neutrino properties</vt:lpstr>
      <vt:lpstr>growing neutrinos  change cosmon evolution</vt:lpstr>
      <vt:lpstr>stopped scalar field mimicks a cosmological constant ( almost …)        </vt:lpstr>
      <vt:lpstr>cosmon evolution</vt:lpstr>
      <vt:lpstr>crossover to dark energy  dominated universe</vt:lpstr>
      <vt:lpstr>Formation of neutrino lumps</vt:lpstr>
      <vt:lpstr>Formation of neutrino lumps Y.Ayaita,M.Weber,…</vt:lpstr>
      <vt:lpstr>back-reaction : energy momentum tensor of neutrinos</vt:lpstr>
      <vt:lpstr>Key questions for quintessence</vt:lpstr>
      <vt:lpstr>Folie 60</vt:lpstr>
      <vt:lpstr>Small induced enhancement of dark matter power spectrum at large scales</vt:lpstr>
      <vt:lpstr>Enhanced bulk velocities</vt:lpstr>
      <vt:lpstr>Enhancement of  gravitational potential</vt:lpstr>
      <vt:lpstr>neutrino lumps</vt:lpstr>
      <vt:lpstr>number density profile of neutrino lumps</vt:lpstr>
      <vt:lpstr>mass profile in neutrino lumps</vt:lpstr>
      <vt:lpstr>time dependence of neutrino distribution in lumps</vt:lpstr>
      <vt:lpstr>back-reaction :  neutrino equation of state</vt:lpstr>
      <vt:lpstr>back-reaction :  decelaration parameter</vt:lpstr>
      <vt:lpstr>back-reaction: cosmon field</vt:lpstr>
      <vt:lpstr>Conclusions</vt:lpstr>
      <vt:lpstr>Tests for growing neutrino quintessence</vt:lpstr>
      <vt:lpstr>Hubble parameter</vt:lpstr>
      <vt:lpstr>Hubble parameter ( z &lt; zc )</vt:lpstr>
      <vt:lpstr>bounds on average neutrino mass</vt:lpstr>
      <vt:lpstr>Can time evolution of  neutrino mass be observed ?</vt:lpstr>
      <vt:lpstr>neutrino fluctuations</vt:lpstr>
      <vt:lpstr>Equation of state</vt:lpstr>
      <vt:lpstr>Negative pressure</vt:lpstr>
      <vt:lpstr>Folie 80</vt:lpstr>
    </vt:vector>
  </TitlesOfParts>
  <Company>Theoretische Physik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</dc:title>
  <dc:creator>C. Wetterich</dc:creator>
  <cp:lastModifiedBy>wetteric</cp:lastModifiedBy>
  <cp:revision>208</cp:revision>
  <dcterms:created xsi:type="dcterms:W3CDTF">2003-07-05T08:41:24Z</dcterms:created>
  <dcterms:modified xsi:type="dcterms:W3CDTF">2012-06-23T16:57:27Z</dcterms:modified>
</cp:coreProperties>
</file>