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tags/tag4.xml" ContentType="application/vnd.openxmlformats-officedocument.presentationml.tags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809" r:id="rId2"/>
  </p:sldMasterIdLst>
  <p:notesMasterIdLst>
    <p:notesMasterId r:id="rId70"/>
  </p:notesMasterIdLst>
  <p:sldIdLst>
    <p:sldId id="719" r:id="rId3"/>
    <p:sldId id="730" r:id="rId4"/>
    <p:sldId id="722" r:id="rId5"/>
    <p:sldId id="720" r:id="rId6"/>
    <p:sldId id="731" r:id="rId7"/>
    <p:sldId id="732" r:id="rId8"/>
    <p:sldId id="721" r:id="rId9"/>
    <p:sldId id="733" r:id="rId10"/>
    <p:sldId id="723" r:id="rId11"/>
    <p:sldId id="724" r:id="rId12"/>
    <p:sldId id="726" r:id="rId13"/>
    <p:sldId id="737" r:id="rId14"/>
    <p:sldId id="738" r:id="rId15"/>
    <p:sldId id="736" r:id="rId16"/>
    <p:sldId id="739" r:id="rId17"/>
    <p:sldId id="727" r:id="rId18"/>
    <p:sldId id="827" r:id="rId19"/>
    <p:sldId id="748" r:id="rId20"/>
    <p:sldId id="745" r:id="rId21"/>
    <p:sldId id="749" r:id="rId22"/>
    <p:sldId id="815" r:id="rId23"/>
    <p:sldId id="752" r:id="rId24"/>
    <p:sldId id="753" r:id="rId25"/>
    <p:sldId id="756" r:id="rId26"/>
    <p:sldId id="757" r:id="rId27"/>
    <p:sldId id="758" r:id="rId28"/>
    <p:sldId id="759" r:id="rId29"/>
    <p:sldId id="760" r:id="rId30"/>
    <p:sldId id="761" r:id="rId31"/>
    <p:sldId id="762" r:id="rId32"/>
    <p:sldId id="763" r:id="rId33"/>
    <p:sldId id="764" r:id="rId34"/>
    <p:sldId id="765" r:id="rId35"/>
    <p:sldId id="766" r:id="rId36"/>
    <p:sldId id="767" r:id="rId37"/>
    <p:sldId id="768" r:id="rId38"/>
    <p:sldId id="769" r:id="rId39"/>
    <p:sldId id="711" r:id="rId40"/>
    <p:sldId id="816" r:id="rId41"/>
    <p:sldId id="714" r:id="rId42"/>
    <p:sldId id="715" r:id="rId43"/>
    <p:sldId id="716" r:id="rId44"/>
    <p:sldId id="717" r:id="rId45"/>
    <p:sldId id="718" r:id="rId46"/>
    <p:sldId id="824" r:id="rId47"/>
    <p:sldId id="817" r:id="rId48"/>
    <p:sldId id="818" r:id="rId49"/>
    <p:sldId id="819" r:id="rId50"/>
    <p:sldId id="821" r:id="rId51"/>
    <p:sldId id="822" r:id="rId52"/>
    <p:sldId id="823" r:id="rId53"/>
    <p:sldId id="837" r:id="rId54"/>
    <p:sldId id="841" r:id="rId55"/>
    <p:sldId id="838" r:id="rId56"/>
    <p:sldId id="842" r:id="rId57"/>
    <p:sldId id="828" r:id="rId58"/>
    <p:sldId id="829" r:id="rId59"/>
    <p:sldId id="830" r:id="rId60"/>
    <p:sldId id="831" r:id="rId61"/>
    <p:sldId id="832" r:id="rId62"/>
    <p:sldId id="833" r:id="rId63"/>
    <p:sldId id="834" r:id="rId64"/>
    <p:sldId id="835" r:id="rId65"/>
    <p:sldId id="836" r:id="rId66"/>
    <p:sldId id="839" r:id="rId67"/>
    <p:sldId id="840" r:id="rId68"/>
    <p:sldId id="680" r:id="rId69"/>
  </p:sldIdLst>
  <p:sldSz cx="9144000" cy="6858000" type="screen4x3"/>
  <p:notesSz cx="6858000" cy="9144000"/>
  <p:custDataLst>
    <p:tags r:id="rId71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</p:showPr>
  <p:clrMru>
    <a:srgbClr val="FFFF00"/>
    <a:srgbClr val="33CCFF"/>
    <a:srgbClr val="FB250F"/>
    <a:srgbClr val="33CC33"/>
    <a:srgbClr val="0033CC"/>
    <a:srgbClr val="FF00FF"/>
    <a:srgbClr val="009900"/>
    <a:srgbClr val="00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64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42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57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0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70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70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427EE2D9-FAB4-43DA-A60C-D304B22F478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D23C04-C9E8-4029-B018-8FA8E2B69200}" type="slidenum">
              <a:rPr lang="de-DE">
                <a:latin typeface="Arial" charset="0"/>
              </a:rPr>
              <a:pPr/>
              <a:t>3</a:t>
            </a:fld>
            <a:endParaRPr lang="de-DE">
              <a:latin typeface="Arial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02E1CC-D14D-4868-AD28-48BFCF41FBE0}" type="slidenum">
              <a:rPr lang="de-DE">
                <a:latin typeface="Arial" charset="0"/>
              </a:rPr>
              <a:pPr/>
              <a:t>19</a:t>
            </a:fld>
            <a:endParaRPr lang="de-DE">
              <a:latin typeface="Arial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05EEF7-2727-44CF-A8AD-BB7B3CE96D91}" type="slidenum">
              <a:rPr lang="de-DE">
                <a:latin typeface="Arial" charset="0"/>
              </a:rPr>
              <a:pPr/>
              <a:t>20</a:t>
            </a:fld>
            <a:endParaRPr lang="de-DE">
              <a:latin typeface="Arial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8627C8-FF35-4613-BB3F-367E7D07806B}" type="slidenum">
              <a:rPr lang="de-DE">
                <a:solidFill>
                  <a:srgbClr val="000000"/>
                </a:solidFill>
                <a:latin typeface="Arial" charset="0"/>
              </a:rPr>
              <a:pPr/>
              <a:t>21</a:t>
            </a:fld>
            <a:endParaRPr lang="de-D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C640E7-71F1-4711-A100-795DE38840FD}" type="slidenum">
              <a:rPr lang="de-DE">
                <a:latin typeface="Arial" charset="0"/>
              </a:rPr>
              <a:pPr/>
              <a:t>22</a:t>
            </a:fld>
            <a:endParaRPr lang="de-DE">
              <a:latin typeface="Arial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37D641-83AC-4C52-8568-6DFAA401171C}" type="slidenum">
              <a:rPr lang="de-DE">
                <a:latin typeface="Arial" charset="0"/>
              </a:rPr>
              <a:pPr/>
              <a:t>23</a:t>
            </a:fld>
            <a:endParaRPr lang="de-DE">
              <a:latin typeface="Arial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E1AAB2-E418-4FF5-9F59-FB7C5D8D32D0}" type="slidenum">
              <a:rPr lang="de-DE">
                <a:latin typeface="Arial" charset="0"/>
              </a:rPr>
              <a:pPr/>
              <a:t>24</a:t>
            </a:fld>
            <a:endParaRPr lang="de-DE">
              <a:latin typeface="Arial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B1B1C1-A18E-483C-B6DC-B30E8B0AFD46}" type="slidenum">
              <a:rPr lang="de-DE">
                <a:latin typeface="Arial" charset="0"/>
              </a:rPr>
              <a:pPr/>
              <a:t>25</a:t>
            </a:fld>
            <a:endParaRPr lang="de-DE">
              <a:latin typeface="Arial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9ED6B1-93CB-4446-B785-97598244A830}" type="slidenum">
              <a:rPr lang="de-DE">
                <a:latin typeface="Arial" charset="0"/>
              </a:rPr>
              <a:pPr/>
              <a:t>26</a:t>
            </a:fld>
            <a:endParaRPr lang="de-DE">
              <a:latin typeface="Arial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8A5870-E03A-4446-846C-CAD6D892BD83}" type="slidenum">
              <a:rPr lang="de-DE">
                <a:latin typeface="Arial" charset="0"/>
              </a:rPr>
              <a:pPr/>
              <a:t>27</a:t>
            </a:fld>
            <a:endParaRPr lang="de-DE">
              <a:latin typeface="Arial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5FB4D1-BF6A-409A-86BB-B4541D42455B}" type="slidenum">
              <a:rPr lang="de-DE">
                <a:latin typeface="Arial" charset="0"/>
              </a:rPr>
              <a:pPr/>
              <a:t>28</a:t>
            </a:fld>
            <a:endParaRPr lang="de-DE">
              <a:latin typeface="Arial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4149C7-5893-44C4-BB8A-B446867D28E9}" type="slidenum">
              <a:rPr lang="de-DE">
                <a:latin typeface="Arial" charset="0"/>
              </a:rPr>
              <a:pPr/>
              <a:t>4</a:t>
            </a:fld>
            <a:endParaRPr lang="de-DE">
              <a:latin typeface="Arial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B92462-5CC7-4F82-B2CB-BCB460FC25D0}" type="slidenum">
              <a:rPr lang="de-DE">
                <a:latin typeface="Arial" charset="0"/>
              </a:rPr>
              <a:pPr/>
              <a:t>29</a:t>
            </a:fld>
            <a:endParaRPr lang="de-DE">
              <a:latin typeface="Arial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DCB826-F0E1-4E67-8746-94AC00683CA4}" type="slidenum">
              <a:rPr lang="de-DE">
                <a:latin typeface="Arial" charset="0"/>
              </a:rPr>
              <a:pPr/>
              <a:t>30</a:t>
            </a:fld>
            <a:endParaRPr lang="de-DE">
              <a:latin typeface="Arial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F05F27-0C92-4FA3-B7F0-23FD2609640C}" type="slidenum">
              <a:rPr lang="de-DE">
                <a:latin typeface="Arial" charset="0"/>
              </a:rPr>
              <a:pPr/>
              <a:t>31</a:t>
            </a:fld>
            <a:endParaRPr lang="de-DE">
              <a:latin typeface="Arial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C09F75-BC63-42A2-A3A4-DC96671F891D}" type="slidenum">
              <a:rPr lang="de-DE">
                <a:latin typeface="Arial" charset="0"/>
              </a:rPr>
              <a:pPr/>
              <a:t>32</a:t>
            </a:fld>
            <a:endParaRPr lang="de-DE">
              <a:latin typeface="Arial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2F5F42-F525-450B-85D9-49886FC4A15A}" type="slidenum">
              <a:rPr lang="de-DE">
                <a:latin typeface="Arial" charset="0"/>
              </a:rPr>
              <a:pPr/>
              <a:t>33</a:t>
            </a:fld>
            <a:endParaRPr lang="de-DE">
              <a:latin typeface="Arial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F4281B-B885-42A0-8E52-87338B59DF08}" type="slidenum">
              <a:rPr lang="de-DE">
                <a:latin typeface="Arial" charset="0"/>
              </a:rPr>
              <a:pPr/>
              <a:t>34</a:t>
            </a:fld>
            <a:endParaRPr lang="de-DE">
              <a:latin typeface="Arial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8A6A60-132B-4FC6-8F5D-477D722597CA}" type="slidenum">
              <a:rPr lang="de-DE">
                <a:latin typeface="Arial" charset="0"/>
              </a:rPr>
              <a:pPr/>
              <a:t>35</a:t>
            </a:fld>
            <a:endParaRPr lang="de-DE">
              <a:latin typeface="Arial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051B88-EC9E-460F-80D2-A162140471E1}" type="slidenum">
              <a:rPr lang="de-DE">
                <a:latin typeface="Arial" charset="0"/>
              </a:rPr>
              <a:pPr/>
              <a:t>36</a:t>
            </a:fld>
            <a:endParaRPr lang="de-DE">
              <a:latin typeface="Arial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8D7686-390D-44E3-B687-4DFFAC1B206C}" type="slidenum">
              <a:rPr lang="de-DE">
                <a:latin typeface="Arial" charset="0"/>
              </a:rPr>
              <a:pPr/>
              <a:t>37</a:t>
            </a:fld>
            <a:endParaRPr lang="de-DE">
              <a:latin typeface="Arial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AD2A24-A217-4CF3-B3B2-E58B35F6F599}" type="slidenum">
              <a:rPr lang="de-DE"/>
              <a:pPr/>
              <a:t>38</a:t>
            </a:fld>
            <a:endParaRPr lang="de-DE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8B1DE2-750F-4F7D-BE71-2E7145B16F52}" type="slidenum">
              <a:rPr lang="de-DE">
                <a:latin typeface="Arial" charset="0"/>
              </a:rPr>
              <a:pPr/>
              <a:t>7</a:t>
            </a:fld>
            <a:endParaRPr lang="de-DE">
              <a:latin typeface="Arial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A0A8D3-A369-4BE7-85CB-F322B26B8BCE}" type="slidenum">
              <a:rPr lang="de-DE"/>
              <a:pPr/>
              <a:t>40</a:t>
            </a:fld>
            <a:endParaRPr lang="de-DE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211B36-577E-4EAC-88EF-4DEE1C2237BB}" type="slidenum">
              <a:rPr lang="de-DE"/>
              <a:pPr/>
              <a:t>41</a:t>
            </a:fld>
            <a:endParaRPr lang="de-DE"/>
          </a:p>
        </p:txBody>
      </p:sp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14DD4C-03E0-4799-A5C4-A6E8EB47736E}" type="slidenum">
              <a:rPr lang="de-DE"/>
              <a:pPr/>
              <a:t>42</a:t>
            </a:fld>
            <a:endParaRPr lang="de-DE"/>
          </a:p>
        </p:txBody>
      </p:sp>
      <p:sp>
        <p:nvSpPr>
          <p:cNvPr id="74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48628-3F5F-4C3F-9D58-42D518600EFD}" type="slidenum">
              <a:rPr lang="de-DE"/>
              <a:pPr/>
              <a:t>43</a:t>
            </a:fld>
            <a:endParaRPr lang="de-DE"/>
          </a:p>
        </p:txBody>
      </p:sp>
      <p:sp>
        <p:nvSpPr>
          <p:cNvPr id="74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1FBB7A-228D-415E-BF77-40DBC3491AA4}" type="slidenum">
              <a:rPr lang="de-DE"/>
              <a:pPr/>
              <a:t>44</a:t>
            </a:fld>
            <a:endParaRPr lang="de-DE"/>
          </a:p>
        </p:txBody>
      </p:sp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8D7686-390D-44E3-B687-4DFFAC1B206C}" type="slidenum">
              <a:rPr lang="de-DE">
                <a:latin typeface="Arial" charset="0"/>
              </a:rPr>
              <a:pPr/>
              <a:t>45</a:t>
            </a:fld>
            <a:endParaRPr lang="de-DE">
              <a:latin typeface="Arial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DEC928-5C96-4FDF-9401-9FE006FC8338}" type="slidenum">
              <a:rPr lang="de-DE"/>
              <a:pPr/>
              <a:t>46</a:t>
            </a:fld>
            <a:endParaRPr lang="de-DE"/>
          </a:p>
        </p:txBody>
      </p:sp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DABAA7-B41A-45D8-AA11-1E5E2E322C7F}" type="slidenum">
              <a:rPr lang="de-DE"/>
              <a:pPr/>
              <a:t>47</a:t>
            </a:fld>
            <a:endParaRPr lang="de-DE"/>
          </a:p>
        </p:txBody>
      </p:sp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33408C-60AE-42F4-8293-15DC3A53C41A}" type="slidenum">
              <a:rPr lang="de-DE"/>
              <a:pPr/>
              <a:t>48</a:t>
            </a:fld>
            <a:endParaRPr lang="de-DE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2B9EE8-F25C-4287-B618-07C3D34E5534}" type="slidenum">
              <a:rPr lang="de-DE"/>
              <a:pPr/>
              <a:t>49</a:t>
            </a:fld>
            <a:endParaRPr lang="de-DE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2FAF5D-D02F-4B47-BE5B-78792C8A4942}" type="slidenum">
              <a:rPr lang="de-DE">
                <a:latin typeface="Arial" charset="0"/>
              </a:rPr>
              <a:pPr/>
              <a:t>9</a:t>
            </a:fld>
            <a:endParaRPr lang="de-DE">
              <a:latin typeface="Arial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0458B9-BE7B-4FF8-ADFE-3FE14FB8D85A}" type="slidenum">
              <a:rPr lang="de-DE"/>
              <a:pPr/>
              <a:t>50</a:t>
            </a:fld>
            <a:endParaRPr lang="de-DE"/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02D01D-5A45-4E66-9035-AA42CBD95C20}" type="slidenum">
              <a:rPr lang="de-DE"/>
              <a:pPr/>
              <a:t>51</a:t>
            </a:fld>
            <a:endParaRPr lang="de-DE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F4399-42CC-4D07-AECD-C0F81D6DC167}" type="slidenum">
              <a:rPr lang="de-DE"/>
              <a:pPr/>
              <a:t>52</a:t>
            </a:fld>
            <a:endParaRPr lang="de-DE"/>
          </a:p>
        </p:txBody>
      </p:sp>
      <p:sp>
        <p:nvSpPr>
          <p:cNvPr id="55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8149FC-026A-4AB9-BF9D-5C8EB5D60299}" type="slidenum">
              <a:rPr lang="de-DE" smtClean="0">
                <a:latin typeface="Arial" charset="0"/>
              </a:rPr>
              <a:pPr/>
              <a:t>57</a:t>
            </a:fld>
            <a:endParaRPr lang="de-DE" smtClean="0">
              <a:latin typeface="Arial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F3DDE7-82B6-40A5-AF2E-E171DCF64F7A}" type="slidenum">
              <a:rPr lang="de-DE" smtClean="0">
                <a:latin typeface="Arial" charset="0"/>
              </a:rPr>
              <a:pPr/>
              <a:t>58</a:t>
            </a:fld>
            <a:endParaRPr lang="de-DE" smtClean="0">
              <a:latin typeface="Arial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EA9544-718C-429C-889A-E9476CAF5263}" type="slidenum">
              <a:rPr lang="de-DE" smtClean="0">
                <a:latin typeface="Arial" charset="0"/>
              </a:rPr>
              <a:pPr/>
              <a:t>60</a:t>
            </a:fld>
            <a:endParaRPr lang="de-DE" smtClean="0">
              <a:latin typeface="Arial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7DA5CD-208B-475F-9146-46150CE64CFA}" type="slidenum">
              <a:rPr lang="de-DE" smtClean="0">
                <a:latin typeface="Arial" charset="0"/>
              </a:rPr>
              <a:pPr/>
              <a:t>61</a:t>
            </a:fld>
            <a:endParaRPr lang="de-DE" smtClean="0">
              <a:latin typeface="Arial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0CF602-EFC3-4326-BA17-44B85D86F6C3}" type="slidenum">
              <a:rPr lang="de-DE" smtClean="0">
                <a:latin typeface="Arial" charset="0"/>
              </a:rPr>
              <a:pPr/>
              <a:t>62</a:t>
            </a:fld>
            <a:endParaRPr lang="de-DE" smtClean="0">
              <a:latin typeface="Arial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3232A4-EAA7-462A-91FF-49AB366F68B6}" type="slidenum">
              <a:rPr lang="de-DE" smtClean="0">
                <a:latin typeface="Arial" charset="0"/>
              </a:rPr>
              <a:pPr/>
              <a:t>63</a:t>
            </a:fld>
            <a:endParaRPr lang="de-DE" smtClean="0">
              <a:latin typeface="Arial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C73AE6-2F22-4BB7-8199-7A2E3B1D3496}" type="slidenum">
              <a:rPr lang="de-DE" smtClean="0">
                <a:latin typeface="Arial" charset="0"/>
              </a:rPr>
              <a:pPr/>
              <a:t>64</a:t>
            </a:fld>
            <a:endParaRPr lang="de-DE" smtClean="0">
              <a:latin typeface="Arial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3BFBBF-54A4-4F55-A5CE-A1E70F67BCF5}" type="slidenum">
              <a:rPr lang="de-DE">
                <a:latin typeface="Arial" charset="0"/>
              </a:rPr>
              <a:pPr/>
              <a:t>10</a:t>
            </a:fld>
            <a:endParaRPr lang="de-DE">
              <a:latin typeface="Arial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1FBB7A-228D-415E-BF77-40DBC3491AA4}" type="slidenum">
              <a:rPr lang="de-DE"/>
              <a:pPr/>
              <a:t>66</a:t>
            </a:fld>
            <a:endParaRPr lang="de-DE"/>
          </a:p>
        </p:txBody>
      </p:sp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964F0C-D40B-4FF0-9CBC-856B71C3B8D6}" type="slidenum">
              <a:rPr lang="de-DE">
                <a:latin typeface="Arial" charset="0"/>
              </a:rPr>
              <a:pPr/>
              <a:t>67</a:t>
            </a:fld>
            <a:endParaRPr lang="de-DE">
              <a:latin typeface="Arial" charset="0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F2E6AB-1F03-4B00-92AA-2D7B76DE210A}" type="slidenum">
              <a:rPr lang="de-DE"/>
              <a:pPr/>
              <a:t>12</a:t>
            </a:fld>
            <a:endParaRPr lang="de-DE"/>
          </a:p>
        </p:txBody>
      </p:sp>
      <p:sp>
        <p:nvSpPr>
          <p:cNvPr id="52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DFBB99-16C5-45E4-88F7-C7E23EDE7E02}" type="slidenum">
              <a:rPr lang="de-DE"/>
              <a:pPr/>
              <a:t>13</a:t>
            </a:fld>
            <a:endParaRPr lang="de-DE"/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DFBB99-16C5-45E4-88F7-C7E23EDE7E02}" type="slidenum">
              <a:rPr lang="de-DE"/>
              <a:pPr/>
              <a:t>17</a:t>
            </a:fld>
            <a:endParaRPr lang="de-DE"/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AE10B0-3EB0-4FC2-B97A-8B8CAD5D232D}" type="slidenum">
              <a:rPr lang="de-DE">
                <a:latin typeface="Arial" charset="0"/>
              </a:rPr>
              <a:pPr/>
              <a:t>18</a:t>
            </a:fld>
            <a:endParaRPr lang="de-DE">
              <a:latin typeface="Arial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</a:endParaRPr>
            </a:p>
          </p:txBody>
        </p:sp>
      </p:grpSp>
      <p:sp>
        <p:nvSpPr>
          <p:cNvPr id="6759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759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AD28F0-F670-4068-8576-9E3553299C7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D72FB-3437-40BD-9A24-EFDC91EA841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EE68A-2C8C-4D2F-AB7B-EA051691E14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sz="36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sz="360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sz="360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sz="3600">
                <a:solidFill>
                  <a:srgbClr val="FFFFFF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 sz="3600">
                <a:solidFill>
                  <a:srgbClr val="FFFFFF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 sz="3600">
                <a:solidFill>
                  <a:srgbClr val="FFFFFF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 sz="3600">
                <a:solidFill>
                  <a:srgbClr val="FFFFFF"/>
                </a:solidFill>
              </a:endParaRPr>
            </a:p>
          </p:txBody>
        </p:sp>
      </p:grpSp>
      <p:sp>
        <p:nvSpPr>
          <p:cNvPr id="122778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Titelmasterformat durch Klicken bearbeiten</a:t>
            </a:r>
          </a:p>
        </p:txBody>
      </p:sp>
      <p:sp>
        <p:nvSpPr>
          <p:cNvPr id="122778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Formatvorlage des Untertitelmasters durch Klicken bearbeiten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65A7FA-961E-4A9F-B2CA-B21539A4530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EC988-ABF2-4910-84E3-AF482620BC4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3CCB0-091B-49E9-8B5D-697C18C76C6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4D47-C8FD-4D60-B64B-536C96D07F8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B99CA-700D-40FA-8883-4A77B569668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211F9-7DFD-4D12-9BDD-EDAB12C510C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434CA-3F89-45EA-9ADA-6A398D28EED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1798A-B144-4299-A404-554F535414C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981C6-9D53-40DE-85E2-B4DD122ED58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882D5-3164-4048-A2E5-FBBDBAF0A44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402AB-090E-4A43-A39F-A977A6A54F4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92A2C-4238-4066-9ADC-4D024E86007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5F794-7088-4DA8-92F9-BC372F9F27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C33D3-F6F3-45B2-8EDB-6A08A51CA12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E623C-72D2-49C8-9462-9E7F23A0198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48496-3490-4949-BD4E-BE4335C0694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C875F-3894-44ED-8A3F-88604E38985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D949D-0621-4A2C-BE28-A495CB5797D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46E7E-2E87-4E25-917B-32E59A9C515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9A2F9AC1-5DBC-4099-A734-DA86510082E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656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</a:endParaRPr>
              </a:p>
            </p:txBody>
          </p:sp>
          <p:sp>
            <p:nvSpPr>
              <p:cNvPr id="6656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</a:endParaRPr>
              </a:p>
            </p:txBody>
          </p:sp>
          <p:sp>
            <p:nvSpPr>
              <p:cNvPr id="6656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</a:endParaRPr>
              </a:p>
            </p:txBody>
          </p:sp>
          <p:sp>
            <p:nvSpPr>
              <p:cNvPr id="6656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</a:endParaRPr>
              </a:p>
            </p:txBody>
          </p:sp>
          <p:sp>
            <p:nvSpPr>
              <p:cNvPr id="6657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</a:endParaRPr>
              </a:p>
            </p:txBody>
          </p:sp>
        </p:grpSp>
        <p:sp>
          <p:nvSpPr>
            <p:cNvPr id="6657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</a:endParaRPr>
            </a:p>
          </p:txBody>
        </p:sp>
        <p:sp>
          <p:nvSpPr>
            <p:cNvPr id="6657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</a:endParaRPr>
            </a:p>
          </p:txBody>
        </p:sp>
      </p:grpSp>
      <p:sp>
        <p:nvSpPr>
          <p:cNvPr id="6657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665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/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7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4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22675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sz="3600">
                <a:solidFill>
                  <a:srgbClr val="FFFFFF"/>
                </a:solidFill>
              </a:endParaRPr>
            </a:p>
          </p:txBody>
        </p:sp>
        <p:sp>
          <p:nvSpPr>
            <p:cNvPr id="122675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sz="3600">
                <a:solidFill>
                  <a:srgbClr val="FFFFFF"/>
                </a:solidFill>
              </a:endParaRPr>
            </a:p>
          </p:txBody>
        </p:sp>
        <p:sp>
          <p:nvSpPr>
            <p:cNvPr id="122675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sz="3600">
                <a:solidFill>
                  <a:srgbClr val="FFFFFF"/>
                </a:solidFill>
              </a:endParaRPr>
            </a:p>
          </p:txBody>
        </p:sp>
        <p:sp>
          <p:nvSpPr>
            <p:cNvPr id="122675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sz="3600">
                <a:solidFill>
                  <a:srgbClr val="FFFFFF"/>
                </a:solidFill>
              </a:endParaRPr>
            </a:p>
          </p:txBody>
        </p:sp>
        <p:sp>
          <p:nvSpPr>
            <p:cNvPr id="122675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 sz="3600">
                <a:solidFill>
                  <a:srgbClr val="FFFFFF"/>
                </a:solidFill>
              </a:endParaRPr>
            </a:p>
          </p:txBody>
        </p:sp>
        <p:sp>
          <p:nvSpPr>
            <p:cNvPr id="122676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 sz="3600">
                <a:solidFill>
                  <a:srgbClr val="FFFFFF"/>
                </a:solidFill>
              </a:endParaRPr>
            </a:p>
          </p:txBody>
        </p:sp>
        <p:sp>
          <p:nvSpPr>
            <p:cNvPr id="122676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 sz="3600">
                <a:solidFill>
                  <a:srgbClr val="FFFFFF"/>
                </a:solidFill>
              </a:endParaRPr>
            </a:p>
          </p:txBody>
        </p:sp>
      </p:grpSp>
      <p:sp>
        <p:nvSpPr>
          <p:cNvPr id="122676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Klicken bearbeiten</a:t>
            </a:r>
          </a:p>
        </p:txBody>
      </p:sp>
      <p:sp>
        <p:nvSpPr>
          <p:cNvPr id="122676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22676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676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676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970B8E43-4D1F-46AA-BA69-E0A599F8696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4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104456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Varying fundamental constants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-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a key property and key problem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of quintessence</a:t>
            </a:r>
            <a:endParaRPr lang="de-D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692150"/>
            <a:ext cx="8496300" cy="554513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33CCFF"/>
                </a:solidFill>
              </a:rPr>
              <a:t>In hot plasma </a:t>
            </a:r>
            <a:br>
              <a:rPr lang="en-US" sz="4000" dirty="0" smtClean="0">
                <a:solidFill>
                  <a:srgbClr val="33CCFF"/>
                </a:solidFill>
              </a:rPr>
            </a:br>
            <a:r>
              <a:rPr lang="en-US" sz="4000" dirty="0" smtClean="0">
                <a:solidFill>
                  <a:srgbClr val="33CCFF"/>
                </a:solidFill>
              </a:rPr>
              <a:t>of early Universe :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rgbClr val="FFFF00"/>
                </a:solidFill>
              </a:rPr>
              <a:t/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masses of electron und </a:t>
            </a:r>
            <a:r>
              <a:rPr lang="en-US" sz="4000" dirty="0" err="1" smtClean="0">
                <a:solidFill>
                  <a:srgbClr val="FFFF00"/>
                </a:solidFill>
              </a:rPr>
              <a:t>muon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not different!</a:t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/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similar strength of electromagnetic and weak interaction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33CCFF"/>
                </a:solidFill>
                <a:ea typeface="+mj-ea"/>
              </a:rPr>
              <a:t>Varying couplings</a:t>
            </a:r>
            <a:endParaRPr lang="de-DE" dirty="0" smtClean="0">
              <a:solidFill>
                <a:srgbClr val="33CCFF"/>
              </a:solidFill>
              <a:ea typeface="+mj-ea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</a:rPr>
              <a:t> only question 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</a:rPr>
              <a:t>How strong is </a:t>
            </a:r>
            <a:r>
              <a:rPr lang="en-US" b="1" dirty="0" smtClean="0">
                <a:solidFill>
                  <a:srgbClr val="FFFF00"/>
                </a:solidFill>
                <a:ea typeface="+mn-ea"/>
              </a:rPr>
              <a:t>present</a:t>
            </a:r>
            <a:r>
              <a:rPr lang="en-US" dirty="0" smtClean="0">
                <a:ea typeface="+mn-ea"/>
              </a:rPr>
              <a:t> variation of couplings ?</a:t>
            </a:r>
            <a:endParaRPr lang="de-DE" dirty="0" smtClean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33CCFF"/>
                </a:solidFill>
              </a:rPr>
              <a:t>Can variation of </a:t>
            </a:r>
            <a:r>
              <a:rPr lang="en-US" sz="4000" dirty="0">
                <a:solidFill>
                  <a:srgbClr val="33CCFF"/>
                </a:solidFill>
              </a:rPr>
              <a:t>fundamental “constants</a:t>
            </a:r>
            <a:r>
              <a:rPr lang="en-US" sz="4000" dirty="0" smtClean="0">
                <a:solidFill>
                  <a:srgbClr val="33CCFF"/>
                </a:solidFill>
              </a:rPr>
              <a:t>”</a:t>
            </a:r>
            <a:r>
              <a:rPr lang="en-US" sz="4000" dirty="0">
                <a:solidFill>
                  <a:srgbClr val="33CCFF"/>
                </a:solidFill>
              </a:rPr>
              <a:t> </a:t>
            </a:r>
            <a:r>
              <a:rPr lang="en-US" sz="4000" dirty="0" smtClean="0">
                <a:solidFill>
                  <a:srgbClr val="33CCFF"/>
                </a:solidFill>
              </a:rPr>
              <a:t>be observed </a:t>
            </a:r>
            <a:r>
              <a:rPr lang="en-US" sz="4000" dirty="0">
                <a:solidFill>
                  <a:srgbClr val="33CCFF"/>
                </a:solidFill>
              </a:rPr>
              <a:t>?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420938"/>
            <a:ext cx="7859712" cy="37052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Fine structure constant </a:t>
            </a:r>
            <a:r>
              <a:rPr lang="el-GR"/>
              <a:t>α</a:t>
            </a:r>
            <a:r>
              <a:rPr lang="en-US"/>
              <a:t> (electric charge)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Ratio electron mass to proton mass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Ratio nucleon mass to Planck mass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Time evolution of couplings and scalar fields</a:t>
            </a:r>
            <a:endParaRPr lang="de-DE" sz="4000" b="1" dirty="0">
              <a:solidFill>
                <a:srgbClr val="33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9907" name="Rectangle 3"/>
          <p:cNvSpPr>
            <a:spLocks noChangeArrowheads="1"/>
          </p:cNvSpPr>
          <p:nvPr/>
        </p:nvSpPr>
        <p:spPr bwMode="auto">
          <a:xfrm>
            <a:off x="468313" y="2205038"/>
            <a:ext cx="8229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Fine structure constant depends  on value of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Higgs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field :    </a:t>
            </a:r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α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(</a:t>
            </a:r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φ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n-US" sz="2800" b="1" i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n-US" b="1" dirty="0">
              <a:solidFill>
                <a:srgbClr val="33CC33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Time evolution of </a:t>
            </a:r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φ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   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    Time evolution of </a:t>
            </a:r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α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8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379908" name="AutoShape 4"/>
          <p:cNvSpPr>
            <a:spLocks noChangeArrowheads="1"/>
          </p:cNvSpPr>
          <p:nvPr/>
        </p:nvSpPr>
        <p:spPr bwMode="auto">
          <a:xfrm>
            <a:off x="683568" y="5157192"/>
            <a:ext cx="647700" cy="288925"/>
          </a:xfrm>
          <a:prstGeom prst="rightArrow">
            <a:avLst>
              <a:gd name="adj1" fmla="val 50000"/>
              <a:gd name="adj2" fmla="val 5604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i="1" u="sng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79909" name="Text Box 5"/>
          <p:cNvSpPr txBox="1">
            <a:spLocks noChangeArrowheads="1"/>
          </p:cNvSpPr>
          <p:nvPr/>
        </p:nvSpPr>
        <p:spPr bwMode="auto">
          <a:xfrm>
            <a:off x="4911725" y="6056313"/>
            <a:ext cx="134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Jordan,…</a:t>
            </a:r>
            <a:endParaRPr lang="de-DE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CCFF"/>
                </a:solidFill>
              </a:rPr>
              <a:t>Static scalar fields</a:t>
            </a:r>
            <a:endParaRPr lang="de-DE" dirty="0">
              <a:solidFill>
                <a:srgbClr val="33C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97152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In Standard Model of particle physics :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Higgs scalar has settled to its present value around 10</a:t>
            </a:r>
            <a:r>
              <a:rPr lang="en-US" sz="2800" baseline="30000" dirty="0" smtClean="0">
                <a:solidFill>
                  <a:srgbClr val="FFFF00"/>
                </a:solidFill>
              </a:rPr>
              <a:t>-12</a:t>
            </a:r>
            <a:r>
              <a:rPr lang="en-US" sz="2800" dirty="0" smtClean="0">
                <a:solidFill>
                  <a:srgbClr val="FFFF00"/>
                </a:solidFill>
              </a:rPr>
              <a:t> seconds after big bang.</a:t>
            </a:r>
          </a:p>
          <a:p>
            <a:r>
              <a:rPr lang="en-US" sz="2800" dirty="0" err="1" smtClean="0">
                <a:solidFill>
                  <a:srgbClr val="FFFF00"/>
                </a:solidFill>
              </a:rPr>
              <a:t>Chiral</a:t>
            </a:r>
            <a:r>
              <a:rPr lang="en-US" sz="2800" dirty="0" smtClean="0">
                <a:solidFill>
                  <a:srgbClr val="FFFF00"/>
                </a:solidFill>
              </a:rPr>
              <a:t> condensate of QCD has settled at present value after quark-</a:t>
            </a:r>
            <a:r>
              <a:rPr lang="en-US" sz="2800" dirty="0" err="1" smtClean="0">
                <a:solidFill>
                  <a:srgbClr val="FFFF00"/>
                </a:solidFill>
              </a:rPr>
              <a:t>hadron</a:t>
            </a:r>
            <a:r>
              <a:rPr lang="en-US" sz="2800" dirty="0" smtClean="0">
                <a:solidFill>
                  <a:srgbClr val="FFFF00"/>
                </a:solidFill>
              </a:rPr>
              <a:t> phase transition around 10</a:t>
            </a:r>
            <a:r>
              <a:rPr lang="en-US" sz="2800" baseline="30000" dirty="0" smtClean="0">
                <a:solidFill>
                  <a:srgbClr val="FFFF00"/>
                </a:solidFill>
              </a:rPr>
              <a:t>-6</a:t>
            </a:r>
            <a:r>
              <a:rPr lang="en-US" sz="2800" dirty="0" smtClean="0">
                <a:solidFill>
                  <a:srgbClr val="FFFF00"/>
                </a:solidFill>
              </a:rPr>
              <a:t> seconds after big bang 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No scalar with mass below </a:t>
            </a:r>
            <a:r>
              <a:rPr lang="en-US" sz="2800" dirty="0" err="1" smtClean="0">
                <a:solidFill>
                  <a:srgbClr val="FFFF00"/>
                </a:solidFill>
              </a:rPr>
              <a:t>pion</a:t>
            </a:r>
            <a:r>
              <a:rPr lang="en-US" sz="2800" dirty="0" smtClean="0">
                <a:solidFill>
                  <a:srgbClr val="FFFF00"/>
                </a:solidFill>
              </a:rPr>
              <a:t> mass.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No substantial change of couplings after QCD phase transition.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Coupling constants are frozen.</a:t>
            </a:r>
            <a:endParaRPr lang="de-DE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509857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Observation of time- or space- variation of couplings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Physics beyond Standard Model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4" name="Pfeil nach rechts 3"/>
          <p:cNvSpPr/>
          <p:nvPr/>
        </p:nvSpPr>
        <p:spPr bwMode="auto">
          <a:xfrm>
            <a:off x="3923928" y="2996952"/>
            <a:ext cx="978408" cy="484632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normalizeH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513" cy="178593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33CCFF"/>
                </a:solidFill>
                <a:ea typeface="+mj-ea"/>
              </a:rPr>
              <a:t>Particle masses in </a:t>
            </a:r>
            <a:br>
              <a:rPr lang="en-US" dirty="0" smtClean="0">
                <a:solidFill>
                  <a:srgbClr val="33CCFF"/>
                </a:solidFill>
                <a:ea typeface="+mj-ea"/>
              </a:rPr>
            </a:br>
            <a:r>
              <a:rPr lang="en-US" dirty="0" smtClean="0">
                <a:solidFill>
                  <a:srgbClr val="33CCFF"/>
                </a:solidFill>
                <a:ea typeface="+mj-ea"/>
              </a:rPr>
              <a:t>quintessence cosmology</a:t>
            </a:r>
            <a:endParaRPr lang="de-DE" dirty="0" smtClean="0">
              <a:solidFill>
                <a:srgbClr val="33CCFF"/>
              </a:solidFill>
              <a:ea typeface="+mj-ea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3141663"/>
            <a:ext cx="8218487" cy="29845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>
                <a:ea typeface="+mn-ea"/>
              </a:rPr>
              <a:t>    </a:t>
            </a:r>
            <a:r>
              <a:rPr lang="en-US" sz="4000" dirty="0" smtClean="0">
                <a:solidFill>
                  <a:srgbClr val="FFFF00"/>
                </a:solidFill>
                <a:ea typeface="+mn-ea"/>
              </a:rPr>
              <a:t>can depend on value of </a:t>
            </a:r>
            <a:r>
              <a:rPr lang="en-US" sz="4000" dirty="0" err="1" smtClean="0">
                <a:solidFill>
                  <a:srgbClr val="FFFF00"/>
                </a:solidFill>
                <a:ea typeface="+mn-ea"/>
              </a:rPr>
              <a:t>cosmon</a:t>
            </a:r>
            <a:r>
              <a:rPr lang="en-US" sz="4000" dirty="0" smtClean="0">
                <a:solidFill>
                  <a:srgbClr val="FFFF00"/>
                </a:solidFill>
                <a:ea typeface="+mn-ea"/>
              </a:rPr>
              <a:t> field</a:t>
            </a:r>
            <a:endParaRPr lang="de-DE" sz="3600" dirty="0" smtClean="0">
              <a:solidFill>
                <a:srgbClr val="FFFF00"/>
              </a:solidFill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0338" y="5732463"/>
            <a:ext cx="567213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similar to dependence on value of Higgs 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Time evolution of couplings and scalar fields</a:t>
            </a:r>
            <a:endParaRPr lang="de-DE" sz="4000" b="1" dirty="0">
              <a:solidFill>
                <a:srgbClr val="33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9907" name="Rectangle 3"/>
          <p:cNvSpPr>
            <a:spLocks noChangeArrowheads="1"/>
          </p:cNvSpPr>
          <p:nvPr/>
        </p:nvSpPr>
        <p:spPr bwMode="auto">
          <a:xfrm>
            <a:off x="468313" y="2205038"/>
            <a:ext cx="8229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Fine structure constant depends  on value of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cosmon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field :    </a:t>
            </a:r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α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(</a:t>
            </a:r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φ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Cosmon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field changes in present cosmological epoch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n-US" sz="2800" b="1" i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Time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evolution of </a:t>
            </a:r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φ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  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    Time evolution of </a:t>
            </a:r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α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8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379908" name="AutoShape 4"/>
          <p:cNvSpPr>
            <a:spLocks noChangeArrowheads="1"/>
          </p:cNvSpPr>
          <p:nvPr/>
        </p:nvSpPr>
        <p:spPr bwMode="auto">
          <a:xfrm>
            <a:off x="4716463" y="5084763"/>
            <a:ext cx="647700" cy="288925"/>
          </a:xfrm>
          <a:prstGeom prst="rightArrow">
            <a:avLst>
              <a:gd name="adj1" fmla="val 50000"/>
              <a:gd name="adj2" fmla="val 5604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i="1" u="sng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79909" name="Text Box 5"/>
          <p:cNvSpPr txBox="1">
            <a:spLocks noChangeArrowheads="1"/>
          </p:cNvSpPr>
          <p:nvPr/>
        </p:nvSpPr>
        <p:spPr bwMode="auto">
          <a:xfrm>
            <a:off x="4911725" y="6056313"/>
            <a:ext cx="134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Jordan,…</a:t>
            </a:r>
            <a:endParaRPr lang="de-DE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bell22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119063"/>
            <a:ext cx="9753600" cy="709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0756" name="Text Box 4"/>
          <p:cNvSpPr txBox="1">
            <a:spLocks noChangeArrowheads="1"/>
          </p:cNvSpPr>
          <p:nvPr/>
        </p:nvSpPr>
        <p:spPr bwMode="auto">
          <a:xfrm>
            <a:off x="-180975" y="333375"/>
            <a:ext cx="95773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Dark Energy : </a:t>
            </a:r>
          </a:p>
          <a:p>
            <a:pPr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Energy density that does not clump</a:t>
            </a:r>
            <a:endParaRPr lang="de-DE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0" y="5876925"/>
            <a:ext cx="60118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33CCFF"/>
                </a:solidFill>
                <a:ea typeface="+mn-ea"/>
              </a:rPr>
              <a:t>Photons , gravitons : insignificant</a:t>
            </a:r>
            <a:endParaRPr lang="de-DE" dirty="0">
              <a:solidFill>
                <a:srgbClr val="33CCFF"/>
              </a:solidFill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lensingprint"/>
          <p:cNvPicPr>
            <a:picLocks noChangeAspect="1" noChangeArrowheads="1"/>
          </p:cNvPicPr>
          <p:nvPr/>
        </p:nvPicPr>
        <p:blipFill>
          <a:blip r:embed="rId3" cstate="print"/>
          <a:srcRect l="1903" t="1230" r="1068" b="22951"/>
          <a:stretch>
            <a:fillRect/>
          </a:stretch>
        </p:blipFill>
        <p:spPr bwMode="auto">
          <a:xfrm>
            <a:off x="0" y="20638"/>
            <a:ext cx="9144000" cy="683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787900" y="6021388"/>
            <a:ext cx="4132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effectLst/>
              </a:rPr>
              <a:t>Gravitationslinse,HST</a:t>
            </a:r>
            <a:endParaRPr lang="de-DE" sz="3600">
              <a:effectLst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 l="52991" t="30615" r="7753" b="17183"/>
          <a:stretch>
            <a:fillRect/>
          </a:stretch>
        </p:blipFill>
        <p:spPr bwMode="auto">
          <a:xfrm>
            <a:off x="179388" y="3197225"/>
            <a:ext cx="3671887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/>
          <a:srcRect l="11131" t="26111" r="49718" b="49583"/>
          <a:stretch>
            <a:fillRect/>
          </a:stretch>
        </p:blipFill>
        <p:spPr bwMode="auto">
          <a:xfrm>
            <a:off x="4932363" y="4895850"/>
            <a:ext cx="4211637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" descr="A1689_ACS_propagandapic"/>
          <p:cNvPicPr>
            <a:picLocks noChangeAspect="1" noChangeArrowheads="1"/>
          </p:cNvPicPr>
          <p:nvPr/>
        </p:nvPicPr>
        <p:blipFill>
          <a:blip r:embed="rId5" cstate="print"/>
          <a:srcRect l="4323" t="9427" r="3247" b="5072"/>
          <a:stretch>
            <a:fillRect/>
          </a:stretch>
        </p:blipFill>
        <p:spPr bwMode="auto">
          <a:xfrm>
            <a:off x="0" y="28575"/>
            <a:ext cx="921702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6660232" y="764704"/>
            <a:ext cx="16369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Matter</a:t>
            </a:r>
            <a:endParaRPr lang="de-DE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539552" y="1124744"/>
            <a:ext cx="7920880" cy="4176464"/>
          </a:xfrm>
        </p:spPr>
        <p:txBody>
          <a:bodyPr/>
          <a:lstStyle/>
          <a:p>
            <a:pPr marL="514350" indent="-514350"/>
            <a:r>
              <a:rPr lang="en-US" sz="6000" dirty="0" smtClean="0">
                <a:solidFill>
                  <a:srgbClr val="FFFF00"/>
                </a:solidFill>
              </a:rPr>
              <a:t/>
            </a:r>
            <a:br>
              <a:rPr lang="en-US" sz="6000" dirty="0" smtClean="0">
                <a:solidFill>
                  <a:srgbClr val="FFFF00"/>
                </a:solidFill>
              </a:rPr>
            </a:br>
            <a:r>
              <a:rPr lang="en-US" sz="6000" dirty="0" smtClean="0">
                <a:solidFill>
                  <a:srgbClr val="FFFF00"/>
                </a:solidFill>
              </a:rPr>
              <a:t>Fundamental “constants” are not constant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81050" y="1773238"/>
            <a:ext cx="8362950" cy="27225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FFFF00"/>
                </a:solidFill>
                <a:ea typeface="+mj-ea"/>
              </a:rPr>
              <a:t>Space between clumps</a:t>
            </a:r>
            <a:br>
              <a:rPr lang="en-US" sz="4000" smtClean="0">
                <a:solidFill>
                  <a:srgbClr val="FFFF00"/>
                </a:solidFill>
                <a:ea typeface="+mj-ea"/>
              </a:rPr>
            </a:br>
            <a:r>
              <a:rPr lang="en-US" sz="4000" smtClean="0">
                <a:solidFill>
                  <a:srgbClr val="FFFF00"/>
                </a:solidFill>
                <a:ea typeface="+mj-ea"/>
              </a:rPr>
              <a:t> is not empty :</a:t>
            </a:r>
            <a:br>
              <a:rPr lang="en-US" sz="4000" smtClean="0">
                <a:solidFill>
                  <a:srgbClr val="FFFF00"/>
                </a:solidFill>
                <a:ea typeface="+mj-ea"/>
              </a:rPr>
            </a:br>
            <a:r>
              <a:rPr lang="en-US" sz="4000" smtClean="0">
                <a:solidFill>
                  <a:srgbClr val="FFFF00"/>
                </a:solidFill>
                <a:ea typeface="+mj-ea"/>
              </a:rPr>
              <a:t/>
            </a:r>
            <a:br>
              <a:rPr lang="en-US" sz="4000" smtClean="0">
                <a:solidFill>
                  <a:srgbClr val="FFFF00"/>
                </a:solidFill>
                <a:ea typeface="+mj-ea"/>
              </a:rPr>
            </a:br>
            <a:r>
              <a:rPr lang="en-US" sz="4000" smtClean="0">
                <a:solidFill>
                  <a:srgbClr val="FFFF00"/>
                </a:solidFill>
                <a:ea typeface="+mj-ea"/>
              </a:rPr>
              <a:t>Dark Energy !</a:t>
            </a:r>
            <a:endParaRPr lang="de-DE" sz="4000" smtClean="0">
              <a:solidFill>
                <a:srgbClr val="FFFF00"/>
              </a:solidFill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50825" y="4508500"/>
            <a:ext cx="42481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smtClean="0">
                <a:solidFill>
                  <a:srgbClr val="FFFFFF"/>
                </a:solidFill>
                <a:effectLst/>
              </a:rPr>
              <a:t>Dark Energy :</a:t>
            </a:r>
          </a:p>
          <a:p>
            <a:r>
              <a:rPr lang="en-US" sz="4000" smtClean="0">
                <a:solidFill>
                  <a:srgbClr val="FFFFFF"/>
                </a:solidFill>
                <a:effectLst/>
              </a:rPr>
              <a:t>Homogeneously distributed</a:t>
            </a:r>
            <a:endParaRPr lang="de-DE" sz="4000" smtClean="0">
              <a:solidFill>
                <a:srgbClr val="FFFFFF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20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23850" y="274638"/>
            <a:ext cx="8640763" cy="178593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solidFill>
                  <a:srgbClr val="33CCFF"/>
                </a:solidFill>
              </a:rPr>
              <a:t>Einstein</a:t>
            </a:r>
            <a:r>
              <a:rPr lang="en-US" altLang="en-US" sz="3600" smtClean="0">
                <a:solidFill>
                  <a:srgbClr val="33CCFF"/>
                </a:solidFill>
              </a:rPr>
              <a:t>’</a:t>
            </a:r>
            <a:r>
              <a:rPr lang="en-US" sz="3600" smtClean="0">
                <a:solidFill>
                  <a:srgbClr val="33CCFF"/>
                </a:solidFill>
              </a:rPr>
              <a:t>s equations :</a:t>
            </a:r>
            <a:br>
              <a:rPr lang="en-US" sz="3600" smtClean="0">
                <a:solidFill>
                  <a:srgbClr val="33CCFF"/>
                </a:solidFill>
              </a:rPr>
            </a:br>
            <a:r>
              <a:rPr lang="en-US" sz="3600" smtClean="0">
                <a:solidFill>
                  <a:srgbClr val="33CCFF"/>
                </a:solidFill>
              </a:rPr>
              <a:t>almost static Dark Energy predicts accelerated expansion of Universe </a:t>
            </a:r>
          </a:p>
        </p:txBody>
      </p:sp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2322513"/>
            <a:ext cx="60483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8"/>
          <p:cNvPicPr>
            <a:picLocks noChangeAspect="1" noChangeArrowheads="1"/>
          </p:cNvPicPr>
          <p:nvPr/>
        </p:nvPicPr>
        <p:blipFill>
          <a:blip r:embed="rId3" cstate="print"/>
          <a:srcRect l="11473" t="22015" r="49963" b="26360"/>
          <a:stretch>
            <a:fillRect/>
          </a:stretch>
        </p:blipFill>
        <p:spPr bwMode="auto">
          <a:xfrm>
            <a:off x="971550" y="-107950"/>
            <a:ext cx="7019925" cy="696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solidFill>
                  <a:srgbClr val="33CCFF"/>
                </a:solidFill>
                <a:ea typeface="+mj-ea"/>
              </a:rPr>
              <a:t>Predictions for dark energy cosmologies</a:t>
            </a:r>
            <a:endParaRPr lang="de-DE" sz="3600" smtClean="0">
              <a:solidFill>
                <a:srgbClr val="33CCFF"/>
              </a:solidFill>
              <a:ea typeface="+mj-ea"/>
            </a:endParaRPr>
          </a:p>
        </p:txBody>
      </p:sp>
      <p:sp>
        <p:nvSpPr>
          <p:cNvPr id="3389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00113" y="1484313"/>
            <a:ext cx="4038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i="1" smtClean="0">
                <a:solidFill>
                  <a:srgbClr val="33CCFF"/>
                </a:solidFill>
                <a:effectLst/>
                <a:ea typeface="+mn-ea"/>
              </a:rPr>
              <a:t>The expansion of the Universe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i="1" smtClean="0">
                <a:solidFill>
                  <a:srgbClr val="33CCFF"/>
                </a:solidFill>
                <a:effectLst/>
                <a:ea typeface="+mn-ea"/>
              </a:rPr>
              <a:t>       accelerates today !</a:t>
            </a:r>
            <a:endParaRPr lang="de-DE" i="1" smtClean="0">
              <a:solidFill>
                <a:srgbClr val="33CCFF"/>
              </a:solidFill>
              <a:effectLst/>
              <a:ea typeface="+mn-ea"/>
            </a:endParaRPr>
          </a:p>
          <a:p>
            <a:pPr eaLnBrk="1" hangingPunct="1">
              <a:defRPr/>
            </a:pPr>
            <a:endParaRPr lang="de-DE" smtClean="0">
              <a:ea typeface="+mn-ea"/>
            </a:endParaRPr>
          </a:p>
        </p:txBody>
      </p:sp>
      <p:sp>
        <p:nvSpPr>
          <p:cNvPr id="33894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932363" y="1557338"/>
            <a:ext cx="4038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>
                <a:solidFill>
                  <a:srgbClr val="33CCFF"/>
                </a:solidFill>
                <a:ea typeface="+mn-ea"/>
              </a:rPr>
              <a:t>    </a:t>
            </a:r>
            <a:endParaRPr lang="de-DE" i="1" smtClean="0">
              <a:solidFill>
                <a:srgbClr val="33CCFF"/>
              </a:solidFill>
              <a:ea typeface="+mn-ea"/>
            </a:endParaRPr>
          </a:p>
        </p:txBody>
      </p:sp>
      <p:pic>
        <p:nvPicPr>
          <p:cNvPr id="3687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4076700"/>
            <a:ext cx="37084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solidFill>
                  <a:srgbClr val="33CCFF"/>
                </a:solidFill>
              </a:rPr>
              <a:t>Dark  Energy :</a:t>
            </a:r>
            <a:br>
              <a:rPr lang="en-US" sz="3600" smtClean="0">
                <a:solidFill>
                  <a:srgbClr val="33CCFF"/>
                </a:solidFill>
              </a:rPr>
            </a:br>
            <a:r>
              <a:rPr lang="en-US" sz="3600" smtClean="0">
                <a:solidFill>
                  <a:srgbClr val="33CCFF"/>
                </a:solidFill>
              </a:rPr>
              <a:t>observations fit together !</a:t>
            </a:r>
          </a:p>
        </p:txBody>
      </p:sp>
      <p:pic>
        <p:nvPicPr>
          <p:cNvPr id="39939" name="Picture 3" descr="knop03omeg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1773238"/>
            <a:ext cx="3671888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33CCFF"/>
                </a:solidFill>
                <a:ea typeface="+mj-ea"/>
              </a:rPr>
              <a:t>Composition of the Universe</a:t>
            </a:r>
            <a:endParaRPr lang="de-DE" smtClean="0">
              <a:solidFill>
                <a:srgbClr val="33CCFF"/>
              </a:solidFill>
              <a:ea typeface="+mj-ea"/>
            </a:endParaRP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16113"/>
            <a:ext cx="8229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4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l-GR" sz="3600" dirty="0" smtClean="0">
                <a:solidFill>
                  <a:srgbClr val="FFFF00"/>
                </a:solidFill>
              </a:rPr>
              <a:t>Ω</a:t>
            </a:r>
            <a:r>
              <a:rPr lang="en-US" sz="3600" baseline="-25000" dirty="0" smtClean="0">
                <a:solidFill>
                  <a:srgbClr val="FFFF00"/>
                </a:solidFill>
              </a:rPr>
              <a:t>b   </a:t>
            </a:r>
            <a:r>
              <a:rPr lang="en-US" sz="3600" dirty="0" smtClean="0">
                <a:solidFill>
                  <a:srgbClr val="FFFF00"/>
                </a:solidFill>
              </a:rPr>
              <a:t>= 0.045       </a:t>
            </a:r>
            <a:r>
              <a:rPr lang="en-US" sz="3600" dirty="0" smtClean="0">
                <a:solidFill>
                  <a:srgbClr val="FF0000"/>
                </a:solidFill>
              </a:rPr>
              <a:t>visible </a:t>
            </a:r>
            <a:r>
              <a:rPr lang="en-US" sz="3600" dirty="0" smtClean="0">
                <a:solidFill>
                  <a:srgbClr val="FFFF00"/>
                </a:solidFill>
              </a:rPr>
              <a:t>            </a:t>
            </a:r>
            <a:r>
              <a:rPr lang="en-US" sz="3600" dirty="0" smtClean="0">
                <a:solidFill>
                  <a:srgbClr val="33CCFF"/>
                </a:solidFill>
              </a:rPr>
              <a:t>clumping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600" dirty="0" smtClean="0">
              <a:solidFill>
                <a:srgbClr val="33CCFF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l-GR" sz="3600" dirty="0" smtClean="0">
                <a:solidFill>
                  <a:srgbClr val="FFFF00"/>
                </a:solidFill>
              </a:rPr>
              <a:t>Ω</a:t>
            </a:r>
            <a:r>
              <a:rPr lang="en-US" sz="3600" baseline="-25000" dirty="0" smtClean="0">
                <a:solidFill>
                  <a:srgbClr val="FFFF00"/>
                </a:solidFill>
              </a:rPr>
              <a:t>dm</a:t>
            </a:r>
            <a:r>
              <a:rPr lang="en-US" sz="3600" dirty="0" smtClean="0">
                <a:solidFill>
                  <a:srgbClr val="FFFF00"/>
                </a:solidFill>
              </a:rPr>
              <a:t>= 0.25         </a:t>
            </a:r>
            <a:r>
              <a:rPr lang="en-US" sz="3600" dirty="0" smtClean="0">
                <a:solidFill>
                  <a:srgbClr val="33CC33"/>
                </a:solidFill>
              </a:rPr>
              <a:t>invisible</a:t>
            </a:r>
            <a:r>
              <a:rPr lang="en-US" sz="3600" dirty="0" smtClean="0">
                <a:solidFill>
                  <a:srgbClr val="FFFF00"/>
                </a:solidFill>
              </a:rPr>
              <a:t>          </a:t>
            </a:r>
            <a:r>
              <a:rPr lang="en-US" sz="3600" dirty="0" smtClean="0">
                <a:solidFill>
                  <a:srgbClr val="33CCFF"/>
                </a:solidFill>
              </a:rPr>
              <a:t>clumping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33CCFF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l-GR" sz="3600" dirty="0" smtClean="0">
                <a:solidFill>
                  <a:srgbClr val="FFFF00"/>
                </a:solidFill>
              </a:rPr>
              <a:t>Ω</a:t>
            </a:r>
            <a:r>
              <a:rPr lang="en-US" sz="3600" baseline="-25000" dirty="0" smtClean="0">
                <a:solidFill>
                  <a:srgbClr val="FFFF00"/>
                </a:solidFill>
              </a:rPr>
              <a:t>h   </a:t>
            </a:r>
            <a:r>
              <a:rPr lang="en-US" sz="3600" dirty="0" smtClean="0">
                <a:solidFill>
                  <a:srgbClr val="FFFF00"/>
                </a:solidFill>
              </a:rPr>
              <a:t>= 0.7           </a:t>
            </a:r>
            <a:r>
              <a:rPr lang="en-US" sz="3600" dirty="0" smtClean="0">
                <a:solidFill>
                  <a:srgbClr val="33CC33"/>
                </a:solidFill>
              </a:rPr>
              <a:t>invisible</a:t>
            </a:r>
            <a:r>
              <a:rPr lang="en-US" sz="3600" dirty="0" smtClean="0">
                <a:solidFill>
                  <a:srgbClr val="FFFF00"/>
                </a:solidFill>
              </a:rPr>
              <a:t>        </a:t>
            </a:r>
            <a:r>
              <a:rPr lang="en-US" sz="3600" dirty="0" smtClean="0"/>
              <a:t>homogeneous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     </a:t>
            </a:r>
            <a:endParaRPr lang="el-GR" sz="36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1258888" y="620713"/>
            <a:ext cx="6607899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FFFF00"/>
                </a:solidFill>
                <a:effectLst/>
              </a:rPr>
              <a:t>What is  Dark Energy ?</a:t>
            </a:r>
          </a:p>
          <a:p>
            <a:endParaRPr lang="en-US" sz="5400" dirty="0">
              <a:solidFill>
                <a:srgbClr val="FFFF00"/>
              </a:solidFill>
              <a:effectLst/>
            </a:endParaRPr>
          </a:p>
          <a:p>
            <a:endParaRPr lang="en-US" sz="5400" dirty="0">
              <a:solidFill>
                <a:srgbClr val="FFFF00"/>
              </a:solidFill>
              <a:effectLst/>
            </a:endParaRPr>
          </a:p>
          <a:p>
            <a:r>
              <a:rPr lang="en-US" sz="5400" dirty="0">
                <a:solidFill>
                  <a:srgbClr val="FFFF00"/>
                </a:solidFill>
                <a:effectLst/>
              </a:rPr>
              <a:t>Cosmological Constant </a:t>
            </a:r>
          </a:p>
          <a:p>
            <a:r>
              <a:rPr lang="en-US" sz="5400" dirty="0">
                <a:solidFill>
                  <a:srgbClr val="FFFF00"/>
                </a:solidFill>
                <a:effectLst/>
              </a:rPr>
              <a:t>               or </a:t>
            </a:r>
          </a:p>
          <a:p>
            <a:r>
              <a:rPr lang="en-US" sz="5400" dirty="0">
                <a:solidFill>
                  <a:srgbClr val="FFFF00"/>
                </a:solidFill>
                <a:effectLst/>
              </a:rPr>
              <a:t>     Quintessence ?</a:t>
            </a:r>
            <a:endParaRPr lang="de-DE" sz="5400" dirty="0"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33CCFF"/>
                </a:solidFill>
                <a:ea typeface="+mj-ea"/>
              </a:rPr>
              <a:t>Cosmological Constant</a:t>
            </a:r>
            <a:br>
              <a:rPr lang="en-US" sz="4000" smtClean="0">
                <a:solidFill>
                  <a:srgbClr val="33CCFF"/>
                </a:solidFill>
                <a:ea typeface="+mj-ea"/>
              </a:rPr>
            </a:br>
            <a:r>
              <a:rPr lang="en-US" sz="4000" smtClean="0">
                <a:solidFill>
                  <a:srgbClr val="33CCFF"/>
                </a:solidFill>
                <a:ea typeface="+mj-ea"/>
              </a:rPr>
              <a:t>- Einstein -</a:t>
            </a:r>
            <a:endParaRPr lang="de-DE" sz="4000" smtClean="0">
              <a:solidFill>
                <a:srgbClr val="33CCFF"/>
              </a:solidFill>
              <a:ea typeface="+mj-ea"/>
            </a:endParaRP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Constant </a:t>
            </a:r>
            <a:r>
              <a:rPr lang="el-GR" sz="3600" smtClean="0"/>
              <a:t>λ</a:t>
            </a:r>
            <a:r>
              <a:rPr lang="en-US" sz="3600" smtClean="0"/>
              <a:t> compatible with all symmetries</a:t>
            </a:r>
          </a:p>
          <a:p>
            <a:pPr eaLnBrk="1" hangingPunct="1">
              <a:defRPr/>
            </a:pPr>
            <a:r>
              <a:rPr lang="en-US" sz="3600" smtClean="0"/>
              <a:t>No time variation in contribution to energy density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600" smtClean="0"/>
          </a:p>
          <a:p>
            <a:pPr eaLnBrk="1" hangingPunct="1">
              <a:defRPr/>
            </a:pPr>
            <a:r>
              <a:rPr lang="en-US" sz="3600" smtClean="0"/>
              <a:t>Why so small ?       </a:t>
            </a:r>
            <a:r>
              <a:rPr lang="el-GR" sz="3600" smtClean="0">
                <a:solidFill>
                  <a:srgbClr val="FFFF00"/>
                </a:solidFill>
              </a:rPr>
              <a:t>λ</a:t>
            </a:r>
            <a:r>
              <a:rPr lang="en-US" sz="3600" smtClean="0">
                <a:solidFill>
                  <a:srgbClr val="FFFF00"/>
                </a:solidFill>
              </a:rPr>
              <a:t>/M</a:t>
            </a:r>
            <a:r>
              <a:rPr lang="en-US" sz="3600" baseline="30000" smtClean="0">
                <a:solidFill>
                  <a:srgbClr val="FFFF00"/>
                </a:solidFill>
              </a:rPr>
              <a:t>4</a:t>
            </a:r>
            <a:r>
              <a:rPr lang="en-US" sz="3600" smtClean="0">
                <a:solidFill>
                  <a:srgbClr val="FFFF00"/>
                </a:solidFill>
              </a:rPr>
              <a:t> = 10</a:t>
            </a:r>
            <a:r>
              <a:rPr lang="en-US" sz="3600" baseline="30000" smtClean="0">
                <a:solidFill>
                  <a:srgbClr val="FFFF00"/>
                </a:solidFill>
              </a:rPr>
              <a:t>-120</a:t>
            </a:r>
          </a:p>
          <a:p>
            <a:pPr eaLnBrk="1" hangingPunct="1">
              <a:defRPr/>
            </a:pPr>
            <a:endParaRPr lang="en-US" sz="3600" baseline="30000" smtClean="0"/>
          </a:p>
          <a:p>
            <a:pPr eaLnBrk="1" hangingPunct="1">
              <a:defRPr/>
            </a:pPr>
            <a:r>
              <a:rPr lang="en-US" sz="3600" smtClean="0"/>
              <a:t>Why important just today ?</a:t>
            </a:r>
            <a:endParaRPr lang="el-GR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>
                <a:solidFill>
                  <a:srgbClr val="33CCFF"/>
                </a:solidFill>
                <a:ea typeface="+mj-ea"/>
              </a:rPr>
              <a:t>Cosmological mass scales</a:t>
            </a:r>
            <a:endParaRPr lang="de-DE" b="0" smtClean="0">
              <a:solidFill>
                <a:srgbClr val="33CCFF"/>
              </a:solidFill>
              <a:ea typeface="+mj-ea"/>
            </a:endParaRP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Energy density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>
                <a:cs typeface="Arial" pitchFamily="34" charset="0"/>
              </a:rPr>
              <a:t>    </a:t>
            </a:r>
            <a:r>
              <a:rPr lang="el-GR" smtClean="0">
                <a:cs typeface="Arial" pitchFamily="34" charset="0"/>
              </a:rPr>
              <a:t>ρ</a:t>
            </a:r>
            <a:r>
              <a:rPr lang="en-US" smtClean="0">
                <a:cs typeface="Arial" pitchFamily="34" charset="0"/>
              </a:rPr>
              <a:t> ~ ( 2.4×10 </a:t>
            </a:r>
            <a:r>
              <a:rPr lang="en-US" baseline="30000" smtClean="0">
                <a:cs typeface="Arial" pitchFamily="34" charset="0"/>
              </a:rPr>
              <a:t>-3</a:t>
            </a:r>
            <a:r>
              <a:rPr lang="en-US" smtClean="0">
                <a:cs typeface="Arial" pitchFamily="34" charset="0"/>
              </a:rPr>
              <a:t> eV )</a:t>
            </a:r>
            <a:r>
              <a:rPr lang="en-US" b="1" baseline="30000" smtClean="0">
                <a:cs typeface="Arial" pitchFamily="34" charset="0"/>
              </a:rPr>
              <a:t>- 4</a:t>
            </a:r>
            <a:endParaRPr lang="en-US" b="1" baseline="30000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he-IL" b="1" baseline="30000" smtClean="0">
              <a:cs typeface="Arial" pitchFamily="34" charset="0"/>
            </a:endParaRPr>
          </a:p>
        </p:txBody>
      </p:sp>
      <p:sp>
        <p:nvSpPr>
          <p:cNvPr id="28672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Reduced Planck mass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    M=2.44</a:t>
            </a:r>
            <a:r>
              <a:rPr lang="en-US" smtClean="0">
                <a:cs typeface="Arial" pitchFamily="34" charset="0"/>
              </a:rPr>
              <a:t>×10 </a:t>
            </a:r>
            <a:r>
              <a:rPr lang="en-US" baseline="30000" smtClean="0">
                <a:cs typeface="Arial" pitchFamily="34" charset="0"/>
              </a:rPr>
              <a:t>27</a:t>
            </a:r>
            <a:r>
              <a:rPr lang="en-US" smtClean="0">
                <a:cs typeface="Arial" pitchFamily="34" charset="0"/>
              </a:rPr>
              <a:t> eV</a:t>
            </a:r>
          </a:p>
          <a:p>
            <a:pPr lvl="1" eaLnBrk="1" hangingPunct="1">
              <a:defRPr/>
            </a:pPr>
            <a:r>
              <a:rPr lang="en-US" smtClean="0">
                <a:cs typeface="Arial" pitchFamily="34" charset="0"/>
              </a:rPr>
              <a:t>Newton</a:t>
            </a:r>
            <a:r>
              <a:rPr lang="en-US" altLang="en-US" smtClean="0">
                <a:cs typeface="Arial" pitchFamily="34" charset="0"/>
              </a:rPr>
              <a:t>’</a:t>
            </a:r>
            <a:r>
              <a:rPr lang="en-US" smtClean="0">
                <a:cs typeface="Arial" pitchFamily="34" charset="0"/>
              </a:rPr>
              <a:t>s constant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>
                <a:cs typeface="Arial" pitchFamily="34" charset="0"/>
              </a:rPr>
              <a:t>   G</a:t>
            </a:r>
            <a:r>
              <a:rPr lang="en-US" sz="1400" smtClean="0">
                <a:cs typeface="Arial" pitchFamily="34" charset="0"/>
              </a:rPr>
              <a:t>N</a:t>
            </a:r>
            <a:r>
              <a:rPr lang="en-US" smtClean="0">
                <a:cs typeface="Arial" pitchFamily="34" charset="0"/>
              </a:rPr>
              <a:t>=(8</a:t>
            </a:r>
            <a:r>
              <a:rPr lang="el-GR" smtClean="0">
                <a:cs typeface="Arial" pitchFamily="34" charset="0"/>
              </a:rPr>
              <a:t>π</a:t>
            </a:r>
            <a:r>
              <a:rPr lang="en-US" smtClean="0">
                <a:cs typeface="Arial" pitchFamily="34" charset="0"/>
              </a:rPr>
              <a:t>M²)</a:t>
            </a:r>
          </a:p>
        </p:txBody>
      </p:sp>
      <p:sp>
        <p:nvSpPr>
          <p:cNvPr id="286725" name="Text Box 5"/>
          <p:cNvSpPr txBox="1">
            <a:spLocks noChangeArrowheads="1"/>
          </p:cNvSpPr>
          <p:nvPr/>
        </p:nvSpPr>
        <p:spPr bwMode="auto">
          <a:xfrm>
            <a:off x="592138" y="3736975"/>
            <a:ext cx="79406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Only ratios of mass scales are observable !</a:t>
            </a:r>
          </a:p>
          <a:p>
            <a:pPr>
              <a:defRPr/>
            </a:pPr>
            <a:endParaRPr lang="en-US" sz="2400">
              <a:solidFill>
                <a:srgbClr val="33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defRPr/>
            </a:pPr>
            <a:r>
              <a:rPr lang="en-US" sz="240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homogeneous dark energy:   </a:t>
            </a:r>
            <a:r>
              <a:rPr lang="el-GR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ρ</a:t>
            </a:r>
            <a:r>
              <a:rPr lang="en-US" sz="240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/M</a:t>
            </a:r>
            <a:r>
              <a:rPr lang="en-US" sz="2400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= 6.5 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10ˉ¹²¹</a:t>
            </a:r>
          </a:p>
          <a:p>
            <a:pPr>
              <a:defRPr/>
            </a:pP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   matter:                                    </a:t>
            </a:r>
            <a:r>
              <a:rPr lang="el-GR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ρ</a:t>
            </a:r>
            <a:r>
              <a:rPr lang="en-US" sz="240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/M</a:t>
            </a:r>
            <a:r>
              <a:rPr lang="en-US" sz="2400" baseline="3000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= 3.5 10ˉ¹²¹</a:t>
            </a:r>
          </a:p>
          <a:p>
            <a:pPr>
              <a:defRPr/>
            </a:pP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l-GR" sz="2400">
              <a:solidFill>
                <a:srgbClr val="33CC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33CCFF"/>
                </a:solidFill>
                <a:ea typeface="+mj-ea"/>
              </a:rPr>
              <a:t>Time evolution</a:t>
            </a:r>
            <a:endParaRPr lang="de-DE" smtClean="0">
              <a:solidFill>
                <a:srgbClr val="33CCFF"/>
              </a:solidFill>
              <a:ea typeface="+mj-ea"/>
            </a:endParaRP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8604250" cy="4525963"/>
          </a:xfrm>
        </p:spPr>
        <p:txBody>
          <a:bodyPr/>
          <a:lstStyle/>
          <a:p>
            <a:pPr eaLnBrk="1" hangingPunct="1">
              <a:defRPr/>
            </a:pPr>
            <a:r>
              <a:rPr lang="el-GR" smtClean="0">
                <a:solidFill>
                  <a:srgbClr val="FFFF00"/>
                </a:solidFill>
                <a:cs typeface="Arial" pitchFamily="34" charset="0"/>
              </a:rPr>
              <a:t>ρ</a:t>
            </a:r>
            <a:r>
              <a:rPr lang="en-US" baseline="-25000" smtClean="0">
                <a:solidFill>
                  <a:srgbClr val="FFFF00"/>
                </a:solidFill>
                <a:cs typeface="Arial" pitchFamily="34" charset="0"/>
              </a:rPr>
              <a:t>m</a:t>
            </a:r>
            <a:r>
              <a:rPr lang="en-US" smtClean="0">
                <a:solidFill>
                  <a:srgbClr val="FFFF00"/>
                </a:solidFill>
                <a:cs typeface="Arial" pitchFamily="34" charset="0"/>
              </a:rPr>
              <a:t>/M</a:t>
            </a:r>
            <a:r>
              <a:rPr lang="en-US" baseline="30000" smtClean="0">
                <a:solidFill>
                  <a:srgbClr val="FFFF00"/>
                </a:solidFill>
                <a:cs typeface="Arial" pitchFamily="34" charset="0"/>
              </a:rPr>
              <a:t>4 </a:t>
            </a:r>
            <a:r>
              <a:rPr lang="en-US" smtClean="0">
                <a:solidFill>
                  <a:srgbClr val="FFFF00"/>
                </a:solidFill>
                <a:cs typeface="Arial" pitchFamily="34" charset="0"/>
              </a:rPr>
              <a:t>~ aˉ</a:t>
            </a:r>
            <a:r>
              <a:rPr lang="en-US" sz="4400" smtClean="0">
                <a:solidFill>
                  <a:srgbClr val="FFFF00"/>
                </a:solidFill>
                <a:cs typeface="Arial" pitchFamily="34" charset="0"/>
              </a:rPr>
              <a:t>³ </a:t>
            </a:r>
            <a:r>
              <a:rPr lang="en-US" smtClean="0">
                <a:solidFill>
                  <a:srgbClr val="FFFF00"/>
                </a:solidFill>
                <a:cs typeface="Arial" pitchFamily="34" charset="0"/>
              </a:rPr>
              <a:t>~</a:t>
            </a:r>
          </a:p>
          <a:p>
            <a:pPr eaLnBrk="1" hangingPunct="1">
              <a:defRPr/>
            </a:pPr>
            <a:endParaRPr lang="en-US" smtClean="0">
              <a:cs typeface="Arial" pitchFamily="34" charset="0"/>
            </a:endParaRPr>
          </a:p>
          <a:p>
            <a:pPr eaLnBrk="1" hangingPunct="1">
              <a:defRPr/>
            </a:pPr>
            <a:r>
              <a:rPr lang="el-GR" smtClean="0">
                <a:solidFill>
                  <a:srgbClr val="FFFF00"/>
                </a:solidFill>
                <a:cs typeface="Arial" pitchFamily="34" charset="0"/>
              </a:rPr>
              <a:t>ρ</a:t>
            </a:r>
            <a:r>
              <a:rPr lang="en-US" baseline="-25000" smtClean="0">
                <a:solidFill>
                  <a:srgbClr val="FFFF00"/>
                </a:solidFill>
                <a:cs typeface="Arial" pitchFamily="34" charset="0"/>
              </a:rPr>
              <a:t>r</a:t>
            </a:r>
            <a:r>
              <a:rPr lang="en-US" smtClean="0">
                <a:solidFill>
                  <a:srgbClr val="FFFF00"/>
                </a:solidFill>
                <a:cs typeface="Arial" pitchFamily="34" charset="0"/>
              </a:rPr>
              <a:t>/M</a:t>
            </a:r>
            <a:r>
              <a:rPr lang="en-US" baseline="30000" smtClean="0">
                <a:solidFill>
                  <a:srgbClr val="FFFF00"/>
                </a:solidFill>
                <a:cs typeface="Arial" pitchFamily="34" charset="0"/>
              </a:rPr>
              <a:t>4 </a:t>
            </a:r>
            <a:r>
              <a:rPr lang="en-US" smtClean="0">
                <a:solidFill>
                  <a:srgbClr val="FFFF00"/>
                </a:solidFill>
                <a:cs typeface="Arial" pitchFamily="34" charset="0"/>
              </a:rPr>
              <a:t>~ aˉ</a:t>
            </a:r>
            <a:r>
              <a:rPr lang="en-US" sz="4000" baseline="30000" smtClean="0">
                <a:solidFill>
                  <a:srgbClr val="FFFF00"/>
                </a:solidFill>
                <a:cs typeface="Arial" pitchFamily="34" charset="0"/>
              </a:rPr>
              <a:t>4</a:t>
            </a:r>
            <a:r>
              <a:rPr lang="en-US" sz="4400" smtClean="0">
                <a:solidFill>
                  <a:srgbClr val="FFFF00"/>
                </a:solidFill>
                <a:cs typeface="Arial" pitchFamily="34" charset="0"/>
              </a:rPr>
              <a:t>  </a:t>
            </a:r>
            <a:r>
              <a:rPr lang="en-US" smtClean="0">
                <a:solidFill>
                  <a:srgbClr val="FFFF00"/>
                </a:solidFill>
                <a:cs typeface="Arial" pitchFamily="34" charset="0"/>
              </a:rPr>
              <a:t>~  </a:t>
            </a:r>
            <a:r>
              <a:rPr lang="en-US" sz="28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lang="en-US" sz="2800" baseline="300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-2</a:t>
            </a:r>
            <a:r>
              <a:rPr lang="en-US" sz="2800" b="1" baseline="30000" smtClean="0">
                <a:solidFill>
                  <a:srgbClr val="FFFF00"/>
                </a:solidFill>
                <a:cs typeface="Arial" pitchFamily="34" charset="0"/>
              </a:rPr>
              <a:t>       </a:t>
            </a:r>
            <a:r>
              <a:rPr lang="en-US" sz="28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radiation dominated universe</a:t>
            </a:r>
            <a:endParaRPr lang="el-GR" sz="280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solidFill>
                  <a:srgbClr val="FF0066"/>
                </a:solidFill>
                <a:cs typeface="Arial" pitchFamily="34" charset="0"/>
              </a:rPr>
              <a:t>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solidFill>
                  <a:srgbClr val="FF0066"/>
                </a:solidFill>
                <a:cs typeface="Arial" pitchFamily="34" charset="0"/>
              </a:rPr>
              <a:t>         </a:t>
            </a:r>
            <a:r>
              <a:rPr lang="en-US" sz="4000" smtClean="0">
                <a:solidFill>
                  <a:srgbClr val="33CCFF"/>
                </a:solidFill>
                <a:cs typeface="Arial" pitchFamily="34" charset="0"/>
              </a:rPr>
              <a:t>Huge age        small ratio</a:t>
            </a:r>
            <a:r>
              <a:rPr lang="en-US" sz="3600" smtClean="0">
                <a:solidFill>
                  <a:srgbClr val="33CCFF"/>
                </a:solidFill>
                <a:cs typeface="Arial" pitchFamily="34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smtClean="0">
                <a:solidFill>
                  <a:srgbClr val="33CCFF"/>
                </a:solidFill>
                <a:cs typeface="Arial" pitchFamily="34" charset="0"/>
              </a:rPr>
              <a:t>        Same explanation for small dark energy?</a:t>
            </a:r>
            <a:endParaRPr lang="el-GR" sz="3600" smtClean="0">
              <a:solidFill>
                <a:srgbClr val="33CCFF"/>
              </a:solidFill>
              <a:cs typeface="Arial" pitchFamily="34" charset="0"/>
            </a:endParaRPr>
          </a:p>
        </p:txBody>
      </p:sp>
      <p:sp>
        <p:nvSpPr>
          <p:cNvPr id="287748" name="AutoShape 4"/>
          <p:cNvSpPr>
            <a:spLocks noChangeArrowheads="1"/>
          </p:cNvSpPr>
          <p:nvPr/>
        </p:nvSpPr>
        <p:spPr bwMode="auto">
          <a:xfrm flipV="1">
            <a:off x="3779838" y="4941888"/>
            <a:ext cx="360362" cy="215900"/>
          </a:xfrm>
          <a:prstGeom prst="right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endParaRPr lang="en-US" sz="1800" i="1" u="sng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287749" name="Text Box 5"/>
          <p:cNvSpPr txBox="1">
            <a:spLocks noChangeArrowheads="1"/>
          </p:cNvSpPr>
          <p:nvPr/>
        </p:nvSpPr>
        <p:spPr bwMode="auto">
          <a:xfrm>
            <a:off x="3492500" y="1484313"/>
            <a:ext cx="5651500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FFFF00"/>
                </a:solidFill>
                <a:effectLst/>
                <a:latin typeface="Arial" pitchFamily="34" charset="0"/>
              </a:rPr>
              <a:t>tˉ</a:t>
            </a:r>
            <a:r>
              <a:rPr lang="en-US" sz="3600">
                <a:solidFill>
                  <a:srgbClr val="FFFF00"/>
                </a:solidFill>
                <a:effectLst/>
                <a:latin typeface="Arial" pitchFamily="34" charset="0"/>
              </a:rPr>
              <a:t>²</a:t>
            </a:r>
            <a:r>
              <a:rPr lang="en-US" sz="2800">
                <a:solidFill>
                  <a:srgbClr val="FFFF00"/>
                </a:solidFill>
                <a:effectLst/>
                <a:latin typeface="Arial" pitchFamily="34" charset="0"/>
              </a:rPr>
              <a:t>     matter dominated universe</a:t>
            </a:r>
            <a:endParaRPr lang="en-US" sz="2800" b="1" i="1" u="sng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defRPr/>
            </a:pPr>
            <a:endParaRPr lang="en-US" sz="1800" b="1" i="1" u="sng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defRPr/>
            </a:pPr>
            <a:r>
              <a:rPr lang="en-US" sz="2800">
                <a:solidFill>
                  <a:srgbClr val="FFFF00"/>
                </a:solidFill>
                <a:effectLst/>
                <a:latin typeface="Arial" pitchFamily="34" charset="0"/>
              </a:rPr>
              <a:t>tˉ</a:t>
            </a:r>
            <a:r>
              <a:rPr lang="en-US" sz="2800" baseline="3000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3/2</a:t>
            </a:r>
            <a:r>
              <a:rPr lang="en-US" sz="2800">
                <a:solidFill>
                  <a:srgbClr val="FFFF00"/>
                </a:solidFill>
                <a:effectLst/>
                <a:latin typeface="Arial" pitchFamily="34" charset="0"/>
              </a:rPr>
              <a:t>   radiation dominated universe</a:t>
            </a:r>
          </a:p>
          <a:p>
            <a:pPr>
              <a:defRPr/>
            </a:pPr>
            <a:r>
              <a:rPr lang="en-US" sz="2800">
                <a:solidFill>
                  <a:srgbClr val="FFFF00"/>
                </a:solidFill>
                <a:effectLst/>
                <a:latin typeface="Arial" pitchFamily="34" charset="0"/>
              </a:rPr>
              <a:t>                   </a:t>
            </a:r>
            <a:endParaRPr lang="de-DE" sz="2800"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1258888" y="1679575"/>
            <a:ext cx="66262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i="1">
                <a:solidFill>
                  <a:srgbClr val="FFFF00"/>
                </a:solidFill>
                <a:effectLst/>
              </a:rPr>
              <a:t>Have  coupling constants in the </a:t>
            </a:r>
          </a:p>
          <a:p>
            <a:r>
              <a:rPr lang="en-US" sz="4800" i="1">
                <a:solidFill>
                  <a:srgbClr val="FFFF00"/>
                </a:solidFill>
                <a:effectLst/>
              </a:rPr>
              <a:t>         early Universe</a:t>
            </a:r>
          </a:p>
          <a:p>
            <a:r>
              <a:rPr lang="en-US" sz="4800" i="1">
                <a:solidFill>
                  <a:srgbClr val="FFFF00"/>
                </a:solidFill>
                <a:effectLst/>
              </a:rPr>
              <a:t>   other values than today ?</a:t>
            </a:r>
            <a:endParaRPr lang="de-DE" sz="4800" i="1">
              <a:solidFill>
                <a:srgbClr val="FFFF00"/>
              </a:solidFill>
              <a:effectLst/>
            </a:endParaRP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3708400" y="4868863"/>
            <a:ext cx="1549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effectLst/>
              </a:rPr>
              <a:t>Yes !</a:t>
            </a:r>
            <a:endParaRPr lang="de-DE" sz="5400" b="1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QuvsLam"/>
          <p:cNvPicPr>
            <a:picLocks noChangeAspect="1" noChangeArrowheads="1"/>
          </p:cNvPicPr>
          <p:nvPr/>
        </p:nvPicPr>
        <p:blipFill>
          <a:blip r:embed="rId3" cstate="print"/>
          <a:srcRect t="40344" b="3720"/>
          <a:stretch>
            <a:fillRect/>
          </a:stretch>
        </p:blipFill>
        <p:spPr bwMode="auto">
          <a:xfrm>
            <a:off x="1547813" y="1844675"/>
            <a:ext cx="6264275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0" y="333375"/>
            <a:ext cx="87407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effectLst/>
              </a:rPr>
              <a:t>         </a:t>
            </a:r>
            <a:r>
              <a:rPr lang="en-US" sz="4000">
                <a:solidFill>
                  <a:srgbClr val="FFFF00"/>
                </a:solidFill>
                <a:effectLst/>
              </a:rPr>
              <a:t>Cosm. Const.   |   Quintessence</a:t>
            </a:r>
          </a:p>
          <a:p>
            <a:r>
              <a:rPr lang="en-US" sz="4000">
                <a:solidFill>
                  <a:srgbClr val="FFFF00"/>
                </a:solidFill>
                <a:effectLst/>
              </a:rPr>
              <a:t>             static            |     dynamical</a:t>
            </a:r>
            <a:endParaRPr lang="de-DE" sz="4000"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dirty="0" smtClean="0">
                <a:solidFill>
                  <a:srgbClr val="FFFF00"/>
                </a:solidFill>
                <a:ea typeface="+mj-ea"/>
              </a:rPr>
              <a:t>Quintessence</a:t>
            </a:r>
            <a:endParaRPr lang="de-DE" sz="7200" dirty="0" smtClean="0">
              <a:solidFill>
                <a:srgbClr val="FFFF00"/>
              </a:solidFill>
              <a:ea typeface="+mj-ea"/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2060575"/>
            <a:ext cx="6842125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4800" dirty="0" smtClean="0">
                <a:solidFill>
                  <a:srgbClr val="33CCFF"/>
                </a:solidFill>
                <a:ea typeface="+mn-ea"/>
              </a:rPr>
              <a:t>  Dynamical dark energy 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800" dirty="0" smtClean="0">
                <a:solidFill>
                  <a:srgbClr val="33CCFF"/>
                </a:solidFill>
                <a:ea typeface="+mn-ea"/>
              </a:rPr>
              <a:t>  generated by  scalar</a:t>
            </a:r>
            <a:r>
              <a:rPr lang="en-US" sz="4800" dirty="0" smtClean="0">
                <a:solidFill>
                  <a:srgbClr val="33CC33"/>
                </a:solidFill>
                <a:ea typeface="+mn-ea"/>
              </a:rPr>
              <a:t> </a:t>
            </a:r>
            <a:r>
              <a:rPr lang="en-US" sz="4800" dirty="0" smtClean="0">
                <a:solidFill>
                  <a:srgbClr val="FFFF00"/>
                </a:solidFill>
                <a:ea typeface="+mn-ea"/>
              </a:rPr>
              <a:t>field</a:t>
            </a:r>
            <a:endParaRPr lang="en-US" sz="5400" dirty="0" smtClean="0">
              <a:solidFill>
                <a:srgbClr val="FFFF00"/>
              </a:solidFill>
              <a:ea typeface="+mn-ea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5400" dirty="0" smtClean="0">
                <a:solidFill>
                  <a:srgbClr val="33CC33"/>
                </a:solidFill>
                <a:ea typeface="+mn-ea"/>
              </a:rPr>
              <a:t>           </a:t>
            </a:r>
            <a:r>
              <a:rPr lang="en-US" sz="5400" dirty="0" smtClean="0">
                <a:solidFill>
                  <a:srgbClr val="FFFF00"/>
                </a:solidFill>
                <a:ea typeface="+mn-ea"/>
              </a:rPr>
              <a:t>(</a:t>
            </a:r>
            <a:r>
              <a:rPr lang="en-US" sz="5400" dirty="0" err="1" smtClean="0">
                <a:solidFill>
                  <a:srgbClr val="FFFF00"/>
                </a:solidFill>
                <a:ea typeface="+mn-ea"/>
              </a:rPr>
              <a:t>cosmon</a:t>
            </a:r>
            <a:r>
              <a:rPr lang="en-US" sz="5400" dirty="0" smtClean="0">
                <a:solidFill>
                  <a:srgbClr val="FFFF00"/>
                </a:solidFill>
                <a:ea typeface="+mn-ea"/>
              </a:rPr>
              <a:t>)</a:t>
            </a:r>
            <a:endParaRPr lang="de-DE" sz="5400" dirty="0" smtClean="0">
              <a:solidFill>
                <a:srgbClr val="FFFF00"/>
              </a:solidFill>
              <a:ea typeface="+mn-ea"/>
            </a:endParaRP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2268538" y="5734050"/>
            <a:ext cx="67675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C.Wetterich,Nucl.Phys.B302(1988)668,            24.9.87</a:t>
            </a:r>
          </a:p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P.J.E.Peebles,B.Ratra,ApJ.Lett.325(1988)L17,  20.10.87</a:t>
            </a:r>
            <a:endParaRPr lang="de-DE" sz="2000"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68313" y="476250"/>
            <a:ext cx="8424862" cy="3816350"/>
          </a:xfrm>
          <a:solidFill>
            <a:srgbClr val="33CCFF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FB250F"/>
                </a:solidFill>
                <a:ea typeface="+mj-ea"/>
              </a:rPr>
              <a:t>Prediction :</a:t>
            </a:r>
            <a:br>
              <a:rPr lang="en-US" sz="4000" smtClean="0">
                <a:solidFill>
                  <a:srgbClr val="FB250F"/>
                </a:solidFill>
                <a:ea typeface="+mj-ea"/>
              </a:rPr>
            </a:br>
            <a:r>
              <a:rPr lang="en-US" sz="4000" smtClean="0">
                <a:solidFill>
                  <a:srgbClr val="FB250F"/>
                </a:solidFill>
                <a:ea typeface="+mj-ea"/>
              </a:rPr>
              <a:t/>
            </a:r>
            <a:br>
              <a:rPr lang="en-US" sz="4000" smtClean="0">
                <a:solidFill>
                  <a:srgbClr val="FB250F"/>
                </a:solidFill>
                <a:ea typeface="+mj-ea"/>
              </a:rPr>
            </a:br>
            <a:r>
              <a:rPr lang="en-US" sz="4000" smtClean="0">
                <a:solidFill>
                  <a:srgbClr val="FB250F"/>
                </a:solidFill>
                <a:ea typeface="+mj-ea"/>
              </a:rPr>
              <a:t> homogeneous dark energy</a:t>
            </a:r>
            <a:br>
              <a:rPr lang="en-US" sz="4000" smtClean="0">
                <a:solidFill>
                  <a:srgbClr val="FB250F"/>
                </a:solidFill>
                <a:ea typeface="+mj-ea"/>
              </a:rPr>
            </a:br>
            <a:r>
              <a:rPr lang="en-US" sz="4000" smtClean="0">
                <a:solidFill>
                  <a:srgbClr val="FB250F"/>
                </a:solidFill>
                <a:ea typeface="+mj-ea"/>
              </a:rPr>
              <a:t>influences recent cosmology</a:t>
            </a:r>
            <a:br>
              <a:rPr lang="en-US" sz="4000" smtClean="0">
                <a:solidFill>
                  <a:srgbClr val="FB250F"/>
                </a:solidFill>
                <a:ea typeface="+mj-ea"/>
              </a:rPr>
            </a:br>
            <a:r>
              <a:rPr lang="en-US" sz="4000" smtClean="0">
                <a:solidFill>
                  <a:srgbClr val="FB250F"/>
                </a:solidFill>
                <a:ea typeface="+mj-ea"/>
              </a:rPr>
              <a:t/>
            </a:r>
            <a:br>
              <a:rPr lang="en-US" sz="4000" smtClean="0">
                <a:solidFill>
                  <a:srgbClr val="FB250F"/>
                </a:solidFill>
                <a:ea typeface="+mj-ea"/>
              </a:rPr>
            </a:br>
            <a:r>
              <a:rPr lang="en-US" sz="4000" smtClean="0">
                <a:solidFill>
                  <a:srgbClr val="FB250F"/>
                </a:solidFill>
                <a:ea typeface="+mj-ea"/>
              </a:rPr>
              <a:t>- of same order as dark matter -</a:t>
            </a:r>
            <a:endParaRPr lang="de-DE" sz="4000" smtClean="0">
              <a:solidFill>
                <a:srgbClr val="FB250F"/>
              </a:solidFill>
              <a:ea typeface="+mj-ea"/>
            </a:endParaRPr>
          </a:p>
        </p:txBody>
      </p:sp>
      <p:sp>
        <p:nvSpPr>
          <p:cNvPr id="344067" name="Text Box 3"/>
          <p:cNvSpPr txBox="1">
            <a:spLocks noChangeArrowheads="1"/>
          </p:cNvSpPr>
          <p:nvPr/>
        </p:nvSpPr>
        <p:spPr bwMode="auto">
          <a:xfrm>
            <a:off x="592138" y="4953000"/>
            <a:ext cx="82645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Original models do not fit the present observations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…. modifications</a:t>
            </a:r>
            <a:endParaRPr lang="de-DE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smtClean="0">
                <a:solidFill>
                  <a:srgbClr val="33CCFF"/>
                </a:solidFill>
                <a:ea typeface="+mj-ea"/>
              </a:rPr>
              <a:t>Quintessence</a:t>
            </a:r>
            <a:endParaRPr lang="de-DE" sz="4800" smtClean="0">
              <a:solidFill>
                <a:srgbClr val="33CCFF"/>
              </a:solidFill>
              <a:ea typeface="+mj-ea"/>
            </a:endParaRP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en-US" sz="4000" smtClean="0">
              <a:solidFill>
                <a:srgbClr val="33CC33"/>
              </a:solidFill>
              <a:ea typeface="+mn-ea"/>
            </a:endParaRPr>
          </a:p>
          <a:p>
            <a:pPr eaLnBrk="1" hangingPunct="1">
              <a:buFontTx/>
              <a:buNone/>
              <a:defRPr/>
            </a:pPr>
            <a:endParaRPr lang="de-DE" sz="4000" smtClean="0">
              <a:solidFill>
                <a:srgbClr val="33CC33"/>
              </a:solidFill>
              <a:ea typeface="+mn-ea"/>
            </a:endParaRPr>
          </a:p>
        </p:txBody>
      </p:sp>
      <p:sp>
        <p:nvSpPr>
          <p:cNvPr id="360453" name="Rectangle 5"/>
          <p:cNvSpPr>
            <a:spLocks noChangeArrowheads="1"/>
          </p:cNvSpPr>
          <p:nvPr/>
        </p:nvSpPr>
        <p:spPr bwMode="auto">
          <a:xfrm>
            <a:off x="900113" y="1773238"/>
            <a:ext cx="7561262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Cosmon – Field  </a:t>
            </a:r>
            <a:r>
              <a:rPr lang="el-GR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φ</a:t>
            </a:r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(x,y,z,t)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4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similar to electric field , but no direction ( scalar field )</a:t>
            </a:r>
          </a:p>
        </p:txBody>
      </p:sp>
      <p:sp>
        <p:nvSpPr>
          <p:cNvPr id="360454" name="Rectangle 6"/>
          <p:cNvSpPr>
            <a:spLocks noChangeArrowheads="1"/>
          </p:cNvSpPr>
          <p:nvPr/>
        </p:nvSpPr>
        <p:spPr bwMode="auto">
          <a:xfrm>
            <a:off x="468313" y="4149725"/>
            <a:ext cx="8351837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Homogeneous und isotropic Universe : </a:t>
            </a:r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φ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(x,y,z,t)=</a:t>
            </a:r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φ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(t)</a:t>
            </a:r>
          </a:p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Potential und kinetic energy of the cosmon -field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contribute to a dynamical energy density of the Universe ! </a:t>
            </a:r>
            <a:endParaRPr lang="de-DE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>
                <a:solidFill>
                  <a:srgbClr val="FFFF00"/>
                </a:solidFill>
                <a:ea typeface="+mj-ea"/>
              </a:rPr>
              <a:t>Cosmon</a:t>
            </a:r>
            <a:endParaRPr lang="de-DE" sz="5400" smtClean="0">
              <a:solidFill>
                <a:srgbClr val="FFFF00"/>
              </a:solidFill>
              <a:ea typeface="+mj-ea"/>
            </a:endParaRP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i="1" smtClean="0">
                <a:solidFill>
                  <a:srgbClr val="33CCFF"/>
                </a:solidFill>
              </a:rPr>
              <a:t>Scalar field changes its value even in the </a:t>
            </a:r>
            <a:r>
              <a:rPr lang="en-US" sz="4000" b="1" i="1" smtClean="0">
                <a:solidFill>
                  <a:srgbClr val="FFFF00"/>
                </a:solidFill>
              </a:rPr>
              <a:t>present</a:t>
            </a:r>
            <a:r>
              <a:rPr lang="en-US" sz="4000" b="1" i="1" smtClean="0">
                <a:solidFill>
                  <a:srgbClr val="33CCFF"/>
                </a:solidFill>
              </a:rPr>
              <a:t> </a:t>
            </a:r>
            <a:r>
              <a:rPr lang="en-US" sz="4000" i="1" smtClean="0">
                <a:solidFill>
                  <a:srgbClr val="33CCFF"/>
                </a:solidFill>
              </a:rPr>
              <a:t>cosmological epoch</a:t>
            </a:r>
          </a:p>
          <a:p>
            <a:pPr eaLnBrk="1" hangingPunct="1">
              <a:defRPr/>
            </a:pPr>
            <a:r>
              <a:rPr lang="en-US" sz="4000" i="1" smtClean="0">
                <a:solidFill>
                  <a:srgbClr val="33CCFF"/>
                </a:solidFill>
              </a:rPr>
              <a:t>Potential und kinetic energy of cosmon contribute to the energy density of the Universe</a:t>
            </a:r>
          </a:p>
          <a:p>
            <a:pPr eaLnBrk="1" hangingPunct="1">
              <a:defRPr/>
            </a:pPr>
            <a:r>
              <a:rPr lang="en-US" sz="4000" i="1" smtClean="0">
                <a:solidFill>
                  <a:srgbClr val="33CCFF"/>
                </a:solidFill>
              </a:rPr>
              <a:t>Time - variable dark energy : </a:t>
            </a:r>
          </a:p>
          <a:p>
            <a:pPr eaLnBrk="1" hangingPunct="1">
              <a:buFontTx/>
              <a:buNone/>
              <a:defRPr/>
            </a:pPr>
            <a:r>
              <a:rPr lang="en-US" sz="4000" i="1" smtClean="0">
                <a:solidFill>
                  <a:srgbClr val="33CCFF"/>
                </a:solidFill>
              </a:rPr>
              <a:t>     </a:t>
            </a:r>
            <a:r>
              <a:rPr lang="el-GR" sz="4000" i="1" smtClean="0">
                <a:solidFill>
                  <a:srgbClr val="33CCFF"/>
                </a:solidFill>
              </a:rPr>
              <a:t>ρ</a:t>
            </a:r>
            <a:r>
              <a:rPr lang="en-US" sz="4000" i="1" baseline="-25000" smtClean="0">
                <a:solidFill>
                  <a:srgbClr val="33CCFF"/>
                </a:solidFill>
              </a:rPr>
              <a:t>h</a:t>
            </a:r>
            <a:r>
              <a:rPr lang="en-US" sz="4000" i="1" smtClean="0">
                <a:solidFill>
                  <a:srgbClr val="33CCFF"/>
                </a:solidFill>
              </a:rPr>
              <a:t>(t) decreases with time !</a:t>
            </a:r>
            <a:r>
              <a:rPr lang="en-US" sz="4000" i="1" smtClean="0">
                <a:solidFill>
                  <a:srgbClr val="33CC33"/>
                </a:solidFill>
              </a:rPr>
              <a:t>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33CCFF"/>
                </a:solidFill>
                <a:ea typeface="+mj-ea"/>
              </a:rPr>
              <a:t>Evolution of cosmon field</a:t>
            </a:r>
            <a:endParaRPr lang="de-DE" smtClean="0">
              <a:solidFill>
                <a:srgbClr val="33CCFF"/>
              </a:solidFill>
              <a:ea typeface="+mj-ea"/>
            </a:endParaRPr>
          </a:p>
        </p:txBody>
      </p:sp>
      <p:sp>
        <p:nvSpPr>
          <p:cNvPr id="781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628775"/>
            <a:ext cx="8064500" cy="50307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>
                <a:solidFill>
                  <a:srgbClr val="33CCFF"/>
                </a:solidFill>
              </a:rPr>
              <a:t>   Field equations</a:t>
            </a:r>
          </a:p>
          <a:p>
            <a:pPr eaLnBrk="1" hangingPunct="1">
              <a:defRPr/>
            </a:pPr>
            <a:endParaRPr lang="en-US" sz="2800" smtClean="0">
              <a:solidFill>
                <a:srgbClr val="33CCFF"/>
              </a:solidFill>
            </a:endParaRPr>
          </a:p>
          <a:p>
            <a:pPr eaLnBrk="1" hangingPunct="1">
              <a:defRPr/>
            </a:pPr>
            <a:endParaRPr lang="en-US" sz="2800" smtClean="0">
              <a:solidFill>
                <a:srgbClr val="33CCFF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>
                <a:solidFill>
                  <a:srgbClr val="33CCFF"/>
                </a:solidFill>
              </a:rPr>
              <a:t>   Potential  V(</a:t>
            </a:r>
            <a:r>
              <a:rPr lang="el-GR" sz="2800" smtClean="0">
                <a:solidFill>
                  <a:srgbClr val="33CCFF"/>
                </a:solidFill>
              </a:rPr>
              <a:t>φ</a:t>
            </a:r>
            <a:r>
              <a:rPr lang="en-US" sz="2800" smtClean="0">
                <a:solidFill>
                  <a:srgbClr val="33CCFF"/>
                </a:solidFill>
              </a:rPr>
              <a:t>) determines details of the model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smtClean="0">
              <a:solidFill>
                <a:srgbClr val="33CCFF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>
                <a:solidFill>
                  <a:srgbClr val="33CCFF"/>
                </a:solidFill>
              </a:rPr>
              <a:t>            </a:t>
            </a:r>
            <a:r>
              <a:rPr lang="en-US" sz="3600" b="1" smtClean="0"/>
              <a:t>V(</a:t>
            </a:r>
            <a:r>
              <a:rPr lang="el-GR" sz="3600" b="1" smtClean="0"/>
              <a:t>φ</a:t>
            </a:r>
            <a:r>
              <a:rPr lang="en-US" sz="3600" b="1" smtClean="0"/>
              <a:t>) =M</a:t>
            </a:r>
            <a:r>
              <a:rPr lang="en-US" sz="3600" b="1" baseline="30000" smtClean="0"/>
              <a:t>4 </a:t>
            </a:r>
            <a:r>
              <a:rPr lang="en-US" sz="3600" b="1" smtClean="0"/>
              <a:t>exp( - </a:t>
            </a:r>
            <a:r>
              <a:rPr lang="el-GR" sz="3600" b="1" smtClean="0"/>
              <a:t>αφ</a:t>
            </a:r>
            <a:r>
              <a:rPr lang="en-US" sz="3600" b="1" smtClean="0"/>
              <a:t>/M 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600" b="1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>
                <a:solidFill>
                  <a:srgbClr val="33CCFF"/>
                </a:solidFill>
              </a:rPr>
              <a:t>   </a:t>
            </a:r>
            <a:r>
              <a:rPr lang="en-US" smtClean="0">
                <a:solidFill>
                  <a:srgbClr val="FFFF00"/>
                </a:solidFill>
              </a:rPr>
              <a:t>for increasing </a:t>
            </a:r>
            <a:r>
              <a:rPr lang="el-GR" smtClean="0">
                <a:solidFill>
                  <a:srgbClr val="FFFF00"/>
                </a:solidFill>
              </a:rPr>
              <a:t>φ</a:t>
            </a:r>
            <a:r>
              <a:rPr lang="en-US" smtClean="0">
                <a:solidFill>
                  <a:srgbClr val="FFFF00"/>
                </a:solidFill>
              </a:rPr>
              <a:t> the potential decreases     towards zero !</a:t>
            </a:r>
            <a:endParaRPr lang="el-GR" smtClean="0">
              <a:solidFill>
                <a:srgbClr val="FFFF00"/>
              </a:solidFill>
            </a:endParaRPr>
          </a:p>
        </p:txBody>
      </p:sp>
      <p:pic>
        <p:nvPicPr>
          <p:cNvPr id="53252" name="Picture 4" descr="figur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838" y="1557338"/>
            <a:ext cx="352742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6238" y="2349500"/>
            <a:ext cx="43910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>
                <a:solidFill>
                  <a:srgbClr val="FFFF00"/>
                </a:solidFill>
                <a:ea typeface="+mj-ea"/>
              </a:rPr>
              <a:t>Cosmon</a:t>
            </a:r>
            <a:endParaRPr lang="de-DE" sz="5400" smtClean="0">
              <a:solidFill>
                <a:srgbClr val="FFFF00"/>
              </a:solidFill>
              <a:ea typeface="+mj-ea"/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i="1" smtClean="0">
                <a:solidFill>
                  <a:srgbClr val="33CCFF"/>
                </a:solidFill>
                <a:ea typeface="+mn-ea"/>
              </a:rPr>
              <a:t>Tiny mass</a:t>
            </a:r>
          </a:p>
          <a:p>
            <a:pPr eaLnBrk="1" hangingPunct="1">
              <a:defRPr/>
            </a:pPr>
            <a:endParaRPr lang="en-US" sz="4000" i="1" smtClean="0">
              <a:solidFill>
                <a:srgbClr val="33CCFF"/>
              </a:solidFill>
              <a:ea typeface="+mn-ea"/>
            </a:endParaRPr>
          </a:p>
          <a:p>
            <a:pPr eaLnBrk="1" hangingPunct="1">
              <a:defRPr/>
            </a:pPr>
            <a:r>
              <a:rPr lang="en-US" sz="4000" i="1" smtClean="0">
                <a:solidFill>
                  <a:srgbClr val="33CCFF"/>
                </a:solidFill>
                <a:ea typeface="+mn-ea"/>
              </a:rPr>
              <a:t>m</a:t>
            </a:r>
            <a:r>
              <a:rPr lang="en-US" sz="4000" i="1" baseline="-25000" smtClean="0">
                <a:solidFill>
                  <a:srgbClr val="33CCFF"/>
                </a:solidFill>
                <a:ea typeface="+mn-ea"/>
              </a:rPr>
              <a:t>c</a:t>
            </a:r>
            <a:r>
              <a:rPr lang="en-US" sz="4000" i="1" smtClean="0">
                <a:solidFill>
                  <a:srgbClr val="33CCFF"/>
                </a:solidFill>
                <a:ea typeface="+mn-ea"/>
              </a:rPr>
              <a:t> ~ H    (depends on time ! 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4000" i="1" smtClean="0">
              <a:solidFill>
                <a:srgbClr val="33CCFF"/>
              </a:solidFill>
              <a:ea typeface="+mn-ea"/>
            </a:endParaRPr>
          </a:p>
          <a:p>
            <a:pPr eaLnBrk="1" hangingPunct="1">
              <a:defRPr/>
            </a:pPr>
            <a:r>
              <a:rPr lang="en-US" sz="4000" i="1" smtClean="0">
                <a:solidFill>
                  <a:srgbClr val="33CCFF"/>
                </a:solidFill>
                <a:ea typeface="+mn-ea"/>
              </a:rPr>
              <a:t>New long - range interaction</a:t>
            </a:r>
            <a:endParaRPr lang="de-DE" sz="4000" i="1" smtClean="0">
              <a:solidFill>
                <a:srgbClr val="33CCFF"/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solidFill>
                  <a:srgbClr val="33CCFF"/>
                </a:solidFill>
              </a:rPr>
              <a:t>“</a:t>
            </a:r>
            <a:r>
              <a:rPr lang="en-US" smtClean="0">
                <a:solidFill>
                  <a:srgbClr val="33CCFF"/>
                </a:solidFill>
              </a:rPr>
              <a:t>Fundamental</a:t>
            </a:r>
            <a:r>
              <a:rPr lang="en-US" altLang="en-US" smtClean="0">
                <a:solidFill>
                  <a:srgbClr val="33CCFF"/>
                </a:solidFill>
              </a:rPr>
              <a:t>”</a:t>
            </a:r>
            <a:r>
              <a:rPr lang="en-US" smtClean="0">
                <a:solidFill>
                  <a:srgbClr val="33CCFF"/>
                </a:solidFill>
              </a:rPr>
              <a:t> Interactions</a:t>
            </a:r>
            <a:endParaRPr lang="de-DE" smtClean="0">
              <a:solidFill>
                <a:srgbClr val="33CCFF"/>
              </a:solidFill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4716463" y="1700213"/>
          <a:ext cx="4038600" cy="4525962"/>
        </p:xfrm>
        <a:graphic>
          <a:graphicData uri="http://schemas.openxmlformats.org/presentationml/2006/ole">
            <p:oleObj spid="_x0000_s111618" name="Diagramm" r:id="rId4" imgW="4038559" imgH="4526197" progId="MSGraph.Chart.8">
              <p:embed followColorScheme="full"/>
            </p:oleObj>
          </a:graphicData>
        </a:graphic>
      </p:graphicFrame>
      <p:grpSp>
        <p:nvGrpSpPr>
          <p:cNvPr id="6" name="Diagram 4"/>
          <p:cNvGrpSpPr>
            <a:grpSpLocks noGrp="1" noChangeAspect="1"/>
          </p:cNvGrpSpPr>
          <p:nvPr>
            <p:ph sz="half" idx="1"/>
          </p:nvPr>
        </p:nvGrpSpPr>
        <p:grpSpPr bwMode="auto">
          <a:xfrm>
            <a:off x="425450" y="1585913"/>
            <a:ext cx="4032250" cy="4464050"/>
            <a:chOff x="268" y="999"/>
            <a:chExt cx="2540" cy="2812"/>
          </a:xfrm>
        </p:grpSpPr>
        <p:sp>
          <p:nvSpPr>
            <p:cNvPr id="2" name="AutoShape 5"/>
            <p:cNvSpPr>
              <a:spLocks noChangeAspect="1" noChangeArrowheads="1" noTextEdit="1"/>
            </p:cNvSpPr>
            <p:nvPr/>
          </p:nvSpPr>
          <p:spPr bwMode="auto">
            <a:xfrm>
              <a:off x="268" y="999"/>
              <a:ext cx="2540" cy="2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Garamond" charset="0"/>
                <a:ea typeface="ＭＳ Ｐゴシック" charset="0"/>
              </a:endParaRPr>
            </a:p>
          </p:txBody>
        </p:sp>
        <p:sp>
          <p:nvSpPr>
            <p:cNvPr id="3" name="_s1029"/>
            <p:cNvSpPr>
              <a:spLocks noChangeArrowheads="1" noTextEdit="1"/>
            </p:cNvSpPr>
            <p:nvPr/>
          </p:nvSpPr>
          <p:spPr bwMode="auto">
            <a:xfrm>
              <a:off x="1062" y="1567"/>
              <a:ext cx="953" cy="953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467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>
                <a:latin typeface="Garamond" charset="0"/>
                <a:ea typeface="ＭＳ Ｐゴシック" charset="0"/>
              </a:endParaRPr>
            </a:p>
          </p:txBody>
        </p:sp>
        <p:sp>
          <p:nvSpPr>
            <p:cNvPr id="1036" name="_s1030"/>
            <p:cNvSpPr>
              <a:spLocks noChangeArrowheads="1"/>
            </p:cNvSpPr>
            <p:nvPr/>
          </p:nvSpPr>
          <p:spPr bwMode="auto">
            <a:xfrm>
              <a:off x="1412" y="1234"/>
              <a:ext cx="253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effectLst/>
                <a:latin typeface="Arial" charset="0"/>
              </a:endParaRPr>
            </a:p>
          </p:txBody>
        </p:sp>
        <p:sp>
          <p:nvSpPr>
            <p:cNvPr id="4" name="_s1031"/>
            <p:cNvSpPr>
              <a:spLocks noChangeArrowheads="1" noTextEdit="1"/>
            </p:cNvSpPr>
            <p:nvPr/>
          </p:nvSpPr>
          <p:spPr bwMode="auto">
            <a:xfrm>
              <a:off x="1375" y="2110"/>
              <a:ext cx="953" cy="953"/>
            </a:xfrm>
            <a:prstGeom prst="ellipse">
              <a:avLst/>
            </a:prstGeom>
            <a:solidFill>
              <a:schemeClr val="hlink">
                <a:alpha val="50000"/>
              </a:schemeClr>
            </a:solidFill>
            <a:ln w="4670">
              <a:solidFill>
                <a:schemeClr val="hlink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>
                <a:latin typeface="Garamond" charset="0"/>
                <a:ea typeface="ＭＳ Ｐゴシック" charset="0"/>
              </a:endParaRPr>
            </a:p>
          </p:txBody>
        </p:sp>
        <p:sp>
          <p:nvSpPr>
            <p:cNvPr id="1038" name="_s1032"/>
            <p:cNvSpPr>
              <a:spLocks noChangeArrowheads="1"/>
            </p:cNvSpPr>
            <p:nvPr/>
          </p:nvSpPr>
          <p:spPr bwMode="auto">
            <a:xfrm>
              <a:off x="2346" y="2871"/>
              <a:ext cx="253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effectLst/>
                <a:latin typeface="Arial" charset="0"/>
              </a:endParaRPr>
            </a:p>
          </p:txBody>
        </p:sp>
        <p:sp>
          <p:nvSpPr>
            <p:cNvPr id="5" name="_s1033"/>
            <p:cNvSpPr>
              <a:spLocks noChangeArrowheads="1" noTextEdit="1"/>
            </p:cNvSpPr>
            <p:nvPr/>
          </p:nvSpPr>
          <p:spPr bwMode="auto">
            <a:xfrm>
              <a:off x="748" y="2109"/>
              <a:ext cx="953" cy="953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4699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>
                <a:latin typeface="Garamond" charset="0"/>
                <a:ea typeface="ＭＳ Ｐゴシック" charset="0"/>
              </a:endParaRPr>
            </a:p>
          </p:txBody>
        </p:sp>
        <p:sp>
          <p:nvSpPr>
            <p:cNvPr id="1040" name="_s1034"/>
            <p:cNvSpPr>
              <a:spLocks noChangeArrowheads="1"/>
            </p:cNvSpPr>
            <p:nvPr/>
          </p:nvSpPr>
          <p:spPr bwMode="auto">
            <a:xfrm>
              <a:off x="477" y="2871"/>
              <a:ext cx="253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effectLst/>
                <a:latin typeface="Arial" charset="0"/>
              </a:endParaRPr>
            </a:p>
          </p:txBody>
        </p:sp>
      </p:grpSp>
      <p:sp>
        <p:nvSpPr>
          <p:cNvPr id="1029" name="Text Box 12"/>
          <p:cNvSpPr txBox="1">
            <a:spLocks noChangeArrowheads="1"/>
          </p:cNvSpPr>
          <p:nvPr/>
        </p:nvSpPr>
        <p:spPr bwMode="auto">
          <a:xfrm>
            <a:off x="447675" y="1720850"/>
            <a:ext cx="4052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>
              <a:effectLst/>
              <a:latin typeface="Arial" charset="0"/>
            </a:endParaRPr>
          </a:p>
        </p:txBody>
      </p:sp>
      <p:sp>
        <p:nvSpPr>
          <p:cNvPr id="1030" name="Text Box 13"/>
          <p:cNvSpPr txBox="1">
            <a:spLocks noChangeArrowheads="1"/>
          </p:cNvSpPr>
          <p:nvPr/>
        </p:nvSpPr>
        <p:spPr bwMode="auto">
          <a:xfrm>
            <a:off x="755650" y="1628775"/>
            <a:ext cx="403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effectLst/>
                <a:latin typeface="Arial" charset="0"/>
              </a:rPr>
              <a:t>Strong, electromagnetic, weak</a:t>
            </a:r>
          </a:p>
          <a:p>
            <a:r>
              <a:rPr lang="en-US" sz="1800">
                <a:effectLst/>
                <a:latin typeface="Arial" charset="0"/>
              </a:rPr>
              <a:t>interactions</a:t>
            </a:r>
            <a:endParaRPr lang="de-DE" sz="1800">
              <a:effectLst/>
              <a:latin typeface="Arial" charset="0"/>
            </a:endParaRPr>
          </a:p>
        </p:txBody>
      </p:sp>
      <p:sp>
        <p:nvSpPr>
          <p:cNvPr id="1031" name="Text Box 14"/>
          <p:cNvSpPr txBox="1">
            <a:spLocks noChangeArrowheads="1"/>
          </p:cNvSpPr>
          <p:nvPr/>
        </p:nvSpPr>
        <p:spPr bwMode="auto">
          <a:xfrm>
            <a:off x="900113" y="5300663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effectLst/>
                <a:latin typeface="Arial" charset="0"/>
              </a:rPr>
              <a:t>gravitation</a:t>
            </a:r>
            <a:endParaRPr lang="de-DE" sz="1800">
              <a:effectLst/>
              <a:latin typeface="Arial" charset="0"/>
            </a:endParaRPr>
          </a:p>
        </p:txBody>
      </p:sp>
      <p:sp>
        <p:nvSpPr>
          <p:cNvPr id="1032" name="Text Box 15"/>
          <p:cNvSpPr txBox="1">
            <a:spLocks noChangeArrowheads="1"/>
          </p:cNvSpPr>
          <p:nvPr/>
        </p:nvSpPr>
        <p:spPr bwMode="auto">
          <a:xfrm>
            <a:off x="2339975" y="5300663"/>
            <a:ext cx="2303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effectLst/>
                <a:latin typeface="Arial" charset="0"/>
              </a:rPr>
              <a:t>cosmodynamics</a:t>
            </a:r>
            <a:endParaRPr lang="de-DE" sz="1800">
              <a:effectLst/>
              <a:latin typeface="Arial" charset="0"/>
            </a:endParaRPr>
          </a:p>
        </p:txBody>
      </p:sp>
      <p:sp>
        <p:nvSpPr>
          <p:cNvPr id="1033" name="Text Box 16"/>
          <p:cNvSpPr txBox="1">
            <a:spLocks noChangeArrowheads="1"/>
          </p:cNvSpPr>
          <p:nvPr/>
        </p:nvSpPr>
        <p:spPr bwMode="auto">
          <a:xfrm>
            <a:off x="5580063" y="1773238"/>
            <a:ext cx="2447925" cy="362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33CCFF"/>
                </a:solidFill>
                <a:effectLst/>
                <a:latin typeface="Arial" charset="0"/>
              </a:rPr>
              <a:t>On astronomical </a:t>
            </a:r>
          </a:p>
          <a:p>
            <a:r>
              <a:rPr lang="en-US" sz="2400">
                <a:solidFill>
                  <a:srgbClr val="33CCFF"/>
                </a:solidFill>
                <a:effectLst/>
                <a:latin typeface="Arial" charset="0"/>
              </a:rPr>
              <a:t>length scales:</a:t>
            </a:r>
          </a:p>
          <a:p>
            <a:endParaRPr lang="en-US" sz="2400">
              <a:solidFill>
                <a:srgbClr val="33CCFF"/>
              </a:solidFill>
              <a:effectLst/>
              <a:latin typeface="Arial" charset="0"/>
            </a:endParaRPr>
          </a:p>
          <a:p>
            <a:r>
              <a:rPr lang="en-US">
                <a:solidFill>
                  <a:srgbClr val="FFFF00"/>
                </a:solidFill>
                <a:effectLst/>
                <a:latin typeface="Arial" charset="0"/>
              </a:rPr>
              <a:t>graviton</a:t>
            </a:r>
          </a:p>
          <a:p>
            <a:endParaRPr lang="en-US">
              <a:solidFill>
                <a:srgbClr val="FFFF00"/>
              </a:solidFill>
              <a:effectLst/>
              <a:latin typeface="Arial" charset="0"/>
            </a:endParaRPr>
          </a:p>
          <a:p>
            <a:r>
              <a:rPr lang="en-US">
                <a:solidFill>
                  <a:srgbClr val="FFFF00"/>
                </a:solidFill>
                <a:effectLst/>
                <a:latin typeface="Arial" charset="0"/>
              </a:rPr>
              <a:t>+</a:t>
            </a:r>
          </a:p>
          <a:p>
            <a:endParaRPr lang="en-US">
              <a:solidFill>
                <a:srgbClr val="FFFF00"/>
              </a:solidFill>
              <a:effectLst/>
              <a:latin typeface="Arial" charset="0"/>
            </a:endParaRPr>
          </a:p>
          <a:p>
            <a:r>
              <a:rPr lang="en-US">
                <a:solidFill>
                  <a:srgbClr val="FFFF00"/>
                </a:solidFill>
                <a:effectLst/>
                <a:latin typeface="Arial" charset="0"/>
              </a:rPr>
              <a:t>cosmon</a:t>
            </a:r>
            <a:endParaRPr lang="de-DE">
              <a:solidFill>
                <a:srgbClr val="FFFF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CCFF"/>
                </a:solidFill>
              </a:rPr>
              <a:t>Time varying constants</a:t>
            </a:r>
            <a:endParaRPr lang="de-DE">
              <a:solidFill>
                <a:srgbClr val="33CCFF"/>
              </a:solidFill>
            </a:endParaRP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not difficult to obtain quintessence potentials from higher dimensional or string theories</a:t>
            </a:r>
          </a:p>
          <a:p>
            <a:r>
              <a:rPr lang="en-US" dirty="0"/>
              <a:t>Exponential form rather generic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( after </a:t>
            </a:r>
            <a:r>
              <a:rPr lang="en-US" dirty="0" err="1"/>
              <a:t>Weyl</a:t>
            </a:r>
            <a:r>
              <a:rPr lang="en-US" dirty="0"/>
              <a:t> scaling)</a:t>
            </a:r>
          </a:p>
          <a:p>
            <a:r>
              <a:rPr lang="en-US" dirty="0"/>
              <a:t>But most models show too strong time dependence of </a:t>
            </a:r>
            <a:r>
              <a:rPr lang="en-US" dirty="0" smtClean="0"/>
              <a:t>fundamental constants </a:t>
            </a:r>
            <a:r>
              <a:rPr lang="en-US" dirty="0"/>
              <a:t>!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2394"/>
          </a:xfrm>
        </p:spPr>
        <p:txBody>
          <a:bodyPr/>
          <a:lstStyle/>
          <a:p>
            <a:r>
              <a:rPr lang="en-US" dirty="0" smtClean="0">
                <a:solidFill>
                  <a:srgbClr val="33CCFF"/>
                </a:solidFill>
              </a:rPr>
              <a:t>Bounds on time varying couplings from </a:t>
            </a:r>
            <a:r>
              <a:rPr lang="en-US" dirty="0" err="1" smtClean="0">
                <a:solidFill>
                  <a:srgbClr val="33CCFF"/>
                </a:solidFill>
              </a:rPr>
              <a:t>nucleosynthesis</a:t>
            </a:r>
            <a:endParaRPr lang="de-DE" dirty="0">
              <a:solidFill>
                <a:srgbClr val="33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539750" y="2565400"/>
            <a:ext cx="8388350" cy="25844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i="1">
                <a:solidFill>
                  <a:srgbClr val="FF0000"/>
                </a:solidFill>
                <a:effectLst/>
              </a:rPr>
              <a:t>Masses and coupling constants</a:t>
            </a:r>
          </a:p>
          <a:p>
            <a:r>
              <a:rPr lang="en-US" sz="5400" i="1">
                <a:solidFill>
                  <a:srgbClr val="FF0000"/>
                </a:solidFill>
                <a:effectLst/>
              </a:rPr>
              <a:t>  are determined by properties </a:t>
            </a:r>
          </a:p>
          <a:p>
            <a:r>
              <a:rPr lang="en-US" sz="5400" i="1">
                <a:solidFill>
                  <a:srgbClr val="FF0000"/>
                </a:solidFill>
                <a:effectLst/>
              </a:rPr>
              <a:t>  of </a:t>
            </a:r>
            <a:r>
              <a:rPr lang="en-US" sz="5400" b="1" i="1">
                <a:solidFill>
                  <a:srgbClr val="FF0000"/>
                </a:solidFill>
                <a:effectLst/>
              </a:rPr>
              <a:t>vacuum</a:t>
            </a:r>
            <a:r>
              <a:rPr lang="en-US" sz="5400" i="1">
                <a:solidFill>
                  <a:srgbClr val="FF0000"/>
                </a:solidFill>
                <a:effectLst/>
              </a:rPr>
              <a:t> !</a:t>
            </a:r>
            <a:endParaRPr lang="de-DE" sz="5400" i="1">
              <a:solidFill>
                <a:srgbClr val="FF0000"/>
              </a:solidFill>
              <a:effectLst/>
            </a:endParaRP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663575" y="6102350"/>
            <a:ext cx="66185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effectLst/>
              </a:rPr>
              <a:t>Similar to Maxwell – equations in matter</a:t>
            </a:r>
            <a:endParaRPr lang="de-DE" dirty="0">
              <a:effectLst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33CCFF"/>
                </a:solidFill>
                <a:ea typeface="+mj-ea"/>
              </a:rPr>
              <a:t>Fundamental couplings in quantum field theory</a:t>
            </a:r>
            <a:endParaRPr lang="de-DE" dirty="0" smtClean="0">
              <a:solidFill>
                <a:srgbClr val="33CCFF"/>
              </a:solidFill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44" name="Picture 4" descr="M88"/>
          <p:cNvPicPr>
            <a:picLocks noChangeAspect="1" noChangeArrowheads="1"/>
          </p:cNvPicPr>
          <p:nvPr/>
        </p:nvPicPr>
        <p:blipFill>
          <a:blip r:embed="rId3" cstate="print"/>
          <a:srcRect b="18272"/>
          <a:stretch>
            <a:fillRect/>
          </a:stretch>
        </p:blipFill>
        <p:spPr bwMode="auto">
          <a:xfrm>
            <a:off x="0" y="-458788"/>
            <a:ext cx="9432925" cy="7561263"/>
          </a:xfrm>
          <a:prstGeom prst="rect">
            <a:avLst/>
          </a:prstGeom>
          <a:noFill/>
        </p:spPr>
      </p:pic>
      <p:sp>
        <p:nvSpPr>
          <p:cNvPr id="778246" name="Text Box 6"/>
          <p:cNvSpPr txBox="1">
            <a:spLocks noChangeArrowheads="1"/>
          </p:cNvSpPr>
          <p:nvPr/>
        </p:nvSpPr>
        <p:spPr bwMode="auto">
          <a:xfrm>
            <a:off x="6011863" y="5567363"/>
            <a:ext cx="29368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Ω</a:t>
            </a:r>
            <a:r>
              <a:rPr lang="en-US" sz="48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0.045</a:t>
            </a:r>
            <a:endParaRPr lang="el-GR" sz="4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8243" name="Text Box 3"/>
          <p:cNvSpPr txBox="1">
            <a:spLocks noChangeArrowheads="1"/>
          </p:cNvSpPr>
          <p:nvPr/>
        </p:nvSpPr>
        <p:spPr bwMode="auto">
          <a:xfrm>
            <a:off x="684213" y="692150"/>
            <a:ext cx="6978650" cy="1920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effectLst/>
                <a:latin typeface="Times New Roman" pitchFamily="18" charset="0"/>
              </a:rPr>
              <a:t>baryons :</a:t>
            </a:r>
          </a:p>
          <a:p>
            <a:endParaRPr lang="en-US" sz="4000" b="1">
              <a:solidFill>
                <a:srgbClr val="FFFF00"/>
              </a:solidFill>
              <a:effectLst/>
              <a:latin typeface="Times New Roman" pitchFamily="18" charset="0"/>
            </a:endParaRPr>
          </a:p>
          <a:p>
            <a:r>
              <a:rPr lang="en-US" sz="4000" b="1">
                <a:solidFill>
                  <a:srgbClr val="FFFF00"/>
                </a:solidFill>
                <a:effectLst/>
                <a:latin typeface="Times New Roman" pitchFamily="18" charset="0"/>
              </a:rPr>
              <a:t>the matter of stars and humans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42" name="Picture 2"/>
          <p:cNvPicPr>
            <a:picLocks noChangeAspect="1" noChangeArrowheads="1"/>
          </p:cNvPicPr>
          <p:nvPr/>
        </p:nvPicPr>
        <p:blipFill>
          <a:blip r:embed="rId3" cstate="print"/>
          <a:srcRect l="19189" t="27834" r="36507"/>
          <a:stretch>
            <a:fillRect/>
          </a:stretch>
        </p:blipFill>
        <p:spPr bwMode="auto">
          <a:xfrm>
            <a:off x="4211638" y="476250"/>
            <a:ext cx="4321175" cy="56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643" name="Text Box 3"/>
          <p:cNvSpPr txBox="1">
            <a:spLocks noChangeArrowheads="1"/>
          </p:cNvSpPr>
          <p:nvPr/>
        </p:nvSpPr>
        <p:spPr bwMode="auto">
          <a:xfrm>
            <a:off x="6280150" y="6224588"/>
            <a:ext cx="1057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A.Coc</a:t>
            </a:r>
            <a:endParaRPr lang="de-DE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644" name="Text Box 4"/>
          <p:cNvSpPr txBox="1">
            <a:spLocks noChangeArrowheads="1"/>
          </p:cNvSpPr>
          <p:nvPr/>
        </p:nvSpPr>
        <p:spPr bwMode="auto">
          <a:xfrm>
            <a:off x="519113" y="776288"/>
            <a:ext cx="2773362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Abundancies of </a:t>
            </a:r>
          </a:p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primordial</a:t>
            </a:r>
          </a:p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light elements</a:t>
            </a:r>
          </a:p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from </a:t>
            </a:r>
          </a:p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nucleosynthesis</a:t>
            </a:r>
            <a:endParaRPr lang="de-DE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378" name="Picture 2"/>
          <p:cNvPicPr>
            <a:picLocks noChangeAspect="1" noChangeArrowheads="1"/>
          </p:cNvPicPr>
          <p:nvPr/>
        </p:nvPicPr>
        <p:blipFill>
          <a:blip r:embed="rId3" cstate="print"/>
          <a:srcRect l="16780" t="3125" r="16780" b="3125"/>
          <a:stretch>
            <a:fillRect/>
          </a:stretch>
        </p:blipFill>
        <p:spPr bwMode="auto">
          <a:xfrm>
            <a:off x="1042988" y="1341438"/>
            <a:ext cx="5008562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1379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075613" cy="922337"/>
          </a:xfrm>
        </p:spPr>
        <p:txBody>
          <a:bodyPr/>
          <a:lstStyle/>
          <a:p>
            <a:r>
              <a:rPr lang="en-US" sz="4000">
                <a:solidFill>
                  <a:srgbClr val="33CCFF"/>
                </a:solidFill>
              </a:rPr>
              <a:t>primordial abundances </a:t>
            </a:r>
            <a:br>
              <a:rPr lang="en-US" sz="4000">
                <a:solidFill>
                  <a:srgbClr val="33CCFF"/>
                </a:solidFill>
              </a:rPr>
            </a:br>
            <a:r>
              <a:rPr lang="en-US" sz="4000">
                <a:solidFill>
                  <a:srgbClr val="33CCFF"/>
                </a:solidFill>
              </a:rPr>
              <a:t>for three GUT models</a:t>
            </a:r>
            <a:endParaRPr lang="de-DE" sz="4000">
              <a:solidFill>
                <a:srgbClr val="33CCFF"/>
              </a:solidFill>
            </a:endParaRPr>
          </a:p>
        </p:txBody>
      </p:sp>
      <p:sp>
        <p:nvSpPr>
          <p:cNvPr id="741380" name="Text Box 4"/>
          <p:cNvSpPr txBox="1">
            <a:spLocks noChangeArrowheads="1"/>
          </p:cNvSpPr>
          <p:nvPr/>
        </p:nvSpPr>
        <p:spPr bwMode="auto">
          <a:xfrm>
            <a:off x="7092950" y="5445125"/>
            <a:ext cx="17907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T.Dent,</a:t>
            </a:r>
          </a:p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S.Stern,…</a:t>
            </a:r>
            <a:endParaRPr lang="de-DE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1381" name="Text Box 5"/>
          <p:cNvSpPr txBox="1">
            <a:spLocks noChangeArrowheads="1"/>
          </p:cNvSpPr>
          <p:nvPr/>
        </p:nvSpPr>
        <p:spPr bwMode="auto">
          <a:xfrm>
            <a:off x="6300788" y="1484313"/>
            <a:ext cx="252095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present observations : 1</a:t>
            </a:r>
            <a:r>
              <a:rPr lang="el-GR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σ</a:t>
            </a:r>
          </a:p>
        </p:txBody>
      </p:sp>
      <p:sp>
        <p:nvSpPr>
          <p:cNvPr id="741382" name="Text Box 6"/>
          <p:cNvSpPr txBox="1">
            <a:spLocks noChangeArrowheads="1"/>
          </p:cNvSpPr>
          <p:nvPr/>
        </p:nvSpPr>
        <p:spPr bwMode="auto">
          <a:xfrm>
            <a:off x="303213" y="2071688"/>
            <a:ext cx="663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</a:t>
            </a:r>
            <a:endParaRPr lang="de-DE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1383" name="Text Box 7"/>
          <p:cNvSpPr txBox="1">
            <a:spLocks noChangeArrowheads="1"/>
          </p:cNvSpPr>
          <p:nvPr/>
        </p:nvSpPr>
        <p:spPr bwMode="auto">
          <a:xfrm>
            <a:off x="376238" y="3440113"/>
            <a:ext cx="4968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endParaRPr lang="de-DE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1384" name="Text Box 8"/>
          <p:cNvSpPr txBox="1">
            <a:spLocks noChangeArrowheads="1"/>
          </p:cNvSpPr>
          <p:nvPr/>
        </p:nvSpPr>
        <p:spPr bwMode="auto">
          <a:xfrm>
            <a:off x="395288" y="5300663"/>
            <a:ext cx="5111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</a:t>
            </a:r>
            <a:endParaRPr lang="de-DE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CCFF"/>
                </a:solidFill>
              </a:rPr>
              <a:t>three GUT models</a:t>
            </a:r>
            <a:endParaRPr lang="de-DE" dirty="0">
              <a:solidFill>
                <a:srgbClr val="33CCFF"/>
              </a:solidFill>
            </a:endParaRPr>
          </a:p>
        </p:txBody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FFFF00"/>
                </a:solidFill>
              </a:rPr>
              <a:t>unification scale ~ Planck scale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33CC33"/>
                </a:solidFill>
              </a:rPr>
              <a:t>1)</a:t>
            </a:r>
            <a:r>
              <a:rPr lang="en-US" dirty="0">
                <a:solidFill>
                  <a:srgbClr val="FFFF00"/>
                </a:solidFill>
              </a:rPr>
              <a:t> All particle physics scales ~</a:t>
            </a:r>
            <a:r>
              <a:rPr lang="el-GR" dirty="0">
                <a:solidFill>
                  <a:srgbClr val="FFFF00"/>
                </a:solidFill>
              </a:rPr>
              <a:t>Λ</a:t>
            </a:r>
            <a:r>
              <a:rPr lang="en-US" baseline="-25000" dirty="0">
                <a:solidFill>
                  <a:srgbClr val="FFFF00"/>
                </a:solidFill>
              </a:rPr>
              <a:t>QCD</a:t>
            </a:r>
            <a:endParaRPr lang="en-US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B250F"/>
                </a:solidFill>
              </a:rPr>
              <a:t>2)</a:t>
            </a:r>
            <a:r>
              <a:rPr lang="en-US" dirty="0">
                <a:solidFill>
                  <a:srgbClr val="FFFF00"/>
                </a:solidFill>
              </a:rPr>
              <a:t> Fermi scale and </a:t>
            </a:r>
            <a:r>
              <a:rPr lang="en-US" dirty="0" err="1">
                <a:solidFill>
                  <a:srgbClr val="FFFF00"/>
                </a:solidFill>
              </a:rPr>
              <a:t>fermion</a:t>
            </a:r>
            <a:r>
              <a:rPr lang="en-US" dirty="0">
                <a:solidFill>
                  <a:srgbClr val="FFFF00"/>
                </a:solidFill>
              </a:rPr>
              <a:t> masses ~ unification scale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33CCFF"/>
                </a:solidFill>
              </a:rPr>
              <a:t>3)</a:t>
            </a:r>
            <a:r>
              <a:rPr lang="en-US" dirty="0">
                <a:solidFill>
                  <a:srgbClr val="FFFF00"/>
                </a:solidFill>
              </a:rPr>
              <a:t> Fermi scale varies more rapidly than </a:t>
            </a:r>
            <a:r>
              <a:rPr lang="el-GR" dirty="0">
                <a:solidFill>
                  <a:srgbClr val="FFFF00"/>
                </a:solidFill>
              </a:rPr>
              <a:t>Λ</a:t>
            </a:r>
            <a:r>
              <a:rPr lang="en-US" baseline="-25000" dirty="0">
                <a:solidFill>
                  <a:srgbClr val="FFFF00"/>
                </a:solidFill>
              </a:rPr>
              <a:t>QCD</a:t>
            </a:r>
          </a:p>
          <a:p>
            <a:pPr>
              <a:lnSpc>
                <a:spcPct val="90000"/>
              </a:lnSpc>
            </a:pPr>
            <a:endParaRPr lang="en-US" baseline="-250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dirty="0"/>
              <a:t>Δα</a:t>
            </a:r>
            <a:r>
              <a:rPr lang="en-US" dirty="0"/>
              <a:t>/</a:t>
            </a:r>
            <a:r>
              <a:rPr lang="el-GR" dirty="0"/>
              <a:t>α</a:t>
            </a:r>
            <a:r>
              <a:rPr lang="en-US" dirty="0"/>
              <a:t>  ≈ 4 10</a:t>
            </a:r>
            <a:r>
              <a:rPr lang="en-US" baseline="30000" dirty="0"/>
              <a:t>-4   </a:t>
            </a:r>
            <a:r>
              <a:rPr lang="en-US" dirty="0"/>
              <a:t>allowed for GUT </a:t>
            </a:r>
            <a:r>
              <a:rPr lang="en-US" dirty="0" smtClean="0"/>
              <a:t>2 </a:t>
            </a:r>
            <a:r>
              <a:rPr lang="en-US" dirty="0"/>
              <a:t>and 3 , larger for GUT </a:t>
            </a:r>
            <a:r>
              <a:rPr lang="en-US" dirty="0" smtClean="0"/>
              <a:t>1</a:t>
            </a: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dirty="0"/>
              <a:t>Δ</a:t>
            </a:r>
            <a:r>
              <a:rPr lang="en-US" dirty="0" err="1"/>
              <a:t>ln</a:t>
            </a:r>
            <a:r>
              <a:rPr lang="en-US" dirty="0"/>
              <a:t>(</a:t>
            </a:r>
            <a:r>
              <a:rPr lang="en-US" dirty="0" err="1"/>
              <a:t>M</a:t>
            </a:r>
            <a:r>
              <a:rPr lang="en-US" baseline="-25000" dirty="0" err="1"/>
              <a:t>n</a:t>
            </a:r>
            <a:r>
              <a:rPr lang="en-US" dirty="0"/>
              <a:t>/M</a:t>
            </a:r>
            <a:r>
              <a:rPr lang="en-US" baseline="-25000" dirty="0"/>
              <a:t>P</a:t>
            </a:r>
            <a:r>
              <a:rPr lang="en-US" dirty="0"/>
              <a:t>) ≈40 </a:t>
            </a:r>
            <a:r>
              <a:rPr lang="el-GR" dirty="0"/>
              <a:t>Δα</a:t>
            </a:r>
            <a:r>
              <a:rPr lang="en-US" dirty="0"/>
              <a:t>/</a:t>
            </a:r>
            <a:r>
              <a:rPr lang="el-GR" dirty="0"/>
              <a:t>α</a:t>
            </a:r>
            <a:r>
              <a:rPr lang="en-US" dirty="0"/>
              <a:t> ≈ 0.015 allowed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Text Box 2"/>
          <p:cNvSpPr txBox="1">
            <a:spLocks noChangeArrowheads="1"/>
          </p:cNvSpPr>
          <p:nvPr/>
        </p:nvSpPr>
        <p:spPr bwMode="auto">
          <a:xfrm>
            <a:off x="179388" y="908050"/>
            <a:ext cx="8856662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>
                <a:solidFill>
                  <a:srgbClr val="FFFF00"/>
                </a:solidFill>
                <a:effectLst/>
              </a:rPr>
              <a:t>      Time variation of coupling constants </a:t>
            </a:r>
          </a:p>
          <a:p>
            <a:r>
              <a:rPr lang="en-US" sz="4000">
                <a:solidFill>
                  <a:srgbClr val="FFFF00"/>
                </a:solidFill>
                <a:effectLst/>
              </a:rPr>
              <a:t>          must be tiny   –</a:t>
            </a:r>
          </a:p>
          <a:p>
            <a:endParaRPr lang="en-US" sz="4000">
              <a:solidFill>
                <a:srgbClr val="FFFF00"/>
              </a:solidFill>
              <a:effectLst/>
            </a:endParaRPr>
          </a:p>
          <a:p>
            <a:r>
              <a:rPr lang="en-US" sz="4000">
                <a:solidFill>
                  <a:srgbClr val="FFFF00"/>
                </a:solidFill>
                <a:effectLst/>
              </a:rPr>
              <a:t>      would be of very high significance !</a:t>
            </a:r>
          </a:p>
          <a:p>
            <a:endParaRPr lang="en-US" sz="4000">
              <a:effectLst/>
            </a:endParaRPr>
          </a:p>
          <a:p>
            <a:r>
              <a:rPr lang="en-US" sz="4000">
                <a:solidFill>
                  <a:srgbClr val="FF0000"/>
                </a:solidFill>
                <a:effectLst/>
              </a:rPr>
              <a:t>   </a:t>
            </a:r>
          </a:p>
          <a:p>
            <a:r>
              <a:rPr lang="en-US" sz="4800" b="1">
                <a:solidFill>
                  <a:srgbClr val="FF0000"/>
                </a:solidFill>
                <a:effectLst/>
              </a:rPr>
              <a:t>Possible signal for Quintessence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solidFill>
                  <a:srgbClr val="33CCFF"/>
                </a:solidFill>
              </a:rPr>
              <a:t>“</a:t>
            </a:r>
            <a:r>
              <a:rPr lang="en-US" smtClean="0">
                <a:solidFill>
                  <a:srgbClr val="33CCFF"/>
                </a:solidFill>
              </a:rPr>
              <a:t>Fundamental</a:t>
            </a:r>
            <a:r>
              <a:rPr lang="en-US" altLang="en-US" smtClean="0">
                <a:solidFill>
                  <a:srgbClr val="33CCFF"/>
                </a:solidFill>
              </a:rPr>
              <a:t>”</a:t>
            </a:r>
            <a:r>
              <a:rPr lang="en-US" smtClean="0">
                <a:solidFill>
                  <a:srgbClr val="33CCFF"/>
                </a:solidFill>
              </a:rPr>
              <a:t> Interactions</a:t>
            </a:r>
            <a:endParaRPr lang="de-DE" smtClean="0">
              <a:solidFill>
                <a:srgbClr val="33CCFF"/>
              </a:solidFill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4716463" y="1700213"/>
          <a:ext cx="4038600" cy="4525962"/>
        </p:xfrm>
        <a:graphic>
          <a:graphicData uri="http://schemas.openxmlformats.org/presentationml/2006/ole">
            <p:oleObj spid="_x0000_s121858" name="Diagramm" r:id="rId4" imgW="4038559" imgH="4526197" progId="MSGraph.Chart.8">
              <p:embed followColorScheme="full"/>
            </p:oleObj>
          </a:graphicData>
        </a:graphic>
      </p:graphicFrame>
      <p:grpSp>
        <p:nvGrpSpPr>
          <p:cNvPr id="6" name="Diagram 4"/>
          <p:cNvGrpSpPr>
            <a:grpSpLocks noGrp="1" noChangeAspect="1"/>
          </p:cNvGrpSpPr>
          <p:nvPr>
            <p:ph sz="half" idx="1"/>
          </p:nvPr>
        </p:nvGrpSpPr>
        <p:grpSpPr bwMode="auto">
          <a:xfrm>
            <a:off x="425450" y="1585913"/>
            <a:ext cx="4032250" cy="4464050"/>
            <a:chOff x="268" y="999"/>
            <a:chExt cx="2540" cy="2812"/>
          </a:xfrm>
        </p:grpSpPr>
        <p:sp>
          <p:nvSpPr>
            <p:cNvPr id="2" name="AutoShape 5"/>
            <p:cNvSpPr>
              <a:spLocks noChangeAspect="1" noChangeArrowheads="1" noTextEdit="1"/>
            </p:cNvSpPr>
            <p:nvPr/>
          </p:nvSpPr>
          <p:spPr bwMode="auto">
            <a:xfrm>
              <a:off x="268" y="999"/>
              <a:ext cx="2540" cy="2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Garamond" charset="0"/>
                <a:ea typeface="ＭＳ Ｐゴシック" charset="0"/>
              </a:endParaRPr>
            </a:p>
          </p:txBody>
        </p:sp>
        <p:sp>
          <p:nvSpPr>
            <p:cNvPr id="3" name="_s1029"/>
            <p:cNvSpPr>
              <a:spLocks noChangeArrowheads="1" noTextEdit="1"/>
            </p:cNvSpPr>
            <p:nvPr/>
          </p:nvSpPr>
          <p:spPr bwMode="auto">
            <a:xfrm>
              <a:off x="1062" y="1567"/>
              <a:ext cx="953" cy="953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467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>
                <a:latin typeface="Garamond" charset="0"/>
                <a:ea typeface="ＭＳ Ｐゴシック" charset="0"/>
              </a:endParaRPr>
            </a:p>
          </p:txBody>
        </p:sp>
        <p:sp>
          <p:nvSpPr>
            <p:cNvPr id="1036" name="_s1030"/>
            <p:cNvSpPr>
              <a:spLocks noChangeArrowheads="1"/>
            </p:cNvSpPr>
            <p:nvPr/>
          </p:nvSpPr>
          <p:spPr bwMode="auto">
            <a:xfrm>
              <a:off x="1412" y="1234"/>
              <a:ext cx="253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effectLst/>
                <a:latin typeface="Arial" charset="0"/>
              </a:endParaRPr>
            </a:p>
          </p:txBody>
        </p:sp>
        <p:sp>
          <p:nvSpPr>
            <p:cNvPr id="4" name="_s1031"/>
            <p:cNvSpPr>
              <a:spLocks noChangeArrowheads="1" noTextEdit="1"/>
            </p:cNvSpPr>
            <p:nvPr/>
          </p:nvSpPr>
          <p:spPr bwMode="auto">
            <a:xfrm>
              <a:off x="1375" y="2110"/>
              <a:ext cx="953" cy="953"/>
            </a:xfrm>
            <a:prstGeom prst="ellipse">
              <a:avLst/>
            </a:prstGeom>
            <a:solidFill>
              <a:schemeClr val="hlink">
                <a:alpha val="50000"/>
              </a:schemeClr>
            </a:solidFill>
            <a:ln w="4670">
              <a:solidFill>
                <a:schemeClr val="hlink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>
                <a:latin typeface="Garamond" charset="0"/>
                <a:ea typeface="ＭＳ Ｐゴシック" charset="0"/>
              </a:endParaRPr>
            </a:p>
          </p:txBody>
        </p:sp>
        <p:sp>
          <p:nvSpPr>
            <p:cNvPr id="1038" name="_s1032"/>
            <p:cNvSpPr>
              <a:spLocks noChangeArrowheads="1"/>
            </p:cNvSpPr>
            <p:nvPr/>
          </p:nvSpPr>
          <p:spPr bwMode="auto">
            <a:xfrm>
              <a:off x="2346" y="2871"/>
              <a:ext cx="253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effectLst/>
                <a:latin typeface="Arial" charset="0"/>
              </a:endParaRPr>
            </a:p>
          </p:txBody>
        </p:sp>
        <p:sp>
          <p:nvSpPr>
            <p:cNvPr id="5" name="_s1033"/>
            <p:cNvSpPr>
              <a:spLocks noChangeArrowheads="1" noTextEdit="1"/>
            </p:cNvSpPr>
            <p:nvPr/>
          </p:nvSpPr>
          <p:spPr bwMode="auto">
            <a:xfrm>
              <a:off x="748" y="2109"/>
              <a:ext cx="953" cy="953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4699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>
                <a:latin typeface="Garamond" charset="0"/>
                <a:ea typeface="ＭＳ Ｐゴシック" charset="0"/>
              </a:endParaRPr>
            </a:p>
          </p:txBody>
        </p:sp>
        <p:sp>
          <p:nvSpPr>
            <p:cNvPr id="1040" name="_s1034"/>
            <p:cNvSpPr>
              <a:spLocks noChangeArrowheads="1"/>
            </p:cNvSpPr>
            <p:nvPr/>
          </p:nvSpPr>
          <p:spPr bwMode="auto">
            <a:xfrm>
              <a:off x="477" y="2871"/>
              <a:ext cx="253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effectLst/>
                <a:latin typeface="Arial" charset="0"/>
              </a:endParaRPr>
            </a:p>
          </p:txBody>
        </p:sp>
      </p:grpSp>
      <p:sp>
        <p:nvSpPr>
          <p:cNvPr id="1029" name="Text Box 12"/>
          <p:cNvSpPr txBox="1">
            <a:spLocks noChangeArrowheads="1"/>
          </p:cNvSpPr>
          <p:nvPr/>
        </p:nvSpPr>
        <p:spPr bwMode="auto">
          <a:xfrm>
            <a:off x="447675" y="1720850"/>
            <a:ext cx="4052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>
              <a:effectLst/>
              <a:latin typeface="Arial" charset="0"/>
            </a:endParaRPr>
          </a:p>
        </p:txBody>
      </p:sp>
      <p:sp>
        <p:nvSpPr>
          <p:cNvPr id="1030" name="Text Box 13"/>
          <p:cNvSpPr txBox="1">
            <a:spLocks noChangeArrowheads="1"/>
          </p:cNvSpPr>
          <p:nvPr/>
        </p:nvSpPr>
        <p:spPr bwMode="auto">
          <a:xfrm>
            <a:off x="755650" y="1628775"/>
            <a:ext cx="403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effectLst/>
                <a:latin typeface="Arial" charset="0"/>
              </a:rPr>
              <a:t>Strong, electromagnetic, weak</a:t>
            </a:r>
          </a:p>
          <a:p>
            <a:r>
              <a:rPr lang="en-US" sz="1800">
                <a:effectLst/>
                <a:latin typeface="Arial" charset="0"/>
              </a:rPr>
              <a:t>interactions</a:t>
            </a:r>
            <a:endParaRPr lang="de-DE" sz="1800">
              <a:effectLst/>
              <a:latin typeface="Arial" charset="0"/>
            </a:endParaRPr>
          </a:p>
        </p:txBody>
      </p:sp>
      <p:sp>
        <p:nvSpPr>
          <p:cNvPr id="1031" name="Text Box 14"/>
          <p:cNvSpPr txBox="1">
            <a:spLocks noChangeArrowheads="1"/>
          </p:cNvSpPr>
          <p:nvPr/>
        </p:nvSpPr>
        <p:spPr bwMode="auto">
          <a:xfrm>
            <a:off x="900113" y="5300663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effectLst/>
                <a:latin typeface="Arial" charset="0"/>
              </a:rPr>
              <a:t>gravitation</a:t>
            </a:r>
            <a:endParaRPr lang="de-DE" sz="1800">
              <a:effectLst/>
              <a:latin typeface="Arial" charset="0"/>
            </a:endParaRPr>
          </a:p>
        </p:txBody>
      </p:sp>
      <p:sp>
        <p:nvSpPr>
          <p:cNvPr id="1032" name="Text Box 15"/>
          <p:cNvSpPr txBox="1">
            <a:spLocks noChangeArrowheads="1"/>
          </p:cNvSpPr>
          <p:nvPr/>
        </p:nvSpPr>
        <p:spPr bwMode="auto">
          <a:xfrm>
            <a:off x="2339975" y="5300663"/>
            <a:ext cx="2303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effectLst/>
                <a:latin typeface="Arial" charset="0"/>
              </a:rPr>
              <a:t>cosmodynamics</a:t>
            </a:r>
            <a:endParaRPr lang="de-DE" sz="1800">
              <a:effectLst/>
              <a:latin typeface="Arial" charset="0"/>
            </a:endParaRPr>
          </a:p>
        </p:txBody>
      </p:sp>
      <p:sp>
        <p:nvSpPr>
          <p:cNvPr id="1033" name="Text Box 16"/>
          <p:cNvSpPr txBox="1">
            <a:spLocks noChangeArrowheads="1"/>
          </p:cNvSpPr>
          <p:nvPr/>
        </p:nvSpPr>
        <p:spPr bwMode="auto">
          <a:xfrm>
            <a:off x="5580063" y="1773238"/>
            <a:ext cx="2447925" cy="362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33CCFF"/>
                </a:solidFill>
                <a:effectLst/>
                <a:latin typeface="Arial" charset="0"/>
              </a:rPr>
              <a:t>On astronomical </a:t>
            </a:r>
          </a:p>
          <a:p>
            <a:r>
              <a:rPr lang="en-US" sz="2400">
                <a:solidFill>
                  <a:srgbClr val="33CCFF"/>
                </a:solidFill>
                <a:effectLst/>
                <a:latin typeface="Arial" charset="0"/>
              </a:rPr>
              <a:t>length scales:</a:t>
            </a:r>
          </a:p>
          <a:p>
            <a:endParaRPr lang="en-US" sz="2400">
              <a:solidFill>
                <a:srgbClr val="33CCFF"/>
              </a:solidFill>
              <a:effectLst/>
              <a:latin typeface="Arial" charset="0"/>
            </a:endParaRPr>
          </a:p>
          <a:p>
            <a:r>
              <a:rPr lang="en-US">
                <a:solidFill>
                  <a:srgbClr val="FFFF00"/>
                </a:solidFill>
                <a:effectLst/>
                <a:latin typeface="Arial" charset="0"/>
              </a:rPr>
              <a:t>graviton</a:t>
            </a:r>
          </a:p>
          <a:p>
            <a:endParaRPr lang="en-US">
              <a:solidFill>
                <a:srgbClr val="FFFF00"/>
              </a:solidFill>
              <a:effectLst/>
              <a:latin typeface="Arial" charset="0"/>
            </a:endParaRPr>
          </a:p>
          <a:p>
            <a:r>
              <a:rPr lang="en-US">
                <a:solidFill>
                  <a:srgbClr val="FFFF00"/>
                </a:solidFill>
                <a:effectLst/>
                <a:latin typeface="Arial" charset="0"/>
              </a:rPr>
              <a:t>+</a:t>
            </a:r>
          </a:p>
          <a:p>
            <a:endParaRPr lang="en-US">
              <a:solidFill>
                <a:srgbClr val="FFFF00"/>
              </a:solidFill>
              <a:effectLst/>
              <a:latin typeface="Arial" charset="0"/>
            </a:endParaRPr>
          </a:p>
          <a:p>
            <a:r>
              <a:rPr lang="en-US">
                <a:solidFill>
                  <a:srgbClr val="FFFF00"/>
                </a:solidFill>
                <a:effectLst/>
                <a:latin typeface="Arial" charset="0"/>
              </a:rPr>
              <a:t>cosmon</a:t>
            </a:r>
            <a:endParaRPr lang="de-DE">
              <a:solidFill>
                <a:srgbClr val="FFFF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CCFF"/>
                </a:solidFill>
              </a:rPr>
              <a:t>“Fifth Force”</a:t>
            </a:r>
            <a:endParaRPr lang="de-DE">
              <a:solidFill>
                <a:srgbClr val="33CCFF"/>
              </a:solidFill>
            </a:endParaRP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Mediated by scalar field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Coupling strength: weaker than gravity</a:t>
            </a:r>
          </a:p>
          <a:p>
            <a:pPr>
              <a:buFont typeface="Wingdings" pitchFamily="2" charset="2"/>
              <a:buNone/>
            </a:pPr>
            <a:r>
              <a:rPr lang="en-US">
                <a:solidFill>
                  <a:srgbClr val="33CC33"/>
                </a:solidFill>
              </a:rPr>
              <a:t>       ( nonrenormalizable interactions ~ M</a:t>
            </a:r>
            <a:r>
              <a:rPr lang="en-US" baseline="30000">
                <a:solidFill>
                  <a:srgbClr val="33CC33"/>
                </a:solidFill>
              </a:rPr>
              <a:t>-2  </a:t>
            </a:r>
            <a:r>
              <a:rPr lang="en-US">
                <a:solidFill>
                  <a:srgbClr val="33CC33"/>
                </a:solidFill>
              </a:rPr>
              <a:t>)</a:t>
            </a:r>
          </a:p>
          <a:p>
            <a:r>
              <a:rPr lang="en-US"/>
              <a:t>Composition dependence  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      violation of equivalence principle</a:t>
            </a:r>
          </a:p>
          <a:p>
            <a:r>
              <a:rPr lang="en-US">
                <a:solidFill>
                  <a:srgbClr val="FFFF00"/>
                </a:solidFill>
              </a:rPr>
              <a:t>Quintessence: connected to time variation of </a:t>
            </a:r>
          </a:p>
          <a:p>
            <a:pPr>
              <a:buFont typeface="Wingdings" pitchFamily="2" charset="2"/>
              <a:buNone/>
            </a:pPr>
            <a:r>
              <a:rPr lang="en-US">
                <a:solidFill>
                  <a:srgbClr val="FFFF00"/>
                </a:solidFill>
              </a:rPr>
              <a:t>   fundamental couplings</a:t>
            </a:r>
            <a:endParaRPr lang="de-DE">
              <a:solidFill>
                <a:srgbClr val="FFFF00"/>
              </a:solidFill>
            </a:endParaRPr>
          </a:p>
        </p:txBody>
      </p:sp>
      <p:sp>
        <p:nvSpPr>
          <p:cNvPr id="449540" name="Text Box 4"/>
          <p:cNvSpPr txBox="1">
            <a:spLocks noChangeArrowheads="1"/>
          </p:cNvSpPr>
          <p:nvPr/>
        </p:nvSpPr>
        <p:spPr bwMode="auto">
          <a:xfrm>
            <a:off x="3492500" y="2276475"/>
            <a:ext cx="5651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R.Peccei,J.Sola,C.Wetterich,Phys.Lett.B195,183(1987)</a:t>
            </a:r>
            <a:endParaRPr lang="de-DE" sz="2000">
              <a:solidFill>
                <a:srgbClr val="33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9541" name="Text Box 5"/>
          <p:cNvSpPr txBox="1">
            <a:spLocks noChangeArrowheads="1"/>
          </p:cNvSpPr>
          <p:nvPr/>
        </p:nvSpPr>
        <p:spPr bwMode="auto">
          <a:xfrm>
            <a:off x="4356100" y="6173788"/>
            <a:ext cx="4787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 err="1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C.Wetterich</a:t>
            </a:r>
            <a:r>
              <a:rPr lang="en-US" sz="2000" dirty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, Nucl.Phys.B302,645(1988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de-DE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9542" name="AutoShape 6"/>
          <p:cNvSpPr>
            <a:spLocks noChangeArrowheads="1"/>
          </p:cNvSpPr>
          <p:nvPr/>
        </p:nvSpPr>
        <p:spPr bwMode="auto">
          <a:xfrm>
            <a:off x="1258888" y="4724400"/>
            <a:ext cx="503237" cy="217488"/>
          </a:xfrm>
          <a:prstGeom prst="rightArrow">
            <a:avLst>
              <a:gd name="adj1" fmla="val 50000"/>
              <a:gd name="adj2" fmla="val 578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33CCFF"/>
                </a:solidFill>
              </a:rPr>
              <a:t>Violation of equivalence principle</a:t>
            </a:r>
            <a:endParaRPr lang="de-DE">
              <a:solidFill>
                <a:srgbClr val="33CCFF"/>
              </a:solidFill>
            </a:endParaRP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844675"/>
            <a:ext cx="3744912" cy="44259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>
                <a:solidFill>
                  <a:srgbClr val="FFFF00"/>
                </a:solidFill>
              </a:rPr>
              <a:t>Different couplings of cosmon to proton and neutron</a:t>
            </a:r>
          </a:p>
          <a:p>
            <a:pPr>
              <a:buFont typeface="Wingdings" pitchFamily="2" charset="2"/>
              <a:buNone/>
            </a:pPr>
            <a:endParaRPr lang="en-US" sz="280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800">
                <a:solidFill>
                  <a:srgbClr val="FFFF00"/>
                </a:solidFill>
              </a:rPr>
              <a:t>Differential acceleration</a:t>
            </a:r>
          </a:p>
          <a:p>
            <a:pPr>
              <a:buFont typeface="Wingdings" pitchFamily="2" charset="2"/>
              <a:buNone/>
            </a:pPr>
            <a:endParaRPr lang="en-US" sz="280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800">
                <a:solidFill>
                  <a:srgbClr val="FFFF00"/>
                </a:solidFill>
              </a:rPr>
              <a:t>“Violation of  equivalence principle”</a:t>
            </a:r>
          </a:p>
        </p:txBody>
      </p:sp>
      <p:sp>
        <p:nvSpPr>
          <p:cNvPr id="439300" name="Oval 4"/>
          <p:cNvSpPr>
            <a:spLocks noChangeArrowheads="1"/>
          </p:cNvSpPr>
          <p:nvPr/>
        </p:nvSpPr>
        <p:spPr bwMode="auto">
          <a:xfrm>
            <a:off x="4859338" y="3141663"/>
            <a:ext cx="1728787" cy="17287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>
                <a:effectLst/>
              </a:rPr>
              <a:t>earth</a:t>
            </a:r>
            <a:endParaRPr lang="de-DE" sz="2800">
              <a:effectLst/>
            </a:endParaRPr>
          </a:p>
        </p:txBody>
      </p:sp>
      <p:sp>
        <p:nvSpPr>
          <p:cNvPr id="439301" name="Rectangle 5"/>
          <p:cNvSpPr>
            <a:spLocks noChangeArrowheads="1"/>
          </p:cNvSpPr>
          <p:nvPr/>
        </p:nvSpPr>
        <p:spPr bwMode="auto">
          <a:xfrm>
            <a:off x="4408488" y="317023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9302" name="Line 6"/>
          <p:cNvSpPr>
            <a:spLocks noChangeShapeType="1"/>
          </p:cNvSpPr>
          <p:nvPr/>
        </p:nvSpPr>
        <p:spPr bwMode="auto">
          <a:xfrm>
            <a:off x="6084888" y="61658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39303" name="Line 7"/>
          <p:cNvSpPr>
            <a:spLocks noChangeShapeType="1"/>
          </p:cNvSpPr>
          <p:nvPr/>
        </p:nvSpPr>
        <p:spPr bwMode="auto">
          <a:xfrm flipV="1">
            <a:off x="6588125" y="4005263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39304" name="Freeform 8"/>
          <p:cNvSpPr>
            <a:spLocks/>
          </p:cNvSpPr>
          <p:nvPr/>
        </p:nvSpPr>
        <p:spPr bwMode="auto">
          <a:xfrm>
            <a:off x="8016875" y="2349500"/>
            <a:ext cx="11113" cy="3384550"/>
          </a:xfrm>
          <a:custGeom>
            <a:avLst/>
            <a:gdLst/>
            <a:ahLst/>
            <a:cxnLst>
              <a:cxn ang="0">
                <a:pos x="7" y="2132"/>
              </a:cxn>
              <a:cxn ang="0">
                <a:pos x="7" y="0"/>
              </a:cxn>
            </a:cxnLst>
            <a:rect l="0" t="0" r="r" b="b"/>
            <a:pathLst>
              <a:path w="7" h="2132">
                <a:moveTo>
                  <a:pt x="7" y="2132"/>
                </a:moveTo>
                <a:cubicBezTo>
                  <a:pt x="0" y="2130"/>
                  <a:pt x="7" y="444"/>
                  <a:pt x="7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39305" name="Text Box 9"/>
          <p:cNvSpPr txBox="1">
            <a:spLocks noChangeArrowheads="1"/>
          </p:cNvSpPr>
          <p:nvPr/>
        </p:nvSpPr>
        <p:spPr bwMode="auto">
          <a:xfrm>
            <a:off x="8101013" y="2060575"/>
            <a:ext cx="688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effectLst/>
              </a:rPr>
              <a:t>p,n</a:t>
            </a:r>
            <a:endParaRPr lang="de-DE">
              <a:solidFill>
                <a:srgbClr val="FFFF00"/>
              </a:solidFill>
              <a:effectLst/>
            </a:endParaRPr>
          </a:p>
        </p:txBody>
      </p:sp>
      <p:sp>
        <p:nvSpPr>
          <p:cNvPr id="439306" name="Text Box 10"/>
          <p:cNvSpPr txBox="1">
            <a:spLocks noChangeArrowheads="1"/>
          </p:cNvSpPr>
          <p:nvPr/>
        </p:nvSpPr>
        <p:spPr bwMode="auto">
          <a:xfrm>
            <a:off x="8101013" y="5229225"/>
            <a:ext cx="688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effectLst/>
              </a:rPr>
              <a:t>p,n</a:t>
            </a:r>
            <a:endParaRPr lang="de-DE">
              <a:solidFill>
                <a:srgbClr val="FFFF00"/>
              </a:solidFill>
              <a:effectLst/>
            </a:endParaRPr>
          </a:p>
        </p:txBody>
      </p:sp>
      <p:sp>
        <p:nvSpPr>
          <p:cNvPr id="439307" name="Text Box 11"/>
          <p:cNvSpPr txBox="1">
            <a:spLocks noChangeArrowheads="1"/>
          </p:cNvSpPr>
          <p:nvPr/>
        </p:nvSpPr>
        <p:spPr bwMode="auto">
          <a:xfrm>
            <a:off x="6659563" y="4076700"/>
            <a:ext cx="122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rgbClr val="FFFF00"/>
                </a:solidFill>
                <a:effectLst/>
              </a:rPr>
              <a:t>cosmon</a:t>
            </a:r>
            <a:endParaRPr lang="de-DE" sz="2400">
              <a:solidFill>
                <a:srgbClr val="FFFF00"/>
              </a:solidFill>
              <a:effectLst/>
            </a:endParaRPr>
          </a:p>
        </p:txBody>
      </p:sp>
      <p:sp>
        <p:nvSpPr>
          <p:cNvPr id="439308" name="Text Box 12"/>
          <p:cNvSpPr txBox="1">
            <a:spLocks noChangeArrowheads="1"/>
          </p:cNvSpPr>
          <p:nvPr/>
        </p:nvSpPr>
        <p:spPr bwMode="auto">
          <a:xfrm>
            <a:off x="592138" y="6032500"/>
            <a:ext cx="55419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only apparent : new “fifth force” !</a:t>
            </a:r>
            <a:endParaRPr lang="de-DE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CCFF"/>
                </a:solidFill>
              </a:rPr>
              <a:t>Differential acceleration</a:t>
            </a:r>
            <a:endParaRPr lang="de-DE">
              <a:solidFill>
                <a:srgbClr val="33CCFF"/>
              </a:solidFill>
            </a:endParaRP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2060575"/>
            <a:ext cx="685165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rgbClr val="FFFF00"/>
                </a:solidFill>
              </a:rPr>
              <a:t>Two bodies with equal mass experience </a:t>
            </a:r>
          </a:p>
          <a:p>
            <a:pPr>
              <a:buFont typeface="Wingdings" pitchFamily="2" charset="2"/>
              <a:buNone/>
            </a:pPr>
            <a:r>
              <a:rPr lang="en-US">
                <a:solidFill>
                  <a:srgbClr val="FFFF00"/>
                </a:solidFill>
              </a:rPr>
              <a:t>           a different acceleration !</a:t>
            </a:r>
          </a:p>
          <a:p>
            <a:pPr>
              <a:buFont typeface="Wingdings" pitchFamily="2" charset="2"/>
              <a:buNone/>
            </a:pPr>
            <a:endParaRPr lang="en-US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/>
              <a:t>        </a:t>
            </a:r>
            <a:r>
              <a:rPr lang="el-GR" sz="3600"/>
              <a:t>η</a:t>
            </a:r>
            <a:r>
              <a:rPr lang="en-US" sz="3600"/>
              <a:t> = ( a</a:t>
            </a:r>
            <a:r>
              <a:rPr lang="en-US" sz="3600" baseline="-25000"/>
              <a:t>1</a:t>
            </a:r>
            <a:r>
              <a:rPr lang="en-US" sz="3600"/>
              <a:t> – a</a:t>
            </a:r>
            <a:r>
              <a:rPr lang="en-US" sz="3600" baseline="-25000"/>
              <a:t>2</a:t>
            </a:r>
            <a:r>
              <a:rPr lang="en-US" sz="3600"/>
              <a:t> ) / ( a</a:t>
            </a:r>
            <a:r>
              <a:rPr lang="en-US" sz="3600" baseline="-25000"/>
              <a:t>1</a:t>
            </a:r>
            <a:r>
              <a:rPr lang="en-US" sz="3600"/>
              <a:t> + a</a:t>
            </a:r>
            <a:r>
              <a:rPr lang="en-US" sz="3600" baseline="-25000"/>
              <a:t>2</a:t>
            </a:r>
            <a:r>
              <a:rPr lang="en-US" sz="3600"/>
              <a:t> )</a:t>
            </a:r>
            <a:endParaRPr lang="el-GR" sz="3600"/>
          </a:p>
        </p:txBody>
      </p:sp>
      <p:sp>
        <p:nvSpPr>
          <p:cNvPr id="468996" name="Rectangle 4"/>
          <p:cNvSpPr>
            <a:spLocks noChangeArrowheads="1"/>
          </p:cNvSpPr>
          <p:nvPr/>
        </p:nvSpPr>
        <p:spPr bwMode="auto">
          <a:xfrm>
            <a:off x="2484438" y="5229225"/>
            <a:ext cx="3654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CC33"/>
                </a:solidFill>
                <a:effectLst/>
              </a:rPr>
              <a:t>bound  :  </a:t>
            </a:r>
            <a:r>
              <a:rPr lang="el-GR" b="1">
                <a:solidFill>
                  <a:srgbClr val="33CC33"/>
                </a:solidFill>
                <a:effectLst/>
              </a:rPr>
              <a:t>η</a:t>
            </a:r>
            <a:r>
              <a:rPr lang="en-US" b="1">
                <a:solidFill>
                  <a:srgbClr val="33CC33"/>
                </a:solidFill>
                <a:effectLst/>
              </a:rPr>
              <a:t> &lt; 3 </a:t>
            </a:r>
            <a:r>
              <a:rPr lang="en-US">
                <a:solidFill>
                  <a:srgbClr val="33CC33"/>
                </a:solidFill>
                <a:effectLst/>
              </a:rPr>
              <a:t> </a:t>
            </a:r>
            <a:r>
              <a:rPr lang="en-US" b="1">
                <a:solidFill>
                  <a:srgbClr val="33CC33"/>
                </a:solidFill>
                <a:effectLst/>
              </a:rPr>
              <a:t>10</a:t>
            </a:r>
            <a:r>
              <a:rPr lang="en-US" b="1" baseline="30000">
                <a:solidFill>
                  <a:srgbClr val="33CC33"/>
                </a:solidFill>
                <a:effectLst/>
              </a:rPr>
              <a:t>-14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2" name="Text Box 4"/>
          <p:cNvSpPr txBox="1">
            <a:spLocks noChangeArrowheads="1"/>
          </p:cNvSpPr>
          <p:nvPr/>
        </p:nvSpPr>
        <p:spPr bwMode="auto">
          <a:xfrm>
            <a:off x="1042988" y="981075"/>
            <a:ext cx="7221537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i="1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Apparent violation of equivalence principle </a:t>
            </a:r>
          </a:p>
          <a:p>
            <a:endParaRPr lang="en-US" sz="3600" i="1">
              <a:solidFill>
                <a:srgbClr val="33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3600" i="1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and</a:t>
            </a:r>
          </a:p>
          <a:p>
            <a:endParaRPr lang="en-US" sz="3600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3600" i="1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sz="3600" i="1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time variation of fundamental couplings</a:t>
            </a:r>
          </a:p>
          <a:p>
            <a:endParaRPr lang="en-US" sz="3600" i="1">
              <a:solidFill>
                <a:srgbClr val="33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3600" i="1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measure both the</a:t>
            </a:r>
          </a:p>
          <a:p>
            <a:endParaRPr lang="en-US" sz="3600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3600" i="1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sz="36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cosmon – coupling to ordinary matter</a:t>
            </a:r>
            <a:endParaRPr lang="de-DE" sz="3600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2434282"/>
          </a:xfrm>
        </p:spPr>
        <p:txBody>
          <a:bodyPr/>
          <a:lstStyle/>
          <a:p>
            <a:r>
              <a:rPr lang="en-US" dirty="0" smtClean="0">
                <a:solidFill>
                  <a:srgbClr val="33CCFF"/>
                </a:solidFill>
              </a:rPr>
              <a:t>Condensed matter physics :</a:t>
            </a:r>
            <a:br>
              <a:rPr lang="en-US" dirty="0" smtClean="0">
                <a:solidFill>
                  <a:srgbClr val="33CCFF"/>
                </a:solidFill>
              </a:rPr>
            </a:br>
            <a:r>
              <a:rPr lang="en-US" dirty="0" smtClean="0">
                <a:solidFill>
                  <a:srgbClr val="33CCFF"/>
                </a:solidFill>
              </a:rPr>
              <a:t>laws depend on state of the system</a:t>
            </a:r>
            <a:endParaRPr lang="de-DE" dirty="0">
              <a:solidFill>
                <a:srgbClr val="33CCFF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3068960"/>
            <a:ext cx="8075240" cy="305720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Ground state , thermal equilibrium state …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Example : Laws of electromagnetism in superconductor are different from </a:t>
            </a:r>
            <a:r>
              <a:rPr lang="en-US" dirty="0" err="1" smtClean="0">
                <a:solidFill>
                  <a:srgbClr val="FFFF00"/>
                </a:solidFill>
              </a:rPr>
              <a:t>Maxwells</a:t>
            </a:r>
            <a:r>
              <a:rPr lang="en-US" dirty="0" smtClean="0">
                <a:solidFill>
                  <a:srgbClr val="FFFF00"/>
                </a:solidFill>
              </a:rPr>
              <a:t>’ laws</a:t>
            </a:r>
            <a:endParaRPr lang="de-D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CCFF"/>
                </a:solidFill>
              </a:rPr>
              <a:t>Differential acceleration </a:t>
            </a:r>
            <a:r>
              <a:rPr lang="el-GR">
                <a:solidFill>
                  <a:srgbClr val="33CCFF"/>
                </a:solidFill>
              </a:rPr>
              <a:t>η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rgbClr val="33CC33"/>
                </a:solidFill>
              </a:rPr>
              <a:t>For unified theories ( GUT ) :</a:t>
            </a:r>
          </a:p>
          <a:p>
            <a:pPr>
              <a:buFont typeface="Wingdings" pitchFamily="2" charset="2"/>
              <a:buNone/>
            </a:pPr>
            <a:endParaRPr lang="en-US">
              <a:solidFill>
                <a:srgbClr val="33CC33"/>
              </a:solidFill>
            </a:endParaRPr>
          </a:p>
          <a:p>
            <a:pPr>
              <a:buFont typeface="Wingdings" pitchFamily="2" charset="2"/>
              <a:buNone/>
            </a:pPr>
            <a:endParaRPr lang="en-US"/>
          </a:p>
        </p:txBody>
      </p:sp>
      <p:pic>
        <p:nvPicPr>
          <p:cNvPr id="44339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2636838"/>
            <a:ext cx="8856662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3397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3513" y="4365625"/>
            <a:ext cx="4597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3398" name="Text Box 6"/>
          <p:cNvSpPr txBox="1">
            <a:spLocks noChangeArrowheads="1"/>
          </p:cNvSpPr>
          <p:nvPr/>
        </p:nvSpPr>
        <p:spPr bwMode="auto">
          <a:xfrm>
            <a:off x="231775" y="5503863"/>
            <a:ext cx="5851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folHlink"/>
                </a:solidFill>
                <a:effectLst/>
              </a:rPr>
              <a:t>Q : time dependence of other parameters</a:t>
            </a:r>
          </a:p>
        </p:txBody>
      </p:sp>
      <p:sp>
        <p:nvSpPr>
          <p:cNvPr id="443399" name="Text Box 7"/>
          <p:cNvSpPr txBox="1">
            <a:spLocks noChangeArrowheads="1"/>
          </p:cNvSpPr>
          <p:nvPr/>
        </p:nvSpPr>
        <p:spPr bwMode="auto">
          <a:xfrm>
            <a:off x="6351588" y="4437063"/>
            <a:ext cx="1708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nivers 55" pitchFamily="34" charset="0"/>
              </a:rPr>
              <a:t>η</a:t>
            </a:r>
            <a:r>
              <a:rPr lang="en-US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nivers 55" pitchFamily="34" charset="0"/>
              </a:rPr>
              <a:t>=</a:t>
            </a:r>
            <a:r>
              <a:rPr lang="el-GR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nivers 55" pitchFamily="34" charset="0"/>
              </a:rPr>
              <a:t>Δ</a:t>
            </a:r>
            <a:r>
              <a:rPr lang="en-US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nivers 55" pitchFamily="34" charset="0"/>
              </a:rPr>
              <a:t>a/2a</a:t>
            </a:r>
            <a:endParaRPr lang="el-GR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Univers 55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Text Box 2"/>
          <p:cNvSpPr txBox="1">
            <a:spLocks noChangeArrowheads="1"/>
          </p:cNvSpPr>
          <p:nvPr/>
        </p:nvSpPr>
        <p:spPr bwMode="auto">
          <a:xfrm>
            <a:off x="323850" y="1052513"/>
            <a:ext cx="7632700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i="1">
                <a:solidFill>
                  <a:srgbClr val="FFFF00"/>
                </a:solidFill>
                <a:effectLst/>
              </a:rPr>
              <a:t>Link between time variation of  </a:t>
            </a:r>
            <a:r>
              <a:rPr lang="el-GR" sz="3600">
                <a:solidFill>
                  <a:srgbClr val="FFFF00"/>
                </a:solidFill>
                <a:effectLst/>
              </a:rPr>
              <a:t>α</a:t>
            </a:r>
            <a:endParaRPr lang="en-US" sz="3600">
              <a:solidFill>
                <a:srgbClr val="FFFF00"/>
              </a:solidFill>
              <a:effectLst/>
            </a:endParaRPr>
          </a:p>
          <a:p>
            <a:endParaRPr lang="en-US" sz="3600">
              <a:solidFill>
                <a:srgbClr val="FFFF00"/>
              </a:solidFill>
              <a:effectLst/>
            </a:endParaRPr>
          </a:p>
          <a:p>
            <a:r>
              <a:rPr lang="en-US" sz="3600" i="1">
                <a:solidFill>
                  <a:srgbClr val="FFFF00"/>
                </a:solidFill>
                <a:effectLst/>
              </a:rPr>
              <a:t>  and violation of equivalence principle</a:t>
            </a:r>
          </a:p>
          <a:p>
            <a:endParaRPr lang="en-US" sz="3600">
              <a:solidFill>
                <a:srgbClr val="FFFF00"/>
              </a:solidFill>
              <a:effectLst/>
            </a:endParaRPr>
          </a:p>
          <a:p>
            <a:r>
              <a:rPr lang="en-US" sz="3600">
                <a:solidFill>
                  <a:srgbClr val="33CC33"/>
                </a:solidFill>
                <a:effectLst/>
              </a:rPr>
              <a:t>     </a:t>
            </a:r>
            <a:r>
              <a:rPr lang="en-US" sz="3600">
                <a:effectLst/>
              </a:rPr>
              <a:t>typically  :  </a:t>
            </a:r>
            <a:r>
              <a:rPr lang="el-GR" sz="3600">
                <a:effectLst/>
              </a:rPr>
              <a:t>η</a:t>
            </a:r>
            <a:r>
              <a:rPr lang="en-US" sz="3600">
                <a:effectLst/>
              </a:rPr>
              <a:t> = 10</a:t>
            </a:r>
            <a:r>
              <a:rPr lang="en-US" sz="3600" baseline="30000">
                <a:effectLst/>
              </a:rPr>
              <a:t>-14  </a:t>
            </a:r>
          </a:p>
          <a:p>
            <a:endParaRPr lang="en-US" sz="3600" baseline="30000">
              <a:effectLst/>
            </a:endParaRPr>
          </a:p>
          <a:p>
            <a:r>
              <a:rPr lang="en-US" sz="3600" baseline="30000">
                <a:effectLst/>
              </a:rPr>
              <a:t>             if  time variation of </a:t>
            </a:r>
            <a:r>
              <a:rPr lang="el-GR" sz="3600" baseline="30000">
                <a:effectLst/>
              </a:rPr>
              <a:t>α</a:t>
            </a:r>
            <a:r>
              <a:rPr lang="en-US" sz="3600" baseline="30000">
                <a:effectLst/>
              </a:rPr>
              <a:t> </a:t>
            </a:r>
          </a:p>
          <a:p>
            <a:r>
              <a:rPr lang="en-US" sz="3600" baseline="30000">
                <a:effectLst/>
              </a:rPr>
              <a:t>             near Oklo upper bound</a:t>
            </a:r>
            <a:r>
              <a:rPr lang="en-US" sz="3600">
                <a:effectLst/>
              </a:rPr>
              <a:t> </a:t>
            </a:r>
            <a:endParaRPr lang="en-US" sz="3600" baseline="30000">
              <a:effectLst/>
            </a:endParaRPr>
          </a:p>
          <a:p>
            <a:endParaRPr lang="en-US" sz="3600" baseline="30000">
              <a:effectLst/>
            </a:endParaRPr>
          </a:p>
          <a:p>
            <a:endParaRPr lang="en-US" sz="3600" baseline="30000">
              <a:solidFill>
                <a:srgbClr val="33CC33"/>
              </a:solidFill>
              <a:effectLst/>
            </a:endParaRPr>
          </a:p>
          <a:p>
            <a:r>
              <a:rPr lang="en-US" sz="3600" baseline="30000">
                <a:solidFill>
                  <a:srgbClr val="33CC33"/>
                </a:solidFill>
                <a:effectLst/>
              </a:rPr>
              <a:t>   </a:t>
            </a:r>
            <a:r>
              <a:rPr lang="en-US" sz="4400" baseline="30000">
                <a:solidFill>
                  <a:srgbClr val="FFFF00"/>
                </a:solidFill>
                <a:effectLst/>
              </a:rPr>
              <a:t>to be tested ( MICROSCOPE , …)</a:t>
            </a:r>
            <a:r>
              <a:rPr lang="en-US" sz="4400">
                <a:solidFill>
                  <a:srgbClr val="FFFF00"/>
                </a:solidFill>
                <a:effectLst/>
              </a:rPr>
              <a:t> </a:t>
            </a:r>
            <a:endParaRPr lang="el-GR" sz="4400">
              <a:solidFill>
                <a:srgbClr val="FFFF00"/>
              </a:solidFill>
              <a:effectLst/>
            </a:endParaRPr>
          </a:p>
        </p:txBody>
      </p:sp>
      <p:pic>
        <p:nvPicPr>
          <p:cNvPr id="658435" name="Picture 3"/>
          <p:cNvPicPr>
            <a:picLocks noChangeAspect="1" noChangeArrowheads="1"/>
          </p:cNvPicPr>
          <p:nvPr/>
        </p:nvPicPr>
        <p:blipFill>
          <a:blip r:embed="rId3" cstate="print"/>
          <a:srcRect l="20476" t="9636" r="19727" b="15538"/>
          <a:stretch>
            <a:fillRect/>
          </a:stretch>
        </p:blipFill>
        <p:spPr bwMode="auto">
          <a:xfrm>
            <a:off x="6372225" y="4264025"/>
            <a:ext cx="2554288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CCFF"/>
                </a:solidFill>
              </a:rPr>
              <a:t>Cosmon coupling to atoms</a:t>
            </a:r>
            <a:endParaRPr lang="de-DE">
              <a:solidFill>
                <a:srgbClr val="33CCFF"/>
              </a:solidFill>
            </a:endParaRPr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Tiny !!!</a:t>
            </a:r>
          </a:p>
          <a:p>
            <a:r>
              <a:rPr lang="en-US" sz="2800"/>
              <a:t>Substantially weaker than gravity.</a:t>
            </a:r>
          </a:p>
          <a:p>
            <a:r>
              <a:rPr lang="en-US" sz="2800"/>
              <a:t>Non-universal couplings bounded by tests</a:t>
            </a:r>
          </a:p>
          <a:p>
            <a:pPr>
              <a:buFont typeface="Wingdings" pitchFamily="2" charset="2"/>
              <a:buNone/>
            </a:pPr>
            <a:r>
              <a:rPr lang="en-US" sz="2800"/>
              <a:t>    of equivalence principle.</a:t>
            </a:r>
          </a:p>
          <a:p>
            <a:r>
              <a:rPr lang="en-US" sz="2800"/>
              <a:t>Universal coupling bounded by tests of Brans-Dicke parameter </a:t>
            </a:r>
            <a:r>
              <a:rPr lang="el-GR" sz="2800"/>
              <a:t>ω</a:t>
            </a:r>
            <a:r>
              <a:rPr lang="en-US" sz="2800"/>
              <a:t> in solar system.</a:t>
            </a:r>
            <a:endParaRPr lang="el-GR" sz="2800"/>
          </a:p>
          <a:p>
            <a:r>
              <a:rPr lang="en-US" sz="2800"/>
              <a:t>Only very small influence on cosmology.</a:t>
            </a:r>
          </a:p>
          <a:p>
            <a:endParaRPr lang="en-US" sz="2800"/>
          </a:p>
          <a:p>
            <a:pPr>
              <a:buFont typeface="Wingdings" pitchFamily="2" charset="2"/>
              <a:buNone/>
            </a:pPr>
            <a:r>
              <a:rPr lang="en-US" sz="2400"/>
              <a:t>( All this assumes validity of linear approximation )</a:t>
            </a:r>
            <a:endParaRPr lang="de-DE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r>
              <a:rPr lang="en-US" dirty="0" smtClean="0">
                <a:solidFill>
                  <a:srgbClr val="33CCFF"/>
                </a:solidFill>
              </a:rPr>
              <a:t>key problem for </a:t>
            </a:r>
            <a:br>
              <a:rPr lang="en-US" dirty="0" smtClean="0">
                <a:solidFill>
                  <a:srgbClr val="33CCFF"/>
                </a:solidFill>
              </a:rPr>
            </a:br>
            <a:r>
              <a:rPr lang="en-US" dirty="0" smtClean="0">
                <a:solidFill>
                  <a:srgbClr val="33CCFF"/>
                </a:solidFill>
              </a:rPr>
              <a:t>realistic quintessence</a:t>
            </a:r>
            <a:endParaRPr lang="de-DE" dirty="0">
              <a:solidFill>
                <a:srgbClr val="33C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</a:t>
            </a:r>
            <a:r>
              <a:rPr lang="en-US" sz="4400" b="1" dirty="0" smtClean="0">
                <a:solidFill>
                  <a:srgbClr val="FFFF00"/>
                </a:solidFill>
              </a:rPr>
              <a:t>tiny </a:t>
            </a:r>
            <a:r>
              <a:rPr lang="en-US" sz="4400" b="1" dirty="0" err="1" smtClean="0">
                <a:solidFill>
                  <a:srgbClr val="FFFF00"/>
                </a:solidFill>
              </a:rPr>
              <a:t>cosmon</a:t>
            </a:r>
            <a:r>
              <a:rPr lang="en-US" sz="4400" b="1" dirty="0" smtClean="0">
                <a:solidFill>
                  <a:srgbClr val="FFFF00"/>
                </a:solidFill>
              </a:rPr>
              <a:t> - atom coupling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Planck mass may increase, but particle </a:t>
            </a:r>
          </a:p>
          <a:p>
            <a:pPr>
              <a:buNone/>
            </a:pPr>
            <a:r>
              <a:rPr lang="en-US" dirty="0" smtClean="0"/>
              <a:t>     masses must be (almost ) proportional to it 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1115616" y="5805264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C.Wetterich</a:t>
            </a:r>
            <a:r>
              <a:rPr lang="en-US" sz="2400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, Nucl.Phys.B302, 645 and 668 (1988)</a:t>
            </a:r>
            <a:endParaRPr lang="de-DE" sz="2400" dirty="0">
              <a:solidFill>
                <a:srgbClr val="33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en-US" dirty="0" smtClean="0">
                <a:solidFill>
                  <a:srgbClr val="33CCFF"/>
                </a:solidFill>
              </a:rPr>
              <a:t>Possible mechanism for </a:t>
            </a:r>
            <a:br>
              <a:rPr lang="en-US" dirty="0" smtClean="0">
                <a:solidFill>
                  <a:srgbClr val="33CCFF"/>
                </a:solidFill>
              </a:rPr>
            </a:br>
            <a:r>
              <a:rPr lang="en-US" dirty="0" smtClean="0">
                <a:solidFill>
                  <a:srgbClr val="33CCFF"/>
                </a:solidFill>
              </a:rPr>
              <a:t>tiny </a:t>
            </a:r>
            <a:r>
              <a:rPr lang="en-US" dirty="0" err="1" smtClean="0">
                <a:solidFill>
                  <a:srgbClr val="33CCFF"/>
                </a:solidFill>
              </a:rPr>
              <a:t>cosmon</a:t>
            </a:r>
            <a:r>
              <a:rPr lang="en-US" dirty="0" smtClean="0">
                <a:solidFill>
                  <a:srgbClr val="33CCFF"/>
                </a:solidFill>
              </a:rPr>
              <a:t>-atom couplings</a:t>
            </a:r>
            <a:endParaRPr lang="de-DE" dirty="0">
              <a:solidFill>
                <a:srgbClr val="33C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81947"/>
          </a:xfrm>
        </p:spPr>
        <p:txBody>
          <a:bodyPr/>
          <a:lstStyle/>
          <a:p>
            <a:r>
              <a:rPr lang="en-US" dirty="0" smtClean="0"/>
              <a:t>asymptotic approach to fixed point for dimensionless couplings and mass ratios</a:t>
            </a:r>
          </a:p>
          <a:p>
            <a:r>
              <a:rPr lang="en-US" dirty="0" smtClean="0"/>
              <a:t>at fixed point : no </a:t>
            </a:r>
            <a:r>
              <a:rPr lang="en-US" dirty="0" err="1" smtClean="0"/>
              <a:t>cosmon</a:t>
            </a:r>
            <a:r>
              <a:rPr lang="en-US" dirty="0" smtClean="0"/>
              <a:t> coupling to atoms</a:t>
            </a:r>
            <a:r>
              <a:rPr lang="de-DE" dirty="0" smtClean="0"/>
              <a:t> – </a:t>
            </a:r>
            <a:r>
              <a:rPr lang="de-DE" dirty="0" err="1" smtClean="0"/>
              <a:t>no</a:t>
            </a:r>
            <a:r>
              <a:rPr lang="de-DE" dirty="0" smtClean="0"/>
              <a:t> time </a:t>
            </a:r>
            <a:r>
              <a:rPr lang="de-DE" dirty="0" err="1" smtClean="0"/>
              <a:t>variation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fundamental </a:t>
            </a:r>
            <a:r>
              <a:rPr lang="de-DE" dirty="0" err="1" smtClean="0"/>
              <a:t>constants</a:t>
            </a:r>
            <a:endParaRPr lang="de-DE" dirty="0" smtClean="0"/>
          </a:p>
          <a:p>
            <a:r>
              <a:rPr lang="en-US" dirty="0" smtClean="0"/>
              <a:t>very near fixed point : tiny coupling</a:t>
            </a:r>
          </a:p>
          <a:p>
            <a:r>
              <a:rPr lang="en-US" sz="4000" dirty="0" smtClean="0">
                <a:solidFill>
                  <a:srgbClr val="FFFF00"/>
                </a:solidFill>
              </a:rPr>
              <a:t>how small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33CCFF"/>
                </a:solidFill>
              </a:rPr>
              <a:t>Approach to fixed point for </a:t>
            </a:r>
            <a:r>
              <a:rPr lang="el-GR" sz="4000" b="0" dirty="0" smtClean="0">
                <a:solidFill>
                  <a:srgbClr val="33CCFF"/>
                </a:solidFill>
                <a:latin typeface="Arial"/>
                <a:cs typeface="Arial"/>
              </a:rPr>
              <a:t>φ</a:t>
            </a:r>
            <a:r>
              <a:rPr lang="en-US" sz="4000" b="0" dirty="0" smtClean="0">
                <a:solidFill>
                  <a:srgbClr val="33CCFF"/>
                </a:solidFill>
                <a:latin typeface="Arial"/>
                <a:cs typeface="Arial"/>
              </a:rPr>
              <a:t> </a:t>
            </a:r>
            <a:r>
              <a:rPr lang="el-GR" sz="3200" dirty="0" smtClean="0">
                <a:solidFill>
                  <a:srgbClr val="33CCFF"/>
                </a:solidFill>
                <a:latin typeface="Arial"/>
                <a:cs typeface="Arial"/>
              </a:rPr>
              <a:t>→</a:t>
            </a:r>
            <a:r>
              <a:rPr lang="en-US" sz="3200" dirty="0" smtClean="0">
                <a:solidFill>
                  <a:srgbClr val="33CCFF"/>
                </a:solidFill>
                <a:latin typeface="Arial"/>
                <a:cs typeface="Arial"/>
              </a:rPr>
              <a:t> </a:t>
            </a:r>
            <a:r>
              <a:rPr lang="el-GR" sz="4000" dirty="0" smtClean="0">
                <a:solidFill>
                  <a:srgbClr val="33CCFF"/>
                </a:solidFill>
                <a:latin typeface="Arial"/>
                <a:cs typeface="Arial"/>
              </a:rPr>
              <a:t>∞</a:t>
            </a:r>
            <a:endParaRPr lang="de-DE" sz="4000" dirty="0">
              <a:solidFill>
                <a:srgbClr val="33CCFF"/>
              </a:solidFill>
            </a:endParaRPr>
          </a:p>
        </p:txBody>
      </p:sp>
      <p:pic>
        <p:nvPicPr>
          <p:cNvPr id="2181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564904"/>
            <a:ext cx="31432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1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5" y="3861048"/>
            <a:ext cx="128484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1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861048"/>
            <a:ext cx="1224136" cy="6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11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877272"/>
            <a:ext cx="4151526" cy="7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11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5877272"/>
            <a:ext cx="3456384" cy="79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12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1556792"/>
            <a:ext cx="26003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755576" y="3645024"/>
            <a:ext cx="38870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requires for small time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variation of couplings :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228185" y="3861048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or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7544" y="5157192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similar for fine structure constant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3CCFF"/>
                </a:solidFill>
              </a:rPr>
              <a:t>Neutrino </a:t>
            </a:r>
            <a:r>
              <a:rPr lang="en-US" dirty="0" err="1" smtClean="0">
                <a:solidFill>
                  <a:srgbClr val="33CCFF"/>
                </a:solidFill>
              </a:rPr>
              <a:t>cosmon</a:t>
            </a:r>
            <a:r>
              <a:rPr lang="en-US" dirty="0" smtClean="0">
                <a:solidFill>
                  <a:srgbClr val="33CCFF"/>
                </a:solidFill>
              </a:rPr>
              <a:t> coupling</a:t>
            </a:r>
            <a:endParaRPr lang="de-DE" dirty="0">
              <a:solidFill>
                <a:srgbClr val="33C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752975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Strong bounds on atom-</a:t>
            </a:r>
            <a:r>
              <a:rPr lang="en-US" sz="2800" dirty="0" err="1" smtClean="0"/>
              <a:t>cosmon</a:t>
            </a:r>
            <a:r>
              <a:rPr lang="en-US" sz="2800" dirty="0" smtClean="0"/>
              <a:t> coupling from tests of equivalence principle or time variation of couplings.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No such bounds  for neutrino-</a:t>
            </a:r>
            <a:r>
              <a:rPr lang="en-US" sz="2800" dirty="0" err="1" smtClean="0"/>
              <a:t>cosmon</a:t>
            </a:r>
            <a:r>
              <a:rPr lang="en-US" sz="2800" dirty="0" smtClean="0"/>
              <a:t> coupling.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In particle physics : Mass generation mechanism for neutrinos differs from charged fermions. Seesaw mechanism involves heavy particles whose mass may depend on the value of the </a:t>
            </a:r>
            <a:r>
              <a:rPr lang="en-US" sz="2800" dirty="0" err="1" smtClean="0"/>
              <a:t>cosmon</a:t>
            </a:r>
            <a:r>
              <a:rPr lang="en-US" sz="2800" dirty="0" smtClean="0"/>
              <a:t> field. </a:t>
            </a: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3" cstate="print"/>
          <a:srcRect l="32396" t="18492" r="29137" b="53592"/>
          <a:stretch>
            <a:fillRect/>
          </a:stretch>
        </p:blipFill>
        <p:spPr bwMode="auto">
          <a:xfrm>
            <a:off x="827088" y="1628775"/>
            <a:ext cx="4103687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5237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33CCFF"/>
                </a:solidFill>
                <a:ea typeface="+mj-ea"/>
              </a:rPr>
              <a:t>neutrino mass</a:t>
            </a:r>
            <a:endParaRPr lang="de-DE" smtClean="0">
              <a:solidFill>
                <a:srgbClr val="33CCFF"/>
              </a:solidFill>
              <a:ea typeface="+mj-ea"/>
            </a:endParaRPr>
          </a:p>
        </p:txBody>
      </p:sp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4" cstate="print"/>
          <a:srcRect l="34419" t="46408" r="32515" b="39207"/>
          <a:stretch>
            <a:fillRect/>
          </a:stretch>
        </p:blipFill>
        <p:spPr bwMode="auto">
          <a:xfrm>
            <a:off x="900113" y="5013325"/>
            <a:ext cx="403225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5239" name="Text Box 7"/>
          <p:cNvSpPr txBox="1">
            <a:spLocks noChangeArrowheads="1"/>
          </p:cNvSpPr>
          <p:nvPr/>
        </p:nvSpPr>
        <p:spPr bwMode="auto">
          <a:xfrm>
            <a:off x="5508625" y="1700213"/>
            <a:ext cx="326072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seesaw and</a:t>
            </a:r>
          </a:p>
          <a:p>
            <a:pPr>
              <a:defRPr/>
            </a:pPr>
            <a:r>
              <a:rPr 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cascade</a:t>
            </a:r>
          </a:p>
          <a:p>
            <a:pPr>
              <a:defRPr/>
            </a:pPr>
            <a:r>
              <a:rPr 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mechanism</a:t>
            </a:r>
            <a:endParaRPr lang="de-DE" sz="4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sp>
        <p:nvSpPr>
          <p:cNvPr id="735240" name="Text Box 8"/>
          <p:cNvSpPr txBox="1">
            <a:spLocks noChangeArrowheads="1"/>
          </p:cNvSpPr>
          <p:nvPr/>
        </p:nvSpPr>
        <p:spPr bwMode="auto">
          <a:xfrm>
            <a:off x="5508625" y="5084763"/>
            <a:ext cx="27797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omit generation 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structure</a:t>
            </a:r>
            <a:endParaRPr lang="de-DE"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sp>
        <p:nvSpPr>
          <p:cNvPr id="735241" name="Text Box 9"/>
          <p:cNvSpPr txBox="1">
            <a:spLocks noChangeArrowheads="1"/>
          </p:cNvSpPr>
          <p:nvPr/>
        </p:nvSpPr>
        <p:spPr bwMode="auto">
          <a:xfrm>
            <a:off x="950913" y="4087813"/>
            <a:ext cx="75644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triplet expectation value ~ doublet squared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3" cstate="print"/>
          <a:srcRect l="32396" t="18492" r="29137" b="67999"/>
          <a:stretch>
            <a:fillRect/>
          </a:stretch>
        </p:blipFill>
        <p:spPr bwMode="auto">
          <a:xfrm>
            <a:off x="827088" y="1628775"/>
            <a:ext cx="41005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5237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33CCFF"/>
                </a:solidFill>
                <a:ea typeface="+mj-ea"/>
              </a:rPr>
              <a:t>neutrino mass</a:t>
            </a:r>
            <a:endParaRPr lang="de-DE" smtClean="0">
              <a:solidFill>
                <a:srgbClr val="33CCFF"/>
              </a:solidFill>
              <a:ea typeface="+mj-ea"/>
            </a:endParaRPr>
          </a:p>
        </p:txBody>
      </p:sp>
      <p:sp>
        <p:nvSpPr>
          <p:cNvPr id="735239" name="Text Box 7"/>
          <p:cNvSpPr txBox="1">
            <a:spLocks noChangeArrowheads="1"/>
          </p:cNvSpPr>
          <p:nvPr/>
        </p:nvSpPr>
        <p:spPr bwMode="auto">
          <a:xfrm>
            <a:off x="5435600" y="4005263"/>
            <a:ext cx="34575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cascade ( seesaw II )</a:t>
            </a:r>
          </a:p>
          <a:p>
            <a:pPr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mechanism</a:t>
            </a:r>
            <a:endParaRPr lang="de-DE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sp>
        <p:nvSpPr>
          <p:cNvPr id="735241" name="Text Box 9"/>
          <p:cNvSpPr txBox="1">
            <a:spLocks noChangeArrowheads="1"/>
          </p:cNvSpPr>
          <p:nvPr/>
        </p:nvSpPr>
        <p:spPr bwMode="auto">
          <a:xfrm>
            <a:off x="950913" y="5373688"/>
            <a:ext cx="3044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M.Magg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C.W. 1980 </a:t>
            </a:r>
          </a:p>
        </p:txBody>
      </p:sp>
      <p:pic>
        <p:nvPicPr>
          <p:cNvPr id="32774" name="Picture 4"/>
          <p:cNvPicPr>
            <a:picLocks noChangeAspect="1" noChangeArrowheads="1"/>
          </p:cNvPicPr>
          <p:nvPr/>
        </p:nvPicPr>
        <p:blipFill>
          <a:blip r:embed="rId3" cstate="print"/>
          <a:srcRect l="32396" t="32001" r="29137" b="53592"/>
          <a:stretch>
            <a:fillRect/>
          </a:stretch>
        </p:blipFill>
        <p:spPr bwMode="auto">
          <a:xfrm>
            <a:off x="900113" y="4005263"/>
            <a:ext cx="410051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395288" y="2924175"/>
            <a:ext cx="583247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400" b="1" dirty="0">
                <a:solidFill>
                  <a:srgbClr val="FFFF00"/>
                </a:solidFill>
              </a:rPr>
              <a:t>( ? ) ….</a:t>
            </a:r>
          </a:p>
          <a:p>
            <a:pPr>
              <a:defRPr/>
            </a:pPr>
            <a:r>
              <a:rPr lang="de-DE" sz="2400" dirty="0" err="1"/>
              <a:t>C.Wetterich</a:t>
            </a:r>
            <a:r>
              <a:rPr lang="de-DE" sz="2400" dirty="0"/>
              <a:t>, Nucl.Phys.B187 (1981) 343</a:t>
            </a:r>
            <a:endParaRPr lang="de-DE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3CCFF"/>
                </a:solidFill>
              </a:rPr>
              <a:t>Neutrino </a:t>
            </a:r>
            <a:r>
              <a:rPr lang="en-US" dirty="0" err="1" smtClean="0">
                <a:solidFill>
                  <a:srgbClr val="33CCFF"/>
                </a:solidFill>
              </a:rPr>
              <a:t>cosmon</a:t>
            </a:r>
            <a:r>
              <a:rPr lang="en-US" dirty="0" smtClean="0">
                <a:solidFill>
                  <a:srgbClr val="33CCFF"/>
                </a:solidFill>
              </a:rPr>
              <a:t> coupling</a:t>
            </a:r>
            <a:endParaRPr lang="de-DE" dirty="0">
              <a:solidFill>
                <a:srgbClr val="33C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3921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realized by dependence of neutrino mass</a:t>
            </a:r>
            <a:r>
              <a:rPr lang="de-DE" dirty="0" smtClean="0">
                <a:solidFill>
                  <a:srgbClr val="FFFF00"/>
                </a:solidFill>
              </a:rPr>
              <a:t> on </a:t>
            </a:r>
            <a:r>
              <a:rPr lang="de-DE" dirty="0" err="1" smtClean="0">
                <a:solidFill>
                  <a:srgbClr val="FFFF00"/>
                </a:solidFill>
              </a:rPr>
              <a:t>value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of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cosmon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field</a:t>
            </a:r>
            <a:endParaRPr lang="de-DE" dirty="0" smtClean="0">
              <a:solidFill>
                <a:srgbClr val="FFFF00"/>
              </a:solidFill>
            </a:endParaRPr>
          </a:p>
          <a:p>
            <a:pPr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defRPr/>
            </a:pPr>
            <a:endParaRPr lang="de-DE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de-DE" dirty="0" smtClean="0">
                <a:solidFill>
                  <a:srgbClr val="FFFF00"/>
                </a:solidFill>
                <a:latin typeface="Arial"/>
                <a:cs typeface="Arial"/>
              </a:rPr>
              <a:t>β ≈ 1 </a:t>
            </a:r>
            <a:r>
              <a:rPr lang="de-DE" dirty="0" smtClean="0">
                <a:solidFill>
                  <a:srgbClr val="FFFF00"/>
                </a:solidFill>
              </a:rPr>
              <a:t>: </a:t>
            </a:r>
            <a:r>
              <a:rPr lang="de-DE" dirty="0" err="1" smtClean="0">
                <a:solidFill>
                  <a:srgbClr val="FFFF00"/>
                </a:solidFill>
              </a:rPr>
              <a:t>cosmon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mediated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attractive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force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between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neutrinos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has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similar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strength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as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gravity</a:t>
            </a:r>
            <a:endParaRPr lang="en-US" dirty="0" smtClean="0">
              <a:solidFill>
                <a:srgbClr val="FFFF00"/>
              </a:solidFill>
            </a:endParaRP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 cstate="print"/>
          <a:srcRect l="31052" t="45831" r="37900" b="44553"/>
          <a:stretch>
            <a:fillRect/>
          </a:stretch>
        </p:blipFill>
        <p:spPr bwMode="auto">
          <a:xfrm>
            <a:off x="2051050" y="3644900"/>
            <a:ext cx="489585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800200"/>
          </a:xfrm>
        </p:spPr>
        <p:txBody>
          <a:bodyPr/>
          <a:lstStyle/>
          <a:p>
            <a:r>
              <a:rPr lang="en-US" sz="4000" dirty="0" smtClean="0">
                <a:solidFill>
                  <a:srgbClr val="33CCFF"/>
                </a:solidFill>
              </a:rPr>
              <a:t>Standard model of particle physics :</a:t>
            </a:r>
            <a:endParaRPr lang="de-DE" sz="4000" dirty="0">
              <a:solidFill>
                <a:srgbClr val="33C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dirty="0" smtClean="0">
                <a:solidFill>
                  <a:srgbClr val="FFFF00"/>
                </a:solidFill>
              </a:rPr>
              <a:t>Electroweak gauge symmetry is spontaneously broken by expectation value of Higgs scalar</a:t>
            </a:r>
            <a:endParaRPr lang="de-D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68313" y="17002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FFFF00"/>
                </a:solidFill>
              </a:rPr>
              <a:t>growing neutrino</a:t>
            </a:r>
            <a:br>
              <a:rPr lang="en-US" sz="4000" smtClean="0">
                <a:solidFill>
                  <a:srgbClr val="FFFF00"/>
                </a:solidFill>
              </a:rPr>
            </a:br>
            <a:r>
              <a:rPr lang="en-US" sz="4000" smtClean="0">
                <a:solidFill>
                  <a:srgbClr val="FFFF00"/>
                </a:solidFill>
              </a:rPr>
              <a:t>quintessence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 l="24301" t="32004" r="20580" b="41905"/>
          <a:stretch>
            <a:fillRect/>
          </a:stretch>
        </p:blipFill>
        <p:spPr bwMode="auto">
          <a:xfrm>
            <a:off x="1476375" y="1773238"/>
            <a:ext cx="588010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2643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33CCFF"/>
                </a:solidFill>
                <a:ea typeface="+mj-ea"/>
              </a:rPr>
              <a:t>growing neutrinos </a:t>
            </a:r>
            <a:br>
              <a:rPr lang="en-US" sz="4000" smtClean="0">
                <a:solidFill>
                  <a:srgbClr val="33CCFF"/>
                </a:solidFill>
                <a:ea typeface="+mj-ea"/>
              </a:rPr>
            </a:br>
            <a:r>
              <a:rPr lang="en-US" sz="4000" smtClean="0">
                <a:solidFill>
                  <a:srgbClr val="33CCFF"/>
                </a:solidFill>
                <a:ea typeface="+mj-ea"/>
              </a:rPr>
              <a:t>change cosmon evolution</a:t>
            </a:r>
            <a:endParaRPr lang="de-DE" sz="4000" smtClean="0">
              <a:solidFill>
                <a:srgbClr val="33CCFF"/>
              </a:solidFill>
              <a:ea typeface="+mj-ea"/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 l="24301" t="57202" r="21935" b="18492"/>
          <a:stretch>
            <a:fillRect/>
          </a:stretch>
        </p:blipFill>
        <p:spPr bwMode="auto">
          <a:xfrm>
            <a:off x="2339975" y="5157788"/>
            <a:ext cx="4319588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2645" name="Text Box 5"/>
          <p:cNvSpPr txBox="1">
            <a:spLocks noChangeArrowheads="1"/>
          </p:cNvSpPr>
          <p:nvPr/>
        </p:nvSpPr>
        <p:spPr bwMode="auto">
          <a:xfrm>
            <a:off x="755650" y="4437063"/>
            <a:ext cx="73358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modification of conservation equation for neutrinos</a:t>
            </a:r>
            <a:endParaRPr lang="de-DE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362950" cy="243363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33CCFF"/>
                </a:solidFill>
                <a:ea typeface="+mj-ea"/>
              </a:rPr>
              <a:t>growing neutrino mass  </a:t>
            </a:r>
            <a:br>
              <a:rPr lang="en-US" smtClean="0">
                <a:solidFill>
                  <a:srgbClr val="33CCFF"/>
                </a:solidFill>
                <a:ea typeface="+mj-ea"/>
              </a:rPr>
            </a:br>
            <a:r>
              <a:rPr lang="en-US" smtClean="0">
                <a:solidFill>
                  <a:srgbClr val="33CCFF"/>
                </a:solidFill>
                <a:ea typeface="+mj-ea"/>
              </a:rPr>
              <a:t>triggers transition to </a:t>
            </a:r>
            <a:br>
              <a:rPr lang="en-US" smtClean="0">
                <a:solidFill>
                  <a:srgbClr val="33CCFF"/>
                </a:solidFill>
                <a:ea typeface="+mj-ea"/>
              </a:rPr>
            </a:br>
            <a:r>
              <a:rPr lang="en-US" smtClean="0">
                <a:solidFill>
                  <a:srgbClr val="33CCFF"/>
                </a:solidFill>
                <a:ea typeface="+mj-ea"/>
              </a:rPr>
              <a:t>almost static dark energy</a:t>
            </a:r>
            <a:endParaRPr lang="de-DE" smtClean="0">
              <a:solidFill>
                <a:srgbClr val="33CCFF"/>
              </a:solidFill>
              <a:ea typeface="+mj-ea"/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 l="36528" t="34886" r="34981" b="38672"/>
          <a:stretch>
            <a:fillRect/>
          </a:stretch>
        </p:blipFill>
        <p:spPr bwMode="auto">
          <a:xfrm>
            <a:off x="539750" y="3068638"/>
            <a:ext cx="4319588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/>
          <a:srcRect l="36786" t="33809" r="32841" b="36508"/>
          <a:stretch>
            <a:fillRect/>
          </a:stretch>
        </p:blipFill>
        <p:spPr bwMode="auto">
          <a:xfrm>
            <a:off x="5219700" y="3068638"/>
            <a:ext cx="352742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4757" name="Text Box 5"/>
          <p:cNvSpPr txBox="1">
            <a:spLocks noChangeArrowheads="1"/>
          </p:cNvSpPr>
          <p:nvPr/>
        </p:nvSpPr>
        <p:spPr bwMode="auto">
          <a:xfrm>
            <a:off x="5580063" y="3500438"/>
            <a:ext cx="1276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B2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growing</a:t>
            </a:r>
          </a:p>
          <a:p>
            <a:pPr>
              <a:defRPr/>
            </a:pPr>
            <a:r>
              <a:rPr lang="en-US" sz="2400" b="1">
                <a:solidFill>
                  <a:srgbClr val="FB2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neutrino</a:t>
            </a:r>
          </a:p>
          <a:p>
            <a:pPr>
              <a:defRPr/>
            </a:pPr>
            <a:r>
              <a:rPr lang="en-US" sz="2400" b="1">
                <a:solidFill>
                  <a:srgbClr val="FB2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mass</a:t>
            </a:r>
            <a:endParaRPr lang="de-DE" sz="2400" b="1">
              <a:solidFill>
                <a:srgbClr val="FB250F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sp>
        <p:nvSpPr>
          <p:cNvPr id="714758" name="Rectangle 6"/>
          <p:cNvSpPr>
            <a:spLocks noChangeArrowheads="1"/>
          </p:cNvSpPr>
          <p:nvPr/>
        </p:nvSpPr>
        <p:spPr bwMode="auto">
          <a:xfrm>
            <a:off x="5003800" y="5876925"/>
            <a:ext cx="40592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L.Amendola, M.Baldi,…</a:t>
            </a:r>
            <a:endParaRPr lang="de-DE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908050"/>
            <a:ext cx="8291512" cy="293846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33CCFF"/>
                </a:solidFill>
                <a:ea typeface="+mj-ea"/>
              </a:rPr>
              <a:t>effective cosmological trigger</a:t>
            </a:r>
            <a:br>
              <a:rPr lang="en-US" smtClean="0">
                <a:solidFill>
                  <a:srgbClr val="33CCFF"/>
                </a:solidFill>
                <a:ea typeface="+mj-ea"/>
              </a:rPr>
            </a:br>
            <a:r>
              <a:rPr lang="en-US" smtClean="0">
                <a:solidFill>
                  <a:srgbClr val="33CCFF"/>
                </a:solidFill>
                <a:ea typeface="+mj-ea"/>
              </a:rPr>
              <a:t>for stop of cosmon evolution :</a:t>
            </a:r>
            <a:br>
              <a:rPr lang="en-US" smtClean="0">
                <a:solidFill>
                  <a:srgbClr val="33CCFF"/>
                </a:solidFill>
                <a:ea typeface="+mj-ea"/>
              </a:rPr>
            </a:br>
            <a:r>
              <a:rPr lang="en-US" smtClean="0">
                <a:solidFill>
                  <a:srgbClr val="33CCFF"/>
                </a:solidFill>
                <a:ea typeface="+mj-ea"/>
              </a:rPr>
              <a:t>neutrinos get non-relativistic</a:t>
            </a:r>
            <a:r>
              <a:rPr lang="en-US" smtClean="0">
                <a:ea typeface="+mj-ea"/>
              </a:rPr>
              <a:t/>
            </a:r>
            <a:br>
              <a:rPr lang="en-US" smtClean="0">
                <a:ea typeface="+mj-ea"/>
              </a:rPr>
            </a:br>
            <a:endParaRPr lang="de-DE" smtClean="0">
              <a:ea typeface="+mj-ea"/>
            </a:endParaRPr>
          </a:p>
        </p:txBody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4149725"/>
            <a:ext cx="6696075" cy="151288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FFFF00"/>
                </a:solidFill>
                <a:ea typeface="+mn-ea"/>
              </a:rPr>
              <a:t>this has happened recently !</a:t>
            </a:r>
          </a:p>
          <a:p>
            <a:pPr eaLnBrk="1" hangingPunct="1">
              <a:defRPr/>
            </a:pPr>
            <a:r>
              <a:rPr lang="en-US" sz="3600" b="1" smtClean="0">
                <a:solidFill>
                  <a:srgbClr val="FFFF00"/>
                </a:solidFill>
                <a:ea typeface="+mn-ea"/>
              </a:rPr>
              <a:t>sets scales for dark energy !</a:t>
            </a:r>
            <a:endParaRPr lang="de-DE" sz="3600" b="1" smtClean="0">
              <a:solidFill>
                <a:srgbClr val="FFFF00"/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33CCFF"/>
                </a:solidFill>
                <a:ea typeface="+mj-ea"/>
              </a:rPr>
              <a:t>connection between dark energy </a:t>
            </a:r>
            <a:br>
              <a:rPr lang="en-US" sz="4000" smtClean="0">
                <a:solidFill>
                  <a:srgbClr val="33CCFF"/>
                </a:solidFill>
                <a:ea typeface="+mj-ea"/>
              </a:rPr>
            </a:br>
            <a:r>
              <a:rPr lang="en-US" sz="4000" smtClean="0">
                <a:solidFill>
                  <a:srgbClr val="33CCFF"/>
                </a:solidFill>
                <a:ea typeface="+mj-ea"/>
              </a:rPr>
              <a:t>and neutrino properties</a:t>
            </a:r>
            <a:endParaRPr lang="de-DE" sz="4000" smtClean="0">
              <a:solidFill>
                <a:srgbClr val="33CCFF"/>
              </a:solidFill>
              <a:ea typeface="+mj-ea"/>
            </a:endParaRPr>
          </a:p>
        </p:txBody>
      </p:sp>
      <p:sp>
        <p:nvSpPr>
          <p:cNvPr id="809987" name="Rectangle 3"/>
          <p:cNvSpPr>
            <a:spLocks noChangeArrowheads="1"/>
          </p:cNvSpPr>
          <p:nvPr/>
        </p:nvSpPr>
        <p:spPr bwMode="auto">
          <a:xfrm>
            <a:off x="468313" y="4797425"/>
            <a:ext cx="3509962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present equation</a:t>
            </a:r>
          </a:p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of state given by</a:t>
            </a:r>
          </a:p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neutrino mass !</a:t>
            </a:r>
            <a:endParaRPr lang="de-DE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/>
          <a:srcRect l="44029" t="31557" r="28860" b="58414"/>
          <a:stretch>
            <a:fillRect/>
          </a:stretch>
        </p:blipFill>
        <p:spPr bwMode="auto">
          <a:xfrm>
            <a:off x="4356100" y="5013325"/>
            <a:ext cx="4103688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 cstate="print"/>
          <a:srcRect l="17513" t="39171" r="64163" b="37196"/>
          <a:stretch>
            <a:fillRect/>
          </a:stretch>
        </p:blipFill>
        <p:spPr bwMode="auto">
          <a:xfrm>
            <a:off x="539750" y="1844675"/>
            <a:ext cx="1655763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990" name="Text Box 6"/>
          <p:cNvSpPr txBox="1">
            <a:spLocks noChangeArrowheads="1"/>
          </p:cNvSpPr>
          <p:nvPr/>
        </p:nvSpPr>
        <p:spPr bwMode="auto">
          <a:xfrm>
            <a:off x="611188" y="3644900"/>
            <a:ext cx="82280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present dark energy density given by neutrino mass</a:t>
            </a:r>
            <a:endParaRPr lang="de-DE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4" cstate="print"/>
          <a:srcRect l="46992" t="39171" r="30696" b="37196"/>
          <a:stretch>
            <a:fillRect/>
          </a:stretch>
        </p:blipFill>
        <p:spPr bwMode="auto">
          <a:xfrm>
            <a:off x="3635375" y="1844675"/>
            <a:ext cx="2016125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992" name="Text Box 8"/>
          <p:cNvSpPr txBox="1">
            <a:spLocks noChangeArrowheads="1"/>
          </p:cNvSpPr>
          <p:nvPr/>
        </p:nvSpPr>
        <p:spPr bwMode="auto">
          <a:xfrm>
            <a:off x="2247900" y="2314575"/>
            <a:ext cx="13319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= 1.27</a:t>
            </a:r>
          </a:p>
        </p:txBody>
      </p:sp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4" cstate="print"/>
          <a:srcRect l="68513" t="39171" r="16342" b="37196"/>
          <a:stretch>
            <a:fillRect/>
          </a:stretch>
        </p:blipFill>
        <p:spPr bwMode="auto">
          <a:xfrm>
            <a:off x="5867400" y="1844675"/>
            <a:ext cx="1368425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CCFF"/>
                </a:solidFill>
              </a:rPr>
              <a:t>Induced small </a:t>
            </a:r>
            <a:br>
              <a:rPr lang="en-US" dirty="0" smtClean="0">
                <a:solidFill>
                  <a:srgbClr val="33CCFF"/>
                </a:solidFill>
              </a:rPr>
            </a:br>
            <a:r>
              <a:rPr lang="en-US" dirty="0" err="1" smtClean="0">
                <a:solidFill>
                  <a:srgbClr val="33CCFF"/>
                </a:solidFill>
              </a:rPr>
              <a:t>cosmon</a:t>
            </a:r>
            <a:r>
              <a:rPr lang="en-US" dirty="0" smtClean="0">
                <a:solidFill>
                  <a:srgbClr val="33CCFF"/>
                </a:solidFill>
              </a:rPr>
              <a:t>-atom coupling</a:t>
            </a:r>
            <a:endParaRPr lang="de-DE" dirty="0">
              <a:solidFill>
                <a:srgbClr val="33C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en-US" dirty="0" smtClean="0"/>
              <a:t>change of triplet expectation value induces tiny change of doublet expectation value</a:t>
            </a:r>
          </a:p>
          <a:p>
            <a:endParaRPr lang="en-US" dirty="0" smtClean="0"/>
          </a:p>
          <a:p>
            <a:r>
              <a:rPr lang="en-US" dirty="0" smtClean="0"/>
              <a:t>change of Fermi scale</a:t>
            </a:r>
          </a:p>
          <a:p>
            <a:r>
              <a:rPr lang="en-US" dirty="0" smtClean="0"/>
              <a:t>change of ratio electron to proton mass</a:t>
            </a:r>
          </a:p>
          <a:p>
            <a:r>
              <a:rPr lang="en-US" dirty="0" smtClean="0"/>
              <a:t>change of fine structure constant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Text Box 2"/>
          <p:cNvSpPr txBox="1">
            <a:spLocks noChangeArrowheads="1"/>
          </p:cNvSpPr>
          <p:nvPr/>
        </p:nvSpPr>
        <p:spPr bwMode="auto">
          <a:xfrm>
            <a:off x="179388" y="908050"/>
            <a:ext cx="885666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effectLst/>
              </a:rPr>
              <a:t>      Time variation of coupling constants </a:t>
            </a:r>
          </a:p>
          <a:p>
            <a:r>
              <a:rPr lang="en-US" sz="4000" dirty="0">
                <a:solidFill>
                  <a:srgbClr val="FFFF00"/>
                </a:solidFill>
                <a:effectLst/>
              </a:rPr>
              <a:t>          </a:t>
            </a:r>
            <a:r>
              <a:rPr lang="en-US" sz="4000" dirty="0" smtClean="0">
                <a:solidFill>
                  <a:srgbClr val="FFFF00"/>
                </a:solidFill>
                <a:effectLst/>
              </a:rPr>
              <a:t>is </a:t>
            </a:r>
            <a:r>
              <a:rPr lang="en-US" sz="4000" dirty="0">
                <a:solidFill>
                  <a:srgbClr val="FFFF00"/>
                </a:solidFill>
                <a:effectLst/>
              </a:rPr>
              <a:t>tiny </a:t>
            </a:r>
            <a:r>
              <a:rPr lang="en-US" sz="4000" dirty="0" smtClean="0">
                <a:solidFill>
                  <a:srgbClr val="FFFF00"/>
                </a:solidFill>
                <a:effectLst/>
              </a:rPr>
              <a:t>, but  would </a:t>
            </a:r>
            <a:r>
              <a:rPr lang="en-US" sz="4000" dirty="0">
                <a:solidFill>
                  <a:srgbClr val="FFFF00"/>
                </a:solidFill>
                <a:effectLst/>
              </a:rPr>
              <a:t>be of </a:t>
            </a:r>
            <a:r>
              <a:rPr lang="en-US" sz="4000" dirty="0" smtClean="0">
                <a:solidFill>
                  <a:srgbClr val="FFFF00"/>
                </a:solidFill>
                <a:effectLst/>
              </a:rPr>
              <a:t>very</a:t>
            </a:r>
          </a:p>
          <a:p>
            <a:r>
              <a:rPr lang="en-US" sz="4000" dirty="0" smtClean="0">
                <a:solidFill>
                  <a:srgbClr val="FFFF00"/>
                </a:solidFill>
                <a:effectLst/>
              </a:rPr>
              <a:t>          high </a:t>
            </a:r>
            <a:r>
              <a:rPr lang="en-US" sz="4000" dirty="0">
                <a:solidFill>
                  <a:srgbClr val="FFFF00"/>
                </a:solidFill>
                <a:effectLst/>
              </a:rPr>
              <a:t>significance </a:t>
            </a:r>
            <a:r>
              <a:rPr lang="en-US" sz="4000" dirty="0" smtClean="0">
                <a:solidFill>
                  <a:srgbClr val="FFFF00"/>
                </a:solidFill>
                <a:effectLst/>
              </a:rPr>
              <a:t>!</a:t>
            </a:r>
          </a:p>
          <a:p>
            <a:endParaRPr lang="en-US" sz="4000" dirty="0">
              <a:solidFill>
                <a:srgbClr val="FFFF00"/>
              </a:solidFill>
              <a:effectLst/>
            </a:endParaRPr>
          </a:p>
          <a:p>
            <a:r>
              <a:rPr lang="en-US" sz="4000" dirty="0" smtClean="0">
                <a:solidFill>
                  <a:srgbClr val="FFFF00"/>
                </a:solidFill>
                <a:effectLst/>
              </a:rPr>
              <a:t>       Size not predicted</a:t>
            </a:r>
            <a:endParaRPr lang="en-US" sz="4000" dirty="0">
              <a:effectLst/>
            </a:endParaRPr>
          </a:p>
          <a:p>
            <a:r>
              <a:rPr lang="en-US" sz="4000" dirty="0">
                <a:solidFill>
                  <a:srgbClr val="FF0000"/>
                </a:solidFill>
                <a:effectLst/>
              </a:rPr>
              <a:t>   </a:t>
            </a:r>
          </a:p>
          <a:p>
            <a:r>
              <a:rPr lang="en-US" sz="4800" b="1" dirty="0">
                <a:solidFill>
                  <a:srgbClr val="FF0000"/>
                </a:solidFill>
                <a:effectLst/>
              </a:rPr>
              <a:t>Possible signal for Quintessence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Text Box 2"/>
          <p:cNvSpPr txBox="1">
            <a:spLocks noChangeArrowheads="1"/>
          </p:cNvSpPr>
          <p:nvPr/>
        </p:nvSpPr>
        <p:spPr bwMode="auto">
          <a:xfrm>
            <a:off x="7524750" y="6021388"/>
            <a:ext cx="8842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End</a:t>
            </a:r>
            <a:endParaRPr lang="de-DE"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33CCFF"/>
                </a:solidFill>
                <a:ea typeface="+mj-ea"/>
              </a:rPr>
              <a:t>Spontaneous symmetry breaking  confirmed at the LHC</a:t>
            </a:r>
            <a:endParaRPr lang="de-DE" dirty="0" smtClean="0">
              <a:solidFill>
                <a:srgbClr val="33CCFF"/>
              </a:solidFill>
              <a:ea typeface="+mj-ea"/>
            </a:endParaRPr>
          </a:p>
        </p:txBody>
      </p:sp>
      <p:pic>
        <p:nvPicPr>
          <p:cNvPr id="68611" name="Picture 5"/>
          <p:cNvPicPr>
            <a:picLocks noChangeAspect="1" noChangeArrowheads="1"/>
          </p:cNvPicPr>
          <p:nvPr/>
        </p:nvPicPr>
        <p:blipFill>
          <a:blip r:embed="rId3" cstate="print"/>
          <a:srcRect l="13818" t="21463" r="48520" b="12587"/>
          <a:stretch>
            <a:fillRect/>
          </a:stretch>
        </p:blipFill>
        <p:spPr bwMode="auto">
          <a:xfrm>
            <a:off x="179388" y="1700213"/>
            <a:ext cx="3563937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9" descr="LHC_hall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2133600"/>
            <a:ext cx="509746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4136"/>
          </a:xfrm>
        </p:spPr>
        <p:txBody>
          <a:bodyPr/>
          <a:lstStyle/>
          <a:p>
            <a:r>
              <a:rPr lang="en-US" dirty="0" smtClean="0">
                <a:solidFill>
                  <a:srgbClr val="33CCFF"/>
                </a:solidFill>
              </a:rPr>
              <a:t>Cosmology :</a:t>
            </a:r>
            <a:endParaRPr lang="de-DE" dirty="0">
              <a:solidFill>
                <a:srgbClr val="33C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276873"/>
            <a:ext cx="8229600" cy="2736304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Universe is not in one fixed state</a:t>
            </a:r>
          </a:p>
          <a:p>
            <a:r>
              <a:rPr lang="en-US" sz="4000" dirty="0" smtClean="0">
                <a:solidFill>
                  <a:srgbClr val="FFFF00"/>
                </a:solidFill>
              </a:rPr>
              <a:t>Dynamical evolution</a:t>
            </a:r>
          </a:p>
          <a:p>
            <a:r>
              <a:rPr lang="en-US" sz="4000" dirty="0" smtClean="0">
                <a:solidFill>
                  <a:srgbClr val="FFFF00"/>
                </a:solidFill>
              </a:rPr>
              <a:t>Laws are expected to depend on time</a:t>
            </a:r>
            <a:endParaRPr lang="de-DE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18488" cy="16414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00FFFF"/>
                </a:solidFill>
              </a:rPr>
              <a:t>Restoration of symmetry</a:t>
            </a:r>
            <a:br>
              <a:rPr lang="en-US" sz="4000" smtClean="0">
                <a:solidFill>
                  <a:srgbClr val="00FFFF"/>
                </a:solidFill>
              </a:rPr>
            </a:br>
            <a:r>
              <a:rPr lang="en-US" sz="4000" smtClean="0">
                <a:solidFill>
                  <a:srgbClr val="00FFFF"/>
                </a:solidFill>
              </a:rPr>
              <a:t>at high temperature </a:t>
            </a:r>
            <a:br>
              <a:rPr lang="en-US" sz="4000" smtClean="0">
                <a:solidFill>
                  <a:srgbClr val="00FFFF"/>
                </a:solidFill>
              </a:rPr>
            </a:br>
            <a:r>
              <a:rPr lang="en-US" sz="4000" smtClean="0">
                <a:solidFill>
                  <a:srgbClr val="00FFFF"/>
                </a:solidFill>
              </a:rPr>
              <a:t>in the early Universe</a:t>
            </a:r>
          </a:p>
        </p:txBody>
      </p:sp>
      <p:pic>
        <p:nvPicPr>
          <p:cNvPr id="706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lum contrast="18000"/>
          </a:blip>
          <a:srcRect l="63734" t="65047" r="10764"/>
          <a:stretch>
            <a:fillRect/>
          </a:stretch>
        </p:blipFill>
        <p:spPr>
          <a:xfrm>
            <a:off x="3132138" y="4005263"/>
            <a:ext cx="2376487" cy="2520950"/>
          </a:xfrm>
          <a:noFill/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 l="9920" t="65047" r="59117"/>
          <a:stretch>
            <a:fillRect/>
          </a:stretch>
        </p:blipFill>
        <p:spPr bwMode="auto">
          <a:xfrm>
            <a:off x="395288" y="4005263"/>
            <a:ext cx="2212975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3077" name="Text Box 5"/>
          <p:cNvSpPr txBox="1">
            <a:spLocks noChangeArrowheads="1"/>
          </p:cNvSpPr>
          <p:nvPr/>
        </p:nvSpPr>
        <p:spPr bwMode="auto">
          <a:xfrm>
            <a:off x="3492500" y="2276475"/>
            <a:ext cx="1800225" cy="1373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High T</a:t>
            </a:r>
          </a:p>
          <a:p>
            <a:pPr eaLnBrk="0" hangingPunct="0">
              <a:defRPr/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SYM           </a:t>
            </a:r>
          </a:p>
          <a:p>
            <a:pPr eaLnBrk="0" hangingPunct="0">
              <a:defRPr/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&lt;</a:t>
            </a:r>
            <a:r>
              <a:rPr lang="el-GR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φ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&gt;=0</a:t>
            </a:r>
            <a:endParaRPr lang="el-GR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643078" name="Text Box 6"/>
          <p:cNvSpPr txBox="1">
            <a:spLocks noChangeArrowheads="1"/>
          </p:cNvSpPr>
          <p:nvPr/>
        </p:nvSpPr>
        <p:spPr bwMode="auto">
          <a:xfrm>
            <a:off x="323850" y="2276475"/>
            <a:ext cx="2374900" cy="1373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Low T</a:t>
            </a:r>
            <a:endParaRPr lang="en-US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0" hangingPunct="0">
              <a:defRPr/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SSB</a:t>
            </a:r>
          </a:p>
          <a:p>
            <a:pPr eaLnBrk="0" hangingPunct="0">
              <a:defRPr/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&lt;</a:t>
            </a:r>
            <a:r>
              <a:rPr lang="el-GR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φ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&gt;=</a:t>
            </a:r>
            <a:r>
              <a:rPr lang="el-GR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φ</a:t>
            </a:r>
            <a:r>
              <a:rPr lang="en-US" sz="20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0</a:t>
            </a: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l-GR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≠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0</a:t>
            </a:r>
            <a:endParaRPr lang="de-DE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643079" name="Text Box 7"/>
          <p:cNvSpPr txBox="1">
            <a:spLocks noChangeArrowheads="1"/>
          </p:cNvSpPr>
          <p:nvPr/>
        </p:nvSpPr>
        <p:spPr bwMode="auto">
          <a:xfrm>
            <a:off x="6372225" y="2060575"/>
            <a:ext cx="2447925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 baseline="300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+mn-ea"/>
            </a:endParaRPr>
          </a:p>
          <a:p>
            <a:pPr eaLnBrk="0" hangingPunct="0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</a:rPr>
              <a:t>high T :</a:t>
            </a:r>
          </a:p>
          <a:p>
            <a:pPr eaLnBrk="0" hangingPunct="0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</a:rPr>
              <a:t>Less order</a:t>
            </a:r>
          </a:p>
          <a:p>
            <a:pPr eaLnBrk="0" hangingPunct="0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</a:rPr>
              <a:t>More symmetry</a:t>
            </a:r>
          </a:p>
          <a:p>
            <a:pPr eaLnBrk="0" hangingPunct="0"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+mn-ea"/>
            </a:endParaRPr>
          </a:p>
          <a:p>
            <a:pPr eaLnBrk="0" hangingPunct="0"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+mn-ea"/>
            </a:endParaRPr>
          </a:p>
          <a:p>
            <a:pPr eaLnBrk="0" hangingPunct="0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</a:rPr>
              <a:t>Example:</a:t>
            </a:r>
          </a:p>
          <a:p>
            <a:pPr eaLnBrk="0" hangingPunct="0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</a:rPr>
              <a:t>Magnets</a:t>
            </a:r>
            <a:endParaRPr lang="de-DE" sz="24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ddot{\phi} +3H \dot{\phi} =- dV/d\phi$&#10;\end{document}&#10;"/>
  <p:tag name="EXTERNALNAME" val="figure"/>
  <p:tag name="BLEND" val="Falsch"/>
  <p:tag name="TRANSPARENT" val="Falsch"/>
  <p:tag name="KEEPFILES" val="Falsch"/>
  <p:tag name="DEBUGPAUSE" val="Falsch"/>
  <p:tag name="RESOLUTION" val="300"/>
  <p:tag name="TIMEOUT" val="15"/>
  <p:tag name="BITMAPFORMAT" val="bmpmono"/>
  <p:tag name="DEBUGINTERACTIVE" val="Falsch"/>
  <p:tag name="ORIGWIDTH" val="190,75"/>
  <p:tag name="PICTUREFILESIZE" val="95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3M^2H^2=V+\frac{1}{2}\dot{\phi}^2+\rho$&#10;\end{document}&#10;"/>
  <p:tag name="EXTERNALNAME" val="txp_fig"/>
  <p:tag name="BLEND" val="Falsch"/>
  <p:tag name="TRANSPARENT" val="Falsch"/>
  <p:tag name="KEEPFILES" val="Falsch"/>
  <p:tag name="DEBUGPAUSE" val="Falsch"/>
  <p:tag name="RESOLUTION" val="300"/>
  <p:tag name="TIMEOUT" val="15"/>
  <p:tag name="BITMAPFORMAT" val="bmpmono"/>
  <p:tag name="DEBUGINTERACTIVE" val="Falsch"/>
  <p:tag name="ORIGWIDTH" val="226,75"/>
  <p:tag name="PICTUREFILESIZE" val="139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eta=-1.75\ 10^{-2}\Delta R_{z}(\frac{\partial\ln\alpha}{\partial z})^2\frac{1+\tilde Q}{\Omega_{h}(1+w_{h})}$&#10;\end{document}&#10;"/>
  <p:tag name="EXTERNALNAME" val="txp_fig"/>
  <p:tag name="BLEND" val="Falsch"/>
  <p:tag name="TRANSPARENT" val="Falsch"/>
  <p:tag name="KEEPFILES" val="Falsch"/>
  <p:tag name="DEBUGPAUSE" val="Falsch"/>
  <p:tag name="RESOLUTION" val="300"/>
  <p:tag name="TIMEOUT" val="15"/>
  <p:tag name="BITMAPFORMAT" val="bmpmono"/>
  <p:tag name="DEBUGINTERACTIVE" val="Falsch"/>
  <p:tag name="ORIGWIDTH" val="368,875"/>
  <p:tag name="PICTUREFILESIZE" val="3024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Delta R_{z}=\frac{\Delta Z}{Z+N}\approx 0.1$&#10;\end{document}&#10;"/>
  <p:tag name="EXTERNALNAME" val="txp_fig"/>
  <p:tag name="BLEND" val="Falsch"/>
  <p:tag name="TRANSPARENT" val="Falsch"/>
  <p:tag name="KEEPFILES" val="Falsch"/>
  <p:tag name="DEBUGPAUSE" val="Falsch"/>
  <p:tag name="RESOLUTION" val="300"/>
  <p:tag name="TIMEOUT" val="15"/>
  <p:tag name="BITMAPFORMAT" val="bmpmono"/>
  <p:tag name="DEBUGINTERACTIVE" val="Falsch"/>
  <p:tag name="ORIGWIDTH" val="181"/>
  <p:tag name="PICTUREFILESIZE" val="12446"/>
</p:tagLst>
</file>

<file path=ppt/theme/theme1.xml><?xml version="1.0" encoding="utf-8"?>
<a:theme xmlns:a="http://schemas.openxmlformats.org/drawingml/2006/main" name="Strömung">
  <a:themeElements>
    <a:clrScheme name="Strömung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ömung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lnDef>
  </a:objectDefaults>
  <a:extraClrSchemeLst>
    <a:extraClrScheme>
      <a:clrScheme name="Strömung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ömung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ömung 10">
        <a:dk1>
          <a:srgbClr val="000514"/>
        </a:dk1>
        <a:lt1>
          <a:srgbClr val="FF0000"/>
        </a:lt1>
        <a:dk2>
          <a:srgbClr val="003399"/>
        </a:dk2>
        <a:lt2>
          <a:srgbClr val="E9341B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0000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Umlaufbahn">
  <a:themeElements>
    <a:clrScheme name="1_Umlaufbahn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1_Umlaufbah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lnDef>
  </a:objectDefaults>
  <a:extraClrSchemeLst>
    <a:extraClrScheme>
      <a:clrScheme name="1_Umlaufbahn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mlaufbahn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mlaufbahn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mlaufbahn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mlaufbahn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mlaufbahn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mlaufbahn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mlaufbahn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mlaufbahn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0</TotalTime>
  <Words>1618</Words>
  <Application>Microsoft Office PowerPoint</Application>
  <PresentationFormat>Bildschirmpräsentation (4:3)</PresentationFormat>
  <Paragraphs>426</Paragraphs>
  <Slides>67</Slides>
  <Notes>51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67</vt:i4>
      </vt:variant>
    </vt:vector>
  </HeadingPairs>
  <TitlesOfParts>
    <vt:vector size="70" baseType="lpstr">
      <vt:lpstr>Strömung</vt:lpstr>
      <vt:lpstr>1_Umlaufbahn</vt:lpstr>
      <vt:lpstr>Diagramm</vt:lpstr>
      <vt:lpstr>Varying fundamental constants - a key property and key problem of quintessence</vt:lpstr>
      <vt:lpstr> Fundamental “constants” are not constant</vt:lpstr>
      <vt:lpstr>Folie 3</vt:lpstr>
      <vt:lpstr>Fundamental couplings in quantum field theory</vt:lpstr>
      <vt:lpstr>Condensed matter physics : laws depend on state of the system</vt:lpstr>
      <vt:lpstr>Standard model of particle physics :</vt:lpstr>
      <vt:lpstr>Spontaneous symmetry breaking  confirmed at the LHC</vt:lpstr>
      <vt:lpstr>Cosmology :</vt:lpstr>
      <vt:lpstr>Restoration of symmetry at high temperature  in the early Universe</vt:lpstr>
      <vt:lpstr>In hot plasma  of early Universe :  masses of electron und muon  not different!  similar strength of electromagnetic and weak interaction</vt:lpstr>
      <vt:lpstr>Varying couplings</vt:lpstr>
      <vt:lpstr>Can variation of fundamental “constants” be observed ?</vt:lpstr>
      <vt:lpstr>Folie 13</vt:lpstr>
      <vt:lpstr>Static scalar fields</vt:lpstr>
      <vt:lpstr>Observation of time- or space- variation of couplings   Physics beyond Standard Model</vt:lpstr>
      <vt:lpstr>Particle masses in  quintessence cosmology</vt:lpstr>
      <vt:lpstr>Folie 17</vt:lpstr>
      <vt:lpstr>Folie 18</vt:lpstr>
      <vt:lpstr>Folie 19</vt:lpstr>
      <vt:lpstr>Space between clumps  is not empty :  Dark Energy !</vt:lpstr>
      <vt:lpstr>Folie 21</vt:lpstr>
      <vt:lpstr>Einstein’s equations : almost static Dark Energy predicts accelerated expansion of Universe </vt:lpstr>
      <vt:lpstr>Predictions for dark energy cosmologies</vt:lpstr>
      <vt:lpstr>Dark  Energy : observations fit together !</vt:lpstr>
      <vt:lpstr>Composition of the Universe</vt:lpstr>
      <vt:lpstr>Folie 26</vt:lpstr>
      <vt:lpstr>Cosmological Constant - Einstein -</vt:lpstr>
      <vt:lpstr>Cosmological mass scales</vt:lpstr>
      <vt:lpstr>Time evolution</vt:lpstr>
      <vt:lpstr>Folie 30</vt:lpstr>
      <vt:lpstr>Quintessence</vt:lpstr>
      <vt:lpstr>Prediction :   homogeneous dark energy influences recent cosmology  - of same order as dark matter -</vt:lpstr>
      <vt:lpstr>Quintessence</vt:lpstr>
      <vt:lpstr>Cosmon</vt:lpstr>
      <vt:lpstr>Evolution of cosmon field</vt:lpstr>
      <vt:lpstr>Cosmon</vt:lpstr>
      <vt:lpstr>“Fundamental” Interactions</vt:lpstr>
      <vt:lpstr>Time varying constants</vt:lpstr>
      <vt:lpstr>Bounds on time varying couplings from nucleosynthesis</vt:lpstr>
      <vt:lpstr>Folie 40</vt:lpstr>
      <vt:lpstr>Folie 41</vt:lpstr>
      <vt:lpstr>primordial abundances  for three GUT models</vt:lpstr>
      <vt:lpstr>three GUT models</vt:lpstr>
      <vt:lpstr>Folie 44</vt:lpstr>
      <vt:lpstr>“Fundamental” Interactions</vt:lpstr>
      <vt:lpstr>“Fifth Force”</vt:lpstr>
      <vt:lpstr>Violation of equivalence principle</vt:lpstr>
      <vt:lpstr>Differential acceleration</vt:lpstr>
      <vt:lpstr>Folie 49</vt:lpstr>
      <vt:lpstr>Differential acceleration η</vt:lpstr>
      <vt:lpstr>Folie 51</vt:lpstr>
      <vt:lpstr>Cosmon coupling to atoms</vt:lpstr>
      <vt:lpstr>key problem for  realistic quintessence</vt:lpstr>
      <vt:lpstr>Possible mechanism for  tiny cosmon-atom couplings</vt:lpstr>
      <vt:lpstr>Approach to fixed point for φ → ∞</vt:lpstr>
      <vt:lpstr>Neutrino cosmon coupling</vt:lpstr>
      <vt:lpstr>neutrino mass</vt:lpstr>
      <vt:lpstr>neutrino mass</vt:lpstr>
      <vt:lpstr>Neutrino cosmon coupling</vt:lpstr>
      <vt:lpstr>growing neutrino quintessence</vt:lpstr>
      <vt:lpstr>growing neutrinos  change cosmon evolution</vt:lpstr>
      <vt:lpstr>growing neutrino mass   triggers transition to  almost static dark energy</vt:lpstr>
      <vt:lpstr>effective cosmological trigger for stop of cosmon evolution : neutrinos get non-relativistic </vt:lpstr>
      <vt:lpstr>connection between dark energy  and neutrino properties</vt:lpstr>
      <vt:lpstr>Induced small  cosmon-atom coupling</vt:lpstr>
      <vt:lpstr>Folie 66</vt:lpstr>
      <vt:lpstr>Folie 67</vt:lpstr>
    </vt:vector>
  </TitlesOfParts>
  <Company>Theoretische Physik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DEK</dc:title>
  <dc:creator>C. Wetterich</dc:creator>
  <cp:lastModifiedBy>wetteric</cp:lastModifiedBy>
  <cp:revision>220</cp:revision>
  <dcterms:created xsi:type="dcterms:W3CDTF">2003-07-05T08:41:24Z</dcterms:created>
  <dcterms:modified xsi:type="dcterms:W3CDTF">2013-07-01T21:32:53Z</dcterms:modified>
</cp:coreProperties>
</file>