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6"/>
  </p:notesMasterIdLst>
  <p:handoutMasterIdLst>
    <p:handoutMasterId r:id="rId87"/>
  </p:handoutMasterIdLst>
  <p:sldIdLst>
    <p:sldId id="1067" r:id="rId2"/>
    <p:sldId id="970" r:id="rId3"/>
    <p:sldId id="1002" r:id="rId4"/>
    <p:sldId id="1093" r:id="rId5"/>
    <p:sldId id="1003" r:id="rId6"/>
    <p:sldId id="1040" r:id="rId7"/>
    <p:sldId id="1075" r:id="rId8"/>
    <p:sldId id="1068" r:id="rId9"/>
    <p:sldId id="1069" r:id="rId10"/>
    <p:sldId id="1112" r:id="rId11"/>
    <p:sldId id="1076" r:id="rId12"/>
    <p:sldId id="1071" r:id="rId13"/>
    <p:sldId id="1072" r:id="rId14"/>
    <p:sldId id="1073" r:id="rId15"/>
    <p:sldId id="1074" r:id="rId16"/>
    <p:sldId id="1070" r:id="rId17"/>
    <p:sldId id="1094" r:id="rId18"/>
    <p:sldId id="1004" r:id="rId19"/>
    <p:sldId id="1005" r:id="rId20"/>
    <p:sldId id="1066" r:id="rId21"/>
    <p:sldId id="1065" r:id="rId22"/>
    <p:sldId id="1064" r:id="rId23"/>
    <p:sldId id="1030" r:id="rId24"/>
    <p:sldId id="1113" r:id="rId25"/>
    <p:sldId id="1114" r:id="rId26"/>
    <p:sldId id="836" r:id="rId27"/>
    <p:sldId id="1009" r:id="rId28"/>
    <p:sldId id="1041" r:id="rId29"/>
    <p:sldId id="1042" r:id="rId30"/>
    <p:sldId id="1107" r:id="rId31"/>
    <p:sldId id="1095" r:id="rId32"/>
    <p:sldId id="1045" r:id="rId33"/>
    <p:sldId id="1046" r:id="rId34"/>
    <p:sldId id="1110" r:id="rId35"/>
    <p:sldId id="1047" r:id="rId36"/>
    <p:sldId id="1111" r:id="rId37"/>
    <p:sldId id="1048" r:id="rId38"/>
    <p:sldId id="1096" r:id="rId39"/>
    <p:sldId id="1097" r:id="rId40"/>
    <p:sldId id="1115" r:id="rId41"/>
    <p:sldId id="1052" r:id="rId42"/>
    <p:sldId id="1059" r:id="rId43"/>
    <p:sldId id="1060" r:id="rId44"/>
    <p:sldId id="946" r:id="rId45"/>
    <p:sldId id="1129" r:id="rId46"/>
    <p:sldId id="1130" r:id="rId47"/>
    <p:sldId id="1134" r:id="rId48"/>
    <p:sldId id="1135" r:id="rId49"/>
    <p:sldId id="1077" r:id="rId50"/>
    <p:sldId id="1078" r:id="rId51"/>
    <p:sldId id="1080" r:id="rId52"/>
    <p:sldId id="1109" r:id="rId53"/>
    <p:sldId id="1079" r:id="rId54"/>
    <p:sldId id="1081" r:id="rId55"/>
    <p:sldId id="1083" r:id="rId56"/>
    <p:sldId id="1084" r:id="rId57"/>
    <p:sldId id="1085" r:id="rId58"/>
    <p:sldId id="1139" r:id="rId59"/>
    <p:sldId id="1086" r:id="rId60"/>
    <p:sldId id="1088" r:id="rId61"/>
    <p:sldId id="954" r:id="rId62"/>
    <p:sldId id="1108" r:id="rId63"/>
    <p:sldId id="1140" r:id="rId64"/>
    <p:sldId id="1090" r:id="rId65"/>
    <p:sldId id="1100" r:id="rId66"/>
    <p:sldId id="1101" r:id="rId67"/>
    <p:sldId id="1102" r:id="rId68"/>
    <p:sldId id="1120" r:id="rId69"/>
    <p:sldId id="1103" r:id="rId70"/>
    <p:sldId id="1104" r:id="rId71"/>
    <p:sldId id="1119" r:id="rId72"/>
    <p:sldId id="1105" r:id="rId73"/>
    <p:sldId id="1106" r:id="rId74"/>
    <p:sldId id="1092" r:id="rId75"/>
    <p:sldId id="993" r:id="rId76"/>
    <p:sldId id="1122" r:id="rId77"/>
    <p:sldId id="1123" r:id="rId78"/>
    <p:sldId id="1124" r:id="rId79"/>
    <p:sldId id="1125" r:id="rId80"/>
    <p:sldId id="1126" r:id="rId81"/>
    <p:sldId id="1128" r:id="rId82"/>
    <p:sldId id="1136" r:id="rId83"/>
    <p:sldId id="1137" r:id="rId84"/>
    <p:sldId id="1138" r:id="rId85"/>
  </p:sldIdLst>
  <p:sldSz cx="9144000" cy="6858000" type="screen4x3"/>
  <p:notesSz cx="6858000" cy="9144000"/>
  <p:custDataLst>
    <p:tags r:id="rId8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00"/>
    <a:srgbClr val="33CC33"/>
    <a:srgbClr val="00FF00"/>
    <a:srgbClr val="0033CC"/>
    <a:srgbClr val="FB250F"/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>
        <p:scale>
          <a:sx n="120" d="100"/>
          <a:sy n="120" d="100"/>
        </p:scale>
        <p:origin x="14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handoutMaster" Target="handoutMasters/handoutMaster1.xml"/><Relationship Id="rId88" Type="http://schemas.openxmlformats.org/officeDocument/2006/relationships/tags" Target="tags/tag1.xml"/><Relationship Id="rId8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10/22/17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96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02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4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43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44</a:t>
            </a:fld>
            <a:endParaRPr lang="de-D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53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8222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69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989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7C984D-621B-4FCE-9172-1BDE306AD6B4}" type="slidenum">
              <a:rPr lang="de-DE" sz="1200">
                <a:effectLst/>
              </a:rPr>
              <a:pPr algn="r"/>
              <a:t>77</a:t>
            </a:fld>
            <a:endParaRPr lang="de-DE" sz="1200">
              <a:effectLst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8307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288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81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7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72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4" Type="http://schemas.openxmlformats.org/officeDocument/2006/relationships/image" Target="../media/image11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5" Type="http://schemas.openxmlformats.org/officeDocument/2006/relationships/image" Target="../media/image59.jpeg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tiff"/><Relationship Id="rId5" Type="http://schemas.openxmlformats.org/officeDocument/2006/relationships/image" Target="../media/image71.tiff"/><Relationship Id="rId6" Type="http://schemas.openxmlformats.org/officeDocument/2006/relationships/image" Target="../media/image7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38.tiff"/><Relationship Id="rId5" Type="http://schemas.openxmlformats.org/officeDocument/2006/relationships/image" Target="../media/image75.tiff"/><Relationship Id="rId6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 smtClean="0">
                <a:solidFill>
                  <a:srgbClr val="FFFF00"/>
                </a:solidFill>
              </a:rPr>
              <a:t>Expanding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Universe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shrinking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atoms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3995936" y="4112418"/>
            <a:ext cx="2997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Big bang is not wrong,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but alternative pictures exist 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r>
              <a:rPr lang="de-DE" dirty="0" smtClean="0">
                <a:solidFill>
                  <a:srgbClr val="33CCFF"/>
                </a:solidFill>
              </a:rPr>
              <a:t> :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smtClean="0">
                <a:solidFill>
                  <a:srgbClr val="33CCFF"/>
                </a:solidFill>
              </a:rPr>
              <a:t>different </a:t>
            </a:r>
            <a:r>
              <a:rPr lang="de-DE" dirty="0" err="1" smtClean="0">
                <a:solidFill>
                  <a:srgbClr val="33CCFF"/>
                </a:solidFill>
              </a:rPr>
              <a:t>pictures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same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content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can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described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different </a:t>
            </a:r>
            <a:r>
              <a:rPr lang="de-DE" dirty="0" err="1" smtClean="0">
                <a:solidFill>
                  <a:srgbClr val="FFFF00"/>
                </a:solidFill>
              </a:rPr>
              <a:t>pictures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related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– </a:t>
            </a:r>
            <a:r>
              <a:rPr lang="en-US" dirty="0" smtClean="0">
                <a:solidFill>
                  <a:srgbClr val="FFFF00"/>
                </a:solidFill>
              </a:rPr>
              <a:t>redefinitions</a:t>
            </a:r>
            <a:r>
              <a:rPr lang="de-DE" dirty="0" smtClean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 smtClean="0">
                <a:solidFill>
                  <a:srgbClr val="FFFF00"/>
                </a:solidFill>
              </a:rPr>
              <a:t>Weyl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, </a:t>
            </a:r>
            <a:r>
              <a:rPr lang="de-DE" dirty="0" err="1" smtClean="0">
                <a:solidFill>
                  <a:srgbClr val="FFFF00"/>
                </a:solidFill>
              </a:rPr>
              <a:t>conformal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which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picture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usefull</a:t>
            </a:r>
            <a:r>
              <a:rPr lang="de-DE" dirty="0" smtClean="0">
                <a:solidFill>
                  <a:srgbClr val="FFFF00"/>
                </a:solidFill>
              </a:rPr>
              <a:t> ?</a:t>
            </a:r>
            <a:endParaRPr lang="en-US" dirty="0" smtClean="0"/>
          </a:p>
          <a:p>
            <a:pPr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Relativity of geometry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Euclid … Newton : </a:t>
            </a:r>
            <a:r>
              <a:rPr lang="en-US" sz="2800" dirty="0" smtClean="0"/>
              <a:t>space and time </a:t>
            </a:r>
          </a:p>
          <a:p>
            <a:pPr>
              <a:buNone/>
            </a:pPr>
            <a:r>
              <a:rPr lang="en-US" sz="2800" dirty="0" smtClean="0"/>
              <a:t>    are absolute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Special relativity : </a:t>
            </a:r>
            <a:r>
              <a:rPr lang="en-US" sz="2800" dirty="0" smtClean="0"/>
              <a:t>space and time depend on observer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General relativity :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is </a:t>
            </a:r>
          </a:p>
          <a:p>
            <a:pPr>
              <a:buNone/>
            </a:pPr>
            <a:r>
              <a:rPr lang="en-US" sz="2800" dirty="0" smtClean="0"/>
              <a:t>    influenced by matter ( including radiation )</a:t>
            </a:r>
          </a:p>
          <a:p>
            <a:pPr>
              <a:buNone/>
            </a:pPr>
            <a:r>
              <a:rPr lang="en-US" sz="2800" dirty="0" smtClean="0"/>
              <a:t>   geometry is independent of coordinates  </a:t>
            </a:r>
            <a:endParaRPr lang="en-US" sz="2800" dirty="0" smtClean="0"/>
          </a:p>
          <a:p>
            <a:pPr>
              <a:buNone/>
            </a:pPr>
            <a:r>
              <a:rPr lang="en-US" sz="2800" dirty="0"/>
              <a:t> </a:t>
            </a:r>
            <a:r>
              <a:rPr lang="en-US" sz="2800" dirty="0" smtClean="0"/>
              <a:t>  </a:t>
            </a:r>
            <a:r>
              <a:rPr lang="en-US" sz="2800" dirty="0" smtClean="0"/>
              <a:t>geometry </a:t>
            </a:r>
            <a:r>
              <a:rPr lang="en-US" sz="2800" dirty="0" smtClean="0"/>
              <a:t>is </a:t>
            </a:r>
            <a:r>
              <a:rPr lang="en-US" sz="2800" dirty="0" smtClean="0"/>
              <a:t>observable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Field relativity : </a:t>
            </a:r>
            <a:r>
              <a:rPr lang="en-US" sz="2800" dirty="0" smtClean="0"/>
              <a:t>geometry is relative</a:t>
            </a:r>
            <a:endParaRPr lang="en-US" sz="2800" dirty="0"/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537362"/>
            <a:ext cx="1008112" cy="128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r>
              <a:rPr lang="en-US" b="0" i="1" dirty="0" err="1" smtClean="0">
                <a:solidFill>
                  <a:srgbClr val="FFFF00"/>
                </a:solidFill>
              </a:rPr>
              <a:t>Spacetime</a:t>
            </a:r>
            <a:r>
              <a:rPr lang="en-US" b="0" i="1" dirty="0" smtClean="0">
                <a:solidFill>
                  <a:srgbClr val="FFFF00"/>
                </a:solidFill>
              </a:rPr>
              <a:t> is a description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Different pictures exist.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Why should you care about the freeze picture of the Universe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Some aspects are understood easier 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Range of impact of quantum gravity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preview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Big bang </a:t>
            </a:r>
            <a:r>
              <a:rPr lang="de-DE" sz="3600" dirty="0" err="1" smtClean="0">
                <a:solidFill>
                  <a:srgbClr val="FFFF00"/>
                </a:solidFill>
              </a:rPr>
              <a:t>singularity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is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artefact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inappropriate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choice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field</a:t>
            </a:r>
            <a:r>
              <a:rPr lang="de-DE" sz="3600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no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physical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singularity</a:t>
            </a:r>
            <a:endParaRPr lang="de-DE" sz="36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Quantum </a:t>
            </a:r>
            <a:r>
              <a:rPr lang="de-DE" sz="3600" dirty="0" err="1" smtClean="0">
                <a:solidFill>
                  <a:srgbClr val="FFFF00"/>
                </a:solidFill>
              </a:rPr>
              <a:t>gravity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may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be</a:t>
            </a:r>
            <a:r>
              <a:rPr lang="de-DE" sz="3600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dynamics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present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Universe</a:t>
            </a:r>
            <a:endParaRPr lang="de-DE" sz="36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variable gravity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47664" y="4437112"/>
            <a:ext cx="6553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“Newton’s constant is not constant”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smtClean="0">
                <a:solidFill>
                  <a:srgbClr val="FFFF00"/>
                </a:solidFill>
              </a:rPr>
              <a:t>μ</a:t>
            </a:r>
            <a:endParaRPr lang="en-US" sz="280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Nucleon and electron mass proportional to dynamical Planck mass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Neutrino mass has different dependence on scalar field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5411788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smtClean="0">
                <a:solidFill>
                  <a:srgbClr val="FFFF00"/>
                </a:solidFill>
              </a:rPr>
              <a:t>Big bang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freeze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Running coupling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 varies if intrinsic scale µ changes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similar to QCD or standard model</a:t>
            </a:r>
            <a:endParaRPr lang="en-US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77072"/>
            <a:ext cx="2268327" cy="223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th.physik.uni-frankfurt.de/~hossi/Bilder/BR/Plotl/QCDAlpha_ProgPartNuclPhy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46304"/>
            <a:ext cx="2016224" cy="23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348880"/>
            <a:ext cx="6048672" cy="8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Kinetial</a:t>
            </a:r>
            <a:r>
              <a:rPr lang="de-DE" sz="4000" dirty="0" smtClean="0">
                <a:solidFill>
                  <a:srgbClr val="33CCFF"/>
                </a:solidFill>
              </a:rPr>
              <a:t> B :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33CCFF"/>
                </a:solidFill>
              </a:rPr>
              <a:t>Crossover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between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two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Cosmological solution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dirty="0" smtClean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one time scale       </a:t>
            </a:r>
            <a:r>
              <a:rPr lang="el-GR" sz="4400" b="1" dirty="0" smtClean="0">
                <a:solidFill>
                  <a:srgbClr val="FFFF00"/>
                </a:solidFill>
              </a:rPr>
              <a:t>μ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4400" b="1" dirty="0" smtClean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10</a:t>
            </a:r>
            <a:r>
              <a:rPr lang="en-US" sz="4400" b="1" dirty="0" smtClean="0">
                <a:solidFill>
                  <a:srgbClr val="FFFF00"/>
                </a:solidFill>
              </a:rPr>
              <a:t> yr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Planck mass does not appear as parameter</a:t>
            </a:r>
          </a:p>
          <a:p>
            <a:pPr>
              <a:defRPr/>
            </a:pPr>
            <a:r>
              <a:rPr lang="en-US" dirty="0" smtClean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3890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0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Strange </a:t>
            </a:r>
            <a:r>
              <a:rPr lang="de-DE" dirty="0" err="1" smtClean="0">
                <a:solidFill>
                  <a:srgbClr val="33CCFF"/>
                </a:solidFill>
              </a:rPr>
              <a:t>evolution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 smtClean="0">
                <a:solidFill>
                  <a:srgbClr val="33CCFF"/>
                </a:solidFill>
                <a:effectLst/>
              </a:rPr>
            </a:br>
            <a:r>
              <a:rPr lang="en-US" sz="4000" smtClean="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Exact equivalence of different frames !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Only neutrino masses are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Do we know that the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instead of </a:t>
            </a:r>
            <a:r>
              <a:rPr lang="en-US" dirty="0" err="1" smtClean="0"/>
              <a:t>redshift</a:t>
            </a:r>
            <a:r>
              <a:rPr lang="en-US" dirty="0" smtClean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717031"/>
            <a:ext cx="6624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changes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geometry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not a </a:t>
            </a:r>
            <a:r>
              <a:rPr lang="de-DE" dirty="0" err="1" smtClean="0">
                <a:solidFill>
                  <a:srgbClr val="FFFF00"/>
                </a:solidFill>
              </a:rPr>
              <a:t>coordinate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infinite past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particles become </a:t>
            </a:r>
            <a:r>
              <a:rPr lang="en-US" dirty="0" err="1" smtClean="0">
                <a:solidFill>
                  <a:srgbClr val="FFFF00"/>
                </a:solidFill>
              </a:rPr>
              <a:t>massless</a:t>
            </a:r>
            <a:r>
              <a:rPr lang="en-US" dirty="0" smtClean="0">
                <a:solidFill>
                  <a:srgbClr val="FFFF00"/>
                </a:solidFill>
              </a:rPr>
              <a:t> in infinite past !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 smtClean="0">
              <a:solidFill>
                <a:srgbClr val="FFFF00"/>
              </a:solidFill>
              <a:effectLst/>
            </a:endParaRP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 oscillations ….</a:t>
            </a:r>
            <a:endParaRPr lang="en-US" dirty="0"/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 smtClean="0"/>
              <a:t>counting : discrete</a:t>
            </a:r>
          </a:p>
          <a:p>
            <a:r>
              <a:rPr lang="en-US" dirty="0" smtClean="0"/>
              <a:t>invariant under field transformations</a:t>
            </a:r>
          </a:p>
          <a:p>
            <a:r>
              <a:rPr lang="en-US" dirty="0" smtClean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 smtClean="0">
                <a:solidFill>
                  <a:srgbClr val="FFFF00"/>
                </a:solidFill>
              </a:rPr>
              <a:t>Big  bang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smtClean="0">
                <a:solidFill>
                  <a:srgbClr val="FFFF00"/>
                </a:solidFill>
              </a:rPr>
              <a:t>in Einstein </a:t>
            </a:r>
            <a:r>
              <a:rPr lang="de-DE" b="0" i="1" dirty="0" err="1" smtClean="0">
                <a:solidFill>
                  <a:srgbClr val="FFFF00"/>
                </a:solidFill>
              </a:rPr>
              <a:t>frame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is</a:t>
            </a:r>
            <a:r>
              <a:rPr lang="de-DE" b="0" i="1" dirty="0" smtClean="0">
                <a:solidFill>
                  <a:srgbClr val="FFFF00"/>
                </a:solidFill>
              </a:rPr>
              <a:t/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err="1" smtClean="0">
                <a:solidFill>
                  <a:srgbClr val="FFFF00"/>
                </a:solidFill>
              </a:rPr>
              <a:t>field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!</a:t>
            </a:r>
            <a:endParaRPr lang="de-DE" b="0" i="1" dirty="0">
              <a:solidFill>
                <a:srgbClr val="FFFF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 small parameter for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dark energy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Why do we see </a:t>
            </a:r>
            <a:r>
              <a:rPr lang="en-US" sz="4000" dirty="0" err="1" smtClean="0">
                <a:solidFill>
                  <a:srgbClr val="33CCFF"/>
                </a:solidFill>
              </a:rPr>
              <a:t>redshift</a:t>
            </a:r>
            <a:r>
              <a:rPr lang="en-US" sz="4000" dirty="0" smtClean="0">
                <a:solidFill>
                  <a:srgbClr val="33CCFF"/>
                </a:solidFill>
              </a:rPr>
              <a:t> of 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photons are more red because they have been </a:t>
            </a:r>
            <a:r>
              <a:rPr lang="en-US" dirty="0" smtClean="0">
                <a:solidFill>
                  <a:srgbClr val="FFFF00"/>
                </a:solidFill>
              </a:rPr>
              <a:t>emitted</a:t>
            </a:r>
            <a:r>
              <a:rPr lang="en-US" dirty="0" smtClean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~ mass</a:t>
            </a:r>
          </a:p>
          <a:p>
            <a:endParaRPr lang="en-US" dirty="0" smtClean="0"/>
          </a:p>
          <a:p>
            <a:r>
              <a:rPr lang="en-US" dirty="0" smtClean="0"/>
              <a:t>wavelength ~ </a:t>
            </a:r>
          </a:p>
          <a:p>
            <a:r>
              <a:rPr lang="en-US" dirty="0" smtClean="0"/>
              <a:t>             </a:t>
            </a:r>
            <a:r>
              <a:rPr lang="en-US" dirty="0" err="1" smtClean="0"/>
              <a:t>atomsize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asymptotically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vanishing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cosmological</a:t>
            </a:r>
            <a:r>
              <a:rPr lang="de-DE" dirty="0" smtClean="0">
                <a:solidFill>
                  <a:srgbClr val="33CCFF"/>
                </a:solidFill>
              </a:rPr>
              <a:t> „</a:t>
            </a:r>
            <a:r>
              <a:rPr lang="de-DE" dirty="0" err="1" smtClean="0">
                <a:solidFill>
                  <a:srgbClr val="33CCFF"/>
                </a:solidFill>
              </a:rPr>
              <a:t>constant</a:t>
            </a:r>
            <a:r>
              <a:rPr lang="de-DE" dirty="0" smtClean="0">
                <a:solidFill>
                  <a:srgbClr val="33CCFF"/>
                </a:solidFill>
              </a:rPr>
              <a:t>“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vanishes for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→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V= 𝜇</a:t>
            </a:r>
            <a:r>
              <a:rPr lang="en-US" sz="4000" baseline="30000" dirty="0" smtClean="0"/>
              <a:t>2 </a:t>
            </a:r>
            <a:r>
              <a:rPr lang="el-GR" sz="4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5453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small dimensionless number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needs two intrinsic mass scales</a:t>
            </a:r>
          </a:p>
          <a:p>
            <a:pPr>
              <a:defRPr/>
            </a:pPr>
            <a:r>
              <a:rPr lang="en-US" dirty="0" smtClean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 smtClean="0"/>
              <a:t>variable gravity : Planck mass moving to infinity , with fixed V         </a:t>
            </a:r>
            <a:r>
              <a:rPr lang="en-US" dirty="0" smtClean="0">
                <a:solidFill>
                  <a:srgbClr val="FFFF00"/>
                </a:solidFill>
              </a:rPr>
              <a:t>ratio vanishes asymptotically </a:t>
            </a:r>
            <a:r>
              <a:rPr lang="en-US" dirty="0" smtClean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quantum gravity,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play an important role on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distances as large as the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size of the Universe</a:t>
            </a:r>
            <a:endParaRPr lang="en-US" b="0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for long range scalar fields and dynamical dark energy</a:t>
            </a:r>
          </a:p>
          <a:p>
            <a:r>
              <a:rPr lang="en-US" sz="2400" dirty="0" smtClean="0"/>
              <a:t>- not for all quantities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2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Instability of g</a:t>
            </a:r>
            <a:r>
              <a:rPr lang="en-US" dirty="0" smtClean="0">
                <a:solidFill>
                  <a:srgbClr val="33CCFF"/>
                </a:solidFill>
              </a:rPr>
              <a:t>raviton </a:t>
            </a:r>
            <a:r>
              <a:rPr lang="en-US" dirty="0" smtClean="0">
                <a:solidFill>
                  <a:srgbClr val="33CCFF"/>
                </a:solidFill>
              </a:rPr>
              <a:t>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action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 smtClean="0">
                <a:solidFill>
                  <a:srgbClr val="FFFF00"/>
                </a:solidFill>
              </a:rPr>
              <a:t>tachyonic</a:t>
            </a:r>
            <a:r>
              <a:rPr lang="en-US" sz="2800" dirty="0" smtClean="0">
                <a:solidFill>
                  <a:srgbClr val="FFFF00"/>
                </a:solidFill>
              </a:rPr>
              <a:t> mass term”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barrier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 smtClean="0">
                <a:solidFill>
                  <a:srgbClr val="FFFF00"/>
                </a:solidFill>
              </a:rPr>
              <a:t>2</a:t>
            </a:r>
            <a:r>
              <a:rPr lang="en-US" sz="4400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</a:t>
            </a:r>
            <a:r>
              <a:rPr lang="en-US" sz="3600" dirty="0" smtClean="0"/>
              <a:t>nstability of graviton propagator is avoided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gravity computation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Graviton barrier and solution of the cosmological constant problem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FF00"/>
                </a:solidFill>
              </a:rPr>
              <a:t>If </a:t>
            </a:r>
            <a:r>
              <a:rPr lang="en-US" sz="2800" dirty="0">
                <a:solidFill>
                  <a:srgbClr val="00FF00"/>
                </a:solidFill>
              </a:rPr>
              <a:t>M increases with </a:t>
            </a:r>
            <a:r>
              <a:rPr lang="en-US" sz="2800" dirty="0" smtClean="0">
                <a:solidFill>
                  <a:srgbClr val="00FF00"/>
                </a:solidFill>
              </a:rPr>
              <a:t>𝜒, and for cosmological solutions where 𝜒 asymptotically diverges for time going to infinity: </a:t>
            </a:r>
            <a:endParaRPr lang="en-US" sz="2800" dirty="0" smtClean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Effective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osmological constant vanishes in </a:t>
            </a:r>
            <a:r>
              <a:rPr lang="en-US" dirty="0">
                <a:solidFill>
                  <a:srgbClr val="FFFF00"/>
                </a:solidFill>
              </a:rPr>
              <a:t>infinite </a:t>
            </a:r>
            <a:r>
              <a:rPr lang="en-US" dirty="0" smtClean="0">
                <a:solidFill>
                  <a:srgbClr val="FFFF00"/>
                </a:solidFill>
              </a:rPr>
              <a:t>future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             </a:t>
            </a:r>
            <a:r>
              <a:rPr lang="en-US" sz="3600" b="1" dirty="0" smtClean="0"/>
              <a:t>M =</a:t>
            </a:r>
            <a:r>
              <a:rPr lang="el-GR" sz="3600" b="1" dirty="0" smtClean="0"/>
              <a:t> </a:t>
            </a:r>
            <a:r>
              <a:rPr lang="el-GR" sz="3600" b="1" dirty="0"/>
              <a:t>χ </a:t>
            </a:r>
            <a:r>
              <a:rPr lang="en-US" sz="3600" b="1" dirty="0" smtClean="0"/>
              <a:t>  :   V</a:t>
            </a:r>
            <a:r>
              <a:rPr lang="en-US" sz="3600" b="1" dirty="0"/>
              <a:t>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  <a:effectLst/>
              </a:rPr>
              <a:t> 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scalar field –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the role of scale 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fluctuations induce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running couplings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violation of scale symmetry</a:t>
            </a:r>
          </a:p>
          <a:p>
            <a:pPr>
              <a:defRPr/>
            </a:pPr>
            <a:r>
              <a:rPr lang="en-US" dirty="0" smtClean="0"/>
              <a:t>well known in QCD or standard model</a:t>
            </a:r>
            <a:endParaRPr lang="en-US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Quantum </a:t>
            </a:r>
            <a:r>
              <a:rPr lang="de-DE" dirty="0" err="1" smtClean="0">
                <a:solidFill>
                  <a:srgbClr val="33CCFF"/>
                </a:solidFill>
              </a:rPr>
              <a:t>scale</a:t>
            </a:r>
            <a:r>
              <a:rPr lang="de-DE" smtClean="0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smtClean="0"/>
              <a:t>quantum fluctuations violate scale symmetry</a:t>
            </a:r>
          </a:p>
          <a:p>
            <a:pPr>
              <a:defRPr/>
            </a:pPr>
            <a:r>
              <a:rPr lang="de-DE" smtClean="0"/>
              <a:t>running dimensionless couplings</a:t>
            </a:r>
          </a:p>
          <a:p>
            <a:pPr>
              <a:defRPr/>
            </a:pPr>
            <a:r>
              <a:rPr lang="de-DE" smtClean="0"/>
              <a:t>at fixed points , scale symmetry is exact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611560" y="3861048"/>
            <a:ext cx="3241675" cy="1935163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611560" y="1628800"/>
            <a:ext cx="3240087" cy="1936750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220072" y="1628800"/>
            <a:ext cx="3312368" cy="1978332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220072" y="3861048"/>
            <a:ext cx="3337379" cy="1944216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6165304"/>
            <a:ext cx="318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no scale symmetry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36096" y="616530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1224136" cy="120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functional renormalization :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3563938" y="4581525"/>
            <a:ext cx="25923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 smtClean="0">
                <a:solidFill>
                  <a:srgbClr val="33CCFF"/>
                </a:solidFill>
                <a:effectLst/>
              </a:rPr>
            </a:br>
            <a:r>
              <a:rPr lang="en-US" dirty="0" smtClean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 smtClean="0">
                <a:effectLst/>
              </a:rPr>
              <a:t>expectation value of scalar field breaks scale symmetry spontaneously</a:t>
            </a:r>
          </a:p>
          <a:p>
            <a:r>
              <a:rPr lang="en-US" dirty="0" smtClean="0">
                <a:effectLst/>
              </a:rPr>
              <a:t>massive particles are compatible with scale symmetry</a:t>
            </a:r>
          </a:p>
          <a:p>
            <a:r>
              <a:rPr lang="en-US" dirty="0" smtClean="0">
                <a:effectLst/>
              </a:rPr>
              <a:t>in presence of massive particles : sign of exact scale symmetry is exactly </a:t>
            </a:r>
            <a:r>
              <a:rPr lang="en-US" dirty="0" err="1" smtClean="0">
                <a:solidFill>
                  <a:srgbClr val="FFFF00"/>
                </a:solidFill>
                <a:effectLst/>
              </a:rPr>
              <a:t>massless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 smtClean="0">
                <a:effectLst/>
              </a:rPr>
              <a:t> – the </a:t>
            </a:r>
            <a:r>
              <a:rPr lang="en-US" dirty="0" err="1" smtClean="0">
                <a:effectLst/>
              </a:rPr>
              <a:t>dilaton</a:t>
            </a:r>
            <a:endParaRPr lang="en-US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smtClean="0"/>
              <a:t>if  UV fixed point exists :</a:t>
            </a:r>
          </a:p>
          <a:p>
            <a:pPr>
              <a:defRPr/>
            </a:pPr>
            <a:endParaRPr lang="de-DE" smtClean="0"/>
          </a:p>
          <a:p>
            <a:pPr>
              <a:buFont typeface="Wingdings" pitchFamily="2" charset="2"/>
              <a:buNone/>
              <a:defRPr/>
            </a:pPr>
            <a:r>
              <a:rPr lang="de-DE" sz="4000" i="1" smtClean="0">
                <a:solidFill>
                  <a:srgbClr val="FFFF00"/>
                </a:solidFill>
              </a:rPr>
              <a:t>quantum gravity is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smtClean="0">
                <a:solidFill>
                  <a:srgbClr val="FFFF00"/>
                </a:solidFill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</a:t>
            </a:r>
            <a:r>
              <a:rPr lang="en-US" sz="2800" dirty="0" smtClean="0">
                <a:solidFill>
                  <a:srgbClr val="FFFF00"/>
                </a:solidFill>
              </a:rPr>
              <a:t>uartic scalar coupling is not relevant and can therefore be predicted.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solidFill>
                  <a:srgbClr val="79DCFF"/>
                </a:solidFill>
              </a:rPr>
              <a:t>a prediction…</a:t>
            </a:r>
            <a:endParaRPr lang="de-DE" smtClean="0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How can 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smtClean="0"/>
              <a:t>Similar </a:t>
            </a:r>
            <a:r>
              <a:rPr lang="en-US" dirty="0"/>
              <a:t>to </a:t>
            </a:r>
            <a:r>
              <a:rPr lang="en-US" dirty="0" smtClean="0"/>
              <a:t>Higgs </a:t>
            </a:r>
            <a:r>
              <a:rPr lang="en-US" dirty="0" smtClean="0"/>
              <a:t>field.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 smtClean="0">
                <a:solidFill>
                  <a:srgbClr val="33CCFF"/>
                </a:solidFill>
              </a:rPr>
              <a:t>Possible consequences of 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Cosmological solution :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de-DE" sz="2800" dirty="0" err="1" smtClean="0"/>
              <a:t>Dimensionless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functions</a:t>
            </a:r>
            <a:r>
              <a:rPr lang="de-DE" sz="2800" dirty="0" smtClean="0"/>
              <a:t> </a:t>
            </a:r>
            <a:r>
              <a:rPr lang="de-DE" sz="2800" dirty="0" err="1" smtClean="0"/>
              <a:t>as</a:t>
            </a:r>
            <a:r>
              <a:rPr lang="de-DE" sz="2800" dirty="0" smtClean="0"/>
              <a:t> B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800" dirty="0" smtClean="0"/>
              <a:t>    </a:t>
            </a:r>
            <a:r>
              <a:rPr lang="de-DE" sz="2800" dirty="0" err="1" smtClean="0"/>
              <a:t>depend</a:t>
            </a:r>
            <a:r>
              <a:rPr lang="de-DE" sz="2800" dirty="0" smtClean="0"/>
              <a:t> </a:t>
            </a:r>
            <a:r>
              <a:rPr lang="de-DE" sz="2800" dirty="0" err="1" smtClean="0"/>
              <a:t>only</a:t>
            </a:r>
            <a:r>
              <a:rPr lang="de-DE" sz="2800" dirty="0" smtClean="0"/>
              <a:t> on </a:t>
            </a:r>
            <a:r>
              <a:rPr lang="de-DE" sz="2800" dirty="0" err="1" smtClean="0"/>
              <a:t>ratio</a:t>
            </a:r>
            <a:r>
              <a:rPr lang="de-DE" sz="2800" dirty="0" smtClean="0"/>
              <a:t> </a:t>
            </a:r>
            <a:r>
              <a:rPr lang="el-GR" sz="2800" dirty="0" smtClean="0"/>
              <a:t>μ</a:t>
            </a:r>
            <a:r>
              <a:rPr lang="en-US" sz="2800" dirty="0" smtClean="0"/>
              <a:t>/</a:t>
            </a:r>
            <a:r>
              <a:rPr lang="el-GR" sz="2800" dirty="0" smtClean="0"/>
              <a:t>χ</a:t>
            </a:r>
            <a:r>
              <a:rPr lang="en-US" sz="2800" dirty="0" smtClean="0"/>
              <a:t> .</a:t>
            </a:r>
          </a:p>
          <a:p>
            <a:pPr>
              <a:defRPr/>
            </a:pPr>
            <a:r>
              <a:rPr lang="en-US" sz="2800" dirty="0" smtClean="0"/>
              <a:t>IR:   μ→0   , </a:t>
            </a:r>
            <a:r>
              <a:rPr lang="el-GR" sz="2800" dirty="0" smtClean="0"/>
              <a:t>χ→∞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UV:  </a:t>
            </a:r>
            <a:r>
              <a:rPr lang="el-GR" sz="2800" dirty="0" smtClean="0"/>
              <a:t>μ→∞</a:t>
            </a:r>
            <a:r>
              <a:rPr lang="en-US" sz="2800" dirty="0" smtClean="0"/>
              <a:t>  , </a:t>
            </a:r>
            <a:r>
              <a:rPr lang="el-GR" sz="2800" dirty="0" smtClean="0"/>
              <a:t>χ→</a:t>
            </a:r>
            <a:r>
              <a:rPr lang="en-US" sz="2800" dirty="0" smtClean="0"/>
              <a:t>0</a:t>
            </a:r>
          </a:p>
          <a:p>
            <a:pPr>
              <a:defRPr/>
            </a:pPr>
            <a:endParaRPr lang="en-US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Cosmology makes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crossover between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fixed points by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variation of </a:t>
            </a:r>
            <a:r>
              <a:rPr lang="el-GR" sz="2800" b="1" dirty="0" smtClean="0">
                <a:solidFill>
                  <a:srgbClr val="FFFF00"/>
                </a:solidFill>
              </a:rPr>
              <a:t>χ</a:t>
            </a:r>
            <a:r>
              <a:rPr lang="en-US" sz="2800" b="1" dirty="0" smtClean="0">
                <a:solidFill>
                  <a:srgbClr val="FFFF00"/>
                </a:solidFill>
              </a:rPr>
              <a:t> .</a:t>
            </a:r>
            <a:endParaRPr lang="de-DE" sz="2800" b="1" dirty="0" smtClean="0">
              <a:solidFill>
                <a:srgbClr val="FFFF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renormalization flow and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cosmological evolution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 smtClean="0">
                <a:solidFill>
                  <a:srgbClr val="33CC33"/>
                </a:solidFill>
              </a:rPr>
              <a:t>µ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is mapped by dimensionless functions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800" dirty="0" smtClean="0"/>
              <a:t>translates by solution of field equation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 smtClean="0">
                <a:solidFill>
                  <a:srgbClr val="33CC33"/>
                </a:solidFill>
              </a:rPr>
              <a:t>η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</a:t>
            </a: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Energy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  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J.Rubio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41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conclusions</a:t>
            </a:r>
            <a:r>
              <a:rPr lang="de-DE" dirty="0" smtClean="0">
                <a:solidFill>
                  <a:srgbClr val="33CCFF"/>
                </a:solidFill>
              </a:rPr>
              <a:t> (1)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Quantum </a:t>
            </a:r>
            <a:r>
              <a:rPr lang="de-DE" dirty="0" err="1" smtClean="0">
                <a:solidFill>
                  <a:srgbClr val="FFFF00"/>
                </a:solidFill>
              </a:rPr>
              <a:t>gravity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dynamics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present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Universe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Fixed </a:t>
            </a:r>
            <a:r>
              <a:rPr lang="de-DE" dirty="0" err="1" smtClean="0">
                <a:solidFill>
                  <a:srgbClr val="FFFF00"/>
                </a:solidFill>
              </a:rPr>
              <a:t>points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symmetry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crucial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Big bang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artefact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inappropriate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choice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Growing neutrino masses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quintessence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from SM to IR</a:t>
            </a:r>
          </a:p>
          <a:p>
            <a:pPr>
              <a:defRPr/>
            </a:pPr>
            <a:r>
              <a:rPr lang="en-US" dirty="0" smtClean="0"/>
              <a:t>in sector Beyond Standard Model</a:t>
            </a:r>
          </a:p>
          <a:p>
            <a:pPr>
              <a:defRPr/>
            </a:pPr>
            <a:r>
              <a:rPr lang="en-US" dirty="0" smtClean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Varying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All particle masses </a:t>
            </a:r>
            <a:r>
              <a:rPr lang="en-US" b="1" dirty="0" smtClean="0">
                <a:solidFill>
                  <a:srgbClr val="33CC33"/>
                </a:solidFill>
              </a:rPr>
              <a:t>except for neutrinos </a:t>
            </a:r>
            <a:r>
              <a:rPr lang="en-US" dirty="0" smtClean="0">
                <a:solidFill>
                  <a:srgbClr val="FFFF00"/>
                </a:solidFill>
              </a:rPr>
              <a:t>are proportional to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, such that </a:t>
            </a:r>
            <a:r>
              <a:rPr lang="en-US" b="1" dirty="0" smtClean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Cosmic trigger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 smtClean="0"/>
              <a:t>Stop of evolution of scalar field when neutrinos become non-relativistic</a:t>
            </a:r>
          </a:p>
          <a:p>
            <a:r>
              <a:rPr lang="en-US" dirty="0"/>
              <a:t>T</a:t>
            </a:r>
            <a:r>
              <a:rPr lang="en-US" dirty="0" smtClean="0"/>
              <a:t>ransition from scaling solution to (almost) cosmological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Do we know that the temperature  was higher in the early Universe than now ? 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Cosmic microwave radiation , </a:t>
            </a:r>
            <a:r>
              <a:rPr lang="en-US" dirty="0" err="1" smtClean="0"/>
              <a:t>nucleosynthesis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smaller particle masses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cs typeface="+mj-cs"/>
              </a:rPr>
              <a:t>O</a:t>
            </a:r>
            <a:r>
              <a:rPr lang="en-US" dirty="0" smtClean="0">
                <a:solidFill>
                  <a:srgbClr val="33CCFF"/>
                </a:solidFill>
                <a:cs typeface="+mj-cs"/>
              </a:rPr>
              <a:t>scillating neutrino lumps</a:t>
            </a:r>
            <a:endParaRPr lang="de-DE" dirty="0">
              <a:solidFill>
                <a:srgbClr val="33CCFF"/>
              </a:solidFill>
              <a:cs typeface="+mj-cs"/>
            </a:endParaRPr>
          </a:p>
        </p:txBody>
      </p:sp>
      <p:pic>
        <p:nvPicPr>
          <p:cNvPr id="54275" name="Picture 2" descr="E:\Material\Cosmomaterial\Neutrinolumps\lumpplots2\oscillat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525621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557338"/>
            <a:ext cx="31638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789363"/>
            <a:ext cx="31305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476375" y="6308725"/>
            <a:ext cx="30956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Y.Ayaita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M.Weber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425" y="5949950"/>
            <a:ext cx="30400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Ayaita</a:t>
            </a:r>
            <a:r>
              <a:rPr lang="de-DE" sz="2400" dirty="0">
                <a:latin typeface="Garamond" pitchFamily="18" charset="0"/>
              </a:rPr>
              <a:t>, Baldi, </a:t>
            </a:r>
            <a:r>
              <a:rPr lang="de-DE" sz="2400" dirty="0" err="1">
                <a:latin typeface="Garamond" pitchFamily="18" charset="0"/>
              </a:rPr>
              <a:t>Fuehrer</a:t>
            </a:r>
            <a:r>
              <a:rPr lang="de-DE" sz="2400" dirty="0">
                <a:latin typeface="Garamond" pitchFamily="18" charset="0"/>
              </a:rPr>
              <a:t>,</a:t>
            </a:r>
          </a:p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Puchwein</a:t>
            </a:r>
            <a:r>
              <a:rPr lang="de-DE" sz="2400" dirty="0">
                <a:latin typeface="Garamond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Neutrino lumps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25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Evolution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dark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energy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similar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to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el-GR" dirty="0" smtClean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Compatibility with observations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pPr>
              <a:defRPr/>
            </a:pPr>
            <a:r>
              <a:rPr lang="en-US" smtClean="0"/>
              <a:t>Realistic inflation model</a:t>
            </a: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/>
              <a:t>Almost same prediction for radiation, matter, and Dark Energy domination as </a:t>
            </a:r>
            <a:r>
              <a:rPr lang="en-US" sz="2800" smtClean="0"/>
              <a:t>Λ</a:t>
            </a:r>
            <a:r>
              <a:rPr lang="en-US" smtClean="0"/>
              <a:t>CDM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Presence of small fraction of Early Dark Energy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Large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conclusions </a:t>
            </a:r>
            <a:r>
              <a:rPr lang="en-US" dirty="0" smtClean="0">
                <a:solidFill>
                  <a:srgbClr val="33CCFF"/>
                </a:solidFill>
              </a:rPr>
              <a:t>(2)</a:t>
            </a:r>
            <a:endParaRPr lang="en-US" dirty="0" smtClean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defRPr/>
            </a:pPr>
            <a:r>
              <a:rPr lang="en-US" sz="2800" smtClean="0"/>
              <a:t>Variable gravity cosmologies can give a simple and realistic description of Universe</a:t>
            </a:r>
          </a:p>
          <a:p>
            <a:pPr>
              <a:defRPr/>
            </a:pPr>
            <a:r>
              <a:rPr lang="en-US" sz="2800" smtClean="0"/>
              <a:t>Compatible with tests of equivalence principle and bounds on variation of fundamental couplings if nucleon and electron masses are proportional to variable Planck mass</a:t>
            </a:r>
          </a:p>
          <a:p>
            <a:pPr>
              <a:defRPr/>
            </a:pPr>
            <a:r>
              <a:rPr lang="en-US" sz="2800" smtClean="0"/>
              <a:t>Cosmon dependence of ratio neutrino mass/ electron mass can explain why Universe makes a transition to Dark Energy domination </a:t>
            </a:r>
            <a:r>
              <a:rPr lang="en-US" sz="2800" smtClean="0">
                <a:solidFill>
                  <a:srgbClr val="FFFF00"/>
                </a:solidFill>
              </a:rPr>
              <a:t>now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characteristic signal :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Inflation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4508500"/>
            <a:ext cx="3838575" cy="1143000"/>
          </a:xfrm>
          <a:noFill/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1914525"/>
            <a:ext cx="734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solution for small </a:t>
            </a:r>
            <a:r>
              <a:rPr lang="el-G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χ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: inflationary epoch</a:t>
            </a:r>
            <a:endParaRPr lang="el-GR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239838" y="3132138"/>
            <a:ext cx="4649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kinetial characterized by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anomalous dimension </a:t>
            </a: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</a:p>
        </p:txBody>
      </p:sp>
    </p:spTree>
    <p:extLst>
      <p:ext uri="{BB962C8B-B14F-4D97-AF65-F5344CB8AC3E}">
        <p14:creationId xmlns:p14="http://schemas.microsoft.com/office/powerpoint/2010/main" val="2612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Primordial fluctuations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00213"/>
            <a:ext cx="8229600" cy="44656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smtClean="0"/>
              <a:t>inflaton field : </a:t>
            </a:r>
            <a:r>
              <a:rPr lang="el-GR" sz="2800" smtClean="0"/>
              <a:t>χ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/>
              <a:t>primordial fluctuations of inflaton become observable in cosmic microwave background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smtClean="0"/>
              <a:t>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smtClean="0"/>
              <a:t>     </a:t>
            </a:r>
            <a:endParaRPr lang="de-DE" b="1" smtClean="0">
              <a:solidFill>
                <a:srgbClr val="FFFF00"/>
              </a:solidFill>
            </a:endParaRPr>
          </a:p>
        </p:txBody>
      </p:sp>
      <p:pic>
        <p:nvPicPr>
          <p:cNvPr id="28676" name="Picture 4" descr="ILC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789363"/>
            <a:ext cx="33845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357563"/>
            <a:ext cx="230346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4221163"/>
            <a:ext cx="18002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44370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Anomalous dimension determines spectrum of primordial fluctuations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349500"/>
            <a:ext cx="21050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349500"/>
            <a:ext cx="56848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933825"/>
            <a:ext cx="43846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68313" y="4365625"/>
            <a:ext cx="36972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spectral index n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tensor amplitude r</a:t>
            </a:r>
          </a:p>
        </p:txBody>
      </p:sp>
    </p:spTree>
    <p:extLst>
      <p:ext uri="{BB962C8B-B14F-4D97-AF65-F5344CB8AC3E}">
        <p14:creationId xmlns:p14="http://schemas.microsoft.com/office/powerpoint/2010/main" val="20698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relation between n and 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41767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484313"/>
            <a:ext cx="4256087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403350" y="5229225"/>
            <a:ext cx="732631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FF00"/>
                </a:solidFill>
              </a:rPr>
              <a:t>r</a:t>
            </a:r>
            <a:r>
              <a:rPr lang="en-US" sz="4400" dirty="0">
                <a:solidFill>
                  <a:srgbClr val="FFFF00"/>
                </a:solidFill>
              </a:rPr>
              <a:t>  = 8.19 ( 1 – </a:t>
            </a:r>
            <a:r>
              <a:rPr lang="en-US" sz="4400" dirty="0">
                <a:solidFill>
                  <a:srgbClr val="00FF00"/>
                </a:solidFill>
              </a:rPr>
              <a:t>n</a:t>
            </a:r>
            <a:r>
              <a:rPr lang="en-US" sz="4400" dirty="0">
                <a:solidFill>
                  <a:srgbClr val="FFFF00"/>
                </a:solidFill>
              </a:rPr>
              <a:t>  ) - 0.1365</a:t>
            </a:r>
          </a:p>
        </p:txBody>
      </p:sp>
    </p:spTree>
    <p:extLst>
      <p:ext uri="{BB962C8B-B14F-4D97-AF65-F5344CB8AC3E}">
        <p14:creationId xmlns:p14="http://schemas.microsoft.com/office/powerpoint/2010/main" val="8665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Temperature in radiation dominated Universe : T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smaller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Ratio temperature / particle mass :                     T /m</a:t>
            </a:r>
            <a:r>
              <a:rPr lang="en-US" baseline="-25000" smtClean="0"/>
              <a:t>p</a:t>
            </a:r>
            <a:r>
              <a:rPr lang="en-US" smtClean="0"/>
              <a:t>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n-US" b="1" baseline="30000" smtClean="0"/>
              <a:t>-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larger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 T/m</a:t>
            </a:r>
            <a:r>
              <a:rPr lang="en-US" baseline="-25000" smtClean="0"/>
              <a:t>p</a:t>
            </a:r>
            <a:r>
              <a:rPr lang="en-US" smtClean="0"/>
              <a:t> counts ! This ratio decreases with time.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Amplitude of density fluctuations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small because of logarithmic running </a:t>
            </a:r>
          </a:p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Garamond" pitchFamily="18" charset="0"/>
              </a:rPr>
              <a:t>N : </a:t>
            </a:r>
            <a:r>
              <a:rPr lang="de-DE" sz="2000" dirty="0" err="1">
                <a:latin typeface="Garamond" pitchFamily="18" charset="0"/>
              </a:rPr>
              <a:t>number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of</a:t>
            </a:r>
            <a:r>
              <a:rPr lang="de-DE" sz="2000" dirty="0">
                <a:latin typeface="Garamond" pitchFamily="18" charset="0"/>
              </a:rPr>
              <a:t> e – </a:t>
            </a:r>
            <a:r>
              <a:rPr lang="de-DE" sz="2000" dirty="0" err="1">
                <a:latin typeface="Garamond" pitchFamily="18" charset="0"/>
              </a:rPr>
              <a:t>foldings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at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horizon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crossing</a:t>
            </a:r>
            <a:r>
              <a:rPr lang="de-DE" sz="2000" dirty="0">
                <a:latin typeface="Garamond" pitchFamily="18" charset="0"/>
              </a:rPr>
              <a:t> 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=1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Origin of mass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defRPr/>
            </a:pPr>
            <a:r>
              <a:rPr lang="de-DE" sz="2400" dirty="0" smtClean="0"/>
              <a:t>UV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: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symmetry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unbroken</a:t>
            </a:r>
            <a:endParaRPr lang="de-DE" sz="24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/>
              <a:t>   </a:t>
            </a:r>
            <a:r>
              <a:rPr lang="de-DE" sz="2400" dirty="0" smtClean="0">
                <a:solidFill>
                  <a:srgbClr val="33CC33"/>
                </a:solidFill>
              </a:rPr>
              <a:t>all </a:t>
            </a:r>
            <a:r>
              <a:rPr lang="de-DE" sz="2400" dirty="0" err="1" smtClean="0">
                <a:solidFill>
                  <a:srgbClr val="33CC33"/>
                </a:solidFill>
              </a:rPr>
              <a:t>particles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are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massless</a:t>
            </a:r>
            <a:endParaRPr lang="de-DE" sz="2400" dirty="0" smtClean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r>
              <a:rPr lang="de-DE" sz="2400" dirty="0" smtClean="0"/>
              <a:t>IR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: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rgbClr val="FFFF00"/>
                </a:solidFill>
              </a:rPr>
              <a:t>   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symmetry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spontaneously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broken</a:t>
            </a:r>
            <a:r>
              <a:rPr lang="de-DE" sz="2400" dirty="0" smtClean="0"/>
              <a:t>,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rgbClr val="33CC33"/>
                </a:solidFill>
              </a:rPr>
              <a:t>    massive </a:t>
            </a:r>
            <a:r>
              <a:rPr lang="de-DE" sz="2400" dirty="0" err="1" smtClean="0">
                <a:solidFill>
                  <a:srgbClr val="33CC33"/>
                </a:solidFill>
              </a:rPr>
              <a:t>particles</a:t>
            </a:r>
            <a:r>
              <a:rPr lang="de-DE" sz="2400" dirty="0" smtClean="0">
                <a:solidFill>
                  <a:srgbClr val="33CC33"/>
                </a:solidFill>
              </a:rPr>
              <a:t> , </a:t>
            </a:r>
            <a:r>
              <a:rPr lang="de-DE" sz="2400" dirty="0" err="1" smtClean="0">
                <a:solidFill>
                  <a:srgbClr val="33CC33"/>
                </a:solidFill>
              </a:rPr>
              <a:t>massless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dilaton</a:t>
            </a: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r>
              <a:rPr lang="de-DE" sz="2400" dirty="0" err="1" smtClean="0"/>
              <a:t>crossover</a:t>
            </a:r>
            <a:r>
              <a:rPr lang="de-DE" sz="2400" dirty="0" smtClean="0"/>
              <a:t> : </a:t>
            </a:r>
            <a:r>
              <a:rPr lang="de-DE" sz="2400" dirty="0" smtClean="0">
                <a:solidFill>
                  <a:srgbClr val="FFFF00"/>
                </a:solidFill>
              </a:rPr>
              <a:t>explicit </a:t>
            </a:r>
            <a:r>
              <a:rPr lang="de-DE" sz="2400" dirty="0" err="1" smtClean="0">
                <a:solidFill>
                  <a:srgbClr val="FFFF00"/>
                </a:solidFill>
              </a:rPr>
              <a:t>mass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μ</a:t>
            </a:r>
            <a:r>
              <a:rPr lang="en-US" sz="2400" dirty="0" smtClean="0">
                <a:solidFill>
                  <a:srgbClr val="FFFF00"/>
                </a:solidFill>
              </a:rPr>
              <a:t> important </a:t>
            </a:r>
          </a:p>
          <a:p>
            <a:pPr>
              <a:defRPr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dirty="0" smtClean="0"/>
              <a:t>approximate SM fixed point : </a:t>
            </a:r>
            <a:r>
              <a:rPr lang="en-US" sz="2400" dirty="0" smtClean="0">
                <a:solidFill>
                  <a:srgbClr val="FFFF00"/>
                </a:solidFill>
              </a:rPr>
              <a:t>approximate scale symmetry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spontaneously broken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33CC33"/>
                </a:solidFill>
              </a:rPr>
              <a:t>massive particles , almost </a:t>
            </a:r>
            <a:r>
              <a:rPr lang="en-US" sz="2400" dirty="0" err="1" smtClean="0">
                <a:solidFill>
                  <a:srgbClr val="33CC33"/>
                </a:solidFill>
              </a:rPr>
              <a:t>massless</a:t>
            </a:r>
            <a:r>
              <a:rPr lang="en-US" sz="2400" dirty="0" smtClean="0">
                <a:solidFill>
                  <a:srgbClr val="33CC33"/>
                </a:solidFill>
              </a:rPr>
              <a:t> </a:t>
            </a:r>
            <a:r>
              <a:rPr lang="en-US" sz="2400" dirty="0" err="1" smtClean="0">
                <a:solidFill>
                  <a:srgbClr val="33CC33"/>
                </a:solidFill>
              </a:rPr>
              <a:t>cosmon</a:t>
            </a:r>
            <a:r>
              <a:rPr lang="en-US" sz="2400" dirty="0" smtClean="0">
                <a:solidFill>
                  <a:srgbClr val="33CC33"/>
                </a:solidFill>
              </a:rPr>
              <a:t>, tiny </a:t>
            </a:r>
            <a:r>
              <a:rPr lang="en-US" sz="2400" dirty="0" err="1" smtClean="0">
                <a:solidFill>
                  <a:srgbClr val="33CC33"/>
                </a:solidFill>
              </a:rPr>
              <a:t>cosmon</a:t>
            </a:r>
            <a:r>
              <a:rPr lang="en-US" sz="2400" dirty="0" smtClean="0">
                <a:solidFill>
                  <a:srgbClr val="33CC33"/>
                </a:solidFill>
              </a:rPr>
              <a:t> potential</a:t>
            </a:r>
            <a:endParaRPr lang="de-DE" sz="2400" dirty="0" smtClean="0">
              <a:solidFill>
                <a:srgbClr val="33CC33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420938"/>
            <a:ext cx="300831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0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On shell 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26" y="1388154"/>
            <a:ext cx="3888432" cy="77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02" y="2425839"/>
            <a:ext cx="12192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8" y="2318409"/>
            <a:ext cx="4690865" cy="84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on shell :</a:t>
            </a:r>
          </a:p>
          <a:p>
            <a:r>
              <a:rPr lang="en-US" sz="2400" dirty="0" smtClean="0"/>
              <a:t>( for solution of field equations 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3500928"/>
            <a:ext cx="2146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00928"/>
            <a:ext cx="1368152" cy="70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563382"/>
            <a:ext cx="5256584" cy="725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3408150"/>
            <a:ext cx="355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homogenous isotropic metric,</a:t>
            </a:r>
          </a:p>
          <a:p>
            <a:r>
              <a:rPr lang="en-US" sz="2000" dirty="0" smtClean="0"/>
              <a:t>conformal time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365394"/>
            <a:ext cx="274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inverse graviton propagator in</a:t>
            </a:r>
          </a:p>
          <a:p>
            <a:r>
              <a:rPr lang="en-US" sz="2000" dirty="0" smtClean="0"/>
              <a:t>de Sitter space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561878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milder instability, not </a:t>
            </a:r>
            <a:r>
              <a:rPr lang="en-US" sz="2400" dirty="0" err="1" smtClean="0">
                <a:solidFill>
                  <a:srgbClr val="FFFF00"/>
                </a:solidFill>
              </a:rPr>
              <a:t>tachyonic</a:t>
            </a:r>
            <a:r>
              <a:rPr lang="en-US" sz="2400" dirty="0" smtClean="0">
                <a:solidFill>
                  <a:srgbClr val="FFFF00"/>
                </a:solidFill>
              </a:rPr>
              <a:t>, absent for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cosmologies close to de Sitter space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IR </a:t>
            </a:r>
            <a:r>
              <a:rPr lang="mr-IN" sz="3600" dirty="0" smtClean="0">
                <a:solidFill>
                  <a:srgbClr val="33CCFF"/>
                </a:solidFill>
              </a:rPr>
              <a:t>–</a:t>
            </a:r>
            <a:r>
              <a:rPr lang="en-US" sz="3600" dirty="0" smtClean="0">
                <a:solidFill>
                  <a:srgbClr val="33CCFF"/>
                </a:solidFill>
              </a:rPr>
              <a:t> instability for graviton fluctuations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problem solved ?</a:t>
            </a:r>
          </a:p>
          <a:p>
            <a:r>
              <a:rPr lang="en-US" dirty="0" smtClean="0"/>
              <a:t>yes for primordial cosmic fluctuations ( on shell )</a:t>
            </a:r>
          </a:p>
          <a:p>
            <a:r>
              <a:rPr lang="en-US" dirty="0" smtClean="0"/>
              <a:t>no for quantum gravity ( off shell 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Computation of effective action is an off-shell problem. </a:t>
            </a:r>
          </a:p>
          <a:p>
            <a:r>
              <a:rPr lang="en-US" dirty="0" smtClean="0"/>
              <a:t>example</a:t>
            </a:r>
            <a:r>
              <a:rPr lang="en-US" dirty="0"/>
              <a:t> : one needs the </a:t>
            </a:r>
            <a:r>
              <a:rPr lang="en-US" dirty="0" smtClean="0"/>
              <a:t>effective potential for the Higgs field in the vicinity of its minimum       ( off shell ), not only at the minimum ( on shell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Quantum gravity with scalar field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312" y="2999500"/>
            <a:ext cx="2451100" cy="67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060848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 </a:t>
            </a:r>
            <a:r>
              <a:rPr lang="en-US" dirty="0" smtClean="0"/>
              <a:t>and V depend on scalar field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136933"/>
            <a:ext cx="4953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846" y="4003008"/>
            <a:ext cx="1667668" cy="5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3" y="2999500"/>
            <a:ext cx="3750129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3950120"/>
            <a:ext cx="515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question : behavior of V for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022" y="4812415"/>
            <a:ext cx="4788892" cy="18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971599" y="1484314"/>
            <a:ext cx="3528963" cy="3528962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787900" y="1557339"/>
            <a:ext cx="3528516" cy="344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 cstate="print"/>
          <a:srcRect t="14607" b="17834"/>
          <a:stretch>
            <a:fillRect/>
          </a:stretch>
        </p:blipFill>
        <p:spPr bwMode="auto">
          <a:xfrm>
            <a:off x="5867400" y="4076700"/>
            <a:ext cx="29972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67544" y="5157192"/>
            <a:ext cx="526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freeze picture :</a:t>
            </a:r>
          </a:p>
          <a:p>
            <a:r>
              <a:rPr lang="en-US" sz="2800" dirty="0" smtClean="0"/>
              <a:t>only rods for measurements</a:t>
            </a:r>
          </a:p>
          <a:p>
            <a:r>
              <a:rPr lang="en-US" sz="2800" dirty="0" smtClean="0"/>
              <a:t>are set differently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713</TotalTime>
  <Words>2075</Words>
  <Application>Microsoft Macintosh PowerPoint</Application>
  <PresentationFormat>On-screen Show (4:3)</PresentationFormat>
  <Paragraphs>401</Paragraphs>
  <Slides>84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Garamond</vt:lpstr>
      <vt:lpstr>Lucida Grande</vt:lpstr>
      <vt:lpstr>MS PGothic</vt:lpstr>
      <vt:lpstr>Wingdings</vt:lpstr>
      <vt:lpstr>Arial</vt:lpstr>
      <vt:lpstr>Strömung</vt:lpstr>
      <vt:lpstr>Expanding Universe or shrinking atoms ? </vt:lpstr>
      <vt:lpstr>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Big bang or freeze ?</vt:lpstr>
      <vt:lpstr>Big bang or freeze ?</vt:lpstr>
      <vt:lpstr>Big bang is not wrong,  but alternative pictures exist ! </vt:lpstr>
      <vt:lpstr>Field relativity :  different pictures of cosmology</vt:lpstr>
      <vt:lpstr>Relativity of geometry</vt:lpstr>
      <vt:lpstr>Spacetime is a description of correlations between “matter”.  Different pictures exist.</vt:lpstr>
      <vt:lpstr>Why should you care about the freeze picture of the Universe ?</vt:lpstr>
      <vt:lpstr>preview</vt:lpstr>
      <vt:lpstr>variable gravity</vt:lpstr>
      <vt:lpstr>Variable Gravity</vt:lpstr>
      <vt:lpstr> Variable Gravity</vt:lpstr>
      <vt:lpstr>Running coupling</vt:lpstr>
      <vt:lpstr>Kinetial B :  Crossover between two fixed points</vt:lpstr>
      <vt:lpstr>Four-parameter model</vt:lpstr>
      <vt:lpstr>Cosmological solution</vt:lpstr>
      <vt:lpstr>No tiny dimensionless parameters ( except gauge hierarchy )</vt:lpstr>
      <vt:lpstr>Slow Universe</vt:lpstr>
      <vt:lpstr>Strange evolution of Universe</vt:lpstr>
      <vt:lpstr>Model is compatible with  present observations</vt:lpstr>
      <vt:lpstr>Einstein frame</vt:lpstr>
      <vt:lpstr>Einstein frame</vt:lpstr>
      <vt:lpstr>Field relativity</vt:lpstr>
      <vt:lpstr>infinite past</vt:lpstr>
      <vt:lpstr>Infinite past : slow inflation</vt:lpstr>
      <vt:lpstr>Eternal Universe</vt:lpstr>
      <vt:lpstr>Physical time</vt:lpstr>
      <vt:lpstr>Physical time</vt:lpstr>
      <vt:lpstr>Physical time</vt:lpstr>
      <vt:lpstr>Big  bang singularity  in Einstein frame is field singularity !</vt:lpstr>
      <vt:lpstr>no small parameter for  dark energy</vt:lpstr>
      <vt:lpstr>Four-parameter model</vt:lpstr>
      <vt:lpstr>asymptotically vanishing cosmological „constant“</vt:lpstr>
      <vt:lpstr>small dimensionless number ?</vt:lpstr>
      <vt:lpstr>Einstein frame</vt:lpstr>
      <vt:lpstr>Quintessence</vt:lpstr>
      <vt:lpstr>Prediction :   homogeneous dark energy influences recent cosmology  - of same order as dark matter -</vt:lpstr>
      <vt:lpstr>In quantum gravity,  the graviton fluctuations can  play an important role on  distances as large as the  size of the Universe</vt:lpstr>
      <vt:lpstr>Instability of graviton propagator</vt:lpstr>
      <vt:lpstr>Graviton barrier</vt:lpstr>
      <vt:lpstr>Graviton barrier and solution of the cosmological constant problem</vt:lpstr>
      <vt:lpstr>  quantum gravity with scalar field – the role of scale symmetry</vt:lpstr>
      <vt:lpstr>fluctuations induce running couplings</vt:lpstr>
      <vt:lpstr>Quantum scale symmetry</vt:lpstr>
      <vt:lpstr>Scale symmetry</vt:lpstr>
      <vt:lpstr>functional renormalization : flowing action</vt:lpstr>
      <vt:lpstr>Crossover in quantum gravity</vt:lpstr>
      <vt:lpstr>Spontaneous breaking  of scale symmetry</vt:lpstr>
      <vt:lpstr>Approximate scale symmetry near fixed points</vt:lpstr>
      <vt:lpstr>Asymptotic safety</vt:lpstr>
      <vt:lpstr>Asymptotic safety     Asymptotic freedom</vt:lpstr>
      <vt:lpstr>a prediction…</vt:lpstr>
      <vt:lpstr>Possible consequences of  crossover in quantum gravity</vt:lpstr>
      <vt:lpstr>Cosmological solution : crossover from UV to IR fixed point</vt:lpstr>
      <vt:lpstr>renormalization flow and cosmological evolution</vt:lpstr>
      <vt:lpstr>Simplicity</vt:lpstr>
      <vt:lpstr>conclusions (1)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Oscillating neutrino lumps</vt:lpstr>
      <vt:lpstr>Neutrino lumps</vt:lpstr>
      <vt:lpstr>Evolution of dark energy  similar to ΛCDM</vt:lpstr>
      <vt:lpstr>Compatibility with observations and possible tests</vt:lpstr>
      <vt:lpstr>conclusions (2)</vt:lpstr>
      <vt:lpstr>PowerPoint Presentation</vt:lpstr>
      <vt:lpstr>Inflation</vt:lpstr>
      <vt:lpstr>Primordial fluctuations</vt:lpstr>
      <vt:lpstr>Anomalous dimension determines spectrum of primordial fluctuations</vt:lpstr>
      <vt:lpstr>relation between n and r</vt:lpstr>
      <vt:lpstr>Amplitude of density fluctuations</vt:lpstr>
      <vt:lpstr>Origin of mass</vt:lpstr>
      <vt:lpstr>On shell graviton propagator</vt:lpstr>
      <vt:lpstr>IR – instability for graviton fluctuations</vt:lpstr>
      <vt:lpstr>Quantum gravity with scalar field</vt:lpstr>
    </vt:vector>
  </TitlesOfParts>
  <Company>Theoretische Physik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393</cp:revision>
  <dcterms:created xsi:type="dcterms:W3CDTF">2003-07-05T08:41:24Z</dcterms:created>
  <dcterms:modified xsi:type="dcterms:W3CDTF">2017-10-23T08:10:02Z</dcterms:modified>
</cp:coreProperties>
</file>