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4197" r:id="rId2"/>
  </p:sldMasterIdLst>
  <p:notesMasterIdLst>
    <p:notesMasterId r:id="rId93"/>
  </p:notesMasterIdLst>
  <p:handoutMasterIdLst>
    <p:handoutMasterId r:id="rId94"/>
  </p:handoutMasterIdLst>
  <p:sldIdLst>
    <p:sldId id="1067" r:id="rId3"/>
    <p:sldId id="970" r:id="rId4"/>
    <p:sldId id="1002" r:id="rId5"/>
    <p:sldId id="1093" r:id="rId6"/>
    <p:sldId id="1003" r:id="rId7"/>
    <p:sldId id="1040" r:id="rId8"/>
    <p:sldId id="1075" r:id="rId9"/>
    <p:sldId id="1068" r:id="rId10"/>
    <p:sldId id="1069" r:id="rId11"/>
    <p:sldId id="1076" r:id="rId12"/>
    <p:sldId id="1071" r:id="rId13"/>
    <p:sldId id="1072" r:id="rId14"/>
    <p:sldId id="1073" r:id="rId15"/>
    <p:sldId id="1074" r:id="rId16"/>
    <p:sldId id="1070" r:id="rId17"/>
    <p:sldId id="1094" r:id="rId18"/>
    <p:sldId id="1004" r:id="rId19"/>
    <p:sldId id="1005" r:id="rId20"/>
    <p:sldId id="1066" r:id="rId21"/>
    <p:sldId id="1008" r:id="rId22"/>
    <p:sldId id="1065" r:id="rId23"/>
    <p:sldId id="1064" r:id="rId24"/>
    <p:sldId id="1030" r:id="rId25"/>
    <p:sldId id="836" r:id="rId26"/>
    <p:sldId id="1009" r:id="rId27"/>
    <p:sldId id="1041" r:id="rId28"/>
    <p:sldId id="1042" r:id="rId29"/>
    <p:sldId id="1107" r:id="rId30"/>
    <p:sldId id="1095" r:id="rId31"/>
    <p:sldId id="1045" r:id="rId32"/>
    <p:sldId id="1046" r:id="rId33"/>
    <p:sldId id="1110" r:id="rId34"/>
    <p:sldId id="1047" r:id="rId35"/>
    <p:sldId id="1111" r:id="rId36"/>
    <p:sldId id="1048" r:id="rId37"/>
    <p:sldId id="1055" r:id="rId38"/>
    <p:sldId id="1057" r:id="rId39"/>
    <p:sldId id="1053" r:id="rId40"/>
    <p:sldId id="1054" r:id="rId41"/>
    <p:sldId id="1012" r:id="rId42"/>
    <p:sldId id="1096" r:id="rId43"/>
    <p:sldId id="1097" r:id="rId44"/>
    <p:sldId id="1015" r:id="rId45"/>
    <p:sldId id="1016" r:id="rId46"/>
    <p:sldId id="1017" r:id="rId47"/>
    <p:sldId id="1059" r:id="rId48"/>
    <p:sldId id="1052" r:id="rId49"/>
    <p:sldId id="1060" r:id="rId50"/>
    <p:sldId id="946" r:id="rId51"/>
    <p:sldId id="1001" r:id="rId52"/>
    <p:sldId id="1077" r:id="rId53"/>
    <p:sldId id="1078" r:id="rId54"/>
    <p:sldId id="1080" r:id="rId55"/>
    <p:sldId id="1109" r:id="rId56"/>
    <p:sldId id="1079" r:id="rId57"/>
    <p:sldId id="1081" r:id="rId58"/>
    <p:sldId id="1082" r:id="rId59"/>
    <p:sldId id="1083" r:id="rId60"/>
    <p:sldId id="1084" r:id="rId61"/>
    <p:sldId id="1085" r:id="rId62"/>
    <p:sldId id="1086" r:id="rId63"/>
    <p:sldId id="1087" r:id="rId64"/>
    <p:sldId id="1088" r:id="rId65"/>
    <p:sldId id="954" r:id="rId66"/>
    <p:sldId id="1108" r:id="rId67"/>
    <p:sldId id="1039" r:id="rId68"/>
    <p:sldId id="1090" r:id="rId69"/>
    <p:sldId id="1091" r:id="rId70"/>
    <p:sldId id="1100" r:id="rId71"/>
    <p:sldId id="1101" r:id="rId72"/>
    <p:sldId id="1102" r:id="rId73"/>
    <p:sldId id="1103" r:id="rId74"/>
    <p:sldId id="1104" r:id="rId75"/>
    <p:sldId id="1105" r:id="rId76"/>
    <p:sldId id="1106" r:id="rId77"/>
    <p:sldId id="1092" r:id="rId78"/>
    <p:sldId id="993" r:id="rId79"/>
    <p:sldId id="1058" r:id="rId80"/>
    <p:sldId id="1022" r:id="rId81"/>
    <p:sldId id="1023" r:id="rId82"/>
    <p:sldId id="1024" r:id="rId83"/>
    <p:sldId id="1025" r:id="rId84"/>
    <p:sldId id="1032" r:id="rId85"/>
    <p:sldId id="1026" r:id="rId86"/>
    <p:sldId id="1027" r:id="rId87"/>
    <p:sldId id="1028" r:id="rId88"/>
    <p:sldId id="1031" r:id="rId89"/>
    <p:sldId id="1035" r:id="rId90"/>
    <p:sldId id="1036" r:id="rId91"/>
    <p:sldId id="1037" r:id="rId92"/>
  </p:sldIdLst>
  <p:sldSz cx="9144000" cy="6858000" type="screen4x3"/>
  <p:notesSz cx="6858000" cy="9144000"/>
  <p:custDataLst>
    <p:tags r:id="rId95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</p:showPr>
  <p:clrMru>
    <a:srgbClr val="FFFF00"/>
    <a:srgbClr val="33CCFF"/>
    <a:srgbClr val="33CC33"/>
    <a:srgbClr val="00FF00"/>
    <a:srgbClr val="0033CC"/>
    <a:srgbClr val="FB250F"/>
    <a:srgbClr val="FF00FF"/>
    <a:srgbClr val="00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80" d="100"/>
          <a:sy n="80" d="100"/>
        </p:scale>
        <p:origin x="-684" y="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42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tags" Target="tags/tag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notesMaster" Target="notesMasters/notesMaster1.xml"/><Relationship Id="rId98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handoutMaster" Target="handoutMasters/handoutMaster1.xml"/><Relationship Id="rId9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07A23D4A-4A75-4723-A6B6-E3ACDE16B7C7}" type="datetimeFigureOut">
              <a:rPr lang="en-US"/>
              <a:pPr>
                <a:defRPr/>
              </a:pPr>
              <a:t>11/15/2015</a:t>
            </a:fld>
            <a:endParaRPr lang="en-US"/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A03D9FFD-C963-4151-8B1F-01897BBE256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0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470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1487572A-3073-4D30-9A24-ED212565E8B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87C984D-621B-4FCE-9172-1BDE306AD6B4}" type="slidenum">
              <a:rPr lang="de-DE" sz="1200">
                <a:effectLst/>
              </a:rPr>
              <a:pPr algn="r"/>
              <a:t>37</a:t>
            </a:fld>
            <a:endParaRPr lang="de-DE" sz="1200">
              <a:effectLst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B87A6A5-9096-46F2-B8EB-D1BC0150B950}" type="slidenum">
              <a:rPr lang="de-DE" sz="1200">
                <a:effectLst/>
              </a:rPr>
              <a:pPr algn="r"/>
              <a:t>48</a:t>
            </a:fld>
            <a:endParaRPr lang="de-DE" sz="1200">
              <a:effectLst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BD28B4-AB70-4D1C-BD60-85A22D801F02}" type="slidenum">
              <a:rPr lang="de-DE" smtClean="0"/>
              <a:pPr/>
              <a:t>49</a:t>
            </a:fld>
            <a:endParaRPr lang="de-DE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B62F4E-0129-4BC8-9289-4779CAC216D8}" type="slidenum">
              <a:rPr lang="de-DE" sz="1200">
                <a:solidFill>
                  <a:srgbClr val="000000"/>
                </a:solidFill>
                <a:effectLst/>
              </a:rPr>
              <a:pPr algn="r"/>
              <a:t>55</a:t>
            </a:fld>
            <a:endParaRPr lang="de-DE" sz="1200">
              <a:solidFill>
                <a:srgbClr val="000000"/>
              </a:solidFill>
              <a:effectLst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76DCC30-4F74-4B97-B458-FF1A33044D83}" type="slidenum">
              <a:rPr lang="de-DE" sz="1200">
                <a:effectLst/>
              </a:rPr>
              <a:pPr algn="r"/>
              <a:t>72</a:t>
            </a:fld>
            <a:endParaRPr lang="de-DE" sz="1200">
              <a:effectLst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75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675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BE8AC-7139-4335-82FE-D51635B7F64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B3DE4-3C59-45C9-8138-924684B6B59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61014-A62B-49EE-8EED-7DFAD2059C4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3E575-631D-406E-A6BD-AA4AA8A853E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6BC3A-F7E5-4324-BB7E-9080AB9F1EF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81F98-7F1D-4F63-992A-23232B27066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96953-E336-457A-AA15-A3FFF84D69E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36C1D-A107-4AD9-89B8-1C371341DDE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EEECF-FF8F-4F0F-935D-BCFEDD4ADC2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9EBC8-935C-4E0D-A5C7-47811876FE3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9D94E-37B6-4339-B07E-3DE1CB4D3FE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336DA-0852-480E-961D-B885B725108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5FE6E-82AB-46CD-945E-4D8A11728C7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B4E5C-4AEE-4088-8693-FE270711EF5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F63A5-F147-4F16-B247-F97DDA0EDAC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8AE89-C714-4923-8436-05DFA839E42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DCC0A-2A31-479C-8688-82C61DC207A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DF439-99D5-41AC-A104-6E7CB46B6EB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9666A-8293-4E67-B102-7E7E538011F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88EBC-CB0E-4114-AC9B-39036030AE1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BF741-4A19-49A8-866B-85A6A370C14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D41E7-73CB-4C85-93AE-280E2439D33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637C8898-2542-4CC8-B71F-FE86B7565D4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65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65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6657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65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665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88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06F32B63-576A-4CE7-9575-2BC9868C766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2056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65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65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6657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205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665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  <a:ea typeface="MS PGothic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  <a:ea typeface="MS PGothic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  <a:ea typeface="MS PGothic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  <a:ea typeface="MS PGothic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CAcQjRxqFQoTCNzurrualsYCFYMW2wodrxcAbQ&amp;url=http://backreaction.blogspot.com/2007/12/asymptotic-freedom-and-coupling.html&amp;ei=5CGBVdzsKYOt7Aavr4DoBg&amp;bvm=bv.96041959,d.ZGU&amp;psig=AFQjCNH_9d8w-ZfnXNbwLx0zHXBJRU9etg&amp;ust=1434612575477703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&amp;esrc=s&amp;source=images&amp;cd=&amp;cad=rja&amp;uact=8&amp;ved=0CAcQjRxqFQoTCNzurrualsYCFYMW2wodrxcAbQ&amp;url=http://backreaction.blogspot.com/2007/12/asymptotic-freedom-and-coupling.html&amp;ei=5CGBVdzsKYOt7Aavr4DoBg&amp;bvm=bv.96041959,d.ZGU&amp;psig=AFQjCNH_9d8w-ZfnXNbwLx0zHXBJRU9etg&amp;ust=1434612575477703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?q=quantum+fluctuations&amp;gbv=2&amp;hl=en" TargetMode="External"/><Relationship Id="rId5" Type="http://schemas.openxmlformats.org/officeDocument/2006/relationships/image" Target="../media/image34.jpeg"/><Relationship Id="rId4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?q=quantum+fluctuations&amp;gbv=2&amp;hl=en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hyperlink" Target="http://www.google.com/url?sa=i&amp;rct=j&amp;q=&amp;esrc=s&amp;source=images&amp;cd=&amp;cad=rja&amp;uact=8&amp;ved=0CAcQjRxqFQoTCNzurrualsYCFYMW2wodrxcAbQ&amp;url=http://backreaction.blogspot.com/2007/12/asymptotic-freedom-and-coupling.html&amp;ei=5CGBVdzsKYOt7Aavr4DoBg&amp;bvm=bv.96041959,d.ZGU&amp;psig=AFQjCNH_9d8w-ZfnXNbwLx0zHXBJRU9etg&amp;ust=1434612575477703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6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87350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162"/>
          </a:xfrm>
        </p:spPr>
        <p:txBody>
          <a:bodyPr/>
          <a:lstStyle/>
          <a:p>
            <a:pPr>
              <a:defRPr/>
            </a:pPr>
            <a:r>
              <a:rPr lang="de-DE" sz="4800" dirty="0" err="1" smtClean="0">
                <a:solidFill>
                  <a:srgbClr val="FFFF00"/>
                </a:solidFill>
              </a:rPr>
              <a:t>Expanding</a:t>
            </a:r>
            <a:r>
              <a:rPr lang="de-DE" sz="4800" dirty="0" smtClean="0">
                <a:solidFill>
                  <a:srgbClr val="FFFF00"/>
                </a:solidFill>
              </a:rPr>
              <a:t> </a:t>
            </a:r>
            <a:r>
              <a:rPr lang="de-DE" sz="4800" dirty="0" err="1" smtClean="0">
                <a:solidFill>
                  <a:srgbClr val="FFFF00"/>
                </a:solidFill>
              </a:rPr>
              <a:t>Universe</a:t>
            </a:r>
            <a:r>
              <a:rPr lang="de-DE" sz="4800" dirty="0" smtClean="0">
                <a:solidFill>
                  <a:srgbClr val="FFFF00"/>
                </a:solidFill>
              </a:rPr>
              <a:t> </a:t>
            </a:r>
            <a:r>
              <a:rPr lang="de-DE" sz="4800" dirty="0" err="1" smtClean="0">
                <a:solidFill>
                  <a:srgbClr val="FFFF00"/>
                </a:solidFill>
              </a:rPr>
              <a:t>or</a:t>
            </a:r>
            <a:r>
              <a:rPr lang="de-DE" sz="4800" dirty="0" smtClean="0">
                <a:solidFill>
                  <a:srgbClr val="FFFF00"/>
                </a:solidFill>
              </a:rPr>
              <a:t> </a:t>
            </a:r>
            <a:r>
              <a:rPr lang="de-DE" sz="4800" dirty="0" err="1" smtClean="0">
                <a:solidFill>
                  <a:srgbClr val="FFFF00"/>
                </a:solidFill>
              </a:rPr>
              <a:t>shrinking</a:t>
            </a:r>
            <a:r>
              <a:rPr lang="de-DE" sz="4800" dirty="0" smtClean="0">
                <a:solidFill>
                  <a:srgbClr val="FFFF00"/>
                </a:solidFill>
              </a:rPr>
              <a:t> </a:t>
            </a:r>
            <a:r>
              <a:rPr lang="de-DE" sz="4800" dirty="0" err="1" smtClean="0">
                <a:solidFill>
                  <a:srgbClr val="FFFF00"/>
                </a:solidFill>
              </a:rPr>
              <a:t>atoms</a:t>
            </a:r>
            <a:r>
              <a:rPr lang="de-DE" sz="4800" dirty="0" smtClean="0">
                <a:solidFill>
                  <a:srgbClr val="FFFF00"/>
                </a:solidFill>
              </a:rPr>
              <a:t> ?</a:t>
            </a:r>
            <a:r>
              <a:rPr lang="de-DE" sz="6000" dirty="0" smtClean="0">
                <a:solidFill>
                  <a:srgbClr val="FFFF00"/>
                </a:solidFill>
              </a:rPr>
              <a:t/>
            </a:r>
            <a:br>
              <a:rPr lang="de-DE" sz="6000" dirty="0" smtClean="0">
                <a:solidFill>
                  <a:srgbClr val="FFFF00"/>
                </a:solidFill>
              </a:rPr>
            </a:br>
            <a:endParaRPr lang="de-DE" sz="60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3600400"/>
          </a:xfrm>
        </p:spPr>
        <p:txBody>
          <a:bodyPr/>
          <a:lstStyle/>
          <a:p>
            <a:r>
              <a:rPr lang="en-US" b="0" i="1" dirty="0" smtClean="0">
                <a:solidFill>
                  <a:srgbClr val="FFFF00"/>
                </a:solidFill>
              </a:rPr>
              <a:t>Big bang is not wrong,</a:t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/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>but alternative pictures exist !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33CCFF"/>
                </a:solidFill>
              </a:rPr>
              <a:t>Field </a:t>
            </a:r>
            <a:r>
              <a:rPr lang="de-DE" dirty="0" err="1" smtClean="0">
                <a:solidFill>
                  <a:srgbClr val="33CCFF"/>
                </a:solidFill>
              </a:rPr>
              <a:t>relativity</a:t>
            </a:r>
            <a:r>
              <a:rPr lang="de-DE" dirty="0" smtClean="0">
                <a:solidFill>
                  <a:srgbClr val="33CCFF"/>
                </a:solidFill>
              </a:rPr>
              <a:t> : </a:t>
            </a:r>
            <a:br>
              <a:rPr lang="de-DE" dirty="0" smtClean="0">
                <a:solidFill>
                  <a:srgbClr val="33CCFF"/>
                </a:solidFill>
              </a:rPr>
            </a:br>
            <a:r>
              <a:rPr lang="de-DE" dirty="0" smtClean="0">
                <a:solidFill>
                  <a:srgbClr val="33CCFF"/>
                </a:solidFill>
              </a:rPr>
              <a:t>different </a:t>
            </a:r>
            <a:r>
              <a:rPr lang="de-DE" dirty="0" err="1" smtClean="0">
                <a:solidFill>
                  <a:srgbClr val="33CCFF"/>
                </a:solidFill>
              </a:rPr>
              <a:t>pictures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of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cosmology</a:t>
            </a:r>
            <a:endParaRPr lang="de-DE" dirty="0" smtClean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FFFF00"/>
                </a:solidFill>
              </a:rPr>
              <a:t>same </a:t>
            </a:r>
            <a:r>
              <a:rPr lang="de-DE" dirty="0" err="1" smtClean="0">
                <a:solidFill>
                  <a:srgbClr val="FFFF00"/>
                </a:solidFill>
              </a:rPr>
              <a:t>physical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content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can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be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described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by</a:t>
            </a:r>
            <a:r>
              <a:rPr lang="de-DE" dirty="0" smtClean="0">
                <a:solidFill>
                  <a:srgbClr val="FFFF00"/>
                </a:solidFill>
              </a:rPr>
              <a:t> different </a:t>
            </a:r>
            <a:r>
              <a:rPr lang="de-DE" dirty="0" err="1" smtClean="0">
                <a:solidFill>
                  <a:srgbClr val="FFFF00"/>
                </a:solidFill>
              </a:rPr>
              <a:t>pictures</a:t>
            </a:r>
            <a:endParaRPr lang="de-DE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 err="1" smtClean="0">
                <a:solidFill>
                  <a:srgbClr val="FFFF00"/>
                </a:solidFill>
              </a:rPr>
              <a:t>related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by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field</a:t>
            </a:r>
            <a:r>
              <a:rPr lang="de-DE" dirty="0" smtClean="0">
                <a:solidFill>
                  <a:srgbClr val="FFFF00"/>
                </a:solidFill>
              </a:rPr>
              <a:t> – </a:t>
            </a:r>
            <a:r>
              <a:rPr lang="en-US" dirty="0" smtClean="0">
                <a:solidFill>
                  <a:srgbClr val="FFFF00"/>
                </a:solidFill>
              </a:rPr>
              <a:t>redefinitions</a:t>
            </a:r>
            <a:r>
              <a:rPr lang="de-DE" dirty="0" smtClean="0">
                <a:solidFill>
                  <a:srgbClr val="FFFF00"/>
                </a:solidFill>
              </a:rPr>
              <a:t> ,                         e.g. </a:t>
            </a:r>
            <a:r>
              <a:rPr lang="de-DE" dirty="0" err="1" smtClean="0">
                <a:solidFill>
                  <a:srgbClr val="FFFF00"/>
                </a:solidFill>
              </a:rPr>
              <a:t>Weyl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scaling</a:t>
            </a:r>
            <a:r>
              <a:rPr lang="de-DE" dirty="0" smtClean="0">
                <a:solidFill>
                  <a:srgbClr val="FFFF00"/>
                </a:solidFill>
              </a:rPr>
              <a:t> , </a:t>
            </a:r>
            <a:r>
              <a:rPr lang="de-DE" dirty="0" err="1" smtClean="0">
                <a:solidFill>
                  <a:srgbClr val="FFFF00"/>
                </a:solidFill>
              </a:rPr>
              <a:t>conformal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scaling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of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metric</a:t>
            </a:r>
            <a:endParaRPr lang="de-DE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 err="1" smtClean="0">
                <a:solidFill>
                  <a:srgbClr val="FFFF00"/>
                </a:solidFill>
              </a:rPr>
              <a:t>which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picture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is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usefull</a:t>
            </a:r>
            <a:r>
              <a:rPr lang="de-DE" dirty="0" smtClean="0">
                <a:solidFill>
                  <a:srgbClr val="FFFF00"/>
                </a:solidFill>
              </a:rPr>
              <a:t> ?</a:t>
            </a:r>
            <a:endParaRPr lang="en-US" dirty="0" smtClean="0"/>
          </a:p>
          <a:p>
            <a:pPr>
              <a:defRPr/>
            </a:pPr>
            <a:endParaRPr 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Relativity of geometry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r>
              <a:rPr lang="en-US" sz="2800" dirty="0" smtClean="0">
                <a:solidFill>
                  <a:srgbClr val="FFFF00"/>
                </a:solidFill>
              </a:rPr>
              <a:t>Euclid … Newton : </a:t>
            </a:r>
            <a:r>
              <a:rPr lang="en-US" sz="2800" dirty="0" smtClean="0"/>
              <a:t>space and time </a:t>
            </a: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    are absolute</a:t>
            </a:r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>
                <a:solidFill>
                  <a:srgbClr val="FFFF00"/>
                </a:solidFill>
              </a:rPr>
              <a:t>Special relativity : </a:t>
            </a:r>
            <a:r>
              <a:rPr lang="en-US" sz="2800" dirty="0" smtClean="0"/>
              <a:t>space and time depend on observer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General relativity : </a:t>
            </a:r>
            <a:r>
              <a:rPr lang="en-US" sz="2800" dirty="0" err="1" smtClean="0"/>
              <a:t>spacetime</a:t>
            </a:r>
            <a:r>
              <a:rPr lang="en-US" sz="2800" dirty="0" smtClean="0"/>
              <a:t> is </a:t>
            </a: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 </a:t>
            </a:r>
            <a:r>
              <a:rPr lang="en-US" sz="2800" dirty="0" smtClean="0"/>
              <a:t>   </a:t>
            </a:r>
            <a:r>
              <a:rPr lang="en-US" sz="2800" dirty="0" smtClean="0"/>
              <a:t>influenced </a:t>
            </a:r>
            <a:r>
              <a:rPr lang="en-US" sz="2800" dirty="0" smtClean="0"/>
              <a:t>by matter ( including radiation )</a:t>
            </a:r>
          </a:p>
          <a:p>
            <a:pPr>
              <a:buNone/>
            </a:pPr>
            <a:r>
              <a:rPr lang="en-US" sz="2800" dirty="0" smtClean="0"/>
              <a:t>   geometry is independent of coordinates  geometry is </a:t>
            </a:r>
            <a:r>
              <a:rPr lang="en-US" sz="2800" dirty="0" smtClean="0"/>
              <a:t>observable</a:t>
            </a:r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>
                <a:solidFill>
                  <a:srgbClr val="FFFF00"/>
                </a:solidFill>
              </a:rPr>
              <a:t>Field </a:t>
            </a:r>
            <a:r>
              <a:rPr lang="en-US" sz="2800" dirty="0" smtClean="0">
                <a:solidFill>
                  <a:srgbClr val="FFFF00"/>
                </a:solidFill>
              </a:rPr>
              <a:t>relativity : </a:t>
            </a:r>
            <a:r>
              <a:rPr lang="en-US" sz="2800" dirty="0" smtClean="0"/>
              <a:t>geometry is relative</a:t>
            </a:r>
            <a:endParaRPr lang="en-US" sz="2800" dirty="0"/>
          </a:p>
        </p:txBody>
      </p:sp>
      <p:pic>
        <p:nvPicPr>
          <p:cNvPr id="3076" name="Picture 4" descr="C:\Users\wetteric\Pictures\Cosmobilder\Einstein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3501008"/>
            <a:ext cx="1512168" cy="999780"/>
          </a:xfrm>
          <a:prstGeom prst="rect">
            <a:avLst/>
          </a:prstGeom>
          <a:noFill/>
        </p:spPr>
      </p:pic>
      <p:pic>
        <p:nvPicPr>
          <p:cNvPr id="10" name="Picture 7" descr="C:\Users\wetteric\Pictures\Cosmobilder\Newt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1537362"/>
            <a:ext cx="1008112" cy="1280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54562"/>
          </a:xfrm>
        </p:spPr>
        <p:txBody>
          <a:bodyPr/>
          <a:lstStyle/>
          <a:p>
            <a:r>
              <a:rPr lang="en-US" b="0" i="1" dirty="0" err="1" smtClean="0">
                <a:solidFill>
                  <a:srgbClr val="FFFF00"/>
                </a:solidFill>
              </a:rPr>
              <a:t>Spacetime</a:t>
            </a:r>
            <a:r>
              <a:rPr lang="en-US" b="0" i="1" dirty="0" smtClean="0">
                <a:solidFill>
                  <a:srgbClr val="FFFF00"/>
                </a:solidFill>
              </a:rPr>
              <a:t> is a description</a:t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>of correlations between “matter”.</a:t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/>
            </a:r>
            <a:br>
              <a:rPr lang="en-US" b="0" i="1" dirty="0" smtClean="0">
                <a:solidFill>
                  <a:srgbClr val="FFFF00"/>
                </a:solidFill>
              </a:rPr>
            </a:br>
            <a:r>
              <a:rPr lang="en-US" b="0" i="1" dirty="0" smtClean="0">
                <a:solidFill>
                  <a:srgbClr val="FFFF00"/>
                </a:solidFill>
              </a:rPr>
              <a:t>Different pictures exist.</a:t>
            </a:r>
            <a:endParaRPr lang="en-US" b="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Why should you care about the freeze picture of the Universe ?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pPr>
              <a:buNone/>
            </a:pPr>
            <a:r>
              <a:rPr lang="en-US" i="1" dirty="0" smtClean="0"/>
              <a:t>Some aspects are understood easier :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Beginning of Universe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Role of scale symmetry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Range of impact of quantum gravity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>
                <a:solidFill>
                  <a:srgbClr val="33CCFF"/>
                </a:solidFill>
              </a:rPr>
              <a:t>conclusions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060575"/>
            <a:ext cx="8229600" cy="4065588"/>
          </a:xfrm>
        </p:spPr>
        <p:txBody>
          <a:bodyPr/>
          <a:lstStyle/>
          <a:p>
            <a:pPr>
              <a:defRPr/>
            </a:pPr>
            <a:r>
              <a:rPr lang="de-DE" sz="3600" dirty="0" smtClean="0">
                <a:solidFill>
                  <a:srgbClr val="FFFF00"/>
                </a:solidFill>
              </a:rPr>
              <a:t>Big bang </a:t>
            </a:r>
            <a:r>
              <a:rPr lang="de-DE" sz="3600" dirty="0" err="1" smtClean="0">
                <a:solidFill>
                  <a:srgbClr val="FFFF00"/>
                </a:solidFill>
              </a:rPr>
              <a:t>singularity</a:t>
            </a:r>
            <a:r>
              <a:rPr lang="de-DE" sz="3600" dirty="0" smtClean="0">
                <a:solidFill>
                  <a:srgbClr val="FFFF00"/>
                </a:solidFill>
              </a:rPr>
              <a:t> </a:t>
            </a:r>
            <a:r>
              <a:rPr lang="de-DE" sz="3600" dirty="0" err="1" smtClean="0">
                <a:solidFill>
                  <a:srgbClr val="FFFF00"/>
                </a:solidFill>
              </a:rPr>
              <a:t>is</a:t>
            </a:r>
            <a:r>
              <a:rPr lang="de-DE" sz="3600" dirty="0" smtClean="0">
                <a:solidFill>
                  <a:srgbClr val="FFFF00"/>
                </a:solidFill>
              </a:rPr>
              <a:t> </a:t>
            </a:r>
            <a:r>
              <a:rPr lang="de-DE" sz="3600" dirty="0" err="1" smtClean="0">
                <a:solidFill>
                  <a:srgbClr val="FFFF00"/>
                </a:solidFill>
              </a:rPr>
              <a:t>artefact</a:t>
            </a:r>
            <a:r>
              <a:rPr lang="de-DE" sz="3600" dirty="0" smtClean="0">
                <a:solidFill>
                  <a:srgbClr val="FFFF00"/>
                </a:solidFill>
              </a:rPr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3600" dirty="0" smtClean="0">
                <a:solidFill>
                  <a:srgbClr val="FFFF00"/>
                </a:solidFill>
              </a:rPr>
              <a:t>   </a:t>
            </a:r>
            <a:r>
              <a:rPr lang="de-DE" sz="3600" dirty="0" err="1" smtClean="0">
                <a:solidFill>
                  <a:srgbClr val="FFFF00"/>
                </a:solidFill>
              </a:rPr>
              <a:t>of</a:t>
            </a:r>
            <a:r>
              <a:rPr lang="de-DE" sz="3600" dirty="0" smtClean="0">
                <a:solidFill>
                  <a:srgbClr val="FFFF00"/>
                </a:solidFill>
              </a:rPr>
              <a:t> </a:t>
            </a:r>
            <a:r>
              <a:rPr lang="de-DE" sz="3600" dirty="0" err="1" smtClean="0">
                <a:solidFill>
                  <a:srgbClr val="FFFF00"/>
                </a:solidFill>
              </a:rPr>
              <a:t>inappropriate</a:t>
            </a:r>
            <a:r>
              <a:rPr lang="de-DE" sz="3600" dirty="0" smtClean="0">
                <a:solidFill>
                  <a:srgbClr val="FFFF00"/>
                </a:solidFill>
              </a:rPr>
              <a:t> </a:t>
            </a:r>
            <a:r>
              <a:rPr lang="de-DE" sz="3600" dirty="0" err="1" smtClean="0">
                <a:solidFill>
                  <a:srgbClr val="FFFF00"/>
                </a:solidFill>
              </a:rPr>
              <a:t>choice</a:t>
            </a:r>
            <a:r>
              <a:rPr lang="de-DE" sz="3600" dirty="0" smtClean="0">
                <a:solidFill>
                  <a:srgbClr val="FFFF00"/>
                </a:solidFill>
              </a:rPr>
              <a:t> </a:t>
            </a:r>
            <a:r>
              <a:rPr lang="de-DE" sz="3600" dirty="0" err="1" smtClean="0">
                <a:solidFill>
                  <a:srgbClr val="FFFF00"/>
                </a:solidFill>
              </a:rPr>
              <a:t>of</a:t>
            </a:r>
            <a:r>
              <a:rPr lang="de-DE" sz="3600" dirty="0" smtClean="0">
                <a:solidFill>
                  <a:srgbClr val="FFFF00"/>
                </a:solidFill>
              </a:rPr>
              <a:t> </a:t>
            </a:r>
            <a:r>
              <a:rPr lang="de-DE" sz="3600" dirty="0" err="1" smtClean="0">
                <a:solidFill>
                  <a:srgbClr val="FFFF00"/>
                </a:solidFill>
              </a:rPr>
              <a:t>field</a:t>
            </a:r>
            <a:r>
              <a:rPr lang="de-DE" sz="3600" dirty="0" smtClean="0">
                <a:solidFill>
                  <a:srgbClr val="FFFF00"/>
                </a:solidFill>
              </a:rPr>
              <a:t> variables  –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3600" dirty="0" smtClean="0">
                <a:solidFill>
                  <a:srgbClr val="FFFF00"/>
                </a:solidFill>
              </a:rPr>
              <a:t>   </a:t>
            </a:r>
            <a:r>
              <a:rPr lang="de-DE" sz="3600" dirty="0" err="1" smtClean="0">
                <a:solidFill>
                  <a:srgbClr val="FFFF00"/>
                </a:solidFill>
              </a:rPr>
              <a:t>no</a:t>
            </a:r>
            <a:r>
              <a:rPr lang="de-DE" sz="3600" dirty="0" smtClean="0">
                <a:solidFill>
                  <a:srgbClr val="FFFF00"/>
                </a:solidFill>
              </a:rPr>
              <a:t> </a:t>
            </a:r>
            <a:r>
              <a:rPr lang="de-DE" sz="3600" dirty="0" err="1" smtClean="0">
                <a:solidFill>
                  <a:srgbClr val="FFFF00"/>
                </a:solidFill>
              </a:rPr>
              <a:t>physical</a:t>
            </a:r>
            <a:r>
              <a:rPr lang="de-DE" sz="3600" dirty="0" smtClean="0">
                <a:solidFill>
                  <a:srgbClr val="FFFF00"/>
                </a:solidFill>
              </a:rPr>
              <a:t> </a:t>
            </a:r>
            <a:r>
              <a:rPr lang="de-DE" sz="3600" dirty="0" err="1" smtClean="0">
                <a:solidFill>
                  <a:srgbClr val="FFFF00"/>
                </a:solidFill>
              </a:rPr>
              <a:t>singularity</a:t>
            </a:r>
            <a:endParaRPr lang="de-DE" sz="3600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en-US" sz="3600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sz="3600" dirty="0" smtClean="0">
                <a:solidFill>
                  <a:srgbClr val="FFFF00"/>
                </a:solidFill>
              </a:rPr>
              <a:t>Quantum </a:t>
            </a:r>
            <a:r>
              <a:rPr lang="de-DE" sz="3600" dirty="0" err="1" smtClean="0">
                <a:solidFill>
                  <a:srgbClr val="FFFF00"/>
                </a:solidFill>
              </a:rPr>
              <a:t>gravity</a:t>
            </a:r>
            <a:r>
              <a:rPr lang="de-DE" sz="3600" dirty="0" smtClean="0">
                <a:solidFill>
                  <a:srgbClr val="FFFF00"/>
                </a:solidFill>
              </a:rPr>
              <a:t> </a:t>
            </a:r>
            <a:r>
              <a:rPr lang="de-DE" sz="3600" dirty="0" err="1" smtClean="0">
                <a:solidFill>
                  <a:srgbClr val="FFFF00"/>
                </a:solidFill>
              </a:rPr>
              <a:t>may</a:t>
            </a:r>
            <a:r>
              <a:rPr lang="de-DE" sz="3600" dirty="0" smtClean="0">
                <a:solidFill>
                  <a:srgbClr val="FFFF00"/>
                </a:solidFill>
              </a:rPr>
              <a:t> </a:t>
            </a:r>
            <a:r>
              <a:rPr lang="de-DE" sz="3600" dirty="0" err="1" smtClean="0">
                <a:solidFill>
                  <a:srgbClr val="FFFF00"/>
                </a:solidFill>
              </a:rPr>
              <a:t>be</a:t>
            </a:r>
            <a:r>
              <a:rPr lang="de-DE" sz="3600" dirty="0" smtClean="0">
                <a:solidFill>
                  <a:srgbClr val="FFFF00"/>
                </a:solidFill>
              </a:rPr>
              <a:t> observable in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3600" dirty="0" smtClean="0">
                <a:solidFill>
                  <a:srgbClr val="FFFF00"/>
                </a:solidFill>
              </a:rPr>
              <a:t>   </a:t>
            </a:r>
            <a:r>
              <a:rPr lang="de-DE" sz="3600" dirty="0" err="1" smtClean="0">
                <a:solidFill>
                  <a:srgbClr val="FFFF00"/>
                </a:solidFill>
              </a:rPr>
              <a:t>dynamics</a:t>
            </a:r>
            <a:r>
              <a:rPr lang="de-DE" sz="3600" dirty="0" smtClean="0">
                <a:solidFill>
                  <a:srgbClr val="FFFF00"/>
                </a:solidFill>
              </a:rPr>
              <a:t> </a:t>
            </a:r>
            <a:r>
              <a:rPr lang="de-DE" sz="3600" dirty="0" err="1" smtClean="0">
                <a:solidFill>
                  <a:srgbClr val="FFFF00"/>
                </a:solidFill>
              </a:rPr>
              <a:t>of</a:t>
            </a:r>
            <a:r>
              <a:rPr lang="de-DE" sz="3600" dirty="0" smtClean="0">
                <a:solidFill>
                  <a:srgbClr val="FFFF00"/>
                </a:solidFill>
              </a:rPr>
              <a:t> </a:t>
            </a:r>
            <a:r>
              <a:rPr lang="de-DE" sz="3600" dirty="0" err="1" smtClean="0">
                <a:solidFill>
                  <a:srgbClr val="FFFF00"/>
                </a:solidFill>
              </a:rPr>
              <a:t>present</a:t>
            </a:r>
            <a:r>
              <a:rPr lang="de-DE" sz="3600" dirty="0" smtClean="0">
                <a:solidFill>
                  <a:srgbClr val="FFFF00"/>
                </a:solidFill>
              </a:rPr>
              <a:t> </a:t>
            </a:r>
            <a:r>
              <a:rPr lang="de-DE" sz="3600" dirty="0" err="1" smtClean="0">
                <a:solidFill>
                  <a:srgbClr val="FFFF00"/>
                </a:solidFill>
              </a:rPr>
              <a:t>Universe</a:t>
            </a:r>
            <a:endParaRPr lang="de-DE" sz="36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259228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variable gravity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547664" y="4437112"/>
            <a:ext cx="65539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“Newton’s constant is not constant”</a:t>
            </a:r>
            <a:endParaRPr lang="en-US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582738"/>
          </a:xfrm>
        </p:spPr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33CCFF"/>
                </a:solidFill>
              </a:rPr>
              <a:t>Variable Gravity</a:t>
            </a: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2565400"/>
            <a:ext cx="8672513" cy="1223963"/>
          </a:xfrm>
          <a:noFill/>
        </p:spPr>
      </p:pic>
      <p:sp>
        <p:nvSpPr>
          <p:cNvPr id="7" name="Textfeld 6"/>
          <p:cNvSpPr txBox="1"/>
          <p:nvPr/>
        </p:nvSpPr>
        <p:spPr>
          <a:xfrm>
            <a:off x="1692275" y="4292600"/>
            <a:ext cx="597535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quantum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variation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yields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equations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 cstate="print"/>
          <a:srcRect l="94664"/>
          <a:stretch>
            <a:fillRect/>
          </a:stretch>
        </p:blipFill>
        <p:spPr bwMode="auto">
          <a:xfrm>
            <a:off x="7308850" y="5732463"/>
            <a:ext cx="2873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3" cstate="print"/>
          <a:srcRect r="70155"/>
          <a:stretch>
            <a:fillRect/>
          </a:stretch>
        </p:blipFill>
        <p:spPr bwMode="auto">
          <a:xfrm>
            <a:off x="4284663" y="5699125"/>
            <a:ext cx="180022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6227763" y="5805488"/>
            <a:ext cx="11652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M</a:t>
            </a:r>
            <a:r>
              <a:rPr lang="en-US" baseline="30000" dirty="0"/>
              <a:t>2</a:t>
            </a:r>
            <a:r>
              <a:rPr lang="en-US" dirty="0"/>
              <a:t> R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331913" y="5876925"/>
            <a:ext cx="28797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/>
              <a:t>Einstein gravity 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33CCFF"/>
                </a:solidFill>
              </a:rPr>
              <a:t> Variable Gravity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0825" y="1700213"/>
            <a:ext cx="8642350" cy="3816350"/>
          </a:xfrm>
        </p:spPr>
        <p:txBody>
          <a:bodyPr/>
          <a:lstStyle/>
          <a:p>
            <a:pPr>
              <a:defRPr/>
            </a:pPr>
            <a:r>
              <a:rPr lang="en-US" sz="2800" smtClean="0">
                <a:solidFill>
                  <a:srgbClr val="FFFF00"/>
                </a:solidFill>
              </a:rPr>
              <a:t>Scalar field coupled to gravity</a:t>
            </a:r>
          </a:p>
          <a:p>
            <a:pPr>
              <a:defRPr/>
            </a:pPr>
            <a:r>
              <a:rPr lang="en-US" sz="2800" smtClean="0">
                <a:solidFill>
                  <a:srgbClr val="FFFF00"/>
                </a:solidFill>
              </a:rPr>
              <a:t>Effective Planck mass depends on scalar field</a:t>
            </a:r>
          </a:p>
          <a:p>
            <a:pPr>
              <a:defRPr/>
            </a:pPr>
            <a:r>
              <a:rPr lang="en-US" sz="2800" smtClean="0">
                <a:solidFill>
                  <a:srgbClr val="FFFF00"/>
                </a:solidFill>
              </a:rPr>
              <a:t>Simple quadratic scalar potential involves intrinsic mass </a:t>
            </a:r>
            <a:r>
              <a:rPr lang="el-GR" sz="2800" smtClean="0">
                <a:solidFill>
                  <a:srgbClr val="FFFF00"/>
                </a:solidFill>
              </a:rPr>
              <a:t>μ</a:t>
            </a:r>
            <a:endParaRPr lang="en-US" sz="280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800" smtClean="0">
                <a:solidFill>
                  <a:srgbClr val="FFFF00"/>
                </a:solidFill>
              </a:rPr>
              <a:t>Nucleon and electron mass proportional to dynamical Planck mass</a:t>
            </a:r>
          </a:p>
          <a:p>
            <a:pPr>
              <a:defRPr/>
            </a:pPr>
            <a:r>
              <a:rPr lang="en-US" sz="2800" smtClean="0">
                <a:solidFill>
                  <a:srgbClr val="FFFF00"/>
                </a:solidFill>
              </a:rPr>
              <a:t>Neutrino mass has different dependence on scalar field</a:t>
            </a: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5411788"/>
            <a:ext cx="6867525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Running coupling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4973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 varies if intrinsic scale µ changes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similar to QCD or standard model</a:t>
            </a:r>
            <a:endParaRPr lang="en-US" dirty="0"/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4077072"/>
            <a:ext cx="2268327" cy="2233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2" descr="http://th.physik.uni-frankfurt.de/~hossi/Bilder/BR/Plotl/QCDAlpha_ProgPartNuclPhy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4046304"/>
            <a:ext cx="2016224" cy="2303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2348880"/>
            <a:ext cx="6048672" cy="854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87350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162"/>
          </a:xfrm>
        </p:spPr>
        <p:txBody>
          <a:bodyPr/>
          <a:lstStyle/>
          <a:p>
            <a:pPr>
              <a:defRPr/>
            </a:pPr>
            <a:r>
              <a:rPr lang="de-DE" sz="4800" dirty="0" smtClean="0">
                <a:solidFill>
                  <a:srgbClr val="FFFF00"/>
                </a:solidFill>
              </a:rPr>
              <a:t>Big bang </a:t>
            </a:r>
            <a:r>
              <a:rPr lang="de-DE" sz="4800" dirty="0" err="1" smtClean="0">
                <a:solidFill>
                  <a:srgbClr val="FFFF00"/>
                </a:solidFill>
              </a:rPr>
              <a:t>or</a:t>
            </a:r>
            <a:r>
              <a:rPr lang="de-DE" sz="4800" dirty="0" smtClean="0">
                <a:solidFill>
                  <a:srgbClr val="FFFF00"/>
                </a:solidFill>
              </a:rPr>
              <a:t> </a:t>
            </a:r>
            <a:r>
              <a:rPr lang="de-DE" sz="4800" dirty="0" err="1" smtClean="0">
                <a:solidFill>
                  <a:srgbClr val="FFFF00"/>
                </a:solidFill>
              </a:rPr>
              <a:t>freeze</a:t>
            </a:r>
            <a:r>
              <a:rPr lang="de-DE" sz="4800" dirty="0" smtClean="0">
                <a:solidFill>
                  <a:srgbClr val="FFFF00"/>
                </a:solidFill>
              </a:rPr>
              <a:t> ?</a:t>
            </a:r>
            <a:r>
              <a:rPr lang="de-DE" sz="6000" dirty="0" smtClean="0">
                <a:solidFill>
                  <a:srgbClr val="FFFF00"/>
                </a:solidFill>
              </a:rPr>
              <a:t/>
            </a:r>
            <a:br>
              <a:rPr lang="de-DE" sz="6000" dirty="0" smtClean="0">
                <a:solidFill>
                  <a:srgbClr val="FFFF00"/>
                </a:solidFill>
              </a:rPr>
            </a:br>
            <a:endParaRPr lang="de-DE" sz="60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sz="4000" dirty="0" err="1" smtClean="0">
                <a:solidFill>
                  <a:srgbClr val="33CCFF"/>
                </a:solidFill>
              </a:rPr>
              <a:t>Kinetial</a:t>
            </a:r>
            <a:r>
              <a:rPr lang="de-DE" sz="4000" dirty="0" smtClean="0">
                <a:solidFill>
                  <a:srgbClr val="33CCFF"/>
                </a:solidFill>
              </a:rPr>
              <a:t> B : </a:t>
            </a:r>
            <a:br>
              <a:rPr lang="de-DE" sz="4000" dirty="0" smtClean="0">
                <a:solidFill>
                  <a:srgbClr val="33CCFF"/>
                </a:solidFill>
              </a:rPr>
            </a:br>
            <a:r>
              <a:rPr lang="de-DE" sz="4000" dirty="0" err="1" smtClean="0">
                <a:solidFill>
                  <a:srgbClr val="33CCFF"/>
                </a:solidFill>
              </a:rPr>
              <a:t>Crossover</a:t>
            </a:r>
            <a:r>
              <a:rPr lang="de-DE" sz="4000" dirty="0" smtClean="0">
                <a:solidFill>
                  <a:srgbClr val="33CCFF"/>
                </a:solidFill>
              </a:rPr>
              <a:t> </a:t>
            </a:r>
            <a:r>
              <a:rPr lang="de-DE" sz="4000" dirty="0" err="1" smtClean="0">
                <a:solidFill>
                  <a:srgbClr val="33CCFF"/>
                </a:solidFill>
              </a:rPr>
              <a:t>between</a:t>
            </a:r>
            <a:r>
              <a:rPr lang="de-DE" sz="4000" dirty="0" smtClean="0">
                <a:solidFill>
                  <a:srgbClr val="33CCFF"/>
                </a:solidFill>
              </a:rPr>
              <a:t> </a:t>
            </a:r>
            <a:r>
              <a:rPr lang="de-DE" sz="4000" dirty="0" err="1" smtClean="0">
                <a:solidFill>
                  <a:srgbClr val="33CCFF"/>
                </a:solidFill>
              </a:rPr>
              <a:t>two</a:t>
            </a:r>
            <a:r>
              <a:rPr lang="de-DE" sz="4000" dirty="0" smtClean="0">
                <a:solidFill>
                  <a:srgbClr val="33CCFF"/>
                </a:solidFill>
              </a:rPr>
              <a:t> </a:t>
            </a:r>
            <a:r>
              <a:rPr lang="de-DE" sz="4000" dirty="0" err="1" smtClean="0">
                <a:solidFill>
                  <a:srgbClr val="33CCFF"/>
                </a:solidFill>
              </a:rPr>
              <a:t>fixed</a:t>
            </a:r>
            <a:r>
              <a:rPr lang="de-DE" sz="4000" dirty="0" smtClean="0">
                <a:solidFill>
                  <a:srgbClr val="33CCFF"/>
                </a:solidFill>
              </a:rPr>
              <a:t> </a:t>
            </a:r>
            <a:r>
              <a:rPr lang="de-DE" sz="4000" dirty="0" err="1" smtClean="0">
                <a:solidFill>
                  <a:srgbClr val="33CCFF"/>
                </a:solidFill>
              </a:rPr>
              <a:t>points</a:t>
            </a:r>
            <a:endParaRPr lang="de-DE" sz="4000" dirty="0" smtClean="0">
              <a:solidFill>
                <a:srgbClr val="33CCFF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55650" y="4292600"/>
            <a:ext cx="184150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de-DE" dirty="0"/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2205038"/>
            <a:ext cx="3302000" cy="271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6100" y="2205038"/>
            <a:ext cx="4537075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113" y="5300663"/>
            <a:ext cx="3024187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8" descr="http://th.physik.uni-frankfurt.de/~hossi/Bilder/BR/Plotl/QCDAlpha_ProgPartNuclPhys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5063654"/>
            <a:ext cx="1296144" cy="148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sz="4000" dirty="0" err="1" smtClean="0">
                <a:solidFill>
                  <a:srgbClr val="33CCFF"/>
                </a:solidFill>
              </a:rPr>
              <a:t>Kinetial</a:t>
            </a:r>
            <a:r>
              <a:rPr lang="de-DE" sz="4000" dirty="0" smtClean="0">
                <a:solidFill>
                  <a:srgbClr val="33CCFF"/>
                </a:solidFill>
              </a:rPr>
              <a:t> B : </a:t>
            </a:r>
            <a:br>
              <a:rPr lang="de-DE" sz="4000" dirty="0" smtClean="0">
                <a:solidFill>
                  <a:srgbClr val="33CCFF"/>
                </a:solidFill>
              </a:rPr>
            </a:br>
            <a:r>
              <a:rPr lang="de-DE" sz="4000" dirty="0" err="1" smtClean="0">
                <a:solidFill>
                  <a:srgbClr val="33CCFF"/>
                </a:solidFill>
              </a:rPr>
              <a:t>Crossover</a:t>
            </a:r>
            <a:r>
              <a:rPr lang="de-DE" sz="4000" dirty="0" smtClean="0">
                <a:solidFill>
                  <a:srgbClr val="33CCFF"/>
                </a:solidFill>
              </a:rPr>
              <a:t> </a:t>
            </a:r>
            <a:r>
              <a:rPr lang="de-DE" sz="4000" dirty="0" err="1" smtClean="0">
                <a:solidFill>
                  <a:srgbClr val="33CCFF"/>
                </a:solidFill>
              </a:rPr>
              <a:t>between</a:t>
            </a:r>
            <a:r>
              <a:rPr lang="de-DE" sz="4000" dirty="0" smtClean="0">
                <a:solidFill>
                  <a:srgbClr val="33CCFF"/>
                </a:solidFill>
              </a:rPr>
              <a:t> </a:t>
            </a:r>
            <a:r>
              <a:rPr lang="de-DE" sz="4000" dirty="0" err="1" smtClean="0">
                <a:solidFill>
                  <a:srgbClr val="33CCFF"/>
                </a:solidFill>
              </a:rPr>
              <a:t>two</a:t>
            </a:r>
            <a:r>
              <a:rPr lang="de-DE" sz="4000" dirty="0" smtClean="0">
                <a:solidFill>
                  <a:srgbClr val="33CCFF"/>
                </a:solidFill>
              </a:rPr>
              <a:t> </a:t>
            </a:r>
            <a:r>
              <a:rPr lang="de-DE" sz="4000" dirty="0" err="1" smtClean="0">
                <a:solidFill>
                  <a:srgbClr val="33CCFF"/>
                </a:solidFill>
              </a:rPr>
              <a:t>fixed</a:t>
            </a:r>
            <a:r>
              <a:rPr lang="de-DE" sz="4000" dirty="0" smtClean="0">
                <a:solidFill>
                  <a:srgbClr val="33CCFF"/>
                </a:solidFill>
              </a:rPr>
              <a:t> </a:t>
            </a:r>
            <a:r>
              <a:rPr lang="de-DE" sz="4000" dirty="0" err="1" smtClean="0">
                <a:solidFill>
                  <a:srgbClr val="33CCFF"/>
                </a:solidFill>
              </a:rPr>
              <a:t>points</a:t>
            </a:r>
            <a:endParaRPr lang="de-DE" sz="4000" dirty="0" smtClean="0">
              <a:solidFill>
                <a:srgbClr val="33CCFF"/>
              </a:solidFill>
            </a:endParaRPr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588125" y="2616200"/>
            <a:ext cx="2376488" cy="855663"/>
          </a:xfrm>
          <a:noFill/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738" y="4043363"/>
            <a:ext cx="49688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971550" y="5229225"/>
            <a:ext cx="7902575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m :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scale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of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crossover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can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be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exponentially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larger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than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intrinsic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scale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l-GR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μ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851275" y="2205038"/>
            <a:ext cx="2665413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running</a:t>
            </a: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coupling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obeys</a:t>
            </a: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flow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equation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4292600"/>
            <a:ext cx="184150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de-DE" dirty="0"/>
          </a:p>
        </p:txBody>
      </p:sp>
      <p:pic>
        <p:nvPicPr>
          <p:cNvPr id="1332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2205038"/>
            <a:ext cx="3302000" cy="271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33CCFF"/>
                </a:solidFill>
                <a:effectLst/>
              </a:rPr>
              <a:t>Four-parameter model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4281488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smtClean="0">
                <a:solidFill>
                  <a:srgbClr val="FFFF00"/>
                </a:solidFill>
                <a:effectLst/>
              </a:rPr>
              <a:t>model has four dimensionless parameters</a:t>
            </a:r>
          </a:p>
          <a:p>
            <a:pPr>
              <a:lnSpc>
                <a:spcPct val="80000"/>
              </a:lnSpc>
            </a:pPr>
            <a:r>
              <a:rPr lang="en-US" sz="2800" smtClean="0">
                <a:effectLst/>
              </a:rPr>
              <a:t>three in kinetial :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smtClean="0">
                <a:effectLst/>
              </a:rPr>
              <a:t>     </a:t>
            </a:r>
            <a:r>
              <a:rPr lang="el-GR" sz="2800" smtClean="0">
                <a:solidFill>
                  <a:srgbClr val="00FF00"/>
                </a:solidFill>
                <a:effectLst/>
              </a:rPr>
              <a:t>σ</a:t>
            </a:r>
            <a:r>
              <a:rPr lang="en-US" sz="2800" smtClean="0">
                <a:solidFill>
                  <a:srgbClr val="00FF00"/>
                </a:solidFill>
                <a:effectLst/>
              </a:rPr>
              <a:t> ~ 2.5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smtClean="0">
                <a:solidFill>
                  <a:srgbClr val="00FF00"/>
                </a:solidFill>
                <a:effectLst/>
              </a:rPr>
              <a:t>     </a:t>
            </a:r>
            <a:r>
              <a:rPr lang="el-GR" sz="2800" smtClean="0">
                <a:solidFill>
                  <a:srgbClr val="00FF00"/>
                </a:solidFill>
                <a:effectLst/>
              </a:rPr>
              <a:t>κ</a:t>
            </a:r>
            <a:r>
              <a:rPr lang="en-US" sz="2800" smtClean="0">
                <a:solidFill>
                  <a:srgbClr val="00FF00"/>
                </a:solidFill>
                <a:effectLst/>
              </a:rPr>
              <a:t> ~ 0.5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smtClean="0">
                <a:solidFill>
                  <a:srgbClr val="00FF00"/>
                </a:solidFill>
                <a:effectLst/>
              </a:rPr>
              <a:t>     c</a:t>
            </a:r>
            <a:r>
              <a:rPr lang="en-US" sz="2800" baseline="-25000" smtClean="0">
                <a:solidFill>
                  <a:srgbClr val="00FF00"/>
                </a:solidFill>
                <a:effectLst/>
              </a:rPr>
              <a:t>t</a:t>
            </a:r>
            <a:r>
              <a:rPr lang="en-US" sz="2800" smtClean="0">
                <a:solidFill>
                  <a:srgbClr val="00FF00"/>
                </a:solidFill>
                <a:effectLst/>
              </a:rPr>
              <a:t> ~ 14</a:t>
            </a:r>
            <a:r>
              <a:rPr lang="en-US" sz="2800" smtClean="0">
                <a:effectLst/>
              </a:rPr>
              <a:t>    ( or m/</a:t>
            </a:r>
            <a:r>
              <a:rPr lang="el-GR" sz="2800" smtClean="0">
                <a:effectLst/>
              </a:rPr>
              <a:t>μ</a:t>
            </a:r>
            <a:r>
              <a:rPr lang="en-US" sz="2800" smtClean="0">
                <a:effectLst/>
              </a:rPr>
              <a:t> )</a:t>
            </a:r>
            <a:endParaRPr lang="el-GR" sz="2800" smtClean="0">
              <a:effectLst/>
            </a:endParaRPr>
          </a:p>
          <a:p>
            <a:pPr>
              <a:lnSpc>
                <a:spcPct val="80000"/>
              </a:lnSpc>
            </a:pPr>
            <a:r>
              <a:rPr lang="en-US" sz="2800" smtClean="0">
                <a:effectLst/>
              </a:rPr>
              <a:t>one parameter for growth rate of neutrino mass over electron mass : </a:t>
            </a:r>
            <a:r>
              <a:rPr lang="el-GR" sz="2800" smtClean="0">
                <a:solidFill>
                  <a:srgbClr val="00FF00"/>
                </a:solidFill>
                <a:effectLst/>
              </a:rPr>
              <a:t>γ</a:t>
            </a:r>
            <a:r>
              <a:rPr lang="en-US" sz="2800" smtClean="0">
                <a:solidFill>
                  <a:srgbClr val="00FF00"/>
                </a:solidFill>
                <a:effectLst/>
              </a:rPr>
              <a:t> ~ 8</a:t>
            </a:r>
          </a:p>
          <a:p>
            <a:pPr>
              <a:lnSpc>
                <a:spcPct val="80000"/>
              </a:lnSpc>
            </a:pPr>
            <a:r>
              <a:rPr lang="en-US" sz="2800" smtClean="0">
                <a:solidFill>
                  <a:srgbClr val="FFFF00"/>
                </a:solidFill>
                <a:effectLst/>
              </a:rPr>
              <a:t>+ standard model particles and dark matter : sufficient for realistic cosmology from inflation to dark energy</a:t>
            </a:r>
          </a:p>
          <a:p>
            <a:pPr>
              <a:lnSpc>
                <a:spcPct val="80000"/>
              </a:lnSpc>
            </a:pPr>
            <a:r>
              <a:rPr lang="en-US" sz="2800" smtClean="0">
                <a:solidFill>
                  <a:srgbClr val="FFFF00"/>
                </a:solidFill>
                <a:effectLst/>
              </a:rPr>
              <a:t>no more free parameters than </a:t>
            </a:r>
            <a:r>
              <a:rPr lang="el-GR" sz="2800" smtClean="0">
                <a:solidFill>
                  <a:srgbClr val="FFFF00"/>
                </a:solidFill>
                <a:effectLst/>
              </a:rPr>
              <a:t>Λ</a:t>
            </a:r>
            <a:r>
              <a:rPr lang="en-US" sz="2800" smtClean="0">
                <a:solidFill>
                  <a:srgbClr val="FFFF00"/>
                </a:solidFill>
                <a:effectLst/>
              </a:rPr>
              <a:t>CDM</a:t>
            </a:r>
            <a:endParaRPr lang="el-GR" sz="2800" smtClean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Cosmological solution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349500"/>
            <a:ext cx="8229600" cy="3776663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scalar field </a:t>
            </a:r>
            <a:r>
              <a:rPr lang="el-GR" dirty="0" smtClean="0">
                <a:solidFill>
                  <a:srgbClr val="FFFF00"/>
                </a:solidFill>
              </a:rPr>
              <a:t>χ</a:t>
            </a:r>
            <a:r>
              <a:rPr lang="en-US" dirty="0" smtClean="0">
                <a:solidFill>
                  <a:srgbClr val="FFFF00"/>
                </a:solidFill>
              </a:rPr>
              <a:t> vanishes in the infinite past</a:t>
            </a:r>
          </a:p>
          <a:p>
            <a:pPr>
              <a:defRPr/>
            </a:pPr>
            <a:endParaRPr lang="en-US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scalar field </a:t>
            </a:r>
            <a:r>
              <a:rPr lang="el-GR" dirty="0" smtClean="0">
                <a:solidFill>
                  <a:srgbClr val="FFFF00"/>
                </a:solidFill>
              </a:rPr>
              <a:t>χ</a:t>
            </a:r>
            <a:r>
              <a:rPr lang="en-US" dirty="0" smtClean="0">
                <a:solidFill>
                  <a:srgbClr val="FFFF00"/>
                </a:solidFill>
              </a:rPr>
              <a:t> diverges in the infinite future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3" cstate="print"/>
          <a:srcRect l="6898" t="58334" r="2069" b="1338"/>
          <a:stretch>
            <a:fillRect/>
          </a:stretch>
        </p:blipFill>
        <p:spPr bwMode="auto">
          <a:xfrm>
            <a:off x="971550" y="1484313"/>
            <a:ext cx="73136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63713" y="6021388"/>
            <a:ext cx="674211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Sonntagszeitung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Zürich ,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Laukenmann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33CCFF"/>
                </a:solidFill>
              </a:rPr>
              <a:t>Strange </a:t>
            </a:r>
            <a:r>
              <a:rPr lang="de-DE" dirty="0" err="1" smtClean="0">
                <a:solidFill>
                  <a:srgbClr val="33CCFF"/>
                </a:solidFill>
              </a:rPr>
              <a:t>evolution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of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Universe</a:t>
            </a:r>
            <a:endParaRPr lang="de-DE" dirty="0">
              <a:solidFill>
                <a:srgbClr val="33CC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4000" smtClean="0">
                <a:solidFill>
                  <a:srgbClr val="33CCFF"/>
                </a:solidFill>
                <a:effectLst/>
              </a:rPr>
              <a:t>Model is compatible with </a:t>
            </a:r>
            <a:br>
              <a:rPr lang="en-US" sz="4000" smtClean="0">
                <a:solidFill>
                  <a:srgbClr val="33CCFF"/>
                </a:solidFill>
                <a:effectLst/>
              </a:rPr>
            </a:br>
            <a:r>
              <a:rPr lang="en-US" sz="4000" smtClean="0">
                <a:solidFill>
                  <a:srgbClr val="33CCFF"/>
                </a:solidFill>
                <a:effectLst/>
              </a:rPr>
              <a:t>present observations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 smtClean="0">
                <a:effectLst/>
              </a:rPr>
              <a:t>Together with variation of neutrino mass over electron mass in present cosmological epoch :</a:t>
            </a:r>
          </a:p>
          <a:p>
            <a:pPr>
              <a:buFont typeface="Wingdings" pitchFamily="2" charset="2"/>
              <a:buNone/>
            </a:pPr>
            <a:r>
              <a:rPr lang="en-US" dirty="0" smtClean="0">
                <a:effectLst/>
              </a:rPr>
              <a:t>  </a:t>
            </a:r>
            <a:r>
              <a:rPr lang="en-US" dirty="0" smtClean="0">
                <a:solidFill>
                  <a:srgbClr val="FFFF00"/>
                </a:solidFill>
                <a:effectLst/>
              </a:rPr>
              <a:t>model is compatible with all present observations, including inflation and dark energy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4149725"/>
            <a:ext cx="66309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5300663"/>
            <a:ext cx="5975350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33CCFF"/>
                </a:solidFill>
              </a:rPr>
              <a:t>Einstein frame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00"/>
                </a:solidFill>
              </a:rPr>
              <a:t>“Weyl scaling” maps variable gravity model to Universe with fixed masses and standard expansion history.</a:t>
            </a:r>
          </a:p>
          <a:p>
            <a:pPr>
              <a:defRPr/>
            </a:pPr>
            <a:r>
              <a:rPr lang="en-US" smtClean="0">
                <a:solidFill>
                  <a:srgbClr val="FFFF00"/>
                </a:solidFill>
              </a:rPr>
              <a:t>Exact equivalence of different frames !</a:t>
            </a:r>
          </a:p>
          <a:p>
            <a:pPr>
              <a:defRPr/>
            </a:pPr>
            <a:endParaRPr lang="en-US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mtClean="0">
                <a:solidFill>
                  <a:srgbClr val="FFFF00"/>
                </a:solidFill>
              </a:rPr>
              <a:t>Standard gravity coupled to scalar field.</a:t>
            </a:r>
          </a:p>
          <a:p>
            <a:pPr>
              <a:defRPr/>
            </a:pPr>
            <a:endParaRPr lang="en-US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mtClean="0">
                <a:solidFill>
                  <a:srgbClr val="FFFF00"/>
                </a:solidFill>
              </a:rPr>
              <a:t>Only neutrino masses are growing.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33CCFF"/>
                </a:solidFill>
              </a:rPr>
              <a:t>Einstein frame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1557338"/>
            <a:ext cx="4537075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3933825"/>
            <a:ext cx="79152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5516563"/>
            <a:ext cx="40100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5963" y="5373688"/>
            <a:ext cx="17621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39750" y="1773238"/>
            <a:ext cx="3095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/>
              <a:t> 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3141663"/>
            <a:ext cx="66246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 in Einstein </a:t>
            </a:r>
            <a:r>
              <a:rPr lang="de-DE" dirty="0" err="1">
                <a:solidFill>
                  <a:srgbClr val="FFFF00"/>
                </a:solidFill>
              </a:rPr>
              <a:t>frame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33CCFF"/>
                </a:solidFill>
              </a:rPr>
              <a:t>Field </a:t>
            </a:r>
            <a:r>
              <a:rPr lang="de-DE" dirty="0" err="1" smtClean="0">
                <a:solidFill>
                  <a:srgbClr val="33CCFF"/>
                </a:solidFill>
              </a:rPr>
              <a:t>relativity</a:t>
            </a:r>
            <a:endParaRPr lang="de-DE" dirty="0" smtClean="0">
              <a:solidFill>
                <a:srgbClr val="33CCFF"/>
              </a:solidFill>
            </a:endParaRP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 r="55547"/>
          <a:stretch>
            <a:fillRect/>
          </a:stretch>
        </p:blipFill>
        <p:spPr bwMode="auto">
          <a:xfrm>
            <a:off x="4211960" y="1988840"/>
            <a:ext cx="2016869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39750" y="2204864"/>
            <a:ext cx="30956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/>
              <a:t> 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3717031"/>
            <a:ext cx="662463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 err="1" smtClean="0">
                <a:solidFill>
                  <a:srgbClr val="FFFF00"/>
                </a:solidFill>
              </a:rPr>
              <a:t>changes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geometry</a:t>
            </a:r>
            <a:r>
              <a:rPr lang="de-DE" dirty="0" smtClean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de-DE" dirty="0" smtClean="0">
                <a:solidFill>
                  <a:srgbClr val="FFFF00"/>
                </a:solidFill>
              </a:rPr>
              <a:t>not a </a:t>
            </a:r>
            <a:r>
              <a:rPr lang="de-DE" dirty="0" err="1" smtClean="0">
                <a:solidFill>
                  <a:srgbClr val="FFFF00"/>
                </a:solidFill>
              </a:rPr>
              <a:t>coordinate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transformation</a:t>
            </a:r>
            <a:endParaRPr lang="de-DE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infinite past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Do we know that the </a:t>
            </a:r>
            <a:br>
              <a:rPr lang="en-US" dirty="0" smtClean="0">
                <a:solidFill>
                  <a:srgbClr val="33CCFF"/>
                </a:solidFill>
              </a:rPr>
            </a:br>
            <a:r>
              <a:rPr lang="en-US" dirty="0" smtClean="0">
                <a:solidFill>
                  <a:srgbClr val="33CCFF"/>
                </a:solidFill>
              </a:rPr>
              <a:t>Universe expands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62950" cy="1582738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dirty="0" smtClean="0"/>
              <a:t>instead of </a:t>
            </a:r>
            <a:r>
              <a:rPr lang="en-US" dirty="0" err="1" smtClean="0"/>
              <a:t>redshift</a:t>
            </a:r>
            <a:r>
              <a:rPr lang="en-US" dirty="0" smtClean="0"/>
              <a:t> due to expansion :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 smtClean="0"/>
              <a:t>  </a:t>
            </a:r>
            <a:r>
              <a:rPr lang="en-US" dirty="0" smtClean="0">
                <a:solidFill>
                  <a:srgbClr val="FFFF00"/>
                </a:solidFill>
              </a:rPr>
              <a:t>smaller frequencies have been emitted in the past, because electron mass was smaller !</a:t>
            </a:r>
          </a:p>
        </p:txBody>
      </p:sp>
      <p:pic>
        <p:nvPicPr>
          <p:cNvPr id="6148" name="Picture 2" descr="C:\Users\wetteric\Pictures\Cosmobilder\redshift 1.jpg"/>
          <p:cNvPicPr>
            <a:picLocks noChangeAspect="1" noChangeArrowheads="1"/>
          </p:cNvPicPr>
          <p:nvPr/>
        </p:nvPicPr>
        <p:blipFill>
          <a:blip r:embed="rId3" cstate="print"/>
          <a:srcRect t="11176" r="20589" b="12830"/>
          <a:stretch>
            <a:fillRect/>
          </a:stretch>
        </p:blipFill>
        <p:spPr bwMode="auto">
          <a:xfrm>
            <a:off x="2627313" y="4005263"/>
            <a:ext cx="40338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33CCFF"/>
                </a:solidFill>
              </a:rPr>
              <a:t>Infinite past : slow inflation</a:t>
            </a:r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79912" y="4365104"/>
            <a:ext cx="3889375" cy="1054100"/>
          </a:xfrm>
          <a:noFill/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2852738"/>
            <a:ext cx="3960813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825" y="2852738"/>
            <a:ext cx="2846388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827088" y="1844675"/>
            <a:ext cx="49688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σ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= 2 : field equations</a:t>
            </a:r>
            <a:endParaRPr lang="de-DE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971550" y="4293096"/>
            <a:ext cx="24398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approximative</a:t>
            </a:r>
          </a:p>
          <a:p>
            <a:pPr>
              <a:defRPr/>
            </a:pPr>
            <a:r>
              <a:rPr lang="de-DE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solution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55576" y="5868561"/>
            <a:ext cx="7951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particles become </a:t>
            </a:r>
            <a:r>
              <a:rPr lang="en-US" dirty="0" err="1" smtClean="0">
                <a:solidFill>
                  <a:srgbClr val="FFFF00"/>
                </a:solidFill>
              </a:rPr>
              <a:t>massless</a:t>
            </a:r>
            <a:r>
              <a:rPr lang="en-US" dirty="0" smtClean="0">
                <a:solidFill>
                  <a:srgbClr val="FFFF00"/>
                </a:solidFill>
              </a:rPr>
              <a:t> in infinite past !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33CCFF"/>
                </a:solidFill>
                <a:effectLst/>
              </a:rPr>
              <a:t>Eternal Universe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357563"/>
            <a:ext cx="8229600" cy="2735262"/>
          </a:xfrm>
          <a:noFill/>
        </p:spPr>
        <p:txBody>
          <a:bodyPr/>
          <a:lstStyle/>
          <a:p>
            <a:r>
              <a:rPr lang="en-US" sz="3600" smtClean="0">
                <a:solidFill>
                  <a:srgbClr val="FFFF00"/>
                </a:solidFill>
                <a:effectLst/>
              </a:rPr>
              <a:t>solution valid back to the infinite past in physical time</a:t>
            </a:r>
          </a:p>
          <a:p>
            <a:r>
              <a:rPr lang="en-US" sz="3600" smtClean="0">
                <a:solidFill>
                  <a:srgbClr val="FFFF00"/>
                </a:solidFill>
                <a:effectLst/>
              </a:rPr>
              <a:t>no singularity</a:t>
            </a:r>
          </a:p>
          <a:p>
            <a:endParaRPr lang="en-US" sz="3600" smtClean="0">
              <a:solidFill>
                <a:srgbClr val="FFFF00"/>
              </a:solidFill>
              <a:effectLst/>
            </a:endParaRPr>
          </a:p>
          <a:p>
            <a:r>
              <a:rPr lang="en-US" sz="3600" smtClean="0">
                <a:solidFill>
                  <a:srgbClr val="FFFF00"/>
                </a:solidFill>
                <a:effectLst/>
              </a:rPr>
              <a:t>physical time to infinite past is infinite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84213" y="1844675"/>
            <a:ext cx="3925887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Asymptotic solution in 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freeze frame :</a:t>
            </a:r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989138"/>
            <a:ext cx="32829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"/>
          <p:cNvPicPr>
            <a:picLocks noChangeAspect="1"/>
          </p:cNvPicPr>
          <p:nvPr/>
        </p:nvPicPr>
        <p:blipFill>
          <a:blip r:embed="rId4" cstate="print"/>
          <a:srcRect l="6898" t="58334" r="2069" b="1338"/>
          <a:stretch>
            <a:fillRect/>
          </a:stretch>
        </p:blipFill>
        <p:spPr bwMode="auto">
          <a:xfrm>
            <a:off x="4716463" y="4221163"/>
            <a:ext cx="2663825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Physical time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2050" name="Picture 2" descr="C:\Users\wetteric\Pictures\Cosmobilder\Atomuhr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645024"/>
            <a:ext cx="3486108" cy="2160695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1763688" y="2564904"/>
            <a:ext cx="39437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count oscillations ….</a:t>
            </a:r>
            <a:endParaRPr lang="en-US" dirty="0"/>
          </a:p>
        </p:txBody>
      </p:sp>
      <p:pic>
        <p:nvPicPr>
          <p:cNvPr id="2051" name="Picture 3" descr="C:\Users\wetteric\Pictures\Cosmobilder\Atomuh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645024"/>
            <a:ext cx="4457700" cy="2152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Physical time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2420938"/>
            <a:ext cx="6624637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8538" y="3789363"/>
            <a:ext cx="10350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00" y="3789363"/>
            <a:ext cx="3887788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388" y="5084763"/>
            <a:ext cx="1511300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538" y="5300663"/>
            <a:ext cx="20764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1476375" y="1628775"/>
            <a:ext cx="64230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field equation for scalar field mode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79388" y="4941888"/>
            <a:ext cx="4608512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determine </a:t>
            </a:r>
            <a:r>
              <a:rPr lang="en-US" dirty="0">
                <a:solidFill>
                  <a:srgbClr val="FFFF00"/>
                </a:solidFill>
              </a:rPr>
              <a:t>physical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time</a:t>
            </a:r>
            <a:r>
              <a:rPr lang="en-US" dirty="0"/>
              <a:t> by counting</a:t>
            </a:r>
          </a:p>
          <a:p>
            <a:pPr>
              <a:defRPr/>
            </a:pPr>
            <a:r>
              <a:rPr lang="en-US" dirty="0"/>
              <a:t>number of oscillations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308850" y="6165850"/>
            <a:ext cx="1511300" cy="519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( m=0 )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Physical time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r>
              <a:rPr lang="en-US" dirty="0" smtClean="0"/>
              <a:t>counting : discrete</a:t>
            </a:r>
          </a:p>
          <a:p>
            <a:r>
              <a:rPr lang="en-US" dirty="0" smtClean="0"/>
              <a:t>invariant under field transformations</a:t>
            </a:r>
          </a:p>
          <a:p>
            <a:r>
              <a:rPr lang="en-US" dirty="0" smtClean="0"/>
              <a:t>same in all frames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3009900"/>
          </a:xfrm>
        </p:spPr>
        <p:txBody>
          <a:bodyPr/>
          <a:lstStyle/>
          <a:p>
            <a:pPr>
              <a:defRPr/>
            </a:pPr>
            <a:r>
              <a:rPr lang="de-DE" b="0" i="1" dirty="0" smtClean="0">
                <a:solidFill>
                  <a:srgbClr val="FFFF00"/>
                </a:solidFill>
              </a:rPr>
              <a:t>Big  bang </a:t>
            </a:r>
            <a:r>
              <a:rPr lang="de-DE" b="0" i="1" dirty="0" err="1" smtClean="0">
                <a:solidFill>
                  <a:srgbClr val="FFFF00"/>
                </a:solidFill>
              </a:rPr>
              <a:t>singularity</a:t>
            </a:r>
            <a:r>
              <a:rPr lang="de-DE" b="0" i="1" dirty="0" smtClean="0">
                <a:solidFill>
                  <a:srgbClr val="FFFF00"/>
                </a:solidFill>
              </a:rPr>
              <a:t> </a:t>
            </a:r>
            <a:br>
              <a:rPr lang="de-DE" b="0" i="1" dirty="0" smtClean="0">
                <a:solidFill>
                  <a:srgbClr val="FFFF00"/>
                </a:solidFill>
              </a:rPr>
            </a:br>
            <a:r>
              <a:rPr lang="de-DE" b="0" i="1" dirty="0" smtClean="0">
                <a:solidFill>
                  <a:srgbClr val="FFFF00"/>
                </a:solidFill>
              </a:rPr>
              <a:t>in Einstein </a:t>
            </a:r>
            <a:r>
              <a:rPr lang="de-DE" b="0" i="1" dirty="0" err="1" smtClean="0">
                <a:solidFill>
                  <a:srgbClr val="FFFF00"/>
                </a:solidFill>
              </a:rPr>
              <a:t>frame</a:t>
            </a:r>
            <a:r>
              <a:rPr lang="de-DE" b="0" i="1" dirty="0" smtClean="0">
                <a:solidFill>
                  <a:srgbClr val="FFFF00"/>
                </a:solidFill>
              </a:rPr>
              <a:t> </a:t>
            </a:r>
            <a:r>
              <a:rPr lang="de-DE" b="0" i="1" dirty="0" err="1" smtClean="0">
                <a:solidFill>
                  <a:srgbClr val="FFFF00"/>
                </a:solidFill>
              </a:rPr>
              <a:t>is</a:t>
            </a:r>
            <a:r>
              <a:rPr lang="de-DE" b="0" i="1" dirty="0" smtClean="0">
                <a:solidFill>
                  <a:srgbClr val="FFFF00"/>
                </a:solidFill>
              </a:rPr>
              <a:t/>
            </a:r>
            <a:br>
              <a:rPr lang="de-DE" b="0" i="1" dirty="0" smtClean="0">
                <a:solidFill>
                  <a:srgbClr val="FFFF00"/>
                </a:solidFill>
              </a:rPr>
            </a:br>
            <a:r>
              <a:rPr lang="de-DE" b="0" i="1" dirty="0" err="1" smtClean="0">
                <a:solidFill>
                  <a:srgbClr val="FFFF00"/>
                </a:solidFill>
              </a:rPr>
              <a:t>field</a:t>
            </a:r>
            <a:r>
              <a:rPr lang="de-DE" b="0" i="1" dirty="0" smtClean="0">
                <a:solidFill>
                  <a:srgbClr val="FFFF00"/>
                </a:solidFill>
              </a:rPr>
              <a:t> </a:t>
            </a:r>
            <a:r>
              <a:rPr lang="de-DE" b="0" i="1" dirty="0" err="1" smtClean="0">
                <a:solidFill>
                  <a:srgbClr val="FFFF00"/>
                </a:solidFill>
              </a:rPr>
              <a:t>singularity</a:t>
            </a:r>
            <a:r>
              <a:rPr lang="de-DE" b="0" i="1" dirty="0" smtClean="0">
                <a:solidFill>
                  <a:srgbClr val="FFFF00"/>
                </a:solidFill>
              </a:rPr>
              <a:t> !</a:t>
            </a:r>
            <a:endParaRPr lang="de-DE" b="0" i="1" dirty="0">
              <a:solidFill>
                <a:srgbClr val="FFFF00"/>
              </a:solidFill>
            </a:endParaRP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3500438"/>
            <a:ext cx="4535488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1908175" y="4941888"/>
            <a:ext cx="6861175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800" dirty="0" err="1"/>
              <a:t>choice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frame</a:t>
            </a:r>
            <a:r>
              <a:rPr lang="de-DE" sz="2800" dirty="0"/>
              <a:t> </a:t>
            </a:r>
            <a:r>
              <a:rPr lang="de-DE" sz="2800" dirty="0" err="1"/>
              <a:t>with</a:t>
            </a:r>
            <a:r>
              <a:rPr lang="de-DE" sz="2800" dirty="0"/>
              <a:t> </a:t>
            </a:r>
            <a:r>
              <a:rPr lang="de-DE" sz="2800" dirty="0" err="1"/>
              <a:t>constant</a:t>
            </a:r>
            <a:r>
              <a:rPr lang="de-DE" sz="2800" dirty="0"/>
              <a:t> </a:t>
            </a:r>
            <a:r>
              <a:rPr lang="de-DE" sz="2800" dirty="0" err="1"/>
              <a:t>particle</a:t>
            </a:r>
            <a:endParaRPr lang="de-DE" sz="2800" dirty="0"/>
          </a:p>
          <a:p>
            <a:pPr>
              <a:defRPr/>
            </a:pPr>
            <a:r>
              <a:rPr lang="de-DE" sz="2800" dirty="0" err="1"/>
              <a:t>masses</a:t>
            </a:r>
            <a:r>
              <a:rPr lang="de-DE" sz="2800" dirty="0"/>
              <a:t> </a:t>
            </a:r>
            <a:r>
              <a:rPr lang="de-DE" sz="2800" dirty="0" err="1"/>
              <a:t>is</a:t>
            </a:r>
            <a:r>
              <a:rPr lang="de-DE" sz="2800" dirty="0"/>
              <a:t> not well </a:t>
            </a:r>
            <a:r>
              <a:rPr lang="de-DE" sz="2800" dirty="0" err="1"/>
              <a:t>suited</a:t>
            </a:r>
            <a:r>
              <a:rPr lang="de-DE" sz="2800" dirty="0"/>
              <a:t> </a:t>
            </a:r>
            <a:r>
              <a:rPr lang="de-DE" sz="2800" dirty="0" err="1"/>
              <a:t>if</a:t>
            </a:r>
            <a:endParaRPr lang="de-DE" sz="2800" dirty="0"/>
          </a:p>
          <a:p>
            <a:pPr>
              <a:defRPr/>
            </a:pPr>
            <a:r>
              <a:rPr lang="de-DE" sz="2800" dirty="0" err="1"/>
              <a:t>physical</a:t>
            </a:r>
            <a:r>
              <a:rPr lang="de-DE" sz="2800" dirty="0"/>
              <a:t> </a:t>
            </a:r>
            <a:r>
              <a:rPr lang="de-DE" sz="2800" dirty="0" err="1"/>
              <a:t>masses</a:t>
            </a:r>
            <a:r>
              <a:rPr lang="de-DE" sz="2800" dirty="0"/>
              <a:t> </a:t>
            </a:r>
            <a:r>
              <a:rPr lang="de-DE" sz="2800" dirty="0" err="1"/>
              <a:t>go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zero</a:t>
            </a:r>
            <a:r>
              <a:rPr lang="de-DE" sz="2800" dirty="0"/>
              <a:t> !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33CCFF"/>
                </a:solidFill>
                <a:effectLst/>
              </a:rPr>
              <a:t>Inflation</a:t>
            </a:r>
          </a:p>
        </p:txBody>
      </p:sp>
      <p:pic>
        <p:nvPicPr>
          <p:cNvPr id="27651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31913" y="4508500"/>
            <a:ext cx="3838575" cy="1143000"/>
          </a:xfrm>
          <a:noFill/>
        </p:spPr>
      </p:pic>
      <p:sp>
        <p:nvSpPr>
          <p:cNvPr id="161797" name="Text Box 5"/>
          <p:cNvSpPr txBox="1">
            <a:spLocks noChangeArrowheads="1"/>
          </p:cNvSpPr>
          <p:nvPr/>
        </p:nvSpPr>
        <p:spPr bwMode="auto">
          <a:xfrm>
            <a:off x="1042988" y="1914525"/>
            <a:ext cx="7340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solution for small </a:t>
            </a:r>
            <a:r>
              <a:rPr lang="el-G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χ</a:t>
            </a: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 : inflationary epoch</a:t>
            </a:r>
            <a:endParaRPr lang="el-GR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  <p:sp>
        <p:nvSpPr>
          <p:cNvPr id="161798" name="Text Box 6"/>
          <p:cNvSpPr txBox="1">
            <a:spLocks noChangeArrowheads="1"/>
          </p:cNvSpPr>
          <p:nvPr/>
        </p:nvSpPr>
        <p:spPr bwMode="auto">
          <a:xfrm>
            <a:off x="1239838" y="3132138"/>
            <a:ext cx="464978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kinetial characterized by </a:t>
            </a: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anomalous dimension </a:t>
            </a:r>
            <a:r>
              <a:rPr lang="el-GR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33CCFF"/>
                </a:solidFill>
              </a:rPr>
              <a:t>Primordial fluctuations</a:t>
            </a:r>
          </a:p>
        </p:txBody>
      </p:sp>
      <p:sp>
        <p:nvSpPr>
          <p:cNvPr id="780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700213"/>
            <a:ext cx="8229600" cy="4465637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800" smtClean="0"/>
              <a:t>inflaton field : </a:t>
            </a:r>
            <a:r>
              <a:rPr lang="el-GR" sz="2800" smtClean="0"/>
              <a:t>χ</a:t>
            </a:r>
          </a:p>
          <a:p>
            <a:pPr>
              <a:lnSpc>
                <a:spcPct val="90000"/>
              </a:lnSpc>
              <a:defRPr/>
            </a:pPr>
            <a:r>
              <a:rPr lang="en-US" sz="2800" smtClean="0"/>
              <a:t>primordial fluctuations of inflaton become observable in cosmic microwave background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smtClean="0"/>
              <a:t> 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800" smtClean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800" smtClean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800" smtClean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800" smtClean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smtClean="0"/>
              <a:t>     </a:t>
            </a:r>
            <a:endParaRPr lang="de-DE" b="1" smtClean="0">
              <a:solidFill>
                <a:srgbClr val="FFFF00"/>
              </a:solidFill>
            </a:endParaRPr>
          </a:p>
        </p:txBody>
      </p:sp>
      <p:pic>
        <p:nvPicPr>
          <p:cNvPr id="28676" name="Picture 4" descr="ILC_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25" y="3789363"/>
            <a:ext cx="338455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7" descr="QuantumFluctuation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3357563"/>
            <a:ext cx="2303463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 descr="lattice-raw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1413" y="4221163"/>
            <a:ext cx="18002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0296" name="AutoShape 8"/>
          <p:cNvSpPr>
            <a:spLocks noChangeArrowheads="1"/>
          </p:cNvSpPr>
          <p:nvPr/>
        </p:nvSpPr>
        <p:spPr bwMode="auto">
          <a:xfrm>
            <a:off x="4427538" y="4437063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60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425575"/>
          </a:xfrm>
        </p:spPr>
        <p:txBody>
          <a:bodyPr/>
          <a:lstStyle/>
          <a:p>
            <a:pPr>
              <a:defRPr/>
            </a:pPr>
            <a:r>
              <a:rPr lang="de-DE" sz="4000" smtClean="0">
                <a:solidFill>
                  <a:srgbClr val="33CCFF"/>
                </a:solidFill>
              </a:rPr>
              <a:t>Anomalous dimension determines spectrum of primordial fluctuations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2349500"/>
            <a:ext cx="2105025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113" y="2349500"/>
            <a:ext cx="568483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6100" y="3933825"/>
            <a:ext cx="4384675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2" name="Text Box 6"/>
          <p:cNvSpPr txBox="1">
            <a:spLocks noChangeArrowheads="1"/>
          </p:cNvSpPr>
          <p:nvPr/>
        </p:nvSpPr>
        <p:spPr bwMode="auto">
          <a:xfrm>
            <a:off x="468313" y="4365625"/>
            <a:ext cx="3697287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spectral index n</a:t>
            </a:r>
          </a:p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tensor amplitude 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relation between n and r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484313"/>
            <a:ext cx="4176712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1484313"/>
            <a:ext cx="4256087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1403350" y="5229225"/>
            <a:ext cx="7326313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rgbClr val="00FF00"/>
                </a:solidFill>
              </a:rPr>
              <a:t>r</a:t>
            </a:r>
            <a:r>
              <a:rPr lang="en-US" sz="4400" dirty="0">
                <a:solidFill>
                  <a:srgbClr val="FFFF00"/>
                </a:solidFill>
              </a:rPr>
              <a:t>  = 8.19 ( 1 – </a:t>
            </a:r>
            <a:r>
              <a:rPr lang="en-US" sz="4400" dirty="0">
                <a:solidFill>
                  <a:srgbClr val="00FF00"/>
                </a:solidFill>
              </a:rPr>
              <a:t>n</a:t>
            </a:r>
            <a:r>
              <a:rPr lang="en-US" sz="4400" dirty="0">
                <a:solidFill>
                  <a:srgbClr val="FFFF00"/>
                </a:solidFill>
              </a:rPr>
              <a:t>  ) - 0.1365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426170"/>
          </a:xfrm>
        </p:spPr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rgbClr val="33CCFF"/>
                </a:solidFill>
              </a:rPr>
              <a:t>Why do we see </a:t>
            </a:r>
            <a:r>
              <a:rPr lang="en-US" sz="4000" dirty="0" err="1" smtClean="0">
                <a:solidFill>
                  <a:srgbClr val="33CCFF"/>
                </a:solidFill>
              </a:rPr>
              <a:t>redshift</a:t>
            </a:r>
            <a:r>
              <a:rPr lang="en-US" sz="4000" dirty="0" smtClean="0">
                <a:solidFill>
                  <a:srgbClr val="33CCFF"/>
                </a:solidFill>
              </a:rPr>
              <a:t> of </a:t>
            </a:r>
            <a:br>
              <a:rPr lang="en-US" sz="4000" dirty="0" smtClean="0">
                <a:solidFill>
                  <a:srgbClr val="33CCFF"/>
                </a:solidFill>
              </a:rPr>
            </a:br>
            <a:r>
              <a:rPr lang="en-US" sz="4000" dirty="0" smtClean="0">
                <a:solidFill>
                  <a:srgbClr val="33CCFF"/>
                </a:solidFill>
              </a:rPr>
              <a:t>photons emitted in the distant past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62950" cy="1582738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dirty="0" smtClean="0"/>
              <a:t> photons are more red because they have been </a:t>
            </a:r>
            <a:r>
              <a:rPr lang="en-US" dirty="0" smtClean="0">
                <a:solidFill>
                  <a:srgbClr val="FFFF00"/>
                </a:solidFill>
              </a:rPr>
              <a:t>emitted</a:t>
            </a:r>
            <a:r>
              <a:rPr lang="en-US" dirty="0" smtClean="0"/>
              <a:t> with longer wavelength</a:t>
            </a:r>
          </a:p>
        </p:txBody>
      </p:sp>
      <p:pic>
        <p:nvPicPr>
          <p:cNvPr id="6148" name="Picture 2" descr="C:\Users\wetteric\Pictures\Cosmobilder\redshift 1.jpg"/>
          <p:cNvPicPr>
            <a:picLocks noChangeAspect="1" noChangeArrowheads="1"/>
          </p:cNvPicPr>
          <p:nvPr/>
        </p:nvPicPr>
        <p:blipFill>
          <a:blip r:embed="rId3" cstate="print"/>
          <a:srcRect t="11176" r="20589" b="12830"/>
          <a:stretch>
            <a:fillRect/>
          </a:stretch>
        </p:blipFill>
        <p:spPr bwMode="auto">
          <a:xfrm>
            <a:off x="971600" y="3789040"/>
            <a:ext cx="40338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5364088" y="4005064"/>
            <a:ext cx="3430747" cy="2134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frequency ~ mass</a:t>
            </a:r>
          </a:p>
          <a:p>
            <a:endParaRPr lang="en-US" dirty="0" smtClean="0"/>
          </a:p>
          <a:p>
            <a:r>
              <a:rPr lang="en-US" dirty="0" smtClean="0"/>
              <a:t>wavelength ~ </a:t>
            </a:r>
          </a:p>
          <a:p>
            <a:r>
              <a:rPr lang="en-US" dirty="0" smtClean="0"/>
              <a:t>             </a:t>
            </a:r>
            <a:r>
              <a:rPr lang="en-US" dirty="0" err="1" smtClean="0"/>
              <a:t>atomsize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de-DE" sz="4000" smtClean="0">
                <a:solidFill>
                  <a:srgbClr val="33CCFF"/>
                </a:solidFill>
              </a:rPr>
              <a:t>Amplitude of density fluctuations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2997200"/>
            <a:ext cx="336232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413" y="4797425"/>
            <a:ext cx="467677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141663"/>
            <a:ext cx="269557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1116013" y="1628775"/>
            <a:ext cx="6821487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small because of logarithmic running </a:t>
            </a:r>
          </a:p>
          <a:p>
            <a:pPr>
              <a:defRPr/>
            </a:pPr>
            <a:r>
              <a:rPr lang="de-DE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near UV fixed point !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851275" y="6308725"/>
            <a:ext cx="48244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000" dirty="0">
                <a:latin typeface="Garamond" pitchFamily="18" charset="0"/>
              </a:rPr>
              <a:t>N : </a:t>
            </a:r>
            <a:r>
              <a:rPr lang="de-DE" sz="2000" dirty="0" err="1">
                <a:latin typeface="Garamond" pitchFamily="18" charset="0"/>
              </a:rPr>
              <a:t>number</a:t>
            </a:r>
            <a:r>
              <a:rPr lang="de-DE" sz="2000" dirty="0">
                <a:latin typeface="Garamond" pitchFamily="18" charset="0"/>
              </a:rPr>
              <a:t> </a:t>
            </a:r>
            <a:r>
              <a:rPr lang="de-DE" sz="2000" dirty="0" err="1">
                <a:latin typeface="Garamond" pitchFamily="18" charset="0"/>
              </a:rPr>
              <a:t>of</a:t>
            </a:r>
            <a:r>
              <a:rPr lang="de-DE" sz="2000" dirty="0">
                <a:latin typeface="Garamond" pitchFamily="18" charset="0"/>
              </a:rPr>
              <a:t> e – </a:t>
            </a:r>
            <a:r>
              <a:rPr lang="de-DE" sz="2000" dirty="0" err="1">
                <a:latin typeface="Garamond" pitchFamily="18" charset="0"/>
              </a:rPr>
              <a:t>foldings</a:t>
            </a:r>
            <a:r>
              <a:rPr lang="de-DE" sz="2000" dirty="0">
                <a:latin typeface="Garamond" pitchFamily="18" charset="0"/>
              </a:rPr>
              <a:t> </a:t>
            </a:r>
            <a:r>
              <a:rPr lang="de-DE" sz="2000" dirty="0" err="1">
                <a:latin typeface="Garamond" pitchFamily="18" charset="0"/>
              </a:rPr>
              <a:t>at</a:t>
            </a:r>
            <a:r>
              <a:rPr lang="de-DE" sz="2000" dirty="0">
                <a:latin typeface="Garamond" pitchFamily="18" charset="0"/>
              </a:rPr>
              <a:t> </a:t>
            </a:r>
            <a:r>
              <a:rPr lang="de-DE" sz="2000" dirty="0" err="1">
                <a:latin typeface="Garamond" pitchFamily="18" charset="0"/>
              </a:rPr>
              <a:t>horizon</a:t>
            </a:r>
            <a:r>
              <a:rPr lang="de-DE" sz="2000" dirty="0">
                <a:latin typeface="Garamond" pitchFamily="18" charset="0"/>
              </a:rPr>
              <a:t> </a:t>
            </a:r>
            <a:r>
              <a:rPr lang="de-DE" sz="2000" dirty="0" err="1">
                <a:latin typeface="Garamond" pitchFamily="18" charset="0"/>
              </a:rPr>
              <a:t>crossing</a:t>
            </a:r>
            <a:r>
              <a:rPr lang="de-DE" sz="2000" dirty="0">
                <a:latin typeface="Garamond" pitchFamily="18" charset="0"/>
              </a:rPr>
              <a:t> </a:t>
            </a:r>
          </a:p>
        </p:txBody>
      </p:sp>
      <p:pic>
        <p:nvPicPr>
          <p:cNvPr id="3175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950" y="6153150"/>
            <a:ext cx="3384550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7720013" y="3284538"/>
            <a:ext cx="9001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l-GR" sz="280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σ</a:t>
            </a: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=1</a:t>
            </a:r>
            <a:endParaRPr lang="el-GR" sz="2800"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91264" cy="3024336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no small parameter for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dark energy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33CCFF"/>
                </a:solidFill>
                <a:effectLst/>
              </a:rPr>
              <a:t>Four-parameter model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4281488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smtClean="0">
                <a:solidFill>
                  <a:srgbClr val="FFFF00"/>
                </a:solidFill>
                <a:effectLst/>
              </a:rPr>
              <a:t>model has four dimensionless parameters</a:t>
            </a:r>
          </a:p>
          <a:p>
            <a:pPr>
              <a:lnSpc>
                <a:spcPct val="80000"/>
              </a:lnSpc>
            </a:pPr>
            <a:r>
              <a:rPr lang="en-US" sz="2800" smtClean="0">
                <a:effectLst/>
              </a:rPr>
              <a:t>three in kinetial :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smtClean="0">
                <a:effectLst/>
              </a:rPr>
              <a:t>     </a:t>
            </a:r>
            <a:r>
              <a:rPr lang="el-GR" sz="2800" smtClean="0">
                <a:solidFill>
                  <a:srgbClr val="00FF00"/>
                </a:solidFill>
                <a:effectLst/>
              </a:rPr>
              <a:t>σ</a:t>
            </a:r>
            <a:r>
              <a:rPr lang="en-US" sz="2800" smtClean="0">
                <a:solidFill>
                  <a:srgbClr val="00FF00"/>
                </a:solidFill>
                <a:effectLst/>
              </a:rPr>
              <a:t> ~ 2.5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smtClean="0">
                <a:solidFill>
                  <a:srgbClr val="00FF00"/>
                </a:solidFill>
                <a:effectLst/>
              </a:rPr>
              <a:t>     </a:t>
            </a:r>
            <a:r>
              <a:rPr lang="el-GR" sz="2800" smtClean="0">
                <a:solidFill>
                  <a:srgbClr val="00FF00"/>
                </a:solidFill>
                <a:effectLst/>
              </a:rPr>
              <a:t>κ</a:t>
            </a:r>
            <a:r>
              <a:rPr lang="en-US" sz="2800" smtClean="0">
                <a:solidFill>
                  <a:srgbClr val="00FF00"/>
                </a:solidFill>
                <a:effectLst/>
              </a:rPr>
              <a:t> ~ 0.5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smtClean="0">
                <a:solidFill>
                  <a:srgbClr val="00FF00"/>
                </a:solidFill>
                <a:effectLst/>
              </a:rPr>
              <a:t>     c</a:t>
            </a:r>
            <a:r>
              <a:rPr lang="en-US" sz="2800" baseline="-25000" smtClean="0">
                <a:solidFill>
                  <a:srgbClr val="00FF00"/>
                </a:solidFill>
                <a:effectLst/>
              </a:rPr>
              <a:t>t</a:t>
            </a:r>
            <a:r>
              <a:rPr lang="en-US" sz="2800" smtClean="0">
                <a:solidFill>
                  <a:srgbClr val="00FF00"/>
                </a:solidFill>
                <a:effectLst/>
              </a:rPr>
              <a:t> ~ 14</a:t>
            </a:r>
            <a:r>
              <a:rPr lang="en-US" sz="2800" smtClean="0">
                <a:effectLst/>
              </a:rPr>
              <a:t>    ( or m/</a:t>
            </a:r>
            <a:r>
              <a:rPr lang="el-GR" sz="2800" smtClean="0">
                <a:effectLst/>
              </a:rPr>
              <a:t>μ</a:t>
            </a:r>
            <a:r>
              <a:rPr lang="en-US" sz="2800" smtClean="0">
                <a:effectLst/>
              </a:rPr>
              <a:t> )</a:t>
            </a:r>
            <a:endParaRPr lang="el-GR" sz="2800" smtClean="0">
              <a:effectLst/>
            </a:endParaRPr>
          </a:p>
          <a:p>
            <a:pPr>
              <a:lnSpc>
                <a:spcPct val="80000"/>
              </a:lnSpc>
            </a:pPr>
            <a:r>
              <a:rPr lang="en-US" sz="2800" smtClean="0">
                <a:effectLst/>
              </a:rPr>
              <a:t>one parameter for growth rate of neutrino mass over electron mass : </a:t>
            </a:r>
            <a:r>
              <a:rPr lang="el-GR" sz="2800" smtClean="0">
                <a:solidFill>
                  <a:srgbClr val="00FF00"/>
                </a:solidFill>
                <a:effectLst/>
              </a:rPr>
              <a:t>γ</a:t>
            </a:r>
            <a:r>
              <a:rPr lang="en-US" sz="2800" smtClean="0">
                <a:solidFill>
                  <a:srgbClr val="00FF00"/>
                </a:solidFill>
                <a:effectLst/>
              </a:rPr>
              <a:t> ~ 8</a:t>
            </a:r>
          </a:p>
          <a:p>
            <a:pPr>
              <a:lnSpc>
                <a:spcPct val="80000"/>
              </a:lnSpc>
            </a:pPr>
            <a:r>
              <a:rPr lang="en-US" sz="2800" smtClean="0">
                <a:solidFill>
                  <a:srgbClr val="FFFF00"/>
                </a:solidFill>
                <a:effectLst/>
              </a:rPr>
              <a:t>+ standard model particles and dark matter : sufficient for realistic cosmology from inflation to dark energy</a:t>
            </a:r>
          </a:p>
          <a:p>
            <a:pPr>
              <a:lnSpc>
                <a:spcPct val="80000"/>
              </a:lnSpc>
            </a:pPr>
            <a:r>
              <a:rPr lang="en-US" sz="2800" smtClean="0">
                <a:solidFill>
                  <a:srgbClr val="FFFF00"/>
                </a:solidFill>
                <a:effectLst/>
              </a:rPr>
              <a:t>no more free parameters than </a:t>
            </a:r>
            <a:r>
              <a:rPr lang="el-GR" sz="2800" smtClean="0">
                <a:solidFill>
                  <a:srgbClr val="FFFF00"/>
                </a:solidFill>
                <a:effectLst/>
              </a:rPr>
              <a:t>Λ</a:t>
            </a:r>
            <a:r>
              <a:rPr lang="en-US" sz="2800" smtClean="0">
                <a:solidFill>
                  <a:srgbClr val="FFFF00"/>
                </a:solidFill>
                <a:effectLst/>
              </a:rPr>
              <a:t>CDM</a:t>
            </a:r>
            <a:endParaRPr lang="el-GR" sz="2800" smtClean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rgbClr val="33CCFF"/>
                </a:solidFill>
              </a:rPr>
              <a:t>No tiny dimensionless parameters</a:t>
            </a:r>
            <a:br>
              <a:rPr lang="en-US" sz="4000" dirty="0" smtClean="0">
                <a:solidFill>
                  <a:srgbClr val="33CCFF"/>
                </a:solidFill>
              </a:rPr>
            </a:br>
            <a:r>
              <a:rPr lang="en-US" sz="3200" dirty="0" smtClean="0">
                <a:solidFill>
                  <a:srgbClr val="33CCFF"/>
                </a:solidFill>
              </a:rPr>
              <a:t>( except gauge hierarchy )</a:t>
            </a:r>
            <a:endParaRPr lang="en-US" sz="4000" dirty="0">
              <a:solidFill>
                <a:srgbClr val="33CCFF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2276475"/>
            <a:ext cx="8229600" cy="40322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one mass scale</a:t>
            </a:r>
          </a:p>
          <a:p>
            <a:pPr>
              <a:buFont typeface="Wingdings" pitchFamily="2" charset="2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one time scale       </a:t>
            </a:r>
            <a:r>
              <a:rPr lang="el-GR" sz="4400" b="1" dirty="0" smtClean="0">
                <a:solidFill>
                  <a:srgbClr val="FFFF00"/>
                </a:solidFill>
              </a:rPr>
              <a:t>μ</a:t>
            </a:r>
            <a:r>
              <a:rPr lang="en-US" sz="4400" b="1" baseline="30000" dirty="0" smtClean="0">
                <a:solidFill>
                  <a:srgbClr val="FFFF00"/>
                </a:solidFill>
              </a:rPr>
              <a:t>-1</a:t>
            </a:r>
            <a:r>
              <a:rPr lang="en-US" sz="4400" b="1" dirty="0" smtClean="0">
                <a:solidFill>
                  <a:srgbClr val="FFFF00"/>
                </a:solidFill>
              </a:rPr>
              <a:t> =  10 </a:t>
            </a:r>
            <a:r>
              <a:rPr lang="en-US" sz="4400" b="1" baseline="30000" dirty="0" smtClean="0">
                <a:solidFill>
                  <a:srgbClr val="FFFF00"/>
                </a:solidFill>
              </a:rPr>
              <a:t>10</a:t>
            </a:r>
            <a:r>
              <a:rPr lang="en-US" sz="4400" b="1" dirty="0" smtClean="0">
                <a:solidFill>
                  <a:srgbClr val="FFFF00"/>
                </a:solidFill>
              </a:rPr>
              <a:t> yr</a:t>
            </a:r>
            <a:endParaRPr lang="en-US" b="1" dirty="0" smtClean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Planck mass does not appear as parameter</a:t>
            </a:r>
          </a:p>
          <a:p>
            <a:pPr>
              <a:defRPr/>
            </a:pPr>
            <a:r>
              <a:rPr lang="en-US" dirty="0" smtClean="0"/>
              <a:t>Planck mass grows large dynamically</a:t>
            </a:r>
          </a:p>
        </p:txBody>
      </p:sp>
      <p:sp>
        <p:nvSpPr>
          <p:cNvPr id="3" name="Rechteck 2"/>
          <p:cNvSpPr/>
          <p:nvPr/>
        </p:nvSpPr>
        <p:spPr>
          <a:xfrm>
            <a:off x="3708400" y="2205038"/>
            <a:ext cx="4392613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μ = 2 </a:t>
            </a:r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sym typeface="Wingdings" pitchFamily="2" charset="2"/>
              </a:rPr>
              <a:t>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10 </a:t>
            </a:r>
            <a:r>
              <a:rPr lang="en-US" sz="40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-33  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pPr>
              <a:defRPr/>
            </a:pPr>
            <a:r>
              <a:rPr lang="en-US" sz="5400" dirty="0" smtClean="0">
                <a:solidFill>
                  <a:srgbClr val="33CCFF"/>
                </a:solidFill>
              </a:rPr>
              <a:t>Slow Universe</a:t>
            </a:r>
            <a:endParaRPr lang="en-US" sz="36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95288" y="1844675"/>
            <a:ext cx="8424862" cy="4832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Asymptotic solution in 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freeze frame :</a:t>
            </a: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Expansion or shrinking always slow ,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characteristic time scale of the order of the age of the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Universe :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t</a:t>
            </a:r>
            <a:r>
              <a:rPr lang="en-US" sz="2800" b="1" baseline="-25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ch</a:t>
            </a:r>
            <a:r>
              <a:rPr lang="en-US" sz="28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~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l-G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μ</a:t>
            </a:r>
            <a:r>
              <a:rPr lang="en-US" sz="28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-1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~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10 billion years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!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Hubble parameter of the order of 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present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Hubble 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parameter for all times , including inflation and big bang !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Slow increase of particle masses ! </a:t>
            </a:r>
          </a:p>
        </p:txBody>
      </p:sp>
      <p:sp>
        <p:nvSpPr>
          <p:cNvPr id="5" name="Rechteck 4"/>
          <p:cNvSpPr/>
          <p:nvPr/>
        </p:nvSpPr>
        <p:spPr>
          <a:xfrm>
            <a:off x="1763713" y="2997200"/>
            <a:ext cx="6840537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</a:rPr>
              <a:t>μ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= 2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gdings" pitchFamily="2" charset="2"/>
                <a:sym typeface="Wingdings" pitchFamily="2" charset="2"/>
              </a:rPr>
              <a:t>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10</a:t>
            </a:r>
            <a:r>
              <a:rPr lang="en-US" sz="40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-33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eV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1844675"/>
            <a:ext cx="32829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asymptotically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vanishing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cosmological</a:t>
            </a:r>
            <a:r>
              <a:rPr lang="de-DE" dirty="0" smtClean="0">
                <a:solidFill>
                  <a:srgbClr val="33CCFF"/>
                </a:solidFill>
              </a:rPr>
              <a:t> „</a:t>
            </a:r>
            <a:r>
              <a:rPr lang="de-DE" dirty="0" err="1" smtClean="0">
                <a:solidFill>
                  <a:srgbClr val="33CCFF"/>
                </a:solidFill>
              </a:rPr>
              <a:t>constant</a:t>
            </a:r>
            <a:r>
              <a:rPr lang="de-DE" dirty="0" smtClean="0">
                <a:solidFill>
                  <a:srgbClr val="33CCFF"/>
                </a:solidFill>
              </a:rPr>
              <a:t>“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What matters : Ratio of potential divided by fourth power of Planck mass</a:t>
            </a:r>
          </a:p>
          <a:p>
            <a:pPr>
              <a:defRPr/>
            </a:pPr>
            <a:endParaRPr lang="en-US" dirty="0" smtClean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vanishes for </a:t>
            </a:r>
            <a:r>
              <a:rPr lang="el-GR" dirty="0" smtClean="0">
                <a:solidFill>
                  <a:srgbClr val="FFFF00"/>
                </a:solidFill>
              </a:rPr>
              <a:t>χ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l-GR" dirty="0" smtClean="0">
                <a:solidFill>
                  <a:srgbClr val="FFFF00"/>
                </a:solidFill>
              </a:rPr>
              <a:t>→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l-GR" dirty="0" smtClean="0">
                <a:solidFill>
                  <a:srgbClr val="FFFF00"/>
                </a:solidFill>
              </a:rPr>
              <a:t>∞</a:t>
            </a:r>
            <a:r>
              <a:rPr lang="en-US" dirty="0" smtClean="0">
                <a:solidFill>
                  <a:srgbClr val="FFFF00"/>
                </a:solidFill>
              </a:rPr>
              <a:t> !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3" y="3429000"/>
            <a:ext cx="424815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33CCFF"/>
                </a:solidFill>
              </a:rPr>
              <a:t>Einstein frame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1557338"/>
            <a:ext cx="4537075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3933825"/>
            <a:ext cx="79152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5516563"/>
            <a:ext cx="40100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5963" y="5373688"/>
            <a:ext cx="17621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39750" y="1773238"/>
            <a:ext cx="3095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/>
              <a:t> 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3141663"/>
            <a:ext cx="66246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 in Einstein </a:t>
            </a:r>
            <a:r>
              <a:rPr lang="de-DE" dirty="0" err="1">
                <a:solidFill>
                  <a:srgbClr val="FFFF00"/>
                </a:solidFill>
              </a:rPr>
              <a:t>frame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small dimensionless number ?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57200" y="2492375"/>
            <a:ext cx="8435280" cy="363378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needs two intrinsic mass scales</a:t>
            </a:r>
          </a:p>
          <a:p>
            <a:pPr>
              <a:defRPr/>
            </a:pPr>
            <a:r>
              <a:rPr lang="en-US" dirty="0" smtClean="0"/>
              <a:t>standard approach :V </a:t>
            </a:r>
            <a:r>
              <a:rPr lang="en-US" dirty="0" smtClean="0"/>
              <a:t>and M ( cosmological constant and Planck mass )</a:t>
            </a:r>
          </a:p>
          <a:p>
            <a:pPr>
              <a:defRPr/>
            </a:pPr>
            <a:r>
              <a:rPr lang="en-US" dirty="0" smtClean="0"/>
              <a:t>variable </a:t>
            </a:r>
            <a:r>
              <a:rPr lang="en-US" dirty="0" smtClean="0"/>
              <a:t>gravity : Planck </a:t>
            </a:r>
            <a:r>
              <a:rPr lang="en-US" dirty="0" smtClean="0"/>
              <a:t>mass moving to infinity , with fixed </a:t>
            </a:r>
            <a:r>
              <a:rPr lang="en-US" dirty="0" smtClean="0"/>
              <a:t>V         </a:t>
            </a:r>
            <a:r>
              <a:rPr lang="en-US" dirty="0" smtClean="0">
                <a:solidFill>
                  <a:srgbClr val="FFFF00"/>
                </a:solidFill>
              </a:rPr>
              <a:t>ratio </a:t>
            </a:r>
            <a:r>
              <a:rPr lang="en-US" dirty="0" smtClean="0">
                <a:solidFill>
                  <a:srgbClr val="FFFF00"/>
                </a:solidFill>
              </a:rPr>
              <a:t>vanishes asymptotically </a:t>
            </a:r>
            <a:r>
              <a:rPr lang="en-US" dirty="0" smtClean="0"/>
              <a:t>!</a:t>
            </a:r>
          </a:p>
        </p:txBody>
      </p:sp>
      <p:sp>
        <p:nvSpPr>
          <p:cNvPr id="4" name="Pfeil nach rechts 3"/>
          <p:cNvSpPr/>
          <p:nvPr/>
        </p:nvSpPr>
        <p:spPr bwMode="auto">
          <a:xfrm>
            <a:off x="3131840" y="4797152"/>
            <a:ext cx="432048" cy="28803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 smtClean="0">
                <a:solidFill>
                  <a:srgbClr val="33CCFF"/>
                </a:solidFill>
                <a:ea typeface="+mj-ea"/>
                <a:cs typeface="+mj-cs"/>
              </a:rPr>
              <a:t>Quintessence</a:t>
            </a:r>
            <a:endParaRPr lang="de-DE" sz="4800" dirty="0" smtClean="0">
              <a:solidFill>
                <a:srgbClr val="33CCFF"/>
              </a:solidFill>
              <a:ea typeface="+mj-ea"/>
              <a:cs typeface="+mj-cs"/>
            </a:endParaRP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27088" y="2565400"/>
            <a:ext cx="7705725" cy="4021138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4800" dirty="0" smtClean="0">
                <a:solidFill>
                  <a:srgbClr val="33CCFF"/>
                </a:solidFill>
                <a:ea typeface="+mn-ea"/>
                <a:cs typeface="+mn-cs"/>
              </a:rPr>
              <a:t>  </a:t>
            </a:r>
            <a:r>
              <a:rPr lang="en-US" sz="4000" dirty="0" smtClean="0">
                <a:solidFill>
                  <a:srgbClr val="33CCFF"/>
                </a:solidFill>
                <a:ea typeface="+mn-ea"/>
                <a:cs typeface="+mn-cs"/>
              </a:rPr>
              <a:t>Dynamical dark energy 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dirty="0" smtClean="0">
                <a:solidFill>
                  <a:srgbClr val="33CCFF"/>
                </a:solidFill>
                <a:ea typeface="+mn-ea"/>
                <a:cs typeface="+mn-cs"/>
              </a:rPr>
              <a:t>  generated by  scalar</a:t>
            </a:r>
            <a:r>
              <a:rPr lang="en-US" sz="4000" dirty="0" smtClean="0">
                <a:solidFill>
                  <a:srgbClr val="33CC33"/>
                </a:solidFill>
                <a:ea typeface="+mn-ea"/>
                <a:cs typeface="+mn-cs"/>
              </a:rPr>
              <a:t> </a:t>
            </a:r>
            <a:r>
              <a:rPr lang="en-US" sz="4000" dirty="0" smtClean="0">
                <a:solidFill>
                  <a:srgbClr val="FFFF00"/>
                </a:solidFill>
                <a:ea typeface="+mn-ea"/>
                <a:cs typeface="+mn-cs"/>
              </a:rPr>
              <a:t>field (</a:t>
            </a:r>
            <a:r>
              <a:rPr lang="en-US" sz="4000" dirty="0" err="1" smtClean="0">
                <a:solidFill>
                  <a:srgbClr val="FFFF00"/>
                </a:solidFill>
                <a:ea typeface="+mn-ea"/>
                <a:cs typeface="+mn-cs"/>
              </a:rPr>
              <a:t>cosmon</a:t>
            </a:r>
            <a:r>
              <a:rPr lang="en-US" sz="4000" dirty="0" smtClean="0">
                <a:solidFill>
                  <a:srgbClr val="FFFF00"/>
                </a:solidFill>
                <a:ea typeface="+mn-ea"/>
                <a:cs typeface="+mn-cs"/>
              </a:rPr>
              <a:t> )</a:t>
            </a:r>
            <a:endParaRPr lang="de-DE" sz="4400" dirty="0" smtClean="0">
              <a:solidFill>
                <a:srgbClr val="FFFF00"/>
              </a:solidFill>
              <a:ea typeface="+mn-ea"/>
              <a:cs typeface="+mn-cs"/>
            </a:endParaRPr>
          </a:p>
        </p:txBody>
      </p:sp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2268538" y="5734050"/>
            <a:ext cx="6767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C.Wetterich,Nucl.Phys.B302(1988)668,            24.9.87</a:t>
            </a:r>
          </a:p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P.J.E.Peebles,B.Ratra,ApJ.Lett.325(1988)L17,  20.10.87</a:t>
            </a:r>
            <a:endParaRPr lang="de-DE" sz="200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476250"/>
            <a:ext cx="8424862" cy="3816350"/>
          </a:xfrm>
          <a:solidFill>
            <a:srgbClr val="33CCFF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>Prediction :</a:t>
            </a:r>
            <a:b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/>
            </a:r>
            <a:b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> homogeneous dark energy</a:t>
            </a:r>
            <a:b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>influences recent cosmology</a:t>
            </a:r>
            <a:b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/>
            </a:r>
            <a:b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>- of same order as dark matter -</a:t>
            </a:r>
            <a:endParaRPr lang="de-DE" sz="4000" dirty="0" smtClean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344067" name="Text Box 3"/>
          <p:cNvSpPr txBox="1">
            <a:spLocks noChangeArrowheads="1"/>
          </p:cNvSpPr>
          <p:nvPr/>
        </p:nvSpPr>
        <p:spPr bwMode="auto">
          <a:xfrm>
            <a:off x="592138" y="4953000"/>
            <a:ext cx="83518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Original models do not fit the present observations</a:t>
            </a: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 …. modifications </a:t>
            </a: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 ( different growth of neutrino mass )</a:t>
            </a:r>
            <a:endParaRPr lang="de-DE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33CCFF"/>
                </a:solidFill>
              </a:rPr>
              <a:t>What is increasing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6013" y="2349500"/>
            <a:ext cx="6677025" cy="30464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Ratio of distance between galaxies 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over size of atoms !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atom size constant : expanding geometry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alternative : shrinking size of atoms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368152"/>
          </a:xfrm>
        </p:spPr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srgbClr val="33CCFF"/>
                </a:solidFill>
              </a:rPr>
              <a:t>Cosmon</a:t>
            </a:r>
            <a:r>
              <a:rPr lang="en-US" dirty="0" smtClean="0">
                <a:solidFill>
                  <a:srgbClr val="33CCFF"/>
                </a:solidFill>
              </a:rPr>
              <a:t> inflation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2492375"/>
            <a:ext cx="8280400" cy="3633788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4000" dirty="0" smtClean="0">
                <a:solidFill>
                  <a:srgbClr val="FFFF00"/>
                </a:solidFill>
              </a:rPr>
              <a:t>Unified picture of inflation and dynamical dark energy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4000" dirty="0" smtClean="0">
              <a:solidFill>
                <a:srgbClr val="FFFF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4000" dirty="0" err="1" smtClean="0">
                <a:solidFill>
                  <a:srgbClr val="FFFF00"/>
                </a:solidFill>
              </a:rPr>
              <a:t>Cosmon</a:t>
            </a:r>
            <a:r>
              <a:rPr lang="en-US" sz="4000" dirty="0" smtClean="0">
                <a:solidFill>
                  <a:srgbClr val="FFFF00"/>
                </a:solidFill>
              </a:rPr>
              <a:t> and </a:t>
            </a:r>
            <a:r>
              <a:rPr lang="en-US" sz="4000" dirty="0" err="1" smtClean="0">
                <a:solidFill>
                  <a:srgbClr val="FFFF00"/>
                </a:solidFill>
              </a:rPr>
              <a:t>inflaton</a:t>
            </a:r>
            <a:r>
              <a:rPr lang="en-US" sz="4000" dirty="0" smtClean="0">
                <a:solidFill>
                  <a:srgbClr val="FFFF00"/>
                </a:solidFill>
              </a:rPr>
              <a:t> are the same  scalar field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836613"/>
            <a:ext cx="8229600" cy="3384550"/>
          </a:xfrm>
          <a:noFill/>
        </p:spPr>
        <p:txBody>
          <a:bodyPr/>
          <a:lstStyle/>
          <a:p>
            <a:r>
              <a:rPr lang="en-US" smtClean="0">
                <a:solidFill>
                  <a:srgbClr val="FFFF00"/>
                </a:solidFill>
                <a:effectLst/>
              </a:rPr>
              <a:t> </a:t>
            </a:r>
            <a:br>
              <a:rPr lang="en-US" smtClean="0">
                <a:solidFill>
                  <a:srgbClr val="FFFF00"/>
                </a:solidFill>
                <a:effectLst/>
              </a:rPr>
            </a:br>
            <a:r>
              <a:rPr lang="en-US" smtClean="0">
                <a:solidFill>
                  <a:srgbClr val="FFFF00"/>
                </a:solidFill>
                <a:effectLst/>
              </a:rPr>
              <a:t>quantum gravity with</a:t>
            </a:r>
            <a:br>
              <a:rPr lang="en-US" smtClean="0">
                <a:solidFill>
                  <a:srgbClr val="FFFF00"/>
                </a:solidFill>
                <a:effectLst/>
              </a:rPr>
            </a:br>
            <a:r>
              <a:rPr lang="en-US" smtClean="0">
                <a:solidFill>
                  <a:srgbClr val="FFFF00"/>
                </a:solidFill>
                <a:effectLst/>
              </a:rPr>
              <a:t>scalar field –</a:t>
            </a:r>
            <a:br>
              <a:rPr lang="en-US" smtClean="0">
                <a:solidFill>
                  <a:srgbClr val="FFFF00"/>
                </a:solidFill>
                <a:effectLst/>
              </a:rPr>
            </a:br>
            <a:r>
              <a:rPr lang="en-US" smtClean="0">
                <a:solidFill>
                  <a:srgbClr val="FFFF00"/>
                </a:solidFill>
                <a:effectLst/>
              </a:rPr>
              <a:t>the role of scale symmetry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57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fluctuations induce</a:t>
            </a:r>
            <a:br>
              <a:rPr lang="en-US" dirty="0" smtClean="0">
                <a:solidFill>
                  <a:srgbClr val="33CCFF"/>
                </a:solidFill>
              </a:rPr>
            </a:br>
            <a:r>
              <a:rPr lang="en-US" dirty="0" smtClean="0">
                <a:solidFill>
                  <a:srgbClr val="33CCFF"/>
                </a:solidFill>
              </a:rPr>
              <a:t>running couplings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060575"/>
            <a:ext cx="8229600" cy="406558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violation of scale symmetry</a:t>
            </a:r>
          </a:p>
          <a:p>
            <a:pPr>
              <a:defRPr/>
            </a:pPr>
            <a:r>
              <a:rPr lang="en-US" dirty="0" smtClean="0"/>
              <a:t>well known in QCD or standard model</a:t>
            </a:r>
            <a:endParaRPr lang="en-US" dirty="0"/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3573463"/>
            <a:ext cx="3089275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" descr="http://th.physik.uni-frankfurt.de/~hossi/Bilder/BR/Plotl/QCDAlpha_ProgPartNuclPhy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3552825"/>
            <a:ext cx="2663825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33CCFF"/>
                </a:solidFill>
              </a:rPr>
              <a:t>Quantum </a:t>
            </a:r>
            <a:r>
              <a:rPr lang="de-DE" dirty="0" err="1" smtClean="0">
                <a:solidFill>
                  <a:srgbClr val="33CCFF"/>
                </a:solidFill>
              </a:rPr>
              <a:t>scale</a:t>
            </a:r>
            <a:r>
              <a:rPr lang="de-DE" smtClean="0">
                <a:solidFill>
                  <a:srgbClr val="33CCFF"/>
                </a:solidFill>
              </a:rPr>
              <a:t> symmetry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pPr>
              <a:defRPr/>
            </a:pPr>
            <a:r>
              <a:rPr lang="de-DE" smtClean="0"/>
              <a:t>quantum fluctuations violate scale symmetry</a:t>
            </a:r>
          </a:p>
          <a:p>
            <a:pPr>
              <a:defRPr/>
            </a:pPr>
            <a:r>
              <a:rPr lang="de-DE" smtClean="0"/>
              <a:t>running dimensionless couplings</a:t>
            </a:r>
          </a:p>
          <a:p>
            <a:pPr>
              <a:defRPr/>
            </a:pPr>
            <a:r>
              <a:rPr lang="de-DE" smtClean="0"/>
              <a:t>at fixed points , scale symmetry is exact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5" name="Picture 5" descr="scaling1"/>
          <p:cNvPicPr>
            <a:picLocks noChangeAspect="1" noChangeArrowheads="1"/>
          </p:cNvPicPr>
          <p:nvPr/>
        </p:nvPicPr>
        <p:blipFill>
          <a:blip r:embed="rId2" cstate="print"/>
          <a:srcRect l="32608" t="27110" r="31970" b="55696"/>
          <a:stretch>
            <a:fillRect/>
          </a:stretch>
        </p:blipFill>
        <p:spPr bwMode="auto">
          <a:xfrm>
            <a:off x="611560" y="3861048"/>
            <a:ext cx="3241675" cy="1935163"/>
          </a:xfrm>
          <a:prstGeom prst="rect">
            <a:avLst/>
          </a:prstGeom>
          <a:noFill/>
        </p:spPr>
      </p:pic>
      <p:pic>
        <p:nvPicPr>
          <p:cNvPr id="138246" name="Picture 6" descr="scaling1"/>
          <p:cNvPicPr>
            <a:picLocks noChangeAspect="1" noChangeArrowheads="1"/>
          </p:cNvPicPr>
          <p:nvPr/>
        </p:nvPicPr>
        <p:blipFill>
          <a:blip r:embed="rId2" cstate="print"/>
          <a:srcRect l="13048" t="13556" r="15184" b="55269"/>
          <a:stretch>
            <a:fillRect/>
          </a:stretch>
        </p:blipFill>
        <p:spPr bwMode="auto">
          <a:xfrm>
            <a:off x="611560" y="1628800"/>
            <a:ext cx="3240087" cy="1936750"/>
          </a:xfrm>
          <a:prstGeom prst="rect">
            <a:avLst/>
          </a:prstGeom>
          <a:noFill/>
        </p:spPr>
      </p:pic>
      <p:pic>
        <p:nvPicPr>
          <p:cNvPr id="138247" name="Picture 7" descr="scaling2"/>
          <p:cNvPicPr>
            <a:picLocks noChangeAspect="1" noChangeArrowheads="1"/>
          </p:cNvPicPr>
          <p:nvPr/>
        </p:nvPicPr>
        <p:blipFill>
          <a:blip r:embed="rId3" cstate="print"/>
          <a:srcRect l="17711" t="14915" r="19849" b="57959"/>
          <a:stretch>
            <a:fillRect/>
          </a:stretch>
        </p:blipFill>
        <p:spPr bwMode="auto">
          <a:xfrm>
            <a:off x="5220072" y="1628800"/>
            <a:ext cx="3312368" cy="1978332"/>
          </a:xfrm>
          <a:prstGeom prst="rect">
            <a:avLst/>
          </a:prstGeom>
          <a:noFill/>
        </p:spPr>
      </p:pic>
      <p:pic>
        <p:nvPicPr>
          <p:cNvPr id="138248" name="Picture 8" descr="scaling2"/>
          <p:cNvPicPr>
            <a:picLocks noChangeAspect="1" noChangeArrowheads="1"/>
          </p:cNvPicPr>
          <p:nvPr/>
        </p:nvPicPr>
        <p:blipFill>
          <a:blip r:embed="rId3" cstate="print"/>
          <a:srcRect l="35402" t="16948" r="31972" b="67464"/>
          <a:stretch>
            <a:fillRect/>
          </a:stretch>
        </p:blipFill>
        <p:spPr bwMode="auto">
          <a:xfrm>
            <a:off x="5220072" y="3861048"/>
            <a:ext cx="3337379" cy="1944216"/>
          </a:xfrm>
          <a:prstGeom prst="rect">
            <a:avLst/>
          </a:prstGeom>
          <a:noFill/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Scale symmetry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83568" y="6165304"/>
            <a:ext cx="3182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no scale symmetry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5436096" y="6165304"/>
            <a:ext cx="3024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scale symmetry</a:t>
            </a:r>
            <a:endParaRPr lang="en-US" sz="2800" dirty="0"/>
          </a:p>
        </p:txBody>
      </p:sp>
      <p:pic>
        <p:nvPicPr>
          <p:cNvPr id="1026" name="Picture 2" descr="C:\Users\wetteric\Pictures\Cosmobilder\lup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284984"/>
            <a:ext cx="1224136" cy="120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27088" y="260350"/>
            <a:ext cx="7473950" cy="13589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33CCFF"/>
                </a:solidFill>
              </a:rPr>
              <a:t>functional renormalization :</a:t>
            </a:r>
            <a:br>
              <a:rPr lang="en-US" sz="4000" dirty="0" smtClean="0">
                <a:solidFill>
                  <a:srgbClr val="33CCFF"/>
                </a:solidFill>
              </a:rPr>
            </a:br>
            <a:r>
              <a:rPr lang="en-US" sz="4000" dirty="0" smtClean="0">
                <a:solidFill>
                  <a:srgbClr val="33CCFF"/>
                </a:solidFill>
              </a:rPr>
              <a:t>flowing action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5869" t="10829" r="3288" b="9462"/>
          <a:stretch>
            <a:fillRect/>
          </a:stretch>
        </p:blipFill>
        <p:spPr bwMode="auto">
          <a:xfrm>
            <a:off x="1763713" y="1916113"/>
            <a:ext cx="5545137" cy="410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156325" y="5661025"/>
            <a:ext cx="1069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effectLst/>
                <a:latin typeface="Garamond" pitchFamily="18" charset="0"/>
                <a:ea typeface="+mn-ea"/>
              </a:rPr>
              <a:t>Wikipedia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33CCFF"/>
                </a:solidFill>
              </a:rPr>
              <a:t>Crossover in quantum gravity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557338"/>
            <a:ext cx="8208962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4" cstate="print"/>
          <a:srcRect l="15869" t="10829" r="3288" b="9462"/>
          <a:stretch>
            <a:fillRect/>
          </a:stretch>
        </p:blipFill>
        <p:spPr bwMode="auto">
          <a:xfrm>
            <a:off x="3563938" y="4581525"/>
            <a:ext cx="2592387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33CCFF"/>
                </a:solidFill>
              </a:rPr>
              <a:t>Origin of mass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550"/>
          </a:xfrm>
        </p:spPr>
        <p:txBody>
          <a:bodyPr/>
          <a:lstStyle/>
          <a:p>
            <a:pPr>
              <a:defRPr/>
            </a:pPr>
            <a:r>
              <a:rPr lang="de-DE" sz="2400" dirty="0" smtClean="0"/>
              <a:t>UV </a:t>
            </a:r>
            <a:r>
              <a:rPr lang="de-DE" sz="2400" dirty="0" err="1" smtClean="0"/>
              <a:t>fixed</a:t>
            </a:r>
            <a:r>
              <a:rPr lang="de-DE" sz="2400" dirty="0" smtClean="0"/>
              <a:t> </a:t>
            </a:r>
            <a:r>
              <a:rPr lang="de-DE" sz="2400" dirty="0" err="1" smtClean="0"/>
              <a:t>point</a:t>
            </a:r>
            <a:r>
              <a:rPr lang="de-DE" sz="2400" dirty="0" smtClean="0"/>
              <a:t> : </a:t>
            </a:r>
            <a:r>
              <a:rPr lang="de-DE" sz="2400" dirty="0" err="1" smtClean="0">
                <a:solidFill>
                  <a:srgbClr val="FFFF00"/>
                </a:solidFill>
              </a:rPr>
              <a:t>scale</a:t>
            </a:r>
            <a:r>
              <a:rPr lang="de-DE" sz="2400" dirty="0" smtClean="0">
                <a:solidFill>
                  <a:srgbClr val="FFFF00"/>
                </a:solidFill>
              </a:rPr>
              <a:t> </a:t>
            </a:r>
            <a:r>
              <a:rPr lang="de-DE" sz="2400" dirty="0" err="1" smtClean="0">
                <a:solidFill>
                  <a:srgbClr val="FFFF00"/>
                </a:solidFill>
              </a:rPr>
              <a:t>symmetry</a:t>
            </a:r>
            <a:r>
              <a:rPr lang="de-DE" sz="2400" dirty="0" smtClean="0">
                <a:solidFill>
                  <a:srgbClr val="FFFF00"/>
                </a:solidFill>
              </a:rPr>
              <a:t> </a:t>
            </a:r>
            <a:r>
              <a:rPr lang="de-DE" sz="2400" dirty="0" err="1" smtClean="0">
                <a:solidFill>
                  <a:srgbClr val="FFFF00"/>
                </a:solidFill>
              </a:rPr>
              <a:t>unbroken</a:t>
            </a:r>
            <a:endParaRPr lang="de-DE" sz="2400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de-DE" sz="2400" dirty="0" smtClean="0"/>
              <a:t>   </a:t>
            </a:r>
            <a:r>
              <a:rPr lang="de-DE" sz="2400" dirty="0" smtClean="0">
                <a:solidFill>
                  <a:srgbClr val="33CC33"/>
                </a:solidFill>
              </a:rPr>
              <a:t>all </a:t>
            </a:r>
            <a:r>
              <a:rPr lang="de-DE" sz="2400" dirty="0" err="1" smtClean="0">
                <a:solidFill>
                  <a:srgbClr val="33CC33"/>
                </a:solidFill>
              </a:rPr>
              <a:t>particles</a:t>
            </a:r>
            <a:r>
              <a:rPr lang="de-DE" sz="2400" dirty="0" smtClean="0">
                <a:solidFill>
                  <a:srgbClr val="33CC33"/>
                </a:solidFill>
              </a:rPr>
              <a:t> </a:t>
            </a:r>
            <a:r>
              <a:rPr lang="de-DE" sz="2400" dirty="0" err="1" smtClean="0">
                <a:solidFill>
                  <a:srgbClr val="33CC33"/>
                </a:solidFill>
              </a:rPr>
              <a:t>are</a:t>
            </a:r>
            <a:r>
              <a:rPr lang="de-DE" sz="2400" dirty="0" smtClean="0">
                <a:solidFill>
                  <a:srgbClr val="33CC33"/>
                </a:solidFill>
              </a:rPr>
              <a:t> </a:t>
            </a:r>
            <a:r>
              <a:rPr lang="de-DE" sz="2400" dirty="0" err="1" smtClean="0">
                <a:solidFill>
                  <a:srgbClr val="33CC33"/>
                </a:solidFill>
              </a:rPr>
              <a:t>massless</a:t>
            </a:r>
            <a:endParaRPr lang="de-DE" sz="2400" dirty="0" smtClean="0">
              <a:solidFill>
                <a:srgbClr val="33CC33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de-DE" sz="2400" dirty="0" smtClean="0">
              <a:solidFill>
                <a:srgbClr val="33CC33"/>
              </a:solidFill>
            </a:endParaRPr>
          </a:p>
          <a:p>
            <a:pPr>
              <a:defRPr/>
            </a:pPr>
            <a:r>
              <a:rPr lang="de-DE" sz="2400" dirty="0" smtClean="0"/>
              <a:t>IR </a:t>
            </a:r>
            <a:r>
              <a:rPr lang="de-DE" sz="2400" dirty="0" err="1" smtClean="0"/>
              <a:t>fixed</a:t>
            </a:r>
            <a:r>
              <a:rPr lang="de-DE" sz="2400" dirty="0" smtClean="0"/>
              <a:t> </a:t>
            </a:r>
            <a:r>
              <a:rPr lang="de-DE" sz="2400" dirty="0" err="1" smtClean="0"/>
              <a:t>point</a:t>
            </a:r>
            <a:r>
              <a:rPr lang="de-DE" sz="2400" dirty="0" smtClean="0"/>
              <a:t> :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2400" dirty="0" smtClean="0">
                <a:solidFill>
                  <a:srgbClr val="FFFF00"/>
                </a:solidFill>
              </a:rPr>
              <a:t>    </a:t>
            </a:r>
            <a:r>
              <a:rPr lang="de-DE" sz="2400" dirty="0" err="1" smtClean="0">
                <a:solidFill>
                  <a:srgbClr val="FFFF00"/>
                </a:solidFill>
              </a:rPr>
              <a:t>scale</a:t>
            </a:r>
            <a:r>
              <a:rPr lang="de-DE" sz="2400" dirty="0" smtClean="0">
                <a:solidFill>
                  <a:srgbClr val="FFFF00"/>
                </a:solidFill>
              </a:rPr>
              <a:t> </a:t>
            </a:r>
            <a:r>
              <a:rPr lang="de-DE" sz="2400" dirty="0" err="1" smtClean="0">
                <a:solidFill>
                  <a:srgbClr val="FFFF00"/>
                </a:solidFill>
              </a:rPr>
              <a:t>symmetry</a:t>
            </a:r>
            <a:r>
              <a:rPr lang="de-DE" sz="2400" dirty="0" smtClean="0">
                <a:solidFill>
                  <a:srgbClr val="FFFF00"/>
                </a:solidFill>
              </a:rPr>
              <a:t> </a:t>
            </a:r>
            <a:r>
              <a:rPr lang="de-DE" sz="2400" dirty="0" err="1" smtClean="0">
                <a:solidFill>
                  <a:srgbClr val="FFFF00"/>
                </a:solidFill>
              </a:rPr>
              <a:t>spontaneously</a:t>
            </a:r>
            <a:r>
              <a:rPr lang="de-DE" sz="2400" dirty="0" smtClean="0">
                <a:solidFill>
                  <a:srgbClr val="FFFF00"/>
                </a:solidFill>
              </a:rPr>
              <a:t> </a:t>
            </a:r>
            <a:r>
              <a:rPr lang="de-DE" sz="2400" dirty="0" err="1" smtClean="0">
                <a:solidFill>
                  <a:srgbClr val="FFFF00"/>
                </a:solidFill>
              </a:rPr>
              <a:t>broken</a:t>
            </a:r>
            <a:r>
              <a:rPr lang="de-DE" sz="2400" dirty="0" smtClean="0"/>
              <a:t>,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2400" dirty="0" smtClean="0">
                <a:solidFill>
                  <a:srgbClr val="33CC33"/>
                </a:solidFill>
              </a:rPr>
              <a:t>    massive </a:t>
            </a:r>
            <a:r>
              <a:rPr lang="de-DE" sz="2400" dirty="0" err="1" smtClean="0">
                <a:solidFill>
                  <a:srgbClr val="33CC33"/>
                </a:solidFill>
              </a:rPr>
              <a:t>particles</a:t>
            </a:r>
            <a:r>
              <a:rPr lang="de-DE" sz="2400" dirty="0" smtClean="0">
                <a:solidFill>
                  <a:srgbClr val="33CC33"/>
                </a:solidFill>
              </a:rPr>
              <a:t> , </a:t>
            </a:r>
            <a:r>
              <a:rPr lang="de-DE" sz="2400" dirty="0" err="1" smtClean="0">
                <a:solidFill>
                  <a:srgbClr val="33CC33"/>
                </a:solidFill>
              </a:rPr>
              <a:t>massless</a:t>
            </a:r>
            <a:r>
              <a:rPr lang="de-DE" sz="2400" dirty="0" smtClean="0">
                <a:solidFill>
                  <a:srgbClr val="33CC33"/>
                </a:solidFill>
              </a:rPr>
              <a:t> </a:t>
            </a:r>
            <a:r>
              <a:rPr lang="de-DE" sz="2400" dirty="0" err="1" smtClean="0">
                <a:solidFill>
                  <a:srgbClr val="33CC33"/>
                </a:solidFill>
              </a:rPr>
              <a:t>dilaton</a:t>
            </a:r>
            <a:endParaRPr lang="de-DE" sz="2400" dirty="0" smtClean="0">
              <a:solidFill>
                <a:srgbClr val="33CC33"/>
              </a:solidFill>
            </a:endParaRPr>
          </a:p>
          <a:p>
            <a:pPr>
              <a:defRPr/>
            </a:pPr>
            <a:endParaRPr lang="de-DE" sz="2400" dirty="0" smtClean="0">
              <a:solidFill>
                <a:srgbClr val="33CC33"/>
              </a:solidFill>
            </a:endParaRPr>
          </a:p>
          <a:p>
            <a:pPr>
              <a:defRPr/>
            </a:pPr>
            <a:r>
              <a:rPr lang="de-DE" sz="2400" dirty="0" err="1" smtClean="0"/>
              <a:t>crossover</a:t>
            </a:r>
            <a:r>
              <a:rPr lang="de-DE" sz="2400" dirty="0" smtClean="0"/>
              <a:t> : </a:t>
            </a:r>
            <a:r>
              <a:rPr lang="de-DE" sz="2400" dirty="0" smtClean="0">
                <a:solidFill>
                  <a:srgbClr val="FFFF00"/>
                </a:solidFill>
              </a:rPr>
              <a:t>explicit </a:t>
            </a:r>
            <a:r>
              <a:rPr lang="de-DE" sz="2400" dirty="0" err="1" smtClean="0">
                <a:solidFill>
                  <a:srgbClr val="FFFF00"/>
                </a:solidFill>
              </a:rPr>
              <a:t>mass</a:t>
            </a:r>
            <a:r>
              <a:rPr lang="de-DE" sz="2400" dirty="0" smtClean="0">
                <a:solidFill>
                  <a:srgbClr val="FFFF00"/>
                </a:solidFill>
              </a:rPr>
              <a:t> </a:t>
            </a:r>
            <a:r>
              <a:rPr lang="de-DE" sz="2400" dirty="0" err="1" smtClean="0">
                <a:solidFill>
                  <a:srgbClr val="FFFF00"/>
                </a:solidFill>
              </a:rPr>
              <a:t>scale</a:t>
            </a:r>
            <a:r>
              <a:rPr lang="de-DE" sz="2400" dirty="0" smtClean="0">
                <a:solidFill>
                  <a:srgbClr val="FFFF00"/>
                </a:solidFill>
              </a:rPr>
              <a:t> </a:t>
            </a:r>
            <a:r>
              <a:rPr lang="el-GR" sz="2400" dirty="0" smtClean="0">
                <a:solidFill>
                  <a:srgbClr val="FFFF00"/>
                </a:solidFill>
              </a:rPr>
              <a:t>μ</a:t>
            </a:r>
            <a:r>
              <a:rPr lang="en-US" sz="2400" dirty="0" smtClean="0">
                <a:solidFill>
                  <a:srgbClr val="FFFF00"/>
                </a:solidFill>
              </a:rPr>
              <a:t> important </a:t>
            </a:r>
          </a:p>
          <a:p>
            <a:pPr>
              <a:defRPr/>
            </a:pPr>
            <a:endParaRPr lang="en-US" sz="2400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400" dirty="0" smtClean="0"/>
              <a:t>approximate SM fixed point : </a:t>
            </a:r>
            <a:r>
              <a:rPr lang="en-US" sz="2400" dirty="0" smtClean="0">
                <a:solidFill>
                  <a:srgbClr val="FFFF00"/>
                </a:solidFill>
              </a:rPr>
              <a:t>approximate scale symmetry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spontaneously broken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33CC33"/>
                </a:solidFill>
              </a:rPr>
              <a:t>massive particles , almost </a:t>
            </a:r>
            <a:r>
              <a:rPr lang="en-US" sz="2400" dirty="0" err="1" smtClean="0">
                <a:solidFill>
                  <a:srgbClr val="33CC33"/>
                </a:solidFill>
              </a:rPr>
              <a:t>massless</a:t>
            </a:r>
            <a:r>
              <a:rPr lang="en-US" sz="2400" dirty="0" smtClean="0">
                <a:solidFill>
                  <a:srgbClr val="33CC33"/>
                </a:solidFill>
              </a:rPr>
              <a:t> </a:t>
            </a:r>
            <a:r>
              <a:rPr lang="en-US" sz="2400" dirty="0" err="1" smtClean="0">
                <a:solidFill>
                  <a:srgbClr val="33CC33"/>
                </a:solidFill>
              </a:rPr>
              <a:t>cosmon</a:t>
            </a:r>
            <a:r>
              <a:rPr lang="en-US" sz="2400" dirty="0" smtClean="0">
                <a:solidFill>
                  <a:srgbClr val="33CC33"/>
                </a:solidFill>
              </a:rPr>
              <a:t>, tiny </a:t>
            </a:r>
            <a:r>
              <a:rPr lang="en-US" sz="2400" dirty="0" err="1" smtClean="0">
                <a:solidFill>
                  <a:srgbClr val="33CC33"/>
                </a:solidFill>
              </a:rPr>
              <a:t>cosmon</a:t>
            </a:r>
            <a:r>
              <a:rPr lang="en-US" sz="2400" dirty="0" smtClean="0">
                <a:solidFill>
                  <a:srgbClr val="33CC33"/>
                </a:solidFill>
              </a:rPr>
              <a:t> potential</a:t>
            </a:r>
            <a:endParaRPr lang="de-DE" sz="2400" dirty="0" smtClean="0">
              <a:solidFill>
                <a:srgbClr val="33CC33"/>
              </a:solidFill>
            </a:endParaRPr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2420938"/>
            <a:ext cx="3008313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1498600"/>
          </a:xfrm>
          <a:noFill/>
          <a:ln/>
        </p:spPr>
        <p:txBody>
          <a:bodyPr/>
          <a:lstStyle/>
          <a:p>
            <a:r>
              <a:rPr lang="en-US" dirty="0" smtClean="0">
                <a:solidFill>
                  <a:srgbClr val="33CCFF"/>
                </a:solidFill>
                <a:effectLst/>
              </a:rPr>
              <a:t>Spontaneous breaking </a:t>
            </a:r>
            <a:br>
              <a:rPr lang="en-US" dirty="0" smtClean="0">
                <a:solidFill>
                  <a:srgbClr val="33CCFF"/>
                </a:solidFill>
                <a:effectLst/>
              </a:rPr>
            </a:br>
            <a:r>
              <a:rPr lang="en-US" dirty="0" smtClean="0">
                <a:solidFill>
                  <a:srgbClr val="33CCFF"/>
                </a:solidFill>
                <a:effectLst/>
              </a:rPr>
              <a:t>of scale symmetry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76475"/>
            <a:ext cx="8229600" cy="3849688"/>
          </a:xfrm>
          <a:noFill/>
          <a:ln/>
        </p:spPr>
        <p:txBody>
          <a:bodyPr/>
          <a:lstStyle/>
          <a:p>
            <a:r>
              <a:rPr lang="en-US" dirty="0" smtClean="0">
                <a:effectLst/>
              </a:rPr>
              <a:t>expectation value of scalar field breaks scale symmetry spontaneously</a:t>
            </a:r>
          </a:p>
          <a:p>
            <a:r>
              <a:rPr lang="en-US" dirty="0" smtClean="0">
                <a:effectLst/>
              </a:rPr>
              <a:t>massive particles are compatible with scale symmetry</a:t>
            </a:r>
          </a:p>
          <a:p>
            <a:r>
              <a:rPr lang="en-US" dirty="0" smtClean="0">
                <a:effectLst/>
              </a:rPr>
              <a:t>in presence of massive particles : sign of exact scale symmetry is exactly </a:t>
            </a:r>
            <a:r>
              <a:rPr lang="en-US" dirty="0" err="1" smtClean="0">
                <a:solidFill>
                  <a:srgbClr val="FFFF00"/>
                </a:solidFill>
                <a:effectLst/>
              </a:rPr>
              <a:t>massless</a:t>
            </a:r>
            <a:r>
              <a:rPr lang="en-US" dirty="0" smtClean="0">
                <a:solidFill>
                  <a:srgbClr val="FFFF00"/>
                </a:solidFill>
                <a:effectLst/>
              </a:rPr>
              <a:t> Goldstone boson</a:t>
            </a:r>
            <a:r>
              <a:rPr lang="en-US" dirty="0" smtClean="0">
                <a:effectLst/>
              </a:rPr>
              <a:t> – the </a:t>
            </a:r>
            <a:r>
              <a:rPr lang="en-US" dirty="0" err="1" smtClean="0">
                <a:effectLst/>
              </a:rPr>
              <a:t>dilaton</a:t>
            </a:r>
            <a:endParaRPr lang="en-US" dirty="0" smtClean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4000" smtClean="0">
                <a:solidFill>
                  <a:srgbClr val="33CCFF"/>
                </a:solidFill>
                <a:effectLst/>
              </a:rPr>
              <a:t>Approximate scale symmetry near fixed points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5038"/>
            <a:ext cx="8229600" cy="4392612"/>
          </a:xfrm>
          <a:solidFill>
            <a:srgbClr val="0033CC"/>
          </a:solidFill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effectLst/>
              </a:rPr>
              <a:t>UV : approximate scale invariance of primordial fluctuation spectrum from inflation</a:t>
            </a:r>
          </a:p>
          <a:p>
            <a:pPr>
              <a:defRPr/>
            </a:pPr>
            <a:endParaRPr lang="en-US" dirty="0" smtClean="0">
              <a:solidFill>
                <a:srgbClr val="FFFF00"/>
              </a:solidFill>
              <a:effectLst/>
            </a:endParaRPr>
          </a:p>
          <a:p>
            <a:pPr>
              <a:buClr>
                <a:srgbClr val="FFCC00"/>
              </a:buClr>
              <a:defRPr/>
            </a:pPr>
            <a:r>
              <a:rPr lang="en-US" dirty="0" smtClean="0">
                <a:solidFill>
                  <a:srgbClr val="FFFF00"/>
                </a:solidFill>
                <a:effectLst/>
              </a:rPr>
              <a:t>IR : </a:t>
            </a:r>
            <a:r>
              <a:rPr lang="en-US" dirty="0" err="1" smtClean="0"/>
              <a:t>cosmon</a:t>
            </a:r>
            <a:r>
              <a:rPr lang="en-US" dirty="0" smtClean="0"/>
              <a:t> is pseudo Goldstone boson of </a:t>
            </a:r>
          </a:p>
          <a:p>
            <a:pPr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n-US" dirty="0" smtClean="0"/>
              <a:t>        spontaneously broken scale symmetry,</a:t>
            </a:r>
          </a:p>
          <a:p>
            <a:pPr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n-US" dirty="0" smtClean="0"/>
              <a:t>        tiny mass,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FFFF00"/>
                </a:solidFill>
                <a:effectLst/>
              </a:rPr>
              <a:t>        responsible for dynamical Dark Energy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33CCFF"/>
                </a:solidFill>
              </a:rPr>
              <a:t>How can  particle masses</a:t>
            </a:r>
            <a:br>
              <a:rPr lang="en-US" smtClean="0">
                <a:solidFill>
                  <a:srgbClr val="33CCFF"/>
                </a:solidFill>
              </a:rPr>
            </a:br>
            <a:r>
              <a:rPr lang="en-US" smtClean="0">
                <a:solidFill>
                  <a:srgbClr val="33CCFF"/>
                </a:solidFill>
              </a:rPr>
              <a:t>change with time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395288" y="1988839"/>
            <a:ext cx="8425184" cy="453578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Particle masses are proportional to scalar field </a:t>
            </a:r>
            <a:r>
              <a:rPr lang="el-GR" dirty="0" smtClean="0">
                <a:solidFill>
                  <a:srgbClr val="FFFF00"/>
                </a:solidFill>
              </a:rPr>
              <a:t>χ</a:t>
            </a:r>
            <a:r>
              <a:rPr lang="en-US" dirty="0" smtClean="0">
                <a:solidFill>
                  <a:srgbClr val="FFFF00"/>
                </a:solidFill>
              </a:rPr>
              <a:t> .</a:t>
            </a:r>
          </a:p>
          <a:p>
            <a:pPr>
              <a:defRPr/>
            </a:pPr>
            <a:r>
              <a:rPr lang="en-US" dirty="0" smtClean="0">
                <a:solidFill>
                  <a:srgbClr val="00FF00"/>
                </a:solidFill>
              </a:rPr>
              <a:t>Scalar field varies with time.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Ratios of particle masses are independent of </a:t>
            </a:r>
            <a:r>
              <a:rPr lang="el-GR" dirty="0" smtClean="0">
                <a:solidFill>
                  <a:srgbClr val="FFFF00"/>
                </a:solidFill>
              </a:rPr>
              <a:t>χ</a:t>
            </a:r>
            <a:r>
              <a:rPr lang="en-US" dirty="0" smtClean="0">
                <a:solidFill>
                  <a:srgbClr val="FFFF00"/>
                </a:solidFill>
              </a:rPr>
              <a:t> and therefore remain constant.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Compatibility with observational bounds on time dependence of particle mass ratios.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Dimensionless couplings are independent of </a:t>
            </a:r>
            <a:r>
              <a:rPr lang="el-GR" dirty="0" smtClean="0">
                <a:solidFill>
                  <a:srgbClr val="FFFF00"/>
                </a:solidFill>
              </a:rPr>
              <a:t>χ</a:t>
            </a:r>
            <a:r>
              <a:rPr lang="en-US" dirty="0" smtClean="0">
                <a:solidFill>
                  <a:srgbClr val="FFFF00"/>
                </a:solidFill>
              </a:rPr>
              <a:t>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33CCFF"/>
                </a:solidFill>
              </a:rPr>
              <a:t>Asymptotic safety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309562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de-DE" smtClean="0"/>
              <a:t>if  UV fixed point exists :</a:t>
            </a:r>
          </a:p>
          <a:p>
            <a:pPr>
              <a:defRPr/>
            </a:pPr>
            <a:endParaRPr lang="de-DE" smtClean="0"/>
          </a:p>
          <a:p>
            <a:pPr>
              <a:buFont typeface="Wingdings" pitchFamily="2" charset="2"/>
              <a:buNone/>
              <a:defRPr/>
            </a:pPr>
            <a:r>
              <a:rPr lang="de-DE" sz="4000" i="1" smtClean="0">
                <a:solidFill>
                  <a:srgbClr val="FFFF00"/>
                </a:solidFill>
              </a:rPr>
              <a:t>quantum gravity is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4000" i="1" smtClean="0">
                <a:solidFill>
                  <a:srgbClr val="FFFF00"/>
                </a:solidFill>
              </a:rPr>
              <a:t>non-perturbatively renormalizable !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35150" y="5805488"/>
            <a:ext cx="5400675" cy="579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S. Weinberg  ,   M. Reuter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>
                <a:solidFill>
                  <a:srgbClr val="79DCFF"/>
                </a:solidFill>
              </a:rPr>
              <a:t>a prediction…</a:t>
            </a:r>
            <a:endParaRPr lang="de-DE" smtClean="0">
              <a:solidFill>
                <a:srgbClr val="79DCFF"/>
              </a:solidFill>
            </a:endParaRPr>
          </a:p>
        </p:txBody>
      </p:sp>
      <p:pic>
        <p:nvPicPr>
          <p:cNvPr id="1658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628775"/>
            <a:ext cx="78105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076700"/>
            <a:ext cx="7983537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3" name="Picture 3"/>
          <p:cNvPicPr>
            <a:picLocks noChangeAspect="1" noChangeArrowheads="1"/>
          </p:cNvPicPr>
          <p:nvPr/>
        </p:nvPicPr>
        <p:blipFill>
          <a:blip r:embed="rId4" cstate="print"/>
          <a:srcRect l="45100" t="75000" r="26936" b="10001"/>
          <a:stretch>
            <a:fillRect/>
          </a:stretch>
        </p:blipFill>
        <p:spPr bwMode="auto">
          <a:xfrm>
            <a:off x="2051050" y="5876925"/>
            <a:ext cx="59531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mtClean="0">
                <a:solidFill>
                  <a:srgbClr val="33CCFF"/>
                </a:solidFill>
              </a:rPr>
              <a:t>IR fixed point in quantum gravity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4294967295"/>
          </p:nvPr>
        </p:nvSpPr>
        <p:spPr>
          <a:xfrm>
            <a:off x="457200" y="2492375"/>
            <a:ext cx="5122863" cy="237648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de-DE" smtClean="0">
                <a:solidFill>
                  <a:srgbClr val="FFFF00"/>
                </a:solidFill>
              </a:rPr>
              <a:t>First positive indication from functional renormalization flow with truncation :</a:t>
            </a:r>
          </a:p>
          <a:p>
            <a:pPr>
              <a:buFont typeface="Wingdings" pitchFamily="2" charset="2"/>
              <a:buNone/>
            </a:pPr>
            <a:endParaRPr lang="de-DE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</a:pPr>
            <a:endParaRPr lang="de-DE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de-DE" smtClean="0">
                <a:solidFill>
                  <a:srgbClr val="FFFF00"/>
                </a:solidFill>
              </a:rPr>
              <a:t>fixed point effective action :</a:t>
            </a:r>
          </a:p>
        </p:txBody>
      </p:sp>
      <p:pic>
        <p:nvPicPr>
          <p:cNvPr id="17818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575" y="1412875"/>
            <a:ext cx="485775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4076700"/>
            <a:ext cx="47529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5805488"/>
            <a:ext cx="42481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1500" y="3860800"/>
            <a:ext cx="34925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85113" y="6021388"/>
            <a:ext cx="936625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186" name="Text Box 10"/>
          <p:cNvSpPr txBox="1">
            <a:spLocks noChangeArrowheads="1"/>
          </p:cNvSpPr>
          <p:nvPr/>
        </p:nvSpPr>
        <p:spPr bwMode="auto">
          <a:xfrm>
            <a:off x="6227763" y="2781300"/>
            <a:ext cx="25209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large field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behavior of 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4000" smtClean="0">
                <a:solidFill>
                  <a:srgbClr val="33CCFF"/>
                </a:solidFill>
              </a:rPr>
              <a:t>Possible consequences of </a:t>
            </a:r>
            <a:br>
              <a:rPr lang="de-DE" sz="4000" smtClean="0">
                <a:solidFill>
                  <a:srgbClr val="33CCFF"/>
                </a:solidFill>
              </a:rPr>
            </a:br>
            <a:r>
              <a:rPr lang="de-DE" sz="4000" smtClean="0">
                <a:solidFill>
                  <a:srgbClr val="33CCFF"/>
                </a:solidFill>
              </a:rPr>
              <a:t>crossover in quantum gravity</a:t>
            </a:r>
          </a:p>
        </p:txBody>
      </p:sp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3" y="1916113"/>
            <a:ext cx="4535487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0" name="Text Box 4"/>
          <p:cNvSpPr txBox="1">
            <a:spLocks noChangeArrowheads="1"/>
          </p:cNvSpPr>
          <p:nvPr/>
        </p:nvSpPr>
        <p:spPr bwMode="auto">
          <a:xfrm>
            <a:off x="468313" y="4932363"/>
            <a:ext cx="86280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Realistic model for inflation and dark energy</a:t>
            </a:r>
          </a:p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 single scalar field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657350"/>
          </a:xfrm>
        </p:spPr>
        <p:txBody>
          <a:bodyPr/>
          <a:lstStyle/>
          <a:p>
            <a:pPr>
              <a:defRPr/>
            </a:pPr>
            <a:r>
              <a:rPr lang="de-DE" sz="4000" smtClean="0">
                <a:solidFill>
                  <a:srgbClr val="33CCFF"/>
                </a:solidFill>
              </a:rPr>
              <a:t>Cosmological solution :</a:t>
            </a:r>
            <a:br>
              <a:rPr lang="de-DE" sz="4000" smtClean="0">
                <a:solidFill>
                  <a:srgbClr val="33CCFF"/>
                </a:solidFill>
              </a:rPr>
            </a:br>
            <a:r>
              <a:rPr lang="de-DE" sz="4000" smtClean="0">
                <a:solidFill>
                  <a:srgbClr val="33CCFF"/>
                </a:solidFill>
              </a:rPr>
              <a:t>crossover from UV to IR fixed point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/>
          <a:lstStyle/>
          <a:p>
            <a:pPr>
              <a:defRPr/>
            </a:pPr>
            <a:r>
              <a:rPr lang="de-DE" sz="2800" dirty="0" err="1" smtClean="0"/>
              <a:t>Dimensionless</a:t>
            </a:r>
            <a:r>
              <a:rPr lang="de-DE" sz="2800" dirty="0" smtClean="0"/>
              <a:t> </a:t>
            </a:r>
            <a:r>
              <a:rPr lang="de-DE" sz="2800" dirty="0" err="1" smtClean="0"/>
              <a:t>functions</a:t>
            </a:r>
            <a:r>
              <a:rPr lang="de-DE" sz="2800" dirty="0" smtClean="0"/>
              <a:t> </a:t>
            </a:r>
            <a:r>
              <a:rPr lang="de-DE" sz="2800" dirty="0" err="1" smtClean="0"/>
              <a:t>as</a:t>
            </a:r>
            <a:r>
              <a:rPr lang="de-DE" sz="2800" dirty="0" smtClean="0"/>
              <a:t> B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2800" dirty="0" smtClean="0"/>
              <a:t>    </a:t>
            </a:r>
            <a:r>
              <a:rPr lang="de-DE" sz="2800" dirty="0" err="1" smtClean="0"/>
              <a:t>depend</a:t>
            </a:r>
            <a:r>
              <a:rPr lang="de-DE" sz="2800" dirty="0" smtClean="0"/>
              <a:t> </a:t>
            </a:r>
            <a:r>
              <a:rPr lang="de-DE" sz="2800" dirty="0" err="1" smtClean="0"/>
              <a:t>only</a:t>
            </a:r>
            <a:r>
              <a:rPr lang="de-DE" sz="2800" dirty="0" smtClean="0"/>
              <a:t> on </a:t>
            </a:r>
            <a:r>
              <a:rPr lang="de-DE" sz="2800" dirty="0" err="1" smtClean="0"/>
              <a:t>ratio</a:t>
            </a:r>
            <a:r>
              <a:rPr lang="de-DE" sz="2800" dirty="0" smtClean="0"/>
              <a:t> </a:t>
            </a:r>
            <a:r>
              <a:rPr lang="el-GR" sz="2800" dirty="0" smtClean="0"/>
              <a:t>μ</a:t>
            </a:r>
            <a:r>
              <a:rPr lang="en-US" sz="2800" dirty="0" smtClean="0"/>
              <a:t>/</a:t>
            </a:r>
            <a:r>
              <a:rPr lang="el-GR" sz="2800" dirty="0" smtClean="0"/>
              <a:t>χ</a:t>
            </a:r>
            <a:r>
              <a:rPr lang="en-US" sz="2800" dirty="0" smtClean="0"/>
              <a:t> .</a:t>
            </a:r>
          </a:p>
          <a:p>
            <a:pPr>
              <a:defRPr/>
            </a:pPr>
            <a:r>
              <a:rPr lang="en-US" sz="2800" dirty="0" smtClean="0"/>
              <a:t>IR:   μ→0   , </a:t>
            </a:r>
            <a:r>
              <a:rPr lang="el-GR" sz="2800" dirty="0" smtClean="0"/>
              <a:t>χ→∞</a:t>
            </a:r>
            <a:endParaRPr lang="en-US" sz="2800" dirty="0" smtClean="0"/>
          </a:p>
          <a:p>
            <a:pPr>
              <a:defRPr/>
            </a:pPr>
            <a:r>
              <a:rPr lang="en-US" sz="2800" dirty="0" smtClean="0"/>
              <a:t>UV:  </a:t>
            </a:r>
            <a:r>
              <a:rPr lang="el-GR" sz="2800" dirty="0" smtClean="0"/>
              <a:t>μ→∞</a:t>
            </a:r>
            <a:r>
              <a:rPr lang="en-US" sz="2800" dirty="0" smtClean="0"/>
              <a:t>  , </a:t>
            </a:r>
            <a:r>
              <a:rPr lang="el-GR" sz="2800" dirty="0" smtClean="0"/>
              <a:t>χ→</a:t>
            </a:r>
            <a:r>
              <a:rPr lang="en-US" sz="2800" dirty="0" smtClean="0"/>
              <a:t>0</a:t>
            </a:r>
          </a:p>
          <a:p>
            <a:pPr>
              <a:defRPr/>
            </a:pPr>
            <a:endParaRPr lang="en-US" sz="2800" dirty="0" smtClean="0"/>
          </a:p>
          <a:p>
            <a:pPr>
              <a:buFont typeface="Wingdings" pitchFamily="2" charset="2"/>
              <a:buNone/>
              <a:defRPr/>
            </a:pPr>
            <a:r>
              <a:rPr lang="en-US" sz="2800" b="1" dirty="0" smtClean="0">
                <a:solidFill>
                  <a:srgbClr val="FFFF00"/>
                </a:solidFill>
              </a:rPr>
              <a:t>Cosmology makes 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800" b="1" dirty="0" smtClean="0">
                <a:solidFill>
                  <a:srgbClr val="FFFF00"/>
                </a:solidFill>
              </a:rPr>
              <a:t>crossover between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800" b="1" dirty="0" smtClean="0">
                <a:solidFill>
                  <a:srgbClr val="FFFF00"/>
                </a:solidFill>
              </a:rPr>
              <a:t>fixed points by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800" b="1" dirty="0" smtClean="0">
                <a:solidFill>
                  <a:srgbClr val="FFFF00"/>
                </a:solidFill>
              </a:rPr>
              <a:t>variation of </a:t>
            </a:r>
            <a:r>
              <a:rPr lang="el-GR" sz="2800" b="1" dirty="0" smtClean="0">
                <a:solidFill>
                  <a:srgbClr val="FFFF00"/>
                </a:solidFill>
              </a:rPr>
              <a:t>χ</a:t>
            </a:r>
            <a:r>
              <a:rPr lang="en-US" sz="2800" b="1" dirty="0" smtClean="0">
                <a:solidFill>
                  <a:srgbClr val="FFFF00"/>
                </a:solidFill>
              </a:rPr>
              <a:t> .</a:t>
            </a:r>
            <a:endParaRPr lang="de-DE" sz="2800" b="1" dirty="0" smtClean="0">
              <a:solidFill>
                <a:srgbClr val="FFFF00"/>
              </a:solidFill>
            </a:endParaRPr>
          </a:p>
        </p:txBody>
      </p:sp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3916363"/>
            <a:ext cx="4424362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CCFF"/>
                </a:solidFill>
              </a:rPr>
              <a:t>renormalization flow and</a:t>
            </a:r>
            <a:br>
              <a:rPr lang="en-US" dirty="0" smtClean="0">
                <a:solidFill>
                  <a:srgbClr val="33CCFF"/>
                </a:solidFill>
              </a:rPr>
            </a:br>
            <a:r>
              <a:rPr lang="en-US" dirty="0" smtClean="0">
                <a:solidFill>
                  <a:srgbClr val="33CCFF"/>
                </a:solidFill>
              </a:rPr>
              <a:t>cosmological evolution</a:t>
            </a:r>
            <a:endParaRPr lang="en-US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renormalization flow as function of </a:t>
            </a:r>
            <a:r>
              <a:rPr lang="en-US" sz="3600" b="1" dirty="0" smtClean="0">
                <a:solidFill>
                  <a:srgbClr val="33CC33"/>
                </a:solidFill>
              </a:rPr>
              <a:t>µ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</a:p>
          <a:p>
            <a:pPr>
              <a:buNone/>
            </a:pPr>
            <a:r>
              <a:rPr lang="en-US" dirty="0" smtClean="0"/>
              <a:t> </a:t>
            </a:r>
            <a:r>
              <a:rPr lang="en-US" dirty="0" smtClean="0"/>
              <a:t>   </a:t>
            </a:r>
            <a:r>
              <a:rPr lang="en-US" sz="2800" dirty="0" smtClean="0"/>
              <a:t>is mapped by dimensionless functions to</a:t>
            </a:r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field dependence of effective action on scalar field </a:t>
            </a:r>
            <a:r>
              <a:rPr lang="el-GR" sz="3600" b="1" dirty="0" smtClean="0">
                <a:solidFill>
                  <a:srgbClr val="33CC33"/>
                </a:solidFill>
              </a:rPr>
              <a:t>χ</a:t>
            </a:r>
            <a:endParaRPr lang="en-US" b="1" dirty="0" smtClean="0">
              <a:solidFill>
                <a:srgbClr val="33CC33"/>
              </a:solidFill>
            </a:endParaRPr>
          </a:p>
          <a:p>
            <a:pPr>
              <a:buNone/>
            </a:pPr>
            <a:r>
              <a:rPr lang="en-US" dirty="0" smtClean="0"/>
              <a:t>   </a:t>
            </a:r>
            <a:r>
              <a:rPr lang="en-US" sz="2800" dirty="0" smtClean="0"/>
              <a:t>translates by solution of field equation to</a:t>
            </a:r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dependence of cosmology an time t or </a:t>
            </a:r>
            <a:r>
              <a:rPr lang="el-GR" sz="3600" b="1" dirty="0" smtClean="0">
                <a:solidFill>
                  <a:srgbClr val="33CC33"/>
                </a:solidFill>
              </a:rPr>
              <a:t>η</a:t>
            </a:r>
            <a:endParaRPr lang="en-US" b="1" dirty="0" smtClean="0">
              <a:solidFill>
                <a:srgbClr val="33CC33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33CCFF"/>
                </a:solidFill>
              </a:rPr>
              <a:t>Simplicity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mtClean="0"/>
              <a:t>simple description of </a:t>
            </a:r>
            <a:r>
              <a:rPr lang="en-US" smtClean="0">
                <a:solidFill>
                  <a:srgbClr val="FFFF00"/>
                </a:solidFill>
              </a:rPr>
              <a:t>all</a:t>
            </a:r>
            <a:r>
              <a:rPr lang="en-US" smtClean="0"/>
              <a:t> cosmological epochs</a:t>
            </a:r>
          </a:p>
          <a:p>
            <a:pPr marL="0" indent="0">
              <a:defRPr/>
            </a:pPr>
            <a:endParaRPr lang="en-US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mtClean="0"/>
              <a:t>natural incorporation of Dark Energy :</a:t>
            </a:r>
          </a:p>
          <a:p>
            <a:pPr marL="0" indent="0">
              <a:defRPr/>
            </a:pPr>
            <a:r>
              <a:rPr lang="en-US" smtClean="0">
                <a:solidFill>
                  <a:srgbClr val="FFFF00"/>
                </a:solidFill>
              </a:rPr>
              <a:t> inflation</a:t>
            </a:r>
          </a:p>
          <a:p>
            <a:pPr marL="0" indent="0">
              <a:defRPr/>
            </a:pPr>
            <a:r>
              <a:rPr lang="en-US" smtClean="0">
                <a:solidFill>
                  <a:srgbClr val="FFFF00"/>
                </a:solidFill>
              </a:rPr>
              <a:t> Early Dark Energy</a:t>
            </a:r>
          </a:p>
          <a:p>
            <a:pPr marL="0" indent="0">
              <a:defRPr/>
            </a:pPr>
            <a:r>
              <a:rPr lang="en-US" smtClean="0">
                <a:solidFill>
                  <a:srgbClr val="FFFF00"/>
                </a:solidFill>
              </a:rPr>
              <a:t> present Dark Energy dominated epoch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>
                <a:solidFill>
                  <a:srgbClr val="33CCFF"/>
                </a:solidFill>
              </a:rPr>
              <a:t>conclusions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57338"/>
            <a:ext cx="8229600" cy="4824412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de-DE" dirty="0" smtClean="0">
                <a:solidFill>
                  <a:srgbClr val="FFFF00"/>
                </a:solidFill>
              </a:rPr>
              <a:t>Quantum </a:t>
            </a:r>
            <a:r>
              <a:rPr lang="de-DE" dirty="0" err="1" smtClean="0">
                <a:solidFill>
                  <a:srgbClr val="FFFF00"/>
                </a:solidFill>
              </a:rPr>
              <a:t>gravity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may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be</a:t>
            </a:r>
            <a:r>
              <a:rPr lang="de-DE" dirty="0" smtClean="0">
                <a:solidFill>
                  <a:srgbClr val="FFFF00"/>
                </a:solidFill>
              </a:rPr>
              <a:t> observable in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 smtClean="0">
                <a:solidFill>
                  <a:srgbClr val="FFFF00"/>
                </a:solidFill>
              </a:rPr>
              <a:t>   </a:t>
            </a:r>
            <a:r>
              <a:rPr lang="de-DE" dirty="0" err="1" smtClean="0">
                <a:solidFill>
                  <a:srgbClr val="FFFF00"/>
                </a:solidFill>
              </a:rPr>
              <a:t>dynamics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of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present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Universe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</a:p>
          <a:p>
            <a:pPr>
              <a:buFont typeface="Wingdings" pitchFamily="2" charset="2"/>
              <a:buNone/>
              <a:defRPr/>
            </a:pPr>
            <a:endParaRPr lang="de-DE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de-DE" dirty="0" smtClean="0">
                <a:solidFill>
                  <a:srgbClr val="FFFF00"/>
                </a:solidFill>
              </a:rPr>
              <a:t>Fixed </a:t>
            </a:r>
            <a:r>
              <a:rPr lang="de-DE" dirty="0" err="1" smtClean="0">
                <a:solidFill>
                  <a:srgbClr val="FFFF00"/>
                </a:solidFill>
              </a:rPr>
              <a:t>points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and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scale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symmetry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crucial</a:t>
            </a:r>
            <a:endParaRPr lang="de-DE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de-DE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de-DE" dirty="0" smtClean="0">
                <a:solidFill>
                  <a:srgbClr val="FFFF00"/>
                </a:solidFill>
              </a:rPr>
              <a:t>Big bang </a:t>
            </a:r>
            <a:r>
              <a:rPr lang="de-DE" dirty="0" err="1" smtClean="0">
                <a:solidFill>
                  <a:srgbClr val="FFFF00"/>
                </a:solidFill>
              </a:rPr>
              <a:t>singularity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is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artefact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 smtClean="0">
                <a:solidFill>
                  <a:srgbClr val="FFFF00"/>
                </a:solidFill>
              </a:rPr>
              <a:t>   </a:t>
            </a:r>
            <a:r>
              <a:rPr lang="de-DE" dirty="0" err="1" smtClean="0">
                <a:solidFill>
                  <a:srgbClr val="FFFF00"/>
                </a:solidFill>
              </a:rPr>
              <a:t>of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inappropriate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choice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of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field</a:t>
            </a:r>
            <a:r>
              <a:rPr lang="de-DE" dirty="0" smtClean="0">
                <a:solidFill>
                  <a:srgbClr val="FFFF00"/>
                </a:solidFill>
              </a:rPr>
              <a:t> variables  –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 smtClean="0">
                <a:solidFill>
                  <a:srgbClr val="FFFF00"/>
                </a:solidFill>
              </a:rPr>
              <a:t>   </a:t>
            </a:r>
            <a:r>
              <a:rPr lang="de-DE" dirty="0" err="1" smtClean="0">
                <a:solidFill>
                  <a:srgbClr val="FFFF00"/>
                </a:solidFill>
              </a:rPr>
              <a:t>no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physical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r>
              <a:rPr lang="de-DE" dirty="0" err="1" smtClean="0">
                <a:solidFill>
                  <a:srgbClr val="FFFF00"/>
                </a:solidFill>
              </a:rPr>
              <a:t>singularity</a:t>
            </a:r>
            <a:endParaRPr lang="de-DE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en-US" sz="3600" dirty="0" smtClean="0">
              <a:solidFill>
                <a:srgbClr val="FFFF00"/>
              </a:solidFill>
            </a:endParaRPr>
          </a:p>
          <a:p>
            <a:pPr>
              <a:defRPr/>
            </a:pPr>
            <a:endParaRPr lang="de-DE" sz="36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>
                <a:solidFill>
                  <a:srgbClr val="33CCFF"/>
                </a:solidFill>
              </a:rPr>
              <a:t>conclusions (2)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de-DE" sz="2800" dirty="0" err="1" smtClean="0"/>
              <a:t>crossover</a:t>
            </a:r>
            <a:r>
              <a:rPr lang="de-DE" sz="2800" dirty="0" smtClean="0"/>
              <a:t> in </a:t>
            </a:r>
            <a:r>
              <a:rPr lang="de-DE" sz="2800" dirty="0" err="1" smtClean="0"/>
              <a:t>quantum</a:t>
            </a:r>
            <a:r>
              <a:rPr lang="de-DE" sz="2800" dirty="0" smtClean="0"/>
              <a:t> </a:t>
            </a:r>
            <a:r>
              <a:rPr lang="de-DE" sz="2800" dirty="0" err="1" smtClean="0"/>
              <a:t>gravity</a:t>
            </a:r>
            <a:r>
              <a:rPr lang="de-DE" sz="2800" dirty="0" smtClean="0"/>
              <a:t> </a:t>
            </a:r>
            <a:r>
              <a:rPr lang="de-DE" sz="2800" dirty="0" err="1" smtClean="0"/>
              <a:t>is</a:t>
            </a:r>
            <a:r>
              <a:rPr lang="de-DE" sz="2800" dirty="0" smtClean="0"/>
              <a:t> </a:t>
            </a:r>
            <a:r>
              <a:rPr lang="de-DE" sz="2800" dirty="0" err="1" smtClean="0"/>
              <a:t>reflected</a:t>
            </a:r>
            <a:r>
              <a:rPr lang="de-DE" sz="2800" dirty="0" smtClean="0"/>
              <a:t> in </a:t>
            </a:r>
            <a:r>
              <a:rPr lang="de-DE" sz="2800" dirty="0" err="1" smtClean="0"/>
              <a:t>crossover</a:t>
            </a:r>
            <a:r>
              <a:rPr lang="de-DE" sz="2800" dirty="0" smtClean="0"/>
              <a:t> in </a:t>
            </a:r>
            <a:r>
              <a:rPr lang="de-DE" sz="2800" dirty="0" err="1" smtClean="0"/>
              <a:t>cosmology</a:t>
            </a:r>
            <a:endParaRPr lang="de-DE" sz="2800" dirty="0" smtClean="0"/>
          </a:p>
          <a:p>
            <a:pPr>
              <a:defRPr/>
            </a:pPr>
            <a:r>
              <a:rPr lang="de-DE" sz="2800" dirty="0" err="1" smtClean="0">
                <a:solidFill>
                  <a:srgbClr val="FFFF00"/>
                </a:solidFill>
              </a:rPr>
              <a:t>quantum</a:t>
            </a:r>
            <a:r>
              <a:rPr lang="de-DE" sz="2800" dirty="0" smtClean="0">
                <a:solidFill>
                  <a:srgbClr val="FFFF00"/>
                </a:solidFill>
              </a:rPr>
              <a:t> </a:t>
            </a:r>
            <a:r>
              <a:rPr lang="de-DE" sz="2800" dirty="0" err="1" smtClean="0">
                <a:solidFill>
                  <a:srgbClr val="FFFF00"/>
                </a:solidFill>
              </a:rPr>
              <a:t>gravity</a:t>
            </a:r>
            <a:r>
              <a:rPr lang="de-DE" sz="2800" dirty="0" smtClean="0">
                <a:solidFill>
                  <a:srgbClr val="FFFF00"/>
                </a:solidFill>
              </a:rPr>
              <a:t> </a:t>
            </a:r>
            <a:r>
              <a:rPr lang="de-DE" sz="2800" dirty="0" err="1" smtClean="0">
                <a:solidFill>
                  <a:srgbClr val="FFFF00"/>
                </a:solidFill>
              </a:rPr>
              <a:t>becomes</a:t>
            </a:r>
            <a:r>
              <a:rPr lang="de-DE" sz="2800" dirty="0" smtClean="0">
                <a:solidFill>
                  <a:srgbClr val="FFFF00"/>
                </a:solidFill>
              </a:rPr>
              <a:t> </a:t>
            </a:r>
            <a:r>
              <a:rPr lang="de-DE" sz="2800" dirty="0" err="1" smtClean="0">
                <a:solidFill>
                  <a:srgbClr val="FFFF00"/>
                </a:solidFill>
              </a:rPr>
              <a:t>testable</a:t>
            </a:r>
            <a:r>
              <a:rPr lang="de-DE" sz="2800" dirty="0" smtClean="0">
                <a:solidFill>
                  <a:srgbClr val="FFFF00"/>
                </a:solidFill>
              </a:rPr>
              <a:t> </a:t>
            </a:r>
            <a:r>
              <a:rPr lang="de-DE" sz="2800" dirty="0" err="1" smtClean="0">
                <a:solidFill>
                  <a:srgbClr val="FFFF00"/>
                </a:solidFill>
              </a:rPr>
              <a:t>by</a:t>
            </a:r>
            <a:r>
              <a:rPr lang="de-DE" sz="2800" dirty="0" smtClean="0">
                <a:solidFill>
                  <a:srgbClr val="FFFF00"/>
                </a:solidFill>
              </a:rPr>
              <a:t> </a:t>
            </a:r>
            <a:r>
              <a:rPr lang="de-DE" sz="2800" dirty="0" err="1" smtClean="0">
                <a:solidFill>
                  <a:srgbClr val="FFFF00"/>
                </a:solidFill>
              </a:rPr>
              <a:t>cosmology</a:t>
            </a:r>
            <a:endParaRPr lang="de-DE" sz="2800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sz="2800" dirty="0" err="1" smtClean="0"/>
              <a:t>quantum</a:t>
            </a:r>
            <a:r>
              <a:rPr lang="de-DE" sz="2800" dirty="0" smtClean="0"/>
              <a:t> </a:t>
            </a:r>
            <a:r>
              <a:rPr lang="de-DE" sz="2800" dirty="0" err="1" smtClean="0"/>
              <a:t>gravity</a:t>
            </a:r>
            <a:r>
              <a:rPr lang="de-DE" sz="2800" dirty="0" smtClean="0"/>
              <a:t> </a:t>
            </a:r>
            <a:r>
              <a:rPr lang="de-DE" sz="2800" dirty="0" err="1" smtClean="0"/>
              <a:t>plays</a:t>
            </a:r>
            <a:r>
              <a:rPr lang="de-DE" sz="2800" dirty="0" smtClean="0"/>
              <a:t> a </a:t>
            </a:r>
            <a:r>
              <a:rPr lang="de-DE" sz="2800" dirty="0" err="1" smtClean="0"/>
              <a:t>role</a:t>
            </a:r>
            <a:r>
              <a:rPr lang="de-DE" sz="2800" dirty="0" smtClean="0"/>
              <a:t> not </a:t>
            </a:r>
            <a:r>
              <a:rPr lang="de-DE" sz="2800" dirty="0" err="1" smtClean="0"/>
              <a:t>only</a:t>
            </a:r>
            <a:r>
              <a:rPr lang="de-DE" sz="2800" dirty="0" smtClean="0"/>
              <a:t> </a:t>
            </a:r>
            <a:r>
              <a:rPr lang="de-DE" sz="2800" dirty="0" err="1" smtClean="0"/>
              <a:t>for</a:t>
            </a:r>
            <a:r>
              <a:rPr lang="de-DE" sz="2800" dirty="0" smtClean="0"/>
              <a:t> </a:t>
            </a:r>
            <a:r>
              <a:rPr lang="de-DE" sz="2800" dirty="0" err="1" smtClean="0"/>
              <a:t>primordial</a:t>
            </a:r>
            <a:r>
              <a:rPr lang="de-DE" sz="2800" dirty="0" smtClean="0"/>
              <a:t> </a:t>
            </a:r>
            <a:r>
              <a:rPr lang="de-DE" sz="2800" dirty="0" err="1" smtClean="0"/>
              <a:t>cosmology</a:t>
            </a:r>
            <a:endParaRPr lang="de-DE" sz="2800" dirty="0" smtClean="0"/>
          </a:p>
          <a:p>
            <a:pPr>
              <a:defRPr/>
            </a:pPr>
            <a:r>
              <a:rPr lang="de-DE" sz="2800" dirty="0" err="1" smtClean="0">
                <a:solidFill>
                  <a:srgbClr val="FFFF00"/>
                </a:solidFill>
              </a:rPr>
              <a:t>crossover</a:t>
            </a:r>
            <a:r>
              <a:rPr lang="de-DE" sz="2800" dirty="0" smtClean="0">
                <a:solidFill>
                  <a:srgbClr val="FFFF00"/>
                </a:solidFill>
              </a:rPr>
              <a:t> </a:t>
            </a:r>
            <a:r>
              <a:rPr lang="de-DE" sz="2800" dirty="0" err="1" smtClean="0">
                <a:solidFill>
                  <a:srgbClr val="FFFF00"/>
                </a:solidFill>
              </a:rPr>
              <a:t>scenario</a:t>
            </a:r>
            <a:r>
              <a:rPr lang="de-DE" sz="2800" dirty="0" smtClean="0">
                <a:solidFill>
                  <a:srgbClr val="FFFF00"/>
                </a:solidFill>
              </a:rPr>
              <a:t> </a:t>
            </a:r>
            <a:r>
              <a:rPr lang="de-DE" sz="2800" dirty="0" err="1" smtClean="0">
                <a:solidFill>
                  <a:srgbClr val="FFFF00"/>
                </a:solidFill>
              </a:rPr>
              <a:t>explains</a:t>
            </a:r>
            <a:r>
              <a:rPr lang="de-DE" sz="2800" dirty="0" smtClean="0">
                <a:solidFill>
                  <a:srgbClr val="FFFF00"/>
                </a:solidFill>
              </a:rPr>
              <a:t> different </a:t>
            </a:r>
            <a:r>
              <a:rPr lang="de-DE" sz="2800" dirty="0" err="1" smtClean="0">
                <a:solidFill>
                  <a:srgbClr val="FFFF00"/>
                </a:solidFill>
              </a:rPr>
              <a:t>cosmological</a:t>
            </a:r>
            <a:r>
              <a:rPr lang="de-DE" sz="2800" dirty="0" smtClean="0">
                <a:solidFill>
                  <a:srgbClr val="FFFF00"/>
                </a:solidFill>
              </a:rPr>
              <a:t> </a:t>
            </a:r>
            <a:r>
              <a:rPr lang="de-DE" sz="2800" dirty="0" err="1" smtClean="0">
                <a:solidFill>
                  <a:srgbClr val="FFFF00"/>
                </a:solidFill>
              </a:rPr>
              <a:t>epochs</a:t>
            </a:r>
            <a:endParaRPr lang="de-DE" sz="2800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sz="2800" dirty="0" smtClean="0"/>
              <a:t>simple model </a:t>
            </a:r>
            <a:r>
              <a:rPr lang="de-DE" sz="2800" dirty="0" err="1" smtClean="0"/>
              <a:t>is</a:t>
            </a:r>
            <a:r>
              <a:rPr lang="de-DE" sz="2800" dirty="0" smtClean="0"/>
              <a:t> </a:t>
            </a:r>
            <a:r>
              <a:rPr lang="de-DE" sz="2800" dirty="0" err="1" smtClean="0"/>
              <a:t>compatible</a:t>
            </a:r>
            <a:r>
              <a:rPr lang="de-DE" sz="2800" smtClean="0"/>
              <a:t> with</a:t>
            </a:r>
            <a:r>
              <a:rPr lang="de-DE" sz="2800" dirty="0" smtClean="0"/>
              <a:t> </a:t>
            </a:r>
            <a:r>
              <a:rPr lang="de-DE" sz="2800" dirty="0" err="1" smtClean="0"/>
              <a:t>present</a:t>
            </a:r>
            <a:r>
              <a:rPr lang="de-DE" sz="2800" dirty="0" smtClean="0"/>
              <a:t> </a:t>
            </a:r>
            <a:r>
              <a:rPr lang="de-DE" sz="2800" dirty="0" err="1" smtClean="0"/>
              <a:t>observations</a:t>
            </a:r>
            <a:endParaRPr lang="de-DE" sz="2800" dirty="0" smtClean="0"/>
          </a:p>
          <a:p>
            <a:pPr>
              <a:defRPr/>
            </a:pPr>
            <a:r>
              <a:rPr lang="de-DE" sz="2800" dirty="0" err="1" smtClean="0">
                <a:solidFill>
                  <a:srgbClr val="FFFF00"/>
                </a:solidFill>
              </a:rPr>
              <a:t>no</a:t>
            </a:r>
            <a:r>
              <a:rPr lang="de-DE" sz="2800" dirty="0" smtClean="0">
                <a:solidFill>
                  <a:srgbClr val="FFFF00"/>
                </a:solidFill>
              </a:rPr>
              <a:t> </a:t>
            </a:r>
            <a:r>
              <a:rPr lang="de-DE" sz="2800" dirty="0" err="1" smtClean="0">
                <a:solidFill>
                  <a:srgbClr val="FFFF00"/>
                </a:solidFill>
              </a:rPr>
              <a:t>more</a:t>
            </a:r>
            <a:r>
              <a:rPr lang="de-DE" sz="2800" dirty="0" smtClean="0">
                <a:solidFill>
                  <a:srgbClr val="FFFF00"/>
                </a:solidFill>
              </a:rPr>
              <a:t> </a:t>
            </a:r>
            <a:r>
              <a:rPr lang="de-DE" sz="2800" dirty="0" err="1" smtClean="0">
                <a:solidFill>
                  <a:srgbClr val="FFFF00"/>
                </a:solidFill>
              </a:rPr>
              <a:t>parameters</a:t>
            </a:r>
            <a:r>
              <a:rPr lang="de-DE" sz="2800" dirty="0" smtClean="0">
                <a:solidFill>
                  <a:srgbClr val="FFFF00"/>
                </a:solidFill>
              </a:rPr>
              <a:t> </a:t>
            </a:r>
            <a:r>
              <a:rPr lang="de-DE" sz="2800" dirty="0" err="1" smtClean="0">
                <a:solidFill>
                  <a:srgbClr val="FFFF00"/>
                </a:solidFill>
              </a:rPr>
              <a:t>than</a:t>
            </a:r>
            <a:r>
              <a:rPr lang="de-DE" sz="2800" dirty="0" smtClean="0">
                <a:solidFill>
                  <a:srgbClr val="FFFF00"/>
                </a:solidFill>
              </a:rPr>
              <a:t> </a:t>
            </a:r>
            <a:r>
              <a:rPr lang="el-GR" sz="2400" dirty="0" smtClean="0">
                <a:solidFill>
                  <a:srgbClr val="FFFF00"/>
                </a:solidFill>
                <a:latin typeface="Arial"/>
                <a:cs typeface="Arial"/>
              </a:rPr>
              <a:t>Λ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cs typeface="Arial"/>
              </a:rPr>
              <a:t>CDM </a:t>
            </a:r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: </a:t>
            </a:r>
            <a:r>
              <a:rPr lang="de-DE" sz="2800" dirty="0" err="1" smtClean="0">
                <a:solidFill>
                  <a:srgbClr val="FFFF00"/>
                </a:solidFill>
              </a:rPr>
              <a:t>tests</a:t>
            </a:r>
            <a:r>
              <a:rPr lang="de-DE" sz="2800" dirty="0" smtClean="0">
                <a:solidFill>
                  <a:srgbClr val="FFFF00"/>
                </a:solidFill>
              </a:rPr>
              <a:t> </a:t>
            </a:r>
            <a:r>
              <a:rPr lang="de-DE" sz="2800" dirty="0" err="1" smtClean="0">
                <a:solidFill>
                  <a:srgbClr val="FFFF00"/>
                </a:solidFill>
              </a:rPr>
              <a:t>possible</a:t>
            </a:r>
            <a:endParaRPr lang="de-DE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352839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Growing neutrino masses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and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quintessence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/>
          <a:lstStyle/>
          <a:p>
            <a:r>
              <a:rPr lang="en-US" sz="3600" dirty="0" smtClean="0">
                <a:solidFill>
                  <a:srgbClr val="33CCFF"/>
                </a:solidFill>
              </a:rPr>
              <a:t>Do we know that the temperature  was higher in the early Universe than now ? </a:t>
            </a:r>
            <a:endParaRPr lang="en-US" sz="3600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4864"/>
            <a:ext cx="8363272" cy="3921299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Cosmic microwave radiation , </a:t>
            </a:r>
            <a:r>
              <a:rPr lang="en-US" dirty="0" err="1" smtClean="0"/>
              <a:t>nucleosynthesis</a:t>
            </a:r>
            <a:r>
              <a:rPr lang="en-US" dirty="0" smtClean="0"/>
              <a:t>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instead of </a:t>
            </a: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higher temperature :</a:t>
            </a:r>
          </a:p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 smaller particle masses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4" descr="sun-nasa"/>
          <p:cNvPicPr>
            <a:picLocks noChangeAspect="1" noChangeArrowheads="1"/>
          </p:cNvPicPr>
          <p:nvPr/>
        </p:nvPicPr>
        <p:blipFill>
          <a:blip r:embed="rId2" cstate="print"/>
          <a:srcRect l="4166" t="25190" r="2757" b="24700"/>
          <a:stretch>
            <a:fillRect/>
          </a:stretch>
        </p:blipFill>
        <p:spPr bwMode="auto">
          <a:xfrm>
            <a:off x="4860032" y="3429000"/>
            <a:ext cx="396081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Second stage of crossover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from SM to IR</a:t>
            </a:r>
          </a:p>
          <a:p>
            <a:pPr>
              <a:defRPr/>
            </a:pPr>
            <a:r>
              <a:rPr lang="en-US" dirty="0" smtClean="0"/>
              <a:t>in sector Beyond Standard Model</a:t>
            </a:r>
          </a:p>
          <a:p>
            <a:pPr>
              <a:defRPr/>
            </a:pPr>
            <a:r>
              <a:rPr lang="en-US" dirty="0" smtClean="0"/>
              <a:t>affects neutrino masses first ( seesaw or cascade mechanism )</a:t>
            </a:r>
          </a:p>
        </p:txBody>
      </p:sp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3860800"/>
            <a:ext cx="4424362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33CCFF"/>
                </a:solidFill>
              </a:rPr>
              <a:t>Varying particle masses</a:t>
            </a:r>
            <a:br>
              <a:rPr lang="en-US" smtClean="0">
                <a:solidFill>
                  <a:srgbClr val="33CCFF"/>
                </a:solidFill>
              </a:rPr>
            </a:br>
            <a:r>
              <a:rPr lang="en-US" smtClean="0">
                <a:solidFill>
                  <a:srgbClr val="33CCFF"/>
                </a:solidFill>
              </a:rPr>
              <a:t>at onset of second crossover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288" y="2060575"/>
            <a:ext cx="8229600" cy="446405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All particle masses </a:t>
            </a:r>
            <a:r>
              <a:rPr lang="en-US" b="1" dirty="0" smtClean="0">
                <a:solidFill>
                  <a:srgbClr val="33CC33"/>
                </a:solidFill>
              </a:rPr>
              <a:t>except for neutrinos </a:t>
            </a:r>
            <a:r>
              <a:rPr lang="en-US" dirty="0" smtClean="0">
                <a:solidFill>
                  <a:srgbClr val="FFFF00"/>
                </a:solidFill>
              </a:rPr>
              <a:t>are proportional to </a:t>
            </a:r>
            <a:r>
              <a:rPr lang="el-GR" dirty="0" smtClean="0">
                <a:solidFill>
                  <a:srgbClr val="FFFF00"/>
                </a:solidFill>
              </a:rPr>
              <a:t>χ</a:t>
            </a:r>
            <a:r>
              <a:rPr lang="en-US" dirty="0" smtClean="0">
                <a:solidFill>
                  <a:srgbClr val="FFFF00"/>
                </a:solidFill>
              </a:rPr>
              <a:t> .</a:t>
            </a:r>
            <a:endParaRPr lang="en-US" dirty="0" smtClean="0"/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Ratios of particle masses remain constant.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Compatibility with observational bounds on time dependence of particle mass ratios.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Neutrino masses show stronger increase with </a:t>
            </a:r>
            <a:r>
              <a:rPr lang="el-GR" dirty="0" smtClean="0">
                <a:solidFill>
                  <a:srgbClr val="FFFF00"/>
                </a:solidFill>
              </a:rPr>
              <a:t>χ</a:t>
            </a:r>
            <a:r>
              <a:rPr lang="en-US" dirty="0" smtClean="0">
                <a:solidFill>
                  <a:srgbClr val="FFFF00"/>
                </a:solidFill>
              </a:rPr>
              <a:t> , such that </a:t>
            </a:r>
            <a:r>
              <a:rPr lang="en-US" b="1" dirty="0" smtClean="0">
                <a:solidFill>
                  <a:srgbClr val="33CC33"/>
                </a:solidFill>
              </a:rPr>
              <a:t>ratio neutrino mass over electron mass grows .</a:t>
            </a:r>
          </a:p>
          <a:p>
            <a:pPr>
              <a:defRPr/>
            </a:pPr>
            <a:endParaRPr lang="en-US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6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solidFill>
                  <a:srgbClr val="33CCFF"/>
                </a:solidFill>
                <a:ea typeface="+mj-ea"/>
                <a:cs typeface="+mj-cs"/>
              </a:rPr>
              <a:t>connection between dark energy </a:t>
            </a:r>
            <a:br>
              <a:rPr lang="en-US" sz="4000" smtClean="0">
                <a:solidFill>
                  <a:srgbClr val="33CCFF"/>
                </a:solidFill>
                <a:ea typeface="+mj-ea"/>
                <a:cs typeface="+mj-cs"/>
              </a:rPr>
            </a:br>
            <a:r>
              <a:rPr lang="en-US" sz="4000" smtClean="0">
                <a:solidFill>
                  <a:srgbClr val="33CCFF"/>
                </a:solidFill>
                <a:ea typeface="+mj-ea"/>
                <a:cs typeface="+mj-cs"/>
              </a:rPr>
              <a:t>and neutrino properties</a:t>
            </a:r>
            <a:endParaRPr lang="de-DE" sz="4000" smtClean="0">
              <a:solidFill>
                <a:srgbClr val="33CCFF"/>
              </a:solidFill>
              <a:ea typeface="+mj-ea"/>
              <a:cs typeface="+mj-cs"/>
            </a:endParaRPr>
          </a:p>
        </p:txBody>
      </p:sp>
      <p:sp>
        <p:nvSpPr>
          <p:cNvPr id="809987" name="Rectangle 3"/>
          <p:cNvSpPr>
            <a:spLocks noChangeArrowheads="1"/>
          </p:cNvSpPr>
          <p:nvPr/>
        </p:nvSpPr>
        <p:spPr bwMode="auto">
          <a:xfrm>
            <a:off x="468313" y="4797425"/>
            <a:ext cx="3509962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present equation</a:t>
            </a:r>
          </a:p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of state given by</a:t>
            </a:r>
          </a:p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neutrino mass !</a:t>
            </a:r>
            <a:endParaRPr lang="de-DE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 cstate="print"/>
          <a:srcRect l="44029" t="31557" r="28860" b="58414"/>
          <a:stretch>
            <a:fillRect/>
          </a:stretch>
        </p:blipFill>
        <p:spPr bwMode="auto">
          <a:xfrm>
            <a:off x="4356100" y="5013325"/>
            <a:ext cx="4103688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4" cstate="print"/>
          <a:srcRect l="17513" t="39171" r="64163" b="37196"/>
          <a:stretch>
            <a:fillRect/>
          </a:stretch>
        </p:blipFill>
        <p:spPr bwMode="auto">
          <a:xfrm>
            <a:off x="539750" y="1844675"/>
            <a:ext cx="1655763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990" name="Text Box 6"/>
          <p:cNvSpPr txBox="1">
            <a:spLocks noChangeArrowheads="1"/>
          </p:cNvSpPr>
          <p:nvPr/>
        </p:nvSpPr>
        <p:spPr bwMode="auto">
          <a:xfrm>
            <a:off x="611188" y="3644900"/>
            <a:ext cx="82280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present dark energy density given by neutrino mass</a:t>
            </a:r>
            <a:endParaRPr lang="de-DE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4" cstate="print"/>
          <a:srcRect l="46992" t="39171" r="30696" b="37196"/>
          <a:stretch>
            <a:fillRect/>
          </a:stretch>
        </p:blipFill>
        <p:spPr bwMode="auto">
          <a:xfrm>
            <a:off x="3635375" y="1844675"/>
            <a:ext cx="2016125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992" name="Text Box 8"/>
          <p:cNvSpPr txBox="1">
            <a:spLocks noChangeArrowheads="1"/>
          </p:cNvSpPr>
          <p:nvPr/>
        </p:nvSpPr>
        <p:spPr bwMode="auto">
          <a:xfrm>
            <a:off x="2247900" y="2314575"/>
            <a:ext cx="13319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= 1.27</a:t>
            </a:r>
          </a:p>
        </p:txBody>
      </p:sp>
      <p:pic>
        <p:nvPicPr>
          <p:cNvPr id="53257" name="Picture 9"/>
          <p:cNvPicPr>
            <a:picLocks noChangeAspect="1" noChangeArrowheads="1"/>
          </p:cNvPicPr>
          <p:nvPr/>
        </p:nvPicPr>
        <p:blipFill>
          <a:blip r:embed="rId4" cstate="print"/>
          <a:srcRect l="68513" t="39171" r="16342" b="37196"/>
          <a:stretch>
            <a:fillRect/>
          </a:stretch>
        </p:blipFill>
        <p:spPr bwMode="auto">
          <a:xfrm>
            <a:off x="5867400" y="1844675"/>
            <a:ext cx="1368425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9"/>
          <p:cNvSpPr txBox="1"/>
          <p:nvPr/>
        </p:nvSpPr>
        <p:spPr>
          <a:xfrm>
            <a:off x="7380288" y="2133600"/>
            <a:ext cx="1763712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 err="1"/>
              <a:t>L.Amendola</a:t>
            </a:r>
            <a:r>
              <a:rPr lang="en-US" sz="2000" dirty="0"/>
              <a:t>,</a:t>
            </a:r>
          </a:p>
          <a:p>
            <a:pPr>
              <a:defRPr/>
            </a:pPr>
            <a:r>
              <a:rPr lang="en-US" sz="2000" dirty="0" err="1"/>
              <a:t>M.Baldi</a:t>
            </a:r>
            <a:r>
              <a:rPr lang="en-US" sz="2000" dirty="0"/>
              <a:t>,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  <a:cs typeface="+mj-cs"/>
              </a:rPr>
              <a:t>O</a:t>
            </a:r>
            <a:r>
              <a:rPr lang="en-US" dirty="0" smtClean="0">
                <a:solidFill>
                  <a:srgbClr val="33CCFF"/>
                </a:solidFill>
                <a:cs typeface="+mj-cs"/>
              </a:rPr>
              <a:t>scillating neutrino lumps</a:t>
            </a:r>
            <a:endParaRPr lang="de-DE" dirty="0">
              <a:solidFill>
                <a:srgbClr val="33CCFF"/>
              </a:solidFill>
              <a:cs typeface="+mj-cs"/>
            </a:endParaRPr>
          </a:p>
        </p:txBody>
      </p:sp>
      <p:pic>
        <p:nvPicPr>
          <p:cNvPr id="54275" name="Picture 2" descr="E:\Material\Cosmomaterial\Neutrinolumps\lumpplots2\oscillati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557338"/>
            <a:ext cx="5256212" cy="467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5963" y="1557338"/>
            <a:ext cx="3163887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5963" y="3789363"/>
            <a:ext cx="3130550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1476375" y="6308725"/>
            <a:ext cx="3095625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Y.Ayaita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,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M.Weber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,…</a:t>
            </a:r>
            <a:endParaRPr lang="de-DE" sz="24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940425" y="5949950"/>
            <a:ext cx="304006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400" dirty="0" err="1">
                <a:latin typeface="Garamond" pitchFamily="18" charset="0"/>
              </a:rPr>
              <a:t>Ayaita</a:t>
            </a:r>
            <a:r>
              <a:rPr lang="de-DE" sz="2400" dirty="0">
                <a:latin typeface="Garamond" pitchFamily="18" charset="0"/>
              </a:rPr>
              <a:t>, Baldi, </a:t>
            </a:r>
            <a:r>
              <a:rPr lang="de-DE" sz="2400" dirty="0" err="1">
                <a:latin typeface="Garamond" pitchFamily="18" charset="0"/>
              </a:rPr>
              <a:t>Fuehrer</a:t>
            </a:r>
            <a:r>
              <a:rPr lang="de-DE" sz="2400" dirty="0">
                <a:latin typeface="Garamond" pitchFamily="18" charset="0"/>
              </a:rPr>
              <a:t>,</a:t>
            </a:r>
          </a:p>
          <a:p>
            <a:pPr>
              <a:defRPr/>
            </a:pPr>
            <a:r>
              <a:rPr lang="de-DE" sz="2400" dirty="0" err="1">
                <a:latin typeface="Garamond" pitchFamily="18" charset="0"/>
              </a:rPr>
              <a:t>Puchwein</a:t>
            </a:r>
            <a:r>
              <a:rPr lang="de-DE" sz="2400" dirty="0">
                <a:latin typeface="Garamond" pitchFamily="18" charset="0"/>
              </a:rPr>
              <a:t>,…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33CCFF"/>
                </a:solidFill>
              </a:rPr>
              <a:t>Evolution </a:t>
            </a:r>
            <a:r>
              <a:rPr lang="de-DE" dirty="0" err="1" smtClean="0">
                <a:solidFill>
                  <a:srgbClr val="33CCFF"/>
                </a:solidFill>
              </a:rPr>
              <a:t>of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dark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energy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br>
              <a:rPr lang="de-DE" dirty="0" smtClean="0">
                <a:solidFill>
                  <a:srgbClr val="33CCFF"/>
                </a:solidFill>
              </a:rPr>
            </a:br>
            <a:r>
              <a:rPr lang="de-DE" dirty="0" err="1" smtClean="0">
                <a:solidFill>
                  <a:srgbClr val="33CCFF"/>
                </a:solidFill>
              </a:rPr>
              <a:t>similar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to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el-GR" dirty="0" smtClean="0">
                <a:solidFill>
                  <a:srgbClr val="33CCFF"/>
                </a:solidFill>
                <a:latin typeface="Arial"/>
                <a:cs typeface="Arial"/>
              </a:rPr>
              <a:t>Λ</a:t>
            </a:r>
            <a:r>
              <a:rPr lang="en-US" dirty="0" smtClean="0">
                <a:solidFill>
                  <a:srgbClr val="33CCFF"/>
                </a:solidFill>
                <a:latin typeface="Arial"/>
                <a:cs typeface="Arial"/>
              </a:rPr>
              <a:t>CDM</a:t>
            </a:r>
            <a:endParaRPr lang="de-DE" dirty="0">
              <a:solidFill>
                <a:srgbClr val="33CCFF"/>
              </a:solidFill>
            </a:endParaRP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700213"/>
            <a:ext cx="7145337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439862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Compatibility with observations</a:t>
            </a:r>
            <a:br>
              <a:rPr lang="en-US" dirty="0" smtClean="0">
                <a:solidFill>
                  <a:srgbClr val="33CCFF"/>
                </a:solidFill>
              </a:rPr>
            </a:br>
            <a:r>
              <a:rPr lang="en-US" dirty="0" smtClean="0">
                <a:solidFill>
                  <a:srgbClr val="33CCFF"/>
                </a:solidFill>
              </a:rPr>
              <a:t>and possible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76475"/>
            <a:ext cx="8229600" cy="3384550"/>
          </a:xfrm>
        </p:spPr>
        <p:txBody>
          <a:bodyPr/>
          <a:lstStyle/>
          <a:p>
            <a:pPr>
              <a:defRPr/>
            </a:pPr>
            <a:r>
              <a:rPr lang="en-US" smtClean="0"/>
              <a:t>Realistic inflation model</a:t>
            </a:r>
            <a:endParaRPr lang="en-US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mtClean="0"/>
              <a:t>Almost same prediction for radiation, matter, and Dark Energy domination as </a:t>
            </a:r>
            <a:r>
              <a:rPr lang="en-US" sz="2800" smtClean="0"/>
              <a:t>Λ</a:t>
            </a:r>
            <a:r>
              <a:rPr lang="en-US" smtClean="0"/>
              <a:t>CDM</a:t>
            </a:r>
          </a:p>
          <a:p>
            <a:pPr>
              <a:defRPr/>
            </a:pPr>
            <a:r>
              <a:rPr lang="en-US" smtClean="0">
                <a:solidFill>
                  <a:srgbClr val="FFFF00"/>
                </a:solidFill>
              </a:rPr>
              <a:t>Presence of small fraction of Early Dark Energy</a:t>
            </a:r>
          </a:p>
          <a:p>
            <a:pPr>
              <a:defRPr/>
            </a:pPr>
            <a:r>
              <a:rPr lang="en-US" smtClean="0">
                <a:solidFill>
                  <a:srgbClr val="FFFF00"/>
                </a:solidFill>
              </a:rPr>
              <a:t>Large neutrino lumps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33CCFF"/>
                </a:solidFill>
              </a:rPr>
              <a:t>conclusions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4425"/>
          </a:xfrm>
        </p:spPr>
        <p:txBody>
          <a:bodyPr/>
          <a:lstStyle/>
          <a:p>
            <a:pPr>
              <a:defRPr/>
            </a:pPr>
            <a:r>
              <a:rPr lang="en-US" sz="2800" smtClean="0"/>
              <a:t>Variable gravity cosmologies can give a simple and realistic description of Universe</a:t>
            </a:r>
          </a:p>
          <a:p>
            <a:pPr>
              <a:defRPr/>
            </a:pPr>
            <a:r>
              <a:rPr lang="en-US" sz="2800" smtClean="0"/>
              <a:t>Compatible with tests of equivalence principle and bounds on variation of fundamental couplings if nucleon and electron masses are proportional to variable Planck mass</a:t>
            </a:r>
          </a:p>
          <a:p>
            <a:pPr>
              <a:defRPr/>
            </a:pPr>
            <a:r>
              <a:rPr lang="en-US" sz="2800" smtClean="0"/>
              <a:t>Cosmon dependence of ratio neutrino mass/ electron mass can explain why Universe makes a transition to Dark Energy domination </a:t>
            </a:r>
            <a:r>
              <a:rPr lang="en-US" sz="2800" smtClean="0">
                <a:solidFill>
                  <a:srgbClr val="FFFF00"/>
                </a:solidFill>
              </a:rPr>
              <a:t>now</a:t>
            </a:r>
          </a:p>
          <a:p>
            <a:pPr>
              <a:defRPr/>
            </a:pPr>
            <a:r>
              <a:rPr lang="en-US" sz="2800" smtClean="0">
                <a:solidFill>
                  <a:srgbClr val="FFFF00"/>
                </a:solidFill>
              </a:rPr>
              <a:t>characteristic signal : neutrino lumps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516688" y="5445125"/>
            <a:ext cx="7715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Garamond" pitchFamily="18" charset="0"/>
              </a:rPr>
              <a:t>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33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Primordial</a:t>
            </a:r>
            <a:r>
              <a:rPr lang="de-DE" smtClean="0">
                <a:solidFill>
                  <a:srgbClr val="33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flat frame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57200" y="4221163"/>
            <a:ext cx="8229600" cy="1905000"/>
          </a:xfrm>
        </p:spPr>
        <p:txBody>
          <a:bodyPr/>
          <a:lstStyle/>
          <a:p>
            <a:pPr eaLnBrk="1" hangingPunct="1">
              <a:defRPr/>
            </a:pPr>
            <a:r>
              <a:rPr lang="de-DE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Minkowski space in infinite past</a:t>
            </a:r>
          </a:p>
          <a:p>
            <a:pPr eaLnBrk="1" hangingPunct="1">
              <a:defRPr/>
            </a:pPr>
            <a:r>
              <a:rPr lang="de-DE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absence of any singularity</a:t>
            </a:r>
          </a:p>
          <a:p>
            <a:pPr eaLnBrk="1" hangingPunct="1">
              <a:defRPr/>
            </a:pPr>
            <a:r>
              <a:rPr lang="de-DE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geodesic completeness</a:t>
            </a:r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700213"/>
            <a:ext cx="446405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1916113"/>
            <a:ext cx="2973388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33CCFF"/>
                </a:solidFill>
              </a:rPr>
              <a:t>First </a:t>
            </a:r>
            <a:r>
              <a:rPr lang="de-DE" dirty="0" err="1" smtClean="0">
                <a:solidFill>
                  <a:srgbClr val="33CCFF"/>
                </a:solidFill>
              </a:rPr>
              <a:t>step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of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crossover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br>
              <a:rPr lang="de-DE" dirty="0" smtClean="0">
                <a:solidFill>
                  <a:srgbClr val="33CCFF"/>
                </a:solidFill>
              </a:rPr>
            </a:br>
            <a:r>
              <a:rPr lang="de-DE" dirty="0" err="1" smtClean="0">
                <a:solidFill>
                  <a:srgbClr val="33CCFF"/>
                </a:solidFill>
              </a:rPr>
              <a:t>ends</a:t>
            </a:r>
            <a:r>
              <a:rPr lang="de-DE" dirty="0" smtClean="0">
                <a:solidFill>
                  <a:srgbClr val="33CCFF"/>
                </a:solidFill>
              </a:rPr>
              <a:t> </a:t>
            </a:r>
            <a:r>
              <a:rPr lang="de-DE" dirty="0" err="1" smtClean="0">
                <a:solidFill>
                  <a:srgbClr val="33CCFF"/>
                </a:solidFill>
              </a:rPr>
              <a:t>inflation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844675"/>
            <a:ext cx="8229600" cy="2592388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induced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crossover</a:t>
            </a:r>
            <a:r>
              <a:rPr lang="de-DE" dirty="0" smtClean="0"/>
              <a:t> in B</a:t>
            </a:r>
          </a:p>
          <a:p>
            <a:pPr>
              <a:defRPr/>
            </a:pPr>
            <a:endParaRPr lang="de-DE" dirty="0" smtClean="0"/>
          </a:p>
          <a:p>
            <a:pPr>
              <a:defRPr/>
            </a:pPr>
            <a:endParaRPr lang="de-DE" dirty="0" smtClean="0"/>
          </a:p>
          <a:p>
            <a:pPr>
              <a:defRPr/>
            </a:pPr>
            <a:r>
              <a:rPr lang="de-DE" dirty="0" smtClean="0"/>
              <a:t>after </a:t>
            </a:r>
            <a:r>
              <a:rPr lang="de-DE" dirty="0" err="1" smtClean="0"/>
              <a:t>crossover</a:t>
            </a:r>
            <a:r>
              <a:rPr lang="de-DE" dirty="0" smtClean="0"/>
              <a:t>  B </a:t>
            </a:r>
            <a:r>
              <a:rPr lang="de-DE" dirty="0" err="1" smtClean="0"/>
              <a:t>changes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slowly</a:t>
            </a:r>
            <a:endParaRPr lang="de-DE" dirty="0"/>
          </a:p>
        </p:txBody>
      </p:sp>
      <p:pic>
        <p:nvPicPr>
          <p:cNvPr id="6349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2565400"/>
            <a:ext cx="5400675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213" y="4365625"/>
            <a:ext cx="3911600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33CCFF"/>
                </a:solidFill>
              </a:rPr>
              <a:t>Hot plasma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Temperature in radiation dominated Universe : T ~ </a:t>
            </a:r>
            <a:r>
              <a:rPr lang="el-GR" smtClean="0"/>
              <a:t>χ</a:t>
            </a:r>
            <a:r>
              <a:rPr lang="en-US" smtClean="0"/>
              <a:t> </a:t>
            </a:r>
            <a:r>
              <a:rPr lang="el-GR" baseline="30000" smtClean="0">
                <a:latin typeface="Arial" pitchFamily="34" charset="0"/>
                <a:cs typeface="Arial" pitchFamily="34" charset="0"/>
              </a:rPr>
              <a:t>½</a:t>
            </a:r>
            <a:r>
              <a:rPr lang="en-US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mtClean="0"/>
              <a:t> </a:t>
            </a:r>
            <a:r>
              <a:rPr lang="en-US" smtClean="0">
                <a:solidFill>
                  <a:srgbClr val="FFFF00"/>
                </a:solidFill>
              </a:rPr>
              <a:t>smaller</a:t>
            </a:r>
            <a:r>
              <a:rPr lang="en-US" smtClean="0"/>
              <a:t> than today</a:t>
            </a:r>
          </a:p>
          <a:p>
            <a:pPr>
              <a:defRPr/>
            </a:pPr>
            <a:r>
              <a:rPr lang="en-US" smtClean="0"/>
              <a:t>Ratio temperature / particle mass :                     T /m</a:t>
            </a:r>
            <a:r>
              <a:rPr lang="en-US" baseline="-25000" smtClean="0"/>
              <a:t>p</a:t>
            </a:r>
            <a:r>
              <a:rPr lang="en-US" smtClean="0"/>
              <a:t> ~ </a:t>
            </a:r>
            <a:r>
              <a:rPr lang="el-GR" smtClean="0"/>
              <a:t>χ</a:t>
            </a:r>
            <a:r>
              <a:rPr lang="en-US" smtClean="0"/>
              <a:t> </a:t>
            </a:r>
            <a:r>
              <a:rPr lang="en-US" b="1" baseline="30000" smtClean="0"/>
              <a:t>-</a:t>
            </a:r>
            <a:r>
              <a:rPr lang="el-GR" baseline="30000" smtClean="0">
                <a:latin typeface="Arial" pitchFamily="34" charset="0"/>
                <a:cs typeface="Arial" pitchFamily="34" charset="0"/>
              </a:rPr>
              <a:t>½</a:t>
            </a:r>
            <a:r>
              <a:rPr lang="en-US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mtClean="0"/>
              <a:t> </a:t>
            </a:r>
            <a:r>
              <a:rPr lang="en-US" smtClean="0">
                <a:solidFill>
                  <a:srgbClr val="FFFF00"/>
                </a:solidFill>
              </a:rPr>
              <a:t>larger</a:t>
            </a:r>
            <a:r>
              <a:rPr lang="en-US" smtClean="0"/>
              <a:t> than today</a:t>
            </a:r>
          </a:p>
          <a:p>
            <a:pPr>
              <a:defRPr/>
            </a:pPr>
            <a:r>
              <a:rPr lang="en-US" smtClean="0"/>
              <a:t> T/m</a:t>
            </a:r>
            <a:r>
              <a:rPr lang="en-US" baseline="-25000" smtClean="0"/>
              <a:t>p</a:t>
            </a:r>
            <a:r>
              <a:rPr lang="en-US" smtClean="0"/>
              <a:t> counts ! This ratio decreases with time.</a:t>
            </a:r>
          </a:p>
          <a:p>
            <a:pPr>
              <a:defRPr/>
            </a:pPr>
            <a:endParaRPr lang="en-US" smtClean="0"/>
          </a:p>
          <a:p>
            <a:pPr>
              <a:defRPr/>
            </a:pPr>
            <a:r>
              <a:rPr lang="en-US" smtClean="0">
                <a:solidFill>
                  <a:srgbClr val="FFFF00"/>
                </a:solidFill>
              </a:rPr>
              <a:t>Nucleosynthesis , CMB emission as in standard cosmology !        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762"/>
          </a:xfrm>
        </p:spPr>
        <p:txBody>
          <a:bodyPr/>
          <a:lstStyle/>
          <a:p>
            <a:pPr>
              <a:defRPr/>
            </a:pPr>
            <a:r>
              <a:rPr lang="en-US" sz="5400" smtClean="0">
                <a:solidFill>
                  <a:srgbClr val="33CCFF"/>
                </a:solidFill>
              </a:rPr>
              <a:t>Scaling solutions near SM fixed point</a:t>
            </a:r>
            <a:r>
              <a:rPr lang="en-US" sz="4800" smtClean="0">
                <a:solidFill>
                  <a:srgbClr val="33CCFF"/>
                </a:solidFill>
              </a:rPr>
              <a:t/>
            </a:r>
            <a:br>
              <a:rPr lang="en-US" sz="4800" smtClean="0">
                <a:solidFill>
                  <a:srgbClr val="33CCFF"/>
                </a:solidFill>
              </a:rPr>
            </a:br>
            <a:r>
              <a:rPr lang="en-US" sz="3600" smtClean="0"/>
              <a:t>( approximation for constant B )</a:t>
            </a:r>
          </a:p>
        </p:txBody>
      </p:sp>
      <p:pic>
        <p:nvPicPr>
          <p:cNvPr id="64515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2997200"/>
            <a:ext cx="5595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116013" y="4149725"/>
            <a:ext cx="7343775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Different scaling solutions for</a:t>
            </a:r>
          </a:p>
          <a:p>
            <a:pPr>
              <a:defRPr/>
            </a:pPr>
            <a:r>
              <a:rPr lang="en-US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radiation domination and </a:t>
            </a:r>
          </a:p>
          <a:p>
            <a:pPr>
              <a:defRPr/>
            </a:pPr>
            <a:r>
              <a:rPr lang="en-US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matter domination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33CCFF"/>
                </a:solidFill>
              </a:rPr>
              <a:t>Radiation domination</a:t>
            </a:r>
          </a:p>
        </p:txBody>
      </p:sp>
      <p:pic>
        <p:nvPicPr>
          <p:cNvPr id="65539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700213"/>
            <a:ext cx="2376487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8400" y="1700213"/>
            <a:ext cx="1943100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463" y="3716338"/>
            <a:ext cx="2087562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227763" y="1628775"/>
            <a:ext cx="2100262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Universe</a:t>
            </a:r>
          </a:p>
          <a:p>
            <a:pPr>
              <a:defRPr/>
            </a:pP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shrinks !</a:t>
            </a:r>
          </a:p>
        </p:txBody>
      </p:sp>
      <p:pic>
        <p:nvPicPr>
          <p:cNvPr id="65543" name="Picture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2988" y="3740150"/>
            <a:ext cx="3384550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4" name="Picture 2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7900" y="6021388"/>
            <a:ext cx="403225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hteck 9"/>
          <p:cNvSpPr/>
          <p:nvPr/>
        </p:nvSpPr>
        <p:spPr>
          <a:xfrm>
            <a:off x="6948488" y="3789363"/>
            <a:ext cx="201612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K = B - 6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2988" y="5013325"/>
            <a:ext cx="56578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solution exists for B &lt;  1 or K&lt; -5</a:t>
            </a:r>
          </a:p>
        </p:txBody>
      </p:sp>
      <p:pic>
        <p:nvPicPr>
          <p:cNvPr id="65547" name="Picture 2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388" y="5876925"/>
            <a:ext cx="4481512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33CCFF"/>
                </a:solidFill>
              </a:rPr>
              <a:t>Varying particle masses</a:t>
            </a:r>
            <a:br>
              <a:rPr lang="en-US" smtClean="0">
                <a:solidFill>
                  <a:srgbClr val="33CCFF"/>
                </a:solidFill>
              </a:rPr>
            </a:br>
            <a:r>
              <a:rPr lang="en-US" smtClean="0">
                <a:solidFill>
                  <a:srgbClr val="33CCFF"/>
                </a:solidFill>
              </a:rPr>
              <a:t>near SM fixed point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288" y="2060575"/>
            <a:ext cx="8229600" cy="4464050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00"/>
                </a:solidFill>
              </a:rPr>
              <a:t>All particle masses are proportional to </a:t>
            </a:r>
            <a:r>
              <a:rPr lang="el-GR" smtClean="0">
                <a:solidFill>
                  <a:srgbClr val="FFFF00"/>
                </a:solidFill>
              </a:rPr>
              <a:t>χ</a:t>
            </a:r>
            <a:r>
              <a:rPr lang="en-US" smtClean="0">
                <a:solidFill>
                  <a:srgbClr val="FFFF00"/>
                </a:solidFill>
              </a:rPr>
              <a:t> .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mtClean="0">
                <a:solidFill>
                  <a:srgbClr val="FFFF00"/>
                </a:solidFill>
              </a:rPr>
              <a:t>   </a:t>
            </a:r>
            <a:r>
              <a:rPr lang="en-US" smtClean="0"/>
              <a:t>( scale symmetry )</a:t>
            </a:r>
          </a:p>
          <a:p>
            <a:pPr>
              <a:defRPr/>
            </a:pPr>
            <a:r>
              <a:rPr lang="en-US" smtClean="0">
                <a:solidFill>
                  <a:srgbClr val="FFFF00"/>
                </a:solidFill>
              </a:rPr>
              <a:t>Ratios of particle masses remain constant.</a:t>
            </a:r>
          </a:p>
          <a:p>
            <a:pPr>
              <a:defRPr/>
            </a:pPr>
            <a:r>
              <a:rPr lang="en-US" smtClean="0">
                <a:solidFill>
                  <a:srgbClr val="FFFF00"/>
                </a:solidFill>
              </a:rPr>
              <a:t>Compatibility with observational bounds on time dependence of particle mass ratios.</a:t>
            </a:r>
          </a:p>
          <a:p>
            <a:pPr>
              <a:defRPr/>
            </a:pPr>
            <a:endParaRPr lang="en-US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33CCFF"/>
                </a:solidFill>
              </a:rPr>
              <a:t>Scaling of particle masses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5650" y="1844675"/>
            <a:ext cx="7989888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mass of electron or nucleon is proportional</a:t>
            </a:r>
          </a:p>
          <a:p>
            <a:pPr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to variable Planck mass </a:t>
            </a:r>
            <a:r>
              <a:rPr lang="el-GR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χ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!</a:t>
            </a:r>
          </a:p>
        </p:txBody>
      </p:sp>
      <p:pic>
        <p:nvPicPr>
          <p:cNvPr id="67588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5157788"/>
            <a:ext cx="4464050" cy="130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03350" y="4149725"/>
            <a:ext cx="6269038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effective potential for Higgs doublet 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33CCFF"/>
                </a:solidFill>
              </a:rPr>
              <a:t>cosmon coupling to matter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71775" y="4437063"/>
            <a:ext cx="3800475" cy="769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q</a:t>
            </a:r>
            <a:r>
              <a:rPr lang="en-US" sz="4400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</a:rPr>
              <a:t>χ</a:t>
            </a:r>
            <a:r>
              <a:rPr lang="en-US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</a:rPr>
              <a:t>=-(ρ-3p)/χ</a:t>
            </a:r>
            <a:endParaRPr lang="en-US" sz="4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pic>
        <p:nvPicPr>
          <p:cNvPr id="68612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349500"/>
            <a:ext cx="8605838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3779838" y="5732463"/>
            <a:ext cx="1282700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Garamond" pitchFamily="18" charset="0"/>
              </a:rPr>
              <a:t>F = </a:t>
            </a:r>
            <a:r>
              <a:rPr lang="el-GR" dirty="0">
                <a:latin typeface="Garamond" pitchFamily="18" charset="0"/>
              </a:rPr>
              <a:t>χ</a:t>
            </a:r>
            <a:r>
              <a:rPr lang="en-US" sz="2800" baseline="30000" dirty="0">
                <a:latin typeface="Garamond" pitchFamily="18" charset="0"/>
              </a:rPr>
              <a:t>2</a:t>
            </a:r>
            <a:endParaRPr lang="de-DE" sz="3600" baseline="30000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33CCFF"/>
                </a:solidFill>
              </a:rPr>
              <a:t>Matter domination</a:t>
            </a:r>
          </a:p>
        </p:txBody>
      </p:sp>
      <p:pic>
        <p:nvPicPr>
          <p:cNvPr id="69635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700213"/>
            <a:ext cx="2293938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00" y="1700213"/>
            <a:ext cx="4306888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3" y="5445125"/>
            <a:ext cx="287972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8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125" y="5013325"/>
            <a:ext cx="1944688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411413" y="3141663"/>
            <a:ext cx="4979987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Universe shrinks !</a:t>
            </a:r>
          </a:p>
        </p:txBody>
      </p:sp>
      <p:pic>
        <p:nvPicPr>
          <p:cNvPr id="69640" name="Picture 7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750" y="4365625"/>
            <a:ext cx="3240088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4572000" y="4365625"/>
            <a:ext cx="439261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3600" dirty="0" err="1">
                <a:latin typeface="Garamond" pitchFamily="18" charset="0"/>
              </a:rPr>
              <a:t>solution</a:t>
            </a:r>
            <a:r>
              <a:rPr lang="de-DE" sz="3600" dirty="0">
                <a:latin typeface="Garamond" pitchFamily="18" charset="0"/>
              </a:rPr>
              <a:t> </a:t>
            </a:r>
            <a:r>
              <a:rPr lang="de-DE" sz="3600" dirty="0" err="1">
                <a:latin typeface="Garamond" pitchFamily="18" charset="0"/>
              </a:rPr>
              <a:t>exists</a:t>
            </a:r>
            <a:r>
              <a:rPr lang="de-DE" sz="3600" dirty="0">
                <a:latin typeface="Garamond" pitchFamily="18" charset="0"/>
              </a:rPr>
              <a:t> </a:t>
            </a:r>
            <a:r>
              <a:rPr lang="de-DE" sz="3600" dirty="0" err="1">
                <a:latin typeface="Garamond" pitchFamily="18" charset="0"/>
              </a:rPr>
              <a:t>for</a:t>
            </a:r>
            <a:endParaRPr lang="de-DE" sz="3600" dirty="0">
              <a:latin typeface="Garamond" pitchFamily="18" charset="0"/>
            </a:endParaRPr>
          </a:p>
          <a:p>
            <a:pPr>
              <a:defRPr/>
            </a:pPr>
            <a:r>
              <a:rPr lang="de-DE" sz="3600" dirty="0">
                <a:latin typeface="Garamond" pitchFamily="18" charset="0"/>
              </a:rPr>
              <a:t>B &lt; 4/3 ,</a:t>
            </a:r>
          </a:p>
        </p:txBody>
      </p:sp>
      <p:sp>
        <p:nvSpPr>
          <p:cNvPr id="10" name="Rechteck 9"/>
          <p:cNvSpPr/>
          <p:nvPr/>
        </p:nvSpPr>
        <p:spPr>
          <a:xfrm>
            <a:off x="6443663" y="6165850"/>
            <a:ext cx="223202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K = B - 6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33CCFF"/>
                </a:solidFill>
              </a:rPr>
              <a:t>Early Dark Energy</a:t>
            </a:r>
          </a:p>
        </p:txBody>
      </p:sp>
      <p:pic>
        <p:nvPicPr>
          <p:cNvPr id="70659" name="Picture 3"/>
          <p:cNvPicPr>
            <a:picLocks noChangeAspect="1"/>
          </p:cNvPicPr>
          <p:nvPr/>
        </p:nvPicPr>
        <p:blipFill>
          <a:blip r:embed="rId3" cstate="print"/>
          <a:srcRect l="48540"/>
          <a:stretch>
            <a:fillRect/>
          </a:stretch>
        </p:blipFill>
        <p:spPr bwMode="auto">
          <a:xfrm>
            <a:off x="4716463" y="2997200"/>
            <a:ext cx="2733675" cy="1058863"/>
          </a:xfrm>
          <a:prstGeom prst="rect">
            <a:avLst/>
          </a:prstGeom>
          <a:solidFill>
            <a:srgbClr val="A886E0"/>
          </a:solidFill>
          <a:ln w="9525">
            <a:noFill/>
            <a:miter lim="800000"/>
            <a:headEnd/>
            <a:tailEnd/>
          </a:ln>
        </p:spPr>
      </p:pic>
      <p:pic>
        <p:nvPicPr>
          <p:cNvPr id="70660" name="Picture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2997200"/>
            <a:ext cx="3722688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84213" y="1484313"/>
            <a:ext cx="734377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Energy density in radiation increases , </a:t>
            </a:r>
          </a:p>
          <a:p>
            <a:pPr>
              <a:defRPr/>
            </a:pP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proportional to cosmon potential</a:t>
            </a:r>
          </a:p>
        </p:txBody>
      </p:sp>
      <p:pic>
        <p:nvPicPr>
          <p:cNvPr id="70662" name="Picture 6"/>
          <p:cNvPicPr>
            <a:picLocks noChangeAspect="1"/>
          </p:cNvPicPr>
          <p:nvPr/>
        </p:nvPicPr>
        <p:blipFill>
          <a:blip r:embed="rId5" cstate="print"/>
          <a:srcRect r="40498"/>
          <a:stretch>
            <a:fillRect/>
          </a:stretch>
        </p:blipFill>
        <p:spPr bwMode="auto">
          <a:xfrm>
            <a:off x="4481513" y="4437063"/>
            <a:ext cx="28225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95288" y="4508500"/>
            <a:ext cx="417671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fraction in early dark energy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8313" y="5876925"/>
            <a:ext cx="842486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observation requires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pitchFamily="-84" charset="0"/>
              </a:rPr>
              <a:t>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pitchFamily="-84" charset="0"/>
              </a:rPr>
              <a:t>B &lt; 0.02   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Lucida Grande" pitchFamily="-84" charset="0"/>
              </a:rPr>
              <a:t>( at CMB emission )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pic>
        <p:nvPicPr>
          <p:cNvPr id="7066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5825" y="4437063"/>
            <a:ext cx="1150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feld 10"/>
          <p:cNvSpPr txBox="1"/>
          <p:nvPr/>
        </p:nvSpPr>
        <p:spPr>
          <a:xfrm>
            <a:off x="5580063" y="5373688"/>
            <a:ext cx="720725" cy="400050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de-DE" sz="20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or 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33CCFF"/>
                </a:solidFill>
              </a:rPr>
              <a:t>Dark Energy domination</a:t>
            </a:r>
          </a:p>
        </p:txBody>
      </p:sp>
      <p:pic>
        <p:nvPicPr>
          <p:cNvPr id="71683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388" y="2852738"/>
            <a:ext cx="1658937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3573463"/>
            <a:ext cx="5400675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8175" y="5589588"/>
            <a:ext cx="1800225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6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275" y="5589588"/>
            <a:ext cx="2497138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11188" y="1773238"/>
            <a:ext cx="4387850" cy="954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neutrino masses scale</a:t>
            </a:r>
          </a:p>
          <a:p>
            <a:pPr>
              <a:defRPr/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differently from electron mass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76375" y="4365625"/>
            <a:ext cx="6110288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new scaling solution. not yet reached.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at present : transition period</a:t>
            </a:r>
          </a:p>
        </p:txBody>
      </p:sp>
      <p:pic>
        <p:nvPicPr>
          <p:cNvPr id="71689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825" y="1773238"/>
            <a:ext cx="3403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feil nach unten 9"/>
          <p:cNvSpPr/>
          <p:nvPr/>
        </p:nvSpPr>
        <p:spPr bwMode="auto">
          <a:xfrm>
            <a:off x="3419475" y="2781300"/>
            <a:ext cx="360363" cy="6477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33CCFF"/>
                </a:solidFill>
              </a:rPr>
              <a:t>Infrared fixed point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>
              <a:defRPr/>
            </a:pPr>
            <a:r>
              <a:rPr lang="el-GR" sz="4400" smtClean="0"/>
              <a:t>μ→</a:t>
            </a:r>
            <a:r>
              <a:rPr lang="en-US" sz="4400" smtClean="0"/>
              <a:t> 0</a:t>
            </a:r>
          </a:p>
          <a:p>
            <a:pPr>
              <a:defRPr/>
            </a:pPr>
            <a:r>
              <a:rPr lang="en-US" sz="4400" smtClean="0"/>
              <a:t>B</a:t>
            </a:r>
            <a:r>
              <a:rPr lang="el-GR" sz="4400" smtClean="0"/>
              <a:t>→</a:t>
            </a:r>
            <a:r>
              <a:rPr lang="en-US" sz="4400" smtClean="0"/>
              <a:t> 0</a:t>
            </a:r>
          </a:p>
          <a:p>
            <a:pPr>
              <a:defRPr/>
            </a:pPr>
            <a:endParaRPr lang="en-US" sz="4400" smtClean="0"/>
          </a:p>
          <a:p>
            <a:pPr>
              <a:defRPr/>
            </a:pPr>
            <a:endParaRPr lang="en-US" sz="4400" smtClean="0"/>
          </a:p>
          <a:p>
            <a:pPr>
              <a:defRPr/>
            </a:pPr>
            <a:r>
              <a:rPr lang="en-US" sz="4400" smtClean="0"/>
              <a:t>no intrinsic mass scale</a:t>
            </a:r>
          </a:p>
          <a:p>
            <a:pPr>
              <a:defRPr/>
            </a:pPr>
            <a:r>
              <a:rPr lang="en-US" sz="4400" smtClean="0"/>
              <a:t>scale symmetry</a:t>
            </a:r>
            <a:endParaRPr lang="de-DE" sz="4400" smtClean="0"/>
          </a:p>
          <a:p>
            <a:pPr>
              <a:defRPr/>
            </a:pPr>
            <a:endParaRPr lang="en-US" sz="4400" smtClean="0"/>
          </a:p>
          <a:p>
            <a:pPr>
              <a:defRPr/>
            </a:pPr>
            <a:endParaRPr lang="de-DE" sz="4400" smtClean="0"/>
          </a:p>
        </p:txBody>
      </p:sp>
      <p:pic>
        <p:nvPicPr>
          <p:cNvPr id="7270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3500438"/>
            <a:ext cx="66309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8400" y="2565400"/>
            <a:ext cx="4248150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425" y="4797425"/>
            <a:ext cx="3051175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33CCFF"/>
                </a:solidFill>
              </a:rPr>
              <a:t>Ultraviolet fixed point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850" y="1628775"/>
            <a:ext cx="8589963" cy="4525963"/>
          </a:xfrm>
        </p:spPr>
        <p:txBody>
          <a:bodyPr/>
          <a:lstStyle/>
          <a:p>
            <a:pPr>
              <a:defRPr/>
            </a:pPr>
            <a:r>
              <a:rPr lang="el-GR" sz="4800" smtClean="0"/>
              <a:t>μ→</a:t>
            </a:r>
            <a:r>
              <a:rPr lang="en-US" sz="4800" smtClean="0"/>
              <a:t> ∞</a:t>
            </a:r>
          </a:p>
          <a:p>
            <a:pPr>
              <a:defRPr/>
            </a:pPr>
            <a:endParaRPr lang="en-US" smtClean="0"/>
          </a:p>
          <a:p>
            <a:pPr>
              <a:defRPr/>
            </a:pPr>
            <a:r>
              <a:rPr lang="de-DE" sz="3600" smtClean="0"/>
              <a:t>kinetial diverges</a:t>
            </a:r>
          </a:p>
          <a:p>
            <a:pPr>
              <a:defRPr/>
            </a:pPr>
            <a:endParaRPr lang="de-DE" sz="3600" smtClean="0"/>
          </a:p>
          <a:p>
            <a:pPr>
              <a:defRPr/>
            </a:pPr>
            <a:r>
              <a:rPr lang="de-DE" sz="3600" smtClean="0"/>
              <a:t>scale symmetry with anomalous dimension </a:t>
            </a:r>
            <a:r>
              <a:rPr lang="el-GR" sz="3600" smtClean="0"/>
              <a:t>σ</a:t>
            </a:r>
            <a:endParaRPr lang="de-DE" sz="3600" smtClean="0"/>
          </a:p>
          <a:p>
            <a:pPr>
              <a:defRPr/>
            </a:pPr>
            <a:endParaRPr lang="de-DE" smtClean="0"/>
          </a:p>
          <a:p>
            <a:pPr>
              <a:defRPr/>
            </a:pPr>
            <a:endParaRPr lang="de-DE" smtClean="0"/>
          </a:p>
          <a:p>
            <a:pPr>
              <a:buFont typeface="Wingdings" pitchFamily="2" charset="2"/>
              <a:buNone/>
              <a:defRPr/>
            </a:pPr>
            <a:endParaRPr lang="de-DE" smtClean="0"/>
          </a:p>
        </p:txBody>
      </p:sp>
      <p:pic>
        <p:nvPicPr>
          <p:cNvPr id="7373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2852738"/>
            <a:ext cx="38385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975" y="5300663"/>
            <a:ext cx="454342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425" y="1484313"/>
            <a:ext cx="2071688" cy="12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33CCFF"/>
                </a:solidFill>
                <a:effectLst/>
              </a:rPr>
              <a:t>Big bang or freeze ?</a:t>
            </a:r>
          </a:p>
        </p:txBody>
      </p:sp>
      <p:pic>
        <p:nvPicPr>
          <p:cNvPr id="19459" name="Picture 4" descr="sun-nas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 l="4166" t="4166" r="2757" b="6921"/>
          <a:stretch>
            <a:fillRect/>
          </a:stretch>
        </p:blipFill>
        <p:spPr>
          <a:xfrm>
            <a:off x="971599" y="1484314"/>
            <a:ext cx="3528963" cy="3528962"/>
          </a:xfrm>
          <a:noFill/>
        </p:spPr>
      </p:pic>
      <p:pic>
        <p:nvPicPr>
          <p:cNvPr id="19460" name="Picture 5" descr="C:\Users\wetteric\Pictures\Cosmobilder\freeze20130418.jpg"/>
          <p:cNvPicPr>
            <a:picLocks noChangeAspect="1" noChangeArrowheads="1"/>
          </p:cNvPicPr>
          <p:nvPr/>
        </p:nvPicPr>
        <p:blipFill>
          <a:blip r:embed="rId4" cstate="print"/>
          <a:srcRect l="23175"/>
          <a:stretch>
            <a:fillRect/>
          </a:stretch>
        </p:blipFill>
        <p:spPr bwMode="auto">
          <a:xfrm>
            <a:off x="4787900" y="1557339"/>
            <a:ext cx="3528516" cy="3444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 descr="C:\Users\wetteric\Pictures\Cosmobilder\Freezing%20Time.jpg"/>
          <p:cNvPicPr>
            <a:picLocks noChangeAspect="1" noChangeArrowheads="1"/>
          </p:cNvPicPr>
          <p:nvPr/>
        </p:nvPicPr>
        <p:blipFill>
          <a:blip r:embed="rId5" cstate="print"/>
          <a:srcRect t="14607" b="17834"/>
          <a:stretch>
            <a:fillRect/>
          </a:stretch>
        </p:blipFill>
        <p:spPr bwMode="auto">
          <a:xfrm>
            <a:off x="5867400" y="4076700"/>
            <a:ext cx="2997200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467544" y="5157192"/>
            <a:ext cx="52613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freeze picture :</a:t>
            </a:r>
          </a:p>
          <a:p>
            <a:r>
              <a:rPr lang="en-US" sz="2800" dirty="0" smtClean="0"/>
              <a:t>only rods for measurements</a:t>
            </a:r>
          </a:p>
          <a:p>
            <a:r>
              <a:rPr lang="en-US" sz="2800" dirty="0" smtClean="0"/>
              <a:t>are set differently 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sz="4000" smtClean="0">
                <a:solidFill>
                  <a:srgbClr val="33CCFF"/>
                </a:solidFill>
              </a:rPr>
              <a:t>Renormalized field at UV fixed point</a:t>
            </a:r>
          </a:p>
        </p:txBody>
      </p:sp>
      <p:pic>
        <p:nvPicPr>
          <p:cNvPr id="747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03350" y="1557338"/>
            <a:ext cx="4262438" cy="981075"/>
          </a:xfrm>
          <a:noFill/>
        </p:spPr>
      </p:pic>
      <p:pic>
        <p:nvPicPr>
          <p:cNvPr id="7475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2900363"/>
            <a:ext cx="554355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4437063"/>
            <a:ext cx="540067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5661025"/>
            <a:ext cx="23749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6227763" y="2852738"/>
            <a:ext cx="1800225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no mass</a:t>
            </a:r>
          </a:p>
          <a:p>
            <a:pPr>
              <a:defRPr/>
            </a:pPr>
            <a:r>
              <a:rPr lang="de-D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scale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156325" y="4149725"/>
            <a:ext cx="2736850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deviation from</a:t>
            </a:r>
          </a:p>
          <a:p>
            <a:pPr>
              <a:defRPr/>
            </a:pPr>
            <a:r>
              <a:rPr lang="de-D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fixed point</a:t>
            </a:r>
          </a:p>
          <a:p>
            <a:pPr>
              <a:defRPr/>
            </a:pPr>
            <a:r>
              <a:rPr lang="de-D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vanishes for</a:t>
            </a:r>
          </a:p>
        </p:txBody>
      </p:sp>
      <p:sp>
        <p:nvSpPr>
          <p:cNvPr id="10" name="Rechteck 9"/>
          <p:cNvSpPr/>
          <p:nvPr/>
        </p:nvSpPr>
        <p:spPr>
          <a:xfrm>
            <a:off x="6227763" y="5661025"/>
            <a:ext cx="2376487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l-GR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μ→</a:t>
            </a: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∞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084888" y="1628775"/>
            <a:ext cx="2590800" cy="701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1 &lt; </a:t>
            </a:r>
            <a:r>
              <a:rPr lang="el-GR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σ</a:t>
            </a:r>
            <a:r>
              <a:rPr lang="de-DE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heme/theme1.xml><?xml version="1.0" encoding="utf-8"?>
<a:theme xmlns:a="http://schemas.openxmlformats.org/drawingml/2006/main" name="Strömung">
  <a:themeElements>
    <a:clrScheme name="Strömung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ömung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lnDef>
  </a:objectDefaults>
  <a:extraClrSchemeLst>
    <a:extraClrScheme>
      <a:clrScheme name="Strömung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10">
        <a:dk1>
          <a:srgbClr val="000514"/>
        </a:dk1>
        <a:lt1>
          <a:srgbClr val="FF0000"/>
        </a:lt1>
        <a:dk2>
          <a:srgbClr val="003399"/>
        </a:dk2>
        <a:lt2>
          <a:srgbClr val="E9341B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0000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trömung">
  <a:themeElements>
    <a:clrScheme name="2_Strömung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2_Strömung">
      <a:majorFont>
        <a:latin typeface="Garamond"/>
        <a:ea typeface="MS PGothic"/>
        <a:cs typeface=""/>
      </a:majorFont>
      <a:minorFont>
        <a:latin typeface="Garamond"/>
        <a:ea typeface="MS PGothic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Strömung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ömung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ömung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ömung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ömung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ömung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ömung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ömung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ömung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ömung 10">
        <a:dk1>
          <a:srgbClr val="000514"/>
        </a:dk1>
        <a:lt1>
          <a:srgbClr val="FF0000"/>
        </a:lt1>
        <a:dk2>
          <a:srgbClr val="003399"/>
        </a:dk2>
        <a:lt2>
          <a:srgbClr val="E9341B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0000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0</TotalTime>
  <Words>2116</Words>
  <Application>Microsoft Office PowerPoint</Application>
  <PresentationFormat>Bildschirmpräsentation (4:3)</PresentationFormat>
  <Paragraphs>437</Paragraphs>
  <Slides>90</Slides>
  <Notes>76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90</vt:i4>
      </vt:variant>
    </vt:vector>
  </HeadingPairs>
  <TitlesOfParts>
    <vt:vector size="92" baseType="lpstr">
      <vt:lpstr>Strömung</vt:lpstr>
      <vt:lpstr>2_Strömung</vt:lpstr>
      <vt:lpstr>Expanding Universe or shrinking atoms ? </vt:lpstr>
      <vt:lpstr>Big bang or freeze ? </vt:lpstr>
      <vt:lpstr>Do we know that the  Universe expands ?</vt:lpstr>
      <vt:lpstr>Why do we see redshift of  photons emitted in the distant past ?</vt:lpstr>
      <vt:lpstr>What is increasing ?</vt:lpstr>
      <vt:lpstr>How can  particle masses change with time ?</vt:lpstr>
      <vt:lpstr>Do we know that the temperature  was higher in the early Universe than now ? </vt:lpstr>
      <vt:lpstr>Hot plasma ?</vt:lpstr>
      <vt:lpstr>Big bang or freeze ?</vt:lpstr>
      <vt:lpstr>Big bang is not wrong,  but alternative pictures exist ! </vt:lpstr>
      <vt:lpstr>Field relativity :  different pictures of cosmology</vt:lpstr>
      <vt:lpstr>Relativity of geometry</vt:lpstr>
      <vt:lpstr>Spacetime is a description of correlations between “matter”.  Different pictures exist.</vt:lpstr>
      <vt:lpstr>Why should you care about the freeze picture of the Universe ?</vt:lpstr>
      <vt:lpstr>conclusions</vt:lpstr>
      <vt:lpstr>variable gravity</vt:lpstr>
      <vt:lpstr>Variable Gravity</vt:lpstr>
      <vt:lpstr> Variable Gravity</vt:lpstr>
      <vt:lpstr>Running coupling</vt:lpstr>
      <vt:lpstr>Kinetial B :  Crossover between two fixed points</vt:lpstr>
      <vt:lpstr>Kinetial B :  Crossover between two fixed points</vt:lpstr>
      <vt:lpstr>Four-parameter model</vt:lpstr>
      <vt:lpstr>Cosmological solution</vt:lpstr>
      <vt:lpstr>Strange evolution of Universe</vt:lpstr>
      <vt:lpstr>Model is compatible with  present observations</vt:lpstr>
      <vt:lpstr>Einstein frame</vt:lpstr>
      <vt:lpstr>Einstein frame</vt:lpstr>
      <vt:lpstr>Field relativity</vt:lpstr>
      <vt:lpstr>infinite past</vt:lpstr>
      <vt:lpstr>Infinite past : slow inflation</vt:lpstr>
      <vt:lpstr>Eternal Universe</vt:lpstr>
      <vt:lpstr>Physical time</vt:lpstr>
      <vt:lpstr>Physical time</vt:lpstr>
      <vt:lpstr>Physical time</vt:lpstr>
      <vt:lpstr>Big  bang singularity  in Einstein frame is field singularity !</vt:lpstr>
      <vt:lpstr>Inflation</vt:lpstr>
      <vt:lpstr>Primordial fluctuations</vt:lpstr>
      <vt:lpstr>Anomalous dimension determines spectrum of primordial fluctuations</vt:lpstr>
      <vt:lpstr>relation between n and r</vt:lpstr>
      <vt:lpstr>Amplitude of density fluctuations</vt:lpstr>
      <vt:lpstr>no small parameter for  dark energy</vt:lpstr>
      <vt:lpstr>Four-parameter model</vt:lpstr>
      <vt:lpstr>No tiny dimensionless parameters ( except gauge hierarchy )</vt:lpstr>
      <vt:lpstr>Slow Universe</vt:lpstr>
      <vt:lpstr>asymptotically vanishing cosmological „constant“</vt:lpstr>
      <vt:lpstr>Einstein frame</vt:lpstr>
      <vt:lpstr>small dimensionless number ?</vt:lpstr>
      <vt:lpstr>Quintessence</vt:lpstr>
      <vt:lpstr>Prediction :   homogeneous dark energy influences recent cosmology  - of same order as dark matter -</vt:lpstr>
      <vt:lpstr>Cosmon inflation</vt:lpstr>
      <vt:lpstr>  quantum gravity with scalar field – the role of scale symmetry</vt:lpstr>
      <vt:lpstr>fluctuations induce running couplings</vt:lpstr>
      <vt:lpstr>Quantum scale symmetry</vt:lpstr>
      <vt:lpstr>Scale symmetry</vt:lpstr>
      <vt:lpstr>functional renormalization : flowing action</vt:lpstr>
      <vt:lpstr>Crossover in quantum gravity</vt:lpstr>
      <vt:lpstr>Origin of mass</vt:lpstr>
      <vt:lpstr>Spontaneous breaking  of scale symmetry</vt:lpstr>
      <vt:lpstr>Approximate scale symmetry near fixed points</vt:lpstr>
      <vt:lpstr>Asymptotic safety</vt:lpstr>
      <vt:lpstr>a prediction…</vt:lpstr>
      <vt:lpstr>IR fixed point in quantum gravity</vt:lpstr>
      <vt:lpstr>Possible consequences of  crossover in quantum gravity</vt:lpstr>
      <vt:lpstr>Cosmological solution : crossover from UV to IR fixed point</vt:lpstr>
      <vt:lpstr>renormalization flow and cosmological evolution</vt:lpstr>
      <vt:lpstr>Simplicity</vt:lpstr>
      <vt:lpstr>conclusions</vt:lpstr>
      <vt:lpstr>conclusions (2) </vt:lpstr>
      <vt:lpstr>Growing neutrino masses  and quintessence</vt:lpstr>
      <vt:lpstr>Second stage of crossover</vt:lpstr>
      <vt:lpstr>Varying particle masses at onset of second crossover</vt:lpstr>
      <vt:lpstr>connection between dark energy  and neutrino properties</vt:lpstr>
      <vt:lpstr>Oscillating neutrino lumps</vt:lpstr>
      <vt:lpstr>Evolution of dark energy  similar to ΛCDM</vt:lpstr>
      <vt:lpstr>Compatibility with observations and possible tests</vt:lpstr>
      <vt:lpstr>conclusions (3)</vt:lpstr>
      <vt:lpstr>Folie 77</vt:lpstr>
      <vt:lpstr>Primordial flat frame</vt:lpstr>
      <vt:lpstr>First step of crossover  ends inflation</vt:lpstr>
      <vt:lpstr>Scaling solutions near SM fixed point ( approximation for constant B )</vt:lpstr>
      <vt:lpstr>Radiation domination</vt:lpstr>
      <vt:lpstr>Varying particle masses near SM fixed point</vt:lpstr>
      <vt:lpstr>Scaling of particle masses</vt:lpstr>
      <vt:lpstr>cosmon coupling to matter</vt:lpstr>
      <vt:lpstr>Matter domination</vt:lpstr>
      <vt:lpstr>Early Dark Energy</vt:lpstr>
      <vt:lpstr>Dark Energy domination</vt:lpstr>
      <vt:lpstr>Infrared fixed point</vt:lpstr>
      <vt:lpstr>Ultraviolet fixed point</vt:lpstr>
      <vt:lpstr>Renormalized field at UV fixed point</vt:lpstr>
    </vt:vector>
  </TitlesOfParts>
  <Company>Theoretische Physik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DEK</dc:title>
  <dc:creator>C. Wetterich</dc:creator>
  <cp:lastModifiedBy>wetteric</cp:lastModifiedBy>
  <cp:revision>381</cp:revision>
  <dcterms:created xsi:type="dcterms:W3CDTF">2003-07-05T08:41:24Z</dcterms:created>
  <dcterms:modified xsi:type="dcterms:W3CDTF">2015-11-15T20:17:08Z</dcterms:modified>
</cp:coreProperties>
</file>