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1"/>
  </p:notesMasterIdLst>
  <p:handoutMasterIdLst>
    <p:handoutMasterId r:id="rId92"/>
  </p:handoutMasterIdLst>
  <p:sldIdLst>
    <p:sldId id="1067" r:id="rId2"/>
    <p:sldId id="1228" r:id="rId3"/>
    <p:sldId id="1191" r:id="rId4"/>
    <p:sldId id="1217" r:id="rId5"/>
    <p:sldId id="1218" r:id="rId6"/>
    <p:sldId id="1219" r:id="rId7"/>
    <p:sldId id="1221" r:id="rId8"/>
    <p:sldId id="1220" r:id="rId9"/>
    <p:sldId id="1275" r:id="rId10"/>
    <p:sldId id="1222" r:id="rId11"/>
    <p:sldId id="1223" r:id="rId12"/>
    <p:sldId id="1224" r:id="rId13"/>
    <p:sldId id="1227" r:id="rId14"/>
    <p:sldId id="1225" r:id="rId15"/>
    <p:sldId id="1226" r:id="rId16"/>
    <p:sldId id="1240" r:id="rId17"/>
    <p:sldId id="1230" r:id="rId18"/>
    <p:sldId id="1239" r:id="rId19"/>
    <p:sldId id="1231" r:id="rId20"/>
    <p:sldId id="1232" r:id="rId21"/>
    <p:sldId id="1233" r:id="rId22"/>
    <p:sldId id="1234" r:id="rId23"/>
    <p:sldId id="1235" r:id="rId24"/>
    <p:sldId id="1236" r:id="rId25"/>
    <p:sldId id="1237" r:id="rId26"/>
    <p:sldId id="1238" r:id="rId27"/>
    <p:sldId id="1212" r:id="rId28"/>
    <p:sldId id="1210" r:id="rId29"/>
    <p:sldId id="1211" r:id="rId30"/>
    <p:sldId id="1214" r:id="rId31"/>
    <p:sldId id="1216" r:id="rId32"/>
    <p:sldId id="1213" r:id="rId33"/>
    <p:sldId id="1241" r:id="rId34"/>
    <p:sldId id="1242" r:id="rId35"/>
    <p:sldId id="1243" r:id="rId36"/>
    <p:sldId id="1244" r:id="rId37"/>
    <p:sldId id="1245" r:id="rId38"/>
    <p:sldId id="1247" r:id="rId39"/>
    <p:sldId id="1248" r:id="rId40"/>
    <p:sldId id="1246" r:id="rId41"/>
    <p:sldId id="1249" r:id="rId42"/>
    <p:sldId id="1250" r:id="rId43"/>
    <p:sldId id="1251" r:id="rId44"/>
    <p:sldId id="1252" r:id="rId45"/>
    <p:sldId id="1253" r:id="rId46"/>
    <p:sldId id="1254" r:id="rId47"/>
    <p:sldId id="1255" r:id="rId48"/>
    <p:sldId id="1256" r:id="rId49"/>
    <p:sldId id="1257" r:id="rId50"/>
    <p:sldId id="1258" r:id="rId51"/>
    <p:sldId id="1260" r:id="rId52"/>
    <p:sldId id="1261" r:id="rId53"/>
    <p:sldId id="1262" r:id="rId54"/>
    <p:sldId id="1263" r:id="rId55"/>
    <p:sldId id="1264" r:id="rId56"/>
    <p:sldId id="1265" r:id="rId57"/>
    <p:sldId id="1266" r:id="rId58"/>
    <p:sldId id="1267" r:id="rId59"/>
    <p:sldId id="1268" r:id="rId60"/>
    <p:sldId id="1269" r:id="rId61"/>
    <p:sldId id="1270" r:id="rId62"/>
    <p:sldId id="1117" r:id="rId63"/>
    <p:sldId id="1274" r:id="rId64"/>
    <p:sldId id="1111" r:id="rId65"/>
    <p:sldId id="1273" r:id="rId66"/>
    <p:sldId id="1271" r:id="rId67"/>
    <p:sldId id="1272" r:id="rId68"/>
    <p:sldId id="1137" r:id="rId69"/>
    <p:sldId id="1045" r:id="rId70"/>
    <p:sldId id="1046" r:id="rId71"/>
    <p:sldId id="1047" r:id="rId72"/>
    <p:sldId id="1048" r:id="rId73"/>
    <p:sldId id="1168" r:id="rId74"/>
    <p:sldId id="1169" r:id="rId75"/>
    <p:sldId id="1175" r:id="rId76"/>
    <p:sldId id="1176" r:id="rId77"/>
    <p:sldId id="1177" r:id="rId78"/>
    <p:sldId id="1055" r:id="rId79"/>
    <p:sldId id="1057" r:id="rId80"/>
    <p:sldId id="1053" r:id="rId81"/>
    <p:sldId id="1054" r:id="rId82"/>
    <p:sldId id="1012" r:id="rId83"/>
    <p:sldId id="1152" r:id="rId84"/>
    <p:sldId id="1153" r:id="rId85"/>
    <p:sldId id="974" r:id="rId86"/>
    <p:sldId id="990" r:id="rId87"/>
    <p:sldId id="1161" r:id="rId88"/>
    <p:sldId id="1162" r:id="rId89"/>
    <p:sldId id="1163" r:id="rId90"/>
  </p:sldIdLst>
  <p:sldSz cx="9144000" cy="6858000" type="screen4x3"/>
  <p:notesSz cx="6858000" cy="9144000"/>
  <p:custDataLst>
    <p:tags r:id="rId9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33CCFF"/>
    <a:srgbClr val="FB250F"/>
    <a:srgbClr val="00FF00"/>
    <a:srgbClr val="33CC33"/>
    <a:srgbClr val="0033CC"/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86420"/>
  </p:normalViewPr>
  <p:slideViewPr>
    <p:cSldViewPr>
      <p:cViewPr>
        <p:scale>
          <a:sx n="120" d="100"/>
          <a:sy n="120" d="100"/>
        </p:scale>
        <p:origin x="2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3" d="100"/>
        <a:sy n="113" d="100"/>
      </p:scale>
      <p:origin x="0" y="8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tags" Target="tags/tag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fld id="{3FE6D2E3-B798-8A4B-92BB-F4B203A431AF}" type="datetimeFigureOut">
              <a:rPr lang="en-US" altLang="x-none"/>
              <a:pPr/>
              <a:t>9/21/17</a:t>
            </a:fld>
            <a:endParaRPr lang="en-US" altLang="x-none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fld id="{0EC1A89A-9CB1-854F-8A88-F58056C6C21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7FECDED1-A392-984B-B686-D0C9AB95DDA3}" type="slidenum">
              <a:rPr lang="de-DE" altLang="x-none"/>
              <a:pPr/>
              <a:t>‹#›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D204B7AE-A4F6-C24B-B725-164D7D9A8997}" type="slidenum">
              <a:rPr lang="de-DE" altLang="x-none" sz="1200">
                <a:solidFill>
                  <a:srgbClr val="000000"/>
                </a:solidFill>
                <a:effectLst/>
              </a:rPr>
              <a:pPr algn="r" eaLnBrk="1" hangingPunct="1"/>
              <a:t>20</a:t>
            </a:fld>
            <a:endParaRPr lang="de-DE" altLang="x-none" sz="1200">
              <a:solidFill>
                <a:srgbClr val="000000"/>
              </a:solidFill>
              <a:effectLst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156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6DCA5EE1-C875-DE47-87D3-25254318098F}" type="slidenum">
              <a:rPr lang="de-DE" altLang="x-none">
                <a:latin typeface="Arial" charset="0"/>
              </a:rPr>
              <a:pPr eaLnBrk="1" hangingPunct="1"/>
              <a:t>21</a:t>
            </a:fld>
            <a:endParaRPr lang="de-DE" altLang="x-none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90296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92B316E9-E345-6543-9EB6-4629A035FFC1}" type="slidenum">
              <a:rPr lang="de-DE" altLang="x-none">
                <a:latin typeface="Arial" charset="0"/>
              </a:rPr>
              <a:pPr eaLnBrk="1" hangingPunct="1"/>
              <a:t>23</a:t>
            </a:fld>
            <a:endParaRPr lang="de-DE" altLang="x-none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931649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5E44A2C6-30DE-F542-8329-E7C6239ACFF6}" type="slidenum">
              <a:rPr lang="de-DE" altLang="x-none">
                <a:latin typeface="Arial" charset="0"/>
              </a:rPr>
              <a:pPr eaLnBrk="1" hangingPunct="1"/>
              <a:t>24</a:t>
            </a:fld>
            <a:endParaRPr lang="de-DE" altLang="x-none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981439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E47D9538-C719-F34D-B542-0D71EFDDEC6B}" type="slidenum">
              <a:rPr lang="de-DE" altLang="x-none">
                <a:latin typeface="Arial" charset="0"/>
              </a:rPr>
              <a:pPr eaLnBrk="1" hangingPunct="1"/>
              <a:t>25</a:t>
            </a:fld>
            <a:endParaRPr lang="de-DE" altLang="x-none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060701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C623B24E-523B-1648-BDC9-4B589A828D07}" type="slidenum">
              <a:rPr lang="de-DE" altLang="x-none">
                <a:latin typeface="Arial" charset="0"/>
              </a:rPr>
              <a:pPr eaLnBrk="1" hangingPunct="1"/>
              <a:t>26</a:t>
            </a:fld>
            <a:endParaRPr lang="de-DE" altLang="x-none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64647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3240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156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530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31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863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58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289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981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061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465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890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13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742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497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94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11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465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765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662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424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5319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38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665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55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9142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132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769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12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2694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262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9572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786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177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5917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2736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732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60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2A2A095B-2EC3-3B4E-81B4-504DB0FD34D5}" type="slidenum">
              <a:rPr lang="de-DE" altLang="x-none" sz="1200">
                <a:effectLst/>
              </a:rPr>
              <a:pPr algn="r" eaLnBrk="1" hangingPunct="1"/>
              <a:t>77</a:t>
            </a:fld>
            <a:endParaRPr lang="de-DE" altLang="x-none" sz="1200">
              <a:effectLst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2747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C39CEAA0-F700-AF47-A517-8AD882ED6859}" type="slidenum">
              <a:rPr lang="de-DE" altLang="x-none" sz="1200">
                <a:effectLst/>
              </a:rPr>
              <a:pPr algn="r" eaLnBrk="1" hangingPunct="1"/>
              <a:t>79</a:t>
            </a:fld>
            <a:endParaRPr lang="de-DE" altLang="x-none" sz="1200">
              <a:effectLst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6863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06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17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194302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86DC23A0-C1F3-1D46-8C32-428A4510B626}" type="slidenum">
              <a:rPr lang="de-DE" altLang="x-none">
                <a:latin typeface="Arial" charset="0"/>
              </a:rPr>
              <a:pPr eaLnBrk="1" hangingPunct="1"/>
              <a:t>19</a:t>
            </a:fld>
            <a:endParaRPr lang="de-DE" altLang="x-none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5575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ABE36D-2AD0-DA41-A6ED-174B7E677CAB}" type="slidenum">
              <a:rPr lang="de-DE" altLang="x-none"/>
              <a:pPr/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1788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C78DD-5898-A44B-9C6C-7D69A9DD5421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2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A5C50-E823-8B4A-A9F7-015C3882BF1C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06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57F6B-BAFB-6646-986C-B4BB4E6B7B81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17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31BA5-8F46-474C-AB49-EA43B0687EF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6BD4-8D10-8D45-A61E-A4548E87F32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70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3C9B8-4A4A-444A-AEA2-7CE8B726EB13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5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62609-4CFF-F346-A71C-42830BC0D934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6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17CE2-F66A-064E-9F97-0B5AE2CFB227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2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F64D6-E45E-074B-9339-4CC9EBDB2DCF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27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F3CF3-F56C-DE45-BC45-09E724F039D8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54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9D3A72B5-827E-544F-9739-D14881137BB4}" type="slidenum">
              <a:rPr lang="de-DE" altLang="x-none"/>
              <a:pPr/>
              <a:t>‹#›</a:t>
            </a:fld>
            <a:endParaRPr lang="de-DE" altLang="x-non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7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5" Type="http://schemas.openxmlformats.org/officeDocument/2006/relationships/image" Target="../media/image79.jpeg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19008"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7145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Graviton fluctuations erase the cosmological constant</a:t>
            </a:r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61248"/>
            <a:ext cx="6439570" cy="9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1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Scalar field coupled to gravity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Effective Planck mass depends on scalar field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Simple quadratic scalar potential involves intrinsic mass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μ</a:t>
            </a:r>
            <a:endParaRPr lang="en-US" altLang="x-none" sz="28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Nucleon and electron mass proportional to dynamical Planck mass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24400"/>
            <a:ext cx="68675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8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MS PGothic" charset="-128"/>
              </a:rPr>
              <a:t>“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Weyl scaling</a:t>
            </a:r>
            <a:r>
              <a:rPr lang="en-US" altLang="en-US" dirty="0">
                <a:solidFill>
                  <a:srgbClr val="FFFF00"/>
                </a:solidFill>
                <a:ea typeface="MS PGothic" charset="-128"/>
              </a:rPr>
              <a:t>”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maps variable gravity model to Universe with fixed masses and standard expansion history.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Exact equivalence of different frames !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Standard gravity coupled to scalar field.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3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Weyl scaling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action in Einstein frame :</a:t>
            </a:r>
          </a:p>
        </p:txBody>
      </p:sp>
    </p:spTree>
    <p:extLst>
      <p:ext uri="{BB962C8B-B14F-4D97-AF65-F5344CB8AC3E}">
        <p14:creationId xmlns:p14="http://schemas.microsoft.com/office/powerpoint/2010/main" val="120502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Quantum gravity computation by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functional renormalization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7" y="2780928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Introduce infrared cutoff with scale k,</a:t>
            </a:r>
          </a:p>
          <a:p>
            <a:r>
              <a:rPr lang="en-US" i="1" dirty="0" smtClean="0"/>
              <a:t>such that only fluctuations with </a:t>
            </a:r>
          </a:p>
          <a:p>
            <a:r>
              <a:rPr lang="en-US" i="1" dirty="0" smtClean="0"/>
              <a:t>( covariant) momenta larger than k</a:t>
            </a:r>
          </a:p>
          <a:p>
            <a:r>
              <a:rPr lang="en-US" i="1" dirty="0" smtClean="0"/>
              <a:t>are included.</a:t>
            </a:r>
          </a:p>
          <a:p>
            <a:endParaRPr lang="en-US" i="1" dirty="0" smtClean="0"/>
          </a:p>
          <a:p>
            <a:r>
              <a:rPr lang="en-US" i="1" dirty="0" smtClean="0"/>
              <a:t>Then lower k towards zero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549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 smtClean="0">
                <a:solidFill>
                  <a:srgbClr val="33CCFF"/>
                </a:solidFill>
              </a:rPr>
              <a:t>Exact renormalization group equation</a:t>
            </a:r>
            <a:endParaRPr lang="de-DE" sz="4000" b="0" dirty="0" smtClean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8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Functional flow equation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for scale dependent effective action</a:t>
            </a:r>
            <a:endParaRPr lang="en-US" sz="4000" dirty="0">
              <a:solidFill>
                <a:srgbClr val="33CCFF"/>
              </a:solidFill>
            </a:endParaRPr>
          </a:p>
        </p:txBody>
      </p:sp>
      <p:pic>
        <p:nvPicPr>
          <p:cNvPr id="4" name="Picture 3" descr="F1"/>
          <p:cNvPicPr>
            <a:picLocks noChangeAspect="1" noChangeArrowheads="1"/>
          </p:cNvPicPr>
          <p:nvPr/>
        </p:nvPicPr>
        <p:blipFill rotWithShape="1"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1763688" y="2060848"/>
            <a:ext cx="3672408" cy="38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4221088"/>
            <a:ext cx="3384375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xact propagator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2904" y="2420888"/>
            <a:ext cx="1703351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IR cutoff</a:t>
            </a:r>
          </a:p>
        </p:txBody>
      </p:sp>
    </p:spTree>
    <p:extLst>
      <p:ext uri="{BB962C8B-B14F-4D97-AF65-F5344CB8AC3E}">
        <p14:creationId xmlns:p14="http://schemas.microsoft.com/office/powerpoint/2010/main" val="10590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619283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wetteric\Pictures\FRG\e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1605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wetteric\Pictures\FRG\telescop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21510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wetteric\Pictures\FRG\microsco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0494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1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quantum gravity,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play an important role on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distances as large as the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size of the Universe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/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functional renormalization :</a:t>
            </a:r>
            <a:br>
              <a:rPr lang="en-US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flowing action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186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84888" y="2565400"/>
            <a:ext cx="1820862" cy="396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FFFF00"/>
                </a:solidFill>
              </a:rPr>
              <a:t>microscopic law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979613" y="3644900"/>
            <a:ext cx="1822450" cy="396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FFFF00"/>
                </a:solidFill>
              </a:rPr>
              <a:t>macroscopic law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759200" y="5600700"/>
            <a:ext cx="4133850" cy="5794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FFFF00"/>
                </a:solidFill>
              </a:rPr>
              <a:t>infinitely many couplings</a:t>
            </a:r>
          </a:p>
        </p:txBody>
      </p:sp>
    </p:spTree>
    <p:extLst>
      <p:ext uri="{BB962C8B-B14F-4D97-AF65-F5344CB8AC3E}">
        <p14:creationId xmlns:p14="http://schemas.microsoft.com/office/powerpoint/2010/main" val="8002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01622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flow of functions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Effective potential includes </a:t>
            </a:r>
            <a:r>
              <a:rPr lang="en-US" sz="4000" dirty="0" smtClean="0">
                <a:solidFill>
                  <a:srgbClr val="FFFF00"/>
                </a:solidFill>
              </a:rPr>
              <a:t>all</a:t>
            </a:r>
            <a:r>
              <a:rPr lang="en-US" sz="4000" dirty="0" smtClean="0">
                <a:solidFill>
                  <a:srgbClr val="0EFAE4"/>
                </a:solidFill>
              </a:rPr>
              <a:t> </a:t>
            </a:r>
            <a:r>
              <a:rPr lang="en-US" sz="4000" dirty="0" smtClean="0">
                <a:solidFill>
                  <a:srgbClr val="33CCFF"/>
                </a:solidFill>
              </a:rPr>
              <a:t>fluctuations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597535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0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49545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0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      </a:t>
            </a:r>
            <a:r>
              <a:rPr lang="en-US" b="0" dirty="0" smtClean="0">
                <a:solidFill>
                  <a:srgbClr val="33CCFF"/>
                </a:solidFill>
              </a:rPr>
              <a:t>Scalar field theory</a:t>
            </a:r>
            <a:endParaRPr lang="de-DE" b="0" dirty="0" smtClean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33CCFF"/>
                </a:solidFill>
              </a:rPr>
              <a:t>Flow equation for average potential</a:t>
            </a:r>
            <a:endParaRPr lang="de-DE" b="0" dirty="0" smtClean="0">
              <a:solidFill>
                <a:srgbClr val="33CCFF"/>
              </a:solidFill>
            </a:endParaRP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38905" r="38068" b="47218"/>
          <a:stretch>
            <a:fillRect/>
          </a:stretch>
        </p:blipFill>
        <p:spPr>
          <a:xfrm>
            <a:off x="2700338" y="3933825"/>
            <a:ext cx="3816350" cy="1150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23756" r="34023" b="69359"/>
          <a:stretch>
            <a:fillRect/>
          </a:stretch>
        </p:blipFill>
        <p:spPr bwMode="auto">
          <a:xfrm>
            <a:off x="900113" y="1916113"/>
            <a:ext cx="7570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79321" r="54329" b="5296"/>
          <a:stretch>
            <a:fillRect/>
          </a:stretch>
        </p:blipFill>
        <p:spPr bwMode="auto">
          <a:xfrm>
            <a:off x="5580063" y="5373688"/>
            <a:ext cx="1819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58505" r="26617" b="21420"/>
          <a:stretch>
            <a:fillRect/>
          </a:stretch>
        </p:blipFill>
        <p:spPr bwMode="auto">
          <a:xfrm>
            <a:off x="1835150" y="5373688"/>
            <a:ext cx="33575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feld 6"/>
          <p:cNvSpPr txBox="1">
            <a:spLocks noChangeArrowheads="1"/>
          </p:cNvSpPr>
          <p:nvPr/>
        </p:nvSpPr>
        <p:spPr bwMode="auto">
          <a:xfrm>
            <a:off x="7019925" y="1341438"/>
            <a:ext cx="151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 b="1">
                <a:solidFill>
                  <a:srgbClr val="FFFF00"/>
                </a:solidFill>
              </a:rPr>
              <a:t>cutoff</a:t>
            </a:r>
          </a:p>
        </p:txBody>
      </p:sp>
      <p:sp>
        <p:nvSpPr>
          <p:cNvPr id="18440" name="Textfeld 8"/>
          <p:cNvSpPr txBox="1">
            <a:spLocks noChangeArrowheads="1"/>
          </p:cNvSpPr>
          <p:nvPr/>
        </p:nvSpPr>
        <p:spPr bwMode="auto">
          <a:xfrm>
            <a:off x="6624638" y="3141663"/>
            <a:ext cx="2519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 b="1">
                <a:solidFill>
                  <a:srgbClr val="31F927"/>
                </a:solidFill>
              </a:rPr>
              <a:t>propagator</a:t>
            </a:r>
          </a:p>
          <a:p>
            <a:pPr eaLnBrk="1" hangingPunct="1"/>
            <a:r>
              <a:rPr lang="en-US" altLang="x-none" sz="3200" b="1">
                <a:solidFill>
                  <a:srgbClr val="31F927"/>
                </a:solidFill>
              </a:rPr>
              <a:t>with cutoff</a:t>
            </a:r>
          </a:p>
        </p:txBody>
      </p:sp>
      <p:sp>
        <p:nvSpPr>
          <p:cNvPr id="10" name="Pfeil nach unten 9"/>
          <p:cNvSpPr/>
          <p:nvPr/>
        </p:nvSpPr>
        <p:spPr>
          <a:xfrm rot="1855172">
            <a:off x="6792913" y="1571625"/>
            <a:ext cx="215900" cy="57626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feil nach rechts 10"/>
          <p:cNvSpPr/>
          <p:nvPr/>
        </p:nvSpPr>
        <p:spPr>
          <a:xfrm rot="15158733">
            <a:off x="6146801" y="3092450"/>
            <a:ext cx="493712" cy="192087"/>
          </a:xfrm>
          <a:prstGeom prst="rightArrow">
            <a:avLst/>
          </a:prstGeom>
          <a:solidFill>
            <a:srgbClr val="31F9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1F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33CCFF"/>
                </a:solidFill>
              </a:rPr>
              <a:t>Simple one loop structure –nevertheless (almost) exact</a:t>
            </a:r>
            <a:endParaRPr lang="de-DE" b="0" dirty="0" smtClean="0">
              <a:solidFill>
                <a:srgbClr val="33CCFF"/>
              </a:solidFill>
            </a:endParaRPr>
          </a:p>
        </p:txBody>
      </p:sp>
      <p:pic>
        <p:nvPicPr>
          <p:cNvPr id="19459" name="Picture 3" descr="F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90893"/>
            <a:ext cx="3672408" cy="27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23756" r="34023" b="69359"/>
          <a:stretch>
            <a:fillRect/>
          </a:stretch>
        </p:blipFill>
        <p:spPr bwMode="auto">
          <a:xfrm>
            <a:off x="1619672" y="4653136"/>
            <a:ext cx="5920731" cy="90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73325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Well tested for non-perturbative phenomena: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critical exponents, </a:t>
            </a:r>
            <a:r>
              <a:rPr lang="en-US" sz="2400" dirty="0" err="1" smtClean="0">
                <a:solidFill>
                  <a:srgbClr val="FFFF00"/>
                </a:solidFill>
              </a:rPr>
              <a:t>Kosterlitz-Thouless</a:t>
            </a:r>
            <a:r>
              <a:rPr lang="en-US" sz="2400" dirty="0" smtClean="0">
                <a:solidFill>
                  <a:srgbClr val="FFFF00"/>
                </a:solidFill>
              </a:rPr>
              <a:t> phase transition, </a:t>
            </a:r>
            <a:r>
              <a:rPr lang="en-US" sz="2400" dirty="0" err="1" smtClean="0">
                <a:solidFill>
                  <a:srgbClr val="FFFF00"/>
                </a:solidFill>
              </a:rPr>
              <a:t>etc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contribution to flow of scalar potential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5888841"/>
            <a:ext cx="1206500" cy="67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24475"/>
            <a:ext cx="2981131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25" y="2695464"/>
            <a:ext cx="4608512" cy="73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3655328"/>
            <a:ext cx="36830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740" y="4608508"/>
            <a:ext cx="31496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1" y="4608508"/>
            <a:ext cx="1987345" cy="97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365532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Litim</a:t>
            </a:r>
            <a:r>
              <a:rPr lang="en-US" sz="2800" dirty="0" smtClean="0"/>
              <a:t> cutoff: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589188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crucial dimensionless quantity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</a:t>
            </a:r>
            <a:r>
              <a:rPr lang="en-US" dirty="0" smtClean="0">
                <a:solidFill>
                  <a:srgbClr val="33CCFF"/>
                </a:solidFill>
              </a:rPr>
              <a:t>low equation for v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22" y="2858703"/>
            <a:ext cx="5676354" cy="362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719858"/>
            <a:ext cx="4608512" cy="80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59" y="1747466"/>
            <a:ext cx="1400639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Flow of v </a:t>
            </a:r>
            <a:r>
              <a:rPr lang="en-US" smtClean="0">
                <a:solidFill>
                  <a:srgbClr val="33CCFF"/>
                </a:solidFill>
              </a:rPr>
              <a:t>for 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different initial conditions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132856"/>
            <a:ext cx="6070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action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 smtClean="0">
                <a:solidFill>
                  <a:srgbClr val="FFFF00"/>
                </a:solidFill>
              </a:rPr>
              <a:t>tachyonic</a:t>
            </a:r>
            <a:r>
              <a:rPr lang="en-US" sz="2800" dirty="0" smtClean="0">
                <a:solidFill>
                  <a:srgbClr val="FFFF00"/>
                </a:solidFill>
              </a:rPr>
              <a:t> mass term”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Infrared value of effective </a:t>
            </a:r>
            <a:r>
              <a:rPr lang="en-US" dirty="0">
                <a:solidFill>
                  <a:srgbClr val="33CCFF"/>
                </a:solidFill>
              </a:rPr>
              <a:t>scalar potential for k/</a:t>
            </a:r>
            <a:r>
              <a:rPr lang="en-US" dirty="0" smtClean="0">
                <a:solidFill>
                  <a:srgbClr val="33CCFF"/>
                </a:solidFill>
              </a:rPr>
              <a:t>𝜒 </a:t>
            </a:r>
            <a:r>
              <a:rPr lang="is-IS" dirty="0" smtClean="0">
                <a:solidFill>
                  <a:srgbClr val="33CCFF"/>
                </a:solidFill>
              </a:rPr>
              <a:t>→ 0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789040"/>
            <a:ext cx="3600166" cy="14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3691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  </a:t>
            </a:r>
            <a:r>
              <a:rPr lang="en-US" sz="4800" dirty="0" smtClean="0">
                <a:solidFill>
                  <a:srgbClr val="FFFF00"/>
                </a:solidFill>
              </a:rPr>
              <a:t>v=1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 graviton barrier !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Ultraviolet behavior for  </a:t>
            </a:r>
            <a:r>
              <a:rPr lang="en-US" dirty="0">
                <a:solidFill>
                  <a:srgbClr val="33CCFF"/>
                </a:solidFill>
              </a:rPr>
              <a:t>k/𝜒 </a:t>
            </a:r>
            <a:r>
              <a:rPr lang="is-IS" dirty="0">
                <a:solidFill>
                  <a:srgbClr val="33CCFF"/>
                </a:solidFill>
              </a:rPr>
              <a:t>→ ∞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556792"/>
            <a:ext cx="2592288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2959150"/>
            <a:ext cx="51435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907692"/>
            <a:ext cx="3517900" cy="109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4869160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UV </a:t>
            </a:r>
            <a:r>
              <a:rPr lang="mr-IN" dirty="0" smtClean="0"/>
              <a:t>–</a:t>
            </a:r>
            <a:r>
              <a:rPr lang="en-US" dirty="0" smtClean="0"/>
              <a:t> and IR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</a:p>
          <a:p>
            <a:r>
              <a:rPr lang="en-US" dirty="0" smtClean="0"/>
              <a:t>fixed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434282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</a:t>
            </a:r>
            <a:r>
              <a:rPr lang="en-US" sz="4000" dirty="0" smtClean="0">
                <a:solidFill>
                  <a:srgbClr val="33CCFF"/>
                </a:solidFill>
              </a:rPr>
              <a:t>raviton contribution to flow of quartic scalar coupling :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positive and substantial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anomalous dimension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59" y="3057793"/>
            <a:ext cx="5842000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62" y="4140342"/>
            <a:ext cx="29845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349891"/>
            <a:ext cx="5638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79DCFF"/>
                </a:solidFill>
                <a:ea typeface="MS PGothic" charset="-128"/>
              </a:rPr>
              <a:t>a prediction…</a:t>
            </a:r>
            <a:endParaRPr lang="de-DE" altLang="x-none">
              <a:solidFill>
                <a:srgbClr val="79DCFF"/>
              </a:solidFill>
              <a:ea typeface="MS PGothic" charset="-128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de-DE" altLang="x-none">
                <a:ea typeface="MS PGothic" charset="-128"/>
              </a:rPr>
              <a:t>if  UV fixed point exists :</a:t>
            </a:r>
          </a:p>
          <a:p>
            <a:endParaRPr lang="de-DE" altLang="x-none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 sz="4000" i="1">
                <a:solidFill>
                  <a:srgbClr val="FFFF00"/>
                </a:solidFill>
                <a:ea typeface="MS PGothic" charset="-128"/>
              </a:rPr>
              <a:t>quantum gravity is </a:t>
            </a:r>
          </a:p>
          <a:p>
            <a:pPr>
              <a:buFont typeface="Wingdings" charset="2"/>
              <a:buNone/>
            </a:pPr>
            <a:r>
              <a:rPr lang="de-DE" altLang="x-none" sz="4000" i="1">
                <a:solidFill>
                  <a:srgbClr val="FFFF00"/>
                </a:solidFill>
                <a:ea typeface="MS PGothic" charset="-128"/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1035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 safety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3373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3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</a:t>
            </a:r>
            <a:r>
              <a:rPr lang="en-US" sz="2800" dirty="0" smtClean="0">
                <a:solidFill>
                  <a:srgbClr val="FFFF00"/>
                </a:solidFill>
              </a:rPr>
              <a:t>uartic scalar coupling is not relevant and can therefore be predicted.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Quantum 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de-DE" altLang="x-none">
                <a:ea typeface="MS PGothic" charset="-128"/>
              </a:rPr>
              <a:t>quantum fluctuations violate scale symmetry</a:t>
            </a:r>
          </a:p>
          <a:p>
            <a:r>
              <a:rPr lang="de-DE" altLang="x-none">
                <a:ea typeface="MS PGothic" charset="-128"/>
              </a:rPr>
              <a:t>running dimensionless couplings</a:t>
            </a:r>
          </a:p>
          <a:p>
            <a:r>
              <a:rPr lang="de-DE" altLang="x-none">
                <a:ea typeface="MS PGothic" charset="-128"/>
              </a:rPr>
              <a:t>at fixed points , scale symmetry is exact !</a:t>
            </a:r>
          </a:p>
        </p:txBody>
      </p:sp>
    </p:spTree>
    <p:extLst>
      <p:ext uri="{BB962C8B-B14F-4D97-AF65-F5344CB8AC3E}">
        <p14:creationId xmlns:p14="http://schemas.microsoft.com/office/powerpoint/2010/main" val="3128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/>
          <a:lstStyle/>
          <a:p>
            <a:r>
              <a:rPr lang="en-US" altLang="x-none" dirty="0" smtClean="0">
                <a:solidFill>
                  <a:srgbClr val="33CCFF"/>
                </a:solidFill>
                <a:effectLst/>
                <a:ea typeface="MS PGothic" charset="-128"/>
              </a:rPr>
              <a:t>Spontaneous </a:t>
            </a:r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breaking </a:t>
            </a:r>
            <a:b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</a:br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of scale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988840"/>
                <a:ext cx="8229600" cy="4032448"/>
              </a:xfrm>
            </p:spPr>
            <p:txBody>
              <a:bodyPr/>
              <a:lstStyle/>
              <a:p>
                <a:r>
                  <a:rPr lang="en-US" altLang="x-none" sz="2800" dirty="0" smtClean="0">
                    <a:effectLst/>
                    <a:ea typeface="MS PGothic" charset="-128"/>
                  </a:rPr>
                  <a:t>expectation value of scalar field breaks scale symmetry spontaneously</a:t>
                </a: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massive particles are compatible with scale </a:t>
                </a:r>
                <a:r>
                  <a:rPr lang="en-US" altLang="x-none" sz="2800" dirty="0" smtClean="0">
                    <a:effectLst/>
                    <a:ea typeface="MS PGothic" charset="-128"/>
                  </a:rPr>
                  <a:t>symmetry</a:t>
                </a: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a</a:t>
                </a:r>
                <a:r>
                  <a:rPr lang="en-US" altLang="x-none" sz="2800" dirty="0" smtClean="0">
                    <a:effectLst/>
                    <a:ea typeface="MS PGothic" charset="-128"/>
                  </a:rPr>
                  <a:t>ll mass scales proportional to scalar field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mr-I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𝜒</m:t>
                    </m:r>
                  </m:oMath>
                </a14:m>
                <a:r>
                  <a:rPr lang="en-US" sz="2800" dirty="0" smtClean="0"/>
                  <a:t> : electron mass, proton mass, Planck mass</a:t>
                </a:r>
                <a:endParaRPr lang="en-US" altLang="x-none" sz="2800" dirty="0">
                  <a:effectLst/>
                  <a:ea typeface="MS PGothic" charset="-128"/>
                </a:endParaRP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in presence of massive particles : sign of exact scale symmetry is exactly </a:t>
                </a:r>
                <a:r>
                  <a:rPr lang="en-US" altLang="x-none" sz="2800" dirty="0">
                    <a:solidFill>
                      <a:srgbClr val="FFFF00"/>
                    </a:solidFill>
                    <a:effectLst/>
                    <a:ea typeface="MS PGothic" charset="-128"/>
                  </a:rPr>
                  <a:t>massless Goldstone boson</a:t>
                </a:r>
                <a:r>
                  <a:rPr lang="en-US" altLang="x-none" sz="2800" dirty="0">
                    <a:effectLst/>
                    <a:ea typeface="MS PGothic" charset="-128"/>
                  </a:rPr>
                  <a:t> – the </a:t>
                </a:r>
                <a:r>
                  <a:rPr lang="en-US" altLang="x-none" sz="2800" dirty="0" err="1">
                    <a:effectLst/>
                    <a:ea typeface="MS PGothic" charset="-128"/>
                  </a:rPr>
                  <a:t>dilaton</a:t>
                </a:r>
                <a:endParaRPr lang="en-US" altLang="x-none" sz="2800" dirty="0">
                  <a:effectLst/>
                  <a:ea typeface="MS PGothic" charset="-128"/>
                </a:endParaRPr>
              </a:p>
            </p:txBody>
          </p:sp>
        </mc:Choice>
        <mc:Fallback xmlns="">
          <p:sp>
            <p:nvSpPr>
              <p:cNvPr id="3584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988840"/>
                <a:ext cx="8229600" cy="4032448"/>
              </a:xfrm>
              <a:blipFill rotWithShape="0">
                <a:blip r:embed="rId3"/>
                <a:stretch>
                  <a:fillRect l="-593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9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buFont typeface="Wingdings" pitchFamily="2" charset="2"/>
              <a:buChar char="n"/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9913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On shell 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26" y="1388154"/>
            <a:ext cx="3888432" cy="77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02" y="2425839"/>
            <a:ext cx="12192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8" y="2318409"/>
            <a:ext cx="4690865" cy="84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on shell :</a:t>
            </a:r>
          </a:p>
          <a:p>
            <a:r>
              <a:rPr lang="en-US" sz="2400" dirty="0" smtClean="0"/>
              <a:t>( for solution of field equations 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3500928"/>
            <a:ext cx="2146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00928"/>
            <a:ext cx="1368152" cy="70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563382"/>
            <a:ext cx="5256584" cy="725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3408150"/>
            <a:ext cx="355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homogenous isotropic metric,</a:t>
            </a:r>
          </a:p>
          <a:p>
            <a:r>
              <a:rPr lang="en-US" sz="2000" dirty="0" smtClean="0"/>
              <a:t>conformal time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365394"/>
            <a:ext cx="274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inverse graviton propagator in</a:t>
            </a:r>
          </a:p>
          <a:p>
            <a:r>
              <a:rPr lang="en-US" sz="2000" dirty="0" smtClean="0"/>
              <a:t>de Sitter space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561878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milder instability, not </a:t>
            </a:r>
            <a:r>
              <a:rPr lang="en-US" sz="2400" dirty="0" err="1" smtClean="0">
                <a:solidFill>
                  <a:srgbClr val="FFFF00"/>
                </a:solidFill>
              </a:rPr>
              <a:t>tachyonic</a:t>
            </a:r>
            <a:r>
              <a:rPr lang="en-US" sz="2400" dirty="0" smtClean="0">
                <a:solidFill>
                  <a:srgbClr val="FFFF00"/>
                </a:solidFill>
              </a:rPr>
              <a:t>, absent for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cosmologies close to de Sitter space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Crossover in quantum gravity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4168716" y="4725144"/>
            <a:ext cx="25923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7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Possible consequences of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in quantum gravity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  <p:extLst>
      <p:ext uri="{BB962C8B-B14F-4D97-AF65-F5344CB8AC3E}">
        <p14:creationId xmlns:p14="http://schemas.microsoft.com/office/powerpoint/2010/main" val="14394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Variable Gravity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204864"/>
            <a:ext cx="8672513" cy="1223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267744" y="3861048"/>
            <a:ext cx="58326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de-DE" altLang="x-none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ntrinsic</a:t>
            </a:r>
            <a:r>
              <a:rPr lang="de-DE" altLang="x-non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scale</a:t>
            </a:r>
            <a:r>
              <a:rPr lang="de-DE" altLang="x-non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𝜇 </a:t>
            </a:r>
            <a:r>
              <a:rPr lang="de-DE" altLang="x-none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replaces</a:t>
            </a:r>
            <a:r>
              <a:rPr lang="de-DE" altLang="x-non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endParaRPr lang="de-DE" altLang="x-none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de-DE" altLang="x-none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de-DE" altLang="x-none" sz="28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quantum</a:t>
            </a:r>
            <a:r>
              <a:rPr lang="de-DE" altLang="x-none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action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/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variation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yields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equations</a:t>
            </a:r>
            <a:r>
              <a:rPr lang="de-DE" altLang="x-none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/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de-DE" altLang="x-none" sz="28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olve</a:t>
            </a:r>
            <a:r>
              <a:rPr lang="de-DE" altLang="x-none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de-DE" altLang="x-none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cosmology</a:t>
            </a:r>
            <a:endParaRPr lang="de-DE" altLang="x-none" sz="28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9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Scalar field coupled to gravity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Effective Planck mass depends on scalar field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Simple quadratic scalar potential involves intrinsic mass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μ</a:t>
            </a:r>
            <a:endParaRPr lang="en-US" altLang="x-none" sz="28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Nucleon and electron mass proportional to dynamical Planck mass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24400"/>
            <a:ext cx="68675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>
                <a:ea typeface="MS PGothic" charset="-128"/>
              </a:rPr>
              <a:t>Dimensionless functions as B </a:t>
            </a:r>
          </a:p>
          <a:p>
            <a:pPr>
              <a:buFont typeface="Wingdings" charset="2"/>
              <a:buNone/>
            </a:pPr>
            <a:r>
              <a:rPr lang="de-DE" altLang="x-none" sz="2800">
                <a:ea typeface="MS PGothic" charset="-128"/>
              </a:rPr>
              <a:t>    depend only on ratio </a:t>
            </a:r>
            <a:r>
              <a:rPr lang="el-GR" altLang="x-none" sz="2800">
                <a:ea typeface="MS PGothic" charset="-128"/>
              </a:rPr>
              <a:t>μ</a:t>
            </a:r>
            <a:r>
              <a:rPr lang="en-US" altLang="x-none" sz="2800">
                <a:ea typeface="MS PGothic" charset="-128"/>
              </a:rPr>
              <a:t>/</a:t>
            </a:r>
            <a:r>
              <a:rPr lang="el-GR" altLang="x-none" sz="2800">
                <a:ea typeface="MS PGothic" charset="-128"/>
              </a:rPr>
              <a:t>χ</a:t>
            </a:r>
            <a:r>
              <a:rPr lang="en-US" altLang="x-none" sz="2800">
                <a:ea typeface="MS PGothic" charset="-128"/>
              </a:rPr>
              <a:t> .</a:t>
            </a:r>
          </a:p>
          <a:p>
            <a:r>
              <a:rPr lang="en-US" altLang="x-none" sz="2800">
                <a:ea typeface="MS PGothic" charset="-128"/>
              </a:rPr>
              <a:t>IR:   μ→0   , </a:t>
            </a:r>
            <a:r>
              <a:rPr lang="el-GR" altLang="x-none" sz="2800">
                <a:ea typeface="MS PGothic" charset="-128"/>
              </a:rPr>
              <a:t>χ→∞</a:t>
            </a:r>
            <a:endParaRPr lang="en-US" altLang="x-none" sz="2800">
              <a:ea typeface="MS PGothic" charset="-128"/>
            </a:endParaRPr>
          </a:p>
          <a:p>
            <a:r>
              <a:rPr lang="en-US" altLang="x-none" sz="2800">
                <a:ea typeface="MS PGothic" charset="-128"/>
              </a:rPr>
              <a:t>UV:  </a:t>
            </a:r>
            <a:r>
              <a:rPr lang="el-GR" altLang="x-none" sz="2800">
                <a:ea typeface="MS PGothic" charset="-128"/>
              </a:rPr>
              <a:t>μ→∞</a:t>
            </a:r>
            <a:r>
              <a:rPr lang="en-US" altLang="x-none" sz="2800">
                <a:ea typeface="MS PGothic" charset="-128"/>
              </a:rPr>
              <a:t>  , </a:t>
            </a:r>
            <a:r>
              <a:rPr lang="el-GR" altLang="x-none" sz="2800">
                <a:ea typeface="MS PGothic" charset="-128"/>
              </a:rPr>
              <a:t>χ→</a:t>
            </a:r>
            <a:r>
              <a:rPr lang="en-US" altLang="x-none" sz="2800">
                <a:ea typeface="MS PGothic" charset="-128"/>
              </a:rPr>
              <a:t>0</a:t>
            </a:r>
          </a:p>
          <a:p>
            <a:endParaRPr lang="en-US" altLang="x-none" sz="280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9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renormalization flow and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renormalization flow as function of </a:t>
            </a:r>
            <a:r>
              <a:rPr lang="en-US" altLang="x-none" sz="3600" b="1" dirty="0">
                <a:solidFill>
                  <a:srgbClr val="33CC33"/>
                </a:solidFill>
                <a:ea typeface="MS PGothic" charset="-128"/>
              </a:rPr>
              <a:t>µ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    </a:t>
            </a:r>
            <a:r>
              <a:rPr lang="en-US" altLang="x-none" sz="2800" dirty="0">
                <a:ea typeface="MS PGothic" charset="-128"/>
              </a:rPr>
              <a:t>is mapped by dimensionless functions to</a:t>
            </a:r>
            <a:endParaRPr lang="en-US" altLang="x-none" dirty="0"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field dependence of effective action on scalar field </a:t>
            </a:r>
            <a:r>
              <a:rPr lang="el-GR" altLang="x-none" sz="3600" b="1" dirty="0">
                <a:solidFill>
                  <a:srgbClr val="33CC33"/>
                </a:solidFill>
                <a:ea typeface="MS PGothic" charset="-128"/>
              </a:rPr>
              <a:t>χ</a:t>
            </a:r>
            <a:endParaRPr lang="en-US" altLang="x-none" b="1" dirty="0">
              <a:solidFill>
                <a:srgbClr val="33CC33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   </a:t>
            </a:r>
            <a:r>
              <a:rPr lang="en-US" altLang="x-none" sz="2800" dirty="0">
                <a:ea typeface="MS PGothic" charset="-128"/>
              </a:rPr>
              <a:t>translates by solution of field equation to</a:t>
            </a:r>
            <a:endParaRPr lang="en-US" altLang="x-none" dirty="0"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dependence of cosmology </a:t>
            </a: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on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time t or </a:t>
            </a:r>
            <a:r>
              <a:rPr lang="el-GR" altLang="x-none" sz="3600" b="1" dirty="0">
                <a:solidFill>
                  <a:srgbClr val="33CC33"/>
                </a:solidFill>
                <a:ea typeface="MS PGothic" charset="-128"/>
              </a:rPr>
              <a:t>η</a:t>
            </a:r>
            <a:endParaRPr lang="en-US" altLang="x-none" b="1" dirty="0">
              <a:solidFill>
                <a:srgbClr val="33CC33"/>
              </a:solidFill>
              <a:ea typeface="MS PGothic" charset="-128"/>
            </a:endParaRPr>
          </a:p>
          <a:p>
            <a:endParaRPr lang="en-US" altLang="x-none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13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simple description of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5590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Kinetial B :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between two fixed points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312" y="2990412"/>
            <a:ext cx="2376488" cy="855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74" y="4140984"/>
            <a:ext cx="4454475" cy="77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 :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scale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of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crossover</a:t>
            </a:r>
            <a:endParaRPr lang="de-DE" altLang="x-none" dirty="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can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be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exponentially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larger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than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intrinsic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scale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el-GR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</a:t>
            </a:r>
            <a:r>
              <a:rPr lang="en-US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endParaRPr lang="de-DE" altLang="x-none" dirty="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2616200"/>
            <a:ext cx="2592933" cy="138499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running</a:t>
            </a:r>
            <a:endParaRPr lang="de-DE" altLang="x-non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coupling</a:t>
            </a:r>
            <a:r>
              <a:rPr lang="de-DE" altLang="x-non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obeys</a:t>
            </a:r>
            <a:endParaRPr lang="de-DE" altLang="x-non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flow</a:t>
            </a:r>
            <a:r>
              <a:rPr lang="de-DE" altLang="x-non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equation</a:t>
            </a:r>
            <a:r>
              <a:rPr lang="de-DE" altLang="x-non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MS PGothic" pitchFamily="34" charset="-128"/>
            </a:endParaRPr>
          </a:p>
          <a:p>
            <a:pPr>
              <a:defRPr/>
            </a:pP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7104"/>
            <a:ext cx="2664296" cy="21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7635" y="1593563"/>
            <a:ext cx="4488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Ansatz , not computed !</a:t>
            </a:r>
          </a:p>
        </p:txBody>
      </p:sp>
    </p:spTree>
    <p:extLst>
      <p:ext uri="{BB962C8B-B14F-4D97-AF65-F5344CB8AC3E}">
        <p14:creationId xmlns:p14="http://schemas.microsoft.com/office/powerpoint/2010/main" val="6603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derive field equation from effective action of variable gravity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solve them for homogenous and isotropic metric and scalar field 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scalar field </a:t>
            </a:r>
            <a:r>
              <a:rPr lang="el-GR" altLang="x-none" dirty="0">
                <a:solidFill>
                  <a:srgbClr val="00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 vanishes in the infinite past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scalar field </a:t>
            </a:r>
            <a:r>
              <a:rPr lang="el-GR" altLang="x-none" dirty="0">
                <a:solidFill>
                  <a:srgbClr val="00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 diverges in the infinite future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77272"/>
            <a:ext cx="5472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smtClean="0">
                <a:solidFill>
                  <a:srgbClr val="33CCFF"/>
                </a:solidFill>
              </a:rPr>
              <a:t>( except matter sector, e.g. </a:t>
            </a:r>
            <a:r>
              <a:rPr lang="en-US" sz="3200" dirty="0" smtClean="0">
                <a:solidFill>
                  <a:srgbClr val="33CCFF"/>
                </a:solidFill>
              </a:rPr>
              <a:t>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one mass scale</a:t>
            </a:r>
          </a:p>
          <a:p>
            <a:pPr>
              <a:buFont typeface="Wingdings" charset="2"/>
              <a:buNone/>
            </a:pPr>
            <a:endParaRPr lang="en-US" altLang="x-none"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one time scale       </a:t>
            </a:r>
            <a:r>
              <a:rPr lang="el-GR" altLang="x-none" sz="4400" b="1">
                <a:solidFill>
                  <a:srgbClr val="FFFF00"/>
                </a:solidFill>
                <a:ea typeface="MS PGothic" charset="-128"/>
              </a:rPr>
              <a:t>μ</a:t>
            </a:r>
            <a:r>
              <a:rPr lang="en-US" altLang="x-none" sz="4400" b="1" baseline="30000">
                <a:solidFill>
                  <a:srgbClr val="FFFF00"/>
                </a:solidFill>
                <a:ea typeface="MS PGothic" charset="-128"/>
              </a:rPr>
              <a:t>-1</a:t>
            </a:r>
            <a:r>
              <a:rPr lang="en-US" altLang="x-none" sz="4400" b="1">
                <a:solidFill>
                  <a:srgbClr val="FFFF00"/>
                </a:solidFill>
                <a:ea typeface="MS PGothic" charset="-128"/>
              </a:rPr>
              <a:t> =  10 </a:t>
            </a:r>
            <a:r>
              <a:rPr lang="en-US" altLang="x-none" sz="4400" b="1" baseline="30000">
                <a:solidFill>
                  <a:srgbClr val="FFFF00"/>
                </a:solidFill>
                <a:ea typeface="MS PGothic" charset="-128"/>
              </a:rPr>
              <a:t>10</a:t>
            </a:r>
            <a:r>
              <a:rPr lang="en-US" altLang="x-none" sz="4400" b="1">
                <a:solidFill>
                  <a:srgbClr val="FFFF00"/>
                </a:solidFill>
                <a:ea typeface="MS PGothic" charset="-128"/>
              </a:rPr>
              <a:t> yr</a:t>
            </a:r>
            <a:endParaRPr lang="en-US" altLang="x-none" b="1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Planck mass does not appear as parameter</a:t>
            </a:r>
          </a:p>
          <a:p>
            <a:r>
              <a:rPr lang="en-US" altLang="x-none">
                <a:ea typeface="MS PGothic" charset="-128"/>
              </a:rPr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 = 2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sym typeface="Wingdings" charset="2"/>
              </a:rPr>
              <a:t></a:t>
            </a:r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10 </a:t>
            </a:r>
            <a:r>
              <a:rPr lang="en-US" altLang="x-none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-33  </a:t>
            </a:r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2492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IR </a:t>
            </a:r>
            <a:r>
              <a:rPr lang="mr-IN" sz="3600" dirty="0" smtClean="0">
                <a:solidFill>
                  <a:srgbClr val="33CCFF"/>
                </a:solidFill>
              </a:rPr>
              <a:t>–</a:t>
            </a:r>
            <a:r>
              <a:rPr lang="en-US" sz="3600" dirty="0" smtClean="0">
                <a:solidFill>
                  <a:srgbClr val="33CCFF"/>
                </a:solidFill>
              </a:rPr>
              <a:t> instability for graviton fluctuations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problem solved ?</a:t>
            </a:r>
          </a:p>
          <a:p>
            <a:r>
              <a:rPr lang="en-US" dirty="0" smtClean="0"/>
              <a:t>yes for primordial cosmic fluctuations ( on shell )</a:t>
            </a:r>
          </a:p>
          <a:p>
            <a:r>
              <a:rPr lang="en-US" dirty="0" smtClean="0"/>
              <a:t>no for quantum gravity ( off shell 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Computation of effective action is an off-shell problem. </a:t>
            </a:r>
          </a:p>
          <a:p>
            <a:r>
              <a:rPr lang="en-US" dirty="0" smtClean="0"/>
              <a:t>example</a:t>
            </a:r>
            <a:r>
              <a:rPr lang="en-US" dirty="0"/>
              <a:t> : one needs the </a:t>
            </a:r>
            <a:r>
              <a:rPr lang="en-US" dirty="0" smtClean="0"/>
              <a:t>effective potential for the Higgs field in the vicinity of its minimum       ( off shell ), not only at the minimum ( on shell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Particle masses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change with time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At SM fixed point : 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All particle masses ( except for neutrinos ) are proportional to scalar field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.</a:t>
            </a:r>
          </a:p>
          <a:p>
            <a:r>
              <a:rPr lang="en-US" altLang="x-none" sz="2800">
                <a:solidFill>
                  <a:srgbClr val="00FF00"/>
                </a:solidFill>
                <a:ea typeface="MS PGothic" charset="-128"/>
              </a:rPr>
              <a:t>Scalar field varies with time – so do particle masses.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Ratios of particle masses are independent of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and therefore remain constant.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Compatibility with observational bounds on time dependence of particle mass ratios.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Dimensionless couplings are independent of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847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Sonntagszeitung Zürich , Laukenmann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Strange evolution of Universe</a:t>
            </a:r>
          </a:p>
        </p:txBody>
      </p:sp>
    </p:spTree>
    <p:extLst>
      <p:ext uri="{BB962C8B-B14F-4D97-AF65-F5344CB8AC3E}">
        <p14:creationId xmlns:p14="http://schemas.microsoft.com/office/powerpoint/2010/main" val="8655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4005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:</a:t>
            </a: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Expansion or shrinking always slow ,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characteristic time scale of the order of the age of the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Universe :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</a:t>
            </a:r>
            <a:r>
              <a:rPr lang="en-US" altLang="x-none" sz="2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ch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~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el-GR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n-US" altLang="x-none" sz="28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10 billion years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!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Hubble parameter of the order of 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present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Hubble 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parameter for all times , including inflation and big bang !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852738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= 2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charset="2"/>
                <a:sym typeface="Wingdings" charset="2"/>
              </a:rPr>
              <a:t>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10</a:t>
            </a:r>
            <a:r>
              <a:rPr lang="en-US" altLang="x-none" sz="40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-33 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eV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732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Eternal Universe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solution valid back to the infinite past in physical time</a:t>
            </a: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no singularity</a:t>
            </a:r>
          </a:p>
          <a:p>
            <a:endParaRPr lang="en-US" altLang="x-none" sz="3600">
              <a:solidFill>
                <a:srgbClr val="FFFF00"/>
              </a:solidFill>
              <a:effectLst/>
              <a:ea typeface="MS PGothic" charset="-128"/>
            </a:endParaRP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in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freeze frame :</a:t>
            </a: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4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needs two intrinsic mass scales</a:t>
            </a:r>
          </a:p>
          <a:p>
            <a:r>
              <a:rPr lang="en-US" altLang="x-none">
                <a:ea typeface="MS PGothic" charset="-128"/>
              </a:rPr>
              <a:t>V and M ( cosmological constant and Planck mass )</a:t>
            </a:r>
          </a:p>
          <a:p>
            <a:r>
              <a:rPr lang="en-US" altLang="x-none">
                <a:ea typeface="MS PGothic" charset="-128"/>
              </a:rPr>
              <a:t>variable Planck mass moving to infinity , with fixed V: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ratio vanishes asymptotically </a:t>
            </a:r>
            <a:r>
              <a:rPr lang="en-US" altLang="x-none">
                <a:ea typeface="MS PGothic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16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Do we know that the 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instead of redshift due to expansion :</a:t>
            </a:r>
          </a:p>
          <a:p>
            <a:pPr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 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smaller frequencies have been emitted in the past, because electron mass was smaller !</a:t>
            </a:r>
          </a:p>
        </p:txBody>
      </p:sp>
      <p:pic>
        <p:nvPicPr>
          <p:cNvPr id="81923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0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Ratio of distance between galaxies 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over size of atoms !</a:t>
            </a:r>
          </a:p>
          <a:p>
            <a:pPr eaLnBrk="1" hangingPunct="1"/>
            <a:endParaRPr lang="en-US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atom size constant : expanding geometry</a:t>
            </a:r>
          </a:p>
          <a:p>
            <a:pPr eaLnBrk="1" hangingPunct="1"/>
            <a:endParaRPr lang="en-US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15810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x-none">
                <a:ea typeface="MS PGothic" charset="-128"/>
              </a:rPr>
              <a:t>Temperature in radiation dominated Universe : T ~ </a:t>
            </a:r>
            <a:r>
              <a:rPr lang="el-GR" altLang="x-none">
                <a:ea typeface="MS PGothic" charset="-128"/>
              </a:rPr>
              <a:t>χ</a:t>
            </a:r>
            <a:r>
              <a:rPr lang="en-US" altLang="x-none">
                <a:ea typeface="MS PGothic" charset="-128"/>
              </a:rPr>
              <a:t> </a:t>
            </a:r>
            <a:r>
              <a:rPr lang="el-GR" altLang="x-none" baseline="30000">
                <a:latin typeface="Arial" charset="0"/>
                <a:ea typeface="MS PGothic" charset="-128"/>
              </a:rPr>
              <a:t>½</a:t>
            </a:r>
            <a:r>
              <a:rPr lang="en-US" altLang="x-none">
                <a:latin typeface="Arial" charset="0"/>
                <a:ea typeface="MS PGothic" charset="-128"/>
              </a:rPr>
              <a:t>  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smaller</a:t>
            </a:r>
            <a:r>
              <a:rPr lang="en-US" altLang="x-none">
                <a:ea typeface="MS PGothic" charset="-128"/>
              </a:rPr>
              <a:t> than today</a:t>
            </a:r>
          </a:p>
          <a:p>
            <a:r>
              <a:rPr lang="en-US" altLang="x-none">
                <a:ea typeface="MS PGothic" charset="-128"/>
              </a:rPr>
              <a:t>Ratio temperature / particle mass :                     T /m</a:t>
            </a:r>
            <a:r>
              <a:rPr lang="en-US" altLang="x-none" baseline="-25000">
                <a:ea typeface="MS PGothic" charset="-128"/>
              </a:rPr>
              <a:t>p</a:t>
            </a:r>
            <a:r>
              <a:rPr lang="en-US" altLang="x-none">
                <a:ea typeface="MS PGothic" charset="-128"/>
              </a:rPr>
              <a:t> ~ </a:t>
            </a:r>
            <a:r>
              <a:rPr lang="el-GR" altLang="x-none">
                <a:ea typeface="MS PGothic" charset="-128"/>
              </a:rPr>
              <a:t>χ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 b="1" baseline="30000">
                <a:ea typeface="MS PGothic" charset="-128"/>
              </a:rPr>
              <a:t>-</a:t>
            </a:r>
            <a:r>
              <a:rPr lang="el-GR" altLang="x-none" baseline="30000">
                <a:latin typeface="Arial" charset="0"/>
                <a:ea typeface="MS PGothic" charset="-128"/>
              </a:rPr>
              <a:t>½</a:t>
            </a:r>
            <a:r>
              <a:rPr lang="en-US" altLang="x-none">
                <a:latin typeface="Arial" charset="0"/>
                <a:ea typeface="MS PGothic" charset="-128"/>
              </a:rPr>
              <a:t>  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larger</a:t>
            </a:r>
            <a:r>
              <a:rPr lang="en-US" altLang="x-none">
                <a:ea typeface="MS PGothic" charset="-128"/>
              </a:rPr>
              <a:t> than today</a:t>
            </a:r>
          </a:p>
          <a:p>
            <a:r>
              <a:rPr lang="en-US" altLang="x-none">
                <a:ea typeface="MS PGothic" charset="-128"/>
              </a:rPr>
              <a:t> T/m</a:t>
            </a:r>
            <a:r>
              <a:rPr lang="en-US" altLang="x-none" baseline="-25000">
                <a:ea typeface="MS PGothic" charset="-128"/>
              </a:rPr>
              <a:t>p</a:t>
            </a:r>
            <a:r>
              <a:rPr lang="en-US" altLang="x-none">
                <a:ea typeface="MS PGothic" charset="-128"/>
              </a:rPr>
              <a:t> counts ! This ratio decreases with time.</a:t>
            </a:r>
          </a:p>
          <a:p>
            <a:endParaRPr lang="en-US" altLang="x-none"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3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Model is compatible with </a:t>
            </a:r>
            <a:b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present observations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>
                <a:effectLst/>
                <a:ea typeface="MS PGothic" charset="-128"/>
              </a:rPr>
              <a:t>Together with variation of neutrino mass over electron mass in present cosmological epoch :</a:t>
            </a:r>
          </a:p>
          <a:p>
            <a:pPr>
              <a:buFont typeface="Wingdings" charset="2"/>
              <a:buNone/>
            </a:pPr>
            <a:r>
              <a:rPr lang="en-US" altLang="x-none">
                <a:effectLst/>
                <a:ea typeface="MS PGothic" charset="-128"/>
              </a:rPr>
              <a:t>  </a:t>
            </a:r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model is compatible with all present observations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MS PGothic" charset="-128"/>
              </a:rPr>
              <a:t>“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Weyl scaling</a:t>
            </a:r>
            <a:r>
              <a:rPr lang="en-US" altLang="en-US">
                <a:solidFill>
                  <a:srgbClr val="FFFF00"/>
                </a:solidFill>
                <a:ea typeface="MS PGothic" charset="-128"/>
              </a:rPr>
              <a:t>”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maps variable gravity model to Universe with fixed masses and standard expansion history.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Exact equivalence of different frames !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Standard gravity coupled to scalar field.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Only neutrino masses are growing.</a:t>
            </a:r>
          </a:p>
        </p:txBody>
      </p:sp>
    </p:spTree>
    <p:extLst>
      <p:ext uri="{BB962C8B-B14F-4D97-AF65-F5344CB8AC3E}">
        <p14:creationId xmlns:p14="http://schemas.microsoft.com/office/powerpoint/2010/main" val="15576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Quantum gravity with scalar field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312" y="2999500"/>
            <a:ext cx="2451100" cy="67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060848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 </a:t>
            </a:r>
            <a:r>
              <a:rPr lang="en-US" dirty="0" smtClean="0"/>
              <a:t>and V depend on scalar field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136933"/>
            <a:ext cx="4953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846" y="4003008"/>
            <a:ext cx="1667668" cy="5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3" y="2999500"/>
            <a:ext cx="3750129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3950120"/>
            <a:ext cx="515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question : behavior of V for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022" y="4812415"/>
            <a:ext cx="4788892" cy="18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Weyl scaling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action in Einstein frame :</a:t>
            </a:r>
          </a:p>
        </p:txBody>
      </p:sp>
    </p:spTree>
    <p:extLst>
      <p:ext uri="{BB962C8B-B14F-4D97-AF65-F5344CB8AC3E}">
        <p14:creationId xmlns:p14="http://schemas.microsoft.com/office/powerpoint/2010/main" val="11103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Field relativity : </a:t>
            </a:r>
            <a:br>
              <a:rPr lang="de-DE" altLang="x-none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different pictures of cosmology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same physical content can be described by different pictures</a:t>
            </a:r>
          </a:p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related by field –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redefinitions</a:t>
            </a: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,                         e.g. Weyl scaling , conformal scaling of metric</a:t>
            </a:r>
          </a:p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which picture is usefull ?</a:t>
            </a:r>
            <a:endParaRPr lang="en-US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3995936" y="4112418"/>
            <a:ext cx="2997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1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 descr="Hubble_Ultra_Deep_Field_Black_point_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r>
              <a:rPr lang="de-DE" altLang="x-none" sz="4800">
                <a:solidFill>
                  <a:srgbClr val="FFFF00"/>
                </a:solidFill>
                <a:ea typeface="MS PGothic" charset="-128"/>
              </a:rPr>
              <a:t>Big bang or freeze ?</a:t>
            </a:r>
            <a:r>
              <a:rPr lang="de-DE" altLang="x-none" sz="6000">
                <a:solidFill>
                  <a:srgbClr val="FFFF00"/>
                </a:solidFill>
                <a:ea typeface="MS PGothic" charset="-128"/>
              </a:rPr>
              <a:t/>
            </a:r>
            <a:br>
              <a:rPr lang="de-DE" altLang="x-none" sz="6000">
                <a:solidFill>
                  <a:srgbClr val="FFFF00"/>
                </a:solidFill>
                <a:ea typeface="MS PGothic" charset="-128"/>
              </a:rPr>
            </a:br>
            <a:endParaRPr lang="de-DE" altLang="x-none" sz="6000">
              <a:solidFill>
                <a:srgbClr val="FFFF00"/>
              </a:solidFill>
              <a:ea typeface="MS PGothic" charset="-128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450" y="5373688"/>
            <a:ext cx="85502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just two ways of looking at same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Conclusions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Graviton fluctuations play a role at large distances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Graviton barrier for increase of scalar potential entails solution of cosmological constant problem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Cosmology is described by crossover from UV-fixed point (inflation) to IR-fixed point (dynamical dark energy)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133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Four-parameter model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altLang="x-none" sz="2800">
                <a:effectLst/>
                <a:ea typeface="MS PGothic" charset="-128"/>
              </a:rPr>
              <a:t>three in kinetial B :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x-none" sz="2800">
                <a:effectLst/>
                <a:ea typeface="MS PGothic" charset="-128"/>
              </a:rPr>
              <a:t>     </a:t>
            </a:r>
            <a:r>
              <a:rPr lang="el-GR" altLang="x-none" sz="2800">
                <a:solidFill>
                  <a:srgbClr val="00FF00"/>
                </a:solidFill>
                <a:effectLst/>
                <a:ea typeface="MS PGothic" charset="-128"/>
              </a:rPr>
              <a:t>σ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2.5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    </a:t>
            </a:r>
            <a:r>
              <a:rPr lang="el-GR" altLang="x-none" sz="2800">
                <a:solidFill>
                  <a:srgbClr val="00FF00"/>
                </a:solidFill>
                <a:effectLst/>
                <a:ea typeface="MS PGothic" charset="-128"/>
              </a:rPr>
              <a:t>κ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0.5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    c</a:t>
            </a:r>
            <a:r>
              <a:rPr lang="en-US" altLang="x-none" sz="2800" baseline="-25000">
                <a:solidFill>
                  <a:srgbClr val="00FF00"/>
                </a:solidFill>
                <a:effectLst/>
                <a:ea typeface="MS PGothic" charset="-128"/>
              </a:rPr>
              <a:t>t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14</a:t>
            </a:r>
            <a:r>
              <a:rPr lang="en-US" altLang="x-none" sz="2800">
                <a:effectLst/>
                <a:ea typeface="MS PGothic" charset="-128"/>
              </a:rPr>
              <a:t>    ( or m/</a:t>
            </a:r>
            <a:r>
              <a:rPr lang="el-GR" altLang="x-none" sz="2800">
                <a:effectLst/>
                <a:ea typeface="MS PGothic" charset="-128"/>
              </a:rPr>
              <a:t>μ</a:t>
            </a:r>
            <a:r>
              <a:rPr lang="en-US" altLang="x-none" sz="2800">
                <a:effectLst/>
                <a:ea typeface="MS PGothic" charset="-128"/>
              </a:rPr>
              <a:t> )</a:t>
            </a:r>
            <a:endParaRPr lang="el-GR" altLang="x-none" sz="2800">
              <a:effectLst/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x-none" sz="2800">
                <a:effectLst/>
                <a:ea typeface="MS PGothic" charset="-128"/>
              </a:rPr>
              <a:t>one parameter for present growth rate of neutrino mass over electron mass : </a:t>
            </a:r>
            <a:r>
              <a:rPr lang="el-GR" altLang="x-none" sz="2800">
                <a:solidFill>
                  <a:srgbClr val="00FF00"/>
                </a:solidFill>
                <a:effectLst/>
                <a:ea typeface="MS PGothic" charset="-128"/>
              </a:rPr>
              <a:t>γ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no more free parameters than </a:t>
            </a:r>
            <a:r>
              <a:rPr lang="el-GR" altLang="x-none" sz="2800">
                <a:solidFill>
                  <a:srgbClr val="FFFF00"/>
                </a:solidFill>
                <a:effectLst/>
                <a:ea typeface="MS PGothic" charset="-128"/>
              </a:rPr>
              <a:t>Λ</a:t>
            </a: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CDM</a:t>
            </a:r>
            <a:endParaRPr lang="el-GR" altLang="x-none" sz="2800">
              <a:solidFill>
                <a:srgbClr val="FFFF00"/>
              </a:solidFill>
              <a:effectLst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1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Origin of mass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r>
              <a:rPr lang="de-DE" altLang="x-none" sz="2400">
                <a:ea typeface="MS PGothic" charset="-128"/>
              </a:rPr>
              <a:t>UV fixed point : </a:t>
            </a:r>
            <a:r>
              <a:rPr lang="de-DE" altLang="x-none" sz="2400">
                <a:solidFill>
                  <a:srgbClr val="FFFF00"/>
                </a:solidFill>
                <a:ea typeface="MS PGothic" charset="-128"/>
              </a:rPr>
              <a:t>scale symmetry unbroken</a:t>
            </a:r>
          </a:p>
          <a:p>
            <a:pPr>
              <a:buFont typeface="Wingdings" charset="2"/>
              <a:buNone/>
            </a:pPr>
            <a:r>
              <a:rPr lang="de-DE" altLang="x-none" sz="2400">
                <a:ea typeface="MS PGothic" charset="-128"/>
              </a:rPr>
              <a:t>   </a:t>
            </a:r>
            <a:r>
              <a:rPr lang="de-DE" altLang="x-none" sz="2400">
                <a:solidFill>
                  <a:srgbClr val="33CC33"/>
                </a:solidFill>
                <a:ea typeface="MS PGothic" charset="-128"/>
              </a:rPr>
              <a:t>all particles are massless</a:t>
            </a:r>
          </a:p>
          <a:p>
            <a:pPr>
              <a:buFont typeface="Wingdings" charset="2"/>
              <a:buNone/>
            </a:pPr>
            <a:endParaRPr lang="de-DE" altLang="x-none" sz="2400">
              <a:solidFill>
                <a:srgbClr val="33CC33"/>
              </a:solidFill>
              <a:ea typeface="MS PGothic" charset="-128"/>
            </a:endParaRPr>
          </a:p>
          <a:p>
            <a:r>
              <a:rPr lang="de-DE" altLang="x-none" sz="2400">
                <a:ea typeface="MS PGothic" charset="-128"/>
              </a:rPr>
              <a:t>IR fixed point : </a:t>
            </a:r>
          </a:p>
          <a:p>
            <a:pPr>
              <a:buFont typeface="Wingdings" charset="2"/>
              <a:buNone/>
            </a:pPr>
            <a:r>
              <a:rPr lang="de-DE" altLang="x-none" sz="2400">
                <a:solidFill>
                  <a:srgbClr val="FFFF00"/>
                </a:solidFill>
                <a:ea typeface="MS PGothic" charset="-128"/>
              </a:rPr>
              <a:t>    scale symmetry spontaneously broken</a:t>
            </a:r>
            <a:r>
              <a:rPr lang="de-DE" altLang="x-none" sz="2400">
                <a:ea typeface="MS PGothic" charset="-128"/>
              </a:rPr>
              <a:t>, </a:t>
            </a:r>
          </a:p>
          <a:p>
            <a:pPr>
              <a:buFont typeface="Wingdings" charset="2"/>
              <a:buNone/>
            </a:pPr>
            <a:r>
              <a:rPr lang="de-DE" altLang="x-none" sz="2400">
                <a:solidFill>
                  <a:srgbClr val="33CC33"/>
                </a:solidFill>
                <a:ea typeface="MS PGothic" charset="-128"/>
              </a:rPr>
              <a:t>    massive particles , massless dilaton</a:t>
            </a:r>
          </a:p>
          <a:p>
            <a:endParaRPr lang="de-DE" altLang="x-none" sz="2400">
              <a:solidFill>
                <a:srgbClr val="33CC33"/>
              </a:solidFill>
              <a:ea typeface="MS PGothic" charset="-128"/>
            </a:endParaRPr>
          </a:p>
          <a:p>
            <a:r>
              <a:rPr lang="de-DE" altLang="x-none" sz="2400">
                <a:ea typeface="MS PGothic" charset="-128"/>
              </a:rPr>
              <a:t>crossover : </a:t>
            </a:r>
            <a:r>
              <a:rPr lang="de-DE" altLang="x-none" sz="2400">
                <a:solidFill>
                  <a:srgbClr val="FFFF00"/>
                </a:solidFill>
                <a:ea typeface="MS PGothic" charset="-128"/>
              </a:rPr>
              <a:t>explicit mass scale </a:t>
            </a:r>
            <a:r>
              <a:rPr lang="el-GR" altLang="x-none" sz="2400">
                <a:solidFill>
                  <a:srgbClr val="FFFF00"/>
                </a:solidFill>
                <a:ea typeface="MS PGothic" charset="-128"/>
              </a:rPr>
              <a:t>μ</a:t>
            </a:r>
            <a:r>
              <a:rPr lang="en-US" altLang="x-none" sz="2400">
                <a:solidFill>
                  <a:srgbClr val="FFFF00"/>
                </a:solidFill>
                <a:ea typeface="MS PGothic" charset="-128"/>
              </a:rPr>
              <a:t> important </a:t>
            </a:r>
          </a:p>
          <a:p>
            <a:endParaRPr lang="en-US" altLang="x-none" sz="24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400">
                <a:ea typeface="MS PGothic" charset="-128"/>
              </a:rPr>
              <a:t>approximate SM fixed point : </a:t>
            </a:r>
            <a:r>
              <a:rPr lang="en-US" altLang="x-none" sz="2400">
                <a:solidFill>
                  <a:srgbClr val="FFFF00"/>
                </a:solidFill>
                <a:ea typeface="MS PGothic" charset="-128"/>
              </a:rPr>
              <a:t>approximate scale symmetry</a:t>
            </a:r>
            <a:r>
              <a:rPr lang="en-US" altLang="x-none" sz="2400">
                <a:ea typeface="MS PGothic" charset="-128"/>
              </a:rPr>
              <a:t> </a:t>
            </a:r>
            <a:r>
              <a:rPr lang="en-US" altLang="x-none" sz="2400">
                <a:solidFill>
                  <a:srgbClr val="FFFF00"/>
                </a:solidFill>
                <a:ea typeface="MS PGothic" charset="-128"/>
              </a:rPr>
              <a:t>spontaneously broken</a:t>
            </a:r>
            <a:r>
              <a:rPr lang="en-US" altLang="x-none" sz="2400">
                <a:ea typeface="MS PGothic" charset="-128"/>
              </a:rPr>
              <a:t>, </a:t>
            </a:r>
            <a:r>
              <a:rPr lang="en-US" altLang="x-none" sz="2400">
                <a:solidFill>
                  <a:srgbClr val="33CC33"/>
                </a:solidFill>
                <a:ea typeface="MS PGothic" charset="-128"/>
              </a:rPr>
              <a:t>massive particles , almost massless cosmon, tiny cosmon potential</a:t>
            </a:r>
            <a:endParaRPr lang="de-DE" altLang="x-none" sz="2400">
              <a:solidFill>
                <a:srgbClr val="33CC33"/>
              </a:solidFill>
              <a:ea typeface="MS PGothic" charset="-128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0938"/>
            <a:ext cx="300831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Infinite past : slow inflation</a:t>
            </a:r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797425"/>
            <a:ext cx="3889375" cy="105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σ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= 2 : field equations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00113" y="4724400"/>
            <a:ext cx="2238375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approximate</a:t>
            </a:r>
          </a:p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barrier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 smtClean="0">
                <a:solidFill>
                  <a:srgbClr val="FFFF00"/>
                </a:solidFill>
              </a:rPr>
              <a:t>2</a:t>
            </a:r>
            <a:r>
              <a:rPr lang="en-US" sz="4400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</a:t>
            </a:r>
            <a:r>
              <a:rPr lang="en-US" sz="3600" dirty="0" smtClean="0"/>
              <a:t>nstability of graviton propagator is avoided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gravity computation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Eternal Universe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solution valid back to the infinite past in physical time</a:t>
            </a: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no singularity</a:t>
            </a:r>
          </a:p>
          <a:p>
            <a:endParaRPr lang="en-US" altLang="x-none" sz="3600">
              <a:solidFill>
                <a:srgbClr val="FFFF00"/>
              </a:solidFill>
              <a:effectLst/>
              <a:ea typeface="MS PGothic" charset="-128"/>
            </a:endParaRP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in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freeze frame :</a:t>
            </a: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Physical time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determine </a:t>
            </a:r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by counting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Big  bang </a:t>
            </a:r>
            <a:r>
              <a:rPr lang="en-US" altLang="x-none" b="0" i="1">
                <a:solidFill>
                  <a:srgbClr val="FFFF00"/>
                </a:solidFill>
                <a:ea typeface="MS PGothic" charset="-128"/>
              </a:rPr>
              <a:t>singularity</a:t>
            </a: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 </a:t>
            </a:r>
            <a:br>
              <a:rPr lang="de-DE" altLang="x-none" b="0" i="1">
                <a:solidFill>
                  <a:srgbClr val="FFFF00"/>
                </a:solidFill>
                <a:ea typeface="MS PGothic" charset="-128"/>
              </a:rPr>
            </a:b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in Einstein frame is</a:t>
            </a:r>
            <a:br>
              <a:rPr lang="de-DE" altLang="x-none" b="0" i="1">
                <a:solidFill>
                  <a:srgbClr val="FFFF00"/>
                </a:solidFill>
                <a:ea typeface="MS PGothic" charset="-128"/>
              </a:rPr>
            </a:b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field singularity !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choice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of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frame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with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constant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particle</a:t>
            </a:r>
            <a:endParaRPr lang="de-DE" sz="2800" dirty="0">
              <a:latin typeface="Arial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masses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is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not well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suited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if</a:t>
            </a:r>
            <a:endParaRPr lang="de-DE" sz="2800" dirty="0">
              <a:latin typeface="Arial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physical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masses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go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to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zero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!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de-DE" altLang="x-none" dirty="0" err="1" smtClean="0">
                <a:solidFill>
                  <a:srgbClr val="33CCFF"/>
                </a:solidFill>
                <a:ea typeface="MS PGothic" charset="-128"/>
              </a:rPr>
              <a:t>conclusions</a:t>
            </a:r>
            <a:r>
              <a:rPr lang="de-DE" altLang="x-none" dirty="0" smtClean="0">
                <a:solidFill>
                  <a:srgbClr val="33CCFF"/>
                </a:solidFill>
                <a:ea typeface="MS PGothic" charset="-128"/>
              </a:rPr>
              <a:t> (2)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charset="2"/>
              <a:buNone/>
            </a:pPr>
            <a:endParaRPr lang="de-DE" altLang="x-none">
              <a:solidFill>
                <a:srgbClr val="FFFF00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Fixed points and scale symmetry crucial</a:t>
            </a:r>
          </a:p>
          <a:p>
            <a:pPr>
              <a:buFont typeface="Wingdings" charset="2"/>
              <a:buNone/>
            </a:pPr>
            <a:endParaRPr lang="de-DE" altLang="x-none">
              <a:solidFill>
                <a:srgbClr val="FFFF00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Big bang singularity is artefact </a:t>
            </a: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  of inappropriate choice of field variables  – </a:t>
            </a: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  no physical singularity</a:t>
            </a:r>
          </a:p>
          <a:p>
            <a:pPr>
              <a:buFont typeface="Wingdings" charset="2"/>
              <a:buNone/>
            </a:pPr>
            <a:endParaRPr lang="en-US" altLang="x-none" sz="3600">
              <a:solidFill>
                <a:srgbClr val="FFFF00"/>
              </a:solidFill>
              <a:ea typeface="MS PGothic" charset="-128"/>
            </a:endParaRPr>
          </a:p>
          <a:p>
            <a:endParaRPr lang="de-DE" altLang="x-none" sz="3600">
              <a:solidFill>
                <a:srgbClr val="FFFF00"/>
              </a:solidFill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conclusions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smtClean="0">
                <a:solidFill>
                  <a:srgbClr val="33CCFF"/>
                </a:solidFill>
                <a:ea typeface="MS PGothic" charset="-128"/>
              </a:rPr>
              <a:t>(3) 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x-none" sz="2800">
                <a:ea typeface="MS PGothic" charset="-128"/>
              </a:rPr>
              <a:t>crossover in quantum gravity is reflected in crossover in cosmology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quantum gravity becomes testable by cosmology</a:t>
            </a:r>
          </a:p>
          <a:p>
            <a:r>
              <a:rPr lang="de-DE" altLang="x-none" sz="2800">
                <a:ea typeface="MS PGothic" charset="-128"/>
              </a:rPr>
              <a:t>quantum gravity plays a role not only for primordial cosmology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crossover scenario explains different cosmological epochs</a:t>
            </a:r>
          </a:p>
          <a:p>
            <a:r>
              <a:rPr lang="de-DE" altLang="x-none" sz="2800">
                <a:ea typeface="MS PGothic" charset="-128"/>
              </a:rPr>
              <a:t>simple model is compatible with present observations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no more parameters than </a:t>
            </a:r>
            <a:r>
              <a:rPr lang="el-GR" altLang="x-none" sz="2400">
                <a:solidFill>
                  <a:srgbClr val="FFFF00"/>
                </a:solidFill>
                <a:latin typeface="Arial" charset="0"/>
                <a:ea typeface="MS PGothic" charset="-128"/>
              </a:rPr>
              <a:t>Λ</a:t>
            </a:r>
            <a:r>
              <a:rPr lang="en-US" altLang="x-none" sz="2400">
                <a:solidFill>
                  <a:srgbClr val="FFFF00"/>
                </a:solidFill>
                <a:latin typeface="Arial" charset="0"/>
                <a:ea typeface="MS PGothic" charset="-128"/>
              </a:rPr>
              <a:t>CDM </a:t>
            </a:r>
            <a:r>
              <a:rPr lang="en-US" altLang="x-none" sz="2800">
                <a:solidFill>
                  <a:srgbClr val="FFFF00"/>
                </a:solidFill>
                <a:latin typeface="Arial" charset="0"/>
                <a:ea typeface="MS PGothic" charset="-128"/>
              </a:rPr>
              <a:t>: </a:t>
            </a:r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tests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>
                <a:ea typeface="MS PGothic" charset="-128"/>
              </a:rPr>
              <a:t>from SM to IR</a:t>
            </a:r>
          </a:p>
          <a:p>
            <a:r>
              <a:rPr lang="en-US" altLang="x-none">
                <a:ea typeface="MS PGothic" charset="-128"/>
              </a:rPr>
              <a:t>in sector Beyond Standard Model</a:t>
            </a:r>
          </a:p>
          <a:p>
            <a:r>
              <a:rPr lang="en-US" altLang="x-none">
                <a:ea typeface="MS PGothic" charset="-128"/>
              </a:rPr>
              <a:t>affects neutrino masses first ( seesaw or cascade mechanism )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1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Varying particle masses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All particle masses </a:t>
            </a:r>
            <a:r>
              <a:rPr lang="en-US" altLang="x-none" b="1">
                <a:solidFill>
                  <a:srgbClr val="33CC33"/>
                </a:solidFill>
                <a:ea typeface="MS PGothic" charset="-128"/>
              </a:rPr>
              <a:t>except for neutrinos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are proportional to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.</a:t>
            </a:r>
            <a:endParaRPr lang="en-US" altLang="x-none"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Ratios of particle masses remain constant.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Compatibility with observational bounds on time dependence of particle mass ratios.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Neutrino masses show stronger increase with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, such that </a:t>
            </a:r>
            <a:r>
              <a:rPr lang="en-US" altLang="x-none" b="1">
                <a:solidFill>
                  <a:srgbClr val="33CC33"/>
                </a:solidFill>
                <a:ea typeface="MS PGothic" charset="-128"/>
              </a:rPr>
              <a:t>ratio neutrino mass over electron mass grows .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6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1382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= 1.27</a:t>
            </a:r>
          </a:p>
        </p:txBody>
      </p:sp>
      <p:pic>
        <p:nvPicPr>
          <p:cNvPr id="13824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L.Amendola,</a:t>
            </a:r>
          </a:p>
          <a:p>
            <a:pPr eaLnBrk="1" hangingPunct="1"/>
            <a:r>
              <a:rPr lang="en-US" altLang="x-non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M.Baldi, …</a:t>
            </a:r>
          </a:p>
        </p:txBody>
      </p:sp>
    </p:spTree>
    <p:extLst>
      <p:ext uri="{BB962C8B-B14F-4D97-AF65-F5344CB8AC3E}">
        <p14:creationId xmlns:p14="http://schemas.microsoft.com/office/powerpoint/2010/main" val="20113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Inflation</a:t>
            </a:r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4508500"/>
            <a:ext cx="38385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1914525"/>
            <a:ext cx="734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solution for small </a:t>
            </a:r>
            <a:r>
              <a:rPr lang="el-GR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</a:t>
            </a:r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inflationary epoch</a:t>
            </a:r>
            <a:endParaRPr lang="el-GR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239838" y="3132138"/>
            <a:ext cx="4649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kinetial characterized by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anomalous dimension </a:t>
            </a:r>
            <a:r>
              <a:rPr lang="el-GR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Primordial fluctuations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00213"/>
            <a:ext cx="8229600" cy="44656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>
                <a:ea typeface="MS PGothic" charset="-128"/>
              </a:rPr>
              <a:t>inflaton field : </a:t>
            </a:r>
            <a:r>
              <a:rPr lang="el-GR" altLang="x-none" sz="2800">
                <a:ea typeface="MS PGothic" charset="-128"/>
              </a:rPr>
              <a:t>χ</a:t>
            </a:r>
          </a:p>
          <a:p>
            <a:pPr>
              <a:lnSpc>
                <a:spcPct val="90000"/>
              </a:lnSpc>
            </a:pPr>
            <a:r>
              <a:rPr lang="en-US" altLang="x-none" sz="2800">
                <a:ea typeface="MS PGothic" charset="-128"/>
              </a:rPr>
              <a:t>primordial fluctuations of inflaton become observable in cosmic microwave background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  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     </a:t>
            </a:r>
            <a:endParaRPr lang="de-DE" altLang="x-none" b="1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116739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23034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21163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44370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>
              <a:latin typeface="Garamond" pitchFamily="18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Graviton barrier and solution of the cosmological constant problem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V cannot increase stronger than </a:t>
            </a:r>
            <a:r>
              <a:rPr lang="en-US" sz="3600" smtClean="0">
                <a:solidFill>
                  <a:srgbClr val="FFFF00"/>
                </a:solidFill>
              </a:rPr>
              <a:t>M</a:t>
            </a:r>
            <a:r>
              <a:rPr lang="en-US" sz="3600" baseline="30000" smtClean="0">
                <a:solidFill>
                  <a:srgbClr val="FFFF00"/>
                </a:solidFill>
              </a:rPr>
              <a:t>2</a:t>
            </a:r>
            <a:r>
              <a:rPr lang="en-US" sz="3600" smtClean="0">
                <a:solidFill>
                  <a:srgbClr val="FFFF00"/>
                </a:solidFill>
              </a:rPr>
              <a:t> </a:t>
            </a:r>
            <a:r>
              <a:rPr lang="en-US" sz="360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None/>
            </a:pPr>
            <a:endParaRPr lang="en-US" sz="3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FF00"/>
                </a:solidFill>
              </a:rPr>
              <a:t>If </a:t>
            </a:r>
            <a:r>
              <a:rPr lang="en-US" dirty="0">
                <a:solidFill>
                  <a:srgbClr val="00FF00"/>
                </a:solidFill>
              </a:rPr>
              <a:t>M increases with </a:t>
            </a:r>
            <a:r>
              <a:rPr lang="en-US" dirty="0" smtClean="0">
                <a:solidFill>
                  <a:srgbClr val="00FF00"/>
                </a:solidFill>
              </a:rPr>
              <a:t>𝜒, and for cosmological solutions where 𝜒 asymptotically diverges for time going to infinity: </a:t>
            </a:r>
            <a:endParaRPr lang="en-US" dirty="0" smtClean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Effective </a:t>
            </a:r>
            <a:r>
              <a:rPr lang="en-US" sz="3600" dirty="0">
                <a:solidFill>
                  <a:srgbClr val="FFFF00"/>
                </a:solidFill>
              </a:rPr>
              <a:t>c</a:t>
            </a:r>
            <a:r>
              <a:rPr lang="en-US" sz="3600" dirty="0" smtClean="0">
                <a:solidFill>
                  <a:srgbClr val="FFFF00"/>
                </a:solidFill>
              </a:rPr>
              <a:t>osmological constant </a:t>
            </a:r>
            <a:r>
              <a:rPr lang="en-US" sz="3600" dirty="0" smtClean="0">
                <a:solidFill>
                  <a:srgbClr val="FFFF00"/>
                </a:solidFill>
              </a:rPr>
              <a:t>vanishes in </a:t>
            </a:r>
            <a:r>
              <a:rPr lang="en-US" sz="3600" dirty="0">
                <a:solidFill>
                  <a:srgbClr val="FFFF00"/>
                </a:solidFill>
              </a:rPr>
              <a:t>infinite </a:t>
            </a:r>
            <a:r>
              <a:rPr lang="en-US" sz="3600" dirty="0" smtClean="0">
                <a:solidFill>
                  <a:srgbClr val="FFFF00"/>
                </a:solidFill>
              </a:rPr>
              <a:t>future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Anomalous dimension determines spectrum of primordial fluctuations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21050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49500"/>
            <a:ext cx="5684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43846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68313" y="4365625"/>
            <a:ext cx="36972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spectral index n</a:t>
            </a:r>
          </a:p>
          <a:p>
            <a:pPr eaLnBrk="1" hangingPunct="1"/>
            <a:endParaRPr lang="en-US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tensor amplitude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relation between n and r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41767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2560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403350" y="5229225"/>
            <a:ext cx="7326313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x-none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= 8.19 ( 1 – </a:t>
            </a:r>
            <a:r>
              <a:rPr lang="en-US" altLang="x-none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x-none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) - 0.1365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Amplitude of density fluctuations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small because of logarithmic running </a:t>
            </a:r>
          </a:p>
          <a:p>
            <a:pPr eaLnBrk="1" hangingPunct="1"/>
            <a:r>
              <a:rPr lang="de-DE" altLang="x-non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 : number of e – foldings at horizon crossing </a:t>
            </a:r>
          </a:p>
        </p:txBody>
      </p:sp>
      <p:pic>
        <p:nvPicPr>
          <p:cNvPr id="1228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=1</a:t>
            </a:r>
            <a:endParaRPr lang="el-GR" altLang="x-non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First step of crossover </a:t>
            </a:r>
            <a:br>
              <a:rPr lang="de-DE" altLang="x-none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ends inflation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2592388"/>
          </a:xfrm>
        </p:spPr>
        <p:txBody>
          <a:bodyPr/>
          <a:lstStyle/>
          <a:p>
            <a:r>
              <a:rPr lang="de-DE" altLang="x-none">
                <a:ea typeface="MS PGothic" charset="-128"/>
              </a:rPr>
              <a:t>induced by crossover in B</a:t>
            </a:r>
          </a:p>
          <a:p>
            <a:endParaRPr lang="de-DE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r>
              <a:rPr lang="de-DE" altLang="x-none">
                <a:ea typeface="MS PGothic" charset="-128"/>
              </a:rPr>
              <a:t>after crossover  B changes only very slowly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65400"/>
            <a:ext cx="54006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65625"/>
            <a:ext cx="39116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Scaling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Heating of the Universe after inflation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Scaling solution with almost fixed fraction of Early Dark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Compatibility with observations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Realistic inflation model</a:t>
            </a:r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Almost same prediction for radiation, matter, and Dark Energy domination as </a:t>
            </a:r>
            <a:r>
              <a:rPr lang="en-US" altLang="x-none" sz="2800">
                <a:ea typeface="MS PGothic" charset="-128"/>
              </a:rPr>
              <a:t>Λ</a:t>
            </a:r>
            <a:r>
              <a:rPr lang="en-US" altLang="x-none">
                <a:ea typeface="MS PGothic" charset="-128"/>
              </a:rPr>
              <a:t>CDM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Presence of small fraction of Early Dark Energy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Large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conclusions </a:t>
            </a:r>
            <a:r>
              <a:rPr lang="en-US" altLang="x-none" dirty="0" smtClean="0">
                <a:solidFill>
                  <a:srgbClr val="33CCFF"/>
                </a:solidFill>
                <a:ea typeface="MS PGothic" charset="-128"/>
              </a:rPr>
              <a:t>(4)</a:t>
            </a:r>
            <a:endParaRPr lang="en-US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r>
              <a:rPr lang="en-US" altLang="x-none" sz="2800" dirty="0">
                <a:ea typeface="MS PGothic" charset="-128"/>
              </a:rPr>
              <a:t>Variable gravity cosmologies can give a simple and realistic description of </a:t>
            </a:r>
            <a:r>
              <a:rPr lang="en-US" altLang="x-none" sz="2800" dirty="0" smtClean="0">
                <a:ea typeface="MS PGothic" charset="-128"/>
              </a:rPr>
              <a:t>the Universe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Compatible with tests of equivalence principle and bounds on variation of fundamental couplings if nucleon and electron masses are proportional to variable Planck mass</a:t>
            </a:r>
          </a:p>
          <a:p>
            <a:r>
              <a:rPr lang="en-US" altLang="x-none" sz="2800" dirty="0" err="1">
                <a:ea typeface="MS PGothic" charset="-128"/>
              </a:rPr>
              <a:t>Cosmon</a:t>
            </a:r>
            <a:r>
              <a:rPr lang="en-US" altLang="x-none" sz="2800" dirty="0">
                <a:ea typeface="MS PGothic" charset="-128"/>
              </a:rPr>
              <a:t> dependence of ratio neutrino mass/ electron mass can explain why Universe makes a transition to Dark Energy domination </a:t>
            </a:r>
            <a:r>
              <a:rPr lang="en-US" altLang="x-none" sz="2800" dirty="0">
                <a:solidFill>
                  <a:srgbClr val="FFFF00"/>
                </a:solidFill>
                <a:ea typeface="MS PGothic" charset="-128"/>
              </a:rPr>
              <a:t>now</a:t>
            </a:r>
          </a:p>
          <a:p>
            <a:r>
              <a:rPr lang="en-US" altLang="x-none" sz="2800" dirty="0">
                <a:solidFill>
                  <a:srgbClr val="FFFF00"/>
                </a:solidFill>
                <a:ea typeface="MS PGothic" charset="-128"/>
              </a:rPr>
              <a:t>characteristic signal :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Infrared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r>
              <a:rPr lang="el-GR" altLang="x-none" sz="4400">
                <a:ea typeface="MS PGothic" charset="-128"/>
              </a:rPr>
              <a:t>μ→</a:t>
            </a:r>
            <a:r>
              <a:rPr lang="en-US" altLang="x-none" sz="4400">
                <a:ea typeface="MS PGothic" charset="-128"/>
              </a:rPr>
              <a:t> 0</a:t>
            </a:r>
          </a:p>
          <a:p>
            <a:r>
              <a:rPr lang="en-US" altLang="x-none" sz="4400">
                <a:ea typeface="MS PGothic" charset="-128"/>
              </a:rPr>
              <a:t>B</a:t>
            </a:r>
            <a:r>
              <a:rPr lang="el-GR" altLang="x-none" sz="4400">
                <a:ea typeface="MS PGothic" charset="-128"/>
              </a:rPr>
              <a:t>→</a:t>
            </a:r>
            <a:r>
              <a:rPr lang="en-US" altLang="x-none" sz="4400">
                <a:ea typeface="MS PGothic" charset="-128"/>
              </a:rPr>
              <a:t> 0</a:t>
            </a:r>
          </a:p>
          <a:p>
            <a:endParaRPr lang="en-US" altLang="x-none" sz="4400">
              <a:ea typeface="MS PGothic" charset="-128"/>
            </a:endParaRPr>
          </a:p>
          <a:p>
            <a:endParaRPr lang="en-US" altLang="x-none" sz="4400">
              <a:ea typeface="MS PGothic" charset="-128"/>
            </a:endParaRPr>
          </a:p>
          <a:p>
            <a:r>
              <a:rPr lang="en-US" altLang="x-none" sz="4400">
                <a:ea typeface="MS PGothic" charset="-128"/>
              </a:rPr>
              <a:t>no intrinsic mass scale</a:t>
            </a:r>
          </a:p>
          <a:p>
            <a:r>
              <a:rPr lang="en-US" altLang="x-none" sz="4400">
                <a:ea typeface="MS PGothic" charset="-128"/>
              </a:rPr>
              <a:t>scale symmetry</a:t>
            </a:r>
            <a:endParaRPr lang="de-DE" altLang="x-none" sz="4400">
              <a:ea typeface="MS PGothic" charset="-128"/>
            </a:endParaRPr>
          </a:p>
          <a:p>
            <a:endParaRPr lang="en-US" altLang="x-none" sz="4400">
              <a:ea typeface="MS PGothic" charset="-128"/>
            </a:endParaRPr>
          </a:p>
          <a:p>
            <a:endParaRPr lang="de-DE" altLang="x-none" sz="4400">
              <a:ea typeface="MS PGothic" charset="-128"/>
            </a:endParaRPr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00438"/>
            <a:ext cx="66309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565400"/>
            <a:ext cx="42481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97425"/>
            <a:ext cx="305117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Ultraviolet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1628775"/>
            <a:ext cx="8589963" cy="4525963"/>
          </a:xfrm>
        </p:spPr>
        <p:txBody>
          <a:bodyPr/>
          <a:lstStyle/>
          <a:p>
            <a:r>
              <a:rPr lang="el-GR" altLang="x-none" sz="4800">
                <a:ea typeface="MS PGothic" charset="-128"/>
              </a:rPr>
              <a:t>μ→</a:t>
            </a:r>
            <a:r>
              <a:rPr lang="en-US" altLang="x-none" sz="4800">
                <a:ea typeface="MS PGothic" charset="-128"/>
              </a:rPr>
              <a:t> ∞</a:t>
            </a:r>
          </a:p>
          <a:p>
            <a:endParaRPr lang="en-US" altLang="x-none">
              <a:ea typeface="MS PGothic" charset="-128"/>
            </a:endParaRPr>
          </a:p>
          <a:p>
            <a:r>
              <a:rPr lang="de-DE" altLang="x-none" sz="3600">
                <a:ea typeface="MS PGothic" charset="-128"/>
              </a:rPr>
              <a:t>kinetial diverges</a:t>
            </a:r>
          </a:p>
          <a:p>
            <a:endParaRPr lang="de-DE" altLang="x-none" sz="3600">
              <a:ea typeface="MS PGothic" charset="-128"/>
            </a:endParaRPr>
          </a:p>
          <a:p>
            <a:r>
              <a:rPr lang="de-DE" altLang="x-none" sz="3600">
                <a:ea typeface="MS PGothic" charset="-128"/>
              </a:rPr>
              <a:t>scale symmetry with anomalous dimension </a:t>
            </a:r>
            <a:r>
              <a:rPr lang="el-GR" altLang="x-none" sz="3600">
                <a:ea typeface="MS PGothic" charset="-128"/>
              </a:rPr>
              <a:t>σ</a:t>
            </a:r>
            <a:endParaRPr lang="de-DE" altLang="x-none" sz="3600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pPr>
              <a:buFont typeface="Wingdings" charset="2"/>
              <a:buNone/>
            </a:pPr>
            <a:endParaRPr lang="de-DE" altLang="x-none">
              <a:ea typeface="MS PGothic" charset="-128"/>
            </a:endParaRPr>
          </a:p>
        </p:txBody>
      </p:sp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52738"/>
            <a:ext cx="3838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00663"/>
            <a:ext cx="45434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207168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Renormalized field at UV fixed point</a:t>
            </a:r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4262438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00363"/>
            <a:ext cx="55435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54006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61025"/>
            <a:ext cx="23749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27763" y="2852738"/>
            <a:ext cx="1800225" cy="10779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no mass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scale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56325" y="4149725"/>
            <a:ext cx="2736850" cy="1568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deviation from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fixed point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vanishes for</a:t>
            </a:r>
          </a:p>
        </p:txBody>
      </p:sp>
      <p:sp>
        <p:nvSpPr>
          <p:cNvPr id="10" name="Rechteck 9"/>
          <p:cNvSpPr/>
          <p:nvPr/>
        </p:nvSpPr>
        <p:spPr>
          <a:xfrm>
            <a:off x="6227763" y="5661025"/>
            <a:ext cx="2376487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μ→</a:t>
            </a:r>
            <a:r>
              <a:rPr lang="en-US" altLang="x-none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∞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84888" y="1628775"/>
            <a:ext cx="2590800" cy="7016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1 &lt; </a:t>
            </a:r>
            <a:r>
              <a:rPr lang="el-GR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σ</a:t>
            </a:r>
            <a:r>
              <a:rPr lang="de-DE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Normalization of scalar field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</a:t>
            </a:r>
            <a:r>
              <a:rPr lang="en-US" dirty="0" smtClean="0"/>
              <a:t>M increases monotonically </a:t>
            </a:r>
            <a:r>
              <a:rPr lang="en-US" dirty="0"/>
              <a:t>with </a:t>
            </a:r>
            <a:r>
              <a:rPr lang="en-US" dirty="0" smtClean="0"/>
              <a:t>𝜒 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75656" y="3429000"/>
            <a:ext cx="67687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choose normalization of </a:t>
            </a:r>
            <a:r>
              <a:rPr lang="en-US" dirty="0" smtClean="0"/>
              <a:t>scalar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</a:t>
            </a:r>
            <a:r>
              <a:rPr lang="en-US" sz="3600" dirty="0" smtClean="0">
                <a:solidFill>
                  <a:srgbClr val="00FF00"/>
                </a:solidFill>
              </a:rPr>
              <a:t>M</a:t>
            </a:r>
            <a:r>
              <a:rPr lang="en-US" sz="3600" dirty="0">
                <a:solidFill>
                  <a:srgbClr val="00FF00"/>
                </a:solidFill>
              </a:rPr>
              <a:t>= 𝜒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2750</TotalTime>
  <Words>2127</Words>
  <Application>Microsoft Macintosh PowerPoint</Application>
  <PresentationFormat>On-screen Show (4:3)</PresentationFormat>
  <Paragraphs>415</Paragraphs>
  <Slides>89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Cambria Math</vt:lpstr>
      <vt:lpstr>Garamond</vt:lpstr>
      <vt:lpstr>Lucida Grande</vt:lpstr>
      <vt:lpstr>MS PGothic</vt:lpstr>
      <vt:lpstr>Wingdings</vt:lpstr>
      <vt:lpstr>Arial</vt:lpstr>
      <vt:lpstr>Strömung</vt:lpstr>
      <vt:lpstr>Graviton fluctuations erase the cosmological constant</vt:lpstr>
      <vt:lpstr>In quantum gravity,  the graviton fluctuations can  play an important role on  distances as large as the  size of the Universe</vt:lpstr>
      <vt:lpstr>Graviton propagator</vt:lpstr>
      <vt:lpstr>On shell graviton propagator</vt:lpstr>
      <vt:lpstr>IR – instability for graviton fluctuations</vt:lpstr>
      <vt:lpstr>Quantum gravity with scalar field</vt:lpstr>
      <vt:lpstr>Graviton barrier</vt:lpstr>
      <vt:lpstr>Graviton barrier and solution of the cosmological constant problem</vt:lpstr>
      <vt:lpstr>Normalization of scalar field</vt:lpstr>
      <vt:lpstr>asymptotically vanishing cosmological „constant“</vt:lpstr>
      <vt:lpstr>Quintessence</vt:lpstr>
      <vt:lpstr>Prediction :   homogeneous dark energy influences recent cosmology  - of same order as dark matter -</vt:lpstr>
      <vt:lpstr> Variable Gravity</vt:lpstr>
      <vt:lpstr>Einstein frame</vt:lpstr>
      <vt:lpstr>Einstein frame</vt:lpstr>
      <vt:lpstr>Quantum gravity computation by  functional renormalization</vt:lpstr>
      <vt:lpstr>Exact renormalization group equation</vt:lpstr>
      <vt:lpstr>Functional flow equation for scale dependent effective action</vt:lpstr>
      <vt:lpstr>PowerPoint Presentation</vt:lpstr>
      <vt:lpstr>functional renormalization : flowing action</vt:lpstr>
      <vt:lpstr>flowing action</vt:lpstr>
      <vt:lpstr>flow of functions</vt:lpstr>
      <vt:lpstr>Effective potential includes all fluctuations</vt:lpstr>
      <vt:lpstr>      Scalar field theory</vt:lpstr>
      <vt:lpstr>Flow equation for average potential</vt:lpstr>
      <vt:lpstr>Simple one loop structure –nevertheless (almost) exact</vt:lpstr>
      <vt:lpstr>Graviton contribution to flow of scalar potential</vt:lpstr>
      <vt:lpstr>Flow equation for v</vt:lpstr>
      <vt:lpstr>Flow of v for  different initial conditions</vt:lpstr>
      <vt:lpstr>Infrared value of effective scalar potential for k/𝜒 → 0</vt:lpstr>
      <vt:lpstr>Ultraviolet behavior for  k/𝜒 → ∞</vt:lpstr>
      <vt:lpstr>Graviton contribution to flow of quartic scalar coupling : positive and substantial  anomalous dimension</vt:lpstr>
      <vt:lpstr>a prediction…</vt:lpstr>
      <vt:lpstr>Asymptotic safety</vt:lpstr>
      <vt:lpstr>Asymptotic safety</vt:lpstr>
      <vt:lpstr>Asymptotic safety     Asymptotic freedom</vt:lpstr>
      <vt:lpstr>Quantum scale symmetry</vt:lpstr>
      <vt:lpstr>Spontaneous breaking  of scale symmetry</vt:lpstr>
      <vt:lpstr>Approximate scale symmetry near fixed points</vt:lpstr>
      <vt:lpstr>Crossover in quantum gravity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renormalization flow and cosmological evolution</vt:lpstr>
      <vt:lpstr>Simplicity</vt:lpstr>
      <vt:lpstr>Kinetial B :  Crossover between two fixed points</vt:lpstr>
      <vt:lpstr>Cosmological solution</vt:lpstr>
      <vt:lpstr>No tiny dimensionless parameters ( except matter sector, e.g. gauge hierarchy )</vt:lpstr>
      <vt:lpstr>Particle masses change with time </vt:lpstr>
      <vt:lpstr>Strange evolution of Universe</vt:lpstr>
      <vt:lpstr>Slow Universe</vt:lpstr>
      <vt:lpstr>Eternal Universe</vt:lpstr>
      <vt:lpstr>small dimensionless number ?</vt:lpstr>
      <vt:lpstr>Do we know that the  Universe expands ?</vt:lpstr>
      <vt:lpstr>What is increasing ?</vt:lpstr>
      <vt:lpstr>Hot plasma ?</vt:lpstr>
      <vt:lpstr>Model is compatible with  present observations</vt:lpstr>
      <vt:lpstr>Einstein frame</vt:lpstr>
      <vt:lpstr>Einstein frame</vt:lpstr>
      <vt:lpstr>Field relativity :  different pictures of cosmology</vt:lpstr>
      <vt:lpstr>Big bang or freeze ?</vt:lpstr>
      <vt:lpstr>Big bang or freeze ?</vt:lpstr>
      <vt:lpstr>Big bang or freeze ? </vt:lpstr>
      <vt:lpstr>Conclusions</vt:lpstr>
      <vt:lpstr>PowerPoint Presentation</vt:lpstr>
      <vt:lpstr>Four-parameter model</vt:lpstr>
      <vt:lpstr>Origin of mass</vt:lpstr>
      <vt:lpstr>Infinite past : slow inflation</vt:lpstr>
      <vt:lpstr>Eternal Universe</vt:lpstr>
      <vt:lpstr>Physical time</vt:lpstr>
      <vt:lpstr>Big  bang singularity  in Einstein frame is field singularity !</vt:lpstr>
      <vt:lpstr>conclusions (2)</vt:lpstr>
      <vt:lpstr>conclusions (3) </vt:lpstr>
      <vt:lpstr>Second stage of crossover</vt:lpstr>
      <vt:lpstr>Varying particle masses at onset of second crossover</vt:lpstr>
      <vt:lpstr>connection between dark energy  and neutrino properties</vt:lpstr>
      <vt:lpstr>Inflation</vt:lpstr>
      <vt:lpstr>Primordial fluctuations</vt:lpstr>
      <vt:lpstr>Anomalous dimension determines spectrum of primordial fluctuations</vt:lpstr>
      <vt:lpstr>relation between n and r</vt:lpstr>
      <vt:lpstr>Amplitude of density fluctuations</vt:lpstr>
      <vt:lpstr>First step of crossover  ends inflation</vt:lpstr>
      <vt:lpstr>Scaling solution</vt:lpstr>
      <vt:lpstr>Compatibility with observations and possible tests</vt:lpstr>
      <vt:lpstr>conclusions (4)</vt:lpstr>
      <vt:lpstr>Infrared fixed point</vt:lpstr>
      <vt:lpstr>Ultraviolet fixed point</vt:lpstr>
      <vt:lpstr>Renormalized field at UV fixed point</vt:lpstr>
    </vt:vector>
  </TitlesOfParts>
  <Company>Theoretische Physik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445</cp:revision>
  <dcterms:created xsi:type="dcterms:W3CDTF">2003-07-05T08:41:24Z</dcterms:created>
  <dcterms:modified xsi:type="dcterms:W3CDTF">2017-09-21T07:23:36Z</dcterms:modified>
</cp:coreProperties>
</file>