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5"/>
  </p:notesMasterIdLst>
  <p:handoutMasterIdLst>
    <p:handoutMasterId r:id="rId96"/>
  </p:handoutMasterIdLst>
  <p:sldIdLst>
    <p:sldId id="1067" r:id="rId2"/>
    <p:sldId id="1141" r:id="rId3"/>
    <p:sldId id="970" r:id="rId4"/>
    <p:sldId id="1002" r:id="rId5"/>
    <p:sldId id="1093" r:id="rId6"/>
    <p:sldId id="1003" r:id="rId7"/>
    <p:sldId id="1040" r:id="rId8"/>
    <p:sldId id="1075" r:id="rId9"/>
    <p:sldId id="1068" r:id="rId10"/>
    <p:sldId id="1155" r:id="rId11"/>
    <p:sldId id="1069" r:id="rId12"/>
    <p:sldId id="1112" r:id="rId13"/>
    <p:sldId id="1076" r:id="rId14"/>
    <p:sldId id="1071" r:id="rId15"/>
    <p:sldId id="1072" r:id="rId16"/>
    <p:sldId id="1073" r:id="rId17"/>
    <p:sldId id="1074" r:id="rId18"/>
    <p:sldId id="1070" r:id="rId19"/>
    <p:sldId id="1142" r:id="rId20"/>
    <p:sldId id="1145" r:id="rId21"/>
    <p:sldId id="1180" r:id="rId22"/>
    <p:sldId id="1143" r:id="rId23"/>
    <p:sldId id="1144" r:id="rId24"/>
    <p:sldId id="1146" r:id="rId25"/>
    <p:sldId id="1181" r:id="rId26"/>
    <p:sldId id="1150" r:id="rId27"/>
    <p:sldId id="1154" r:id="rId28"/>
    <p:sldId id="1152" r:id="rId29"/>
    <p:sldId id="1156" r:id="rId30"/>
    <p:sldId id="1148" r:id="rId31"/>
    <p:sldId id="1149" r:id="rId32"/>
    <p:sldId id="1153" r:id="rId33"/>
    <p:sldId id="1094" r:id="rId34"/>
    <p:sldId id="1004" r:id="rId35"/>
    <p:sldId id="1182" r:id="rId36"/>
    <p:sldId id="1005" r:id="rId37"/>
    <p:sldId id="1177" r:id="rId38"/>
    <p:sldId id="1178" r:id="rId39"/>
    <p:sldId id="1066" r:id="rId40"/>
    <p:sldId id="1065" r:id="rId41"/>
    <p:sldId id="1064" r:id="rId42"/>
    <p:sldId id="1176" r:id="rId43"/>
    <p:sldId id="1158" r:id="rId44"/>
    <p:sldId id="1183" r:id="rId45"/>
    <p:sldId id="1157" r:id="rId46"/>
    <p:sldId id="1113" r:id="rId47"/>
    <p:sldId id="1114" r:id="rId48"/>
    <p:sldId id="836" r:id="rId49"/>
    <p:sldId id="1041" r:id="rId50"/>
    <p:sldId id="1042" r:id="rId51"/>
    <p:sldId id="1107" r:id="rId52"/>
    <p:sldId id="1095" r:id="rId53"/>
    <p:sldId id="1045" r:id="rId54"/>
    <p:sldId id="1046" r:id="rId55"/>
    <p:sldId id="1160" r:id="rId56"/>
    <p:sldId id="1162" r:id="rId57"/>
    <p:sldId id="1161" r:id="rId58"/>
    <p:sldId id="1110" r:id="rId59"/>
    <p:sldId id="1047" r:id="rId60"/>
    <p:sldId id="1111" r:id="rId61"/>
    <p:sldId id="1048" r:id="rId62"/>
    <p:sldId id="1159" r:id="rId63"/>
    <p:sldId id="1163" r:id="rId64"/>
    <p:sldId id="1179" r:id="rId65"/>
    <p:sldId id="1164" r:id="rId66"/>
    <p:sldId id="1165" r:id="rId67"/>
    <p:sldId id="1166" r:id="rId68"/>
    <p:sldId id="1167" r:id="rId69"/>
    <p:sldId id="1168" r:id="rId70"/>
    <p:sldId id="1169" r:id="rId71"/>
    <p:sldId id="1170" r:id="rId72"/>
    <p:sldId id="1171" r:id="rId73"/>
    <p:sldId id="1172" r:id="rId74"/>
    <p:sldId id="1173" r:id="rId75"/>
    <p:sldId id="1174" r:id="rId76"/>
    <p:sldId id="1175" r:id="rId77"/>
    <p:sldId id="1096" r:id="rId78"/>
    <p:sldId id="1097" r:id="rId79"/>
    <p:sldId id="1115" r:id="rId80"/>
    <p:sldId id="1052" r:id="rId81"/>
    <p:sldId id="1059" r:id="rId82"/>
    <p:sldId id="1060" r:id="rId83"/>
    <p:sldId id="946" r:id="rId84"/>
    <p:sldId id="1129" r:id="rId85"/>
    <p:sldId id="1130" r:id="rId86"/>
    <p:sldId id="1134" r:id="rId87"/>
    <p:sldId id="1135" r:id="rId88"/>
    <p:sldId id="993" r:id="rId89"/>
    <p:sldId id="1126" r:id="rId90"/>
    <p:sldId id="1128" r:id="rId91"/>
    <p:sldId id="1136" r:id="rId92"/>
    <p:sldId id="1137" r:id="rId93"/>
    <p:sldId id="1138" r:id="rId94"/>
  </p:sldIdLst>
  <p:sldSz cx="9144000" cy="6858000" type="screen4x3"/>
  <p:notesSz cx="6858000" cy="9144000"/>
  <p:custDataLst>
    <p:tags r:id="rId9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FF00"/>
    <a:srgbClr val="33CCFF"/>
    <a:srgbClr val="33CC33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0"/>
  </p:normalViewPr>
  <p:slideViewPr>
    <p:cSldViewPr>
      <p:cViewPr>
        <p:scale>
          <a:sx n="120" d="100"/>
          <a:sy n="120" d="100"/>
        </p:scale>
        <p:origin x="140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tags" Target="tags/tag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12/8/17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72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16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24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25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46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76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01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50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961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02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57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24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69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26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51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6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2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7575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94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45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82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83</a:t>
            </a:fld>
            <a:endParaRPr lang="de-D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394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7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4" Type="http://schemas.openxmlformats.org/officeDocument/2006/relationships/image" Target="../media/image13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2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%3Fq%3Dquantum%2Bfluctuations%26gbv%3D2%26hl%3Den" TargetMode="External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%3Fq%3Dquantum%2Bfluctuations%26gbv%3D2%26hl%3Den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%3Fq%3Dquantum%2Bfluctuations%26gbv%3D2%26hl%3Den" TargetMode="External"/><Relationship Id="rId5" Type="http://schemas.openxmlformats.org/officeDocument/2006/relationships/image" Target="../media/image36.jpeg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%3Fq%3Dquantum%2Bfluctuations%26gbv%3D2%26hl%3Den" TargetMode="External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5" Type="http://schemas.openxmlformats.org/officeDocument/2006/relationships/image" Target="../media/image61.tiff"/><Relationship Id="rId6" Type="http://schemas.openxmlformats.org/officeDocument/2006/relationships/image" Target="../media/image62.tiff"/><Relationship Id="rId7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tiff"/><Relationship Id="rId5" Type="http://schemas.openxmlformats.org/officeDocument/2006/relationships/image" Target="../media/image71.tiff"/><Relationship Id="rId6" Type="http://schemas.openxmlformats.org/officeDocument/2006/relationships/image" Target="../media/image7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64.tiff"/><Relationship Id="rId5" Type="http://schemas.openxmlformats.org/officeDocument/2006/relationships/image" Target="../media/image75.tiff"/><Relationship Id="rId6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424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en-US" sz="6000" b="0" dirty="0">
                <a:solidFill>
                  <a:srgbClr val="FFFF00"/>
                </a:solidFill>
                <a:effectLst/>
              </a:rPr>
              <a:t>Quantum gravity, </a:t>
            </a:r>
            <a:r>
              <a:rPr lang="en-US" sz="6000" b="0" dirty="0" smtClean="0">
                <a:solidFill>
                  <a:srgbClr val="FFFF00"/>
                </a:solidFill>
                <a:effectLst/>
              </a:rPr>
              <a:t/>
            </a:r>
            <a:br>
              <a:rPr lang="en-US" sz="6000" b="0" dirty="0" smtClean="0">
                <a:solidFill>
                  <a:srgbClr val="FFFF00"/>
                </a:solidFill>
                <a:effectLst/>
              </a:rPr>
            </a:br>
            <a:r>
              <a:rPr lang="en-US" sz="6000" b="0" dirty="0" smtClean="0">
                <a:solidFill>
                  <a:srgbClr val="FFFF00"/>
                </a:solidFill>
                <a:effectLst/>
              </a:rPr>
              <a:t>Dark </a:t>
            </a:r>
            <a:r>
              <a:rPr lang="en-US" sz="6000" b="0" dirty="0">
                <a:solidFill>
                  <a:srgbClr val="FFFF00"/>
                </a:solidFill>
                <a:effectLst/>
              </a:rPr>
              <a:t>Energy, and the </a:t>
            </a:r>
            <a:r>
              <a:rPr lang="en-US" sz="6000" b="0" dirty="0" smtClean="0">
                <a:solidFill>
                  <a:srgbClr val="FFFF00"/>
                </a:solidFill>
                <a:effectLst/>
              </a:rPr>
              <a:t>Origin </a:t>
            </a:r>
            <a:r>
              <a:rPr lang="en-US" sz="6000" b="0" dirty="0">
                <a:solidFill>
                  <a:srgbClr val="FFFF00"/>
                </a:solidFill>
                <a:effectLst/>
              </a:rPr>
              <a:t>of the Universe</a:t>
            </a: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Freeze Universe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Freeze picture of the Universe</a:t>
            </a:r>
            <a:endParaRPr lang="en-US" sz="4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 smtClean="0"/>
              <a:t>( masses ) are different </a:t>
            </a:r>
            <a:r>
              <a:rPr lang="en-US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Big bang is not wrong,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but alternative pictures exist 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r>
              <a:rPr lang="de-DE" dirty="0" smtClean="0">
                <a:solidFill>
                  <a:srgbClr val="33CCFF"/>
                </a:solidFill>
              </a:rPr>
              <a:t> :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smtClean="0">
                <a:solidFill>
                  <a:srgbClr val="33CCFF"/>
                </a:solidFill>
              </a:rPr>
              <a:t>different </a:t>
            </a:r>
            <a:r>
              <a:rPr lang="de-DE" dirty="0" err="1" smtClean="0">
                <a:solidFill>
                  <a:srgbClr val="33CCFF"/>
                </a:solidFill>
              </a:rPr>
              <a:t>pictures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same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content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can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described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different </a:t>
            </a:r>
            <a:r>
              <a:rPr lang="de-DE" dirty="0" err="1" smtClean="0">
                <a:solidFill>
                  <a:srgbClr val="FFFF00"/>
                </a:solidFill>
              </a:rPr>
              <a:t>pictures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related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– </a:t>
            </a:r>
            <a:r>
              <a:rPr lang="en-US" dirty="0" smtClean="0">
                <a:solidFill>
                  <a:srgbClr val="FFFF00"/>
                </a:solidFill>
              </a:rPr>
              <a:t>redefinitions</a:t>
            </a:r>
            <a:r>
              <a:rPr lang="de-DE" dirty="0" smtClean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 smtClean="0">
                <a:solidFill>
                  <a:srgbClr val="FFFF00"/>
                </a:solidFill>
              </a:rPr>
              <a:t>Weyl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, </a:t>
            </a:r>
            <a:r>
              <a:rPr lang="de-DE" dirty="0" err="1" smtClean="0">
                <a:solidFill>
                  <a:srgbClr val="FFFF00"/>
                </a:solidFill>
              </a:rPr>
              <a:t>conformal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observables </a:t>
            </a:r>
            <a:r>
              <a:rPr lang="de-DE" dirty="0" err="1" smtClean="0">
                <a:solidFill>
                  <a:srgbClr val="FFFF00"/>
                </a:solidFill>
              </a:rPr>
              <a:t>cannot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depend</a:t>
            </a:r>
            <a:r>
              <a:rPr lang="de-DE" dirty="0" smtClean="0">
                <a:solidFill>
                  <a:srgbClr val="FFFF00"/>
                </a:solidFill>
              </a:rPr>
              <a:t> on </a:t>
            </a:r>
            <a:r>
              <a:rPr lang="de-DE" dirty="0" err="1" smtClean="0">
                <a:solidFill>
                  <a:srgbClr val="FFFF00"/>
                </a:solidFill>
              </a:rPr>
              <a:t>choice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one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the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which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picture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usefull</a:t>
            </a:r>
            <a:r>
              <a:rPr lang="de-DE" dirty="0" smtClean="0">
                <a:solidFill>
                  <a:srgbClr val="FFFF00"/>
                </a:solidFill>
              </a:rPr>
              <a:t> ?</a:t>
            </a:r>
            <a:endParaRPr lang="en-US" dirty="0" smtClean="0"/>
          </a:p>
          <a:p>
            <a:pPr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Relativity of geometry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Euclid … Newton : </a:t>
            </a:r>
            <a:r>
              <a:rPr lang="en-US" sz="2800" dirty="0" smtClean="0"/>
              <a:t>space and time </a:t>
            </a:r>
          </a:p>
          <a:p>
            <a:pPr>
              <a:buNone/>
            </a:pPr>
            <a:r>
              <a:rPr lang="en-US" sz="2800" dirty="0" smtClean="0"/>
              <a:t>    are absolute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Special relativity : </a:t>
            </a:r>
            <a:r>
              <a:rPr lang="en-US" sz="2800" dirty="0" smtClean="0"/>
              <a:t>space and time depend on observer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General relativity : </a:t>
            </a:r>
            <a:r>
              <a:rPr lang="en-US" sz="2800" dirty="0" smtClean="0"/>
              <a:t>space-time </a:t>
            </a:r>
            <a:r>
              <a:rPr lang="en-US" sz="2800" dirty="0" smtClean="0"/>
              <a:t>is </a:t>
            </a:r>
          </a:p>
          <a:p>
            <a:pPr>
              <a:buNone/>
            </a:pPr>
            <a:r>
              <a:rPr lang="en-US" sz="2800" dirty="0" smtClean="0"/>
              <a:t>    influenced by matter ( including radiation )</a:t>
            </a:r>
          </a:p>
          <a:p>
            <a:pPr>
              <a:buNone/>
            </a:pPr>
            <a:r>
              <a:rPr lang="en-US" sz="2800" dirty="0" smtClean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</a:t>
            </a:r>
            <a:r>
              <a:rPr lang="en-US" sz="2800" dirty="0" smtClean="0"/>
              <a:t>  geometry is observable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Field relativity : </a:t>
            </a:r>
            <a:r>
              <a:rPr lang="en-US" sz="2800" dirty="0" smtClean="0"/>
              <a:t>geometry is relative</a:t>
            </a:r>
            <a:endParaRPr lang="en-US" sz="2800" dirty="0"/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Space-time </a:t>
            </a:r>
            <a:r>
              <a:rPr lang="en-US" b="0" i="1" dirty="0" smtClean="0">
                <a:solidFill>
                  <a:srgbClr val="FFFF00"/>
                </a:solidFill>
              </a:rPr>
              <a:t>is a description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of correlations between “matter</a:t>
            </a:r>
            <a:r>
              <a:rPr lang="en-US" b="0" i="1" dirty="0" smtClean="0">
                <a:solidFill>
                  <a:srgbClr val="FFFF00"/>
                </a:solidFill>
              </a:rPr>
              <a:t>”.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Different pictures </a:t>
            </a:r>
            <a:r>
              <a:rPr lang="en-US" b="0" i="1" dirty="0" smtClean="0">
                <a:solidFill>
                  <a:srgbClr val="FFFF00"/>
                </a:solidFill>
              </a:rPr>
              <a:t>for geometry exist</a:t>
            </a:r>
            <a:r>
              <a:rPr lang="en-US" b="0" i="1" dirty="0" smtClean="0">
                <a:solidFill>
                  <a:srgbClr val="FFFF00"/>
                </a:solidFill>
              </a:rPr>
              <a:t>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Why should you care about the freeze picture of the Universe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Some aspects are understood easier 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Range of impact of quantum gravity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preview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Big bang </a:t>
            </a:r>
            <a:r>
              <a:rPr lang="de-DE" sz="3600" dirty="0" err="1" smtClean="0">
                <a:solidFill>
                  <a:srgbClr val="FFFF00"/>
                </a:solidFill>
              </a:rPr>
              <a:t>singularity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is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artefact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inappropriate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choice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field</a:t>
            </a:r>
            <a:r>
              <a:rPr lang="de-DE" sz="3600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no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physical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singularity</a:t>
            </a:r>
            <a:endParaRPr lang="de-DE" sz="36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Quantum </a:t>
            </a:r>
            <a:r>
              <a:rPr lang="de-DE" sz="3600" dirty="0" err="1" smtClean="0">
                <a:solidFill>
                  <a:srgbClr val="FFFF00"/>
                </a:solidFill>
              </a:rPr>
              <a:t>gravity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may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be</a:t>
            </a:r>
            <a:r>
              <a:rPr lang="de-DE" sz="3600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dynamics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present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Universe</a:t>
            </a:r>
            <a:endParaRPr lang="de-DE" sz="36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/>
              </a:rPr>
              <a:t> 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quantum gravity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–</a:t>
            </a:r>
            <a:r>
              <a:rPr lang="en-US" dirty="0" smtClean="0">
                <a:solidFill>
                  <a:srgbClr val="FFFF00"/>
                </a:solidFill>
                <a:effectLst/>
              </a:rPr>
              <a:t/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the role of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8000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 smtClean="0">
                <a:solidFill>
                  <a:srgbClr val="FFFF00"/>
                </a:solidFill>
              </a:rPr>
              <a:t>Expanding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Universe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shrinking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atoms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611560" y="3861048"/>
            <a:ext cx="3241675" cy="1935163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611560" y="1628800"/>
            <a:ext cx="3240087" cy="1936750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220072" y="1628800"/>
            <a:ext cx="3312368" cy="1978332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220072" y="3861048"/>
            <a:ext cx="3337379" cy="1944216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6165304"/>
            <a:ext cx="318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no scale symmetry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36096" y="616530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1224136" cy="120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0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060848"/>
            <a:ext cx="7992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 </a:t>
            </a:r>
            <a:r>
              <a:rPr lang="en-US" dirty="0" smtClean="0">
                <a:solidFill>
                  <a:srgbClr val="00FF00"/>
                </a:solidFill>
              </a:rPr>
              <a:t>parameter</a:t>
            </a:r>
            <a:r>
              <a:rPr lang="en-US" dirty="0" smtClean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length or mass is present.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Then </a:t>
            </a:r>
            <a:r>
              <a:rPr lang="en-US" dirty="0" smtClean="0">
                <a:solidFill>
                  <a:srgbClr val="00FF00"/>
                </a:solidFill>
              </a:rPr>
              <a:t>invariance</a:t>
            </a:r>
            <a:r>
              <a:rPr lang="en-US" dirty="0" smtClean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Continuous global symmetry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F</a:t>
            </a:r>
            <a:r>
              <a:rPr lang="en-US" dirty="0" smtClean="0">
                <a:solidFill>
                  <a:srgbClr val="33CCFF"/>
                </a:solidFill>
              </a:rPr>
              <a:t>luctuations </a:t>
            </a:r>
            <a:r>
              <a:rPr lang="en-US" dirty="0" smtClean="0">
                <a:solidFill>
                  <a:srgbClr val="33CCFF"/>
                </a:solidFill>
              </a:rPr>
              <a:t>induce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running couplings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violation of scale symmetry</a:t>
            </a:r>
          </a:p>
          <a:p>
            <a:pPr>
              <a:defRPr/>
            </a:pPr>
            <a:r>
              <a:rPr lang="en-US" dirty="0" smtClean="0"/>
              <a:t>well known in QCD or standard model</a:t>
            </a:r>
            <a:endParaRPr lang="en-US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Quantum </a:t>
            </a:r>
            <a:r>
              <a:rPr lang="de-DE" dirty="0" err="1" smtClean="0">
                <a:solidFill>
                  <a:srgbClr val="33CCFF"/>
                </a:solidFill>
              </a:rPr>
              <a:t>scale</a:t>
            </a:r>
            <a:r>
              <a:rPr lang="de-DE" smtClean="0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r>
              <a:rPr lang="de-DE" dirty="0" smtClean="0"/>
              <a:t> </a:t>
            </a:r>
            <a:r>
              <a:rPr lang="de-DE" dirty="0" err="1" smtClean="0"/>
              <a:t>violate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dimensionless</a:t>
            </a:r>
            <a:r>
              <a:rPr lang="de-DE" dirty="0" smtClean="0"/>
              <a:t> </a:t>
            </a:r>
            <a:r>
              <a:rPr lang="de-DE" dirty="0" err="1" smtClean="0"/>
              <a:t>couplings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at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,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exact</a:t>
            </a:r>
            <a:r>
              <a:rPr lang="de-DE" dirty="0" smtClean="0"/>
              <a:t> </a:t>
            </a:r>
            <a:r>
              <a:rPr lang="de-DE" dirty="0" smtClean="0"/>
              <a:t>!</a:t>
            </a:r>
          </a:p>
          <a:p>
            <a:pPr>
              <a:defRPr/>
            </a:pP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generate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</a:t>
            </a:r>
            <a:r>
              <a:rPr lang="en-US" sz="4000" dirty="0" smtClean="0">
                <a:solidFill>
                  <a:srgbClr val="33CCFF"/>
                </a:solidFill>
              </a:rPr>
              <a:t>unctional </a:t>
            </a:r>
            <a:r>
              <a:rPr lang="en-US" sz="4000" dirty="0" smtClean="0">
                <a:solidFill>
                  <a:srgbClr val="33CCFF"/>
                </a:solidFill>
              </a:rPr>
              <a:t>renormalization :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Ultraviolet fixed point</a:t>
            </a:r>
            <a:endParaRPr lang="en-US" sz="4000" dirty="0" smtClean="0">
              <a:solidFill>
                <a:srgbClr val="33CCFF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UV fixed point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Asymptotic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safety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quantum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gravity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 smtClean="0"/>
              <a:t>if</a:t>
            </a:r>
            <a:r>
              <a:rPr lang="de-DE" dirty="0" smtClean="0"/>
              <a:t>  UV </a:t>
            </a: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exists</a:t>
            </a:r>
            <a:r>
              <a:rPr lang="de-DE" dirty="0" smtClean="0"/>
              <a:t> :</a:t>
            </a:r>
          </a:p>
          <a:p>
            <a:pPr>
              <a:defRPr/>
            </a:pPr>
            <a:endParaRPr lang="de-DE" dirty="0" smtClean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 smtClean="0">
                <a:solidFill>
                  <a:srgbClr val="FFFF00"/>
                </a:solidFill>
              </a:rPr>
              <a:t>quantum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  <a:r>
              <a:rPr lang="de-DE" sz="4000" i="1" dirty="0" err="1" smtClean="0">
                <a:solidFill>
                  <a:srgbClr val="FFFF00"/>
                </a:solidFill>
              </a:rPr>
              <a:t>gravity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  <a:r>
              <a:rPr lang="de-DE" sz="4000" i="1" dirty="0" err="1" smtClean="0">
                <a:solidFill>
                  <a:srgbClr val="FFFF00"/>
                </a:solidFill>
              </a:rPr>
              <a:t>is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smtClean="0">
                <a:solidFill>
                  <a:srgbClr val="FFFF00"/>
                </a:solidFill>
              </a:rPr>
              <a:t>non-</a:t>
            </a:r>
            <a:r>
              <a:rPr lang="de-DE" sz="4000" i="1" dirty="0" err="1" smtClean="0">
                <a:solidFill>
                  <a:srgbClr val="FFFF00"/>
                </a:solidFill>
              </a:rPr>
              <a:t>perturbatively</a:t>
            </a:r>
            <a:r>
              <a:rPr lang="de-DE" sz="4000" i="1" dirty="0" smtClean="0">
                <a:solidFill>
                  <a:srgbClr val="FFFF00"/>
                </a:solidFill>
              </a:rPr>
              <a:t> </a:t>
            </a:r>
            <a:r>
              <a:rPr lang="de-DE" sz="4000" i="1" dirty="0" err="1" smtClean="0">
                <a:solidFill>
                  <a:srgbClr val="FFFF00"/>
                </a:solidFill>
              </a:rPr>
              <a:t>renormalizable</a:t>
            </a:r>
            <a:r>
              <a:rPr lang="de-DE" sz="4000" i="1" dirty="0" smtClean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</a:t>
            </a:r>
            <a:r>
              <a:rPr lang="en-US" sz="2800" dirty="0" smtClean="0">
                <a:solidFill>
                  <a:srgbClr val="FFFF00"/>
                </a:solidFill>
              </a:rPr>
              <a:t>uartic scalar coupling is not relevant and can therefore be predicted.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solidFill>
                  <a:srgbClr val="79DCFF"/>
                </a:solidFill>
              </a:rPr>
              <a:t>a prediction…</a:t>
            </a:r>
            <a:endParaRPr lang="de-DE" smtClean="0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/>
              </a:rPr>
              <a:t> 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the role of scale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symmetry</a:t>
            </a:r>
            <a:br>
              <a:rPr lang="en-US" dirty="0" smtClean="0">
                <a:solidFill>
                  <a:srgbClr val="FFFF00"/>
                </a:solidFill>
                <a:effectLst/>
              </a:rPr>
            </a:br>
            <a:r>
              <a:rPr lang="en-US" dirty="0" smtClean="0">
                <a:solidFill>
                  <a:srgbClr val="FFFF00"/>
                </a:solidFill>
                <a:effectLst/>
              </a:rPr>
              <a:t>for cosmology</a:t>
            </a:r>
            <a:endParaRPr lang="en-US" dirty="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smtClean="0">
                <a:solidFill>
                  <a:srgbClr val="FFFF00"/>
                </a:solidFill>
              </a:rPr>
              <a:t>Hot </a:t>
            </a:r>
            <a:r>
              <a:rPr lang="de-DE" sz="4800" dirty="0" err="1" smtClean="0">
                <a:solidFill>
                  <a:srgbClr val="FFFF00"/>
                </a:solidFill>
              </a:rPr>
              <a:t>b</a:t>
            </a:r>
            <a:r>
              <a:rPr lang="de-DE" sz="4800" dirty="0" err="1" smtClean="0">
                <a:solidFill>
                  <a:srgbClr val="FFFF00"/>
                </a:solidFill>
              </a:rPr>
              <a:t>ig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smtClean="0">
                <a:solidFill>
                  <a:srgbClr val="FFFF00"/>
                </a:solidFill>
              </a:rPr>
              <a:t>bang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freeze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 smtClean="0">
                <a:solidFill>
                  <a:srgbClr val="33CCFF"/>
                </a:solidFill>
                <a:effectLst/>
              </a:rPr>
            </a:br>
            <a:r>
              <a:rPr lang="en-US" dirty="0" smtClean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 smtClean="0">
                <a:effectLst/>
              </a:rPr>
              <a:t>expectation value of scalar field breaks scale symmetry spontaneously</a:t>
            </a:r>
          </a:p>
          <a:p>
            <a:r>
              <a:rPr lang="en-US" dirty="0" smtClean="0">
                <a:effectLst/>
              </a:rPr>
              <a:t>massive particles are compatible with scale symmetry</a:t>
            </a:r>
          </a:p>
          <a:p>
            <a:r>
              <a:rPr lang="en-US" dirty="0" smtClean="0">
                <a:effectLst/>
              </a:rPr>
              <a:t>in presence of massive particles : sign of exact scale symmetry is exactly </a:t>
            </a:r>
            <a:r>
              <a:rPr lang="en-US" dirty="0" err="1" smtClean="0">
                <a:solidFill>
                  <a:srgbClr val="FFFF00"/>
                </a:solidFill>
                <a:effectLst/>
              </a:rPr>
              <a:t>massless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 smtClean="0">
                <a:effectLst/>
              </a:rPr>
              <a:t> – the </a:t>
            </a:r>
            <a:r>
              <a:rPr lang="en-US" dirty="0" err="1" smtClean="0">
                <a:effectLst/>
              </a:rPr>
              <a:t>dilaton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80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 smtClean="0">
                <a:solidFill>
                  <a:srgbClr val="33CCFF"/>
                </a:solidFill>
              </a:rPr>
              <a:t>Possible consequences of 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variable gravity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“Newton’s constant is not </a:t>
            </a:r>
            <a:r>
              <a:rPr lang="en-US" i="1" dirty="0" smtClean="0">
                <a:solidFill>
                  <a:srgbClr val="FFFF00"/>
                </a:solidFill>
              </a:rPr>
              <a:t>constant </a:t>
            </a:r>
            <a:r>
              <a:rPr lang="mr-IN" i="1" dirty="0" smtClean="0">
                <a:solidFill>
                  <a:srgbClr val="FFFF00"/>
                </a:solidFill>
              </a:rPr>
              <a:t>–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rgbClr val="00FF00"/>
                </a:solidFill>
              </a:rPr>
              <a:t>and</a:t>
            </a:r>
            <a:r>
              <a:rPr lang="en-US" i="1" dirty="0" smtClean="0">
                <a:solidFill>
                  <a:srgbClr val="FFFF00"/>
                </a:solidFill>
              </a:rPr>
              <a:t> particle masses are not constant</a:t>
            </a:r>
            <a:r>
              <a:rPr lang="en-US" i="1" dirty="0" smtClean="0">
                <a:solidFill>
                  <a:srgbClr val="FFFF00"/>
                </a:solidFill>
              </a:rPr>
              <a:t>”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Scale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symmetry</a:t>
            </a:r>
            <a:r>
              <a:rPr lang="de-DE" sz="4000" dirty="0" smtClean="0">
                <a:solidFill>
                  <a:srgbClr val="33CCFF"/>
                </a:solidFill>
              </a:rPr>
              <a:t> in variable </a:t>
            </a:r>
            <a:r>
              <a:rPr lang="de-DE" sz="4000" dirty="0" err="1" smtClean="0">
                <a:solidFill>
                  <a:srgbClr val="33CCFF"/>
                </a:solidFill>
              </a:rPr>
              <a:t>g</a:t>
            </a:r>
            <a:r>
              <a:rPr lang="de-DE" sz="4000" dirty="0" err="1" smtClean="0">
                <a:solidFill>
                  <a:srgbClr val="33CCFF"/>
                </a:solidFill>
              </a:rPr>
              <a:t>ravity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smtClean="0">
                <a:solidFill>
                  <a:srgbClr val="33CCFF"/>
                </a:solidFill>
              </a:rPr>
              <a:t>( IR </a:t>
            </a:r>
            <a:r>
              <a:rPr lang="mr-IN" sz="4000" dirty="0" smtClean="0">
                <a:solidFill>
                  <a:srgbClr val="33CCFF"/>
                </a:solidFill>
              </a:rPr>
              <a:t>–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</a:t>
            </a:r>
            <a:r>
              <a:rPr lang="de-DE" sz="4000" dirty="0" smtClean="0">
                <a:solidFill>
                  <a:srgbClr val="33CCFF"/>
                </a:solidFill>
              </a:rPr>
              <a:t> )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 smtClean="0">
                <a:solidFill>
                  <a:srgbClr val="FFFF00"/>
                </a:solidFill>
              </a:rPr>
              <a:t>μ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Nucleon and electron mass proportional to dynamical Planck </a:t>
            </a:r>
            <a:r>
              <a:rPr lang="en-US" sz="2800" dirty="0" smtClean="0">
                <a:solidFill>
                  <a:srgbClr val="FFFF00"/>
                </a:solidFill>
              </a:rPr>
              <a:t>mass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What is Dark Energy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Dark energy is energy density of scalar field </a:t>
            </a:r>
            <a:r>
              <a:rPr lang="el-GR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𝜌 = V + kinetic term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V</a:t>
            </a:r>
            <a:r>
              <a:rPr lang="en-US" dirty="0"/>
              <a:t>= 𝜇</a:t>
            </a:r>
            <a:r>
              <a:rPr lang="en-US" baseline="30000" dirty="0"/>
              <a:t>2 </a:t>
            </a:r>
            <a:r>
              <a:rPr lang="el-GR" b="1" dirty="0"/>
              <a:t>χ</a:t>
            </a:r>
            <a:r>
              <a:rPr lang="en-US" b="1" baseline="30000" dirty="0" smtClean="0"/>
              <a:t>2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p = -V + kinetic term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Dark energy is dynamical if </a:t>
            </a:r>
            <a:r>
              <a:rPr lang="el-GR" b="1" dirty="0" smtClean="0">
                <a:solidFill>
                  <a:srgbClr val="33CC33"/>
                </a:solidFill>
              </a:rPr>
              <a:t>χ</a:t>
            </a:r>
            <a:r>
              <a:rPr lang="en-US" dirty="0" smtClean="0">
                <a:solidFill>
                  <a:srgbClr val="33CC33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changes with time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Cosmological solution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vanishes in the infinite </a:t>
            </a:r>
            <a:r>
              <a:rPr lang="en-US" dirty="0" smtClean="0">
                <a:solidFill>
                  <a:srgbClr val="FFFF00"/>
                </a:solidFill>
              </a:rPr>
              <a:t>past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J.Rubio</a:t>
            </a:r>
            <a:r>
              <a:rPr lang="en-US" sz="2400" dirty="0" smtClean="0"/>
              <a:t>,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10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33CCFF"/>
                </a:solidFill>
              </a:rPr>
              <a:t>Kinetial</a:t>
            </a:r>
            <a:r>
              <a:rPr lang="en-US" dirty="0" smtClean="0">
                <a:solidFill>
                  <a:srgbClr val="33CCFF"/>
                </a:solidFill>
              </a:rPr>
              <a:t> B : r</a:t>
            </a:r>
            <a:r>
              <a:rPr lang="en-US" dirty="0" smtClean="0">
                <a:solidFill>
                  <a:srgbClr val="33CCFF"/>
                </a:solidFill>
              </a:rPr>
              <a:t>unning </a:t>
            </a:r>
            <a:r>
              <a:rPr lang="en-US" dirty="0" smtClean="0">
                <a:solidFill>
                  <a:srgbClr val="33CCFF"/>
                </a:solidFill>
              </a:rPr>
              <a:t>coupling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 varies if intrinsic scale µ changes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similar to QCD or standard model</a:t>
            </a:r>
            <a:endParaRPr lang="en-US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77072"/>
            <a:ext cx="2268327" cy="223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th.physik.uni-frankfurt.de/~hossi/Bilder/BR/Plotl/QCDAlpha_ProgPartNuclPhy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46304"/>
            <a:ext cx="2016224" cy="23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348880"/>
            <a:ext cx="6048672" cy="8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Do we know that the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instead of </a:t>
            </a:r>
            <a:r>
              <a:rPr lang="en-US" dirty="0" err="1" smtClean="0"/>
              <a:t>redshift</a:t>
            </a:r>
            <a:r>
              <a:rPr lang="en-US" dirty="0" smtClean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Kinetial</a:t>
            </a:r>
            <a:r>
              <a:rPr lang="de-DE" sz="4000" dirty="0" smtClean="0">
                <a:solidFill>
                  <a:srgbClr val="33CCFF"/>
                </a:solidFill>
              </a:rPr>
              <a:t> B :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33CCFF"/>
                </a:solidFill>
              </a:rPr>
              <a:t>Crossover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between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two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 smtClean="0">
                <a:solidFill>
                  <a:srgbClr val="33CCFF"/>
                </a:solidFill>
                <a:effectLst/>
              </a:rPr>
            </a:br>
            <a:r>
              <a:rPr lang="en-US" sz="4000" smtClean="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smtClean="0">
                <a:solidFill>
                  <a:srgbClr val="33CCFF"/>
                </a:solidFill>
              </a:rPr>
              <a:t>Crossover in </a:t>
            </a:r>
            <a:r>
              <a:rPr lang="de-DE" sz="4000" dirty="0" err="1" smtClean="0">
                <a:solidFill>
                  <a:srgbClr val="33CCFF"/>
                </a:solidFill>
              </a:rPr>
              <a:t>quantum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gravity</a:t>
            </a:r>
            <a:r>
              <a:rPr lang="de-DE" sz="4000" dirty="0" smtClean="0">
                <a:solidFill>
                  <a:srgbClr val="33CCFF"/>
                </a:solidFill>
              </a:rPr>
              <a:t/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00FF00"/>
                </a:solidFill>
              </a:rPr>
              <a:t>and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cosmology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</a:t>
            </a:r>
            <a:r>
              <a:rPr lang="en-US" dirty="0" smtClean="0">
                <a:solidFill>
                  <a:srgbClr val="33CCFF"/>
                </a:solidFill>
              </a:rPr>
              <a:t>enormalization </a:t>
            </a:r>
            <a:r>
              <a:rPr lang="en-US" dirty="0" smtClean="0">
                <a:solidFill>
                  <a:srgbClr val="33CCFF"/>
                </a:solidFill>
              </a:rPr>
              <a:t>flow and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cosmological evolution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 smtClean="0">
                <a:solidFill>
                  <a:srgbClr val="33CC33"/>
                </a:solidFill>
              </a:rPr>
              <a:t>µ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2800" dirty="0" smtClean="0"/>
              <a:t>is mapped by dimensionless functions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800" dirty="0" smtClean="0"/>
              <a:t>translates by solution of field equation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 smtClean="0">
                <a:solidFill>
                  <a:srgbClr val="33CC33"/>
                </a:solidFill>
              </a:rPr>
              <a:t>η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dirty="0" smtClean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one time scale       </a:t>
            </a:r>
            <a:r>
              <a:rPr lang="el-GR" sz="4400" b="1" dirty="0" smtClean="0">
                <a:solidFill>
                  <a:srgbClr val="FFFF00"/>
                </a:solidFill>
              </a:rPr>
              <a:t>μ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4400" b="1" dirty="0" smtClean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10</a:t>
            </a:r>
            <a:r>
              <a:rPr lang="en-US" sz="4400" b="1" dirty="0" smtClean="0">
                <a:solidFill>
                  <a:srgbClr val="FFFF00"/>
                </a:solidFill>
              </a:rPr>
              <a:t> yr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Planck mass does not appear as parameter</a:t>
            </a:r>
          </a:p>
          <a:p>
            <a:pPr>
              <a:defRPr/>
            </a:pPr>
            <a:r>
              <a:rPr lang="en-US" dirty="0" smtClean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3890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0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Strange </a:t>
            </a:r>
            <a:r>
              <a:rPr lang="de-DE" dirty="0" err="1" smtClean="0">
                <a:solidFill>
                  <a:srgbClr val="33CCFF"/>
                </a:solidFill>
              </a:rPr>
              <a:t>evolution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“Weyl scaling” maps variable gravity model to Universe with fixed masses and standard expansion </a:t>
            </a:r>
            <a:r>
              <a:rPr lang="en-US" dirty="0" smtClean="0">
                <a:solidFill>
                  <a:srgbClr val="FFFF00"/>
                </a:solidFill>
              </a:rPr>
              <a:t>history.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Exact equivalence of different frames 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  <a:p>
            <a:pPr marL="0" indent="0"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   “ different pictures”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Why do we see </a:t>
            </a:r>
            <a:r>
              <a:rPr lang="en-US" sz="4000" dirty="0" err="1" smtClean="0">
                <a:solidFill>
                  <a:srgbClr val="33CCFF"/>
                </a:solidFill>
              </a:rPr>
              <a:t>redshift</a:t>
            </a:r>
            <a:r>
              <a:rPr lang="en-US" sz="4000" dirty="0" smtClean="0">
                <a:solidFill>
                  <a:srgbClr val="33CCFF"/>
                </a:solidFill>
              </a:rPr>
              <a:t> of 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photons are more red because they have been </a:t>
            </a:r>
            <a:r>
              <a:rPr lang="en-US" dirty="0" smtClean="0">
                <a:solidFill>
                  <a:srgbClr val="FFFF00"/>
                </a:solidFill>
              </a:rPr>
              <a:t>emitted</a:t>
            </a:r>
            <a:r>
              <a:rPr lang="en-US" dirty="0" smtClean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~ mass</a:t>
            </a:r>
          </a:p>
          <a:p>
            <a:endParaRPr lang="en-US" dirty="0" smtClean="0"/>
          </a:p>
          <a:p>
            <a:r>
              <a:rPr lang="en-US" dirty="0" smtClean="0"/>
              <a:t>wavelength ~ </a:t>
            </a:r>
          </a:p>
          <a:p>
            <a:r>
              <a:rPr lang="en-US" dirty="0" smtClean="0"/>
              <a:t>             </a:t>
            </a:r>
            <a:r>
              <a:rPr lang="en-US" dirty="0" err="1" smtClean="0"/>
              <a:t>atomsize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changes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geometry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not a </a:t>
            </a:r>
            <a:r>
              <a:rPr lang="de-DE" dirty="0" err="1" smtClean="0">
                <a:solidFill>
                  <a:srgbClr val="FFFF00"/>
                </a:solidFill>
              </a:rPr>
              <a:t>coordinate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infinite past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particles become </a:t>
            </a:r>
            <a:r>
              <a:rPr lang="en-US" dirty="0" err="1" smtClean="0">
                <a:solidFill>
                  <a:srgbClr val="FFFF00"/>
                </a:solidFill>
              </a:rPr>
              <a:t>massless</a:t>
            </a:r>
            <a:r>
              <a:rPr lang="en-US" dirty="0" smtClean="0">
                <a:solidFill>
                  <a:srgbClr val="FFFF00"/>
                </a:solidFill>
              </a:rPr>
              <a:t> in infinite past !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 smtClean="0">
              <a:solidFill>
                <a:srgbClr val="FFFF00"/>
              </a:solidFill>
              <a:effectLst/>
            </a:endParaRP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 smtClean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 smtClean="0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 smtClean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the beginning was light-like emptiness.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Eternal light-vacuum is unstable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cs typeface="Arial" pitchFamily="34" charset="0"/>
              </a:rPr>
              <a:t>Slow increase of particle masses and weakening of gravity</a:t>
            </a:r>
            <a:endParaRPr lang="en-US" sz="2400" dirty="0" smtClean="0"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cs typeface="Arial" pitchFamily="34" charset="0"/>
              </a:rPr>
              <a:t>Only slow change of space-time geometry</a:t>
            </a: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/>
              <a:t>Consequence for observation </a:t>
            </a:r>
            <a:r>
              <a:rPr lang="en-US" sz="2400" dirty="0" smtClean="0"/>
              <a:t>: </a:t>
            </a:r>
            <a:r>
              <a:rPr lang="en-US" sz="2400" dirty="0" smtClean="0"/>
              <a:t>primordial fluctuations become visible in cosmic background radiation</a:t>
            </a: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 smtClean="0"/>
              <a:t>We see fluctuations in a stage </a:t>
            </a:r>
            <a:r>
              <a:rPr lang="en-US" sz="2400" dirty="0" smtClean="0"/>
              <a:t>5000 </a:t>
            </a:r>
            <a:r>
              <a:rPr lang="en-US" sz="2400" dirty="0" smtClean="0"/>
              <a:t>billion years ago.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0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 oscillations ….</a:t>
            </a:r>
            <a:endParaRPr lang="en-US" dirty="0"/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 smtClean="0"/>
              <a:t>counting : discrete</a:t>
            </a:r>
          </a:p>
          <a:p>
            <a:r>
              <a:rPr lang="en-US" dirty="0" smtClean="0"/>
              <a:t>invariant under field transformations</a:t>
            </a:r>
          </a:p>
          <a:p>
            <a:r>
              <a:rPr lang="en-US" dirty="0" smtClean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 smtClean="0">
                <a:solidFill>
                  <a:srgbClr val="FFFF00"/>
                </a:solidFill>
              </a:rPr>
              <a:t>Big  bang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smtClean="0">
                <a:solidFill>
                  <a:srgbClr val="FFFF00"/>
                </a:solidFill>
              </a:rPr>
              <a:t>in Einstein </a:t>
            </a:r>
            <a:r>
              <a:rPr lang="de-DE" b="0" i="1" dirty="0" err="1" smtClean="0">
                <a:solidFill>
                  <a:srgbClr val="FFFF00"/>
                </a:solidFill>
              </a:rPr>
              <a:t>frame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is</a:t>
            </a:r>
            <a:r>
              <a:rPr lang="de-DE" b="0" i="1" dirty="0" smtClean="0">
                <a:solidFill>
                  <a:srgbClr val="FFFF00"/>
                </a:solidFill>
              </a:rPr>
              <a:t/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err="1" smtClean="0">
                <a:solidFill>
                  <a:srgbClr val="FFFF00"/>
                </a:solidFill>
              </a:rPr>
              <a:t>field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!</a:t>
            </a:r>
            <a:endParaRPr lang="de-DE" b="0" i="1" dirty="0">
              <a:solidFill>
                <a:srgbClr val="FFFF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smtClean="0">
                <a:solidFill>
                  <a:srgbClr val="33CCFF"/>
                </a:solidFill>
              </a:rPr>
              <a:t>- </a:t>
            </a:r>
            <a:r>
              <a:rPr lang="de-DE" dirty="0" err="1">
                <a:solidFill>
                  <a:srgbClr val="33CCFF"/>
                </a:solidFill>
              </a:rPr>
              <a:t>s</a:t>
            </a:r>
            <a:r>
              <a:rPr lang="de-DE" dirty="0" err="1" smtClean="0">
                <a:solidFill>
                  <a:srgbClr val="33CCFF"/>
                </a:solidFill>
              </a:rPr>
              <a:t>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 smtClean="0"/>
              <a:t>Big Bang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smtClean="0"/>
              <a:t>- </a:t>
            </a:r>
            <a:r>
              <a:rPr lang="de-DE" dirty="0" err="1"/>
              <a:t>s</a:t>
            </a:r>
            <a:r>
              <a:rPr lang="de-DE" dirty="0" err="1" smtClean="0"/>
              <a:t>ingularity</a:t>
            </a:r>
            <a:r>
              <a:rPr lang="de-DE" dirty="0" smtClean="0"/>
              <a:t> </a:t>
            </a:r>
            <a:endParaRPr lang="de-DE" dirty="0" smtClean="0"/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smtClean="0"/>
              <a:t>( </a:t>
            </a:r>
            <a:r>
              <a:rPr lang="de-DE" dirty="0" smtClean="0"/>
              <a:t>but not </a:t>
            </a:r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/>
              <a:t>    </a:t>
            </a:r>
            <a:r>
              <a:rPr lang="de-DE" dirty="0" err="1" smtClean="0"/>
              <a:t>coordinate</a:t>
            </a:r>
            <a:r>
              <a:rPr lang="de-DE" dirty="0" smtClean="0"/>
              <a:t> </a:t>
            </a:r>
            <a:r>
              <a:rPr lang="de-DE" dirty="0" smtClean="0"/>
              <a:t>- </a:t>
            </a:r>
            <a:r>
              <a:rPr lang="de-DE" dirty="0" err="1" smtClean="0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8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</a:t>
            </a:r>
            <a:r>
              <a:rPr lang="en-US" dirty="0" smtClean="0">
                <a:solidFill>
                  <a:srgbClr val="33CCFF"/>
                </a:solidFill>
              </a:rPr>
              <a:t>caling solution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end of inflation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scaling solution with </a:t>
            </a:r>
          </a:p>
          <a:p>
            <a:r>
              <a:rPr lang="en-US" sz="2400" dirty="0" smtClean="0"/>
              <a:t>few percent</a:t>
            </a:r>
          </a:p>
          <a:p>
            <a:r>
              <a:rPr lang="en-US" sz="2400" dirty="0" smtClean="0"/>
              <a:t>of Early Dark Energy</a:t>
            </a:r>
            <a:endParaRPr lang="en-US" sz="24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dirty="0" smtClean="0">
                <a:solidFill>
                  <a:srgbClr val="FFFF00"/>
                </a:solidFill>
              </a:rPr>
              <a:t>atter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Evolution of dark energy fraction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J. Rubio,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Growing neutrino masses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quintessence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from SM to IR</a:t>
            </a:r>
          </a:p>
          <a:p>
            <a:pPr>
              <a:defRPr/>
            </a:pPr>
            <a:r>
              <a:rPr lang="en-US" dirty="0" smtClean="0"/>
              <a:t>in sector Beyond Standard Model</a:t>
            </a:r>
          </a:p>
          <a:p>
            <a:pPr>
              <a:defRPr/>
            </a:pPr>
            <a:r>
              <a:rPr lang="en-US" dirty="0" smtClean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Varying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33CC33"/>
                </a:solidFill>
              </a:rPr>
              <a:t>Except </a:t>
            </a:r>
            <a:r>
              <a:rPr lang="en-US" b="1" dirty="0">
                <a:solidFill>
                  <a:srgbClr val="33CC33"/>
                </a:solidFill>
              </a:rPr>
              <a:t>for neutrinos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ll </a:t>
            </a:r>
            <a:r>
              <a:rPr lang="en-US" dirty="0" smtClean="0">
                <a:solidFill>
                  <a:srgbClr val="FFFF00"/>
                </a:solidFill>
              </a:rPr>
              <a:t>particle masses </a:t>
            </a:r>
            <a:r>
              <a:rPr lang="en-US" dirty="0" smtClean="0">
                <a:solidFill>
                  <a:srgbClr val="FFFF00"/>
                </a:solidFill>
              </a:rPr>
              <a:t>are </a:t>
            </a:r>
            <a:r>
              <a:rPr lang="en-US" dirty="0" smtClean="0">
                <a:solidFill>
                  <a:srgbClr val="FFFF00"/>
                </a:solidFill>
              </a:rPr>
              <a:t>proportional to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, such that </a:t>
            </a:r>
            <a:r>
              <a:rPr lang="en-US" b="1" dirty="0" smtClean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Cosmic trigger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 smtClean="0"/>
              <a:t>Stop of evolution of scalar field when neutrinos become non-relativistic</a:t>
            </a:r>
          </a:p>
          <a:p>
            <a:r>
              <a:rPr lang="en-US" dirty="0"/>
              <a:t>T</a:t>
            </a:r>
            <a:r>
              <a:rPr lang="en-US" dirty="0" smtClean="0"/>
              <a:t>ransition from scaling solution to (almost) cosmological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How can 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 </a:t>
            </a:r>
            <a:r>
              <a:rPr lang="en-US" dirty="0" smtClean="0"/>
              <a:t>Similar </a:t>
            </a:r>
            <a:r>
              <a:rPr lang="en-US" dirty="0"/>
              <a:t>to </a:t>
            </a:r>
            <a:r>
              <a:rPr lang="en-US" dirty="0" smtClean="0"/>
              <a:t>Higgs field.</a:t>
            </a:r>
          </a:p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cs typeface="+mj-cs"/>
              </a:rPr>
              <a:t>O</a:t>
            </a:r>
            <a:r>
              <a:rPr lang="en-US" dirty="0" smtClean="0">
                <a:solidFill>
                  <a:srgbClr val="33CCFF"/>
                </a:solidFill>
                <a:cs typeface="+mj-cs"/>
              </a:rPr>
              <a:t>scillating neutrino lumps</a:t>
            </a:r>
            <a:endParaRPr lang="de-DE" dirty="0">
              <a:solidFill>
                <a:srgbClr val="33CCFF"/>
              </a:solidFill>
              <a:cs typeface="+mj-cs"/>
            </a:endParaRPr>
          </a:p>
        </p:txBody>
      </p:sp>
      <p:pic>
        <p:nvPicPr>
          <p:cNvPr id="54275" name="Picture 2" descr="E:\Material\Cosmomaterial\Neutrinolumps\lumpplots2\oscillat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525621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557338"/>
            <a:ext cx="31638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789363"/>
            <a:ext cx="31305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476375" y="6308725"/>
            <a:ext cx="30956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Y.Ayaita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M.Weber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425" y="5949950"/>
            <a:ext cx="30400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Ayaita</a:t>
            </a:r>
            <a:r>
              <a:rPr lang="de-DE" sz="2400" dirty="0">
                <a:latin typeface="Garamond" pitchFamily="18" charset="0"/>
              </a:rPr>
              <a:t>, Baldi, </a:t>
            </a:r>
            <a:r>
              <a:rPr lang="de-DE" sz="2400" dirty="0" err="1">
                <a:latin typeface="Garamond" pitchFamily="18" charset="0"/>
              </a:rPr>
              <a:t>Fuehrer</a:t>
            </a:r>
            <a:r>
              <a:rPr lang="de-DE" sz="2400" dirty="0">
                <a:latin typeface="Garamond" pitchFamily="18" charset="0"/>
              </a:rPr>
              <a:t>,</a:t>
            </a:r>
          </a:p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Puchwein</a:t>
            </a:r>
            <a:r>
              <a:rPr lang="de-DE" sz="2400" dirty="0">
                <a:latin typeface="Garamond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6499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Neutrino lumps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Evolution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dark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energy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similar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to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el-GR" dirty="0" smtClean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</a:t>
            </a:r>
            <a:r>
              <a:rPr lang="de-DE" dirty="0" err="1" smtClean="0">
                <a:solidFill>
                  <a:srgbClr val="33CCFF"/>
                </a:solidFill>
              </a:rPr>
              <a:t>onclusions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Quantum </a:t>
            </a:r>
            <a:r>
              <a:rPr lang="de-DE" dirty="0" err="1" smtClean="0">
                <a:solidFill>
                  <a:srgbClr val="FFFF00"/>
                </a:solidFill>
              </a:rPr>
              <a:t>gravity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dynamics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present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Universe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Fixed </a:t>
            </a:r>
            <a:r>
              <a:rPr lang="de-DE" dirty="0" err="1" smtClean="0">
                <a:solidFill>
                  <a:srgbClr val="FFFF00"/>
                </a:solidFill>
              </a:rPr>
              <a:t>points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symmetry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crucial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Big bang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artefact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inappropriate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choice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Compatibility with observations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pPr>
              <a:defRPr/>
            </a:pPr>
            <a:r>
              <a:rPr lang="en-US" smtClean="0"/>
              <a:t>Realistic inflation model</a:t>
            </a: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/>
              <a:t>Almost same prediction for radiation, matter, and Dark Energy domination as </a:t>
            </a:r>
            <a:r>
              <a:rPr lang="en-US" sz="2800" smtClean="0"/>
              <a:t>Λ</a:t>
            </a:r>
            <a:r>
              <a:rPr lang="en-US" smtClean="0"/>
              <a:t>CDM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Presence of small fraction of Early Dark Energy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Large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9999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</a:t>
            </a: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Energy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  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J.Rubio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72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2251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o </a:t>
            </a:r>
            <a:r>
              <a:rPr lang="en-US" dirty="0" smtClean="0">
                <a:solidFill>
                  <a:srgbClr val="FFFF00"/>
                </a:solidFill>
              </a:rPr>
              <a:t>small parameter for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dark energy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asymptotically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vanishing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cosmological</a:t>
            </a:r>
            <a:r>
              <a:rPr lang="de-DE" dirty="0" smtClean="0">
                <a:solidFill>
                  <a:srgbClr val="33CCFF"/>
                </a:solidFill>
              </a:rPr>
              <a:t> „</a:t>
            </a:r>
            <a:r>
              <a:rPr lang="de-DE" dirty="0" err="1" smtClean="0">
                <a:solidFill>
                  <a:srgbClr val="33CCFF"/>
                </a:solidFill>
              </a:rPr>
              <a:t>constant</a:t>
            </a:r>
            <a:r>
              <a:rPr lang="de-DE" dirty="0" smtClean="0">
                <a:solidFill>
                  <a:srgbClr val="33CCFF"/>
                </a:solidFill>
              </a:rPr>
              <a:t>“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vanishes for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→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V= 𝜇</a:t>
            </a:r>
            <a:r>
              <a:rPr lang="en-US" sz="4000" baseline="30000" dirty="0" smtClean="0"/>
              <a:t>2 </a:t>
            </a:r>
            <a:r>
              <a:rPr lang="el-GR" sz="4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5453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Do we know that the temperature  was higher in the early Universe than now ? 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Cosmic microwave radiation , </a:t>
            </a:r>
            <a:r>
              <a:rPr lang="en-US" dirty="0" err="1" smtClean="0"/>
              <a:t>nucleosynthesis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smaller particle masses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small dimensionless number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needs two intrinsic mass scales</a:t>
            </a:r>
          </a:p>
          <a:p>
            <a:pPr>
              <a:defRPr/>
            </a:pPr>
            <a:r>
              <a:rPr lang="en-US" dirty="0" smtClean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 smtClean="0"/>
              <a:t>variable gravity : Planck mass moving to infinity , with fixed V         </a:t>
            </a:r>
            <a:r>
              <a:rPr lang="en-US" dirty="0" smtClean="0">
                <a:solidFill>
                  <a:srgbClr val="FFFF00"/>
                </a:solidFill>
              </a:rPr>
              <a:t>ratio vanishes asymptotically </a:t>
            </a:r>
            <a:r>
              <a:rPr lang="en-US" dirty="0" smtClean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In quantum gravity,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play an important role on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distances as large as the 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size of the Universe</a:t>
            </a:r>
            <a:endParaRPr lang="en-US" b="0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for long range scalar fields and dynamical dark energy</a:t>
            </a:r>
          </a:p>
          <a:p>
            <a:r>
              <a:rPr lang="en-US" sz="2400" dirty="0" smtClean="0"/>
              <a:t>- not for all quantities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2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Instability of 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action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 smtClean="0">
                <a:solidFill>
                  <a:srgbClr val="FFFF00"/>
                </a:solidFill>
              </a:rPr>
              <a:t>tachyonic</a:t>
            </a:r>
            <a:r>
              <a:rPr lang="en-US" sz="2800" dirty="0" smtClean="0">
                <a:solidFill>
                  <a:srgbClr val="FFFF00"/>
                </a:solidFill>
              </a:rPr>
              <a:t> mass term”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Graviton barrier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 smtClean="0">
                <a:solidFill>
                  <a:srgbClr val="FFFF00"/>
                </a:solidFill>
              </a:rPr>
              <a:t>2</a:t>
            </a:r>
            <a:r>
              <a:rPr lang="en-US" sz="4400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</a:t>
            </a:r>
            <a:r>
              <a:rPr lang="en-US" sz="3600" dirty="0" smtClean="0"/>
              <a:t>nstability of graviton propagator is avoided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gravity computation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33CCFF"/>
                </a:solidFill>
              </a:rPr>
              <a:t>Graviton barrier and solution of the cosmological constant problem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FF00"/>
                </a:solidFill>
              </a:rPr>
              <a:t>If </a:t>
            </a:r>
            <a:r>
              <a:rPr lang="en-US" sz="2800" dirty="0">
                <a:solidFill>
                  <a:srgbClr val="00FF00"/>
                </a:solidFill>
              </a:rPr>
              <a:t>M increases with </a:t>
            </a:r>
            <a:r>
              <a:rPr lang="en-US" sz="2800" dirty="0" smtClean="0">
                <a:solidFill>
                  <a:srgbClr val="00FF00"/>
                </a:solidFill>
              </a:rPr>
              <a:t>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Effective </a:t>
            </a:r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osmological constant vanishes in </a:t>
            </a:r>
            <a:r>
              <a:rPr lang="en-US" dirty="0">
                <a:solidFill>
                  <a:srgbClr val="FFFF00"/>
                </a:solidFill>
              </a:rPr>
              <a:t>infinite </a:t>
            </a:r>
            <a:r>
              <a:rPr lang="en-US" dirty="0" smtClean="0">
                <a:solidFill>
                  <a:srgbClr val="FFFF00"/>
                </a:solidFill>
              </a:rPr>
              <a:t>future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               </a:t>
            </a:r>
            <a:r>
              <a:rPr lang="en-US" sz="3600" b="1" dirty="0" smtClean="0"/>
              <a:t>M =</a:t>
            </a:r>
            <a:r>
              <a:rPr lang="el-GR" sz="3600" b="1" dirty="0" smtClean="0"/>
              <a:t> </a:t>
            </a:r>
            <a:r>
              <a:rPr lang="el-GR" sz="3600" b="1" dirty="0"/>
              <a:t>χ </a:t>
            </a:r>
            <a:r>
              <a:rPr lang="en-US" sz="3600" b="1" dirty="0" smtClean="0"/>
              <a:t>  :   V</a:t>
            </a:r>
            <a:r>
              <a:rPr lang="en-US" sz="3600" b="1" dirty="0"/>
              <a:t>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Amplitude of density fluctuations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small because of logarithmic running </a:t>
            </a:r>
          </a:p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Garamond" pitchFamily="18" charset="0"/>
              </a:rPr>
              <a:t>N : </a:t>
            </a:r>
            <a:r>
              <a:rPr lang="de-DE" sz="2000" dirty="0" err="1">
                <a:latin typeface="Garamond" pitchFamily="18" charset="0"/>
              </a:rPr>
              <a:t>number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of</a:t>
            </a:r>
            <a:r>
              <a:rPr lang="de-DE" sz="2000" dirty="0">
                <a:latin typeface="Garamond" pitchFamily="18" charset="0"/>
              </a:rPr>
              <a:t> e – </a:t>
            </a:r>
            <a:r>
              <a:rPr lang="de-DE" sz="2000" dirty="0" err="1">
                <a:latin typeface="Garamond" pitchFamily="18" charset="0"/>
              </a:rPr>
              <a:t>foldings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at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horizon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crossing</a:t>
            </a:r>
            <a:r>
              <a:rPr lang="de-DE" sz="2000" dirty="0">
                <a:latin typeface="Garamond" pitchFamily="18" charset="0"/>
              </a:rPr>
              <a:t> 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=1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Temperature in radiation dominated Universe : T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smaller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Ratio temperature / particle mass :                     T /m</a:t>
            </a:r>
            <a:r>
              <a:rPr lang="en-US" baseline="-25000" smtClean="0"/>
              <a:t>p</a:t>
            </a:r>
            <a:r>
              <a:rPr lang="en-US" smtClean="0"/>
              <a:t>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n-US" b="1" baseline="30000" smtClean="0"/>
              <a:t>-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larger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 T/m</a:t>
            </a:r>
            <a:r>
              <a:rPr lang="en-US" baseline="-25000" smtClean="0"/>
              <a:t>p</a:t>
            </a:r>
            <a:r>
              <a:rPr lang="en-US" smtClean="0"/>
              <a:t> counts ! This ratio decreases with time.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Origin of mass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defRPr/>
            </a:pPr>
            <a:r>
              <a:rPr lang="de-DE" sz="2400" dirty="0" smtClean="0"/>
              <a:t>UV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: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symmetry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unbroken</a:t>
            </a:r>
            <a:endParaRPr lang="de-DE" sz="24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/>
              <a:t>   </a:t>
            </a:r>
            <a:r>
              <a:rPr lang="de-DE" sz="2400" dirty="0" smtClean="0">
                <a:solidFill>
                  <a:srgbClr val="33CC33"/>
                </a:solidFill>
              </a:rPr>
              <a:t>all </a:t>
            </a:r>
            <a:r>
              <a:rPr lang="de-DE" sz="2400" dirty="0" err="1" smtClean="0">
                <a:solidFill>
                  <a:srgbClr val="33CC33"/>
                </a:solidFill>
              </a:rPr>
              <a:t>particles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are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massless</a:t>
            </a:r>
            <a:endParaRPr lang="de-DE" sz="2400" dirty="0" smtClean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r>
              <a:rPr lang="de-DE" sz="2400" dirty="0" smtClean="0"/>
              <a:t>IR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: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rgbClr val="FFFF00"/>
                </a:solidFill>
              </a:rPr>
              <a:t>   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symmetry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spontaneously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broken</a:t>
            </a:r>
            <a:r>
              <a:rPr lang="de-DE" sz="2400" dirty="0" smtClean="0"/>
              <a:t>,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rgbClr val="33CC33"/>
                </a:solidFill>
              </a:rPr>
              <a:t>    massive </a:t>
            </a:r>
            <a:r>
              <a:rPr lang="de-DE" sz="2400" dirty="0" err="1" smtClean="0">
                <a:solidFill>
                  <a:srgbClr val="33CC33"/>
                </a:solidFill>
              </a:rPr>
              <a:t>particles</a:t>
            </a:r>
            <a:r>
              <a:rPr lang="de-DE" sz="2400" dirty="0" smtClean="0">
                <a:solidFill>
                  <a:srgbClr val="33CC33"/>
                </a:solidFill>
              </a:rPr>
              <a:t> , </a:t>
            </a:r>
            <a:r>
              <a:rPr lang="de-DE" sz="2400" dirty="0" err="1" smtClean="0">
                <a:solidFill>
                  <a:srgbClr val="33CC33"/>
                </a:solidFill>
              </a:rPr>
              <a:t>massless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dilaton</a:t>
            </a: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r>
              <a:rPr lang="de-DE" sz="2400" dirty="0" err="1" smtClean="0"/>
              <a:t>crossover</a:t>
            </a:r>
            <a:r>
              <a:rPr lang="de-DE" sz="2400" dirty="0" smtClean="0"/>
              <a:t> : </a:t>
            </a:r>
            <a:r>
              <a:rPr lang="de-DE" sz="2400" dirty="0" smtClean="0">
                <a:solidFill>
                  <a:srgbClr val="FFFF00"/>
                </a:solidFill>
              </a:rPr>
              <a:t>explicit </a:t>
            </a:r>
            <a:r>
              <a:rPr lang="de-DE" sz="2400" dirty="0" err="1" smtClean="0">
                <a:solidFill>
                  <a:srgbClr val="FFFF00"/>
                </a:solidFill>
              </a:rPr>
              <a:t>mass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μ</a:t>
            </a:r>
            <a:r>
              <a:rPr lang="en-US" sz="2400" dirty="0" smtClean="0">
                <a:solidFill>
                  <a:srgbClr val="FFFF00"/>
                </a:solidFill>
              </a:rPr>
              <a:t> important </a:t>
            </a:r>
          </a:p>
          <a:p>
            <a:pPr>
              <a:defRPr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dirty="0" smtClean="0"/>
              <a:t>approximate SM fixed point : </a:t>
            </a:r>
            <a:r>
              <a:rPr lang="en-US" sz="2400" dirty="0" smtClean="0">
                <a:solidFill>
                  <a:srgbClr val="FFFF00"/>
                </a:solidFill>
              </a:rPr>
              <a:t>approximate scale symmetry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spontaneously broken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33CC33"/>
                </a:solidFill>
              </a:rPr>
              <a:t>massive particles , almost </a:t>
            </a:r>
            <a:r>
              <a:rPr lang="en-US" sz="2400" dirty="0" err="1" smtClean="0">
                <a:solidFill>
                  <a:srgbClr val="33CC33"/>
                </a:solidFill>
              </a:rPr>
              <a:t>massless</a:t>
            </a:r>
            <a:r>
              <a:rPr lang="en-US" sz="2400" dirty="0" smtClean="0">
                <a:solidFill>
                  <a:srgbClr val="33CC33"/>
                </a:solidFill>
              </a:rPr>
              <a:t> </a:t>
            </a:r>
            <a:r>
              <a:rPr lang="en-US" sz="2400" dirty="0" err="1" smtClean="0">
                <a:solidFill>
                  <a:srgbClr val="33CC33"/>
                </a:solidFill>
              </a:rPr>
              <a:t>cosmon</a:t>
            </a:r>
            <a:r>
              <a:rPr lang="en-US" sz="2400" dirty="0" smtClean="0">
                <a:solidFill>
                  <a:srgbClr val="33CC33"/>
                </a:solidFill>
              </a:rPr>
              <a:t>, tiny </a:t>
            </a:r>
            <a:r>
              <a:rPr lang="en-US" sz="2400" dirty="0" err="1" smtClean="0">
                <a:solidFill>
                  <a:srgbClr val="33CC33"/>
                </a:solidFill>
              </a:rPr>
              <a:t>cosmon</a:t>
            </a:r>
            <a:r>
              <a:rPr lang="en-US" sz="2400" dirty="0" smtClean="0">
                <a:solidFill>
                  <a:srgbClr val="33CC33"/>
                </a:solidFill>
              </a:rPr>
              <a:t> potential</a:t>
            </a:r>
            <a:endParaRPr lang="de-DE" sz="2400" dirty="0" smtClean="0">
              <a:solidFill>
                <a:srgbClr val="33CC33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420938"/>
            <a:ext cx="300831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0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On shell graviton propagator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26" y="1388154"/>
            <a:ext cx="3888432" cy="77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02" y="2425839"/>
            <a:ext cx="12192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8" y="2318409"/>
            <a:ext cx="4690865" cy="84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on shell :</a:t>
            </a:r>
          </a:p>
          <a:p>
            <a:r>
              <a:rPr lang="en-US" sz="2400" dirty="0" smtClean="0"/>
              <a:t>( for solution of field equations 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3500928"/>
            <a:ext cx="2146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00928"/>
            <a:ext cx="1368152" cy="70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563382"/>
            <a:ext cx="5256584" cy="725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3408150"/>
            <a:ext cx="355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homogenous isotropic metric,</a:t>
            </a:r>
          </a:p>
          <a:p>
            <a:r>
              <a:rPr lang="en-US" sz="2000" dirty="0" smtClean="0"/>
              <a:t>conformal time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365394"/>
            <a:ext cx="274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inverse graviton propagator in</a:t>
            </a:r>
          </a:p>
          <a:p>
            <a:r>
              <a:rPr lang="en-US" sz="2000" dirty="0" smtClean="0"/>
              <a:t>de Sitter space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561878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milder instability, not </a:t>
            </a:r>
            <a:r>
              <a:rPr lang="en-US" sz="2400" dirty="0" err="1" smtClean="0">
                <a:solidFill>
                  <a:srgbClr val="FFFF00"/>
                </a:solidFill>
              </a:rPr>
              <a:t>tachyonic</a:t>
            </a:r>
            <a:r>
              <a:rPr lang="en-US" sz="2400" dirty="0" smtClean="0">
                <a:solidFill>
                  <a:srgbClr val="FFFF00"/>
                </a:solidFill>
              </a:rPr>
              <a:t>, absent for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cosmologies close to de Sitter space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IR </a:t>
            </a:r>
            <a:r>
              <a:rPr lang="mr-IN" sz="3600" dirty="0" smtClean="0">
                <a:solidFill>
                  <a:srgbClr val="33CCFF"/>
                </a:solidFill>
              </a:rPr>
              <a:t>–</a:t>
            </a:r>
            <a:r>
              <a:rPr lang="en-US" sz="3600" dirty="0" smtClean="0">
                <a:solidFill>
                  <a:srgbClr val="33CCFF"/>
                </a:solidFill>
              </a:rPr>
              <a:t> instability for graviton fluctuations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problem solved ?</a:t>
            </a:r>
          </a:p>
          <a:p>
            <a:r>
              <a:rPr lang="en-US" dirty="0" smtClean="0"/>
              <a:t>yes for primordial cosmic fluctuations ( on shell )</a:t>
            </a:r>
          </a:p>
          <a:p>
            <a:r>
              <a:rPr lang="en-US" dirty="0" smtClean="0"/>
              <a:t>no for quantum gravity ( off shell 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Computation of effective action is an off-shell problem. </a:t>
            </a:r>
          </a:p>
          <a:p>
            <a:r>
              <a:rPr lang="en-US" dirty="0" smtClean="0"/>
              <a:t>example</a:t>
            </a:r>
            <a:r>
              <a:rPr lang="en-US" dirty="0"/>
              <a:t> : one needs the </a:t>
            </a:r>
            <a:r>
              <a:rPr lang="en-US" dirty="0" smtClean="0"/>
              <a:t>effective potential for the Higgs field in the vicinity of its minimum       ( off shell ), not only at the minimum ( on shell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Quantum gravity with scalar field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312" y="2999500"/>
            <a:ext cx="2451100" cy="67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060848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 </a:t>
            </a:r>
            <a:r>
              <a:rPr lang="en-US" dirty="0" smtClean="0"/>
              <a:t>and V depend on scalar field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136933"/>
            <a:ext cx="4953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846" y="4003008"/>
            <a:ext cx="1667668" cy="5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3" y="2999500"/>
            <a:ext cx="3750129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3950120"/>
            <a:ext cx="515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question : behavior of V for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022" y="4812415"/>
            <a:ext cx="4788892" cy="18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2925</TotalTime>
  <Words>2229</Words>
  <Application>Microsoft Macintosh PowerPoint</Application>
  <PresentationFormat>On-screen Show (4:3)</PresentationFormat>
  <Paragraphs>449</Paragraphs>
  <Slides>93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Lucida Grande</vt:lpstr>
      <vt:lpstr>MS PGothic</vt:lpstr>
      <vt:lpstr>Arial</vt:lpstr>
      <vt:lpstr>Garamond</vt:lpstr>
      <vt:lpstr>Wingdings</vt:lpstr>
      <vt:lpstr>Strömung</vt:lpstr>
      <vt:lpstr>Quantum gravity,  Dark Energy, and the Origin of the Universe</vt:lpstr>
      <vt:lpstr>Expanding Universe or shrinking atoms ? </vt:lpstr>
      <vt:lpstr>Hot 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Big bang is not wrong,  but alternative pictures exist ! 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Why should you care about the freeze picture of the Universe ?</vt:lpstr>
      <vt:lpstr>preview</vt:lpstr>
      <vt:lpstr>  quantum gravity – the role of scale symmetry</vt:lpstr>
      <vt:lpstr>Scale symmetry</vt:lpstr>
      <vt:lpstr>Scale symmetry</vt:lpstr>
      <vt:lpstr>Fluctuations induce running couplings</vt:lpstr>
      <vt:lpstr>Quantum scale symmetry</vt:lpstr>
      <vt:lpstr>Functional renormalization : flowing action</vt:lpstr>
      <vt:lpstr>Ultraviolet fixed point</vt:lpstr>
      <vt:lpstr>Asymptotic safety of  quantum gravity</vt:lpstr>
      <vt:lpstr>Asymptotic safety     Asymptotic freedom</vt:lpstr>
      <vt:lpstr>a prediction…</vt:lpstr>
      <vt:lpstr>  quantum gravity with scalar field – the role of scale symmetry for cosmology</vt:lpstr>
      <vt:lpstr>Spontaneous breaking  of scale symmetry</vt:lpstr>
      <vt:lpstr>Approximate scale symmetry near fixed points</vt:lpstr>
      <vt:lpstr>Possible consequences of  crossover in quantum gravity</vt:lpstr>
      <vt:lpstr>variable gravity</vt:lpstr>
      <vt:lpstr>Variable Gravity</vt:lpstr>
      <vt:lpstr>Scale symmetry in variable gravity  ( IR – fixed point )</vt:lpstr>
      <vt:lpstr> Variable Gravity</vt:lpstr>
      <vt:lpstr>What is Dark Energy ?</vt:lpstr>
      <vt:lpstr>Cosmological solution</vt:lpstr>
      <vt:lpstr>Kinetial B : running coupling</vt:lpstr>
      <vt:lpstr>Kinetial B :  Crossover between two fixed points</vt:lpstr>
      <vt:lpstr>Four-parameter model</vt:lpstr>
      <vt:lpstr>Model is compatible with  present observations</vt:lpstr>
      <vt:lpstr>Crossover in quantum gravity and cosmology</vt:lpstr>
      <vt:lpstr>Cosmological solution : crossover from UV to IR fixed point</vt:lpstr>
      <vt:lpstr>Renormalization flow and cosmological evolution</vt:lpstr>
      <vt:lpstr>No tiny dimensionless parameters ( except gauge hierarchy )</vt:lpstr>
      <vt:lpstr>Slow Universe</vt:lpstr>
      <vt:lpstr>Strange evolution of Universe</vt:lpstr>
      <vt:lpstr>Einstein frame</vt:lpstr>
      <vt:lpstr>Einstein frame</vt:lpstr>
      <vt:lpstr>Field relativity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Field - singularity</vt:lpstr>
      <vt:lpstr>Scaling solution</vt:lpstr>
      <vt:lpstr>Evolution of dark energy fraction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Oscillating neutrino lumps</vt:lpstr>
      <vt:lpstr>Neutrino lumps</vt:lpstr>
      <vt:lpstr>Evolution of dark energy  similar to ΛCDM</vt:lpstr>
      <vt:lpstr>Conclusions </vt:lpstr>
      <vt:lpstr>Compatibility with observations and possible tests</vt:lpstr>
      <vt:lpstr>Simplicity</vt:lpstr>
      <vt:lpstr>PowerPoint Presentation</vt:lpstr>
      <vt:lpstr>No small parameter for  dark energy</vt:lpstr>
      <vt:lpstr>Four-parameter model</vt:lpstr>
      <vt:lpstr>asymptotically vanishing cosmological „constant“</vt:lpstr>
      <vt:lpstr>small dimensionless number ?</vt:lpstr>
      <vt:lpstr>Einstein frame</vt:lpstr>
      <vt:lpstr>Quintessence</vt:lpstr>
      <vt:lpstr>Prediction :   homogeneous dark energy influences recent cosmology  - of same order as dark matter -</vt:lpstr>
      <vt:lpstr>In quantum gravity,  the graviton fluctuations can  play an important role on  distances as large as the  size of the Universe</vt:lpstr>
      <vt:lpstr>Instability of graviton propagator</vt:lpstr>
      <vt:lpstr>Graviton barrier</vt:lpstr>
      <vt:lpstr>Graviton barrier and solution of the cosmological constant problem</vt:lpstr>
      <vt:lpstr>PowerPoint Presentation</vt:lpstr>
      <vt:lpstr>Amplitude of density fluctuations</vt:lpstr>
      <vt:lpstr>Origin of mass</vt:lpstr>
      <vt:lpstr>On shell graviton propagator</vt:lpstr>
      <vt:lpstr>IR – instability for graviton fluctuations</vt:lpstr>
      <vt:lpstr>Quantum gravity with scalar field</vt:lpstr>
    </vt:vector>
  </TitlesOfParts>
  <Company>Theoretische Physik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424</cp:revision>
  <dcterms:created xsi:type="dcterms:W3CDTF">2003-07-05T08:41:24Z</dcterms:created>
  <dcterms:modified xsi:type="dcterms:W3CDTF">2017-12-09T21:18:54Z</dcterms:modified>
</cp:coreProperties>
</file>