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128"/>
  </p:notesMasterIdLst>
  <p:handoutMasterIdLst>
    <p:handoutMasterId r:id="rId129"/>
  </p:handoutMasterIdLst>
  <p:sldIdLst>
    <p:sldId id="1067" r:id="rId2"/>
    <p:sldId id="1224" r:id="rId3"/>
    <p:sldId id="1141" r:id="rId4"/>
    <p:sldId id="1292" r:id="rId5"/>
    <p:sldId id="1293" r:id="rId6"/>
    <p:sldId id="1294" r:id="rId7"/>
    <p:sldId id="1309" r:id="rId8"/>
    <p:sldId id="1310" r:id="rId9"/>
    <p:sldId id="1261" r:id="rId10"/>
    <p:sldId id="1262" r:id="rId11"/>
    <p:sldId id="1263" r:id="rId12"/>
    <p:sldId id="1264" r:id="rId13"/>
    <p:sldId id="1265" r:id="rId14"/>
    <p:sldId id="1266" r:id="rId15"/>
    <p:sldId id="1268" r:id="rId16"/>
    <p:sldId id="1269" r:id="rId17"/>
    <p:sldId id="1270" r:id="rId18"/>
    <p:sldId id="1271" r:id="rId19"/>
    <p:sldId id="1272" r:id="rId20"/>
    <p:sldId id="1273" r:id="rId21"/>
    <p:sldId id="1274" r:id="rId22"/>
    <p:sldId id="1275" r:id="rId23"/>
    <p:sldId id="1276" r:id="rId24"/>
    <p:sldId id="1277" r:id="rId25"/>
    <p:sldId id="1278" r:id="rId26"/>
    <p:sldId id="1281" r:id="rId27"/>
    <p:sldId id="1282" r:id="rId28"/>
    <p:sldId id="1283" r:id="rId29"/>
    <p:sldId id="1284" r:id="rId30"/>
    <p:sldId id="1285" r:id="rId31"/>
    <p:sldId id="1286" r:id="rId32"/>
    <p:sldId id="1288" r:id="rId33"/>
    <p:sldId id="1289" r:id="rId34"/>
    <p:sldId id="1290" r:id="rId35"/>
    <p:sldId id="1291" r:id="rId36"/>
    <p:sldId id="1142" r:id="rId37"/>
    <p:sldId id="1143" r:id="rId38"/>
    <p:sldId id="1311" r:id="rId39"/>
    <p:sldId id="1298" r:id="rId40"/>
    <p:sldId id="1312" r:id="rId41"/>
    <p:sldId id="1313" r:id="rId42"/>
    <p:sldId id="1314" r:id="rId43"/>
    <p:sldId id="1316" r:id="rId44"/>
    <p:sldId id="1317" r:id="rId45"/>
    <p:sldId id="1144" r:id="rId46"/>
    <p:sldId id="1295" r:id="rId47"/>
    <p:sldId id="1296" r:id="rId48"/>
    <p:sldId id="1297" r:id="rId49"/>
    <p:sldId id="1299" r:id="rId50"/>
    <p:sldId id="1304" r:id="rId51"/>
    <p:sldId id="1318" r:id="rId52"/>
    <p:sldId id="1319" r:id="rId53"/>
    <p:sldId id="1300" r:id="rId54"/>
    <p:sldId id="1302" r:id="rId55"/>
    <p:sldId id="1303" r:id="rId56"/>
    <p:sldId id="1305" r:id="rId57"/>
    <p:sldId id="1306" r:id="rId58"/>
    <p:sldId id="1320" r:id="rId59"/>
    <p:sldId id="1321" r:id="rId60"/>
    <p:sldId id="1307" r:id="rId61"/>
    <p:sldId id="1308" r:id="rId62"/>
    <p:sldId id="1324" r:id="rId63"/>
    <p:sldId id="1145" r:id="rId64"/>
    <p:sldId id="1325" r:id="rId65"/>
    <p:sldId id="1323" r:id="rId66"/>
    <p:sldId id="1376" r:id="rId67"/>
    <p:sldId id="1377" r:id="rId68"/>
    <p:sldId id="1378" r:id="rId69"/>
    <p:sldId id="1379" r:id="rId70"/>
    <p:sldId id="1380" r:id="rId71"/>
    <p:sldId id="1381" r:id="rId72"/>
    <p:sldId id="1371" r:id="rId73"/>
    <p:sldId id="1347" r:id="rId74"/>
    <p:sldId id="1348" r:id="rId75"/>
    <p:sldId id="1349" r:id="rId76"/>
    <p:sldId id="1350" r:id="rId77"/>
    <p:sldId id="1351" r:id="rId78"/>
    <p:sldId id="1352" r:id="rId79"/>
    <p:sldId id="1353" r:id="rId80"/>
    <p:sldId id="1354" r:id="rId81"/>
    <p:sldId id="1358" r:id="rId82"/>
    <p:sldId id="1359" r:id="rId83"/>
    <p:sldId id="1360" r:id="rId84"/>
    <p:sldId id="1361" r:id="rId85"/>
    <p:sldId id="1362" r:id="rId86"/>
    <p:sldId id="1363" r:id="rId87"/>
    <p:sldId id="1364" r:id="rId88"/>
    <p:sldId id="1365" r:id="rId89"/>
    <p:sldId id="1366" r:id="rId90"/>
    <p:sldId id="1367" r:id="rId91"/>
    <p:sldId id="1382" r:id="rId92"/>
    <p:sldId id="1375" r:id="rId93"/>
    <p:sldId id="1372" r:id="rId94"/>
    <p:sldId id="1373" r:id="rId95"/>
    <p:sldId id="1374" r:id="rId96"/>
    <p:sldId id="1368" r:id="rId97"/>
    <p:sldId id="1369" r:id="rId98"/>
    <p:sldId id="1370" r:id="rId99"/>
    <p:sldId id="1384" r:id="rId100"/>
    <p:sldId id="1385" r:id="rId101"/>
    <p:sldId id="1386" r:id="rId102"/>
    <p:sldId id="1387" r:id="rId103"/>
    <p:sldId id="1388" r:id="rId104"/>
    <p:sldId id="1389" r:id="rId105"/>
    <p:sldId id="1390" r:id="rId106"/>
    <p:sldId id="1328" r:id="rId107"/>
    <p:sldId id="1329" r:id="rId108"/>
    <p:sldId id="1330" r:id="rId109"/>
    <p:sldId id="1333" r:id="rId110"/>
    <p:sldId id="1334" r:id="rId111"/>
    <p:sldId id="1336" r:id="rId112"/>
    <p:sldId id="1338" r:id="rId113"/>
    <p:sldId id="1155" r:id="rId114"/>
    <p:sldId id="1156" r:id="rId115"/>
    <p:sldId id="1157" r:id="rId116"/>
    <p:sldId id="1158" r:id="rId117"/>
    <p:sldId id="1173" r:id="rId118"/>
    <p:sldId id="1074" r:id="rId119"/>
    <p:sldId id="1095" r:id="rId120"/>
    <p:sldId id="1045" r:id="rId121"/>
    <p:sldId id="1046" r:id="rId122"/>
    <p:sldId id="1110" r:id="rId123"/>
    <p:sldId id="1047" r:id="rId124"/>
    <p:sldId id="1111" r:id="rId125"/>
    <p:sldId id="1048" r:id="rId126"/>
    <p:sldId id="1383" r:id="rId127"/>
  </p:sldIdLst>
  <p:sldSz cx="9144000" cy="6858000" type="screen4x3"/>
  <p:notesSz cx="6858000" cy="9144000"/>
  <p:custDataLst>
    <p:tags r:id="rId130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33CCFF"/>
    <a:srgbClr val="00FF00"/>
    <a:srgbClr val="0033CC"/>
    <a:srgbClr val="009900"/>
    <a:srgbClr val="33CC33"/>
    <a:srgbClr val="FB250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60"/>
  </p:normalViewPr>
  <p:slideViewPr>
    <p:cSldViewPr>
      <p:cViewPr>
        <p:scale>
          <a:sx n="120" d="100"/>
          <a:sy n="120" d="100"/>
        </p:scale>
        <p:origin x="1400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4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notesMaster" Target="notesMasters/notesMaster1.xml"/><Relationship Id="rId12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tags" Target="tags/tag1.xml"/><Relationship Id="rId131" Type="http://schemas.openxmlformats.org/officeDocument/2006/relationships/presProps" Target="presProps.xml"/><Relationship Id="rId132" Type="http://schemas.openxmlformats.org/officeDocument/2006/relationships/viewProps" Target="viewProps.xml"/><Relationship Id="rId133" Type="http://schemas.openxmlformats.org/officeDocument/2006/relationships/theme" Target="theme/theme1.xml"/><Relationship Id="rId13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07A23D4A-4A75-4723-A6B6-E3ACDE16B7C7}" type="datetimeFigureOut">
              <a:rPr lang="en-US"/>
              <a:pPr>
                <a:defRPr/>
              </a:pPr>
              <a:t>11/25/17</a:t>
            </a:fld>
            <a:endParaRPr lang="en-US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A03D9FFD-C963-4151-8B1F-01897BBE2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0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470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1487572A-3073-4D30-9A24-ED212565E8B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3BFBBF-54A4-4F55-A5CE-A1E70F67BCF5}" type="slidenum">
              <a:rPr lang="de-DE">
                <a:latin typeface="Arial" charset="0"/>
              </a:rPr>
              <a:pPr/>
              <a:t>19</a:t>
            </a:fld>
            <a:endParaRPr lang="de-DE">
              <a:latin typeface="Arial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29467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F2E6AB-1F03-4B00-92AA-2D7B76DE210A}" type="slidenum">
              <a:rPr lang="de-DE"/>
              <a:pPr/>
              <a:t>21</a:t>
            </a:fld>
            <a:endParaRPr lang="de-DE"/>
          </a:p>
        </p:txBody>
      </p:sp>
      <p:sp>
        <p:nvSpPr>
          <p:cNvPr id="522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30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DFBB99-16C5-45E4-88F7-C7E23EDE7E02}" type="slidenum">
              <a:rPr lang="de-DE"/>
              <a:pPr/>
              <a:t>22</a:t>
            </a:fld>
            <a:endParaRPr lang="de-DE"/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66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A0A8D3-A369-4BE7-85CB-F322B26B8BCE}" type="slidenum">
              <a:rPr lang="de-DE"/>
              <a:pPr/>
              <a:t>27</a:t>
            </a:fld>
            <a:endParaRPr lang="de-DE"/>
          </a:p>
        </p:txBody>
      </p:sp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5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211B36-577E-4EAC-88EF-4DEE1C2237BB}" type="slidenum">
              <a:rPr lang="de-DE"/>
              <a:pPr/>
              <a:t>28</a:t>
            </a:fld>
            <a:endParaRPr lang="de-DE"/>
          </a:p>
        </p:txBody>
      </p:sp>
      <p:sp>
        <p:nvSpPr>
          <p:cNvPr id="53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621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14DD4C-03E0-4799-A5C4-A6E8EB47736E}" type="slidenum">
              <a:rPr lang="de-DE"/>
              <a:pPr/>
              <a:t>29</a:t>
            </a:fld>
            <a:endParaRPr lang="de-DE"/>
          </a:p>
        </p:txBody>
      </p:sp>
      <p:sp>
        <p:nvSpPr>
          <p:cNvPr id="74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129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948628-3F5F-4C3F-9D58-42D518600EFD}" type="slidenum">
              <a:rPr lang="de-DE"/>
              <a:pPr/>
              <a:t>30</a:t>
            </a:fld>
            <a:endParaRPr lang="de-DE"/>
          </a:p>
        </p:txBody>
      </p:sp>
      <p:sp>
        <p:nvSpPr>
          <p:cNvPr id="74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181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1FBB7A-228D-415E-BF77-40DBC3491AA4}" type="slidenum">
              <a:rPr lang="de-DE"/>
              <a:pPr/>
              <a:t>31</a:t>
            </a:fld>
            <a:endParaRPr lang="de-DE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024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2B9EE8-F25C-4287-B618-07C3D34E5534}" type="slidenum">
              <a:rPr lang="de-DE"/>
              <a:pPr/>
              <a:t>32</a:t>
            </a:fld>
            <a:endParaRPr lang="de-DE"/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884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0458B9-BE7B-4FF8-ADFE-3FE14FB8D85A}" type="slidenum">
              <a:rPr lang="de-DE"/>
              <a:pPr/>
              <a:t>33</a:t>
            </a:fld>
            <a:endParaRPr lang="de-DE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5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8D7686-390D-44E3-B687-4DFFAC1B206C}" type="slidenum">
              <a:rPr lang="de-DE">
                <a:latin typeface="Arial" charset="0"/>
              </a:rPr>
              <a:pPr/>
              <a:t>2</a:t>
            </a:fld>
            <a:endParaRPr lang="de-DE">
              <a:latin typeface="Arial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967326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02D01D-5A45-4E66-9035-AA42CBD95C20}" type="slidenum">
              <a:rPr lang="de-DE"/>
              <a:pPr/>
              <a:t>34</a:t>
            </a:fld>
            <a:endParaRPr lang="de-DE"/>
          </a:p>
        </p:txBody>
      </p:sp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21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F4399-42CC-4D07-AECD-C0F81D6DC167}" type="slidenum">
              <a:rPr lang="de-DE"/>
              <a:pPr/>
              <a:t>35</a:t>
            </a:fld>
            <a:endParaRPr lang="de-DE"/>
          </a:p>
        </p:txBody>
      </p:sp>
      <p:sp>
        <p:nvSpPr>
          <p:cNvPr id="55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193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31841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7215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1817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5637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2384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2476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1849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7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DEC928-5C96-4FDF-9401-9FE006FC8338}" type="slidenum">
              <a:rPr lang="de-DE"/>
              <a:pPr/>
              <a:t>9</a:t>
            </a:fld>
            <a:endParaRPr lang="de-DE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143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B62F4E-0129-4BC8-9289-4779CAC216D8}" type="slidenum">
              <a:rPr lang="de-DE" sz="1200">
                <a:solidFill>
                  <a:srgbClr val="000000"/>
                </a:solidFill>
                <a:effectLst/>
              </a:rPr>
              <a:pPr algn="r"/>
              <a:t>49</a:t>
            </a:fld>
            <a:endParaRPr lang="de-DE" sz="1200">
              <a:solidFill>
                <a:srgbClr val="000000"/>
              </a:solidFill>
              <a:effectLst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8479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38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3829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249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842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6620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5266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7481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1405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8149FC-026A-4AB9-BF9D-5C8EB5D60299}" type="slidenum">
              <a:rPr lang="de-DE" smtClean="0">
                <a:latin typeface="Arial" charset="0"/>
              </a:rPr>
              <a:pPr/>
              <a:t>67</a:t>
            </a:fld>
            <a:endParaRPr lang="de-DE" smtClean="0">
              <a:latin typeface="Arial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23396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DABAA7-B41A-45D8-AA11-1E5E2E322C7F}" type="slidenum">
              <a:rPr lang="de-DE"/>
              <a:pPr/>
              <a:t>10</a:t>
            </a:fld>
            <a:endParaRPr lang="de-DE"/>
          </a:p>
        </p:txBody>
      </p:sp>
      <p:sp>
        <p:nvSpPr>
          <p:cNvPr id="51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787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0CF602-EFC3-4326-BA17-44B85D86F6C3}" type="slidenum">
              <a:rPr lang="de-DE" smtClean="0">
                <a:latin typeface="Arial" charset="0"/>
              </a:rPr>
              <a:pPr/>
              <a:t>68</a:t>
            </a:fld>
            <a:endParaRPr lang="de-DE" smtClean="0">
              <a:latin typeface="Arial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022564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C73AE6-2F22-4BB7-8199-7A2E3B1D3496}" type="slidenum">
              <a:rPr lang="de-DE" smtClean="0">
                <a:latin typeface="Arial" charset="0"/>
              </a:rPr>
              <a:pPr/>
              <a:t>69</a:t>
            </a:fld>
            <a:endParaRPr lang="de-DE" smtClean="0">
              <a:latin typeface="Arial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917984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8184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6579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8471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008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6320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4221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5863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667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33408C-60AE-42F4-8293-15DC3A53C41A}" type="slidenum">
              <a:rPr lang="de-DE"/>
              <a:pPr/>
              <a:t>11</a:t>
            </a:fld>
            <a:endParaRPr lang="de-DE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964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09755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3767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3305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502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6250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56765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64400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629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26058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756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D23C04-C9E8-4029-B018-8FA8E2B69200}" type="slidenum">
              <a:rPr lang="de-DE">
                <a:latin typeface="Arial" charset="0"/>
              </a:rPr>
              <a:pPr/>
              <a:t>13</a:t>
            </a:fld>
            <a:endParaRPr lang="de-DE">
              <a:latin typeface="Arial" charset="0"/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9762291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4049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44166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21321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6822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5409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52266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B87A6A5-9096-46F2-B8EB-D1BC0150B950}" type="slidenum">
              <a:rPr lang="de-DE" sz="1200">
                <a:effectLst/>
              </a:rPr>
              <a:pPr algn="r"/>
              <a:t>104</a:t>
            </a:fld>
            <a:endParaRPr lang="de-DE" sz="1200">
              <a:effectLst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66446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BD28B4-AB70-4D1C-BD60-85A22D801F02}" type="slidenum">
              <a:rPr lang="de-DE" smtClean="0"/>
              <a:pPr/>
              <a:t>105</a:t>
            </a:fld>
            <a:endParaRPr lang="de-DE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79033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59402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07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4149C7-5893-44C4-BB8A-B446867D28E9}" type="slidenum">
              <a:rPr lang="de-DE">
                <a:latin typeface="Arial" charset="0"/>
              </a:rPr>
              <a:pPr/>
              <a:t>14</a:t>
            </a:fld>
            <a:endParaRPr lang="de-DE">
              <a:latin typeface="Arial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8949979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F3DDE7-82B6-40A5-AF2E-E171DCF64F7A}" type="slidenum">
              <a:rPr lang="de-DE" smtClean="0">
                <a:latin typeface="Arial" charset="0"/>
              </a:rPr>
              <a:pPr/>
              <a:t>109</a:t>
            </a:fld>
            <a:endParaRPr lang="de-DE" smtClean="0">
              <a:latin typeface="Arial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3739233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7DA5CD-208B-475F-9146-46150CE64CFA}" type="slidenum">
              <a:rPr lang="de-DE" smtClean="0">
                <a:latin typeface="Arial" charset="0"/>
              </a:rPr>
              <a:pPr/>
              <a:t>111</a:t>
            </a:fld>
            <a:endParaRPr lang="de-DE" smtClean="0">
              <a:latin typeface="Arial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9524293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3232A4-EAA7-462A-91FF-49AB366F68B6}" type="slidenum">
              <a:rPr lang="de-DE" smtClean="0">
                <a:latin typeface="Arial" charset="0"/>
              </a:rPr>
              <a:pPr/>
              <a:t>112</a:t>
            </a:fld>
            <a:endParaRPr lang="de-DE" smtClean="0">
              <a:latin typeface="Arial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616986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109682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8B1DE2-750F-4F7D-BE71-2E7145B16F52}" type="slidenum">
              <a:rPr lang="de-DE">
                <a:latin typeface="Arial" charset="0"/>
              </a:rPr>
              <a:pPr/>
              <a:t>16</a:t>
            </a:fld>
            <a:endParaRPr lang="de-DE">
              <a:latin typeface="Arial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28453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2FAF5D-D02F-4B47-BE5B-78792C8A4942}" type="slidenum">
              <a:rPr lang="de-DE">
                <a:latin typeface="Arial" charset="0"/>
              </a:rPr>
              <a:pPr/>
              <a:t>18</a:t>
            </a:fld>
            <a:endParaRPr lang="de-DE">
              <a:latin typeface="Arial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88475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75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75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BE8AC-7139-4335-82FE-D51635B7F6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B3DE4-3C59-45C9-8138-924684B6B5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61014-A62B-49EE-8EED-7DFAD2059C4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336DA-0852-480E-961D-B885B725108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8AE89-C714-4923-8436-05DFA839E4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CC0A-2A31-479C-8688-82C61DC207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DF439-99D5-41AC-A104-6E7CB46B6EB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9666A-8293-4E67-B102-7E7E538011F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88EBC-CB0E-4114-AC9B-39036030AE1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BF741-4A19-49A8-866B-85A6A370C14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D41E7-73CB-4C85-93AE-280E2439D3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637C8898-2542-4CC8-B71F-FE86B7565D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65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65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6657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65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665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88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7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7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4" Type="http://schemas.openxmlformats.org/officeDocument/2006/relationships/image" Target="../media/image72.tiff"/><Relationship Id="rId5" Type="http://schemas.openxmlformats.org/officeDocument/2006/relationships/image" Target="../media/image73.tiff"/><Relationship Id="rId6" Type="http://schemas.openxmlformats.org/officeDocument/2006/relationships/image" Target="../media/image74.tiff"/><Relationship Id="rId7" Type="http://schemas.openxmlformats.org/officeDocument/2006/relationships/image" Target="../media/image75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tiff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tiff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7.tiff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5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Relationship Id="rId3" Type="http://schemas.openxmlformats.org/officeDocument/2006/relationships/image" Target="../media/image82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29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tiff"/><Relationship Id="rId6" Type="http://schemas.openxmlformats.org/officeDocument/2006/relationships/image" Target="../media/image9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5" Type="http://schemas.openxmlformats.org/officeDocument/2006/relationships/image" Target="../media/image26.tiff"/><Relationship Id="rId6" Type="http://schemas.openxmlformats.org/officeDocument/2006/relationships/image" Target="../media/image27.tiff"/><Relationship Id="rId7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tiff"/><Relationship Id="rId5" Type="http://schemas.openxmlformats.org/officeDocument/2006/relationships/image" Target="../media/image31.tiff"/><Relationship Id="rId6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hyperlink" Target="http://www.google.com/url?sa=i&amp;rct=j&amp;q=&amp;esrc=s&amp;source=images&amp;cd=&amp;cad=rja&amp;uact=8&amp;ved=0CAcQjRxqFQoTCNzurrualsYCFYMW2wodrxcAbQ&amp;url=http://backreaction.blogspot.com/2007/12/asymptotic-freedom-and-coupling.html&amp;ei=5CGBVdzsKYOt7Aavr4DoBg&amp;bvm=bv.96041959,d.ZGU&amp;psig=AFQjCNH_9d8w-ZfnXNbwLx0zHXBJRU9etg&amp;ust=1434612575477703" TargetMode="External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tif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tif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CAcQjRxqFQoTCNzurrualsYCFYMW2wodrxcAbQ&amp;url=http://backreaction.blogspot.com/2007/12/asymptotic-freedom-and-coupling.html&amp;ei=5CGBVdzsKYOt7Aavr4DoBg&amp;bvm=bv.96041959,d.ZGU&amp;psig=AFQjCNH_9d8w-ZfnXNbwLx0zHXBJRU9etg&amp;ust=1434612575477703" TargetMode="External"/><Relationship Id="rId4" Type="http://schemas.openxmlformats.org/officeDocument/2006/relationships/image" Target="../media/image33.jpe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6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6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9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3" Type="http://schemas.openxmlformats.org/officeDocument/2006/relationships/image" Target="../media/image65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tiff"/><Relationship Id="rId3" Type="http://schemas.openxmlformats.org/officeDocument/2006/relationships/image" Target="../media/image2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350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 err="1" smtClean="0">
                <a:solidFill>
                  <a:srgbClr val="FFFF00"/>
                </a:solidFill>
              </a:rPr>
              <a:t>Scalar</a:t>
            </a:r>
            <a:r>
              <a:rPr lang="de-DE" sz="4800" dirty="0" smtClean="0">
                <a:solidFill>
                  <a:srgbClr val="FFFF00"/>
                </a:solidFill>
              </a:rPr>
              <a:t> </a:t>
            </a:r>
            <a:r>
              <a:rPr lang="de-DE" sz="4800" dirty="0" err="1" smtClean="0">
                <a:solidFill>
                  <a:srgbClr val="FFFF00"/>
                </a:solidFill>
              </a:rPr>
              <a:t>force</a:t>
            </a:r>
            <a:r>
              <a:rPr lang="de-DE" sz="4800" dirty="0" smtClean="0">
                <a:solidFill>
                  <a:srgbClr val="FFFF00"/>
                </a:solidFill>
              </a:rPr>
              <a:t> in </a:t>
            </a:r>
            <a:r>
              <a:rPr lang="de-DE" sz="4800" dirty="0" err="1" smtClean="0">
                <a:solidFill>
                  <a:srgbClr val="FFFF00"/>
                </a:solidFill>
              </a:rPr>
              <a:t>cosmology</a:t>
            </a:r>
            <a:r>
              <a:rPr lang="de-DE" sz="4800" dirty="0" smtClean="0">
                <a:solidFill>
                  <a:srgbClr val="FFFF00"/>
                </a:solidFill>
              </a:rPr>
              <a:t> </a:t>
            </a:r>
            <a:r>
              <a:rPr lang="de-DE" sz="6000" dirty="0" smtClean="0">
                <a:solidFill>
                  <a:srgbClr val="FFFF00"/>
                </a:solidFill>
              </a:rPr>
              <a:t/>
            </a:r>
            <a:br>
              <a:rPr lang="de-DE" sz="6000" dirty="0" smtClean="0">
                <a:solidFill>
                  <a:srgbClr val="FFFF00"/>
                </a:solidFill>
              </a:rPr>
            </a:br>
            <a:endParaRPr lang="de-DE" sz="60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33CCFF"/>
                </a:solidFill>
              </a:rPr>
              <a:t>Violation of equivalence principle</a:t>
            </a:r>
            <a:endParaRPr lang="de-DE">
              <a:solidFill>
                <a:srgbClr val="33CCFF"/>
              </a:solidFill>
            </a:endParaRPr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8313" y="1844675"/>
            <a:ext cx="3744912" cy="44259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800" dirty="0">
                <a:solidFill>
                  <a:srgbClr val="FFFF00"/>
                </a:solidFill>
              </a:rPr>
              <a:t>Different couplings of </a:t>
            </a:r>
            <a:r>
              <a:rPr lang="en-US" sz="2800" dirty="0" err="1">
                <a:solidFill>
                  <a:srgbClr val="FFFF00"/>
                </a:solidFill>
              </a:rPr>
              <a:t>cosmon</a:t>
            </a:r>
            <a:r>
              <a:rPr lang="en-US" sz="2800" dirty="0">
                <a:solidFill>
                  <a:srgbClr val="FFFF00"/>
                </a:solidFill>
              </a:rPr>
              <a:t> to proton and neutron</a:t>
            </a:r>
          </a:p>
          <a:p>
            <a:pPr>
              <a:buFont typeface="Wingdings" pitchFamily="2" charset="2"/>
              <a:buNone/>
            </a:pPr>
            <a:endParaRPr lang="en-US" sz="2800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sz="2800" dirty="0">
                <a:solidFill>
                  <a:srgbClr val="FFFF00"/>
                </a:solidFill>
              </a:rPr>
              <a:t>Differential acceleration</a:t>
            </a:r>
          </a:p>
          <a:p>
            <a:pPr>
              <a:buFont typeface="Wingdings" pitchFamily="2" charset="2"/>
              <a:buNone/>
            </a:pPr>
            <a:endParaRPr lang="en-US" sz="2800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sz="2800" dirty="0">
                <a:solidFill>
                  <a:srgbClr val="FFFF00"/>
                </a:solidFill>
              </a:rPr>
              <a:t>“Violation of  equivalence principle”</a:t>
            </a:r>
          </a:p>
        </p:txBody>
      </p:sp>
      <p:sp>
        <p:nvSpPr>
          <p:cNvPr id="439300" name="Oval 4"/>
          <p:cNvSpPr>
            <a:spLocks noChangeArrowheads="1"/>
          </p:cNvSpPr>
          <p:nvPr/>
        </p:nvSpPr>
        <p:spPr bwMode="auto">
          <a:xfrm>
            <a:off x="4859338" y="3141663"/>
            <a:ext cx="1728787" cy="17287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>
                <a:effectLst/>
              </a:rPr>
              <a:t>earth</a:t>
            </a:r>
            <a:endParaRPr lang="de-DE" sz="2800">
              <a:effectLst/>
            </a:endParaRPr>
          </a:p>
        </p:txBody>
      </p:sp>
      <p:sp>
        <p:nvSpPr>
          <p:cNvPr id="439301" name="Rectangle 5"/>
          <p:cNvSpPr>
            <a:spLocks noChangeArrowheads="1"/>
          </p:cNvSpPr>
          <p:nvPr/>
        </p:nvSpPr>
        <p:spPr bwMode="auto">
          <a:xfrm>
            <a:off x="4408488" y="317023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39302" name="Line 6"/>
          <p:cNvSpPr>
            <a:spLocks noChangeShapeType="1"/>
          </p:cNvSpPr>
          <p:nvPr/>
        </p:nvSpPr>
        <p:spPr bwMode="auto">
          <a:xfrm>
            <a:off x="6084888" y="61658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439303" name="Line 7"/>
          <p:cNvSpPr>
            <a:spLocks noChangeShapeType="1"/>
          </p:cNvSpPr>
          <p:nvPr/>
        </p:nvSpPr>
        <p:spPr bwMode="auto">
          <a:xfrm flipV="1">
            <a:off x="6588125" y="4005263"/>
            <a:ext cx="143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439304" name="Freeform 8"/>
          <p:cNvSpPr>
            <a:spLocks/>
          </p:cNvSpPr>
          <p:nvPr/>
        </p:nvSpPr>
        <p:spPr bwMode="auto">
          <a:xfrm>
            <a:off x="8016875" y="2349500"/>
            <a:ext cx="11113" cy="3384550"/>
          </a:xfrm>
          <a:custGeom>
            <a:avLst/>
            <a:gdLst/>
            <a:ahLst/>
            <a:cxnLst>
              <a:cxn ang="0">
                <a:pos x="7" y="2132"/>
              </a:cxn>
              <a:cxn ang="0">
                <a:pos x="7" y="0"/>
              </a:cxn>
            </a:cxnLst>
            <a:rect l="0" t="0" r="r" b="b"/>
            <a:pathLst>
              <a:path w="7" h="2132">
                <a:moveTo>
                  <a:pt x="7" y="2132"/>
                </a:moveTo>
                <a:cubicBezTo>
                  <a:pt x="0" y="2130"/>
                  <a:pt x="7" y="444"/>
                  <a:pt x="7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439305" name="Text Box 9"/>
          <p:cNvSpPr txBox="1">
            <a:spLocks noChangeArrowheads="1"/>
          </p:cNvSpPr>
          <p:nvPr/>
        </p:nvSpPr>
        <p:spPr bwMode="auto">
          <a:xfrm>
            <a:off x="8101013" y="2060575"/>
            <a:ext cx="6889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effectLst/>
              </a:rPr>
              <a:t>p,n</a:t>
            </a:r>
            <a:endParaRPr lang="de-DE">
              <a:solidFill>
                <a:srgbClr val="FFFF00"/>
              </a:solidFill>
              <a:effectLst/>
            </a:endParaRPr>
          </a:p>
        </p:txBody>
      </p:sp>
      <p:sp>
        <p:nvSpPr>
          <p:cNvPr id="439306" name="Text Box 10"/>
          <p:cNvSpPr txBox="1">
            <a:spLocks noChangeArrowheads="1"/>
          </p:cNvSpPr>
          <p:nvPr/>
        </p:nvSpPr>
        <p:spPr bwMode="auto">
          <a:xfrm>
            <a:off x="8101013" y="5229225"/>
            <a:ext cx="6889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effectLst/>
              </a:rPr>
              <a:t>p,n</a:t>
            </a:r>
            <a:endParaRPr lang="de-DE">
              <a:solidFill>
                <a:srgbClr val="FFFF00"/>
              </a:solidFill>
              <a:effectLst/>
            </a:endParaRPr>
          </a:p>
        </p:txBody>
      </p:sp>
      <p:sp>
        <p:nvSpPr>
          <p:cNvPr id="439307" name="Text Box 11"/>
          <p:cNvSpPr txBox="1">
            <a:spLocks noChangeArrowheads="1"/>
          </p:cNvSpPr>
          <p:nvPr/>
        </p:nvSpPr>
        <p:spPr bwMode="auto">
          <a:xfrm>
            <a:off x="6659562" y="4076700"/>
            <a:ext cx="1284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effectLst/>
              </a:rPr>
              <a:t>cosmon</a:t>
            </a:r>
            <a:endParaRPr lang="de-DE" sz="2400" dirty="0">
              <a:solidFill>
                <a:srgbClr val="FFFF00"/>
              </a:solidFill>
              <a:effectLst/>
            </a:endParaRPr>
          </a:p>
        </p:txBody>
      </p:sp>
      <p:sp>
        <p:nvSpPr>
          <p:cNvPr id="439308" name="Text Box 12"/>
          <p:cNvSpPr txBox="1">
            <a:spLocks noChangeArrowheads="1"/>
          </p:cNvSpPr>
          <p:nvPr/>
        </p:nvSpPr>
        <p:spPr bwMode="auto">
          <a:xfrm>
            <a:off x="592138" y="6032500"/>
            <a:ext cx="55419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only apparent : new “fifth force” !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412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asymptotically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vanishing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cosmological</a:t>
            </a:r>
            <a:r>
              <a:rPr lang="de-DE" dirty="0" smtClean="0">
                <a:solidFill>
                  <a:srgbClr val="33CCFF"/>
                </a:solidFill>
              </a:rPr>
              <a:t> „</a:t>
            </a:r>
            <a:r>
              <a:rPr lang="de-DE" dirty="0" err="1" smtClean="0">
                <a:solidFill>
                  <a:srgbClr val="33CCFF"/>
                </a:solidFill>
              </a:rPr>
              <a:t>constant</a:t>
            </a:r>
            <a:r>
              <a:rPr lang="de-DE" dirty="0" smtClean="0">
                <a:solidFill>
                  <a:srgbClr val="33CCFF"/>
                </a:solidFill>
              </a:rPr>
              <a:t>“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What matters : Ratio of potential divided by fourth power of Planck mass</a:t>
            </a: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vanishes for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l-GR" dirty="0" smtClean="0">
                <a:solidFill>
                  <a:srgbClr val="FFFF00"/>
                </a:solidFill>
              </a:rPr>
              <a:t>→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l-GR" dirty="0" smtClean="0">
                <a:solidFill>
                  <a:srgbClr val="FFFF00"/>
                </a:solidFill>
              </a:rPr>
              <a:t>∞</a:t>
            </a:r>
            <a:r>
              <a:rPr lang="en-US" dirty="0" smtClean="0">
                <a:solidFill>
                  <a:srgbClr val="FFFF00"/>
                </a:solidFill>
              </a:rPr>
              <a:t> !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429000"/>
            <a:ext cx="424815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285426" y="4057650"/>
            <a:ext cx="2030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V= 𝜇</a:t>
            </a:r>
            <a:r>
              <a:rPr lang="en-US" sz="4000" baseline="30000" dirty="0" smtClean="0"/>
              <a:t>2 </a:t>
            </a:r>
            <a:r>
              <a:rPr lang="el-GR" sz="4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cs typeface="MS PGothic" charset="0"/>
              </a:rPr>
              <a:t>χ</a:t>
            </a:r>
            <a:r>
              <a:rPr lang="en-US" sz="4000" b="1" kern="0" baseline="3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cs typeface="MS PGothic" charset="0"/>
              </a:rPr>
              <a:t>2</a:t>
            </a:r>
            <a:endParaRPr lang="en-US" sz="4000" b="1" baseline="30000" dirty="0"/>
          </a:p>
        </p:txBody>
      </p:sp>
    </p:spTree>
    <p:extLst>
      <p:ext uri="{BB962C8B-B14F-4D97-AF65-F5344CB8AC3E}">
        <p14:creationId xmlns:p14="http://schemas.microsoft.com/office/powerpoint/2010/main" val="117061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small dimensionless number ?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2492375"/>
            <a:ext cx="8435280" cy="363378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needs two intrinsic mass scales</a:t>
            </a:r>
          </a:p>
          <a:p>
            <a:pPr>
              <a:defRPr/>
            </a:pPr>
            <a:r>
              <a:rPr lang="en-US" dirty="0" smtClean="0"/>
              <a:t>standard approach :V and M ( cosmological constant and Planck mass )</a:t>
            </a:r>
          </a:p>
          <a:p>
            <a:pPr>
              <a:defRPr/>
            </a:pPr>
            <a:r>
              <a:rPr lang="en-US" dirty="0" smtClean="0"/>
              <a:t>variable gravity : Planck mass moving to infinity , with fixed V         </a:t>
            </a:r>
            <a:r>
              <a:rPr lang="en-US" dirty="0" smtClean="0">
                <a:solidFill>
                  <a:srgbClr val="FFFF00"/>
                </a:solidFill>
              </a:rPr>
              <a:t>ratio vanishes asymptotically </a:t>
            </a:r>
            <a:r>
              <a:rPr lang="en-US" dirty="0" smtClean="0"/>
              <a:t>!</a:t>
            </a:r>
          </a:p>
        </p:txBody>
      </p:sp>
      <p:sp>
        <p:nvSpPr>
          <p:cNvPr id="4" name="Pfeil nach rechts 3"/>
          <p:cNvSpPr/>
          <p:nvPr/>
        </p:nvSpPr>
        <p:spPr bwMode="auto">
          <a:xfrm>
            <a:off x="3131840" y="4797152"/>
            <a:ext cx="432048" cy="2880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60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91264" cy="3024336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no small parameter for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dark energy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00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33CCFF"/>
                </a:solidFill>
              </a:rPr>
              <a:t>Einstein frame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933825"/>
            <a:ext cx="79152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5516563"/>
            <a:ext cx="40100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5373688"/>
            <a:ext cx="17621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141663"/>
            <a:ext cx="66246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 in Einstein </a:t>
            </a:r>
            <a:r>
              <a:rPr lang="de-DE" dirty="0" err="1">
                <a:solidFill>
                  <a:srgbClr val="FFFF00"/>
                </a:solidFill>
              </a:rPr>
              <a:t>frame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40266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>
                <a:solidFill>
                  <a:srgbClr val="33CCFF"/>
                </a:solidFill>
                <a:ea typeface="+mj-ea"/>
                <a:cs typeface="+mj-cs"/>
              </a:rPr>
              <a:t>Quintessence</a:t>
            </a:r>
            <a:endParaRPr lang="de-DE" sz="4800" dirty="0" smtClean="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7088" y="2565400"/>
            <a:ext cx="7705725" cy="402113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4800" dirty="0" smtClean="0">
                <a:solidFill>
                  <a:srgbClr val="33CCFF"/>
                </a:solidFill>
                <a:ea typeface="+mn-ea"/>
                <a:cs typeface="+mn-cs"/>
              </a:rPr>
              <a:t>  </a:t>
            </a:r>
            <a:r>
              <a:rPr lang="en-US" sz="4000" dirty="0" smtClean="0">
                <a:solidFill>
                  <a:srgbClr val="33CCFF"/>
                </a:solidFill>
                <a:ea typeface="+mn-ea"/>
                <a:cs typeface="+mn-cs"/>
              </a:rPr>
              <a:t>Dynamical dark energy 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 smtClean="0">
                <a:solidFill>
                  <a:srgbClr val="33CCFF"/>
                </a:solidFill>
                <a:ea typeface="+mn-ea"/>
                <a:cs typeface="+mn-cs"/>
              </a:rPr>
              <a:t>  generated by  scalar</a:t>
            </a:r>
            <a:r>
              <a:rPr lang="en-US" sz="4000" dirty="0" smtClean="0">
                <a:solidFill>
                  <a:srgbClr val="33CC33"/>
                </a:solidFill>
                <a:ea typeface="+mn-ea"/>
                <a:cs typeface="+mn-cs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ea typeface="+mn-ea"/>
                <a:cs typeface="+mn-cs"/>
              </a:rPr>
              <a:t>field (</a:t>
            </a:r>
            <a:r>
              <a:rPr lang="en-US" sz="4000" dirty="0" err="1" smtClean="0">
                <a:solidFill>
                  <a:srgbClr val="FFFF00"/>
                </a:solidFill>
                <a:ea typeface="+mn-ea"/>
                <a:cs typeface="+mn-cs"/>
              </a:rPr>
              <a:t>cosmon</a:t>
            </a:r>
            <a:r>
              <a:rPr lang="en-US" sz="4000" dirty="0" smtClean="0">
                <a:solidFill>
                  <a:srgbClr val="FFFF00"/>
                </a:solidFill>
                <a:ea typeface="+mn-ea"/>
                <a:cs typeface="+mn-cs"/>
              </a:rPr>
              <a:t> )</a:t>
            </a:r>
            <a:endParaRPr lang="de-DE" sz="4400" dirty="0" smtClean="0">
              <a:solidFill>
                <a:srgbClr val="FFFF00"/>
              </a:solidFill>
              <a:ea typeface="+mn-ea"/>
              <a:cs typeface="+mn-cs"/>
            </a:endParaRP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2268538" y="5734050"/>
            <a:ext cx="6767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C.Wetterich,Nucl.Phys.B302(1988)668,            24.9.87</a:t>
            </a:r>
          </a:p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P.J.E.Peebles,B.Ratra,ApJ.Lett.325(1988)L17,  20.10.87</a:t>
            </a:r>
            <a:endParaRPr lang="de-DE" sz="200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6562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424862" cy="3816350"/>
          </a:xfrm>
          <a:solidFill>
            <a:srgbClr val="33CCFF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>Prediction :</a:t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/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> homogeneous dark energy</a:t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>influences recent cosmology</a:t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/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>- of same order as dark matter -</a:t>
            </a:r>
            <a:endParaRPr lang="de-DE" sz="4000" dirty="0" smtClean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344067" name="Text Box 3"/>
          <p:cNvSpPr txBox="1">
            <a:spLocks noChangeArrowheads="1"/>
          </p:cNvSpPr>
          <p:nvPr/>
        </p:nvSpPr>
        <p:spPr bwMode="auto">
          <a:xfrm>
            <a:off x="592138" y="4953000"/>
            <a:ext cx="83518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Original models do not fit the present observations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 …. modifications 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 ( different growth of neutrino mass )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03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Second stage of crossover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from SM to IR</a:t>
            </a:r>
          </a:p>
          <a:p>
            <a:pPr>
              <a:defRPr/>
            </a:pPr>
            <a:r>
              <a:rPr lang="en-US" dirty="0" smtClean="0"/>
              <a:t>in sector Beyond Standard Model</a:t>
            </a:r>
          </a:p>
          <a:p>
            <a:pPr>
              <a:defRPr/>
            </a:pPr>
            <a:r>
              <a:rPr lang="en-US" dirty="0" smtClean="0"/>
              <a:t>affects neutrino masses first ( seesaw or cascade mechanism )</a:t>
            </a:r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3860800"/>
            <a:ext cx="4424362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856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Varying particle masses</a:t>
            </a:r>
            <a:br>
              <a:rPr lang="en-US" smtClean="0">
                <a:solidFill>
                  <a:srgbClr val="33CCFF"/>
                </a:solidFill>
              </a:rPr>
            </a:br>
            <a:r>
              <a:rPr lang="en-US" smtClean="0">
                <a:solidFill>
                  <a:srgbClr val="33CCFF"/>
                </a:solidFill>
              </a:rPr>
              <a:t>at onset of second crossover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2060575"/>
            <a:ext cx="8229600" cy="446405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All particle masses </a:t>
            </a:r>
            <a:r>
              <a:rPr lang="en-US" b="1" dirty="0" smtClean="0">
                <a:solidFill>
                  <a:srgbClr val="33CC33"/>
                </a:solidFill>
              </a:rPr>
              <a:t>except for neutrinos </a:t>
            </a:r>
            <a:r>
              <a:rPr lang="en-US" dirty="0" smtClean="0">
                <a:solidFill>
                  <a:srgbClr val="FFFF00"/>
                </a:solidFill>
              </a:rPr>
              <a:t>are proportional to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.</a:t>
            </a:r>
            <a:endParaRPr lang="en-US" dirty="0" smtClean="0"/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Ratios of particle masses remain constant.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Compatibility with observational bounds on time dependence of particle mass ratios.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Neutrino masses show stronger increase with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, such that </a:t>
            </a:r>
            <a:r>
              <a:rPr lang="en-US" b="1" dirty="0" smtClean="0">
                <a:solidFill>
                  <a:srgbClr val="33CC33"/>
                </a:solidFill>
              </a:rPr>
              <a:t>ratio neutrino mass over electron mass grows .</a:t>
            </a: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77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Cosmic trigger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16013"/>
            <a:ext cx="8229600" cy="3777283"/>
          </a:xfrm>
        </p:spPr>
        <p:txBody>
          <a:bodyPr/>
          <a:lstStyle/>
          <a:p>
            <a:r>
              <a:rPr lang="en-US" dirty="0" smtClean="0"/>
              <a:t>Stop of evolution of scalar field when neutrinos become non-relativistic</a:t>
            </a:r>
          </a:p>
          <a:p>
            <a:r>
              <a:rPr lang="en-US" dirty="0"/>
              <a:t>T</a:t>
            </a:r>
            <a:r>
              <a:rPr lang="en-US" dirty="0" smtClean="0"/>
              <a:t>ransition from scaling solution to (almost) cosmological constant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10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3" cstate="print"/>
          <a:srcRect l="32396" t="18492" r="29137" b="67999"/>
          <a:stretch>
            <a:fillRect/>
          </a:stretch>
        </p:blipFill>
        <p:spPr bwMode="auto">
          <a:xfrm>
            <a:off x="827088" y="1628775"/>
            <a:ext cx="410051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5237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33CCFF"/>
                </a:solidFill>
                <a:ea typeface="+mj-ea"/>
              </a:rPr>
              <a:t>neutrino mass</a:t>
            </a:r>
            <a:endParaRPr lang="de-DE" smtClean="0">
              <a:solidFill>
                <a:srgbClr val="33CCFF"/>
              </a:solidFill>
              <a:ea typeface="+mj-ea"/>
            </a:endParaRPr>
          </a:p>
        </p:txBody>
      </p:sp>
      <p:sp>
        <p:nvSpPr>
          <p:cNvPr id="735239" name="Text Box 7"/>
          <p:cNvSpPr txBox="1">
            <a:spLocks noChangeArrowheads="1"/>
          </p:cNvSpPr>
          <p:nvPr/>
        </p:nvSpPr>
        <p:spPr bwMode="auto">
          <a:xfrm>
            <a:off x="5435601" y="4221088"/>
            <a:ext cx="33848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cascade ( seesaw II )</a:t>
            </a:r>
          </a:p>
          <a:p>
            <a:pPr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mechanism</a:t>
            </a:r>
            <a:endParaRPr lang="de-DE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sp>
        <p:nvSpPr>
          <p:cNvPr id="735241" name="Text Box 9"/>
          <p:cNvSpPr txBox="1">
            <a:spLocks noChangeArrowheads="1"/>
          </p:cNvSpPr>
          <p:nvPr/>
        </p:nvSpPr>
        <p:spPr bwMode="auto">
          <a:xfrm>
            <a:off x="2195736" y="5373217"/>
            <a:ext cx="2592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M.Magg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C.W. 1980 </a:t>
            </a:r>
          </a:p>
        </p:txBody>
      </p:sp>
      <p:pic>
        <p:nvPicPr>
          <p:cNvPr id="32774" name="Picture 4"/>
          <p:cNvPicPr>
            <a:picLocks noChangeAspect="1" noChangeArrowheads="1"/>
          </p:cNvPicPr>
          <p:nvPr/>
        </p:nvPicPr>
        <p:blipFill>
          <a:blip r:embed="rId3" cstate="print"/>
          <a:srcRect l="32396" t="32001" r="29137" b="53592"/>
          <a:stretch>
            <a:fillRect/>
          </a:stretch>
        </p:blipFill>
        <p:spPr bwMode="auto">
          <a:xfrm>
            <a:off x="900113" y="4005263"/>
            <a:ext cx="4100512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763688" y="2924175"/>
            <a:ext cx="44644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800" b="1" dirty="0">
                <a:solidFill>
                  <a:srgbClr val="FFFF00"/>
                </a:solidFill>
              </a:rPr>
              <a:t>( ? ) ….</a:t>
            </a:r>
          </a:p>
          <a:p>
            <a:pPr>
              <a:defRPr/>
            </a:pPr>
            <a:r>
              <a:rPr lang="de-DE" sz="1800" dirty="0" err="1"/>
              <a:t>C.Wetterich</a:t>
            </a:r>
            <a:r>
              <a:rPr lang="de-DE" sz="1800" dirty="0"/>
              <a:t>, Nucl.Phys.B187 (1981) 343</a:t>
            </a:r>
            <a:endParaRPr lang="de-DE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56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3CCFF"/>
                </a:solidFill>
              </a:rPr>
              <a:t>Differential acceleration</a:t>
            </a:r>
            <a:endParaRPr lang="de-DE">
              <a:solidFill>
                <a:srgbClr val="33CCFF"/>
              </a:solidFill>
            </a:endParaRPr>
          </a:p>
        </p:txBody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13" y="2060575"/>
            <a:ext cx="6851650" cy="45259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>
                <a:solidFill>
                  <a:srgbClr val="FFFF00"/>
                </a:solidFill>
              </a:rPr>
              <a:t>Two bodies with equal mass experience </a:t>
            </a:r>
          </a:p>
          <a:p>
            <a:pPr>
              <a:buFont typeface="Wingdings" pitchFamily="2" charset="2"/>
              <a:buNone/>
            </a:pPr>
            <a:r>
              <a:rPr lang="en-US">
                <a:solidFill>
                  <a:srgbClr val="FFFF00"/>
                </a:solidFill>
              </a:rPr>
              <a:t>           a different acceleration !</a:t>
            </a:r>
          </a:p>
          <a:p>
            <a:pPr>
              <a:buFont typeface="Wingdings" pitchFamily="2" charset="2"/>
              <a:buNone/>
            </a:pPr>
            <a:endParaRPr lang="en-US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/>
              <a:t>        </a:t>
            </a:r>
            <a:r>
              <a:rPr lang="el-GR" sz="3600"/>
              <a:t>η</a:t>
            </a:r>
            <a:r>
              <a:rPr lang="en-US" sz="3600"/>
              <a:t> = ( a</a:t>
            </a:r>
            <a:r>
              <a:rPr lang="en-US" sz="3600" baseline="-25000"/>
              <a:t>1</a:t>
            </a:r>
            <a:r>
              <a:rPr lang="en-US" sz="3600"/>
              <a:t> – a</a:t>
            </a:r>
            <a:r>
              <a:rPr lang="en-US" sz="3600" baseline="-25000"/>
              <a:t>2</a:t>
            </a:r>
            <a:r>
              <a:rPr lang="en-US" sz="3600"/>
              <a:t> ) / ( a</a:t>
            </a:r>
            <a:r>
              <a:rPr lang="en-US" sz="3600" baseline="-25000"/>
              <a:t>1</a:t>
            </a:r>
            <a:r>
              <a:rPr lang="en-US" sz="3600"/>
              <a:t> + a</a:t>
            </a:r>
            <a:r>
              <a:rPr lang="en-US" sz="3600" baseline="-25000"/>
              <a:t>2</a:t>
            </a:r>
            <a:r>
              <a:rPr lang="en-US" sz="3600"/>
              <a:t> )</a:t>
            </a:r>
            <a:endParaRPr lang="el-GR" sz="3600"/>
          </a:p>
        </p:txBody>
      </p:sp>
      <p:sp>
        <p:nvSpPr>
          <p:cNvPr id="468996" name="Rectangle 4"/>
          <p:cNvSpPr>
            <a:spLocks noChangeArrowheads="1"/>
          </p:cNvSpPr>
          <p:nvPr/>
        </p:nvSpPr>
        <p:spPr bwMode="auto">
          <a:xfrm>
            <a:off x="2484438" y="5229225"/>
            <a:ext cx="3654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CC33"/>
                </a:solidFill>
                <a:effectLst/>
              </a:rPr>
              <a:t>bound  :  </a:t>
            </a:r>
            <a:r>
              <a:rPr lang="el-GR" b="1">
                <a:solidFill>
                  <a:srgbClr val="33CC33"/>
                </a:solidFill>
                <a:effectLst/>
              </a:rPr>
              <a:t>η</a:t>
            </a:r>
            <a:r>
              <a:rPr lang="en-US" b="1">
                <a:solidFill>
                  <a:srgbClr val="33CC33"/>
                </a:solidFill>
                <a:effectLst/>
              </a:rPr>
              <a:t> &lt; 3 </a:t>
            </a:r>
            <a:r>
              <a:rPr lang="en-US">
                <a:solidFill>
                  <a:srgbClr val="33CC33"/>
                </a:solidFill>
                <a:effectLst/>
              </a:rPr>
              <a:t> </a:t>
            </a:r>
            <a:r>
              <a:rPr lang="en-US" b="1">
                <a:solidFill>
                  <a:srgbClr val="33CC33"/>
                </a:solidFill>
                <a:effectLst/>
              </a:rPr>
              <a:t>10</a:t>
            </a:r>
            <a:r>
              <a:rPr lang="en-US" b="1" baseline="30000">
                <a:solidFill>
                  <a:srgbClr val="33CC33"/>
                </a:solidFill>
                <a:effectLst/>
              </a:rPr>
              <a:t>-14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95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Neutrino </a:t>
            </a:r>
            <a:r>
              <a:rPr lang="en-US" dirty="0" err="1" smtClean="0">
                <a:solidFill>
                  <a:srgbClr val="33CCFF"/>
                </a:solidFill>
              </a:rPr>
              <a:t>cosmon</a:t>
            </a:r>
            <a:r>
              <a:rPr lang="en-US" dirty="0" smtClean="0">
                <a:solidFill>
                  <a:srgbClr val="33CCFF"/>
                </a:solidFill>
              </a:rPr>
              <a:t> coupling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realized by dependence of neutrino mass</a:t>
            </a:r>
            <a:r>
              <a:rPr lang="de-DE" dirty="0" smtClean="0">
                <a:solidFill>
                  <a:srgbClr val="FFFF00"/>
                </a:solidFill>
              </a:rPr>
              <a:t> on </a:t>
            </a:r>
            <a:r>
              <a:rPr lang="de-DE" dirty="0" err="1" smtClean="0">
                <a:solidFill>
                  <a:srgbClr val="FFFF00"/>
                </a:solidFill>
              </a:rPr>
              <a:t>value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cosmon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field</a:t>
            </a:r>
            <a:endParaRPr lang="de-DE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de-DE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smtClean="0">
                <a:solidFill>
                  <a:srgbClr val="FFFF00"/>
                </a:solidFill>
                <a:latin typeface="Arial"/>
                <a:cs typeface="Arial"/>
              </a:rPr>
              <a:t>β ≈ 1 </a:t>
            </a:r>
            <a:r>
              <a:rPr lang="de-DE" dirty="0" smtClean="0">
                <a:solidFill>
                  <a:srgbClr val="FFFF00"/>
                </a:solidFill>
              </a:rPr>
              <a:t>: </a:t>
            </a:r>
            <a:r>
              <a:rPr lang="de-DE" dirty="0" err="1" smtClean="0">
                <a:solidFill>
                  <a:srgbClr val="FFFF00"/>
                </a:solidFill>
              </a:rPr>
              <a:t>cosmon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mediated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attractive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force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between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neutrinos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has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similar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strength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as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gravity</a:t>
            </a:r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 cstate="print"/>
          <a:srcRect l="31052" t="45831" r="37900" b="44553"/>
          <a:stretch>
            <a:fillRect/>
          </a:stretch>
        </p:blipFill>
        <p:spPr bwMode="auto">
          <a:xfrm>
            <a:off x="2051050" y="3644900"/>
            <a:ext cx="489585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260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 l="24301" t="32004" r="20580" b="41905"/>
          <a:stretch>
            <a:fillRect/>
          </a:stretch>
        </p:blipFill>
        <p:spPr bwMode="auto">
          <a:xfrm>
            <a:off x="1476375" y="1773238"/>
            <a:ext cx="588010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2643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solidFill>
                  <a:srgbClr val="33CCFF"/>
                </a:solidFill>
                <a:ea typeface="+mj-ea"/>
              </a:rPr>
              <a:t>growing neutrinos </a:t>
            </a:r>
            <a:br>
              <a:rPr lang="en-US" sz="4000" smtClean="0">
                <a:solidFill>
                  <a:srgbClr val="33CCFF"/>
                </a:solidFill>
                <a:ea typeface="+mj-ea"/>
              </a:rPr>
            </a:br>
            <a:r>
              <a:rPr lang="en-US" sz="4000" smtClean="0">
                <a:solidFill>
                  <a:srgbClr val="33CCFF"/>
                </a:solidFill>
                <a:ea typeface="+mj-ea"/>
              </a:rPr>
              <a:t>change cosmon evolution</a:t>
            </a:r>
            <a:endParaRPr lang="de-DE" sz="4000" smtClean="0">
              <a:solidFill>
                <a:srgbClr val="33CCFF"/>
              </a:solidFill>
              <a:ea typeface="+mj-ea"/>
            </a:endParaRP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/>
          <a:srcRect l="24301" t="57202" r="21935" b="18492"/>
          <a:stretch>
            <a:fillRect/>
          </a:stretch>
        </p:blipFill>
        <p:spPr bwMode="auto">
          <a:xfrm>
            <a:off x="2339975" y="5157788"/>
            <a:ext cx="4319588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2645" name="Text Box 5"/>
          <p:cNvSpPr txBox="1">
            <a:spLocks noChangeArrowheads="1"/>
          </p:cNvSpPr>
          <p:nvPr/>
        </p:nvSpPr>
        <p:spPr bwMode="auto">
          <a:xfrm>
            <a:off x="755650" y="4437063"/>
            <a:ext cx="73358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modification of conservation equation for neutrinos</a:t>
            </a:r>
            <a:endParaRPr lang="de-DE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58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908050"/>
            <a:ext cx="8291512" cy="2938463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33CCFF"/>
                </a:solidFill>
                <a:ea typeface="+mj-ea"/>
              </a:rPr>
              <a:t>effective cosmological trigger</a:t>
            </a:r>
            <a:br>
              <a:rPr lang="en-US" smtClean="0">
                <a:solidFill>
                  <a:srgbClr val="33CCFF"/>
                </a:solidFill>
                <a:ea typeface="+mj-ea"/>
              </a:rPr>
            </a:br>
            <a:r>
              <a:rPr lang="en-US" smtClean="0">
                <a:solidFill>
                  <a:srgbClr val="33CCFF"/>
                </a:solidFill>
                <a:ea typeface="+mj-ea"/>
              </a:rPr>
              <a:t>for stop of cosmon evolution :</a:t>
            </a:r>
            <a:br>
              <a:rPr lang="en-US" smtClean="0">
                <a:solidFill>
                  <a:srgbClr val="33CCFF"/>
                </a:solidFill>
                <a:ea typeface="+mj-ea"/>
              </a:rPr>
            </a:br>
            <a:r>
              <a:rPr lang="en-US" smtClean="0">
                <a:solidFill>
                  <a:srgbClr val="33CCFF"/>
                </a:solidFill>
                <a:ea typeface="+mj-ea"/>
              </a:rPr>
              <a:t>neutrinos get non-relativistic</a:t>
            </a:r>
            <a:r>
              <a:rPr lang="en-US" smtClean="0">
                <a:ea typeface="+mj-ea"/>
              </a:rPr>
              <a:t/>
            </a:r>
            <a:br>
              <a:rPr lang="en-US" smtClean="0">
                <a:ea typeface="+mj-ea"/>
              </a:rPr>
            </a:br>
            <a:endParaRPr lang="de-DE" smtClean="0">
              <a:ea typeface="+mj-ea"/>
            </a:endParaRPr>
          </a:p>
        </p:txBody>
      </p:sp>
      <p:sp>
        <p:nvSpPr>
          <p:cNvPr id="72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4149725"/>
            <a:ext cx="6696075" cy="1512888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smtClean="0">
                <a:solidFill>
                  <a:srgbClr val="FFFF00"/>
                </a:solidFill>
                <a:ea typeface="+mn-ea"/>
              </a:rPr>
              <a:t>this has happened recently !</a:t>
            </a:r>
          </a:p>
          <a:p>
            <a:pPr eaLnBrk="1" hangingPunct="1">
              <a:defRPr/>
            </a:pPr>
            <a:r>
              <a:rPr lang="en-US" sz="3600" b="1" smtClean="0">
                <a:solidFill>
                  <a:srgbClr val="FFFF00"/>
                </a:solidFill>
                <a:ea typeface="+mn-ea"/>
              </a:rPr>
              <a:t>sets scales for dark energy !</a:t>
            </a:r>
            <a:endParaRPr lang="de-DE" sz="3600" b="1" smtClean="0">
              <a:solidFill>
                <a:srgbClr val="FFFF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682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4378498"/>
          </a:xfrm>
        </p:spPr>
        <p:txBody>
          <a:bodyPr/>
          <a:lstStyle/>
          <a:p>
            <a:r>
              <a:rPr lang="en-US" b="0" i="1" dirty="0" smtClean="0">
                <a:solidFill>
                  <a:srgbClr val="FFFF00"/>
                </a:solidFill>
              </a:rPr>
              <a:t>In quantum gravity, 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the graviton fluctuations can 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play an important role on 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distances as large as the 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size of the Universe</a:t>
            </a:r>
            <a:endParaRPr lang="en-US" b="0" i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5805264"/>
            <a:ext cx="8359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- for long range scalar fields and dynamical dark energy</a:t>
            </a:r>
          </a:p>
          <a:p>
            <a:r>
              <a:rPr lang="en-US" sz="2400" dirty="0" smtClean="0"/>
              <a:t>- not for all quantities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831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Instability of graviton propagator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005" y="1444544"/>
            <a:ext cx="3157763" cy="1003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942471"/>
            <a:ext cx="1587500" cy="52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654" y="2734815"/>
            <a:ext cx="2946400" cy="1028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5475375"/>
            <a:ext cx="2184400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3530" y="5204550"/>
            <a:ext cx="5448300" cy="1079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4391" y="4174243"/>
            <a:ext cx="762000" cy="66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3648" y="1611944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effective action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4208923"/>
            <a:ext cx="783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Instability for V&gt;0 :  ”</a:t>
            </a:r>
            <a:r>
              <a:rPr lang="en-US" sz="2800" dirty="0" err="1" smtClean="0">
                <a:solidFill>
                  <a:srgbClr val="FFFF00"/>
                </a:solidFill>
              </a:rPr>
              <a:t>tachyonic</a:t>
            </a:r>
            <a:r>
              <a:rPr lang="en-US" sz="2800" dirty="0" smtClean="0">
                <a:solidFill>
                  <a:srgbClr val="FFFF00"/>
                </a:solidFill>
              </a:rPr>
              <a:t> mass term”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49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Graviton barrier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129211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                      For</a:t>
            </a:r>
          </a:p>
          <a:p>
            <a:pPr marL="0" indent="0">
              <a:buNone/>
            </a:pPr>
            <a:r>
              <a:rPr lang="en-US" sz="4400" dirty="0" smtClean="0">
                <a:solidFill>
                  <a:srgbClr val="FFFF00"/>
                </a:solidFill>
              </a:rPr>
              <a:t>V cannot increase stronger than M</a:t>
            </a:r>
            <a:r>
              <a:rPr lang="en-US" sz="4400" baseline="30000" dirty="0" smtClean="0">
                <a:solidFill>
                  <a:srgbClr val="FFFF00"/>
                </a:solidFill>
              </a:rPr>
              <a:t>2</a:t>
            </a:r>
            <a:r>
              <a:rPr lang="en-US" sz="4400" dirty="0" smtClean="0">
                <a:solidFill>
                  <a:srgbClr val="FFFF00"/>
                </a:solidFill>
              </a:rPr>
              <a:t> !</a:t>
            </a:r>
          </a:p>
          <a:p>
            <a:pPr marL="0" indent="0">
              <a:buNone/>
            </a:pPr>
            <a:endParaRPr lang="en-US" sz="4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3600" dirty="0"/>
              <a:t>I</a:t>
            </a:r>
            <a:r>
              <a:rPr lang="en-US" sz="3600" dirty="0" smtClean="0"/>
              <a:t>nstability of graviton propagator is avoided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3008061"/>
            <a:ext cx="1667668" cy="55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1988840"/>
            <a:ext cx="5763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Quantum gravity computation 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2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33CCFF"/>
                </a:solidFill>
              </a:rPr>
              <a:t>Graviton barrier and solution of the cosmological constant problem</a:t>
            </a:r>
            <a:endParaRPr lang="en-US" sz="4000" dirty="0">
              <a:solidFill>
                <a:srgbClr val="33CC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60851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V cannot increase stronger than M</a:t>
            </a:r>
            <a:r>
              <a:rPr lang="en-US" baseline="30000" dirty="0" smtClean="0">
                <a:solidFill>
                  <a:srgbClr val="FFFF00"/>
                </a:solidFill>
              </a:rPr>
              <a:t>2</a:t>
            </a:r>
            <a:r>
              <a:rPr lang="en-US" dirty="0" smtClean="0">
                <a:solidFill>
                  <a:srgbClr val="FFFF00"/>
                </a:solidFill>
              </a:rPr>
              <a:t> !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00FF00"/>
                </a:solidFill>
              </a:rPr>
              <a:t>If </a:t>
            </a:r>
            <a:r>
              <a:rPr lang="en-US" sz="2800" dirty="0">
                <a:solidFill>
                  <a:srgbClr val="00FF00"/>
                </a:solidFill>
              </a:rPr>
              <a:t>M increases with </a:t>
            </a:r>
            <a:r>
              <a:rPr lang="en-US" sz="2800" dirty="0" smtClean="0">
                <a:solidFill>
                  <a:srgbClr val="00FF00"/>
                </a:solidFill>
              </a:rPr>
              <a:t>𝜒, and for cosmological solutions where 𝜒 asymptotically diverges for time going to infinity: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Effective </a:t>
            </a:r>
            <a:r>
              <a:rPr lang="en-US" dirty="0">
                <a:solidFill>
                  <a:srgbClr val="FFFF00"/>
                </a:solidFill>
              </a:rPr>
              <a:t>c</a:t>
            </a:r>
            <a:r>
              <a:rPr lang="en-US" dirty="0" smtClean="0">
                <a:solidFill>
                  <a:srgbClr val="FFFF00"/>
                </a:solidFill>
              </a:rPr>
              <a:t>osmological constant vanishes in </a:t>
            </a:r>
            <a:r>
              <a:rPr lang="en-US" dirty="0">
                <a:solidFill>
                  <a:srgbClr val="FFFF00"/>
                </a:solidFill>
              </a:rPr>
              <a:t>infinite </a:t>
            </a:r>
            <a:r>
              <a:rPr lang="en-US" dirty="0" smtClean="0">
                <a:solidFill>
                  <a:srgbClr val="FFFF00"/>
                </a:solidFill>
              </a:rPr>
              <a:t>future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                </a:t>
            </a:r>
            <a:r>
              <a:rPr lang="en-US" sz="3600" b="1" dirty="0" smtClean="0"/>
              <a:t>M =</a:t>
            </a:r>
            <a:r>
              <a:rPr lang="el-GR" sz="3600" b="1" dirty="0" smtClean="0"/>
              <a:t> </a:t>
            </a:r>
            <a:r>
              <a:rPr lang="el-GR" sz="3600" b="1" dirty="0"/>
              <a:t>χ </a:t>
            </a:r>
            <a:r>
              <a:rPr lang="en-US" sz="3600" b="1" dirty="0" smtClean="0"/>
              <a:t>  :   V</a:t>
            </a:r>
            <a:r>
              <a:rPr lang="en-US" sz="3600" b="1" dirty="0"/>
              <a:t>= </a:t>
            </a:r>
            <a:r>
              <a:rPr lang="en-US" sz="3600" dirty="0"/>
              <a:t>𝜇</a:t>
            </a:r>
            <a:r>
              <a:rPr lang="en-US" sz="3600" baseline="30000" dirty="0"/>
              <a:t>2 </a:t>
            </a:r>
            <a:r>
              <a:rPr lang="el-GR" sz="3600" b="1" dirty="0"/>
              <a:t>χ</a:t>
            </a:r>
            <a:r>
              <a:rPr lang="en-US" sz="3600" b="1" baseline="30000" dirty="0"/>
              <a:t>2</a:t>
            </a:r>
            <a:endParaRPr lang="en-US" sz="3600" dirty="0">
              <a:solidFill>
                <a:srgbClr val="00FF00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97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Simplicity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marL="0" indent="0">
              <a:buFont typeface="Wingdings" charset="2"/>
              <a:buNone/>
            </a:pPr>
            <a:r>
              <a:rPr lang="en-US" altLang="x-none" dirty="0">
                <a:ea typeface="MS PGothic" charset="-128"/>
              </a:rPr>
              <a:t>simple description of 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all</a:t>
            </a:r>
            <a:r>
              <a:rPr lang="en-US" altLang="x-none" dirty="0">
                <a:ea typeface="MS PGothic" charset="-128"/>
              </a:rPr>
              <a:t> cosmological epochs</a:t>
            </a:r>
          </a:p>
          <a:p>
            <a:pPr marL="0" indent="0"/>
            <a:endParaRPr lang="en-US" altLang="x-none" dirty="0">
              <a:ea typeface="MS PGothic" charset="-128"/>
            </a:endParaRPr>
          </a:p>
          <a:p>
            <a:pPr marL="0" indent="0">
              <a:buFont typeface="Wingdings" charset="2"/>
              <a:buNone/>
            </a:pPr>
            <a:r>
              <a:rPr lang="en-US" altLang="x-none" dirty="0">
                <a:ea typeface="MS PGothic" charset="-128"/>
              </a:rPr>
              <a:t>natural incorporation of Dark Energy :</a:t>
            </a:r>
          </a:p>
          <a:p>
            <a:pPr marL="0" indent="0"/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inflation</a:t>
            </a:r>
          </a:p>
          <a:p>
            <a:pPr marL="0" indent="0"/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Early Dark Energy</a:t>
            </a:r>
          </a:p>
          <a:p>
            <a:pPr marL="0" indent="0"/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present Dark </a:t>
            </a:r>
            <a:r>
              <a:rPr lang="en-US" altLang="x-none" dirty="0" smtClean="0">
                <a:solidFill>
                  <a:srgbClr val="FFFF00"/>
                </a:solidFill>
                <a:ea typeface="MS PGothic" charset="-128"/>
              </a:rPr>
              <a:t>Energy</a:t>
            </a:r>
          </a:p>
          <a:p>
            <a:pPr marL="0" indent="0">
              <a:buNone/>
            </a:pPr>
            <a:r>
              <a:rPr lang="en-US" altLang="x-none" dirty="0" smtClean="0">
                <a:solidFill>
                  <a:srgbClr val="FFFF00"/>
                </a:solidFill>
                <a:ea typeface="MS PGothic" charset="-128"/>
              </a:rPr>
              <a:t>   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dominated epoch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861048"/>
            <a:ext cx="3146554" cy="2088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8024" y="5949281"/>
            <a:ext cx="2416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J.Rubio</a:t>
            </a:r>
            <a:r>
              <a:rPr lang="mr-IN" sz="2400" dirty="0" smtClean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422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Why should you care about the freeze picture of the Universe ?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>
              <a:buNone/>
            </a:pPr>
            <a:r>
              <a:rPr lang="en-US" i="1" dirty="0" smtClean="0"/>
              <a:t>Some aspects are understood easier :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Beginning of Universe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Role of scale symmetry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Range of impact of quantum gravity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infinite past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539552" y="1124744"/>
            <a:ext cx="7920880" cy="4176464"/>
          </a:xfrm>
        </p:spPr>
        <p:txBody>
          <a:bodyPr/>
          <a:lstStyle/>
          <a:p>
            <a:pPr marL="514350" indent="-514350"/>
            <a:r>
              <a:rPr lang="en-US" sz="6000" dirty="0" smtClean="0">
                <a:solidFill>
                  <a:srgbClr val="FFFF00"/>
                </a:solidFill>
              </a:rPr>
              <a:t/>
            </a:r>
            <a:br>
              <a:rPr lang="en-US" sz="6000" dirty="0" smtClean="0">
                <a:solidFill>
                  <a:srgbClr val="FFFF00"/>
                </a:solidFill>
              </a:rPr>
            </a:br>
            <a:r>
              <a:rPr lang="en-US" sz="6000" dirty="0" smtClean="0">
                <a:solidFill>
                  <a:srgbClr val="FFFF00"/>
                </a:solidFill>
              </a:rPr>
              <a:t>Fundamental “constants” are not constant</a:t>
            </a:r>
          </a:p>
        </p:txBody>
      </p:sp>
    </p:spTree>
    <p:extLst>
      <p:ext uri="{BB962C8B-B14F-4D97-AF65-F5344CB8AC3E}">
        <p14:creationId xmlns:p14="http://schemas.microsoft.com/office/powerpoint/2010/main" val="183391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33CCFF"/>
                </a:solidFill>
              </a:rPr>
              <a:t>Infinite past : slow inflation</a:t>
            </a: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79912" y="4365104"/>
            <a:ext cx="3889375" cy="1054100"/>
          </a:xfrm>
          <a:noFill/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2852738"/>
            <a:ext cx="396081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2852738"/>
            <a:ext cx="2846388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827088" y="1844675"/>
            <a:ext cx="49688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σ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= 2 : field equations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71550" y="4293096"/>
            <a:ext cx="24398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approximative</a:t>
            </a:r>
          </a:p>
          <a:p>
            <a:pPr>
              <a:defRPr/>
            </a:pPr>
            <a:r>
              <a:rPr lang="de-DE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solution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55576" y="5868561"/>
            <a:ext cx="7951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particles become </a:t>
            </a:r>
            <a:r>
              <a:rPr lang="en-US" dirty="0" err="1" smtClean="0">
                <a:solidFill>
                  <a:srgbClr val="FFFF00"/>
                </a:solidFill>
              </a:rPr>
              <a:t>massless</a:t>
            </a:r>
            <a:r>
              <a:rPr lang="en-US" dirty="0" smtClean="0">
                <a:solidFill>
                  <a:srgbClr val="FFFF00"/>
                </a:solidFill>
              </a:rPr>
              <a:t> in infinite past !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33CCFF"/>
                </a:solidFill>
                <a:effectLst/>
              </a:rPr>
              <a:t>Eternal Universe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357563"/>
            <a:ext cx="8229600" cy="2735262"/>
          </a:xfrm>
          <a:noFill/>
        </p:spPr>
        <p:txBody>
          <a:bodyPr/>
          <a:lstStyle/>
          <a:p>
            <a:r>
              <a:rPr lang="en-US" sz="3600" smtClean="0">
                <a:solidFill>
                  <a:srgbClr val="FFFF00"/>
                </a:solidFill>
                <a:effectLst/>
              </a:rPr>
              <a:t>solution valid back to the infinite past in physical time</a:t>
            </a:r>
          </a:p>
          <a:p>
            <a:r>
              <a:rPr lang="en-US" sz="3600" smtClean="0">
                <a:solidFill>
                  <a:srgbClr val="FFFF00"/>
                </a:solidFill>
                <a:effectLst/>
              </a:rPr>
              <a:t>no singularity</a:t>
            </a:r>
          </a:p>
          <a:p>
            <a:endParaRPr lang="en-US" sz="3600" smtClean="0">
              <a:solidFill>
                <a:srgbClr val="FFFF00"/>
              </a:solidFill>
              <a:effectLst/>
            </a:endParaRPr>
          </a:p>
          <a:p>
            <a:r>
              <a:rPr lang="en-US" sz="3600" smtClean="0">
                <a:solidFill>
                  <a:srgbClr val="FFFF00"/>
                </a:solidFill>
                <a:effectLst/>
              </a:rPr>
              <a:t>physical time to infinite past is infinite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84213" y="1844675"/>
            <a:ext cx="3925887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989138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"/>
          <p:cNvPicPr>
            <a:picLocks noChangeAspect="1"/>
          </p:cNvPicPr>
          <p:nvPr/>
        </p:nvPicPr>
        <p:blipFill>
          <a:blip r:embed="rId4" cstate="print"/>
          <a:srcRect l="6898" t="58334" r="2069" b="1338"/>
          <a:stretch>
            <a:fillRect/>
          </a:stretch>
        </p:blipFill>
        <p:spPr bwMode="auto">
          <a:xfrm>
            <a:off x="4716463" y="4221163"/>
            <a:ext cx="266382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Physical time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2050" name="Picture 2" descr="C:\Users\wetteric\Pictures\Cosmobilder\Atomuhr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645024"/>
            <a:ext cx="3486108" cy="2160695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1763688" y="2564904"/>
            <a:ext cx="3943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count oscillations ….</a:t>
            </a:r>
            <a:endParaRPr lang="en-US" dirty="0"/>
          </a:p>
        </p:txBody>
      </p:sp>
      <p:pic>
        <p:nvPicPr>
          <p:cNvPr id="2051" name="Picture 3" descr="C:\Users\wetteric\Pictures\Cosmobilder\Atomuh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645024"/>
            <a:ext cx="4457700" cy="2152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Physical time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2420938"/>
            <a:ext cx="6624637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3789363"/>
            <a:ext cx="10350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3789363"/>
            <a:ext cx="3887788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388" y="5084763"/>
            <a:ext cx="151130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538" y="5300663"/>
            <a:ext cx="20764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476375" y="1628775"/>
            <a:ext cx="64230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field equation for scalar field mode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79388" y="4941888"/>
            <a:ext cx="4608512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determine </a:t>
            </a:r>
            <a:r>
              <a:rPr lang="en-US" dirty="0">
                <a:solidFill>
                  <a:srgbClr val="FFFF00"/>
                </a:solidFill>
              </a:rPr>
              <a:t>physical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time</a:t>
            </a:r>
            <a:r>
              <a:rPr lang="en-US" dirty="0"/>
              <a:t> by counting</a:t>
            </a:r>
          </a:p>
          <a:p>
            <a:pPr>
              <a:defRPr/>
            </a:pPr>
            <a:r>
              <a:rPr lang="en-US" dirty="0"/>
              <a:t>number of oscillations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308850" y="6165850"/>
            <a:ext cx="1511300" cy="519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( m=0 )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Physical time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en-US" dirty="0" smtClean="0"/>
              <a:t>counting : discrete</a:t>
            </a:r>
          </a:p>
          <a:p>
            <a:r>
              <a:rPr lang="en-US" dirty="0" smtClean="0"/>
              <a:t>invariant under field transformations</a:t>
            </a:r>
          </a:p>
          <a:p>
            <a:r>
              <a:rPr lang="en-US" dirty="0" smtClean="0"/>
              <a:t>same in all frames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3009900"/>
          </a:xfrm>
        </p:spPr>
        <p:txBody>
          <a:bodyPr/>
          <a:lstStyle/>
          <a:p>
            <a:pPr>
              <a:defRPr/>
            </a:pPr>
            <a:r>
              <a:rPr lang="de-DE" b="0" i="1" dirty="0" smtClean="0">
                <a:solidFill>
                  <a:srgbClr val="FFFF00"/>
                </a:solidFill>
              </a:rPr>
              <a:t>Big  bang </a:t>
            </a:r>
            <a:r>
              <a:rPr lang="de-DE" b="0" i="1" dirty="0" err="1" smtClean="0">
                <a:solidFill>
                  <a:srgbClr val="FFFF00"/>
                </a:solidFill>
              </a:rPr>
              <a:t>singularity</a:t>
            </a:r>
            <a:r>
              <a:rPr lang="de-DE" b="0" i="1" dirty="0" smtClean="0">
                <a:solidFill>
                  <a:srgbClr val="FFFF00"/>
                </a:solidFill>
              </a:rPr>
              <a:t> </a:t>
            </a:r>
            <a:br>
              <a:rPr lang="de-DE" b="0" i="1" dirty="0" smtClean="0">
                <a:solidFill>
                  <a:srgbClr val="FFFF00"/>
                </a:solidFill>
              </a:rPr>
            </a:br>
            <a:r>
              <a:rPr lang="de-DE" b="0" i="1" dirty="0" smtClean="0">
                <a:solidFill>
                  <a:srgbClr val="FFFF00"/>
                </a:solidFill>
              </a:rPr>
              <a:t>in Einstein </a:t>
            </a:r>
            <a:r>
              <a:rPr lang="de-DE" b="0" i="1" dirty="0" err="1" smtClean="0">
                <a:solidFill>
                  <a:srgbClr val="FFFF00"/>
                </a:solidFill>
              </a:rPr>
              <a:t>frame</a:t>
            </a:r>
            <a:r>
              <a:rPr lang="de-DE" b="0" i="1" dirty="0" smtClean="0">
                <a:solidFill>
                  <a:srgbClr val="FFFF00"/>
                </a:solidFill>
              </a:rPr>
              <a:t> </a:t>
            </a:r>
            <a:r>
              <a:rPr lang="de-DE" b="0" i="1" dirty="0" err="1" smtClean="0">
                <a:solidFill>
                  <a:srgbClr val="FFFF00"/>
                </a:solidFill>
              </a:rPr>
              <a:t>is</a:t>
            </a:r>
            <a:r>
              <a:rPr lang="de-DE" b="0" i="1" dirty="0" smtClean="0">
                <a:solidFill>
                  <a:srgbClr val="FFFF00"/>
                </a:solidFill>
              </a:rPr>
              <a:t/>
            </a:r>
            <a:br>
              <a:rPr lang="de-DE" b="0" i="1" dirty="0" smtClean="0">
                <a:solidFill>
                  <a:srgbClr val="FFFF00"/>
                </a:solidFill>
              </a:rPr>
            </a:br>
            <a:r>
              <a:rPr lang="de-DE" b="0" i="1" dirty="0" err="1" smtClean="0">
                <a:solidFill>
                  <a:srgbClr val="FFFF00"/>
                </a:solidFill>
              </a:rPr>
              <a:t>field</a:t>
            </a:r>
            <a:r>
              <a:rPr lang="de-DE" b="0" i="1" dirty="0" smtClean="0">
                <a:solidFill>
                  <a:srgbClr val="FFFF00"/>
                </a:solidFill>
              </a:rPr>
              <a:t> </a:t>
            </a:r>
            <a:r>
              <a:rPr lang="de-DE" b="0" i="1" dirty="0" err="1" smtClean="0">
                <a:solidFill>
                  <a:srgbClr val="FFFF00"/>
                </a:solidFill>
              </a:rPr>
              <a:t>singularity</a:t>
            </a:r>
            <a:r>
              <a:rPr lang="de-DE" b="0" i="1" dirty="0" smtClean="0">
                <a:solidFill>
                  <a:srgbClr val="FFFF00"/>
                </a:solidFill>
              </a:rPr>
              <a:t> !</a:t>
            </a:r>
            <a:endParaRPr lang="de-DE" b="0" i="1" dirty="0">
              <a:solidFill>
                <a:srgbClr val="FFFF00"/>
              </a:solidFill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3500438"/>
            <a:ext cx="4535488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1908175" y="4941888"/>
            <a:ext cx="6861175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800" dirty="0" err="1"/>
              <a:t>choice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frame</a:t>
            </a:r>
            <a:r>
              <a:rPr lang="de-DE" sz="2800" dirty="0"/>
              <a:t> </a:t>
            </a:r>
            <a:r>
              <a:rPr lang="de-DE" sz="2800" dirty="0" err="1"/>
              <a:t>with</a:t>
            </a:r>
            <a:r>
              <a:rPr lang="de-DE" sz="2800" dirty="0"/>
              <a:t> </a:t>
            </a:r>
            <a:r>
              <a:rPr lang="de-DE" sz="2800" dirty="0" err="1"/>
              <a:t>constant</a:t>
            </a:r>
            <a:r>
              <a:rPr lang="de-DE" sz="2800" dirty="0"/>
              <a:t> </a:t>
            </a:r>
            <a:r>
              <a:rPr lang="de-DE" sz="2800" dirty="0" err="1"/>
              <a:t>particle</a:t>
            </a:r>
            <a:endParaRPr lang="de-DE" sz="2800" dirty="0"/>
          </a:p>
          <a:p>
            <a:pPr>
              <a:defRPr/>
            </a:pPr>
            <a:r>
              <a:rPr lang="de-DE" sz="2800" dirty="0" err="1"/>
              <a:t>masses</a:t>
            </a:r>
            <a:r>
              <a:rPr lang="de-DE" sz="2800" dirty="0"/>
              <a:t> </a:t>
            </a:r>
            <a:r>
              <a:rPr lang="de-DE" sz="2800" dirty="0" err="1"/>
              <a:t>is</a:t>
            </a:r>
            <a:r>
              <a:rPr lang="de-DE" sz="2800" dirty="0"/>
              <a:t> not well </a:t>
            </a:r>
            <a:r>
              <a:rPr lang="de-DE" sz="2800" dirty="0" err="1"/>
              <a:t>suited</a:t>
            </a:r>
            <a:r>
              <a:rPr lang="de-DE" sz="2800" dirty="0"/>
              <a:t> </a:t>
            </a:r>
            <a:r>
              <a:rPr lang="de-DE" sz="2800" dirty="0" err="1"/>
              <a:t>if</a:t>
            </a:r>
            <a:endParaRPr lang="de-DE" sz="2800" dirty="0"/>
          </a:p>
          <a:p>
            <a:pPr>
              <a:defRPr/>
            </a:pPr>
            <a:r>
              <a:rPr lang="de-DE" sz="2800" dirty="0" err="1"/>
              <a:t>physical</a:t>
            </a:r>
            <a:r>
              <a:rPr lang="de-DE" sz="2800" dirty="0"/>
              <a:t> </a:t>
            </a:r>
            <a:r>
              <a:rPr lang="de-DE" sz="2800" dirty="0" err="1"/>
              <a:t>masses</a:t>
            </a:r>
            <a:r>
              <a:rPr lang="de-DE" sz="2800" dirty="0"/>
              <a:t> </a:t>
            </a:r>
            <a:r>
              <a:rPr lang="de-DE" sz="2800" dirty="0" err="1"/>
              <a:t>go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zero</a:t>
            </a:r>
            <a:r>
              <a:rPr lang="de-DE" sz="2800" dirty="0"/>
              <a:t> !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>
                <a:solidFill>
                  <a:srgbClr val="33CCFF"/>
                </a:solidFill>
              </a:rPr>
              <a:t>Cosmon</a:t>
            </a:r>
            <a:r>
              <a:rPr lang="en-US" sz="4000" dirty="0" smtClean="0">
                <a:solidFill>
                  <a:srgbClr val="33CCFF"/>
                </a:solidFill>
              </a:rPr>
              <a:t> coupling to atoms</a:t>
            </a:r>
            <a:endParaRPr lang="de-DE" sz="4000" dirty="0">
              <a:solidFill>
                <a:srgbClr val="33CCFF"/>
              </a:solidFill>
            </a:endParaRPr>
          </a:p>
        </p:txBody>
      </p:sp>
      <p:pic>
        <p:nvPicPr>
          <p:cNvPr id="2181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5437" y="2499628"/>
            <a:ext cx="31432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1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877272"/>
            <a:ext cx="4151526" cy="76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1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5877272"/>
            <a:ext cx="3456384" cy="799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755576" y="3645024"/>
            <a:ext cx="3887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+mn-lt"/>
              </a:rPr>
              <a:t>requires for small time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+mn-lt"/>
              </a:rPr>
              <a:t>variation of couplings </a:t>
            </a:r>
            <a:r>
              <a:rPr lang="en-US" dirty="0" smtClean="0">
                <a:solidFill>
                  <a:srgbClr val="FFFF00"/>
                </a:solidFill>
                <a:latin typeface="+mn-lt"/>
              </a:rPr>
              <a:t>:</a:t>
            </a:r>
            <a:endParaRPr lang="de-DE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228185" y="3861048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or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67544" y="5157192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similar for fine structure constant</a:t>
            </a:r>
            <a:endParaRPr lang="de-DE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1552944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has to be much weaker than gravity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2602" y="3743076"/>
            <a:ext cx="1510162" cy="978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6948" y="3845385"/>
            <a:ext cx="1547589" cy="77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1258888" y="1679575"/>
            <a:ext cx="662622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rgbClr val="FFFF00"/>
                </a:solidFill>
                <a:effectLst/>
              </a:rPr>
              <a:t>Have  coupling constants in the </a:t>
            </a:r>
          </a:p>
          <a:p>
            <a:r>
              <a:rPr lang="en-US" sz="3600" i="1" dirty="0">
                <a:solidFill>
                  <a:srgbClr val="FFFF00"/>
                </a:solidFill>
                <a:effectLst/>
              </a:rPr>
              <a:t>         early Universe</a:t>
            </a:r>
          </a:p>
          <a:p>
            <a:r>
              <a:rPr lang="en-US" sz="3600" i="1" dirty="0">
                <a:solidFill>
                  <a:srgbClr val="FFFF00"/>
                </a:solidFill>
                <a:effectLst/>
              </a:rPr>
              <a:t>   other values than today ?</a:t>
            </a:r>
            <a:endParaRPr lang="de-DE" sz="3600" i="1" dirty="0">
              <a:solidFill>
                <a:srgbClr val="FFFF00"/>
              </a:solidFill>
              <a:effectLst/>
            </a:endParaRP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3708400" y="4868863"/>
            <a:ext cx="1549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effectLst/>
              </a:rPr>
              <a:t>Yes !</a:t>
            </a:r>
            <a:endParaRPr lang="de-DE" sz="5400" b="1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1447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539750" y="2565400"/>
            <a:ext cx="8388350" cy="2123658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  <a:effectLst/>
              </a:rPr>
              <a:t>Masses and coupling constants</a:t>
            </a:r>
          </a:p>
          <a:p>
            <a:r>
              <a:rPr lang="en-US" sz="4400" i="1" dirty="0">
                <a:solidFill>
                  <a:srgbClr val="FF0000"/>
                </a:solidFill>
                <a:effectLst/>
              </a:rPr>
              <a:t>  are determined by properties </a:t>
            </a:r>
          </a:p>
          <a:p>
            <a:r>
              <a:rPr lang="en-US" sz="4400" i="1" dirty="0">
                <a:solidFill>
                  <a:srgbClr val="FF0000"/>
                </a:solidFill>
                <a:effectLst/>
              </a:rPr>
              <a:t>  of </a:t>
            </a:r>
            <a:r>
              <a:rPr lang="en-US" sz="4400" b="1" i="1" dirty="0">
                <a:solidFill>
                  <a:srgbClr val="FF0000"/>
                </a:solidFill>
                <a:effectLst/>
              </a:rPr>
              <a:t>vacuum</a:t>
            </a:r>
            <a:r>
              <a:rPr lang="en-US" sz="4400" i="1" dirty="0">
                <a:solidFill>
                  <a:srgbClr val="FF0000"/>
                </a:solidFill>
                <a:effectLst/>
              </a:rPr>
              <a:t> !</a:t>
            </a:r>
            <a:endParaRPr lang="de-DE" sz="4400" i="1" dirty="0">
              <a:solidFill>
                <a:srgbClr val="FF0000"/>
              </a:solidFill>
              <a:effectLst/>
            </a:endParaRP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663575" y="6102350"/>
            <a:ext cx="66185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effectLst/>
              </a:rPr>
              <a:t>Similar to Maxwell – equations in matter</a:t>
            </a:r>
            <a:endParaRPr lang="de-DE" dirty="0">
              <a:effectLst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33CCFF"/>
                </a:solidFill>
                <a:ea typeface="+mj-ea"/>
              </a:rPr>
              <a:t>Fundamental couplings in quantum field theory</a:t>
            </a:r>
            <a:endParaRPr lang="de-DE" dirty="0" smtClean="0">
              <a:solidFill>
                <a:srgbClr val="33CCFF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05539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800200"/>
          </a:xfrm>
        </p:spPr>
        <p:txBody>
          <a:bodyPr/>
          <a:lstStyle/>
          <a:p>
            <a:r>
              <a:rPr lang="en-US" sz="4000" dirty="0" smtClean="0">
                <a:solidFill>
                  <a:srgbClr val="33CCFF"/>
                </a:solidFill>
              </a:rPr>
              <a:t>Standard model of particle physics :</a:t>
            </a:r>
            <a:endParaRPr lang="de-DE" sz="4000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</a:t>
            </a:r>
            <a:r>
              <a:rPr lang="en-US" dirty="0" smtClean="0">
                <a:solidFill>
                  <a:srgbClr val="FFFF00"/>
                </a:solidFill>
              </a:rPr>
              <a:t>Electroweak gauge symmetry is spontaneously broken by expectation value of Higgs scalar</a:t>
            </a:r>
          </a:p>
          <a:p>
            <a:pPr>
              <a:buNone/>
            </a:pPr>
            <a:endParaRPr lang="en-US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  Quark and lepton masses proportional to value of Higgs scalar</a:t>
            </a:r>
            <a:endParaRPr lang="de-D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38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33CCFF"/>
                </a:solidFill>
                <a:ea typeface="+mj-ea"/>
              </a:rPr>
              <a:t>Spontaneous symmetry breaking  confirmed at the LHC</a:t>
            </a:r>
            <a:endParaRPr lang="de-DE" dirty="0" smtClean="0">
              <a:solidFill>
                <a:srgbClr val="33CCFF"/>
              </a:solidFill>
              <a:ea typeface="+mj-ea"/>
            </a:endParaRPr>
          </a:p>
        </p:txBody>
      </p:sp>
      <p:pic>
        <p:nvPicPr>
          <p:cNvPr id="68611" name="Picture 5"/>
          <p:cNvPicPr>
            <a:picLocks noChangeAspect="1" noChangeArrowheads="1"/>
          </p:cNvPicPr>
          <p:nvPr/>
        </p:nvPicPr>
        <p:blipFill>
          <a:blip r:embed="rId3" cstate="print"/>
          <a:srcRect l="13818" t="21463" r="48520" b="12587"/>
          <a:stretch>
            <a:fillRect/>
          </a:stretch>
        </p:blipFill>
        <p:spPr bwMode="auto">
          <a:xfrm>
            <a:off x="179388" y="1700213"/>
            <a:ext cx="3563937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9" descr="LHC_hall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2133600"/>
            <a:ext cx="509746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413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224136"/>
          </a:xfrm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Cosmology :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2276873"/>
            <a:ext cx="8229600" cy="2736304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Universe is not in one fixed state</a:t>
            </a:r>
          </a:p>
          <a:p>
            <a:r>
              <a:rPr lang="en-US" sz="4000" dirty="0" smtClean="0">
                <a:solidFill>
                  <a:srgbClr val="FFFF00"/>
                </a:solidFill>
              </a:rPr>
              <a:t>Dynamical evolution</a:t>
            </a:r>
          </a:p>
          <a:p>
            <a:r>
              <a:rPr lang="en-US" sz="4000" dirty="0" smtClean="0">
                <a:solidFill>
                  <a:srgbClr val="FFFF00"/>
                </a:solidFill>
              </a:rPr>
              <a:t>Laws are expected to depend on time</a:t>
            </a:r>
            <a:endParaRPr lang="de-DE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77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18488" cy="164147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33CCFF"/>
                </a:solidFill>
              </a:rPr>
              <a:t>Restoration of symmetry</a:t>
            </a:r>
            <a:br>
              <a:rPr lang="en-US" sz="3600" dirty="0" smtClean="0">
                <a:solidFill>
                  <a:srgbClr val="33CCFF"/>
                </a:solidFill>
              </a:rPr>
            </a:br>
            <a:r>
              <a:rPr lang="en-US" sz="3600" dirty="0" smtClean="0">
                <a:solidFill>
                  <a:srgbClr val="33CCFF"/>
                </a:solidFill>
              </a:rPr>
              <a:t>at high temperature </a:t>
            </a:r>
            <a:br>
              <a:rPr lang="en-US" sz="3600" dirty="0" smtClean="0">
                <a:solidFill>
                  <a:srgbClr val="33CCFF"/>
                </a:solidFill>
              </a:rPr>
            </a:br>
            <a:r>
              <a:rPr lang="en-US" sz="3600" dirty="0" smtClean="0">
                <a:solidFill>
                  <a:srgbClr val="33CCFF"/>
                </a:solidFill>
              </a:rPr>
              <a:t>in the early Universe</a:t>
            </a:r>
          </a:p>
        </p:txBody>
      </p:sp>
      <p:pic>
        <p:nvPicPr>
          <p:cNvPr id="7065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lum contrast="18000"/>
          </a:blip>
          <a:srcRect l="63734" t="65047" r="10764"/>
          <a:stretch>
            <a:fillRect/>
          </a:stretch>
        </p:blipFill>
        <p:spPr>
          <a:xfrm>
            <a:off x="3132138" y="4005263"/>
            <a:ext cx="2376487" cy="2520950"/>
          </a:xfrm>
          <a:noFill/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 l="9920" t="65047" r="59117"/>
          <a:stretch>
            <a:fillRect/>
          </a:stretch>
        </p:blipFill>
        <p:spPr bwMode="auto">
          <a:xfrm>
            <a:off x="395288" y="4005263"/>
            <a:ext cx="2212975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3077" name="Text Box 5"/>
          <p:cNvSpPr txBox="1">
            <a:spLocks noChangeArrowheads="1"/>
          </p:cNvSpPr>
          <p:nvPr/>
        </p:nvSpPr>
        <p:spPr bwMode="auto">
          <a:xfrm>
            <a:off x="3492500" y="2276475"/>
            <a:ext cx="1800225" cy="1373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High T</a:t>
            </a:r>
          </a:p>
          <a:p>
            <a:pPr eaLnBrk="0" hangingPunct="0"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SYM           </a:t>
            </a:r>
          </a:p>
          <a:p>
            <a:pPr eaLnBrk="0" hangingPunct="0"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&lt;</a:t>
            </a:r>
            <a:r>
              <a:rPr lang="el-G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φ</a:t>
            </a: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&gt;=0</a:t>
            </a:r>
            <a:endParaRPr lang="el-GR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643078" name="Text Box 6"/>
          <p:cNvSpPr txBox="1">
            <a:spLocks noChangeArrowheads="1"/>
          </p:cNvSpPr>
          <p:nvPr/>
        </p:nvSpPr>
        <p:spPr bwMode="auto">
          <a:xfrm>
            <a:off x="323850" y="2276475"/>
            <a:ext cx="2374900" cy="1373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Low T</a:t>
            </a:r>
            <a:endParaRPr lang="en-US" sz="2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eaLnBrk="0" hangingPunct="0"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SSB</a:t>
            </a:r>
          </a:p>
          <a:p>
            <a:pPr eaLnBrk="0" hangingPunct="0"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&lt;</a:t>
            </a:r>
            <a:r>
              <a:rPr lang="el-G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φ</a:t>
            </a: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&gt;=</a:t>
            </a:r>
            <a:r>
              <a:rPr lang="el-G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φ</a:t>
            </a:r>
            <a:r>
              <a:rPr lang="en-US" sz="20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0</a:t>
            </a: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l-G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≠</a:t>
            </a: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0</a:t>
            </a:r>
            <a:endParaRPr lang="de-DE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643079" name="Text Box 7"/>
          <p:cNvSpPr txBox="1">
            <a:spLocks noChangeArrowheads="1"/>
          </p:cNvSpPr>
          <p:nvPr/>
        </p:nvSpPr>
        <p:spPr bwMode="auto">
          <a:xfrm>
            <a:off x="6372225" y="2060575"/>
            <a:ext cx="2447925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baseline="3000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n-ea"/>
            </a:endParaRPr>
          </a:p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>high T :</a:t>
            </a:r>
          </a:p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>Less order</a:t>
            </a:r>
          </a:p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>More symmetry</a:t>
            </a:r>
          </a:p>
          <a:p>
            <a:pPr eaLnBrk="0" hangingPunct="0"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n-ea"/>
            </a:endParaRPr>
          </a:p>
          <a:p>
            <a:pPr eaLnBrk="0" hangingPunct="0"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n-ea"/>
            </a:endParaRPr>
          </a:p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>Example:</a:t>
            </a:r>
          </a:p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>Magnets</a:t>
            </a:r>
            <a:endParaRPr lang="de-DE" sz="240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6091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692150"/>
            <a:ext cx="8496300" cy="5545138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33CCFF"/>
                </a:solidFill>
              </a:rPr>
              <a:t>In hot plasma </a:t>
            </a:r>
            <a:br>
              <a:rPr lang="en-US" sz="4000" dirty="0" smtClean="0">
                <a:solidFill>
                  <a:srgbClr val="33CCFF"/>
                </a:solidFill>
              </a:rPr>
            </a:br>
            <a:r>
              <a:rPr lang="en-US" sz="4000" dirty="0" smtClean="0">
                <a:solidFill>
                  <a:srgbClr val="33CCFF"/>
                </a:solidFill>
              </a:rPr>
              <a:t>of early Universe :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>
                <a:solidFill>
                  <a:srgbClr val="FFFF00"/>
                </a:solidFill>
              </a:rPr>
              <a:t/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4000" dirty="0" smtClean="0">
                <a:solidFill>
                  <a:srgbClr val="FFFF00"/>
                </a:solidFill>
              </a:rPr>
              <a:t>masses of electron und </a:t>
            </a:r>
            <a:r>
              <a:rPr lang="en-US" sz="4000" dirty="0" err="1" smtClean="0">
                <a:solidFill>
                  <a:srgbClr val="FFFF00"/>
                </a:solidFill>
              </a:rPr>
              <a:t>muon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4000" dirty="0" smtClean="0">
                <a:solidFill>
                  <a:srgbClr val="FFFF00"/>
                </a:solidFill>
              </a:rPr>
              <a:t>not different!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4000" dirty="0" smtClean="0">
                <a:solidFill>
                  <a:srgbClr val="FFFF00"/>
                </a:solidFill>
              </a:rPr>
              <a:t/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4000" dirty="0" smtClean="0">
                <a:solidFill>
                  <a:srgbClr val="FFFF00"/>
                </a:solidFill>
              </a:rPr>
              <a:t>similar strength of electromagnetic and weak interaction</a:t>
            </a:r>
          </a:p>
        </p:txBody>
      </p:sp>
    </p:spTree>
    <p:extLst>
      <p:ext uri="{BB962C8B-B14F-4D97-AF65-F5344CB8AC3E}">
        <p14:creationId xmlns:p14="http://schemas.microsoft.com/office/powerpoint/2010/main" val="76326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>
                <a:solidFill>
                  <a:srgbClr val="33CCFF"/>
                </a:solidFill>
              </a:rPr>
              <a:t>“</a:t>
            </a:r>
            <a:r>
              <a:rPr lang="en-US" smtClean="0">
                <a:solidFill>
                  <a:srgbClr val="33CCFF"/>
                </a:solidFill>
              </a:rPr>
              <a:t>Fundamental</a:t>
            </a:r>
            <a:r>
              <a:rPr lang="en-US" altLang="en-US" smtClean="0">
                <a:solidFill>
                  <a:srgbClr val="33CCFF"/>
                </a:solidFill>
              </a:rPr>
              <a:t>”</a:t>
            </a:r>
            <a:r>
              <a:rPr lang="en-US" smtClean="0">
                <a:solidFill>
                  <a:srgbClr val="33CCFF"/>
                </a:solidFill>
              </a:rPr>
              <a:t> Interactions</a:t>
            </a:r>
            <a:endParaRPr lang="de-DE" smtClean="0">
              <a:solidFill>
                <a:srgbClr val="33CCFF"/>
              </a:solidFill>
            </a:endParaRPr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4716463" y="1700213"/>
          <a:ext cx="4038600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Diagramm" r:id="rId4" imgW="4038559" imgH="4526197" progId="MSGraph.Chart.8">
                  <p:embed followColorScheme="full"/>
                </p:oleObj>
              </mc:Choice>
              <mc:Fallback>
                <p:oleObj name="Diagramm" r:id="rId4" imgW="4038559" imgH="452619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1700213"/>
                        <a:ext cx="4038600" cy="4525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Diagram 4"/>
          <p:cNvGrpSpPr>
            <a:grpSpLocks noGrp="1" noChangeAspect="1"/>
          </p:cNvGrpSpPr>
          <p:nvPr/>
        </p:nvGrpSpPr>
        <p:grpSpPr bwMode="auto">
          <a:xfrm>
            <a:off x="425450" y="1585913"/>
            <a:ext cx="4032250" cy="4464050"/>
            <a:chOff x="268" y="999"/>
            <a:chExt cx="2540" cy="2812"/>
          </a:xfrm>
        </p:grpSpPr>
        <p:sp>
          <p:nvSpPr>
            <p:cNvPr id="2" name="AutoShape 5"/>
            <p:cNvSpPr>
              <a:spLocks noChangeAspect="1" noChangeArrowheads="1" noTextEdit="1"/>
            </p:cNvSpPr>
            <p:nvPr/>
          </p:nvSpPr>
          <p:spPr bwMode="auto">
            <a:xfrm>
              <a:off x="268" y="999"/>
              <a:ext cx="2540" cy="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Garamond" charset="0"/>
                <a:ea typeface="ＭＳ Ｐゴシック" charset="0"/>
              </a:endParaRPr>
            </a:p>
          </p:txBody>
        </p:sp>
        <p:sp>
          <p:nvSpPr>
            <p:cNvPr id="3" name="_s1029"/>
            <p:cNvSpPr>
              <a:spLocks noChangeArrowheads="1" noTextEdit="1"/>
            </p:cNvSpPr>
            <p:nvPr/>
          </p:nvSpPr>
          <p:spPr bwMode="auto">
            <a:xfrm>
              <a:off x="1062" y="1567"/>
              <a:ext cx="953" cy="953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 w="467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036" name="_s1030"/>
            <p:cNvSpPr>
              <a:spLocks noChangeArrowheads="1"/>
            </p:cNvSpPr>
            <p:nvPr/>
          </p:nvSpPr>
          <p:spPr bwMode="auto">
            <a:xfrm>
              <a:off x="1412" y="1234"/>
              <a:ext cx="253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effectLst/>
                <a:latin typeface="Arial" charset="0"/>
              </a:endParaRPr>
            </a:p>
          </p:txBody>
        </p:sp>
        <p:sp>
          <p:nvSpPr>
            <p:cNvPr id="4" name="_s1031"/>
            <p:cNvSpPr>
              <a:spLocks noChangeArrowheads="1" noTextEdit="1"/>
            </p:cNvSpPr>
            <p:nvPr/>
          </p:nvSpPr>
          <p:spPr bwMode="auto">
            <a:xfrm>
              <a:off x="1375" y="2110"/>
              <a:ext cx="953" cy="953"/>
            </a:xfrm>
            <a:prstGeom prst="ellipse">
              <a:avLst/>
            </a:prstGeom>
            <a:solidFill>
              <a:schemeClr val="hlink">
                <a:alpha val="50000"/>
              </a:schemeClr>
            </a:solidFill>
            <a:ln w="4670">
              <a:solidFill>
                <a:schemeClr val="hlink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038" name="_s1032"/>
            <p:cNvSpPr>
              <a:spLocks noChangeArrowheads="1"/>
            </p:cNvSpPr>
            <p:nvPr/>
          </p:nvSpPr>
          <p:spPr bwMode="auto">
            <a:xfrm>
              <a:off x="2346" y="2871"/>
              <a:ext cx="253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effectLst/>
                <a:latin typeface="Arial" charset="0"/>
              </a:endParaRPr>
            </a:p>
          </p:txBody>
        </p:sp>
        <p:sp>
          <p:nvSpPr>
            <p:cNvPr id="5" name="_s1033"/>
            <p:cNvSpPr>
              <a:spLocks noChangeArrowheads="1" noTextEdit="1"/>
            </p:cNvSpPr>
            <p:nvPr/>
          </p:nvSpPr>
          <p:spPr bwMode="auto">
            <a:xfrm>
              <a:off x="748" y="2109"/>
              <a:ext cx="953" cy="953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4699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040" name="_s1034"/>
            <p:cNvSpPr>
              <a:spLocks noChangeArrowheads="1"/>
            </p:cNvSpPr>
            <p:nvPr/>
          </p:nvSpPr>
          <p:spPr bwMode="auto">
            <a:xfrm>
              <a:off x="477" y="2871"/>
              <a:ext cx="253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effectLst/>
                <a:latin typeface="Arial" charset="0"/>
              </a:endParaRPr>
            </a:p>
          </p:txBody>
        </p:sp>
      </p:grpSp>
      <p:sp>
        <p:nvSpPr>
          <p:cNvPr id="1029" name="Text Box 12"/>
          <p:cNvSpPr txBox="1">
            <a:spLocks noChangeArrowheads="1"/>
          </p:cNvSpPr>
          <p:nvPr/>
        </p:nvSpPr>
        <p:spPr bwMode="auto">
          <a:xfrm>
            <a:off x="447675" y="1720850"/>
            <a:ext cx="4052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800">
              <a:effectLst/>
              <a:latin typeface="Arial" charset="0"/>
            </a:endParaRPr>
          </a:p>
        </p:txBody>
      </p:sp>
      <p:sp>
        <p:nvSpPr>
          <p:cNvPr id="1030" name="Text Box 13"/>
          <p:cNvSpPr txBox="1">
            <a:spLocks noChangeArrowheads="1"/>
          </p:cNvSpPr>
          <p:nvPr/>
        </p:nvSpPr>
        <p:spPr bwMode="auto">
          <a:xfrm>
            <a:off x="755650" y="1628775"/>
            <a:ext cx="403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effectLst/>
                <a:latin typeface="Arial" charset="0"/>
              </a:rPr>
              <a:t>Strong, electromagnetic, weak</a:t>
            </a:r>
          </a:p>
          <a:p>
            <a:r>
              <a:rPr lang="en-US" sz="1800">
                <a:effectLst/>
                <a:latin typeface="Arial" charset="0"/>
              </a:rPr>
              <a:t>interactions</a:t>
            </a:r>
            <a:endParaRPr lang="de-DE" sz="1800">
              <a:effectLst/>
              <a:latin typeface="Arial" charset="0"/>
            </a:endParaRPr>
          </a:p>
        </p:txBody>
      </p:sp>
      <p:sp>
        <p:nvSpPr>
          <p:cNvPr id="1031" name="Text Box 14"/>
          <p:cNvSpPr txBox="1">
            <a:spLocks noChangeArrowheads="1"/>
          </p:cNvSpPr>
          <p:nvPr/>
        </p:nvSpPr>
        <p:spPr bwMode="auto">
          <a:xfrm>
            <a:off x="900113" y="5300663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effectLst/>
                <a:latin typeface="Arial" charset="0"/>
              </a:rPr>
              <a:t>gravitation</a:t>
            </a:r>
            <a:endParaRPr lang="de-DE" sz="1800">
              <a:effectLst/>
              <a:latin typeface="Arial" charset="0"/>
            </a:endParaRPr>
          </a:p>
        </p:txBody>
      </p:sp>
      <p:sp>
        <p:nvSpPr>
          <p:cNvPr id="1032" name="Text Box 15"/>
          <p:cNvSpPr txBox="1">
            <a:spLocks noChangeArrowheads="1"/>
          </p:cNvSpPr>
          <p:nvPr/>
        </p:nvSpPr>
        <p:spPr bwMode="auto">
          <a:xfrm>
            <a:off x="2339975" y="5300663"/>
            <a:ext cx="23034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effectLst/>
                <a:latin typeface="Arial" charset="0"/>
              </a:rPr>
              <a:t>cosmodynamics</a:t>
            </a:r>
            <a:endParaRPr lang="de-DE" sz="1800">
              <a:effectLst/>
              <a:latin typeface="Arial" charset="0"/>
            </a:endParaRPr>
          </a:p>
        </p:txBody>
      </p:sp>
      <p:sp>
        <p:nvSpPr>
          <p:cNvPr id="1033" name="Text Box 16"/>
          <p:cNvSpPr txBox="1">
            <a:spLocks noChangeArrowheads="1"/>
          </p:cNvSpPr>
          <p:nvPr/>
        </p:nvSpPr>
        <p:spPr bwMode="auto">
          <a:xfrm>
            <a:off x="5580063" y="1773238"/>
            <a:ext cx="2447925" cy="362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33CCFF"/>
                </a:solidFill>
                <a:effectLst/>
                <a:latin typeface="Arial" charset="0"/>
              </a:rPr>
              <a:t>On astronomical </a:t>
            </a:r>
          </a:p>
          <a:p>
            <a:r>
              <a:rPr lang="en-US" sz="2400">
                <a:solidFill>
                  <a:srgbClr val="33CCFF"/>
                </a:solidFill>
                <a:effectLst/>
                <a:latin typeface="Arial" charset="0"/>
              </a:rPr>
              <a:t>length scales:</a:t>
            </a:r>
          </a:p>
          <a:p>
            <a:endParaRPr lang="en-US" sz="2400">
              <a:solidFill>
                <a:srgbClr val="33CCFF"/>
              </a:solidFill>
              <a:effectLst/>
              <a:latin typeface="Arial" charset="0"/>
            </a:endParaRPr>
          </a:p>
          <a:p>
            <a:r>
              <a:rPr lang="en-US">
                <a:solidFill>
                  <a:srgbClr val="FFFF00"/>
                </a:solidFill>
                <a:effectLst/>
                <a:latin typeface="Arial" charset="0"/>
              </a:rPr>
              <a:t>graviton</a:t>
            </a:r>
          </a:p>
          <a:p>
            <a:endParaRPr lang="en-US">
              <a:solidFill>
                <a:srgbClr val="FFFF00"/>
              </a:solidFill>
              <a:effectLst/>
              <a:latin typeface="Arial" charset="0"/>
            </a:endParaRPr>
          </a:p>
          <a:p>
            <a:r>
              <a:rPr lang="en-US">
                <a:solidFill>
                  <a:srgbClr val="FFFF00"/>
                </a:solidFill>
                <a:effectLst/>
                <a:latin typeface="Arial" charset="0"/>
              </a:rPr>
              <a:t>+</a:t>
            </a:r>
          </a:p>
          <a:p>
            <a:endParaRPr lang="en-US">
              <a:solidFill>
                <a:srgbClr val="FFFF00"/>
              </a:solidFill>
              <a:effectLst/>
              <a:latin typeface="Arial" charset="0"/>
            </a:endParaRPr>
          </a:p>
          <a:p>
            <a:r>
              <a:rPr lang="en-US">
                <a:solidFill>
                  <a:srgbClr val="FFFF00"/>
                </a:solidFill>
                <a:effectLst/>
                <a:latin typeface="Arial" charset="0"/>
              </a:rPr>
              <a:t>cosmon</a:t>
            </a:r>
            <a:endParaRPr lang="de-DE">
              <a:solidFill>
                <a:srgbClr val="FFFF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628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33CCFF"/>
                </a:solidFill>
                <a:ea typeface="+mj-ea"/>
              </a:rPr>
              <a:t>Varying couplings</a:t>
            </a:r>
            <a:endParaRPr lang="de-DE" dirty="0" smtClean="0">
              <a:solidFill>
                <a:srgbClr val="33CCFF"/>
              </a:solidFill>
              <a:ea typeface="+mj-ea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384968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>
                <a:ea typeface="+mn-ea"/>
              </a:rPr>
              <a:t> only question :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>
              <a:ea typeface="+mn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>
                <a:ea typeface="+mn-ea"/>
              </a:rPr>
              <a:t>How strong is </a:t>
            </a:r>
            <a:r>
              <a:rPr lang="en-US" b="1" dirty="0" smtClean="0">
                <a:solidFill>
                  <a:srgbClr val="FFFF00"/>
                </a:solidFill>
                <a:ea typeface="+mn-ea"/>
              </a:rPr>
              <a:t>present</a:t>
            </a:r>
            <a:r>
              <a:rPr lang="en-US" dirty="0" smtClean="0">
                <a:ea typeface="+mn-ea"/>
              </a:rPr>
              <a:t> variation of couplings ?</a:t>
            </a:r>
            <a:endParaRPr lang="de-DE" dirty="0" smtClean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7584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/>
          <a:lstStyle/>
          <a:p>
            <a:r>
              <a:rPr lang="en-US" sz="4000" dirty="0" smtClean="0">
                <a:solidFill>
                  <a:srgbClr val="33CCFF"/>
                </a:solidFill>
              </a:rPr>
              <a:t>Can variation of </a:t>
            </a:r>
            <a:r>
              <a:rPr lang="en-US" sz="4000" dirty="0">
                <a:solidFill>
                  <a:srgbClr val="33CCFF"/>
                </a:solidFill>
              </a:rPr>
              <a:t>fundamental “constants</a:t>
            </a:r>
            <a:r>
              <a:rPr lang="en-US" sz="4000" dirty="0" smtClean="0">
                <a:solidFill>
                  <a:srgbClr val="33CCFF"/>
                </a:solidFill>
              </a:rPr>
              <a:t>”</a:t>
            </a:r>
            <a:r>
              <a:rPr lang="en-US" sz="4000" dirty="0">
                <a:solidFill>
                  <a:srgbClr val="33CCFF"/>
                </a:solidFill>
              </a:rPr>
              <a:t> </a:t>
            </a:r>
            <a:r>
              <a:rPr lang="en-US" sz="4000" dirty="0" smtClean="0">
                <a:solidFill>
                  <a:srgbClr val="33CCFF"/>
                </a:solidFill>
              </a:rPr>
              <a:t>be observed </a:t>
            </a:r>
            <a:r>
              <a:rPr lang="en-US" sz="4000" dirty="0">
                <a:solidFill>
                  <a:srgbClr val="33CCFF"/>
                </a:solidFill>
              </a:rPr>
              <a:t>?</a:t>
            </a:r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2420938"/>
            <a:ext cx="7859712" cy="37052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Fine structure constant </a:t>
            </a:r>
            <a:r>
              <a:rPr lang="el-GR"/>
              <a:t>α</a:t>
            </a:r>
            <a:r>
              <a:rPr lang="en-US"/>
              <a:t> (electric charge)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pPr>
              <a:buFont typeface="Wingdings" pitchFamily="2" charset="2"/>
              <a:buNone/>
            </a:pPr>
            <a:r>
              <a:rPr lang="en-US"/>
              <a:t>Ratio electron mass to proton mass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pPr>
              <a:buFont typeface="Wingdings" pitchFamily="2" charset="2"/>
              <a:buNone/>
            </a:pPr>
            <a:r>
              <a:rPr lang="en-US"/>
              <a:t>Ratio nucleon mass to Planck mass</a:t>
            </a:r>
          </a:p>
        </p:txBody>
      </p:sp>
    </p:spTree>
    <p:extLst>
      <p:ext uri="{BB962C8B-B14F-4D97-AF65-F5344CB8AC3E}">
        <p14:creationId xmlns:p14="http://schemas.microsoft.com/office/powerpoint/2010/main" val="171619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1426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Time evolution of couplings and scalar fields</a:t>
            </a:r>
            <a:endParaRPr lang="de-DE" sz="4000" dirty="0">
              <a:solidFill>
                <a:srgbClr val="33C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79907" name="Rectangle 3"/>
          <p:cNvSpPr>
            <a:spLocks noChangeArrowheads="1"/>
          </p:cNvSpPr>
          <p:nvPr/>
        </p:nvSpPr>
        <p:spPr bwMode="auto">
          <a:xfrm>
            <a:off x="468313" y="2205038"/>
            <a:ext cx="82296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Fine structure constant depends  on value of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scalar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field :    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φ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sz="2400" i="1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sz="2800" dirty="0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Time evolution of 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φ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endParaRPr lang="en-US" sz="2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     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      Time evolution of 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8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</a:t>
            </a:r>
            <a:endParaRPr lang="en-US" sz="4000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9908" name="AutoShape 4"/>
          <p:cNvSpPr>
            <a:spLocks noChangeArrowheads="1"/>
          </p:cNvSpPr>
          <p:nvPr/>
        </p:nvSpPr>
        <p:spPr bwMode="auto">
          <a:xfrm>
            <a:off x="4259263" y="3906534"/>
            <a:ext cx="647700" cy="288925"/>
          </a:xfrm>
          <a:prstGeom prst="rightArrow">
            <a:avLst>
              <a:gd name="adj1" fmla="val 50000"/>
              <a:gd name="adj2" fmla="val 5604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800" i="1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79909" name="Text Box 5"/>
          <p:cNvSpPr txBox="1">
            <a:spLocks noChangeArrowheads="1"/>
          </p:cNvSpPr>
          <p:nvPr/>
        </p:nvSpPr>
        <p:spPr bwMode="auto">
          <a:xfrm>
            <a:off x="4911725" y="5661249"/>
            <a:ext cx="16764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Jordan,…</a:t>
            </a:r>
            <a:endParaRPr lang="de-DE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21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Static scalar fields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997152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In Standard Model of particle physics :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Higgs scalar has settled to its present value around 10</a:t>
            </a:r>
            <a:r>
              <a:rPr lang="en-US" sz="2800" baseline="30000" dirty="0" smtClean="0">
                <a:solidFill>
                  <a:srgbClr val="FFFF00"/>
                </a:solidFill>
              </a:rPr>
              <a:t>-12</a:t>
            </a:r>
            <a:r>
              <a:rPr lang="en-US" sz="2800" dirty="0" smtClean="0">
                <a:solidFill>
                  <a:srgbClr val="FFFF00"/>
                </a:solidFill>
              </a:rPr>
              <a:t> seconds after big bang.</a:t>
            </a:r>
          </a:p>
          <a:p>
            <a:r>
              <a:rPr lang="en-US" sz="2800" dirty="0" err="1" smtClean="0">
                <a:solidFill>
                  <a:srgbClr val="FFFF00"/>
                </a:solidFill>
              </a:rPr>
              <a:t>Chiral</a:t>
            </a:r>
            <a:r>
              <a:rPr lang="en-US" sz="2800" dirty="0" smtClean="0">
                <a:solidFill>
                  <a:srgbClr val="FFFF00"/>
                </a:solidFill>
              </a:rPr>
              <a:t> condensate of QCD has settled at present value after quark-</a:t>
            </a:r>
            <a:r>
              <a:rPr lang="en-US" sz="2800" dirty="0" err="1" smtClean="0">
                <a:solidFill>
                  <a:srgbClr val="FFFF00"/>
                </a:solidFill>
              </a:rPr>
              <a:t>hadron</a:t>
            </a:r>
            <a:r>
              <a:rPr lang="en-US" sz="2800" dirty="0" smtClean="0">
                <a:solidFill>
                  <a:srgbClr val="FFFF00"/>
                </a:solidFill>
              </a:rPr>
              <a:t> phase transition around 10</a:t>
            </a:r>
            <a:r>
              <a:rPr lang="en-US" sz="2800" baseline="30000" dirty="0" smtClean="0">
                <a:solidFill>
                  <a:srgbClr val="FFFF00"/>
                </a:solidFill>
              </a:rPr>
              <a:t>-6</a:t>
            </a:r>
            <a:r>
              <a:rPr lang="en-US" sz="2800" dirty="0" smtClean="0">
                <a:solidFill>
                  <a:srgbClr val="FFFF00"/>
                </a:solidFill>
              </a:rPr>
              <a:t> seconds after big bang .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No scalar with mass below </a:t>
            </a:r>
            <a:r>
              <a:rPr lang="en-US" sz="2800" dirty="0" err="1" smtClean="0">
                <a:solidFill>
                  <a:srgbClr val="FFFF00"/>
                </a:solidFill>
              </a:rPr>
              <a:t>pion</a:t>
            </a:r>
            <a:r>
              <a:rPr lang="en-US" sz="2800" dirty="0" smtClean="0">
                <a:solidFill>
                  <a:srgbClr val="FFFF00"/>
                </a:solidFill>
              </a:rPr>
              <a:t> mass.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No substantial change of couplings after QCD phase transition.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Coupling constants are frozen.</a:t>
            </a:r>
            <a:endParaRPr lang="de-DE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38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509857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Observation of time- or space- variation of couplings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Physics beyond Standard Model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4" name="Pfeil nach rechts 3"/>
          <p:cNvSpPr/>
          <p:nvPr/>
        </p:nvSpPr>
        <p:spPr bwMode="auto">
          <a:xfrm>
            <a:off x="3923928" y="2996952"/>
            <a:ext cx="978408" cy="4846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normalizeH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43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513" cy="236227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33CCFF"/>
                </a:solidFill>
                <a:ea typeface="+mj-ea"/>
              </a:rPr>
              <a:t>Particle </a:t>
            </a:r>
            <a:r>
              <a:rPr lang="en-US" dirty="0" smtClean="0">
                <a:solidFill>
                  <a:srgbClr val="33CCFF"/>
                </a:solidFill>
                <a:ea typeface="+mj-ea"/>
              </a:rPr>
              <a:t>mass ratios</a:t>
            </a:r>
            <a:br>
              <a:rPr lang="en-US" dirty="0" smtClean="0">
                <a:solidFill>
                  <a:srgbClr val="33CCFF"/>
                </a:solidFill>
                <a:ea typeface="+mj-ea"/>
              </a:rPr>
            </a:br>
            <a:r>
              <a:rPr lang="en-US" dirty="0" smtClean="0">
                <a:solidFill>
                  <a:srgbClr val="33CCFF"/>
                </a:solidFill>
                <a:ea typeface="+mj-ea"/>
              </a:rPr>
              <a:t>and </a:t>
            </a:r>
            <a:r>
              <a:rPr lang="en-US" smtClean="0">
                <a:solidFill>
                  <a:srgbClr val="33CCFF"/>
                </a:solidFill>
                <a:ea typeface="+mj-ea"/>
              </a:rPr>
              <a:t>dimensionless couplings</a:t>
            </a:r>
            <a:r>
              <a:rPr lang="en-US" smtClean="0">
                <a:solidFill>
                  <a:srgbClr val="33CCFF"/>
                </a:solidFill>
                <a:ea typeface="+mj-ea"/>
              </a:rPr>
              <a:t> </a:t>
            </a:r>
            <a:r>
              <a:rPr lang="en-US" dirty="0" smtClean="0">
                <a:solidFill>
                  <a:srgbClr val="33CCFF"/>
                </a:solidFill>
                <a:ea typeface="+mj-ea"/>
              </a:rPr>
              <a:t>in </a:t>
            </a:r>
            <a:br>
              <a:rPr lang="en-US" dirty="0" smtClean="0">
                <a:solidFill>
                  <a:srgbClr val="33CCFF"/>
                </a:solidFill>
                <a:ea typeface="+mj-ea"/>
              </a:rPr>
            </a:br>
            <a:r>
              <a:rPr lang="en-US" dirty="0" smtClean="0">
                <a:solidFill>
                  <a:srgbClr val="33CCFF"/>
                </a:solidFill>
                <a:ea typeface="+mj-ea"/>
              </a:rPr>
              <a:t>quintessence cosmology</a:t>
            </a:r>
            <a:endParaRPr lang="de-DE" dirty="0" smtClean="0">
              <a:solidFill>
                <a:srgbClr val="33CCFF"/>
              </a:solidFill>
              <a:ea typeface="+mj-ea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3" y="3141663"/>
            <a:ext cx="8218487" cy="29845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600" dirty="0" smtClean="0">
                <a:ea typeface="+mn-ea"/>
              </a:rPr>
              <a:t>    </a:t>
            </a:r>
            <a:r>
              <a:rPr lang="en-US" sz="4000" dirty="0" smtClean="0">
                <a:solidFill>
                  <a:srgbClr val="FFFF00"/>
                </a:solidFill>
                <a:ea typeface="+mn-ea"/>
              </a:rPr>
              <a:t>can depend on value of </a:t>
            </a:r>
            <a:r>
              <a:rPr lang="en-US" sz="4000" dirty="0" err="1" smtClean="0">
                <a:solidFill>
                  <a:srgbClr val="FFFF00"/>
                </a:solidFill>
                <a:ea typeface="+mn-ea"/>
              </a:rPr>
              <a:t>cosmon</a:t>
            </a:r>
            <a:r>
              <a:rPr lang="en-US" sz="4000" dirty="0" smtClean="0">
                <a:solidFill>
                  <a:srgbClr val="FFFF00"/>
                </a:solidFill>
                <a:ea typeface="+mn-ea"/>
              </a:rPr>
              <a:t> field</a:t>
            </a:r>
            <a:endParaRPr lang="de-DE" sz="3600" dirty="0" smtClean="0">
              <a:solidFill>
                <a:srgbClr val="FFFF00"/>
              </a:solidFill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00338" y="5732463"/>
            <a:ext cx="5672137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similar to dependence on value of Higgs field</a:t>
            </a:r>
          </a:p>
        </p:txBody>
      </p:sp>
    </p:spTree>
    <p:extLst>
      <p:ext uri="{BB962C8B-B14F-4D97-AF65-F5344CB8AC3E}">
        <p14:creationId xmlns:p14="http://schemas.microsoft.com/office/powerpoint/2010/main" val="134931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42394"/>
          </a:xfrm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Bounds on time varying couplings from </a:t>
            </a:r>
            <a:r>
              <a:rPr lang="en-US" dirty="0" err="1" smtClean="0">
                <a:solidFill>
                  <a:srgbClr val="33CCFF"/>
                </a:solidFill>
              </a:rPr>
              <a:t>nucleosynthesis</a:t>
            </a:r>
            <a:endParaRPr lang="de-DE" dirty="0">
              <a:solidFill>
                <a:srgbClr val="33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44" name="Picture 4" descr="M88"/>
          <p:cNvPicPr>
            <a:picLocks noChangeAspect="1" noChangeArrowheads="1"/>
          </p:cNvPicPr>
          <p:nvPr/>
        </p:nvPicPr>
        <p:blipFill>
          <a:blip r:embed="rId3" cstate="print"/>
          <a:srcRect b="18272"/>
          <a:stretch>
            <a:fillRect/>
          </a:stretch>
        </p:blipFill>
        <p:spPr bwMode="auto">
          <a:xfrm>
            <a:off x="0" y="-458788"/>
            <a:ext cx="9432925" cy="7561263"/>
          </a:xfrm>
          <a:prstGeom prst="rect">
            <a:avLst/>
          </a:prstGeom>
          <a:noFill/>
        </p:spPr>
      </p:pic>
      <p:sp>
        <p:nvSpPr>
          <p:cNvPr id="778246" name="Text Box 6"/>
          <p:cNvSpPr txBox="1">
            <a:spLocks noChangeArrowheads="1"/>
          </p:cNvSpPr>
          <p:nvPr/>
        </p:nvSpPr>
        <p:spPr bwMode="auto">
          <a:xfrm>
            <a:off x="6011863" y="5567363"/>
            <a:ext cx="29368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Ω</a:t>
            </a:r>
            <a:r>
              <a:rPr lang="en-US" sz="48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= 0.045</a:t>
            </a:r>
            <a:endParaRPr lang="el-GR" sz="4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78243" name="Text Box 3"/>
          <p:cNvSpPr txBox="1">
            <a:spLocks noChangeArrowheads="1"/>
          </p:cNvSpPr>
          <p:nvPr/>
        </p:nvSpPr>
        <p:spPr bwMode="auto">
          <a:xfrm>
            <a:off x="684213" y="692150"/>
            <a:ext cx="6978650" cy="1920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effectLst/>
                <a:latin typeface="Times New Roman" pitchFamily="18" charset="0"/>
              </a:rPr>
              <a:t>baryons :</a:t>
            </a:r>
          </a:p>
          <a:p>
            <a:endParaRPr lang="en-US" sz="4000" b="1">
              <a:solidFill>
                <a:srgbClr val="FFFF00"/>
              </a:solidFill>
              <a:effectLst/>
              <a:latin typeface="Times New Roman" pitchFamily="18" charset="0"/>
            </a:endParaRPr>
          </a:p>
          <a:p>
            <a:r>
              <a:rPr lang="en-US" sz="4000" b="1">
                <a:solidFill>
                  <a:srgbClr val="FFFF00"/>
                </a:solidFill>
                <a:effectLst/>
                <a:latin typeface="Times New Roman" pitchFamily="18" charset="0"/>
              </a:rPr>
              <a:t>the matter of stars and humans</a:t>
            </a:r>
          </a:p>
        </p:txBody>
      </p:sp>
    </p:spTree>
    <p:extLst>
      <p:ext uri="{BB962C8B-B14F-4D97-AF65-F5344CB8AC3E}">
        <p14:creationId xmlns:p14="http://schemas.microsoft.com/office/powerpoint/2010/main" val="2013839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2" name="Picture 2"/>
          <p:cNvPicPr>
            <a:picLocks noChangeAspect="1" noChangeArrowheads="1"/>
          </p:cNvPicPr>
          <p:nvPr/>
        </p:nvPicPr>
        <p:blipFill>
          <a:blip r:embed="rId3" cstate="print"/>
          <a:srcRect l="19189" t="27834" r="36507"/>
          <a:stretch>
            <a:fillRect/>
          </a:stretch>
        </p:blipFill>
        <p:spPr bwMode="auto">
          <a:xfrm>
            <a:off x="4211638" y="476250"/>
            <a:ext cx="4321175" cy="56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43" name="Text Box 3"/>
          <p:cNvSpPr txBox="1">
            <a:spLocks noChangeArrowheads="1"/>
          </p:cNvSpPr>
          <p:nvPr/>
        </p:nvSpPr>
        <p:spPr bwMode="auto">
          <a:xfrm>
            <a:off x="6280150" y="6224588"/>
            <a:ext cx="1057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A.Coc</a:t>
            </a:r>
            <a:endParaRPr lang="de-DE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68644" name="Text Box 4"/>
          <p:cNvSpPr txBox="1">
            <a:spLocks noChangeArrowheads="1"/>
          </p:cNvSpPr>
          <p:nvPr/>
        </p:nvSpPr>
        <p:spPr bwMode="auto">
          <a:xfrm>
            <a:off x="519113" y="776288"/>
            <a:ext cx="2773362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Abundancies of 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primordial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light elements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from 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nucleosynthesis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85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378" name="Picture 2"/>
          <p:cNvPicPr>
            <a:picLocks noChangeAspect="1" noChangeArrowheads="1"/>
          </p:cNvPicPr>
          <p:nvPr/>
        </p:nvPicPr>
        <p:blipFill>
          <a:blip r:embed="rId3" cstate="print"/>
          <a:srcRect l="16780" t="3125" r="16780" b="3125"/>
          <a:stretch>
            <a:fillRect/>
          </a:stretch>
        </p:blipFill>
        <p:spPr bwMode="auto">
          <a:xfrm>
            <a:off x="1042988" y="1341438"/>
            <a:ext cx="5008562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137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075613" cy="922337"/>
          </a:xfrm>
        </p:spPr>
        <p:txBody>
          <a:bodyPr/>
          <a:lstStyle/>
          <a:p>
            <a:r>
              <a:rPr lang="en-US" sz="4000">
                <a:solidFill>
                  <a:srgbClr val="33CCFF"/>
                </a:solidFill>
              </a:rPr>
              <a:t>primordial abundances </a:t>
            </a:r>
            <a:br>
              <a:rPr lang="en-US" sz="4000">
                <a:solidFill>
                  <a:srgbClr val="33CCFF"/>
                </a:solidFill>
              </a:rPr>
            </a:br>
            <a:r>
              <a:rPr lang="en-US" sz="4000">
                <a:solidFill>
                  <a:srgbClr val="33CCFF"/>
                </a:solidFill>
              </a:rPr>
              <a:t>for three GUT models</a:t>
            </a:r>
            <a:endParaRPr lang="de-DE" sz="4000">
              <a:solidFill>
                <a:srgbClr val="33CCFF"/>
              </a:solidFill>
            </a:endParaRPr>
          </a:p>
        </p:txBody>
      </p:sp>
      <p:sp>
        <p:nvSpPr>
          <p:cNvPr id="741380" name="Text Box 4"/>
          <p:cNvSpPr txBox="1">
            <a:spLocks noChangeArrowheads="1"/>
          </p:cNvSpPr>
          <p:nvPr/>
        </p:nvSpPr>
        <p:spPr bwMode="auto">
          <a:xfrm>
            <a:off x="7092950" y="5445125"/>
            <a:ext cx="16033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T.Dent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S.Stern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,…</a:t>
            </a:r>
            <a:endParaRPr lang="de-DE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41381" name="Text Box 5"/>
          <p:cNvSpPr txBox="1">
            <a:spLocks noChangeArrowheads="1"/>
          </p:cNvSpPr>
          <p:nvPr/>
        </p:nvSpPr>
        <p:spPr bwMode="auto">
          <a:xfrm>
            <a:off x="6300788" y="1484313"/>
            <a:ext cx="25209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present observations : 1</a:t>
            </a:r>
            <a:r>
              <a:rPr lang="el-G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</a:t>
            </a:r>
          </a:p>
        </p:txBody>
      </p:sp>
      <p:sp>
        <p:nvSpPr>
          <p:cNvPr id="741382" name="Text Box 6"/>
          <p:cNvSpPr txBox="1">
            <a:spLocks noChangeArrowheads="1"/>
          </p:cNvSpPr>
          <p:nvPr/>
        </p:nvSpPr>
        <p:spPr bwMode="auto">
          <a:xfrm>
            <a:off x="303213" y="2071688"/>
            <a:ext cx="6635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</a:t>
            </a:r>
            <a:endParaRPr lang="de-D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41383" name="Text Box 7"/>
          <p:cNvSpPr txBox="1">
            <a:spLocks noChangeArrowheads="1"/>
          </p:cNvSpPr>
          <p:nvPr/>
        </p:nvSpPr>
        <p:spPr bwMode="auto">
          <a:xfrm>
            <a:off x="376238" y="3440113"/>
            <a:ext cx="4968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endParaRPr lang="de-D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41384" name="Text Box 8"/>
          <p:cNvSpPr txBox="1">
            <a:spLocks noChangeArrowheads="1"/>
          </p:cNvSpPr>
          <p:nvPr/>
        </p:nvSpPr>
        <p:spPr bwMode="auto">
          <a:xfrm>
            <a:off x="395288" y="5300663"/>
            <a:ext cx="5111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</a:t>
            </a:r>
            <a:endParaRPr lang="de-D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166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075240" cy="3024336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(A) </a:t>
            </a:r>
            <a:r>
              <a:rPr lang="en-US" dirty="0" smtClean="0">
                <a:solidFill>
                  <a:srgbClr val="FFFF00"/>
                </a:solidFill>
              </a:rPr>
              <a:t>Fifth force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8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three GUT models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unification scale ~ Planck scale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33CC33"/>
                </a:solidFill>
              </a:rPr>
              <a:t>1)</a:t>
            </a:r>
            <a:r>
              <a:rPr lang="en-US" dirty="0">
                <a:solidFill>
                  <a:srgbClr val="FFFF00"/>
                </a:solidFill>
              </a:rPr>
              <a:t> All particle physics scales ~</a:t>
            </a:r>
            <a:r>
              <a:rPr lang="el-GR" dirty="0">
                <a:solidFill>
                  <a:srgbClr val="FFFF00"/>
                </a:solidFill>
              </a:rPr>
              <a:t>Λ</a:t>
            </a:r>
            <a:r>
              <a:rPr lang="en-US" baseline="-25000" dirty="0">
                <a:solidFill>
                  <a:srgbClr val="FFFF00"/>
                </a:solidFill>
              </a:rPr>
              <a:t>QCD</a:t>
            </a:r>
            <a:endParaRPr lang="en-US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B250F"/>
                </a:solidFill>
              </a:rPr>
              <a:t>2)</a:t>
            </a:r>
            <a:r>
              <a:rPr lang="en-US" dirty="0">
                <a:solidFill>
                  <a:srgbClr val="FFFF00"/>
                </a:solidFill>
              </a:rPr>
              <a:t> Fermi scale and </a:t>
            </a:r>
            <a:r>
              <a:rPr lang="en-US" dirty="0" err="1">
                <a:solidFill>
                  <a:srgbClr val="FFFF00"/>
                </a:solidFill>
              </a:rPr>
              <a:t>fermion</a:t>
            </a:r>
            <a:r>
              <a:rPr lang="en-US" dirty="0">
                <a:solidFill>
                  <a:srgbClr val="FFFF00"/>
                </a:solidFill>
              </a:rPr>
              <a:t> masses ~ unification scale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33CCFF"/>
                </a:solidFill>
              </a:rPr>
              <a:t>3)</a:t>
            </a:r>
            <a:r>
              <a:rPr lang="en-US" dirty="0">
                <a:solidFill>
                  <a:srgbClr val="FFFF00"/>
                </a:solidFill>
              </a:rPr>
              <a:t> Fermi scale varies more rapidly than </a:t>
            </a:r>
            <a:r>
              <a:rPr lang="el-GR" dirty="0">
                <a:solidFill>
                  <a:srgbClr val="FFFF00"/>
                </a:solidFill>
              </a:rPr>
              <a:t>Λ</a:t>
            </a:r>
            <a:r>
              <a:rPr lang="en-US" baseline="-25000" dirty="0">
                <a:solidFill>
                  <a:srgbClr val="FFFF00"/>
                </a:solidFill>
              </a:rPr>
              <a:t>QCD</a:t>
            </a:r>
          </a:p>
          <a:p>
            <a:pPr>
              <a:lnSpc>
                <a:spcPct val="90000"/>
              </a:lnSpc>
            </a:pPr>
            <a:endParaRPr lang="en-US" baseline="-250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dirty="0"/>
              <a:t>Δα</a:t>
            </a:r>
            <a:r>
              <a:rPr lang="en-US" dirty="0"/>
              <a:t>/</a:t>
            </a:r>
            <a:r>
              <a:rPr lang="el-GR" dirty="0"/>
              <a:t>α</a:t>
            </a:r>
            <a:r>
              <a:rPr lang="en-US" dirty="0"/>
              <a:t>  ≈ 4 10</a:t>
            </a:r>
            <a:r>
              <a:rPr lang="en-US" baseline="30000" dirty="0"/>
              <a:t>-4   </a:t>
            </a:r>
            <a:r>
              <a:rPr lang="en-US" dirty="0"/>
              <a:t>allowed for GUT </a:t>
            </a:r>
            <a:r>
              <a:rPr lang="en-US" dirty="0" smtClean="0"/>
              <a:t>2 </a:t>
            </a:r>
            <a:r>
              <a:rPr lang="en-US" dirty="0"/>
              <a:t>and 3 , larger for GUT </a:t>
            </a:r>
            <a:r>
              <a:rPr lang="en-US" dirty="0" smtClean="0"/>
              <a:t>1</a:t>
            </a: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dirty="0"/>
              <a:t>Δ</a:t>
            </a:r>
            <a:r>
              <a:rPr lang="en-US" dirty="0" err="1"/>
              <a:t>ln</a:t>
            </a:r>
            <a:r>
              <a:rPr lang="en-US" dirty="0"/>
              <a:t>(</a:t>
            </a:r>
            <a:r>
              <a:rPr lang="en-US" dirty="0" err="1"/>
              <a:t>M</a:t>
            </a:r>
            <a:r>
              <a:rPr lang="en-US" baseline="-25000" dirty="0" err="1"/>
              <a:t>n</a:t>
            </a:r>
            <a:r>
              <a:rPr lang="en-US" dirty="0"/>
              <a:t>/M</a:t>
            </a:r>
            <a:r>
              <a:rPr lang="en-US" baseline="-25000" dirty="0"/>
              <a:t>P</a:t>
            </a:r>
            <a:r>
              <a:rPr lang="en-US" dirty="0"/>
              <a:t>) ≈40 </a:t>
            </a:r>
            <a:r>
              <a:rPr lang="el-GR" dirty="0"/>
              <a:t>Δα</a:t>
            </a:r>
            <a:r>
              <a:rPr lang="en-US" dirty="0"/>
              <a:t>/</a:t>
            </a:r>
            <a:r>
              <a:rPr lang="el-GR" dirty="0"/>
              <a:t>α</a:t>
            </a:r>
            <a:r>
              <a:rPr lang="en-US" dirty="0"/>
              <a:t> ≈ 0.015 allowed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5239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Text Box 2"/>
          <p:cNvSpPr txBox="1">
            <a:spLocks noChangeArrowheads="1"/>
          </p:cNvSpPr>
          <p:nvPr/>
        </p:nvSpPr>
        <p:spPr bwMode="auto">
          <a:xfrm>
            <a:off x="179388" y="908050"/>
            <a:ext cx="8856662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/>
              </a:rPr>
              <a:t>      Time variation of coupling constants </a:t>
            </a:r>
          </a:p>
          <a:p>
            <a:r>
              <a:rPr lang="en-US" sz="3600" dirty="0">
                <a:solidFill>
                  <a:srgbClr val="FFFF00"/>
                </a:solidFill>
                <a:effectLst/>
              </a:rPr>
              <a:t>          must be tiny   –</a:t>
            </a:r>
          </a:p>
          <a:p>
            <a:endParaRPr lang="en-US" sz="3600" dirty="0">
              <a:solidFill>
                <a:srgbClr val="FFFF00"/>
              </a:solidFill>
              <a:effectLst/>
            </a:endParaRPr>
          </a:p>
          <a:p>
            <a:r>
              <a:rPr lang="en-US" sz="3600" dirty="0">
                <a:solidFill>
                  <a:srgbClr val="FFFF00"/>
                </a:solidFill>
                <a:effectLst/>
              </a:rPr>
              <a:t>      would be of very high significance !</a:t>
            </a:r>
          </a:p>
          <a:p>
            <a:endParaRPr lang="en-US" sz="3600" dirty="0">
              <a:effectLst/>
            </a:endParaRPr>
          </a:p>
          <a:p>
            <a:r>
              <a:rPr lang="en-US" sz="3600" dirty="0">
                <a:solidFill>
                  <a:srgbClr val="FF0000"/>
                </a:solidFill>
                <a:effectLst/>
              </a:rPr>
              <a:t>   </a:t>
            </a:r>
          </a:p>
          <a:p>
            <a:r>
              <a:rPr lang="en-US" sz="4000" i="1" dirty="0" smtClean="0">
                <a:effectLst/>
              </a:rPr>
              <a:t>    Possible </a:t>
            </a:r>
            <a:r>
              <a:rPr lang="en-US" sz="4000" i="1" dirty="0">
                <a:effectLst/>
              </a:rPr>
              <a:t>signal for Quintessence</a:t>
            </a:r>
          </a:p>
        </p:txBody>
      </p:sp>
    </p:spTree>
    <p:extLst>
      <p:ext uri="{BB962C8B-B14F-4D97-AF65-F5344CB8AC3E}">
        <p14:creationId xmlns:p14="http://schemas.microsoft.com/office/powerpoint/2010/main" val="127654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2" name="Text Box 4"/>
          <p:cNvSpPr txBox="1">
            <a:spLocks noChangeArrowheads="1"/>
          </p:cNvSpPr>
          <p:nvPr/>
        </p:nvSpPr>
        <p:spPr bwMode="auto">
          <a:xfrm>
            <a:off x="1042988" y="981075"/>
            <a:ext cx="7221537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i="1" dirty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Apparent violation of equivalence principle </a:t>
            </a:r>
          </a:p>
          <a:p>
            <a:endParaRPr lang="en-US" sz="2800" i="1" dirty="0">
              <a:solidFill>
                <a:srgbClr val="33C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and</a:t>
            </a:r>
          </a:p>
          <a:p>
            <a:endParaRPr lang="en-US" sz="2800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US" sz="2800" i="1" dirty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time variation of fundamental couplings</a:t>
            </a:r>
          </a:p>
          <a:p>
            <a:endParaRPr lang="en-US" sz="2800" i="1" dirty="0">
              <a:solidFill>
                <a:srgbClr val="33C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measure both the</a:t>
            </a:r>
          </a:p>
          <a:p>
            <a:endParaRPr lang="en-US" sz="2800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cosmon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coupling to ordinary matter</a:t>
            </a:r>
            <a:endParaRPr lang="de-DE" sz="28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51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Differential acceleration </a:t>
            </a:r>
            <a:r>
              <a:rPr lang="el-GR" dirty="0">
                <a:solidFill>
                  <a:srgbClr val="33CCFF"/>
                </a:solidFill>
              </a:rPr>
              <a:t>η</a:t>
            </a:r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>
                <a:solidFill>
                  <a:srgbClr val="FFFF00"/>
                </a:solidFill>
              </a:rPr>
              <a:t>For unified theories ( GUT ) :</a:t>
            </a:r>
          </a:p>
          <a:p>
            <a:pPr>
              <a:buFont typeface="Wingdings" pitchFamily="2" charset="2"/>
              <a:buNone/>
            </a:pPr>
            <a:endParaRPr lang="en-US" dirty="0">
              <a:solidFill>
                <a:srgbClr val="33CC33"/>
              </a:solidFill>
            </a:endParaRPr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44339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1775" y="2689290"/>
            <a:ext cx="8713092" cy="128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3397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61393" y="4413760"/>
            <a:ext cx="4597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3398" name="Text Box 6"/>
          <p:cNvSpPr txBox="1">
            <a:spLocks noChangeArrowheads="1"/>
          </p:cNvSpPr>
          <p:nvPr/>
        </p:nvSpPr>
        <p:spPr bwMode="auto">
          <a:xfrm>
            <a:off x="231775" y="5503863"/>
            <a:ext cx="58515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folHlink"/>
                </a:solidFill>
                <a:effectLst/>
              </a:rPr>
              <a:t>Q : time dependence of other parameters</a:t>
            </a:r>
          </a:p>
        </p:txBody>
      </p:sp>
      <p:sp>
        <p:nvSpPr>
          <p:cNvPr id="443399" name="Text Box 7"/>
          <p:cNvSpPr txBox="1">
            <a:spLocks noChangeArrowheads="1"/>
          </p:cNvSpPr>
          <p:nvPr/>
        </p:nvSpPr>
        <p:spPr bwMode="auto">
          <a:xfrm>
            <a:off x="6351588" y="4437063"/>
            <a:ext cx="15792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 pitchFamily="34" charset="0"/>
              </a:rPr>
              <a:t>η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 pitchFamily="34" charset="0"/>
              </a:rPr>
              <a:t>=</a:t>
            </a:r>
            <a:r>
              <a:rPr lang="el-G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 pitchFamily="34" charset="0"/>
              </a:rPr>
              <a:t>Δ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 pitchFamily="34" charset="0"/>
              </a:rPr>
              <a:t>a/2a</a:t>
            </a:r>
            <a:endParaRPr lang="el-GR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nivers 55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27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Text Box 2"/>
          <p:cNvSpPr txBox="1">
            <a:spLocks noChangeArrowheads="1"/>
          </p:cNvSpPr>
          <p:nvPr/>
        </p:nvSpPr>
        <p:spPr bwMode="auto">
          <a:xfrm>
            <a:off x="323850" y="1052513"/>
            <a:ext cx="7632700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1" dirty="0">
                <a:solidFill>
                  <a:srgbClr val="FFFF00"/>
                </a:solidFill>
                <a:effectLst/>
              </a:rPr>
              <a:t>Link between time variation of  </a:t>
            </a:r>
            <a:r>
              <a:rPr lang="el-GR" dirty="0">
                <a:solidFill>
                  <a:srgbClr val="FFFF00"/>
                </a:solidFill>
                <a:effectLst/>
              </a:rPr>
              <a:t>α</a:t>
            </a:r>
            <a:endParaRPr lang="en-US" dirty="0">
              <a:solidFill>
                <a:srgbClr val="FFFF00"/>
              </a:solidFill>
              <a:effectLst/>
            </a:endParaRPr>
          </a:p>
          <a:p>
            <a:endParaRPr lang="en-US" dirty="0">
              <a:solidFill>
                <a:srgbClr val="FFFF00"/>
              </a:solidFill>
              <a:effectLst/>
            </a:endParaRPr>
          </a:p>
          <a:p>
            <a:r>
              <a:rPr lang="en-US" i="1" dirty="0">
                <a:solidFill>
                  <a:srgbClr val="FFFF00"/>
                </a:solidFill>
                <a:effectLst/>
              </a:rPr>
              <a:t>  and violation of equivalence principle</a:t>
            </a:r>
          </a:p>
          <a:p>
            <a:endParaRPr lang="en-US" sz="3600" dirty="0">
              <a:solidFill>
                <a:srgbClr val="FFFF00"/>
              </a:solidFill>
              <a:effectLst/>
            </a:endParaRPr>
          </a:p>
          <a:p>
            <a:r>
              <a:rPr lang="en-US" sz="3600" dirty="0">
                <a:solidFill>
                  <a:srgbClr val="33CC33"/>
                </a:solidFill>
                <a:effectLst/>
              </a:rPr>
              <a:t>     </a:t>
            </a:r>
            <a:r>
              <a:rPr lang="en-US" sz="3600" dirty="0">
                <a:effectLst/>
              </a:rPr>
              <a:t>typically  :  </a:t>
            </a:r>
            <a:r>
              <a:rPr lang="el-GR" sz="3600" dirty="0">
                <a:effectLst/>
              </a:rPr>
              <a:t>η</a:t>
            </a:r>
            <a:r>
              <a:rPr lang="en-US" sz="3600" dirty="0">
                <a:effectLst/>
              </a:rPr>
              <a:t> = 10</a:t>
            </a:r>
            <a:r>
              <a:rPr lang="en-US" sz="3600" baseline="30000" dirty="0">
                <a:effectLst/>
              </a:rPr>
              <a:t>-14  </a:t>
            </a:r>
          </a:p>
          <a:p>
            <a:endParaRPr lang="en-US" sz="3600" baseline="30000" dirty="0">
              <a:effectLst/>
            </a:endParaRPr>
          </a:p>
          <a:p>
            <a:r>
              <a:rPr lang="en-US" sz="3600" baseline="30000" dirty="0">
                <a:effectLst/>
              </a:rPr>
              <a:t>             if  time variation of </a:t>
            </a:r>
            <a:r>
              <a:rPr lang="el-GR" sz="3600" baseline="30000" dirty="0">
                <a:effectLst/>
              </a:rPr>
              <a:t>α</a:t>
            </a:r>
            <a:r>
              <a:rPr lang="en-US" sz="3600" baseline="30000" dirty="0">
                <a:effectLst/>
              </a:rPr>
              <a:t> </a:t>
            </a:r>
          </a:p>
          <a:p>
            <a:r>
              <a:rPr lang="en-US" sz="3600" baseline="30000" dirty="0">
                <a:effectLst/>
              </a:rPr>
              <a:t>             near </a:t>
            </a:r>
            <a:r>
              <a:rPr lang="en-US" sz="3600" baseline="30000" dirty="0" err="1">
                <a:effectLst/>
              </a:rPr>
              <a:t>Oklo</a:t>
            </a:r>
            <a:r>
              <a:rPr lang="en-US" sz="3600" baseline="30000" dirty="0">
                <a:effectLst/>
              </a:rPr>
              <a:t> upper bound</a:t>
            </a:r>
            <a:r>
              <a:rPr lang="en-US" sz="3600" dirty="0">
                <a:effectLst/>
              </a:rPr>
              <a:t> </a:t>
            </a:r>
            <a:endParaRPr lang="en-US" sz="3600" baseline="30000" dirty="0">
              <a:effectLst/>
            </a:endParaRPr>
          </a:p>
          <a:p>
            <a:endParaRPr lang="en-US" sz="3600" baseline="30000" dirty="0">
              <a:effectLst/>
            </a:endParaRPr>
          </a:p>
          <a:p>
            <a:endParaRPr lang="en-US" sz="3600" baseline="30000" dirty="0">
              <a:solidFill>
                <a:srgbClr val="33CC33"/>
              </a:solidFill>
              <a:effectLst/>
            </a:endParaRPr>
          </a:p>
          <a:p>
            <a:r>
              <a:rPr lang="en-US" sz="3600" baseline="30000" dirty="0">
                <a:solidFill>
                  <a:srgbClr val="33CC33"/>
                </a:solidFill>
                <a:effectLst/>
              </a:rPr>
              <a:t>   </a:t>
            </a:r>
            <a:r>
              <a:rPr lang="en-US" sz="4000" baseline="30000" dirty="0">
                <a:solidFill>
                  <a:srgbClr val="FFFF00"/>
                </a:solidFill>
                <a:effectLst/>
              </a:rPr>
              <a:t>to be tested ( MICROSCOPE , …)</a:t>
            </a:r>
            <a:r>
              <a:rPr lang="en-US" sz="4000" dirty="0">
                <a:solidFill>
                  <a:srgbClr val="FFFF00"/>
                </a:solidFill>
                <a:effectLst/>
              </a:rPr>
              <a:t> </a:t>
            </a:r>
            <a:endParaRPr lang="el-GR" sz="4400" dirty="0">
              <a:solidFill>
                <a:srgbClr val="FFFF00"/>
              </a:solidFill>
              <a:effectLst/>
            </a:endParaRPr>
          </a:p>
        </p:txBody>
      </p:sp>
      <p:pic>
        <p:nvPicPr>
          <p:cNvPr id="658435" name="Picture 3"/>
          <p:cNvPicPr>
            <a:picLocks noChangeAspect="1" noChangeArrowheads="1"/>
          </p:cNvPicPr>
          <p:nvPr/>
        </p:nvPicPr>
        <p:blipFill>
          <a:blip r:embed="rId3" cstate="print"/>
          <a:srcRect l="20476" t="9636" r="19727" b="15538"/>
          <a:stretch>
            <a:fillRect/>
          </a:stretch>
        </p:blipFill>
        <p:spPr bwMode="auto">
          <a:xfrm>
            <a:off x="6012160" y="4005064"/>
            <a:ext cx="2554288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2639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3CCFF"/>
                </a:solidFill>
              </a:rPr>
              <a:t>Cosmon coupling to atoms</a:t>
            </a:r>
            <a:endParaRPr lang="de-DE">
              <a:solidFill>
                <a:srgbClr val="33CCFF"/>
              </a:solidFill>
            </a:endParaRPr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Tiny !!!</a:t>
            </a:r>
          </a:p>
          <a:p>
            <a:r>
              <a:rPr lang="en-US" sz="2800"/>
              <a:t>Substantially weaker than gravity.</a:t>
            </a:r>
          </a:p>
          <a:p>
            <a:r>
              <a:rPr lang="en-US" sz="2800"/>
              <a:t>Non-universal couplings bounded by tests</a:t>
            </a:r>
          </a:p>
          <a:p>
            <a:pPr>
              <a:buFont typeface="Wingdings" pitchFamily="2" charset="2"/>
              <a:buNone/>
            </a:pPr>
            <a:r>
              <a:rPr lang="en-US" sz="2800"/>
              <a:t>    of equivalence principle.</a:t>
            </a:r>
          </a:p>
          <a:p>
            <a:r>
              <a:rPr lang="en-US" sz="2800"/>
              <a:t>Universal coupling bounded by tests of Brans-Dicke parameter </a:t>
            </a:r>
            <a:r>
              <a:rPr lang="el-GR" sz="2800"/>
              <a:t>ω</a:t>
            </a:r>
            <a:r>
              <a:rPr lang="en-US" sz="2800"/>
              <a:t> in solar system.</a:t>
            </a:r>
            <a:endParaRPr lang="el-GR" sz="2800"/>
          </a:p>
          <a:p>
            <a:r>
              <a:rPr lang="en-US" sz="2800"/>
              <a:t>Only very small influence on cosmology.</a:t>
            </a:r>
          </a:p>
          <a:p>
            <a:endParaRPr lang="en-US" sz="2800"/>
          </a:p>
          <a:p>
            <a:pPr>
              <a:buFont typeface="Wingdings" pitchFamily="2" charset="2"/>
              <a:buNone/>
            </a:pPr>
            <a:r>
              <a:rPr lang="en-US" sz="2400"/>
              <a:t>( All this assumes validity of linear approximation )</a:t>
            </a:r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150112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Key </a:t>
            </a:r>
            <a:r>
              <a:rPr lang="en-US" dirty="0" smtClean="0">
                <a:solidFill>
                  <a:srgbClr val="FFFF00"/>
                </a:solidFill>
              </a:rPr>
              <a:t>questions (1)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is atom </a:t>
            </a:r>
            <a:r>
              <a:rPr lang="mr-IN" dirty="0" smtClean="0"/>
              <a:t>–</a:t>
            </a:r>
            <a:r>
              <a:rPr lang="en-US" dirty="0" smtClean="0"/>
              <a:t> scalar coupling much weaker than gravity?</a:t>
            </a:r>
          </a:p>
          <a:p>
            <a:r>
              <a:rPr lang="en-US" dirty="0" smtClean="0"/>
              <a:t>Why is scalar (almost) massless despite the presence of quantum fluctuations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66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74442"/>
          </a:xfrm>
        </p:spPr>
        <p:txBody>
          <a:bodyPr/>
          <a:lstStyle/>
          <a:p>
            <a:r>
              <a:rPr lang="en-US" smtClean="0">
                <a:solidFill>
                  <a:srgbClr val="FFFF00"/>
                </a:solidFill>
              </a:rPr>
              <a:t>(B) </a:t>
            </a:r>
            <a:r>
              <a:rPr lang="en-US" dirty="0" smtClean="0">
                <a:solidFill>
                  <a:srgbClr val="FFFF00"/>
                </a:solidFill>
              </a:rPr>
              <a:t>Spontaneously broken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scale symmetry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08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7544" y="980728"/>
            <a:ext cx="8229600" cy="22322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x-none">
                <a:solidFill>
                  <a:srgbClr val="FFFF00"/>
                </a:solidFill>
                <a:effectLst/>
                <a:ea typeface="MS PGothic" charset="-128"/>
              </a:rPr>
              <a:t>scale symmetry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1600" y="4221088"/>
            <a:ext cx="7563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intrinsic length or mass scale present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43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5" name="Picture 5" descr="scaling1"/>
          <p:cNvPicPr>
            <a:picLocks noChangeAspect="1" noChangeArrowheads="1"/>
          </p:cNvPicPr>
          <p:nvPr/>
        </p:nvPicPr>
        <p:blipFill>
          <a:blip r:embed="rId2" cstate="print"/>
          <a:srcRect l="32608" t="27110" r="31970" b="55696"/>
          <a:stretch>
            <a:fillRect/>
          </a:stretch>
        </p:blipFill>
        <p:spPr bwMode="auto">
          <a:xfrm>
            <a:off x="611560" y="3861048"/>
            <a:ext cx="3241675" cy="1935163"/>
          </a:xfrm>
          <a:prstGeom prst="rect">
            <a:avLst/>
          </a:prstGeom>
          <a:noFill/>
        </p:spPr>
      </p:pic>
      <p:pic>
        <p:nvPicPr>
          <p:cNvPr id="138246" name="Picture 6" descr="scaling1"/>
          <p:cNvPicPr>
            <a:picLocks noChangeAspect="1" noChangeArrowheads="1"/>
          </p:cNvPicPr>
          <p:nvPr/>
        </p:nvPicPr>
        <p:blipFill>
          <a:blip r:embed="rId2" cstate="print"/>
          <a:srcRect l="13048" t="13556" r="15184" b="55269"/>
          <a:stretch>
            <a:fillRect/>
          </a:stretch>
        </p:blipFill>
        <p:spPr bwMode="auto">
          <a:xfrm>
            <a:off x="611560" y="1628800"/>
            <a:ext cx="3240087" cy="1936750"/>
          </a:xfrm>
          <a:prstGeom prst="rect">
            <a:avLst/>
          </a:prstGeom>
          <a:noFill/>
        </p:spPr>
      </p:pic>
      <p:pic>
        <p:nvPicPr>
          <p:cNvPr id="138247" name="Picture 7" descr="scaling2"/>
          <p:cNvPicPr>
            <a:picLocks noChangeAspect="1" noChangeArrowheads="1"/>
          </p:cNvPicPr>
          <p:nvPr/>
        </p:nvPicPr>
        <p:blipFill>
          <a:blip r:embed="rId3" cstate="print"/>
          <a:srcRect l="17711" t="14915" r="19849" b="57959"/>
          <a:stretch>
            <a:fillRect/>
          </a:stretch>
        </p:blipFill>
        <p:spPr bwMode="auto">
          <a:xfrm>
            <a:off x="5220072" y="1628800"/>
            <a:ext cx="3312368" cy="1978332"/>
          </a:xfrm>
          <a:prstGeom prst="rect">
            <a:avLst/>
          </a:prstGeom>
          <a:noFill/>
        </p:spPr>
      </p:pic>
      <p:pic>
        <p:nvPicPr>
          <p:cNvPr id="138248" name="Picture 8" descr="scaling2"/>
          <p:cNvPicPr>
            <a:picLocks noChangeAspect="1" noChangeArrowheads="1"/>
          </p:cNvPicPr>
          <p:nvPr/>
        </p:nvPicPr>
        <p:blipFill>
          <a:blip r:embed="rId3" cstate="print"/>
          <a:srcRect l="35402" t="16948" r="31972" b="67464"/>
          <a:stretch>
            <a:fillRect/>
          </a:stretch>
        </p:blipFill>
        <p:spPr bwMode="auto">
          <a:xfrm>
            <a:off x="5220072" y="3861048"/>
            <a:ext cx="3337379" cy="1944216"/>
          </a:xfrm>
          <a:prstGeom prst="rect">
            <a:avLst/>
          </a:prstGeom>
          <a:noFill/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Scale symmetry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83568" y="6165304"/>
            <a:ext cx="3182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no scale symmetry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436096" y="6165304"/>
            <a:ext cx="3024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scale symmetry</a:t>
            </a:r>
            <a:endParaRPr lang="en-US" sz="2800" dirty="0"/>
          </a:p>
        </p:txBody>
      </p:sp>
      <p:pic>
        <p:nvPicPr>
          <p:cNvPr id="1026" name="Picture 2" descr="C:\Users\wetteric\Pictures\Cosmobilder\lup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84984"/>
            <a:ext cx="1224136" cy="1209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471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 Scalar tensor theories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Dirac’s hypothesis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Weyl scaling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Brans-</a:t>
            </a:r>
            <a:r>
              <a:rPr lang="en-US" dirty="0" err="1" smtClean="0">
                <a:solidFill>
                  <a:srgbClr val="FFFF00"/>
                </a:solidFill>
              </a:rPr>
              <a:t>Dicke</a:t>
            </a:r>
            <a:r>
              <a:rPr lang="en-US" dirty="0" smtClean="0">
                <a:solidFill>
                  <a:srgbClr val="FFFF00"/>
                </a:solidFill>
              </a:rPr>
              <a:t> theory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additional interaction 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907148"/>
            <a:ext cx="3613646" cy="221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Scale symmetry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2924944"/>
            <a:ext cx="8291512" cy="359968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Dimensionless couplings are independent of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All particle masses are proportional to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.</a:t>
            </a:r>
            <a:endParaRPr lang="en-US" dirty="0" smtClean="0"/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Ratios of particle masses remain constant.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Compatibility with observational bounds on time dependence of particle mass ratios.</a:t>
            </a: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1720" y="1556792"/>
            <a:ext cx="4896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All parameters with mass are </a:t>
            </a:r>
          </a:p>
          <a:p>
            <a:r>
              <a:rPr lang="en-US" sz="2800" dirty="0" smtClean="0"/>
              <a:t>proportional to scalar field </a:t>
            </a:r>
            <a:r>
              <a:rPr lang="el-GR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cs typeface="MS PGothic" charset="0"/>
              </a:rPr>
              <a:t>χ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024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Scale symmetry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2924944"/>
            <a:ext cx="8291512" cy="359968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 smtClean="0">
                <a:solidFill>
                  <a:srgbClr val="FFFF00"/>
                </a:solidFill>
              </a:rPr>
              <a:t>gravity: 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Higgs </a:t>
            </a:r>
            <a:r>
              <a:rPr lang="en-US" sz="2800" dirty="0" err="1" smtClean="0">
                <a:solidFill>
                  <a:srgbClr val="FFFF00"/>
                </a:solidFill>
              </a:rPr>
              <a:t>vev</a:t>
            </a:r>
            <a:r>
              <a:rPr lang="en-US" sz="2800" dirty="0" smtClean="0">
                <a:solidFill>
                  <a:srgbClr val="FFFF00"/>
                </a:solidFill>
              </a:rPr>
              <a:t>,</a:t>
            </a:r>
          </a:p>
          <a:p>
            <a:pPr marL="0" indent="0">
              <a:buNone/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electron mass</a:t>
            </a:r>
          </a:p>
          <a:p>
            <a:pPr marL="0" indent="0">
              <a:buNone/>
              <a:defRPr/>
            </a:pPr>
            <a:endParaRPr lang="en-US" sz="2800" dirty="0" smtClean="0">
              <a:solidFill>
                <a:srgbClr val="FFFF00"/>
              </a:solidFill>
            </a:endParaRPr>
          </a:p>
          <a:p>
            <a:pPr marL="0" indent="0">
              <a:buNone/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QCD, </a:t>
            </a:r>
          </a:p>
          <a:p>
            <a:pPr marL="0" indent="0">
              <a:buNone/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proton mass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1720" y="1556792"/>
            <a:ext cx="4896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All parameters with mass are </a:t>
            </a:r>
          </a:p>
          <a:p>
            <a:r>
              <a:rPr lang="en-US" sz="2800" dirty="0" smtClean="0"/>
              <a:t>proportional to scalar field </a:t>
            </a:r>
            <a:r>
              <a:rPr lang="el-GR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cs typeface="MS PGothic" charset="0"/>
              </a:rPr>
              <a:t>χ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570" y="5775324"/>
            <a:ext cx="1587500" cy="64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4301143"/>
            <a:ext cx="1587500" cy="63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029" y="2880671"/>
            <a:ext cx="4191620" cy="838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1511" y="4230876"/>
            <a:ext cx="1861279" cy="7755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8973" y="5673724"/>
            <a:ext cx="1955800" cy="850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04248" y="3212976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/>
              <a:t>Fujii</a:t>
            </a:r>
            <a:r>
              <a:rPr lang="en-US" sz="2400" i="1" dirty="0" smtClean="0"/>
              <a:t>, Zee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45392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498600"/>
          </a:xfrm>
          <a:noFill/>
          <a:ln/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  <a:effectLst/>
              </a:rPr>
              <a:t>Spontaneous breaking </a:t>
            </a:r>
            <a:br>
              <a:rPr lang="en-US" dirty="0" smtClean="0">
                <a:solidFill>
                  <a:srgbClr val="33CCFF"/>
                </a:solidFill>
                <a:effectLst/>
              </a:rPr>
            </a:br>
            <a:r>
              <a:rPr lang="en-US" dirty="0" smtClean="0">
                <a:solidFill>
                  <a:srgbClr val="33CCFF"/>
                </a:solidFill>
                <a:effectLst/>
              </a:rPr>
              <a:t>of scale symmetry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76475"/>
            <a:ext cx="8229600" cy="3849688"/>
          </a:xfrm>
          <a:noFill/>
          <a:ln/>
        </p:spPr>
        <p:txBody>
          <a:bodyPr/>
          <a:lstStyle/>
          <a:p>
            <a:r>
              <a:rPr lang="en-US" dirty="0" smtClean="0">
                <a:effectLst/>
              </a:rPr>
              <a:t>expectation value of scalar field breaks scale symmetry spontaneously</a:t>
            </a:r>
          </a:p>
          <a:p>
            <a:r>
              <a:rPr lang="en-US" dirty="0" smtClean="0">
                <a:effectLst/>
              </a:rPr>
              <a:t>massive particles are compatible with scale symmetry</a:t>
            </a:r>
          </a:p>
          <a:p>
            <a:r>
              <a:rPr lang="en-US" dirty="0" smtClean="0">
                <a:effectLst/>
              </a:rPr>
              <a:t>in presence of massive particles : sign of exact scale symmetry is exactly </a:t>
            </a:r>
            <a:r>
              <a:rPr lang="en-US" dirty="0" err="1" smtClean="0">
                <a:solidFill>
                  <a:srgbClr val="FFFF00"/>
                </a:solidFill>
                <a:effectLst/>
              </a:rPr>
              <a:t>massless</a:t>
            </a:r>
            <a:r>
              <a:rPr lang="en-US" dirty="0" smtClean="0">
                <a:solidFill>
                  <a:srgbClr val="FFFF00"/>
                </a:solidFill>
                <a:effectLst/>
              </a:rPr>
              <a:t> Goldstone boson</a:t>
            </a:r>
            <a:r>
              <a:rPr lang="en-US" dirty="0" smtClean="0">
                <a:effectLst/>
              </a:rPr>
              <a:t> – the </a:t>
            </a:r>
            <a:r>
              <a:rPr lang="en-US" dirty="0" err="1" smtClean="0">
                <a:effectLst/>
              </a:rPr>
              <a:t>dilaton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5404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33CCFF"/>
                </a:solidFill>
              </a:rPr>
              <a:t>Einstein frame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3187287"/>
            <a:ext cx="2806700" cy="749300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5049491"/>
            <a:ext cx="2870200" cy="800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2" y="4564824"/>
            <a:ext cx="2880320" cy="17694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2922522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scale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transformation :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00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Key </a:t>
            </a:r>
            <a:r>
              <a:rPr lang="en-US" dirty="0" smtClean="0">
                <a:solidFill>
                  <a:srgbClr val="FFFF00"/>
                </a:solidFill>
              </a:rPr>
              <a:t>questions (1)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is atom </a:t>
            </a:r>
            <a:r>
              <a:rPr lang="mr-IN" dirty="0" smtClean="0"/>
              <a:t>–</a:t>
            </a:r>
            <a:r>
              <a:rPr lang="en-US" dirty="0" smtClean="0"/>
              <a:t> scalar coupling much weaker than gravity?</a:t>
            </a:r>
          </a:p>
          <a:p>
            <a:r>
              <a:rPr lang="en-US" dirty="0" smtClean="0"/>
              <a:t>Why is scalar (almost) massless despite the presence of quantum fluctuations 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4797152"/>
            <a:ext cx="74959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S</a:t>
            </a:r>
            <a:r>
              <a:rPr lang="en-US" i="1" dirty="0" smtClean="0">
                <a:solidFill>
                  <a:srgbClr val="FFFF00"/>
                </a:solidFill>
              </a:rPr>
              <a:t>cale symmetry explains both massless</a:t>
            </a:r>
          </a:p>
          <a:p>
            <a:r>
              <a:rPr lang="en-US" i="1" dirty="0" smtClean="0">
                <a:solidFill>
                  <a:srgbClr val="FFFF00"/>
                </a:solidFill>
              </a:rPr>
              <a:t>scalar field and vanishing couplings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1920" y="4077072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93482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Key </a:t>
            </a:r>
            <a:r>
              <a:rPr lang="en-US" dirty="0" smtClean="0">
                <a:solidFill>
                  <a:srgbClr val="FFFF00"/>
                </a:solidFill>
              </a:rPr>
              <a:t>question (2)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does scale symmetry play a role even though it is violated by quantum fluctuations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77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836613"/>
            <a:ext cx="8229600" cy="3384550"/>
          </a:xfrm>
          <a:noFill/>
        </p:spPr>
        <p:txBody>
          <a:bodyPr/>
          <a:lstStyle/>
          <a:p>
            <a:r>
              <a:rPr lang="en-US" smtClean="0">
                <a:solidFill>
                  <a:srgbClr val="FFFF00"/>
                </a:solidFill>
                <a:effectLst/>
              </a:rPr>
              <a:t> </a:t>
            </a:r>
            <a:br>
              <a:rPr lang="en-US" smtClean="0">
                <a:solidFill>
                  <a:srgbClr val="FFFF00"/>
                </a:solidFill>
                <a:effectLst/>
              </a:rPr>
            </a:br>
            <a:r>
              <a:rPr lang="en-US" smtClean="0">
                <a:solidFill>
                  <a:srgbClr val="FFFF00"/>
                </a:solidFill>
                <a:effectLst/>
              </a:rPr>
              <a:t>quantum gravity with</a:t>
            </a:r>
            <a:br>
              <a:rPr lang="en-US" smtClean="0">
                <a:solidFill>
                  <a:srgbClr val="FFFF00"/>
                </a:solidFill>
                <a:effectLst/>
              </a:rPr>
            </a:br>
            <a:r>
              <a:rPr lang="en-US" smtClean="0">
                <a:solidFill>
                  <a:srgbClr val="FFFF00"/>
                </a:solidFill>
                <a:effectLst/>
              </a:rPr>
              <a:t>scalar field –</a:t>
            </a:r>
            <a:br>
              <a:rPr lang="en-US" smtClean="0">
                <a:solidFill>
                  <a:srgbClr val="FFFF00"/>
                </a:solidFill>
                <a:effectLst/>
              </a:rPr>
            </a:br>
            <a:r>
              <a:rPr lang="en-US" smtClean="0">
                <a:solidFill>
                  <a:srgbClr val="FFFF00"/>
                </a:solidFill>
                <a:effectLst/>
              </a:rPr>
              <a:t>the role of scale symmetry</a:t>
            </a:r>
          </a:p>
        </p:txBody>
      </p:sp>
    </p:spTree>
    <p:extLst>
      <p:ext uri="{BB962C8B-B14F-4D97-AF65-F5344CB8AC3E}">
        <p14:creationId xmlns:p14="http://schemas.microsoft.com/office/powerpoint/2010/main" val="90524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fluctuations induce</a:t>
            </a:r>
            <a:br>
              <a:rPr lang="en-US" dirty="0" smtClean="0">
                <a:solidFill>
                  <a:srgbClr val="33CCFF"/>
                </a:solidFill>
              </a:rPr>
            </a:br>
            <a:r>
              <a:rPr lang="en-US" dirty="0" smtClean="0">
                <a:solidFill>
                  <a:srgbClr val="33CCFF"/>
                </a:solidFill>
              </a:rPr>
              <a:t>running couplings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violation of scale symmetry</a:t>
            </a:r>
          </a:p>
          <a:p>
            <a:pPr>
              <a:defRPr/>
            </a:pPr>
            <a:r>
              <a:rPr lang="en-US" dirty="0" smtClean="0"/>
              <a:t>well known in QCD or standard model</a:t>
            </a:r>
            <a:endParaRPr lang="en-US" dirty="0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573463"/>
            <a:ext cx="3089275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http://th.physik.uni-frankfurt.de/~hossi/Bilder/BR/Plotl/QCDAlpha_ProgPartNuclPhy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3552825"/>
            <a:ext cx="266382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991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Quantum </a:t>
            </a:r>
            <a:r>
              <a:rPr lang="de-DE" dirty="0" err="1" smtClean="0">
                <a:solidFill>
                  <a:srgbClr val="33CCFF"/>
                </a:solidFill>
              </a:rPr>
              <a:t>scale</a:t>
            </a:r>
            <a:r>
              <a:rPr lang="de-DE" smtClean="0">
                <a:solidFill>
                  <a:srgbClr val="33CCFF"/>
                </a:solidFill>
              </a:rPr>
              <a:t> symmetry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de-DE" smtClean="0"/>
              <a:t>quantum fluctuations violate scale symmetry</a:t>
            </a:r>
          </a:p>
          <a:p>
            <a:pPr>
              <a:defRPr/>
            </a:pPr>
            <a:r>
              <a:rPr lang="de-DE" smtClean="0"/>
              <a:t>running dimensionless couplings</a:t>
            </a:r>
          </a:p>
          <a:p>
            <a:pPr>
              <a:defRPr/>
            </a:pPr>
            <a:r>
              <a:rPr lang="de-DE" smtClean="0"/>
              <a:t>at fixed points , scale symmetry is exact !</a:t>
            </a:r>
          </a:p>
        </p:txBody>
      </p:sp>
    </p:spTree>
    <p:extLst>
      <p:ext uri="{BB962C8B-B14F-4D97-AF65-F5344CB8AC3E}">
        <p14:creationId xmlns:p14="http://schemas.microsoft.com/office/powerpoint/2010/main" val="167345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33CCFF"/>
                </a:solidFill>
              </a:rPr>
              <a:t>functional renormalization :</a:t>
            </a:r>
            <a:br>
              <a:rPr lang="en-US" sz="4000" dirty="0" smtClean="0">
                <a:solidFill>
                  <a:srgbClr val="33CCFF"/>
                </a:solidFill>
              </a:rPr>
            </a:br>
            <a:r>
              <a:rPr lang="en-US" sz="4000" dirty="0" smtClean="0">
                <a:solidFill>
                  <a:srgbClr val="33CCFF"/>
                </a:solidFill>
              </a:rPr>
              <a:t>flowing action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56325" y="566102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Garamond" pitchFamily="18" charset="0"/>
                <a:ea typeface="+mn-ea"/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41101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Fifth force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en-US" sz="2800" dirty="0" smtClean="0"/>
              <a:t>coupling strength </a:t>
            </a:r>
          </a:p>
          <a:p>
            <a:pPr marL="0" indent="0">
              <a:buNone/>
            </a:pPr>
            <a:r>
              <a:rPr lang="en-US" sz="2800" dirty="0" smtClean="0"/>
              <a:t>  </a:t>
            </a:r>
          </a:p>
          <a:p>
            <a:r>
              <a:rPr lang="en-US" sz="2800" dirty="0" smtClean="0"/>
              <a:t>range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m ∼ H     : long range    ( dynamical dark energy)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m ≫ H   : short range   ( dark matter )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800" dirty="0" smtClean="0"/>
              <a:t>concentrate on long range </a:t>
            </a:r>
            <a:r>
              <a:rPr lang="mr-IN" sz="2800" dirty="0" smtClean="0"/>
              <a:t>–</a:t>
            </a:r>
            <a:r>
              <a:rPr lang="en-US" sz="2800" dirty="0" smtClean="0"/>
              <a:t> effectively massless scalar   for earth, solar system, galaxies, black holes, laboratory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763" y="1409977"/>
            <a:ext cx="846983" cy="795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2420888"/>
            <a:ext cx="586258" cy="730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082" y="1681451"/>
            <a:ext cx="2392903" cy="147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6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439862"/>
          </a:xfrm>
        </p:spPr>
        <p:txBody>
          <a:bodyPr/>
          <a:lstStyle/>
          <a:p>
            <a:r>
              <a:rPr lang="en-US" altLang="x-none" sz="3600">
                <a:solidFill>
                  <a:srgbClr val="33CCFF"/>
                </a:solidFill>
                <a:ea typeface="MS PGothic" charset="-128"/>
              </a:rPr>
              <a:t>Asymptotic safety     Asymptotic freedom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3" y="2204864"/>
            <a:ext cx="35179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10" y="2229978"/>
            <a:ext cx="37433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782" y="4869160"/>
            <a:ext cx="83376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</a:t>
            </a:r>
            <a:r>
              <a:rPr lang="en-US" sz="2800" dirty="0" smtClean="0">
                <a:solidFill>
                  <a:srgbClr val="FFFF00"/>
                </a:solidFill>
              </a:rPr>
              <a:t>elevant parameters yield undetermined couplings.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Q</a:t>
            </a:r>
            <a:r>
              <a:rPr lang="en-US" sz="2800" dirty="0" smtClean="0">
                <a:solidFill>
                  <a:srgbClr val="FFFF00"/>
                </a:solidFill>
              </a:rPr>
              <a:t>uartic scalar coupling is not relevant and can therefore be predicted.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20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Key </a:t>
            </a:r>
            <a:r>
              <a:rPr lang="en-US" dirty="0" smtClean="0">
                <a:solidFill>
                  <a:srgbClr val="FFFF00"/>
                </a:solidFill>
              </a:rPr>
              <a:t>question (2)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does scale symmetry play a role even though it is violated by quantum fluctuations 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635896" y="3645025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</a:rPr>
              <a:t> answer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5229200"/>
            <a:ext cx="60612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    </a:t>
            </a:r>
            <a:r>
              <a:rPr lang="en-US" i="1" dirty="0" smtClean="0">
                <a:solidFill>
                  <a:srgbClr val="FFFF00"/>
                </a:solidFill>
              </a:rPr>
              <a:t>Fixed points </a:t>
            </a:r>
          </a:p>
          <a:p>
            <a:r>
              <a:rPr lang="en-US" i="1" dirty="0" smtClean="0">
                <a:solidFill>
                  <a:srgbClr val="FFFF00"/>
                </a:solidFill>
              </a:rPr>
              <a:t>   always realize scale symmetry</a:t>
            </a:r>
            <a:endParaRPr lang="en-US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69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Key question (3)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r>
              <a:rPr lang="en-US" dirty="0"/>
              <a:t>Do fixed points </a:t>
            </a:r>
            <a:r>
              <a:rPr lang="en-US"/>
              <a:t>play </a:t>
            </a:r>
            <a:r>
              <a:rPr lang="en-US" smtClean="0"/>
              <a:t>a </a:t>
            </a:r>
            <a:r>
              <a:rPr lang="en-US" dirty="0"/>
              <a:t>role for cosmology ?</a:t>
            </a:r>
          </a:p>
        </p:txBody>
      </p:sp>
    </p:spTree>
    <p:extLst>
      <p:ext uri="{BB962C8B-B14F-4D97-AF65-F5344CB8AC3E}">
        <p14:creationId xmlns:p14="http://schemas.microsoft.com/office/powerpoint/2010/main" val="124764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33CCFF"/>
                </a:solidFill>
              </a:rPr>
              <a:t>Crossover in quantum gravity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557338"/>
            <a:ext cx="8208962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4" cstate="print"/>
          <a:srcRect l="15869" t="10829" r="3288" b="9462"/>
          <a:stretch>
            <a:fillRect/>
          </a:stretch>
        </p:blipFill>
        <p:spPr bwMode="auto">
          <a:xfrm>
            <a:off x="3563938" y="4581525"/>
            <a:ext cx="2592387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603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 smtClean="0">
                <a:solidFill>
                  <a:srgbClr val="33CCFF"/>
                </a:solidFill>
                <a:effectLst/>
              </a:rPr>
              <a:t>Approximate scale symmetry near fixed points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5038"/>
            <a:ext cx="8229600" cy="4392612"/>
          </a:xfrm>
          <a:solidFill>
            <a:srgbClr val="0033CC"/>
          </a:solidFill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effectLst/>
              </a:rPr>
              <a:t>UV : approximate scale invariance of primordial fluctuation spectrum from inflation</a:t>
            </a:r>
          </a:p>
          <a:p>
            <a:pPr>
              <a:defRPr/>
            </a:pPr>
            <a:endParaRPr lang="en-US" dirty="0" smtClean="0">
              <a:solidFill>
                <a:srgbClr val="FFFF00"/>
              </a:solidFill>
              <a:effectLst/>
            </a:endParaRPr>
          </a:p>
          <a:p>
            <a:pPr>
              <a:buClr>
                <a:srgbClr val="FFCC00"/>
              </a:buClr>
              <a:defRPr/>
            </a:pPr>
            <a:r>
              <a:rPr lang="en-US" dirty="0" smtClean="0">
                <a:solidFill>
                  <a:srgbClr val="FFFF00"/>
                </a:solidFill>
                <a:effectLst/>
              </a:rPr>
              <a:t>IR : </a:t>
            </a:r>
            <a:r>
              <a:rPr lang="en-US" dirty="0" err="1" smtClean="0"/>
              <a:t>cosmon</a:t>
            </a:r>
            <a:r>
              <a:rPr lang="en-US" dirty="0" smtClean="0"/>
              <a:t> is pseudo Goldstone boson of 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 smtClean="0"/>
              <a:t>        spontaneously broken scale symmetry,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 smtClean="0"/>
              <a:t>        tiny mass,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FFFF00"/>
                </a:solidFill>
                <a:effectLst/>
              </a:rPr>
              <a:t>        responsible for 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155752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33CCFF"/>
                </a:solidFill>
              </a:rPr>
              <a:t>Asymptotic safety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30956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de-DE" smtClean="0"/>
              <a:t>if  UV fixed point exists :</a:t>
            </a:r>
          </a:p>
          <a:p>
            <a:pPr>
              <a:defRPr/>
            </a:pPr>
            <a:endParaRPr lang="de-DE" smtClean="0"/>
          </a:p>
          <a:p>
            <a:pPr>
              <a:buFont typeface="Wingdings" pitchFamily="2" charset="2"/>
              <a:buNone/>
              <a:defRPr/>
            </a:pPr>
            <a:r>
              <a:rPr lang="de-DE" sz="4000" i="1" smtClean="0">
                <a:solidFill>
                  <a:srgbClr val="FFFF00"/>
                </a:solidFill>
              </a:rPr>
              <a:t>quantum gravity is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4000" i="1" smtClean="0">
                <a:solidFill>
                  <a:srgbClr val="FFFF00"/>
                </a:solidFill>
              </a:rPr>
              <a:t>non-perturbatively renormalizable 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35150" y="5805488"/>
            <a:ext cx="5400675" cy="579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S. Weinberg  ,   M. Reuter</a:t>
            </a:r>
          </a:p>
        </p:txBody>
      </p:sp>
    </p:spTree>
    <p:extLst>
      <p:ext uri="{BB962C8B-B14F-4D97-AF65-F5344CB8AC3E}">
        <p14:creationId xmlns:p14="http://schemas.microsoft.com/office/powerpoint/2010/main" val="150760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solidFill>
                  <a:srgbClr val="79DCFF"/>
                </a:solidFill>
              </a:rPr>
              <a:t>a prediction…</a:t>
            </a:r>
            <a:endParaRPr lang="de-DE" smtClean="0">
              <a:solidFill>
                <a:srgbClr val="79DCFF"/>
              </a:solidFill>
            </a:endParaRPr>
          </a:p>
        </p:txBody>
      </p:sp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7810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076700"/>
            <a:ext cx="79835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3"/>
          <p:cNvPicPr>
            <a:picLocks noChangeAspect="1" noChangeArrowheads="1"/>
          </p:cNvPicPr>
          <p:nvPr/>
        </p:nvPicPr>
        <p:blipFill>
          <a:blip r:embed="rId4" cstate="print"/>
          <a:srcRect l="45100" t="75000" r="26936" b="10001"/>
          <a:stretch>
            <a:fillRect/>
          </a:stretch>
        </p:blipFill>
        <p:spPr bwMode="auto">
          <a:xfrm>
            <a:off x="2051050" y="5876925"/>
            <a:ext cx="5953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089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4000" smtClean="0">
                <a:solidFill>
                  <a:srgbClr val="33CCFF"/>
                </a:solidFill>
              </a:rPr>
              <a:t>Possible consequences of </a:t>
            </a:r>
            <a:br>
              <a:rPr lang="de-DE" sz="4000" smtClean="0">
                <a:solidFill>
                  <a:srgbClr val="33CCFF"/>
                </a:solidFill>
              </a:rPr>
            </a:br>
            <a:r>
              <a:rPr lang="de-DE" sz="4000" smtClean="0">
                <a:solidFill>
                  <a:srgbClr val="33CCFF"/>
                </a:solidFill>
              </a:rPr>
              <a:t>crossover in quantum gravity</a:t>
            </a:r>
          </a:p>
        </p:txBody>
      </p:sp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1916113"/>
            <a:ext cx="4535487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468313" y="4932363"/>
            <a:ext cx="86280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Realistic model for inflation and dark energy</a:t>
            </a:r>
          </a:p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single scalar field</a:t>
            </a:r>
          </a:p>
        </p:txBody>
      </p:sp>
    </p:spTree>
    <p:extLst>
      <p:ext uri="{BB962C8B-B14F-4D97-AF65-F5344CB8AC3E}">
        <p14:creationId xmlns:p14="http://schemas.microsoft.com/office/powerpoint/2010/main" val="128704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Variable Gravity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  <p:sp>
        <p:nvSpPr>
          <p:cNvPr id="7" name="Textfeld 6"/>
          <p:cNvSpPr txBox="1"/>
          <p:nvPr/>
        </p:nvSpPr>
        <p:spPr>
          <a:xfrm>
            <a:off x="1692275" y="4292600"/>
            <a:ext cx="597535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quantum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variation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yields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equations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 l="94664"/>
          <a:stretch>
            <a:fillRect/>
          </a:stretch>
        </p:blipFill>
        <p:spPr bwMode="auto">
          <a:xfrm>
            <a:off x="7308850" y="5732463"/>
            <a:ext cx="2873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 cstate="print"/>
          <a:srcRect r="70155"/>
          <a:stretch>
            <a:fillRect/>
          </a:stretch>
        </p:blipFill>
        <p:spPr bwMode="auto">
          <a:xfrm>
            <a:off x="4284663" y="5699125"/>
            <a:ext cx="18002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227763" y="5805488"/>
            <a:ext cx="1165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331913" y="5876925"/>
            <a:ext cx="28797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Einstein gravity :</a:t>
            </a:r>
          </a:p>
        </p:txBody>
      </p:sp>
    </p:spTree>
    <p:extLst>
      <p:ext uri="{BB962C8B-B14F-4D97-AF65-F5344CB8AC3E}">
        <p14:creationId xmlns:p14="http://schemas.microsoft.com/office/powerpoint/2010/main" val="109619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 Variable Gravity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0825" y="1700213"/>
            <a:ext cx="8642350" cy="3816350"/>
          </a:xfrm>
        </p:spPr>
        <p:txBody>
          <a:bodyPr/>
          <a:lstStyle/>
          <a:p>
            <a:pPr>
              <a:defRPr/>
            </a:pPr>
            <a:r>
              <a:rPr lang="en-US" sz="2800" smtClean="0">
                <a:solidFill>
                  <a:srgbClr val="FFFF00"/>
                </a:solidFill>
              </a:rPr>
              <a:t>Scalar field coupled to gravity</a:t>
            </a:r>
          </a:p>
          <a:p>
            <a:pPr>
              <a:defRPr/>
            </a:pPr>
            <a:r>
              <a:rPr lang="en-US" sz="2800" smtClean="0">
                <a:solidFill>
                  <a:srgbClr val="FFFF00"/>
                </a:solidFill>
              </a:rPr>
              <a:t>Effective Planck mass depends on scalar field</a:t>
            </a:r>
          </a:p>
          <a:p>
            <a:pPr>
              <a:defRPr/>
            </a:pPr>
            <a:r>
              <a:rPr lang="en-US" sz="2800" smtClean="0">
                <a:solidFill>
                  <a:srgbClr val="FFFF00"/>
                </a:solidFill>
              </a:rPr>
              <a:t>Simple quadratic scalar potential involves intrinsic mass </a:t>
            </a:r>
            <a:r>
              <a:rPr lang="el-GR" sz="2800" smtClean="0">
                <a:solidFill>
                  <a:srgbClr val="FFFF00"/>
                </a:solidFill>
              </a:rPr>
              <a:t>μ</a:t>
            </a:r>
            <a:endParaRPr lang="en-US" sz="280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800" smtClean="0">
                <a:solidFill>
                  <a:srgbClr val="FFFF00"/>
                </a:solidFill>
              </a:rPr>
              <a:t>Nucleon and electron mass proportional to dynamical Planck mass</a:t>
            </a:r>
          </a:p>
          <a:p>
            <a:pPr>
              <a:defRPr/>
            </a:pPr>
            <a:r>
              <a:rPr lang="en-US" sz="2800" smtClean="0">
                <a:solidFill>
                  <a:srgbClr val="FFFF00"/>
                </a:solidFill>
              </a:rPr>
              <a:t>Neutrino mass has different dependence on scalar field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5411788"/>
            <a:ext cx="6867525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369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33CCFF"/>
                </a:solidFill>
              </a:rPr>
              <a:t>Models with massless scalar fields</a:t>
            </a:r>
            <a:endParaRPr lang="en-US" sz="4000" dirty="0">
              <a:solidFill>
                <a:srgbClr val="33CC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Higher dimensions : strings, </a:t>
            </a:r>
            <a:r>
              <a:rPr lang="en-US" dirty="0" err="1" smtClean="0"/>
              <a:t>Kaluza</a:t>
            </a:r>
            <a:r>
              <a:rPr lang="en-US" dirty="0" smtClean="0"/>
              <a:t>-Klein theories  ( moduli )</a:t>
            </a:r>
          </a:p>
          <a:p>
            <a:r>
              <a:rPr lang="en-US" dirty="0" smtClean="0"/>
              <a:t>Modified gravity ( Brans-</a:t>
            </a:r>
            <a:r>
              <a:rPr lang="en-US" dirty="0" err="1" smtClean="0"/>
              <a:t>Dicke</a:t>
            </a:r>
            <a:r>
              <a:rPr lang="en-US" dirty="0" smtClean="0"/>
              <a:t> theory, f(R)-theories, </a:t>
            </a:r>
            <a:r>
              <a:rPr lang="mr-IN" dirty="0" smtClean="0"/>
              <a:t>…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if scalar plays a role for late cosmology :             “ </a:t>
            </a:r>
            <a:r>
              <a:rPr lang="en-US" dirty="0" err="1" smtClean="0">
                <a:solidFill>
                  <a:srgbClr val="FFFF00"/>
                </a:solidFill>
              </a:rPr>
              <a:t>cosmon</a:t>
            </a:r>
            <a:r>
              <a:rPr lang="en-US" dirty="0" smtClean="0"/>
              <a:t> “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77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657350"/>
          </a:xfrm>
        </p:spPr>
        <p:txBody>
          <a:bodyPr/>
          <a:lstStyle/>
          <a:p>
            <a:pPr>
              <a:defRPr/>
            </a:pPr>
            <a:r>
              <a:rPr lang="de-DE" sz="4000" smtClean="0">
                <a:solidFill>
                  <a:srgbClr val="33CCFF"/>
                </a:solidFill>
              </a:rPr>
              <a:t>Cosmological solution :</a:t>
            </a:r>
            <a:br>
              <a:rPr lang="de-DE" sz="4000" smtClean="0">
                <a:solidFill>
                  <a:srgbClr val="33CCFF"/>
                </a:solidFill>
              </a:rPr>
            </a:br>
            <a:r>
              <a:rPr lang="de-DE" sz="4000" smtClean="0">
                <a:solidFill>
                  <a:srgbClr val="33CCFF"/>
                </a:solidFill>
              </a:rPr>
              <a:t>crossover from UV to IR fixed point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/>
          <a:lstStyle/>
          <a:p>
            <a:pPr>
              <a:defRPr/>
            </a:pPr>
            <a:r>
              <a:rPr lang="de-DE" sz="2800" dirty="0" err="1" smtClean="0"/>
              <a:t>Dimensionless</a:t>
            </a:r>
            <a:r>
              <a:rPr lang="de-DE" sz="2800" dirty="0" smtClean="0"/>
              <a:t> </a:t>
            </a:r>
            <a:r>
              <a:rPr lang="de-DE" sz="2800" dirty="0" err="1" smtClean="0"/>
              <a:t>functions</a:t>
            </a:r>
            <a:r>
              <a:rPr lang="de-DE" sz="2800" dirty="0" smtClean="0"/>
              <a:t> </a:t>
            </a:r>
            <a:r>
              <a:rPr lang="de-DE" sz="2800" dirty="0" err="1" smtClean="0"/>
              <a:t>as</a:t>
            </a:r>
            <a:r>
              <a:rPr lang="de-DE" sz="2800" dirty="0" smtClean="0"/>
              <a:t> B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2800" dirty="0" smtClean="0"/>
              <a:t>    </a:t>
            </a:r>
            <a:r>
              <a:rPr lang="de-DE" sz="2800" dirty="0" err="1" smtClean="0"/>
              <a:t>depend</a:t>
            </a:r>
            <a:r>
              <a:rPr lang="de-DE" sz="2800" dirty="0" smtClean="0"/>
              <a:t> </a:t>
            </a:r>
            <a:r>
              <a:rPr lang="de-DE" sz="2800" dirty="0" err="1" smtClean="0"/>
              <a:t>only</a:t>
            </a:r>
            <a:r>
              <a:rPr lang="de-DE" sz="2800" dirty="0" smtClean="0"/>
              <a:t> on </a:t>
            </a:r>
            <a:r>
              <a:rPr lang="de-DE" sz="2800" dirty="0" err="1" smtClean="0"/>
              <a:t>ratio</a:t>
            </a:r>
            <a:r>
              <a:rPr lang="de-DE" sz="2800" dirty="0" smtClean="0"/>
              <a:t> </a:t>
            </a:r>
            <a:r>
              <a:rPr lang="el-GR" sz="2800" dirty="0" smtClean="0"/>
              <a:t>μ</a:t>
            </a:r>
            <a:r>
              <a:rPr lang="en-US" sz="2800" dirty="0" smtClean="0"/>
              <a:t>/</a:t>
            </a:r>
            <a:r>
              <a:rPr lang="el-GR" sz="2800" dirty="0" smtClean="0"/>
              <a:t>χ</a:t>
            </a:r>
            <a:r>
              <a:rPr lang="en-US" sz="2800" dirty="0" smtClean="0"/>
              <a:t> .</a:t>
            </a:r>
          </a:p>
          <a:p>
            <a:pPr>
              <a:defRPr/>
            </a:pPr>
            <a:r>
              <a:rPr lang="en-US" sz="2800" dirty="0" smtClean="0"/>
              <a:t>IR:   μ→0   , </a:t>
            </a:r>
            <a:r>
              <a:rPr lang="el-GR" sz="2800" dirty="0" smtClean="0"/>
              <a:t>χ→∞</a:t>
            </a:r>
            <a:endParaRPr lang="en-US" sz="2800" dirty="0" smtClean="0"/>
          </a:p>
          <a:p>
            <a:pPr>
              <a:defRPr/>
            </a:pPr>
            <a:r>
              <a:rPr lang="en-US" sz="2800" dirty="0" smtClean="0"/>
              <a:t>UV:  </a:t>
            </a:r>
            <a:r>
              <a:rPr lang="el-GR" sz="2800" dirty="0" smtClean="0"/>
              <a:t>μ→∞</a:t>
            </a:r>
            <a:r>
              <a:rPr lang="en-US" sz="2800" dirty="0" smtClean="0"/>
              <a:t>  , </a:t>
            </a:r>
            <a:r>
              <a:rPr lang="el-GR" sz="2800" dirty="0" smtClean="0"/>
              <a:t>χ→</a:t>
            </a:r>
            <a:r>
              <a:rPr lang="en-US" sz="2800" dirty="0" smtClean="0"/>
              <a:t>0</a:t>
            </a:r>
          </a:p>
          <a:p>
            <a:pPr>
              <a:defRPr/>
            </a:pPr>
            <a:endParaRPr lang="en-US" sz="2800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FFFF00"/>
                </a:solidFill>
              </a:rPr>
              <a:t>Cosmology makes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FFFF00"/>
                </a:solidFill>
              </a:rPr>
              <a:t>crossover between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FFFF00"/>
                </a:solidFill>
              </a:rPr>
              <a:t>fixed points by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FFFF00"/>
                </a:solidFill>
              </a:rPr>
              <a:t>variation of </a:t>
            </a:r>
            <a:r>
              <a:rPr lang="el-GR" sz="2800" b="1" dirty="0" smtClean="0">
                <a:solidFill>
                  <a:srgbClr val="FFFF00"/>
                </a:solidFill>
              </a:rPr>
              <a:t>χ</a:t>
            </a:r>
            <a:r>
              <a:rPr lang="en-US" sz="2800" b="1" dirty="0" smtClean="0">
                <a:solidFill>
                  <a:srgbClr val="FFFF00"/>
                </a:solidFill>
              </a:rPr>
              <a:t> .</a:t>
            </a:r>
            <a:endParaRPr lang="de-DE" sz="2800" b="1" dirty="0" smtClean="0">
              <a:solidFill>
                <a:srgbClr val="FFFF00"/>
              </a:solidFill>
            </a:endParaRPr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916363"/>
            <a:ext cx="4424362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234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renormalization flow and</a:t>
            </a:r>
            <a:br>
              <a:rPr lang="en-US" dirty="0" smtClean="0">
                <a:solidFill>
                  <a:srgbClr val="33CCFF"/>
                </a:solidFill>
              </a:rPr>
            </a:br>
            <a:r>
              <a:rPr lang="en-US" dirty="0" smtClean="0">
                <a:solidFill>
                  <a:srgbClr val="33CCFF"/>
                </a:solidFill>
              </a:rPr>
              <a:t>cosmological evolution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renormalization flow as function of </a:t>
            </a:r>
            <a:r>
              <a:rPr lang="en-US" sz="3600" b="1" dirty="0" smtClean="0">
                <a:solidFill>
                  <a:srgbClr val="33CC33"/>
                </a:solidFill>
              </a:rPr>
              <a:t>µ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pPr>
              <a:buNone/>
            </a:pPr>
            <a:r>
              <a:rPr lang="en-US" dirty="0" smtClean="0"/>
              <a:t>    </a:t>
            </a:r>
            <a:r>
              <a:rPr lang="en-US" sz="2800" dirty="0" smtClean="0"/>
              <a:t>is mapped by dimensionless functions to</a:t>
            </a:r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field dependence of effective action on scalar field </a:t>
            </a:r>
            <a:r>
              <a:rPr lang="el-GR" sz="3600" b="1" dirty="0" smtClean="0">
                <a:solidFill>
                  <a:srgbClr val="33CC33"/>
                </a:solidFill>
              </a:rPr>
              <a:t>χ</a:t>
            </a:r>
            <a:endParaRPr lang="en-US" b="1" dirty="0" smtClean="0">
              <a:solidFill>
                <a:srgbClr val="33CC33"/>
              </a:solidFill>
            </a:endParaRPr>
          </a:p>
          <a:p>
            <a:pPr>
              <a:buNone/>
            </a:pPr>
            <a:r>
              <a:rPr lang="en-US" dirty="0" smtClean="0"/>
              <a:t>   </a:t>
            </a:r>
            <a:r>
              <a:rPr lang="en-US" sz="2800" dirty="0" smtClean="0"/>
              <a:t>translates by solution of field equation to</a:t>
            </a:r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dependence of cosmology an time t or </a:t>
            </a:r>
            <a:r>
              <a:rPr lang="el-GR" sz="3600" b="1" dirty="0" smtClean="0">
                <a:solidFill>
                  <a:srgbClr val="33CC33"/>
                </a:solidFill>
              </a:rPr>
              <a:t>η</a:t>
            </a:r>
            <a:endParaRPr lang="en-US" b="1" dirty="0" smtClean="0">
              <a:solidFill>
                <a:srgbClr val="33CC33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52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Key question (3)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r>
              <a:rPr lang="en-US" dirty="0"/>
              <a:t>Do fixed points </a:t>
            </a:r>
            <a:r>
              <a:rPr lang="en-US" dirty="0" smtClean="0"/>
              <a:t>play a </a:t>
            </a:r>
            <a:r>
              <a:rPr lang="en-US" dirty="0"/>
              <a:t>role for cosmology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07904" y="4149080"/>
            <a:ext cx="1505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</a:rPr>
              <a:t>answer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5896" y="5229200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   likely</a:t>
            </a:r>
            <a:endParaRPr lang="en-US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32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42394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(C) </a:t>
            </a:r>
            <a:r>
              <a:rPr lang="en-US" dirty="0" smtClean="0">
                <a:solidFill>
                  <a:srgbClr val="FFFF00"/>
                </a:solidFill>
              </a:rPr>
              <a:t>Approximate scale symmetry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75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Slowly running couplings </a:t>
            </a:r>
            <a:br>
              <a:rPr lang="en-US" dirty="0" smtClean="0">
                <a:solidFill>
                  <a:srgbClr val="33CCFF"/>
                </a:solidFill>
              </a:rPr>
            </a:br>
            <a:r>
              <a:rPr lang="en-US" dirty="0" smtClean="0">
                <a:solidFill>
                  <a:srgbClr val="33CCFF"/>
                </a:solidFill>
              </a:rPr>
              <a:t>close to fixed points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0" y="2852936"/>
            <a:ext cx="3937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8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Simple</a:t>
            </a:r>
            <a:r>
              <a:rPr lang="en-US" dirty="0" smtClean="0">
                <a:solidFill>
                  <a:srgbClr val="33CCFF"/>
                </a:solidFill>
              </a:rPr>
              <a:t> </a:t>
            </a:r>
            <a:r>
              <a:rPr lang="en-US" dirty="0" smtClean="0">
                <a:solidFill>
                  <a:srgbClr val="33CCFF"/>
                </a:solidFill>
              </a:rPr>
              <a:t>mechanism for </a:t>
            </a:r>
            <a:br>
              <a:rPr lang="en-US" dirty="0" smtClean="0">
                <a:solidFill>
                  <a:srgbClr val="33CCFF"/>
                </a:solidFill>
              </a:rPr>
            </a:br>
            <a:r>
              <a:rPr lang="en-US" dirty="0" smtClean="0">
                <a:solidFill>
                  <a:srgbClr val="33CCFF"/>
                </a:solidFill>
              </a:rPr>
              <a:t>tiny </a:t>
            </a:r>
            <a:r>
              <a:rPr lang="en-US" dirty="0" err="1" smtClean="0">
                <a:solidFill>
                  <a:srgbClr val="33CCFF"/>
                </a:solidFill>
              </a:rPr>
              <a:t>cosmon</a:t>
            </a:r>
            <a:r>
              <a:rPr lang="en-US" dirty="0" smtClean="0">
                <a:solidFill>
                  <a:srgbClr val="33CCFF"/>
                </a:solidFill>
              </a:rPr>
              <a:t>-atom couplings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381947"/>
          </a:xfrm>
        </p:spPr>
        <p:txBody>
          <a:bodyPr/>
          <a:lstStyle/>
          <a:p>
            <a:r>
              <a:rPr lang="en-US" dirty="0" smtClean="0"/>
              <a:t>asymptotic approach to fixed point for dimensionless couplings and mass ratios</a:t>
            </a:r>
          </a:p>
          <a:p>
            <a:r>
              <a:rPr lang="en-US" dirty="0" smtClean="0"/>
              <a:t>at fixed point : no </a:t>
            </a:r>
            <a:r>
              <a:rPr lang="en-US" dirty="0" err="1" smtClean="0"/>
              <a:t>cosmon</a:t>
            </a:r>
            <a:r>
              <a:rPr lang="en-US" dirty="0" smtClean="0"/>
              <a:t> coupling to atoms</a:t>
            </a:r>
            <a:r>
              <a:rPr lang="de-DE" dirty="0" smtClean="0"/>
              <a:t> – </a:t>
            </a:r>
            <a:r>
              <a:rPr lang="de-DE" dirty="0" err="1" smtClean="0"/>
              <a:t>no</a:t>
            </a:r>
            <a:r>
              <a:rPr lang="de-DE" dirty="0" smtClean="0"/>
              <a:t> time </a:t>
            </a:r>
            <a:r>
              <a:rPr lang="de-DE" dirty="0" err="1" smtClean="0"/>
              <a:t>variation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fundamental </a:t>
            </a:r>
            <a:r>
              <a:rPr lang="de-DE" dirty="0" err="1" smtClean="0"/>
              <a:t>constants</a:t>
            </a:r>
            <a:endParaRPr lang="de-DE" dirty="0" smtClean="0"/>
          </a:p>
          <a:p>
            <a:r>
              <a:rPr lang="en-US" dirty="0" smtClean="0"/>
              <a:t>very near fixed point : tiny coupling</a:t>
            </a:r>
          </a:p>
          <a:p>
            <a:r>
              <a:rPr lang="en-US" sz="4000" dirty="0" smtClean="0">
                <a:solidFill>
                  <a:srgbClr val="FFFF00"/>
                </a:solidFill>
              </a:rPr>
              <a:t>how small ? </a:t>
            </a:r>
          </a:p>
        </p:txBody>
      </p:sp>
    </p:spTree>
    <p:extLst>
      <p:ext uri="{BB962C8B-B14F-4D97-AF65-F5344CB8AC3E}">
        <p14:creationId xmlns:p14="http://schemas.microsoft.com/office/powerpoint/2010/main" val="152539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Neutrino </a:t>
            </a:r>
            <a:r>
              <a:rPr lang="en-US" dirty="0" err="1" smtClean="0">
                <a:solidFill>
                  <a:srgbClr val="33CCFF"/>
                </a:solidFill>
              </a:rPr>
              <a:t>cosmon</a:t>
            </a:r>
            <a:r>
              <a:rPr lang="en-US" dirty="0" smtClean="0">
                <a:solidFill>
                  <a:srgbClr val="33CCFF"/>
                </a:solidFill>
              </a:rPr>
              <a:t> coupling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844675"/>
            <a:ext cx="8229600" cy="4752975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Strong bounds on atom-</a:t>
            </a:r>
            <a:r>
              <a:rPr lang="en-US" sz="2800" dirty="0" err="1" smtClean="0"/>
              <a:t>cosmon</a:t>
            </a:r>
            <a:r>
              <a:rPr lang="en-US" sz="2800" dirty="0" smtClean="0"/>
              <a:t> coupling from tests of equivalence principle or time variation of couplings.</a:t>
            </a:r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r>
              <a:rPr lang="en-US" sz="2800" dirty="0" smtClean="0"/>
              <a:t>No such bounds  for neutrino-</a:t>
            </a:r>
            <a:r>
              <a:rPr lang="en-US" sz="2800" dirty="0" err="1" smtClean="0"/>
              <a:t>cosmon</a:t>
            </a:r>
            <a:r>
              <a:rPr lang="en-US" sz="2800" dirty="0" smtClean="0"/>
              <a:t> coupling.</a:t>
            </a:r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r>
              <a:rPr lang="en-US" sz="2800" dirty="0" smtClean="0"/>
              <a:t>In particle physics : Mass generation mechanism for neutrinos differs from charged fermions. Seesaw mechanism involves heavy particles whose mass may depend on the value of the </a:t>
            </a:r>
            <a:r>
              <a:rPr lang="en-US" sz="2800" dirty="0" err="1" smtClean="0"/>
              <a:t>cosmon</a:t>
            </a:r>
            <a:r>
              <a:rPr lang="en-US" sz="2800" dirty="0" smtClean="0"/>
              <a:t> field. 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23014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3" cstate="print"/>
          <a:srcRect l="32396" t="18492" r="29137" b="53592"/>
          <a:stretch>
            <a:fillRect/>
          </a:stretch>
        </p:blipFill>
        <p:spPr bwMode="auto">
          <a:xfrm>
            <a:off x="827088" y="1628775"/>
            <a:ext cx="4103687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5237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33CCFF"/>
                </a:solidFill>
                <a:ea typeface="+mj-ea"/>
              </a:rPr>
              <a:t>neutrino mass</a:t>
            </a:r>
            <a:endParaRPr lang="de-DE" dirty="0" smtClean="0">
              <a:solidFill>
                <a:srgbClr val="33CCFF"/>
              </a:solidFill>
              <a:ea typeface="+mj-ea"/>
            </a:endParaRPr>
          </a:p>
        </p:txBody>
      </p:sp>
      <p:pic>
        <p:nvPicPr>
          <p:cNvPr id="31748" name="Picture 6"/>
          <p:cNvPicPr>
            <a:picLocks noChangeAspect="1" noChangeArrowheads="1"/>
          </p:cNvPicPr>
          <p:nvPr/>
        </p:nvPicPr>
        <p:blipFill>
          <a:blip r:embed="rId4" cstate="print"/>
          <a:srcRect l="34419" t="46408" r="32515" b="39207"/>
          <a:stretch>
            <a:fillRect/>
          </a:stretch>
        </p:blipFill>
        <p:spPr bwMode="auto">
          <a:xfrm>
            <a:off x="900113" y="5013325"/>
            <a:ext cx="403225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5239" name="Text Box 7"/>
          <p:cNvSpPr txBox="1">
            <a:spLocks noChangeArrowheads="1"/>
          </p:cNvSpPr>
          <p:nvPr/>
        </p:nvSpPr>
        <p:spPr bwMode="auto">
          <a:xfrm>
            <a:off x="5508625" y="1700213"/>
            <a:ext cx="326072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seesaw and</a:t>
            </a:r>
          </a:p>
          <a:p>
            <a:pPr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cascade</a:t>
            </a:r>
          </a:p>
          <a:p>
            <a:pPr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mechanism</a:t>
            </a:r>
            <a:endParaRPr lang="de-DE" sz="3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sp>
        <p:nvSpPr>
          <p:cNvPr id="735240" name="Text Box 8"/>
          <p:cNvSpPr txBox="1">
            <a:spLocks noChangeArrowheads="1"/>
          </p:cNvSpPr>
          <p:nvPr/>
        </p:nvSpPr>
        <p:spPr bwMode="auto">
          <a:xfrm>
            <a:off x="5508625" y="5084763"/>
            <a:ext cx="27797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omit generation 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structure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sp>
        <p:nvSpPr>
          <p:cNvPr id="735241" name="Text Box 9"/>
          <p:cNvSpPr txBox="1">
            <a:spLocks noChangeArrowheads="1"/>
          </p:cNvSpPr>
          <p:nvPr/>
        </p:nvSpPr>
        <p:spPr bwMode="auto">
          <a:xfrm>
            <a:off x="950913" y="4087813"/>
            <a:ext cx="75087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triplet expectation value ~ doublet squared</a:t>
            </a:r>
          </a:p>
        </p:txBody>
      </p:sp>
    </p:spTree>
    <p:extLst>
      <p:ext uri="{BB962C8B-B14F-4D97-AF65-F5344CB8AC3E}">
        <p14:creationId xmlns:p14="http://schemas.microsoft.com/office/powerpoint/2010/main" val="114992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362950" cy="2433637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33CCFF"/>
                </a:solidFill>
                <a:ea typeface="+mj-ea"/>
              </a:rPr>
              <a:t>growing neutrino mass  </a:t>
            </a:r>
            <a:br>
              <a:rPr lang="en-US" smtClean="0">
                <a:solidFill>
                  <a:srgbClr val="33CCFF"/>
                </a:solidFill>
                <a:ea typeface="+mj-ea"/>
              </a:rPr>
            </a:br>
            <a:r>
              <a:rPr lang="en-US" smtClean="0">
                <a:solidFill>
                  <a:srgbClr val="33CCFF"/>
                </a:solidFill>
                <a:ea typeface="+mj-ea"/>
              </a:rPr>
              <a:t>triggers transition to </a:t>
            </a:r>
            <a:br>
              <a:rPr lang="en-US" smtClean="0">
                <a:solidFill>
                  <a:srgbClr val="33CCFF"/>
                </a:solidFill>
                <a:ea typeface="+mj-ea"/>
              </a:rPr>
            </a:br>
            <a:r>
              <a:rPr lang="en-US" smtClean="0">
                <a:solidFill>
                  <a:srgbClr val="33CCFF"/>
                </a:solidFill>
                <a:ea typeface="+mj-ea"/>
              </a:rPr>
              <a:t>almost static dark energy</a:t>
            </a:r>
            <a:endParaRPr lang="de-DE" smtClean="0">
              <a:solidFill>
                <a:srgbClr val="33CCFF"/>
              </a:solidFill>
              <a:ea typeface="+mj-ea"/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 l="36528" t="34886" r="34981" b="38672"/>
          <a:stretch>
            <a:fillRect/>
          </a:stretch>
        </p:blipFill>
        <p:spPr bwMode="auto">
          <a:xfrm>
            <a:off x="539750" y="3068638"/>
            <a:ext cx="4319588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/>
          <a:srcRect l="36786" t="33809" r="32841" b="36508"/>
          <a:stretch>
            <a:fillRect/>
          </a:stretch>
        </p:blipFill>
        <p:spPr bwMode="auto">
          <a:xfrm>
            <a:off x="5219700" y="3068638"/>
            <a:ext cx="3527425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4757" name="Text Box 5"/>
          <p:cNvSpPr txBox="1">
            <a:spLocks noChangeArrowheads="1"/>
          </p:cNvSpPr>
          <p:nvPr/>
        </p:nvSpPr>
        <p:spPr bwMode="auto">
          <a:xfrm>
            <a:off x="5580063" y="3500438"/>
            <a:ext cx="12763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B25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growing</a:t>
            </a:r>
          </a:p>
          <a:p>
            <a:pPr>
              <a:defRPr/>
            </a:pPr>
            <a:r>
              <a:rPr lang="en-US" sz="2400" b="1">
                <a:solidFill>
                  <a:srgbClr val="FB25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neutrino</a:t>
            </a:r>
          </a:p>
          <a:p>
            <a:pPr>
              <a:defRPr/>
            </a:pPr>
            <a:r>
              <a:rPr lang="en-US" sz="2400" b="1">
                <a:solidFill>
                  <a:srgbClr val="FB25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mass</a:t>
            </a:r>
            <a:endParaRPr lang="de-DE" sz="2400" b="1">
              <a:solidFill>
                <a:srgbClr val="FB250F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sp>
        <p:nvSpPr>
          <p:cNvPr id="714758" name="Rectangle 6"/>
          <p:cNvSpPr>
            <a:spLocks noChangeArrowheads="1"/>
          </p:cNvSpPr>
          <p:nvPr/>
        </p:nvSpPr>
        <p:spPr bwMode="auto">
          <a:xfrm>
            <a:off x="5003800" y="5876925"/>
            <a:ext cx="40592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L.Amendola, M.Baldi,…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390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solidFill>
                  <a:srgbClr val="33CCFF"/>
                </a:solidFill>
                <a:ea typeface="+mj-ea"/>
              </a:rPr>
              <a:t>connection between dark energy </a:t>
            </a:r>
            <a:br>
              <a:rPr lang="en-US" sz="4000" smtClean="0">
                <a:solidFill>
                  <a:srgbClr val="33CCFF"/>
                </a:solidFill>
                <a:ea typeface="+mj-ea"/>
              </a:rPr>
            </a:br>
            <a:r>
              <a:rPr lang="en-US" sz="4000" smtClean="0">
                <a:solidFill>
                  <a:srgbClr val="33CCFF"/>
                </a:solidFill>
                <a:ea typeface="+mj-ea"/>
              </a:rPr>
              <a:t>and neutrino properties</a:t>
            </a:r>
            <a:endParaRPr lang="de-DE" sz="4000" smtClean="0">
              <a:solidFill>
                <a:srgbClr val="33CCFF"/>
              </a:solidFill>
              <a:ea typeface="+mj-ea"/>
            </a:endParaRPr>
          </a:p>
        </p:txBody>
      </p:sp>
      <p:sp>
        <p:nvSpPr>
          <p:cNvPr id="809987" name="Rectangle 3"/>
          <p:cNvSpPr>
            <a:spLocks noChangeArrowheads="1"/>
          </p:cNvSpPr>
          <p:nvPr/>
        </p:nvSpPr>
        <p:spPr bwMode="auto">
          <a:xfrm>
            <a:off x="468313" y="4797425"/>
            <a:ext cx="35099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present equation</a:t>
            </a:r>
          </a:p>
          <a:p>
            <a:pPr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of state given by</a:t>
            </a:r>
          </a:p>
          <a:p>
            <a:pPr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neutrino mass !</a:t>
            </a:r>
            <a:endParaRPr lang="de-DE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/>
          <a:srcRect l="44029" t="31557" r="28860" b="58414"/>
          <a:stretch>
            <a:fillRect/>
          </a:stretch>
        </p:blipFill>
        <p:spPr bwMode="auto">
          <a:xfrm>
            <a:off x="3347864" y="4859516"/>
            <a:ext cx="4103688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 cstate="print"/>
          <a:srcRect l="17513" t="39171" r="64163" b="37196"/>
          <a:stretch>
            <a:fillRect/>
          </a:stretch>
        </p:blipFill>
        <p:spPr bwMode="auto">
          <a:xfrm>
            <a:off x="539750" y="1844675"/>
            <a:ext cx="1655763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990" name="Text Box 6"/>
          <p:cNvSpPr txBox="1">
            <a:spLocks noChangeArrowheads="1"/>
          </p:cNvSpPr>
          <p:nvPr/>
        </p:nvSpPr>
        <p:spPr bwMode="auto">
          <a:xfrm>
            <a:off x="323528" y="3645024"/>
            <a:ext cx="87117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present dark energy density given by neutrino mass</a:t>
            </a:r>
            <a:endParaRPr lang="de-DE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4" cstate="print"/>
          <a:srcRect l="46992" t="39171" r="30696" b="37196"/>
          <a:stretch>
            <a:fillRect/>
          </a:stretch>
        </p:blipFill>
        <p:spPr bwMode="auto">
          <a:xfrm>
            <a:off x="3635375" y="1844675"/>
            <a:ext cx="2016125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992" name="Text Box 8"/>
          <p:cNvSpPr txBox="1">
            <a:spLocks noChangeArrowheads="1"/>
          </p:cNvSpPr>
          <p:nvPr/>
        </p:nvSpPr>
        <p:spPr bwMode="auto">
          <a:xfrm>
            <a:off x="2247900" y="2314575"/>
            <a:ext cx="13319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= 1.27</a:t>
            </a:r>
          </a:p>
        </p:txBody>
      </p:sp>
      <p:pic>
        <p:nvPicPr>
          <p:cNvPr id="38921" name="Picture 9"/>
          <p:cNvPicPr>
            <a:picLocks noChangeAspect="1" noChangeArrowheads="1"/>
          </p:cNvPicPr>
          <p:nvPr/>
        </p:nvPicPr>
        <p:blipFill>
          <a:blip r:embed="rId4" cstate="print"/>
          <a:srcRect l="68513" t="39171" r="16342" b="37196"/>
          <a:stretch>
            <a:fillRect/>
          </a:stretch>
        </p:blipFill>
        <p:spPr bwMode="auto">
          <a:xfrm>
            <a:off x="5867400" y="1844675"/>
            <a:ext cx="1368425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232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Standard model with </a:t>
            </a:r>
            <a:br>
              <a:rPr lang="en-US" dirty="0" smtClean="0">
                <a:solidFill>
                  <a:srgbClr val="33CCFF"/>
                </a:solidFill>
              </a:rPr>
            </a:br>
            <a:r>
              <a:rPr lang="en-US" dirty="0" smtClean="0">
                <a:solidFill>
                  <a:srgbClr val="33CCFF"/>
                </a:solidFill>
              </a:rPr>
              <a:t>non-</a:t>
            </a:r>
            <a:r>
              <a:rPr lang="en-US" dirty="0" err="1" smtClean="0">
                <a:solidFill>
                  <a:srgbClr val="33CCFF"/>
                </a:solidFill>
              </a:rPr>
              <a:t>renormalizable</a:t>
            </a:r>
            <a:r>
              <a:rPr lang="en-US" dirty="0" smtClean="0">
                <a:solidFill>
                  <a:srgbClr val="33CCFF"/>
                </a:solidFill>
              </a:rPr>
              <a:t> operators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7" y="2196186"/>
            <a:ext cx="1680233" cy="851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58" y="3313358"/>
            <a:ext cx="2198658" cy="9422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7824" y="2276872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sz="2800" dirty="0" smtClean="0">
                <a:solidFill>
                  <a:srgbClr val="FFFF00"/>
                </a:solidFill>
              </a:rPr>
              <a:t>𝜑 - dependent masses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35896" y="3212976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𝜑 - dependent 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gauge couplings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4952966"/>
            <a:ext cx="2046640" cy="6712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5947735"/>
            <a:ext cx="2403698" cy="6658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1560" y="4943224"/>
            <a:ext cx="2835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Tests of GR :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611561" y="5609432"/>
            <a:ext cx="4195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Tests of </a:t>
            </a:r>
          </a:p>
          <a:p>
            <a:r>
              <a:rPr lang="en-US" sz="2800" dirty="0" smtClean="0"/>
              <a:t>equivalence principle: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426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22801" y="1175461"/>
            <a:ext cx="4288156" cy="504654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1143000"/>
          </a:xfrm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Neutrino lumps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3738" y="5979826"/>
            <a:ext cx="2853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Casas, </a:t>
            </a:r>
            <a:r>
              <a:rPr lang="en-US" sz="2400" dirty="0" err="1"/>
              <a:t>Pettorino</a:t>
            </a:r>
            <a:r>
              <a:rPr lang="en-US" sz="2400" dirty="0"/>
              <a:t>,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300192" y="4365104"/>
            <a:ext cx="1736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m</a:t>
            </a:r>
            <a:r>
              <a:rPr lang="en-US" baseline="-25000" dirty="0"/>
              <a:t>𝜈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00192" y="2420888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m</a:t>
            </a:r>
            <a:r>
              <a:rPr lang="en-US" baseline="-25000" dirty="0"/>
              <a:t>𝜈</a:t>
            </a:r>
          </a:p>
        </p:txBody>
      </p:sp>
    </p:spTree>
    <p:extLst>
      <p:ext uri="{BB962C8B-B14F-4D97-AF65-F5344CB8AC3E}">
        <p14:creationId xmlns:p14="http://schemas.microsoft.com/office/powerpoint/2010/main" val="43242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Evolution </a:t>
            </a:r>
            <a:r>
              <a:rPr lang="de-DE" dirty="0" err="1" smtClean="0">
                <a:solidFill>
                  <a:srgbClr val="33CCFF"/>
                </a:solidFill>
              </a:rPr>
              <a:t>of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dark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energy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br>
              <a:rPr lang="de-DE" dirty="0" smtClean="0">
                <a:solidFill>
                  <a:srgbClr val="33CCFF"/>
                </a:solidFill>
              </a:rPr>
            </a:br>
            <a:r>
              <a:rPr lang="de-DE" dirty="0" err="1" smtClean="0">
                <a:solidFill>
                  <a:srgbClr val="33CCFF"/>
                </a:solidFill>
              </a:rPr>
              <a:t>similar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to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el-GR" dirty="0" smtClean="0">
                <a:solidFill>
                  <a:srgbClr val="33CCFF"/>
                </a:solidFill>
                <a:latin typeface="Arial"/>
                <a:cs typeface="Arial"/>
              </a:rPr>
              <a:t>Λ</a:t>
            </a:r>
            <a:r>
              <a:rPr lang="en-US" dirty="0" smtClean="0">
                <a:solidFill>
                  <a:srgbClr val="33CCFF"/>
                </a:solidFill>
                <a:latin typeface="Arial"/>
                <a:cs typeface="Arial"/>
              </a:rPr>
              <a:t>CDM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700213"/>
            <a:ext cx="7145337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982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Crossover cosmology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282374"/>
            <a:ext cx="8229600" cy="1161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497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Running </a:t>
            </a:r>
            <a:r>
              <a:rPr lang="en-US" dirty="0" smtClean="0">
                <a:solidFill>
                  <a:srgbClr val="33CCFF"/>
                </a:solidFill>
              </a:rPr>
              <a:t>coupling B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973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 varies if intrinsic scale µ changes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similar to QCD or standard model</a:t>
            </a:r>
            <a:endParaRPr lang="en-US" dirty="0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4077072"/>
            <a:ext cx="2268327" cy="223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2" descr="http://th.physik.uni-frankfurt.de/~hossi/Bilder/BR/Plotl/QCDAlpha_ProgPartNuclPhy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4046304"/>
            <a:ext cx="2016224" cy="2303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2348880"/>
            <a:ext cx="6048672" cy="854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312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sz="4000" dirty="0" err="1" smtClean="0">
                <a:solidFill>
                  <a:srgbClr val="33CCFF"/>
                </a:solidFill>
              </a:rPr>
              <a:t>Kinetial</a:t>
            </a:r>
            <a:r>
              <a:rPr lang="de-DE" sz="4000" dirty="0" smtClean="0">
                <a:solidFill>
                  <a:srgbClr val="33CCFF"/>
                </a:solidFill>
              </a:rPr>
              <a:t> B : </a:t>
            </a:r>
            <a:br>
              <a:rPr lang="de-DE" sz="4000" dirty="0" smtClean="0">
                <a:solidFill>
                  <a:srgbClr val="33CCFF"/>
                </a:solidFill>
              </a:rPr>
            </a:br>
            <a:r>
              <a:rPr lang="de-DE" sz="4000" dirty="0" err="1" smtClean="0">
                <a:solidFill>
                  <a:srgbClr val="33CCFF"/>
                </a:solidFill>
              </a:rPr>
              <a:t>Crossover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between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two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fixed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points</a:t>
            </a:r>
            <a:endParaRPr lang="de-DE" sz="4000" dirty="0" smtClean="0">
              <a:solidFill>
                <a:srgbClr val="33CCFF"/>
              </a:solidFill>
            </a:endParaRP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88125" y="2616200"/>
            <a:ext cx="2376488" cy="855663"/>
          </a:xfrm>
          <a:noFill/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4214902"/>
            <a:ext cx="49688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971550" y="5229225"/>
            <a:ext cx="7902575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m :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scale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of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crossover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can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be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exponentially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larger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than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intrinsic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scale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l-GR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μ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851275" y="1844824"/>
            <a:ext cx="27368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assumption</a:t>
            </a:r>
            <a:r>
              <a:rPr lang="de-D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: </a:t>
            </a:r>
            <a:r>
              <a:rPr lang="de-DE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running</a:t>
            </a: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coupling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obeys</a:t>
            </a: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flow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equation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4292600"/>
            <a:ext cx="184150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de-DE" dirty="0"/>
          </a:p>
        </p:txBody>
      </p:sp>
      <p:pic>
        <p:nvPicPr>
          <p:cNvPr id="1332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2205038"/>
            <a:ext cx="3302000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302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33CCFF"/>
                </a:solidFill>
                <a:effectLst/>
              </a:rPr>
              <a:t>Four-parameter model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281488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smtClean="0">
                <a:solidFill>
                  <a:srgbClr val="FFFF00"/>
                </a:solidFill>
                <a:effectLst/>
              </a:rPr>
              <a:t>model has four dimensionless parameters</a:t>
            </a:r>
          </a:p>
          <a:p>
            <a:pPr>
              <a:lnSpc>
                <a:spcPct val="80000"/>
              </a:lnSpc>
            </a:pPr>
            <a:r>
              <a:rPr lang="en-US" sz="2800" smtClean="0">
                <a:effectLst/>
              </a:rPr>
              <a:t>three in kinetial :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>
                <a:effectLst/>
              </a:rPr>
              <a:t>     </a:t>
            </a:r>
            <a:r>
              <a:rPr lang="el-GR" sz="2800" smtClean="0">
                <a:solidFill>
                  <a:srgbClr val="00FF00"/>
                </a:solidFill>
                <a:effectLst/>
              </a:rPr>
              <a:t>σ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2.5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>
                <a:solidFill>
                  <a:srgbClr val="00FF00"/>
                </a:solidFill>
                <a:effectLst/>
              </a:rPr>
              <a:t>     </a:t>
            </a:r>
            <a:r>
              <a:rPr lang="el-GR" sz="2800" smtClean="0">
                <a:solidFill>
                  <a:srgbClr val="00FF00"/>
                </a:solidFill>
                <a:effectLst/>
              </a:rPr>
              <a:t>κ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0.5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>
                <a:solidFill>
                  <a:srgbClr val="00FF00"/>
                </a:solidFill>
                <a:effectLst/>
              </a:rPr>
              <a:t>     c</a:t>
            </a:r>
            <a:r>
              <a:rPr lang="en-US" sz="2800" baseline="-25000" smtClean="0">
                <a:solidFill>
                  <a:srgbClr val="00FF00"/>
                </a:solidFill>
                <a:effectLst/>
              </a:rPr>
              <a:t>t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14</a:t>
            </a:r>
            <a:r>
              <a:rPr lang="en-US" sz="2800" smtClean="0">
                <a:effectLst/>
              </a:rPr>
              <a:t>    ( or m/</a:t>
            </a:r>
            <a:r>
              <a:rPr lang="el-GR" sz="2800" smtClean="0">
                <a:effectLst/>
              </a:rPr>
              <a:t>μ</a:t>
            </a:r>
            <a:r>
              <a:rPr lang="en-US" sz="2800" smtClean="0">
                <a:effectLst/>
              </a:rPr>
              <a:t> )</a:t>
            </a:r>
            <a:endParaRPr lang="el-GR" sz="2800" smtClean="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2800" smtClean="0">
                <a:effectLst/>
              </a:rPr>
              <a:t>one parameter for growth rate of neutrino mass over electron mass : </a:t>
            </a:r>
            <a:r>
              <a:rPr lang="el-GR" sz="2800" smtClean="0">
                <a:solidFill>
                  <a:srgbClr val="00FF00"/>
                </a:solidFill>
                <a:effectLst/>
              </a:rPr>
              <a:t>γ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8</a:t>
            </a:r>
          </a:p>
          <a:p>
            <a:pPr>
              <a:lnSpc>
                <a:spcPct val="80000"/>
              </a:lnSpc>
            </a:pPr>
            <a:r>
              <a:rPr lang="en-US" sz="2800" smtClean="0">
                <a:solidFill>
                  <a:srgbClr val="FFFF00"/>
                </a:solidFill>
                <a:effectLst/>
              </a:rPr>
              <a:t>+ standard model particles and dark matter : sufficient for realistic cosmology from inflation to dark energy</a:t>
            </a:r>
          </a:p>
          <a:p>
            <a:pPr>
              <a:lnSpc>
                <a:spcPct val="80000"/>
              </a:lnSpc>
            </a:pPr>
            <a:r>
              <a:rPr lang="en-US" sz="2800" smtClean="0">
                <a:solidFill>
                  <a:srgbClr val="FFFF00"/>
                </a:solidFill>
                <a:effectLst/>
              </a:rPr>
              <a:t>no more free parameters than </a:t>
            </a:r>
            <a:r>
              <a:rPr lang="el-GR" sz="2800" smtClean="0">
                <a:solidFill>
                  <a:srgbClr val="FFFF00"/>
                </a:solidFill>
                <a:effectLst/>
              </a:rPr>
              <a:t>Λ</a:t>
            </a:r>
            <a:r>
              <a:rPr lang="en-US" sz="2800" smtClean="0">
                <a:solidFill>
                  <a:srgbClr val="FFFF00"/>
                </a:solidFill>
                <a:effectLst/>
              </a:rPr>
              <a:t>CDM</a:t>
            </a:r>
            <a:endParaRPr lang="el-GR" sz="2800" smtClean="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1470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Cosmological solution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349500"/>
            <a:ext cx="8229600" cy="377666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scalar field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vanishes in the infinite past</a:t>
            </a: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scalar field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diverges in the infinite future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9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rgbClr val="33CCFF"/>
                </a:solidFill>
              </a:rPr>
              <a:t>No tiny dimensionless parameters</a:t>
            </a:r>
            <a:br>
              <a:rPr lang="en-US" sz="4000" dirty="0" smtClean="0">
                <a:solidFill>
                  <a:srgbClr val="33CCFF"/>
                </a:solidFill>
              </a:rPr>
            </a:br>
            <a:r>
              <a:rPr lang="en-US" sz="3200" dirty="0" smtClean="0">
                <a:solidFill>
                  <a:srgbClr val="33CCFF"/>
                </a:solidFill>
              </a:rPr>
              <a:t>( except gauge hierarchy )</a:t>
            </a:r>
            <a:endParaRPr lang="en-US" sz="4000" dirty="0">
              <a:solidFill>
                <a:srgbClr val="33CCFF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4032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one mass scale</a:t>
            </a:r>
          </a:p>
          <a:p>
            <a:pPr>
              <a:buFont typeface="Wingdings" pitchFamily="2" charset="2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one time scale       </a:t>
            </a:r>
            <a:r>
              <a:rPr lang="el-GR" sz="4400" b="1" dirty="0" smtClean="0">
                <a:solidFill>
                  <a:srgbClr val="FFFF00"/>
                </a:solidFill>
              </a:rPr>
              <a:t>μ</a:t>
            </a:r>
            <a:r>
              <a:rPr lang="en-US" sz="4400" b="1" baseline="30000" dirty="0" smtClean="0">
                <a:solidFill>
                  <a:srgbClr val="FFFF00"/>
                </a:solidFill>
              </a:rPr>
              <a:t>-1</a:t>
            </a:r>
            <a:r>
              <a:rPr lang="en-US" sz="4400" b="1" dirty="0" smtClean="0">
                <a:solidFill>
                  <a:srgbClr val="FFFF00"/>
                </a:solidFill>
              </a:rPr>
              <a:t> =  10 </a:t>
            </a:r>
            <a:r>
              <a:rPr lang="en-US" sz="4400" b="1" baseline="30000" dirty="0" smtClean="0">
                <a:solidFill>
                  <a:srgbClr val="FFFF00"/>
                </a:solidFill>
              </a:rPr>
              <a:t>10</a:t>
            </a:r>
            <a:r>
              <a:rPr lang="en-US" sz="4400" b="1" dirty="0" smtClean="0">
                <a:solidFill>
                  <a:srgbClr val="FFFF00"/>
                </a:solidFill>
              </a:rPr>
              <a:t> yr</a:t>
            </a:r>
            <a:endParaRPr lang="en-US" b="1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Planck mass does not appear as parameter</a:t>
            </a:r>
          </a:p>
          <a:p>
            <a:pPr>
              <a:defRPr/>
            </a:pPr>
            <a:r>
              <a:rPr lang="en-US" dirty="0" smtClean="0"/>
              <a:t>Planck mass grows large dynamically</a:t>
            </a:r>
          </a:p>
        </p:txBody>
      </p:sp>
      <p:sp>
        <p:nvSpPr>
          <p:cNvPr id="3" name="Rechteck 2"/>
          <p:cNvSpPr/>
          <p:nvPr/>
        </p:nvSpPr>
        <p:spPr>
          <a:xfrm>
            <a:off x="3708400" y="2205038"/>
            <a:ext cx="439261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μ = 2 </a:t>
            </a: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sym typeface="Wingdings" pitchFamily="2" charset="2"/>
              </a:rPr>
              <a:t>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10 </a:t>
            </a:r>
            <a:r>
              <a:rPr lang="en-US" sz="40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-33  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eV</a:t>
            </a:r>
          </a:p>
        </p:txBody>
      </p:sp>
    </p:spTree>
    <p:extLst>
      <p:ext uri="{BB962C8B-B14F-4D97-AF65-F5344CB8AC3E}">
        <p14:creationId xmlns:p14="http://schemas.microsoft.com/office/powerpoint/2010/main" val="136707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solidFill>
                  <a:srgbClr val="33CCFF"/>
                </a:solidFill>
              </a:rPr>
              <a:t>Slow Universe</a:t>
            </a:r>
            <a:endParaRPr lang="en-US" sz="36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95288" y="1844675"/>
            <a:ext cx="8424862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Expansion or shrinking always slow ,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characteristic time scale of the order of the age of the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Universe :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</a:t>
            </a:r>
            <a:r>
              <a:rPr lang="en-US" sz="2800" b="1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ch</a:t>
            </a:r>
            <a:r>
              <a:rPr lang="en-US" sz="28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~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μ</a:t>
            </a:r>
            <a:r>
              <a:rPr lang="en-US" sz="28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-1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~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10 billion years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!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Hubble parameter of the order of 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present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Hubble 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parameter for all times , including inflation and big bang !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Slow increase of particle masses ! </a:t>
            </a:r>
          </a:p>
        </p:txBody>
      </p:sp>
      <p:sp>
        <p:nvSpPr>
          <p:cNvPr id="5" name="Rechteck 4"/>
          <p:cNvSpPr/>
          <p:nvPr/>
        </p:nvSpPr>
        <p:spPr>
          <a:xfrm>
            <a:off x="1763713" y="2997200"/>
            <a:ext cx="684053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</a:rPr>
              <a:t>μ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= 2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gdings" pitchFamily="2" charset="2"/>
                <a:sym typeface="Wingdings" pitchFamily="2" charset="2"/>
              </a:rPr>
              <a:t>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10</a:t>
            </a:r>
            <a:r>
              <a:rPr lang="en-US" sz="40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-33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eV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1844675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851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3" cstate="print"/>
          <a:srcRect l="6898" t="58334" r="2069" b="1338"/>
          <a:stretch>
            <a:fillRect/>
          </a:stretch>
        </p:blipFill>
        <p:spPr bwMode="auto">
          <a:xfrm>
            <a:off x="971550" y="1484313"/>
            <a:ext cx="73136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63713" y="6021388"/>
            <a:ext cx="674211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Sonntagszeitung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Zürich ,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Laukenmann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Strange </a:t>
            </a:r>
            <a:r>
              <a:rPr lang="de-DE" dirty="0" err="1" smtClean="0">
                <a:solidFill>
                  <a:srgbClr val="33CCFF"/>
                </a:solidFill>
              </a:rPr>
              <a:t>evolution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of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Universe</a:t>
            </a:r>
            <a:endParaRPr lang="de-DE" dirty="0">
              <a:solidFill>
                <a:srgbClr val="33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4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Scalar force ( fifth force)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188" y="4420507"/>
            <a:ext cx="1689100" cy="76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588" y="5502199"/>
            <a:ext cx="1663700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1852523"/>
            <a:ext cx="3159341" cy="19408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5616" y="4509120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attractive: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15616" y="5502199"/>
            <a:ext cx="2010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repulsive: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03848" y="3290641"/>
            <a:ext cx="144016" cy="338554"/>
          </a:xfrm>
          <a:prstGeom prst="rect">
            <a:avLst/>
          </a:prstGeom>
          <a:solidFill>
            <a:srgbClr val="0033CC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</a:rPr>
              <a:t>i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2384" y="3273739"/>
            <a:ext cx="195808" cy="338554"/>
          </a:xfrm>
          <a:prstGeom prst="rect">
            <a:avLst/>
          </a:prstGeom>
          <a:solidFill>
            <a:srgbClr val="0033CC"/>
          </a:solidFill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rgbClr val="FFFF00"/>
                </a:solidFill>
              </a:rPr>
              <a:t>j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23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 smtClean="0">
                <a:solidFill>
                  <a:srgbClr val="33CCFF"/>
                </a:solidFill>
                <a:effectLst/>
              </a:rPr>
              <a:t>Model is compatible with </a:t>
            </a:r>
            <a:br>
              <a:rPr lang="en-US" sz="4000" smtClean="0">
                <a:solidFill>
                  <a:srgbClr val="33CCFF"/>
                </a:solidFill>
                <a:effectLst/>
              </a:rPr>
            </a:br>
            <a:r>
              <a:rPr lang="en-US" sz="4000" smtClean="0">
                <a:solidFill>
                  <a:srgbClr val="33CCFF"/>
                </a:solidFill>
                <a:effectLst/>
              </a:rPr>
              <a:t>present observations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 smtClean="0">
                <a:effectLst/>
              </a:rPr>
              <a:t>Together with variation of neutrino mass over electron mass in present cosmological epoch :</a:t>
            </a:r>
          </a:p>
          <a:p>
            <a:pPr>
              <a:buFont typeface="Wingdings" pitchFamily="2" charset="2"/>
              <a:buNone/>
            </a:pPr>
            <a:r>
              <a:rPr lang="en-US" dirty="0" smtClean="0">
                <a:effectLst/>
              </a:rPr>
              <a:t>  </a:t>
            </a:r>
            <a:r>
              <a:rPr lang="en-US" dirty="0" smtClean="0">
                <a:solidFill>
                  <a:srgbClr val="FFFF00"/>
                </a:solidFill>
                <a:effectLst/>
              </a:rPr>
              <a:t>model is compatible with all present observations, including inflation and dark energy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4149725"/>
            <a:ext cx="66309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5300663"/>
            <a:ext cx="597535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216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350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 smtClean="0">
                <a:solidFill>
                  <a:srgbClr val="FFFF00"/>
                </a:solidFill>
              </a:rPr>
              <a:t>Big bang </a:t>
            </a:r>
            <a:r>
              <a:rPr lang="de-DE" sz="4800" dirty="0" err="1" smtClean="0">
                <a:solidFill>
                  <a:srgbClr val="FFFF00"/>
                </a:solidFill>
              </a:rPr>
              <a:t>or</a:t>
            </a:r>
            <a:r>
              <a:rPr lang="de-DE" sz="4800" dirty="0" smtClean="0">
                <a:solidFill>
                  <a:srgbClr val="FFFF00"/>
                </a:solidFill>
              </a:rPr>
              <a:t> </a:t>
            </a:r>
            <a:r>
              <a:rPr lang="de-DE" sz="4800" dirty="0" err="1" smtClean="0">
                <a:solidFill>
                  <a:srgbClr val="FFFF00"/>
                </a:solidFill>
              </a:rPr>
              <a:t>freeze</a:t>
            </a:r>
            <a:r>
              <a:rPr lang="de-DE" sz="4800" dirty="0" smtClean="0">
                <a:solidFill>
                  <a:srgbClr val="FFFF00"/>
                </a:solidFill>
              </a:rPr>
              <a:t> ?</a:t>
            </a:r>
            <a:r>
              <a:rPr lang="de-DE" sz="6000" dirty="0" smtClean="0">
                <a:solidFill>
                  <a:srgbClr val="FFFF00"/>
                </a:solidFill>
              </a:rPr>
              <a:t/>
            </a:r>
            <a:br>
              <a:rPr lang="de-DE" sz="6000" dirty="0" smtClean="0">
                <a:solidFill>
                  <a:srgbClr val="FFFF00"/>
                </a:solidFill>
              </a:rPr>
            </a:br>
            <a:endParaRPr lang="de-DE" sz="60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8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Do we know that the </a:t>
            </a:r>
            <a:br>
              <a:rPr lang="en-US" dirty="0" smtClean="0">
                <a:solidFill>
                  <a:srgbClr val="33CCFF"/>
                </a:solidFill>
              </a:rPr>
            </a:br>
            <a:r>
              <a:rPr lang="en-US" dirty="0" smtClean="0">
                <a:solidFill>
                  <a:srgbClr val="33CCFF"/>
                </a:solidFill>
              </a:rPr>
              <a:t>Universe expands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instead of </a:t>
            </a:r>
            <a:r>
              <a:rPr lang="en-US" dirty="0" err="1" smtClean="0"/>
              <a:t>redshift</a:t>
            </a:r>
            <a:r>
              <a:rPr lang="en-US" dirty="0" smtClean="0"/>
              <a:t> due to expansion :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  </a:t>
            </a:r>
            <a:r>
              <a:rPr lang="en-US" dirty="0" smtClean="0">
                <a:solidFill>
                  <a:srgbClr val="FFFF00"/>
                </a:solidFill>
              </a:rPr>
              <a:t>smaller frequencies have been emitted in the past, because electron mass was smaller !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2627313" y="4005263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240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426170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rgbClr val="33CCFF"/>
                </a:solidFill>
              </a:rPr>
              <a:t>Why do we see </a:t>
            </a:r>
            <a:r>
              <a:rPr lang="en-US" sz="4000" dirty="0" err="1" smtClean="0">
                <a:solidFill>
                  <a:srgbClr val="33CCFF"/>
                </a:solidFill>
              </a:rPr>
              <a:t>redshift</a:t>
            </a:r>
            <a:r>
              <a:rPr lang="en-US" sz="4000" dirty="0" smtClean="0">
                <a:solidFill>
                  <a:srgbClr val="33CCFF"/>
                </a:solidFill>
              </a:rPr>
              <a:t> of </a:t>
            </a:r>
            <a:br>
              <a:rPr lang="en-US" sz="4000" dirty="0" smtClean="0">
                <a:solidFill>
                  <a:srgbClr val="33CCFF"/>
                </a:solidFill>
              </a:rPr>
            </a:br>
            <a:r>
              <a:rPr lang="en-US" sz="4000" dirty="0" smtClean="0">
                <a:solidFill>
                  <a:srgbClr val="33CCFF"/>
                </a:solidFill>
              </a:rPr>
              <a:t>photons emitted in the distant past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 photons are more red because they have been </a:t>
            </a:r>
            <a:r>
              <a:rPr lang="en-US" dirty="0" smtClean="0">
                <a:solidFill>
                  <a:srgbClr val="FFFF00"/>
                </a:solidFill>
              </a:rPr>
              <a:t>emitted</a:t>
            </a:r>
            <a:r>
              <a:rPr lang="en-US" dirty="0" smtClean="0"/>
              <a:t> with longer wavelength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971600" y="3789040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5364088" y="4005064"/>
            <a:ext cx="3430747" cy="2134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frequency ~ mass</a:t>
            </a:r>
          </a:p>
          <a:p>
            <a:endParaRPr lang="en-US" dirty="0" smtClean="0"/>
          </a:p>
          <a:p>
            <a:r>
              <a:rPr lang="en-US" dirty="0" smtClean="0"/>
              <a:t>wavelength ~ </a:t>
            </a:r>
          </a:p>
          <a:p>
            <a:r>
              <a:rPr lang="en-US" dirty="0" smtClean="0"/>
              <a:t>             </a:t>
            </a:r>
            <a:r>
              <a:rPr lang="en-US" dirty="0" err="1" smtClean="0"/>
              <a:t>atomsize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74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What is increasing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6013" y="2349500"/>
            <a:ext cx="6677025" cy="3046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Ratio of distance between galaxies 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over size of atoms !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atom size constant : expanding geometry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alternative : shrinking size of atoms</a:t>
            </a:r>
          </a:p>
        </p:txBody>
      </p:sp>
    </p:spTree>
    <p:extLst>
      <p:ext uri="{BB962C8B-B14F-4D97-AF65-F5344CB8AC3E}">
        <p14:creationId xmlns:p14="http://schemas.microsoft.com/office/powerpoint/2010/main" val="108404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How can  particle masses</a:t>
            </a:r>
            <a:br>
              <a:rPr lang="en-US" smtClean="0">
                <a:solidFill>
                  <a:srgbClr val="33CCFF"/>
                </a:solidFill>
              </a:rPr>
            </a:br>
            <a:r>
              <a:rPr lang="en-US" smtClean="0">
                <a:solidFill>
                  <a:srgbClr val="33CCFF"/>
                </a:solidFill>
              </a:rPr>
              <a:t>change with time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95288" y="1988839"/>
            <a:ext cx="8425184" cy="453578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Particle masses are proportional to scalar field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. </a:t>
            </a:r>
            <a:r>
              <a:rPr lang="en-US" dirty="0" smtClean="0"/>
              <a:t>Similar </a:t>
            </a:r>
            <a:r>
              <a:rPr lang="en-US" dirty="0"/>
              <a:t>to </a:t>
            </a:r>
            <a:r>
              <a:rPr lang="en-US" dirty="0" smtClean="0"/>
              <a:t>Higgs field.</a:t>
            </a:r>
          </a:p>
          <a:p>
            <a:pPr>
              <a:defRPr/>
            </a:pPr>
            <a:r>
              <a:rPr lang="en-US" dirty="0" smtClean="0">
                <a:solidFill>
                  <a:srgbClr val="00FF00"/>
                </a:solidFill>
              </a:rPr>
              <a:t>Scalar field varies with time.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Ratios of particle masses are independent of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and therefore remain constant.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Compatibility with observational bounds on time dependence of particle mass ratios.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Dimensionless couplings are independent of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35524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en-US" sz="3600" dirty="0" smtClean="0">
                <a:solidFill>
                  <a:srgbClr val="33CCFF"/>
                </a:solidFill>
              </a:rPr>
              <a:t>Do we know that the temperature  was higher in the early Universe than now ? </a:t>
            </a:r>
            <a:endParaRPr lang="en-US" sz="3600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4864"/>
            <a:ext cx="8363272" cy="3921299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Cosmic microwave radiation , </a:t>
            </a:r>
            <a:r>
              <a:rPr lang="en-US" dirty="0" err="1" smtClean="0"/>
              <a:t>nucleosynthesis</a:t>
            </a:r>
            <a:r>
              <a:rPr lang="en-US" dirty="0" smtClean="0"/>
              <a:t>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instead of 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higher temperature :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 smaller particle masses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4" descr="sun-nasa"/>
          <p:cNvPicPr>
            <a:picLocks noChangeAspect="1" noChangeArrowheads="1"/>
          </p:cNvPicPr>
          <p:nvPr/>
        </p:nvPicPr>
        <p:blipFill>
          <a:blip r:embed="rId2" cstate="print"/>
          <a:srcRect l="4166" t="25190" r="2757" b="24700"/>
          <a:stretch>
            <a:fillRect/>
          </a:stretch>
        </p:blipFill>
        <p:spPr bwMode="auto">
          <a:xfrm>
            <a:off x="4860032" y="3429000"/>
            <a:ext cx="396081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0306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Hot plasma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Temperature in radiation dominated Universe : T ~ </a:t>
            </a:r>
            <a:r>
              <a:rPr lang="el-GR" smtClean="0"/>
              <a:t>χ</a:t>
            </a:r>
            <a:r>
              <a:rPr lang="en-US" smtClean="0"/>
              <a:t> </a:t>
            </a:r>
            <a:r>
              <a:rPr lang="el-GR" baseline="30000" smtClean="0">
                <a:latin typeface="Arial" pitchFamily="34" charset="0"/>
                <a:cs typeface="Arial" pitchFamily="34" charset="0"/>
              </a:rPr>
              <a:t>½</a:t>
            </a:r>
            <a:r>
              <a:rPr lang="en-US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mtClean="0"/>
              <a:t> </a:t>
            </a:r>
            <a:r>
              <a:rPr lang="en-US" smtClean="0">
                <a:solidFill>
                  <a:srgbClr val="FFFF00"/>
                </a:solidFill>
              </a:rPr>
              <a:t>smaller</a:t>
            </a:r>
            <a:r>
              <a:rPr lang="en-US" smtClean="0"/>
              <a:t> than today</a:t>
            </a:r>
          </a:p>
          <a:p>
            <a:pPr>
              <a:defRPr/>
            </a:pPr>
            <a:r>
              <a:rPr lang="en-US" smtClean="0"/>
              <a:t>Ratio temperature / particle mass :                     T /m</a:t>
            </a:r>
            <a:r>
              <a:rPr lang="en-US" baseline="-25000" smtClean="0"/>
              <a:t>p</a:t>
            </a:r>
            <a:r>
              <a:rPr lang="en-US" smtClean="0"/>
              <a:t> ~ </a:t>
            </a:r>
            <a:r>
              <a:rPr lang="el-GR" smtClean="0"/>
              <a:t>χ</a:t>
            </a:r>
            <a:r>
              <a:rPr lang="en-US" smtClean="0"/>
              <a:t> </a:t>
            </a:r>
            <a:r>
              <a:rPr lang="en-US" b="1" baseline="30000" smtClean="0"/>
              <a:t>-</a:t>
            </a:r>
            <a:r>
              <a:rPr lang="el-GR" baseline="30000" smtClean="0">
                <a:latin typeface="Arial" pitchFamily="34" charset="0"/>
                <a:cs typeface="Arial" pitchFamily="34" charset="0"/>
              </a:rPr>
              <a:t>½</a:t>
            </a:r>
            <a:r>
              <a:rPr lang="en-US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mtClean="0"/>
              <a:t> </a:t>
            </a:r>
            <a:r>
              <a:rPr lang="en-US" smtClean="0">
                <a:solidFill>
                  <a:srgbClr val="FFFF00"/>
                </a:solidFill>
              </a:rPr>
              <a:t>larger</a:t>
            </a:r>
            <a:r>
              <a:rPr lang="en-US" smtClean="0"/>
              <a:t> than today</a:t>
            </a:r>
          </a:p>
          <a:p>
            <a:pPr>
              <a:defRPr/>
            </a:pPr>
            <a:r>
              <a:rPr lang="en-US" smtClean="0"/>
              <a:t> T/m</a:t>
            </a:r>
            <a:r>
              <a:rPr lang="en-US" baseline="-25000" smtClean="0"/>
              <a:t>p</a:t>
            </a:r>
            <a:r>
              <a:rPr lang="en-US" smtClean="0"/>
              <a:t> counts ! This ratio decreases with time.</a:t>
            </a:r>
          </a:p>
          <a:p>
            <a:pPr>
              <a:defRPr/>
            </a:pPr>
            <a:endParaRPr lang="en-US" smtClean="0"/>
          </a:p>
          <a:p>
            <a:pPr>
              <a:defRPr/>
            </a:pPr>
            <a:r>
              <a:rPr lang="en-US" smtClean="0">
                <a:solidFill>
                  <a:srgbClr val="FFFF00"/>
                </a:solidFill>
              </a:rPr>
              <a:t>Nucleosynthesis , CMB emission as in standard cosmology !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4421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33CCFF"/>
                </a:solidFill>
                <a:effectLst/>
              </a:rPr>
              <a:t>Big bang or freeze ?</a:t>
            </a:r>
          </a:p>
        </p:txBody>
      </p:sp>
      <p:pic>
        <p:nvPicPr>
          <p:cNvPr id="19459" name="Picture 4" descr="sun-nas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 l="4166" t="4166" r="2757" b="6921"/>
          <a:stretch>
            <a:fillRect/>
          </a:stretch>
        </p:blipFill>
        <p:spPr>
          <a:xfrm>
            <a:off x="971599" y="1484314"/>
            <a:ext cx="3528963" cy="3528962"/>
          </a:xfrm>
          <a:noFill/>
        </p:spPr>
      </p:pic>
      <p:pic>
        <p:nvPicPr>
          <p:cNvPr id="19460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 cstate="print"/>
          <a:srcRect l="23175"/>
          <a:stretch>
            <a:fillRect/>
          </a:stretch>
        </p:blipFill>
        <p:spPr bwMode="auto">
          <a:xfrm>
            <a:off x="4787900" y="1557339"/>
            <a:ext cx="3528516" cy="3444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 descr="C:\Users\wetteric\Pictures\Cosmobilder\Freezing%20Time.jpg"/>
          <p:cNvPicPr>
            <a:picLocks noChangeAspect="1" noChangeArrowheads="1"/>
          </p:cNvPicPr>
          <p:nvPr/>
        </p:nvPicPr>
        <p:blipFill>
          <a:blip r:embed="rId5" cstate="print"/>
          <a:srcRect t="14607" b="17834"/>
          <a:stretch>
            <a:fillRect/>
          </a:stretch>
        </p:blipFill>
        <p:spPr bwMode="auto">
          <a:xfrm>
            <a:off x="5867400" y="4076700"/>
            <a:ext cx="2997200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467544" y="5157192"/>
            <a:ext cx="52613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freeze picture :</a:t>
            </a:r>
          </a:p>
          <a:p>
            <a:r>
              <a:rPr lang="en-US" sz="2800" dirty="0" smtClean="0"/>
              <a:t>only rods for measurements</a:t>
            </a:r>
          </a:p>
          <a:p>
            <a:r>
              <a:rPr lang="en-US" sz="2800" dirty="0" smtClean="0"/>
              <a:t>are set differently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43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>
                <a:solidFill>
                  <a:srgbClr val="33CCFF"/>
                </a:solidFill>
                <a:effectLst/>
                <a:ea typeface="MS PGothic" charset="-128"/>
              </a:rPr>
              <a:t>Big bang or freeze ?</a:t>
            </a:r>
          </a:p>
        </p:txBody>
      </p:sp>
      <p:pic>
        <p:nvPicPr>
          <p:cNvPr id="96258" name="Picture 4" descr="sun-nasa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4166" r="2757" b="6921"/>
          <a:stretch>
            <a:fillRect/>
          </a:stretch>
        </p:blipFill>
        <p:spPr>
          <a:xfrm>
            <a:off x="539750" y="1484313"/>
            <a:ext cx="3960813" cy="3960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5"/>
          <a:stretch>
            <a:fillRect/>
          </a:stretch>
        </p:blipFill>
        <p:spPr bwMode="auto">
          <a:xfrm>
            <a:off x="4787900" y="1557338"/>
            <a:ext cx="3913188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H="1">
            <a:off x="4787900" y="1557338"/>
            <a:ext cx="3898900" cy="3819525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B250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4787900" y="1557338"/>
            <a:ext cx="3913188" cy="3819525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6" descr="C:\Users\wetteric\Pictures\Cosmobilder\Freezing%20Ti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7" b="17834"/>
          <a:stretch>
            <a:fillRect/>
          </a:stretch>
        </p:blipFill>
        <p:spPr bwMode="auto">
          <a:xfrm>
            <a:off x="3995936" y="4112418"/>
            <a:ext cx="29972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67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“Fifth Force”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0852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Mediated by scalar field</a:t>
            </a:r>
          </a:p>
          <a:p>
            <a:pPr>
              <a:buFont typeface="Wingdings" pitchFamily="2" charset="2"/>
              <a:buNone/>
            </a:pPr>
            <a:endParaRPr lang="en-US" dirty="0"/>
          </a:p>
          <a:p>
            <a:r>
              <a:rPr lang="en-US" dirty="0"/>
              <a:t>Coupling strength: weaker than gravity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solidFill>
                  <a:srgbClr val="33CC33"/>
                </a:solidFill>
              </a:rPr>
              <a:t>       ( </a:t>
            </a:r>
            <a:r>
              <a:rPr lang="en-US" dirty="0" smtClean="0">
                <a:solidFill>
                  <a:srgbClr val="33CC33"/>
                </a:solidFill>
              </a:rPr>
              <a:t>non-</a:t>
            </a:r>
            <a:r>
              <a:rPr lang="en-US" dirty="0" err="1" smtClean="0">
                <a:solidFill>
                  <a:srgbClr val="33CC33"/>
                </a:solidFill>
              </a:rPr>
              <a:t>renormalizable</a:t>
            </a:r>
            <a:r>
              <a:rPr lang="en-US" dirty="0" smtClean="0">
                <a:solidFill>
                  <a:srgbClr val="33CC33"/>
                </a:solidFill>
              </a:rPr>
              <a:t> </a:t>
            </a:r>
            <a:r>
              <a:rPr lang="en-US" dirty="0">
                <a:solidFill>
                  <a:srgbClr val="33CC33"/>
                </a:solidFill>
              </a:rPr>
              <a:t>interactions ~ M</a:t>
            </a:r>
            <a:r>
              <a:rPr lang="en-US" baseline="30000" dirty="0">
                <a:solidFill>
                  <a:srgbClr val="33CC33"/>
                </a:solidFill>
              </a:rPr>
              <a:t>-2  </a:t>
            </a:r>
            <a:r>
              <a:rPr lang="en-US" dirty="0">
                <a:solidFill>
                  <a:srgbClr val="33CC33"/>
                </a:solidFill>
              </a:rPr>
              <a:t>)</a:t>
            </a:r>
          </a:p>
          <a:p>
            <a:r>
              <a:rPr lang="en-US" dirty="0"/>
              <a:t>Composition dependence  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              violation of equivalence principle</a:t>
            </a:r>
          </a:p>
          <a:p>
            <a:r>
              <a:rPr lang="en-US" dirty="0">
                <a:solidFill>
                  <a:srgbClr val="FFFF00"/>
                </a:solidFill>
              </a:rPr>
              <a:t>Quintessence: connected to time variation of 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solidFill>
                  <a:srgbClr val="FFFF00"/>
                </a:solidFill>
              </a:rPr>
              <a:t>   fundamental couplings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449540" name="Text Box 4"/>
          <p:cNvSpPr txBox="1">
            <a:spLocks noChangeArrowheads="1"/>
          </p:cNvSpPr>
          <p:nvPr/>
        </p:nvSpPr>
        <p:spPr bwMode="auto">
          <a:xfrm>
            <a:off x="3492500" y="2276475"/>
            <a:ext cx="5651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R.Peccei,J.Sola,C.Wetterich,Phys.Lett.B195,183(1987)</a:t>
            </a:r>
            <a:endParaRPr lang="de-DE" sz="1600" dirty="0">
              <a:solidFill>
                <a:srgbClr val="33C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49541" name="Text Box 5"/>
          <p:cNvSpPr txBox="1">
            <a:spLocks noChangeArrowheads="1"/>
          </p:cNvSpPr>
          <p:nvPr/>
        </p:nvSpPr>
        <p:spPr bwMode="auto">
          <a:xfrm>
            <a:off x="4127500" y="6269813"/>
            <a:ext cx="47879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dirty="0" err="1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C.Wetterich</a:t>
            </a:r>
            <a:r>
              <a:rPr lang="en-US" sz="1600" dirty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, Nucl.Phys.B302,645(1988)</a:t>
            </a:r>
            <a:endParaRPr lang="de-DE" sz="1600" dirty="0">
              <a:solidFill>
                <a:srgbClr val="33C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49542" name="AutoShape 6"/>
          <p:cNvSpPr>
            <a:spLocks noChangeArrowheads="1"/>
          </p:cNvSpPr>
          <p:nvPr/>
        </p:nvSpPr>
        <p:spPr bwMode="auto">
          <a:xfrm>
            <a:off x="1258888" y="4724400"/>
            <a:ext cx="503237" cy="217488"/>
          </a:xfrm>
          <a:prstGeom prst="rightArrow">
            <a:avLst>
              <a:gd name="adj1" fmla="val 50000"/>
              <a:gd name="adj2" fmla="val 5784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531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3600400"/>
          </a:xfrm>
        </p:spPr>
        <p:txBody>
          <a:bodyPr/>
          <a:lstStyle/>
          <a:p>
            <a:r>
              <a:rPr lang="en-US" b="0" i="1" dirty="0" smtClean="0">
                <a:solidFill>
                  <a:srgbClr val="FFFF00"/>
                </a:solidFill>
              </a:rPr>
              <a:t>Big bang is not wrong,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/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but alternative pictures exist !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41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Conclusions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Scalar force in cosmology can arise from quantum scale symmetry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Realistic cosmology</a:t>
            </a:r>
          </a:p>
          <a:p>
            <a:pPr marL="0" indent="0">
              <a:buNone/>
            </a:pPr>
            <a:r>
              <a:rPr lang="en-US" dirty="0" smtClean="0"/>
              <a:t>Look for </a:t>
            </a:r>
          </a:p>
          <a:p>
            <a:r>
              <a:rPr lang="en-US" dirty="0" smtClean="0"/>
              <a:t>time variation of fundamental constants, violation of equivalence principle, </a:t>
            </a:r>
          </a:p>
          <a:p>
            <a:r>
              <a:rPr lang="en-US" dirty="0" smtClean="0"/>
              <a:t>huge lumps in cosmic neutrino background,</a:t>
            </a:r>
          </a:p>
          <a:p>
            <a:r>
              <a:rPr lang="en-US" dirty="0" smtClean="0"/>
              <a:t>dynamical dark 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80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516688" y="5445125"/>
            <a:ext cx="771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Garamond" pitchFamily="18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49663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Einstein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00"/>
                </a:solidFill>
              </a:rPr>
              <a:t>“Weyl scaling” maps variable gravity model to Universe with fixed masses and standard expansion history.</a:t>
            </a:r>
          </a:p>
          <a:p>
            <a:pPr>
              <a:defRPr/>
            </a:pPr>
            <a:r>
              <a:rPr lang="en-US" smtClean="0">
                <a:solidFill>
                  <a:srgbClr val="FFFF00"/>
                </a:solidFill>
              </a:rPr>
              <a:t>Exact equivalence of different frames !</a:t>
            </a:r>
          </a:p>
          <a:p>
            <a:pPr>
              <a:defRPr/>
            </a:pPr>
            <a:endParaRPr lang="en-US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mtClean="0">
                <a:solidFill>
                  <a:srgbClr val="FFFF00"/>
                </a:solidFill>
              </a:rPr>
              <a:t>Standard gravity coupled to scalar field.</a:t>
            </a:r>
          </a:p>
          <a:p>
            <a:pPr>
              <a:defRPr/>
            </a:pPr>
            <a:endParaRPr lang="en-US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mtClean="0">
                <a:solidFill>
                  <a:srgbClr val="FFFF00"/>
                </a:solidFill>
              </a:rPr>
              <a:t>Only neutrino masses are growing.</a:t>
            </a:r>
          </a:p>
        </p:txBody>
      </p:sp>
    </p:spTree>
    <p:extLst>
      <p:ext uri="{BB962C8B-B14F-4D97-AF65-F5344CB8AC3E}">
        <p14:creationId xmlns:p14="http://schemas.microsoft.com/office/powerpoint/2010/main" val="22678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33CCFF"/>
                </a:solidFill>
              </a:rPr>
              <a:t>Einstein frame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933825"/>
            <a:ext cx="79152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5516563"/>
            <a:ext cx="40100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5373688"/>
            <a:ext cx="17621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141663"/>
            <a:ext cx="66246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 in Einstein </a:t>
            </a:r>
            <a:r>
              <a:rPr lang="de-DE" dirty="0" err="1">
                <a:solidFill>
                  <a:srgbClr val="FFFF00"/>
                </a:solidFill>
              </a:rPr>
              <a:t>frame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16862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Field </a:t>
            </a:r>
            <a:r>
              <a:rPr lang="de-DE" dirty="0" err="1" smtClean="0">
                <a:solidFill>
                  <a:srgbClr val="33CCFF"/>
                </a:solidFill>
              </a:rPr>
              <a:t>relativity</a:t>
            </a:r>
            <a:endParaRPr lang="de-DE" dirty="0" smtClean="0">
              <a:solidFill>
                <a:srgbClr val="33CCFF"/>
              </a:solidFill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 r="55547"/>
          <a:stretch>
            <a:fillRect/>
          </a:stretch>
        </p:blipFill>
        <p:spPr bwMode="auto">
          <a:xfrm>
            <a:off x="4211960" y="1988840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2204864"/>
            <a:ext cx="3095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717031"/>
            <a:ext cx="66246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err="1" smtClean="0">
                <a:solidFill>
                  <a:srgbClr val="FFFF00"/>
                </a:solidFill>
              </a:rPr>
              <a:t>changes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geometry</a:t>
            </a:r>
            <a:r>
              <a:rPr lang="de-DE" dirty="0" smtClean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smtClean="0">
                <a:solidFill>
                  <a:srgbClr val="FFFF00"/>
                </a:solidFill>
              </a:rPr>
              <a:t>not a </a:t>
            </a:r>
            <a:r>
              <a:rPr lang="de-DE" dirty="0" err="1" smtClean="0">
                <a:solidFill>
                  <a:srgbClr val="FFFF00"/>
                </a:solidFill>
              </a:rPr>
              <a:t>coordinate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transformation</a:t>
            </a:r>
            <a:endParaRPr lang="de-D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4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Field </a:t>
            </a:r>
            <a:r>
              <a:rPr lang="de-DE" dirty="0" err="1" smtClean="0">
                <a:solidFill>
                  <a:srgbClr val="33CCFF"/>
                </a:solidFill>
              </a:rPr>
              <a:t>relativity</a:t>
            </a:r>
            <a:r>
              <a:rPr lang="de-DE" dirty="0" smtClean="0">
                <a:solidFill>
                  <a:srgbClr val="33CCFF"/>
                </a:solidFill>
              </a:rPr>
              <a:t> : </a:t>
            </a:r>
            <a:br>
              <a:rPr lang="de-DE" dirty="0" smtClean="0">
                <a:solidFill>
                  <a:srgbClr val="33CCFF"/>
                </a:solidFill>
              </a:rPr>
            </a:br>
            <a:r>
              <a:rPr lang="de-DE" dirty="0" smtClean="0">
                <a:solidFill>
                  <a:srgbClr val="33CCFF"/>
                </a:solidFill>
              </a:rPr>
              <a:t>different </a:t>
            </a:r>
            <a:r>
              <a:rPr lang="de-DE" dirty="0" err="1" smtClean="0">
                <a:solidFill>
                  <a:srgbClr val="33CCFF"/>
                </a:solidFill>
              </a:rPr>
              <a:t>pictures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of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cosmology</a:t>
            </a:r>
            <a:endParaRPr lang="de-DE" dirty="0" smtClean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FFFF00"/>
                </a:solidFill>
              </a:rPr>
              <a:t>same </a:t>
            </a:r>
            <a:r>
              <a:rPr lang="de-DE" dirty="0" err="1" smtClean="0">
                <a:solidFill>
                  <a:srgbClr val="FFFF00"/>
                </a:solidFill>
              </a:rPr>
              <a:t>physical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content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can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described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by</a:t>
            </a:r>
            <a:r>
              <a:rPr lang="de-DE" dirty="0" smtClean="0">
                <a:solidFill>
                  <a:srgbClr val="FFFF00"/>
                </a:solidFill>
              </a:rPr>
              <a:t> different </a:t>
            </a:r>
            <a:r>
              <a:rPr lang="de-DE" dirty="0" err="1" smtClean="0">
                <a:solidFill>
                  <a:srgbClr val="FFFF00"/>
                </a:solidFill>
              </a:rPr>
              <a:t>pictures</a:t>
            </a:r>
            <a:endParaRPr lang="de-DE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 smtClean="0">
                <a:solidFill>
                  <a:srgbClr val="FFFF00"/>
                </a:solidFill>
              </a:rPr>
              <a:t>related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field</a:t>
            </a:r>
            <a:r>
              <a:rPr lang="de-DE" dirty="0" smtClean="0">
                <a:solidFill>
                  <a:srgbClr val="FFFF00"/>
                </a:solidFill>
              </a:rPr>
              <a:t> – </a:t>
            </a:r>
            <a:r>
              <a:rPr lang="en-US" dirty="0" smtClean="0">
                <a:solidFill>
                  <a:srgbClr val="FFFF00"/>
                </a:solidFill>
              </a:rPr>
              <a:t>redefinitions</a:t>
            </a:r>
            <a:r>
              <a:rPr lang="de-DE" dirty="0" smtClean="0">
                <a:solidFill>
                  <a:srgbClr val="FFFF00"/>
                </a:solidFill>
              </a:rPr>
              <a:t> ,                         e.g. </a:t>
            </a:r>
            <a:r>
              <a:rPr lang="de-DE" dirty="0" err="1" smtClean="0">
                <a:solidFill>
                  <a:srgbClr val="FFFF00"/>
                </a:solidFill>
              </a:rPr>
              <a:t>Weyl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scaling</a:t>
            </a:r>
            <a:r>
              <a:rPr lang="de-DE" dirty="0" smtClean="0">
                <a:solidFill>
                  <a:srgbClr val="FFFF00"/>
                </a:solidFill>
              </a:rPr>
              <a:t> , </a:t>
            </a:r>
            <a:r>
              <a:rPr lang="de-DE" dirty="0" err="1" smtClean="0">
                <a:solidFill>
                  <a:srgbClr val="FFFF00"/>
                </a:solidFill>
              </a:rPr>
              <a:t>conformal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scaling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metric</a:t>
            </a:r>
            <a:endParaRPr lang="de-DE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 smtClean="0">
                <a:solidFill>
                  <a:srgbClr val="FFFF00"/>
                </a:solidFill>
              </a:rPr>
              <a:t>which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picture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is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usefull</a:t>
            </a:r>
            <a:r>
              <a:rPr lang="de-DE" dirty="0" smtClean="0">
                <a:solidFill>
                  <a:srgbClr val="FFFF00"/>
                </a:solidFill>
              </a:rPr>
              <a:t> ?</a:t>
            </a:r>
            <a:endParaRPr lang="en-US" dirty="0" smtClean="0"/>
          </a:p>
          <a:p>
            <a:pPr>
              <a:defRPr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06334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Relativity of geometry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</a:rPr>
              <a:t>Euclid … Newton : </a:t>
            </a:r>
            <a:r>
              <a:rPr lang="en-US" sz="2800" dirty="0" smtClean="0"/>
              <a:t>space and time </a:t>
            </a:r>
          </a:p>
          <a:p>
            <a:pPr>
              <a:buNone/>
            </a:pPr>
            <a:r>
              <a:rPr lang="en-US" sz="2800" dirty="0" smtClean="0"/>
              <a:t>    are absolute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>
                <a:solidFill>
                  <a:srgbClr val="FFFF00"/>
                </a:solidFill>
              </a:rPr>
              <a:t>Special relativity : </a:t>
            </a:r>
            <a:r>
              <a:rPr lang="en-US" sz="2800" dirty="0" smtClean="0"/>
              <a:t>space and time depend on observer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General relativity : </a:t>
            </a:r>
            <a:r>
              <a:rPr lang="en-US" sz="2800" dirty="0" err="1" smtClean="0"/>
              <a:t>spacetime</a:t>
            </a:r>
            <a:r>
              <a:rPr lang="en-US" sz="2800" dirty="0" smtClean="0"/>
              <a:t> is </a:t>
            </a:r>
          </a:p>
          <a:p>
            <a:pPr>
              <a:buNone/>
            </a:pPr>
            <a:r>
              <a:rPr lang="en-US" sz="2800" dirty="0" smtClean="0"/>
              <a:t>    influenced by matter ( including radiation )</a:t>
            </a:r>
          </a:p>
          <a:p>
            <a:pPr>
              <a:buNone/>
            </a:pPr>
            <a:r>
              <a:rPr lang="en-US" sz="2800" dirty="0" smtClean="0"/>
              <a:t>   geometry is independent of coordinates  </a:t>
            </a:r>
          </a:p>
          <a:p>
            <a:pPr>
              <a:buNone/>
            </a:pPr>
            <a:r>
              <a:rPr lang="en-US" sz="2800" dirty="0"/>
              <a:t> </a:t>
            </a:r>
            <a:r>
              <a:rPr lang="en-US" sz="2800" dirty="0" smtClean="0"/>
              <a:t>  geometry is observable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Field relativity : </a:t>
            </a:r>
            <a:r>
              <a:rPr lang="en-US" sz="2800" dirty="0" smtClean="0"/>
              <a:t>geometry is relative</a:t>
            </a:r>
            <a:endParaRPr lang="en-US" sz="2800" dirty="0"/>
          </a:p>
        </p:txBody>
      </p:sp>
      <p:pic>
        <p:nvPicPr>
          <p:cNvPr id="3076" name="Picture 4" descr="C:\Users\wetteric\Pictures\Cosmobilder\Einstein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3501008"/>
            <a:ext cx="1512168" cy="999780"/>
          </a:xfrm>
          <a:prstGeom prst="rect">
            <a:avLst/>
          </a:prstGeom>
          <a:noFill/>
        </p:spPr>
      </p:pic>
      <p:pic>
        <p:nvPicPr>
          <p:cNvPr id="10" name="Picture 7" descr="C:\Users\wetteric\Pictures\Cosmobilder\Newt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1537362"/>
            <a:ext cx="1008112" cy="128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456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54562"/>
          </a:xfrm>
        </p:spPr>
        <p:txBody>
          <a:bodyPr/>
          <a:lstStyle/>
          <a:p>
            <a:r>
              <a:rPr lang="en-US" b="0" i="1" dirty="0" err="1" smtClean="0">
                <a:solidFill>
                  <a:srgbClr val="FFFF00"/>
                </a:solidFill>
              </a:rPr>
              <a:t>Spacetime</a:t>
            </a:r>
            <a:r>
              <a:rPr lang="en-US" b="0" i="1" dirty="0" smtClean="0">
                <a:solidFill>
                  <a:srgbClr val="FFFF00"/>
                </a:solidFill>
              </a:rPr>
              <a:t> is a description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of correlations between “matter”.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/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Different pictures exist.</a:t>
            </a:r>
            <a:endParaRPr lang="en-US" b="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9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Solution of </a:t>
            </a:r>
            <a:br>
              <a:rPr lang="en-US" dirty="0" smtClean="0">
                <a:solidFill>
                  <a:srgbClr val="33CCFF"/>
                </a:solidFill>
              </a:rPr>
            </a:br>
            <a:r>
              <a:rPr lang="en-US" dirty="0" smtClean="0">
                <a:solidFill>
                  <a:srgbClr val="33CCFF"/>
                </a:solidFill>
              </a:rPr>
              <a:t>cosmological constant problem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998729"/>
            <a:ext cx="4660900" cy="901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195" y="2359283"/>
            <a:ext cx="4191620" cy="8383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>
            <a:off x="6012160" y="2348880"/>
            <a:ext cx="655650" cy="83832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6084168" y="2348880"/>
            <a:ext cx="583642" cy="83832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220072" y="3501009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not allowed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by quantum gravity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16216" y="5157192"/>
            <a:ext cx="1117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≥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09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eta=-1.75\ 10^{-2}\Delta R_{z}(\frac{\partial\ln\alpha}{\partial z})^2\frac{1+\tilde Q}{\Omega_{h}(1+w_{h})}$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15"/>
  <p:tag name="BITMAPFORMAT" val="bmpmono"/>
  <p:tag name="DEBUGINTERACTIVE" val="Falsch"/>
  <p:tag name="ORIGWIDTH" val="368,875"/>
  <p:tag name="PICTUREFILESIZE" val="3024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R_{z}=\frac{\Delta Z}{Z+N}\approx 0.1$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15"/>
  <p:tag name="BITMAPFORMAT" val="bmpmono"/>
  <p:tag name="DEBUGINTERACTIVE" val="Falsch"/>
  <p:tag name="ORIGWIDTH" val="181"/>
  <p:tag name="PICTUREFILESIZE" val="12446"/>
</p:tagLst>
</file>

<file path=ppt/theme/theme1.xml><?xml version="1.0" encoding="utf-8"?>
<a:theme xmlns:a="http://schemas.openxmlformats.org/drawingml/2006/main" name="Strömung">
  <a:themeElements>
    <a:clrScheme name="Strömu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ömung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lnDef>
  </a:objectDefaults>
  <a:extraClrSchemeLst>
    <a:extraClrScheme>
      <a:clrScheme name="Strömu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10">
        <a:dk1>
          <a:srgbClr val="000514"/>
        </a:dk1>
        <a:lt1>
          <a:srgbClr val="FF0000"/>
        </a:lt1>
        <a:dk2>
          <a:srgbClr val="003399"/>
        </a:dk2>
        <a:lt2>
          <a:srgbClr val="E9341B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00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1488</TotalTime>
  <Words>2930</Words>
  <Application>Microsoft Macintosh PowerPoint</Application>
  <PresentationFormat>On-screen Show (4:3)</PresentationFormat>
  <Paragraphs>643</Paragraphs>
  <Slides>126</Slides>
  <Notes>77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126</vt:i4>
      </vt:variant>
    </vt:vector>
  </HeadingPairs>
  <TitlesOfParts>
    <vt:vector size="137" baseType="lpstr">
      <vt:lpstr>Garamond</vt:lpstr>
      <vt:lpstr>Lucida Grande</vt:lpstr>
      <vt:lpstr>MS PGothic</vt:lpstr>
      <vt:lpstr>ＭＳ Ｐゴシック</vt:lpstr>
      <vt:lpstr>Tahoma</vt:lpstr>
      <vt:lpstr>Times New Roman</vt:lpstr>
      <vt:lpstr>Univers 55</vt:lpstr>
      <vt:lpstr>Wingdings</vt:lpstr>
      <vt:lpstr>Arial</vt:lpstr>
      <vt:lpstr>Strömung</vt:lpstr>
      <vt:lpstr>Diagramm</vt:lpstr>
      <vt:lpstr>Scalar force in cosmology  </vt:lpstr>
      <vt:lpstr>“Fundamental” Interactions</vt:lpstr>
      <vt:lpstr>(A) Fifth force</vt:lpstr>
      <vt:lpstr> Scalar tensor theories</vt:lpstr>
      <vt:lpstr>Fifth force</vt:lpstr>
      <vt:lpstr>Models with massless scalar fields</vt:lpstr>
      <vt:lpstr>Standard model with  non-renormalizable operators</vt:lpstr>
      <vt:lpstr>Scalar force ( fifth force)</vt:lpstr>
      <vt:lpstr>“Fifth Force”</vt:lpstr>
      <vt:lpstr>Violation of equivalence principle</vt:lpstr>
      <vt:lpstr>Differential acceleration</vt:lpstr>
      <vt:lpstr> Fundamental “constants” are not constant</vt:lpstr>
      <vt:lpstr>PowerPoint Presentation</vt:lpstr>
      <vt:lpstr>Fundamental couplings in quantum field theory</vt:lpstr>
      <vt:lpstr>Standard model of particle physics :</vt:lpstr>
      <vt:lpstr>Spontaneous symmetry breaking  confirmed at the LHC</vt:lpstr>
      <vt:lpstr>Cosmology :</vt:lpstr>
      <vt:lpstr>Restoration of symmetry at high temperature  in the early Universe</vt:lpstr>
      <vt:lpstr>In hot plasma  of early Universe :  masses of electron und muon  not different!  similar strength of electromagnetic and weak interaction</vt:lpstr>
      <vt:lpstr>Varying couplings</vt:lpstr>
      <vt:lpstr>Can variation of fundamental “constants” be observed ?</vt:lpstr>
      <vt:lpstr>PowerPoint Presentation</vt:lpstr>
      <vt:lpstr>Static scalar fields</vt:lpstr>
      <vt:lpstr>Observation of time- or space- variation of couplings   Physics beyond Standard Model</vt:lpstr>
      <vt:lpstr>Particle mass ratios and dimensionless couplings in  quintessence cosmology</vt:lpstr>
      <vt:lpstr>Bounds on time varying couplings from nucleosynthesis</vt:lpstr>
      <vt:lpstr>PowerPoint Presentation</vt:lpstr>
      <vt:lpstr>PowerPoint Presentation</vt:lpstr>
      <vt:lpstr>primordial abundances  for three GUT models</vt:lpstr>
      <vt:lpstr>three GUT models</vt:lpstr>
      <vt:lpstr>PowerPoint Presentation</vt:lpstr>
      <vt:lpstr>PowerPoint Presentation</vt:lpstr>
      <vt:lpstr>Differential acceleration η</vt:lpstr>
      <vt:lpstr>PowerPoint Presentation</vt:lpstr>
      <vt:lpstr>Cosmon coupling to atoms</vt:lpstr>
      <vt:lpstr>Key questions (1)</vt:lpstr>
      <vt:lpstr>(B) Spontaneously broken  scale symmetry</vt:lpstr>
      <vt:lpstr>scale symmetry</vt:lpstr>
      <vt:lpstr>Scale symmetry</vt:lpstr>
      <vt:lpstr>Scale symmetry</vt:lpstr>
      <vt:lpstr>Scale symmetry</vt:lpstr>
      <vt:lpstr>Spontaneous breaking  of scale symmetry</vt:lpstr>
      <vt:lpstr>Einstein frame</vt:lpstr>
      <vt:lpstr>Key questions (1)</vt:lpstr>
      <vt:lpstr>Key question (2)</vt:lpstr>
      <vt:lpstr>  quantum gravity with scalar field – the role of scale symmetry</vt:lpstr>
      <vt:lpstr>fluctuations induce running couplings</vt:lpstr>
      <vt:lpstr>Quantum scale symmetry</vt:lpstr>
      <vt:lpstr>functional renormalization : flowing action</vt:lpstr>
      <vt:lpstr>Asymptotic safety     Asymptotic freedom</vt:lpstr>
      <vt:lpstr>Key question (2)</vt:lpstr>
      <vt:lpstr>Key question (3)</vt:lpstr>
      <vt:lpstr>Crossover in quantum gravity</vt:lpstr>
      <vt:lpstr>Approximate scale symmetry near fixed points</vt:lpstr>
      <vt:lpstr>Asymptotic safety</vt:lpstr>
      <vt:lpstr>a prediction…</vt:lpstr>
      <vt:lpstr>Possible consequences of  crossover in quantum gravity</vt:lpstr>
      <vt:lpstr>Variable Gravity</vt:lpstr>
      <vt:lpstr> Variable Gravity</vt:lpstr>
      <vt:lpstr>Cosmological solution : crossover from UV to IR fixed point</vt:lpstr>
      <vt:lpstr>renormalization flow and cosmological evolution</vt:lpstr>
      <vt:lpstr>Key question (3)</vt:lpstr>
      <vt:lpstr>(C) Approximate scale symmetry</vt:lpstr>
      <vt:lpstr>Slowly running couplings  close to fixed points</vt:lpstr>
      <vt:lpstr>Simple mechanism for  tiny cosmon-atom couplings</vt:lpstr>
      <vt:lpstr>Neutrino cosmon coupling</vt:lpstr>
      <vt:lpstr>neutrino mass</vt:lpstr>
      <vt:lpstr>growing neutrino mass   triggers transition to  almost static dark energy</vt:lpstr>
      <vt:lpstr>connection between dark energy  and neutrino properties</vt:lpstr>
      <vt:lpstr>Neutrino lumps</vt:lpstr>
      <vt:lpstr>Evolution of dark energy  similar to ΛCDM</vt:lpstr>
      <vt:lpstr>Crossover cosmology</vt:lpstr>
      <vt:lpstr>Running coupling B</vt:lpstr>
      <vt:lpstr>Kinetial B :  Crossover between two fixed points</vt:lpstr>
      <vt:lpstr>Four-parameter model</vt:lpstr>
      <vt:lpstr>Cosmological solution</vt:lpstr>
      <vt:lpstr>No tiny dimensionless parameters ( except gauge hierarchy )</vt:lpstr>
      <vt:lpstr>Slow Universe</vt:lpstr>
      <vt:lpstr>Strange evolution of Universe</vt:lpstr>
      <vt:lpstr>Model is compatible with  present observations</vt:lpstr>
      <vt:lpstr>Big bang or freeze ? </vt:lpstr>
      <vt:lpstr>Do we know that the  Universe expands ?</vt:lpstr>
      <vt:lpstr>Why do we see redshift of  photons emitted in the distant past ?</vt:lpstr>
      <vt:lpstr>What is increasing ?</vt:lpstr>
      <vt:lpstr>How can  particle masses change with time ?</vt:lpstr>
      <vt:lpstr>Do we know that the temperature  was higher in the early Universe than now ? </vt:lpstr>
      <vt:lpstr>Hot plasma ?</vt:lpstr>
      <vt:lpstr>Big bang or freeze ?</vt:lpstr>
      <vt:lpstr>Big bang or freeze ?</vt:lpstr>
      <vt:lpstr>Big bang is not wrong,  but alternative pictures exist ! </vt:lpstr>
      <vt:lpstr>Conclusions</vt:lpstr>
      <vt:lpstr>PowerPoint Presentation</vt:lpstr>
      <vt:lpstr>Einstein frame</vt:lpstr>
      <vt:lpstr>Einstein frame</vt:lpstr>
      <vt:lpstr>Field relativity</vt:lpstr>
      <vt:lpstr>Field relativity :  different pictures of cosmology</vt:lpstr>
      <vt:lpstr>Relativity of geometry</vt:lpstr>
      <vt:lpstr>Spacetime is a description of correlations between “matter”.  Different pictures exist.</vt:lpstr>
      <vt:lpstr>Solution of  cosmological constant problem</vt:lpstr>
      <vt:lpstr>asymptotically vanishing cosmological „constant“</vt:lpstr>
      <vt:lpstr>small dimensionless number ?</vt:lpstr>
      <vt:lpstr>no small parameter for  dark energy</vt:lpstr>
      <vt:lpstr>Einstein frame</vt:lpstr>
      <vt:lpstr>Quintessence</vt:lpstr>
      <vt:lpstr>Prediction :   homogeneous dark energy influences recent cosmology  - of same order as dark matter -</vt:lpstr>
      <vt:lpstr>Second stage of crossover</vt:lpstr>
      <vt:lpstr>Varying particle masses at onset of second crossover</vt:lpstr>
      <vt:lpstr>Cosmic trigger</vt:lpstr>
      <vt:lpstr>neutrino mass</vt:lpstr>
      <vt:lpstr>Neutrino cosmon coupling</vt:lpstr>
      <vt:lpstr>growing neutrinos  change cosmon evolution</vt:lpstr>
      <vt:lpstr>effective cosmological trigger for stop of cosmon evolution : neutrinos get non-relativistic </vt:lpstr>
      <vt:lpstr>In quantum gravity,  the graviton fluctuations can  play an important role on  distances as large as the  size of the Universe</vt:lpstr>
      <vt:lpstr>Instability of graviton propagator</vt:lpstr>
      <vt:lpstr>Graviton barrier</vt:lpstr>
      <vt:lpstr>Graviton barrier and solution of the cosmological constant problem</vt:lpstr>
      <vt:lpstr>Simplicity</vt:lpstr>
      <vt:lpstr>Why should you care about the freeze picture of the Universe ?</vt:lpstr>
      <vt:lpstr>infinite past</vt:lpstr>
      <vt:lpstr>Infinite past : slow inflation</vt:lpstr>
      <vt:lpstr>Eternal Universe</vt:lpstr>
      <vt:lpstr>Physical time</vt:lpstr>
      <vt:lpstr>Physical time</vt:lpstr>
      <vt:lpstr>Physical time</vt:lpstr>
      <vt:lpstr>Big  bang singularity  in Einstein frame is field singularity !</vt:lpstr>
      <vt:lpstr>Cosmon coupling to atoms</vt:lpstr>
    </vt:vector>
  </TitlesOfParts>
  <Company>Theoretische Physik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DEK</dc:title>
  <dc:creator>C. Wetterich</dc:creator>
  <cp:lastModifiedBy>Microsoft Office User</cp:lastModifiedBy>
  <cp:revision>431</cp:revision>
  <dcterms:created xsi:type="dcterms:W3CDTF">2003-07-05T08:41:24Z</dcterms:created>
  <dcterms:modified xsi:type="dcterms:W3CDTF">2017-11-25T13:43:10Z</dcterms:modified>
</cp:coreProperties>
</file>