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75"/>
  </p:notesMasterIdLst>
  <p:handoutMasterIdLst>
    <p:handoutMasterId r:id="rId76"/>
  </p:handoutMasterIdLst>
  <p:sldIdLst>
    <p:sldId id="1067" r:id="rId2"/>
    <p:sldId id="1156" r:id="rId3"/>
    <p:sldId id="1132" r:id="rId4"/>
    <p:sldId id="1149" r:id="rId5"/>
    <p:sldId id="1133" r:id="rId6"/>
    <p:sldId id="1135" r:id="rId7"/>
    <p:sldId id="1157" r:id="rId8"/>
    <p:sldId id="1171" r:id="rId9"/>
    <p:sldId id="1155" r:id="rId10"/>
    <p:sldId id="1154" r:id="rId11"/>
    <p:sldId id="1158" r:id="rId12"/>
    <p:sldId id="1136" r:id="rId13"/>
    <p:sldId id="1137" r:id="rId14"/>
    <p:sldId id="1138" r:id="rId15"/>
    <p:sldId id="1139" r:id="rId16"/>
    <p:sldId id="1140" r:id="rId17"/>
    <p:sldId id="1150" r:id="rId18"/>
    <p:sldId id="1151" r:id="rId19"/>
    <p:sldId id="1141" r:id="rId20"/>
    <p:sldId id="1172" r:id="rId21"/>
    <p:sldId id="1143" r:id="rId22"/>
    <p:sldId id="1090" r:id="rId23"/>
    <p:sldId id="1159" r:id="rId24"/>
    <p:sldId id="1144" r:id="rId25"/>
    <p:sldId id="1145" r:id="rId26"/>
    <p:sldId id="1146" r:id="rId27"/>
    <p:sldId id="1092" r:id="rId28"/>
    <p:sldId id="1093" r:id="rId29"/>
    <p:sldId id="1094" r:id="rId30"/>
    <p:sldId id="1116" r:id="rId31"/>
    <p:sldId id="1072" r:id="rId32"/>
    <p:sldId id="1096" r:id="rId33"/>
    <p:sldId id="1097" r:id="rId34"/>
    <p:sldId id="1099" r:id="rId35"/>
    <p:sldId id="1073" r:id="rId36"/>
    <p:sldId id="1165" r:id="rId37"/>
    <p:sldId id="1166" r:id="rId38"/>
    <p:sldId id="1167" r:id="rId39"/>
    <p:sldId id="1101" r:id="rId40"/>
    <p:sldId id="1102" r:id="rId41"/>
    <p:sldId id="1103" r:id="rId42"/>
    <p:sldId id="1100" r:id="rId43"/>
    <p:sldId id="1105" r:id="rId44"/>
    <p:sldId id="1106" r:id="rId45"/>
    <p:sldId id="1107" r:id="rId46"/>
    <p:sldId id="1117" r:id="rId47"/>
    <p:sldId id="1111" r:id="rId48"/>
    <p:sldId id="1045" r:id="rId49"/>
    <p:sldId id="1046" r:id="rId50"/>
    <p:sldId id="1047" r:id="rId51"/>
    <p:sldId id="1048" r:id="rId52"/>
    <p:sldId id="1168" r:id="rId53"/>
    <p:sldId id="1169" r:id="rId54"/>
    <p:sldId id="1170" r:id="rId55"/>
    <p:sldId id="1173" r:id="rId56"/>
    <p:sldId id="1174" r:id="rId57"/>
    <p:sldId id="1175" r:id="rId58"/>
    <p:sldId id="1176" r:id="rId59"/>
    <p:sldId id="1177" r:id="rId60"/>
    <p:sldId id="1055" r:id="rId61"/>
    <p:sldId id="1057" r:id="rId62"/>
    <p:sldId id="1053" r:id="rId63"/>
    <p:sldId id="1054" r:id="rId64"/>
    <p:sldId id="1012" r:id="rId65"/>
    <p:sldId id="1152" r:id="rId66"/>
    <p:sldId id="1153" r:id="rId67"/>
    <p:sldId id="1001" r:id="rId68"/>
    <p:sldId id="974" r:id="rId69"/>
    <p:sldId id="1039" r:id="rId70"/>
    <p:sldId id="990" r:id="rId71"/>
    <p:sldId id="1161" r:id="rId72"/>
    <p:sldId id="1162" r:id="rId73"/>
    <p:sldId id="1163" r:id="rId74"/>
  </p:sldIdLst>
  <p:sldSz cx="9144000" cy="6858000" type="screen4x3"/>
  <p:notesSz cx="6858000" cy="9144000"/>
  <p:custDataLst>
    <p:tags r:id="rId77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33CC33"/>
    <a:srgbClr val="FFFF00"/>
    <a:srgbClr val="00FF00"/>
    <a:srgbClr val="0033CC"/>
    <a:srgbClr val="FB250F"/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76"/>
  </p:normalViewPr>
  <p:slideViewPr>
    <p:cSldViewPr>
      <p:cViewPr>
        <p:scale>
          <a:sx n="119" d="100"/>
          <a:sy n="119" d="100"/>
        </p:scale>
        <p:origin x="144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tags" Target="tags/tag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fld id="{3FE6D2E3-B798-8A4B-92BB-F4B203A431AF}" type="datetimeFigureOut">
              <a:rPr lang="en-US" altLang="x-none"/>
              <a:pPr/>
              <a:t>1/28/17</a:t>
            </a:fld>
            <a:endParaRPr lang="en-US" altLang="x-none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fld id="{0EC1A89A-9CB1-854F-8A88-F58056C6C21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7FECDED1-A392-984B-B686-D0C9AB95DDA3}" type="slidenum">
              <a:rPr lang="de-DE" altLang="x-none"/>
              <a:pPr/>
              <a:t>‹#›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55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41935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56</a:t>
            </a:fld>
            <a:endParaRPr lang="de-DE" altLang="x-none" sz="1200"/>
          </a:p>
        </p:txBody>
      </p:sp>
      <p:sp>
        <p:nvSpPr>
          <p:cNvPr id="133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8573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73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D204B7AE-A4F6-C24B-B725-164D7D9A8997}" type="slidenum">
              <a:rPr lang="de-DE" altLang="x-none" sz="1200">
                <a:solidFill>
                  <a:srgbClr val="000000"/>
                </a:solidFill>
                <a:effectLst/>
              </a:rPr>
              <a:pPr algn="r" eaLnBrk="1" hangingPunct="1"/>
              <a:t>6</a:t>
            </a:fld>
            <a:endParaRPr lang="de-DE" altLang="x-none" sz="1200">
              <a:solidFill>
                <a:srgbClr val="000000"/>
              </a:solidFill>
              <a:effectLst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600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2A2A095B-2EC3-3B4E-81B4-504DB0FD34D5}" type="slidenum">
              <a:rPr lang="de-DE" altLang="x-none" sz="1200">
                <a:effectLst/>
              </a:rPr>
              <a:pPr algn="r" eaLnBrk="1" hangingPunct="1"/>
              <a:t>59</a:t>
            </a:fld>
            <a:endParaRPr lang="de-DE" altLang="x-none" sz="1200">
              <a:effectLst/>
            </a:endParaRPr>
          </a:p>
        </p:txBody>
      </p:sp>
      <p:sp>
        <p:nvSpPr>
          <p:cNvPr id="1392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2747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C39CEAA0-F700-AF47-A517-8AD882ED6859}" type="slidenum">
              <a:rPr lang="de-DE" altLang="x-none" sz="1200">
                <a:effectLst/>
              </a:rPr>
              <a:pPr algn="r" eaLnBrk="1" hangingPunct="1"/>
              <a:t>61</a:t>
            </a:fld>
            <a:endParaRPr lang="de-DE" altLang="x-none" sz="1200">
              <a:effectLst/>
            </a:endParaRPr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0172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ABE36D-2AD0-DA41-A6ED-174B7E677CAB}" type="slidenum">
              <a:rPr lang="de-DE" altLang="x-none"/>
              <a:pPr/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1788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C78DD-5898-A44B-9C6C-7D69A9DD5421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25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A5C50-E823-8B4A-A9F7-015C3882BF1C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06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57F6B-BAFB-6646-986C-B4BB4E6B7B81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17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31BA5-8F46-474C-AB49-EA43B0687EFB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6BD4-8D10-8D45-A61E-A4548E87F32B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70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3C9B8-4A4A-444A-AEA2-7CE8B726EB13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5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62609-4CFF-F346-A71C-42830BC0D934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6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17CE2-F66A-064E-9F97-0B5AE2CFB227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2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F64D6-E45E-074B-9339-4CC9EBDB2DCF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27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F3CF3-F56C-DE45-BC45-09E724F039D8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54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9D3A72B5-827E-544F-9739-D14881137BB4}" type="slidenum">
              <a:rPr lang="de-DE" altLang="x-none"/>
              <a:pPr/>
              <a:t>‹#›</a:t>
            </a:fld>
            <a:endParaRPr lang="de-DE" altLang="x-non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7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2.png"/><Relationship Id="rId5" Type="http://schemas.openxmlformats.org/officeDocument/2006/relationships/image" Target="../media/image26.png"/><Relationship Id="rId6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8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=quantum+fluctuations&amp;gbv=2&amp;hl=en" TargetMode="External"/><Relationship Id="rId5" Type="http://schemas.openxmlformats.org/officeDocument/2006/relationships/image" Target="../media/image53.jpeg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=quantum+fluctuations&amp;gbv=2&amp;hl=en" TargetMode="External"/><Relationship Id="rId7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b="19008"/>
          <a:stretch>
            <a:fillRect/>
          </a:stretch>
        </p:blipFill>
        <p:spPr bwMode="auto">
          <a:xfrm>
            <a:off x="0" y="20605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22163" r="27098" b="24385"/>
          <a:stretch>
            <a:fillRect/>
          </a:stretch>
        </p:blipFill>
        <p:spPr bwMode="auto">
          <a:xfrm>
            <a:off x="250825" y="3644900"/>
            <a:ext cx="3455988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8488" cy="1714500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Scale symmetry – a link from </a:t>
            </a:r>
            <a:br>
              <a:rPr lang="en-US" altLang="x-none">
                <a:solidFill>
                  <a:srgbClr val="FFFF00"/>
                </a:solidFill>
                <a:ea typeface="MS PGothic" charset="-128"/>
              </a:rPr>
            </a:b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quantum gravity to cosmology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805488"/>
            <a:ext cx="5143500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876925"/>
            <a:ext cx="441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628775"/>
            <a:ext cx="604837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949950"/>
            <a:ext cx="188912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6913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39753" y="2060849"/>
            <a:ext cx="792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x-none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UV</a:t>
            </a:r>
            <a:endParaRPr lang="en-US" altLang="x-none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2200" y="2420889"/>
            <a:ext cx="7200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x-none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</a:t>
            </a:r>
            <a:endParaRPr lang="en-US" altLang="x-none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700213"/>
            <a:ext cx="3308350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Anomalous dimension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71550" y="1844675"/>
            <a:ext cx="2163763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Arial" pitchFamily="34" charset="0"/>
                <a:ea typeface="MS PGothic" pitchFamily="34" charset="-128"/>
              </a:rPr>
              <a:t>solution with</a:t>
            </a:r>
          </a:p>
          <a:p>
            <a:pPr>
              <a:defRPr/>
            </a:pPr>
            <a:r>
              <a:rPr lang="en-US" sz="2800" dirty="0">
                <a:latin typeface="Arial" pitchFamily="34" charset="0"/>
                <a:ea typeface="MS PGothic" pitchFamily="34" charset="-128"/>
              </a:rPr>
              <a:t>vanishing </a:t>
            </a:r>
          </a:p>
          <a:p>
            <a:pPr>
              <a:defRPr/>
            </a:pPr>
            <a:r>
              <a:rPr lang="en-US" sz="2800" dirty="0">
                <a:latin typeface="Arial" pitchFamily="34" charset="0"/>
                <a:ea typeface="MS PGothic" pitchFamily="34" charset="-128"/>
              </a:rPr>
              <a:t>anomalous </a:t>
            </a:r>
          </a:p>
          <a:p>
            <a:pPr>
              <a:defRPr/>
            </a:pPr>
            <a:r>
              <a:rPr lang="en-US" sz="2800" dirty="0">
                <a:latin typeface="Arial" pitchFamily="34" charset="0"/>
                <a:ea typeface="MS PGothic" pitchFamily="34" charset="-128"/>
              </a:rPr>
              <a:t>dimension</a:t>
            </a:r>
            <a:endParaRPr lang="en-US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27585" y="4292600"/>
            <a:ext cx="77258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candidates with anomalous dimension </a:t>
            </a:r>
          </a:p>
          <a:p>
            <a:pPr eaLnBrk="1" hangingPunct="1"/>
            <a:r>
              <a:rPr lang="en-US" altLang="x-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more </a:t>
            </a:r>
            <a:r>
              <a:rPr lang="en-US" altLang="x-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interesting</a:t>
            </a:r>
          </a:p>
          <a:p>
            <a:pPr eaLnBrk="1" hangingPunct="1"/>
            <a:r>
              <a:rPr lang="en-US" altLang="x-none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also matter and gauge fields need to be included</a:t>
            </a:r>
            <a:endParaRPr lang="en-US" altLang="x-non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Crossover in quantum gravity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2987675" y="4797425"/>
            <a:ext cx="25923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97425"/>
            <a:ext cx="2735263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011863" y="4941888"/>
            <a:ext cx="576262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UV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740650" y="5084763"/>
            <a:ext cx="503238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Origin of mass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r>
              <a:rPr lang="de-DE" altLang="x-none" sz="2400">
                <a:ea typeface="MS PGothic" charset="-128"/>
              </a:rPr>
              <a:t>UV fixed point : </a:t>
            </a:r>
            <a:r>
              <a:rPr lang="de-DE" altLang="x-none" sz="2400">
                <a:solidFill>
                  <a:srgbClr val="FFFF00"/>
                </a:solidFill>
                <a:ea typeface="MS PGothic" charset="-128"/>
              </a:rPr>
              <a:t>scale symmetry unbroken</a:t>
            </a:r>
          </a:p>
          <a:p>
            <a:pPr>
              <a:buFont typeface="Wingdings" charset="2"/>
              <a:buNone/>
            </a:pPr>
            <a:r>
              <a:rPr lang="de-DE" altLang="x-none" sz="2400">
                <a:ea typeface="MS PGothic" charset="-128"/>
              </a:rPr>
              <a:t>   </a:t>
            </a:r>
            <a:r>
              <a:rPr lang="de-DE" altLang="x-none" sz="2400">
                <a:solidFill>
                  <a:srgbClr val="33CC33"/>
                </a:solidFill>
                <a:ea typeface="MS PGothic" charset="-128"/>
              </a:rPr>
              <a:t>all particles are massless</a:t>
            </a:r>
          </a:p>
          <a:p>
            <a:pPr>
              <a:buFont typeface="Wingdings" charset="2"/>
              <a:buNone/>
            </a:pPr>
            <a:endParaRPr lang="de-DE" altLang="x-none" sz="2400">
              <a:solidFill>
                <a:srgbClr val="33CC33"/>
              </a:solidFill>
              <a:ea typeface="MS PGothic" charset="-128"/>
            </a:endParaRPr>
          </a:p>
          <a:p>
            <a:r>
              <a:rPr lang="de-DE" altLang="x-none" sz="2400">
                <a:ea typeface="MS PGothic" charset="-128"/>
              </a:rPr>
              <a:t>IR fixed point : </a:t>
            </a:r>
          </a:p>
          <a:p>
            <a:pPr>
              <a:buFont typeface="Wingdings" charset="2"/>
              <a:buNone/>
            </a:pPr>
            <a:r>
              <a:rPr lang="de-DE" altLang="x-none" sz="2400">
                <a:solidFill>
                  <a:srgbClr val="FFFF00"/>
                </a:solidFill>
                <a:ea typeface="MS PGothic" charset="-128"/>
              </a:rPr>
              <a:t>    scale symmetry spontaneously broken</a:t>
            </a:r>
            <a:r>
              <a:rPr lang="de-DE" altLang="x-none" sz="2400">
                <a:ea typeface="MS PGothic" charset="-128"/>
              </a:rPr>
              <a:t>, </a:t>
            </a:r>
          </a:p>
          <a:p>
            <a:pPr>
              <a:buFont typeface="Wingdings" charset="2"/>
              <a:buNone/>
            </a:pPr>
            <a:r>
              <a:rPr lang="de-DE" altLang="x-none" sz="2400">
                <a:solidFill>
                  <a:srgbClr val="33CC33"/>
                </a:solidFill>
                <a:ea typeface="MS PGothic" charset="-128"/>
              </a:rPr>
              <a:t>    massive particles , massless dilaton</a:t>
            </a:r>
          </a:p>
          <a:p>
            <a:endParaRPr lang="de-DE" altLang="x-none" sz="2400">
              <a:solidFill>
                <a:srgbClr val="33CC33"/>
              </a:solidFill>
              <a:ea typeface="MS PGothic" charset="-128"/>
            </a:endParaRPr>
          </a:p>
          <a:p>
            <a:r>
              <a:rPr lang="de-DE" altLang="x-none" sz="2400">
                <a:ea typeface="MS PGothic" charset="-128"/>
              </a:rPr>
              <a:t>crossover : </a:t>
            </a:r>
            <a:r>
              <a:rPr lang="de-DE" altLang="x-none" sz="2400">
                <a:solidFill>
                  <a:srgbClr val="FFFF00"/>
                </a:solidFill>
                <a:ea typeface="MS PGothic" charset="-128"/>
              </a:rPr>
              <a:t>explicit mass scale </a:t>
            </a:r>
            <a:r>
              <a:rPr lang="el-GR" altLang="x-none" sz="2400">
                <a:solidFill>
                  <a:srgbClr val="FFFF00"/>
                </a:solidFill>
                <a:ea typeface="MS PGothic" charset="-128"/>
              </a:rPr>
              <a:t>μ</a:t>
            </a:r>
            <a:r>
              <a:rPr lang="en-US" altLang="x-none" sz="2400">
                <a:solidFill>
                  <a:srgbClr val="FFFF00"/>
                </a:solidFill>
                <a:ea typeface="MS PGothic" charset="-128"/>
              </a:rPr>
              <a:t> important </a:t>
            </a:r>
          </a:p>
          <a:p>
            <a:endParaRPr lang="en-US" altLang="x-none" sz="240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sz="2400">
                <a:ea typeface="MS PGothic" charset="-128"/>
              </a:rPr>
              <a:t>approximate SM fixed point : </a:t>
            </a:r>
            <a:r>
              <a:rPr lang="en-US" altLang="x-none" sz="2400">
                <a:solidFill>
                  <a:srgbClr val="FFFF00"/>
                </a:solidFill>
                <a:ea typeface="MS PGothic" charset="-128"/>
              </a:rPr>
              <a:t>approximate scale symmetry</a:t>
            </a:r>
            <a:r>
              <a:rPr lang="en-US" altLang="x-none" sz="2400">
                <a:ea typeface="MS PGothic" charset="-128"/>
              </a:rPr>
              <a:t> </a:t>
            </a:r>
            <a:r>
              <a:rPr lang="en-US" altLang="x-none" sz="2400">
                <a:solidFill>
                  <a:srgbClr val="FFFF00"/>
                </a:solidFill>
                <a:ea typeface="MS PGothic" charset="-128"/>
              </a:rPr>
              <a:t>spontaneously broken</a:t>
            </a:r>
            <a:r>
              <a:rPr lang="en-US" altLang="x-none" sz="2400">
                <a:ea typeface="MS PGothic" charset="-128"/>
              </a:rPr>
              <a:t>, </a:t>
            </a:r>
            <a:r>
              <a:rPr lang="en-US" altLang="x-none" sz="2400">
                <a:solidFill>
                  <a:srgbClr val="33CC33"/>
                </a:solidFill>
                <a:ea typeface="MS PGothic" charset="-128"/>
              </a:rPr>
              <a:t>massive particles , almost massless cosmon, tiny cosmon potential</a:t>
            </a:r>
            <a:endParaRPr lang="de-DE" altLang="x-none" sz="2400">
              <a:solidFill>
                <a:srgbClr val="33CC33"/>
              </a:solidFill>
              <a:ea typeface="MS PGothic" charset="-128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0938"/>
            <a:ext cx="3008313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/>
          <a:lstStyle/>
          <a:p>
            <a:r>
              <a:rPr lang="en-US" altLang="x-none" dirty="0" smtClean="0">
                <a:solidFill>
                  <a:srgbClr val="33CCFF"/>
                </a:solidFill>
                <a:effectLst/>
                <a:ea typeface="MS PGothic" charset="-128"/>
              </a:rPr>
              <a:t>Spontaneous </a:t>
            </a:r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breaking </a:t>
            </a:r>
            <a:b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</a:br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of scale symmetry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84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988840"/>
                <a:ext cx="8229600" cy="4032448"/>
              </a:xfrm>
            </p:spPr>
            <p:txBody>
              <a:bodyPr/>
              <a:lstStyle/>
              <a:p>
                <a:r>
                  <a:rPr lang="en-US" altLang="x-none" sz="2800" dirty="0" smtClean="0">
                    <a:effectLst/>
                    <a:ea typeface="MS PGothic" charset="-128"/>
                  </a:rPr>
                  <a:t>expectation value of scalar field breaks scale symmetry spontaneously</a:t>
                </a: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massive particles are compatible with scale </a:t>
                </a:r>
                <a:r>
                  <a:rPr lang="en-US" altLang="x-none" sz="2800" dirty="0" smtClean="0">
                    <a:effectLst/>
                    <a:ea typeface="MS PGothic" charset="-128"/>
                  </a:rPr>
                  <a:t>symmetry</a:t>
                </a: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a</a:t>
                </a:r>
                <a:r>
                  <a:rPr lang="en-US" altLang="x-none" sz="2800" dirty="0" smtClean="0">
                    <a:effectLst/>
                    <a:ea typeface="MS PGothic" charset="-128"/>
                  </a:rPr>
                  <a:t>ll mass scales proportional to scalar field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mr-I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𝜒</m:t>
                    </m:r>
                  </m:oMath>
                </a14:m>
                <a:r>
                  <a:rPr lang="en-US" sz="2800" dirty="0" smtClean="0"/>
                  <a:t> : electron mass, proton mass, Planck mass</a:t>
                </a:r>
                <a:endParaRPr lang="en-US" altLang="x-none" sz="2800" dirty="0">
                  <a:effectLst/>
                  <a:ea typeface="MS PGothic" charset="-128"/>
                </a:endParaRP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in presence of massive particles : sign of exact scale symmetry is exactly </a:t>
                </a:r>
                <a:r>
                  <a:rPr lang="en-US" altLang="x-none" sz="2800" dirty="0">
                    <a:solidFill>
                      <a:srgbClr val="FFFF00"/>
                    </a:solidFill>
                    <a:effectLst/>
                    <a:ea typeface="MS PGothic" charset="-128"/>
                  </a:rPr>
                  <a:t>massless Goldstone boson</a:t>
                </a:r>
                <a:r>
                  <a:rPr lang="en-US" altLang="x-none" sz="2800" dirty="0">
                    <a:effectLst/>
                    <a:ea typeface="MS PGothic" charset="-128"/>
                  </a:rPr>
                  <a:t> – the </a:t>
                </a:r>
                <a:r>
                  <a:rPr lang="en-US" altLang="x-none" sz="2800" dirty="0" err="1">
                    <a:effectLst/>
                    <a:ea typeface="MS PGothic" charset="-128"/>
                  </a:rPr>
                  <a:t>dilaton</a:t>
                </a:r>
                <a:endParaRPr lang="en-US" altLang="x-none" sz="2800" dirty="0">
                  <a:effectLst/>
                  <a:ea typeface="MS PGothic" charset="-128"/>
                </a:endParaRPr>
              </a:p>
            </p:txBody>
          </p:sp>
        </mc:Choice>
        <mc:Fallback>
          <p:sp>
            <p:nvSpPr>
              <p:cNvPr id="3584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988840"/>
                <a:ext cx="8229600" cy="4032448"/>
              </a:xfrm>
              <a:blipFill rotWithShape="0">
                <a:blip r:embed="rId3"/>
                <a:stretch>
                  <a:fillRect l="-593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buFont typeface="Wingdings" pitchFamily="2" charset="2"/>
              <a:buChar char="n"/>
              <a:defRPr/>
            </a:pPr>
            <a:endParaRPr lang="en-US" dirty="0" smtClean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buFont typeface="Wingdings" pitchFamily="2" charset="2"/>
              <a:buChar char="n"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 smtClean="0"/>
              <a:t>cosmon</a:t>
            </a:r>
            <a:r>
              <a:rPr lang="en-US" dirty="0" smtClean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 smtClean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de-DE" altLang="x-none">
                <a:ea typeface="MS PGothic" charset="-128"/>
              </a:rPr>
              <a:t>if  UV fixed point exists :</a:t>
            </a:r>
          </a:p>
          <a:p>
            <a:endParaRPr lang="de-DE" altLang="x-none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de-DE" altLang="x-none" sz="4000" i="1">
                <a:solidFill>
                  <a:srgbClr val="FFFF00"/>
                </a:solidFill>
                <a:ea typeface="MS PGothic" charset="-128"/>
              </a:rPr>
              <a:t>quantum gravity is </a:t>
            </a:r>
          </a:p>
          <a:p>
            <a:pPr>
              <a:buFont typeface="Wingdings" charset="2"/>
              <a:buNone/>
            </a:pPr>
            <a:r>
              <a:rPr lang="de-DE" altLang="x-none" sz="4000" i="1">
                <a:solidFill>
                  <a:srgbClr val="FFFF00"/>
                </a:solidFill>
                <a:ea typeface="MS PGothic" charset="-128"/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S. Weinberg  ,   M. Reuter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 safety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63373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20938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2093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79DCFF"/>
                </a:solidFill>
                <a:ea typeface="MS PGothic" charset="-128"/>
              </a:rPr>
              <a:t>a prediction…</a:t>
            </a:r>
            <a:endParaRPr lang="de-DE" altLang="x-none">
              <a:solidFill>
                <a:srgbClr val="79DCFF"/>
              </a:solidFill>
              <a:ea typeface="MS PGothic" charset="-128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7544" y="980728"/>
            <a:ext cx="8229600" cy="22322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scale symmetry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1600" y="4221088"/>
            <a:ext cx="7563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intrinsic length or mass scale present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634"/>
          <a:stretch/>
        </p:blipFill>
        <p:spPr>
          <a:xfrm>
            <a:off x="63500" y="1599246"/>
            <a:ext cx="9017000" cy="15943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a</a:t>
            </a:r>
            <a:r>
              <a:rPr lang="en-US" dirty="0" smtClean="0">
                <a:solidFill>
                  <a:srgbClr val="33CCFF"/>
                </a:solidFill>
              </a:rPr>
              <a:t>nd a possibility 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83" t="52808" r="6079"/>
          <a:stretch/>
        </p:blipFill>
        <p:spPr>
          <a:xfrm>
            <a:off x="197651" y="3459456"/>
            <a:ext cx="8748698" cy="1303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46151" y="2719116"/>
            <a:ext cx="547642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4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Possible consequences of 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in quantum gravity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Variable Gravity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quantum effective action,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variation yields field equations</a:t>
            </a:r>
          </a:p>
        </p:txBody>
      </p:sp>
      <p:pic>
        <p:nvPicPr>
          <p:cNvPr id="481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altLang="x-none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Einstein gravity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Scalar field coupled to gravity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Effective Planck mass depends on scalar field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Simple quadratic scalar potential involves intrinsic mass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μ</a:t>
            </a:r>
            <a:endParaRPr lang="en-US" altLang="x-none" sz="280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Nucleon and electron mass proportional to dynamical Planck mass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24400"/>
            <a:ext cx="68675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>
                <a:ea typeface="MS PGothic" charset="-128"/>
              </a:rPr>
              <a:t>Dimensionless functions as B </a:t>
            </a:r>
          </a:p>
          <a:p>
            <a:pPr>
              <a:buFont typeface="Wingdings" charset="2"/>
              <a:buNone/>
            </a:pPr>
            <a:r>
              <a:rPr lang="de-DE" altLang="x-none" sz="2800">
                <a:ea typeface="MS PGothic" charset="-128"/>
              </a:rPr>
              <a:t>    depend only on ratio </a:t>
            </a:r>
            <a:r>
              <a:rPr lang="el-GR" altLang="x-none" sz="2800">
                <a:ea typeface="MS PGothic" charset="-128"/>
              </a:rPr>
              <a:t>μ</a:t>
            </a:r>
            <a:r>
              <a:rPr lang="en-US" altLang="x-none" sz="2800">
                <a:ea typeface="MS PGothic" charset="-128"/>
              </a:rPr>
              <a:t>/</a:t>
            </a:r>
            <a:r>
              <a:rPr lang="el-GR" altLang="x-none" sz="2800">
                <a:ea typeface="MS PGothic" charset="-128"/>
              </a:rPr>
              <a:t>χ</a:t>
            </a:r>
            <a:r>
              <a:rPr lang="en-US" altLang="x-none" sz="2800">
                <a:ea typeface="MS PGothic" charset="-128"/>
              </a:rPr>
              <a:t> .</a:t>
            </a:r>
          </a:p>
          <a:p>
            <a:r>
              <a:rPr lang="en-US" altLang="x-none" sz="2800">
                <a:ea typeface="MS PGothic" charset="-128"/>
              </a:rPr>
              <a:t>IR:   μ→0   , </a:t>
            </a:r>
            <a:r>
              <a:rPr lang="el-GR" altLang="x-none" sz="2800">
                <a:ea typeface="MS PGothic" charset="-128"/>
              </a:rPr>
              <a:t>χ→∞</a:t>
            </a:r>
            <a:endParaRPr lang="en-US" altLang="x-none" sz="2800">
              <a:ea typeface="MS PGothic" charset="-128"/>
            </a:endParaRPr>
          </a:p>
          <a:p>
            <a:r>
              <a:rPr lang="en-US" altLang="x-none" sz="2800">
                <a:ea typeface="MS PGothic" charset="-128"/>
              </a:rPr>
              <a:t>UV:  </a:t>
            </a:r>
            <a:r>
              <a:rPr lang="el-GR" altLang="x-none" sz="2800">
                <a:ea typeface="MS PGothic" charset="-128"/>
              </a:rPr>
              <a:t>μ→∞</a:t>
            </a:r>
            <a:r>
              <a:rPr lang="en-US" altLang="x-none" sz="2800">
                <a:ea typeface="MS PGothic" charset="-128"/>
              </a:rPr>
              <a:t>  , </a:t>
            </a:r>
            <a:r>
              <a:rPr lang="el-GR" altLang="x-none" sz="2800">
                <a:ea typeface="MS PGothic" charset="-128"/>
              </a:rPr>
              <a:t>χ→</a:t>
            </a:r>
            <a:r>
              <a:rPr lang="en-US" altLang="x-none" sz="2800">
                <a:ea typeface="MS PGothic" charset="-128"/>
              </a:rPr>
              <a:t>0</a:t>
            </a:r>
          </a:p>
          <a:p>
            <a:endParaRPr lang="en-US" altLang="x-none" sz="280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renormalization flow and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renormalization flow as function of </a:t>
            </a:r>
            <a:r>
              <a:rPr lang="en-US" altLang="x-none" sz="3600" b="1" dirty="0">
                <a:solidFill>
                  <a:srgbClr val="33CC33"/>
                </a:solidFill>
                <a:ea typeface="MS PGothic" charset="-128"/>
              </a:rPr>
              <a:t>µ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    </a:t>
            </a:r>
            <a:r>
              <a:rPr lang="en-US" altLang="x-none" sz="2800" dirty="0">
                <a:ea typeface="MS PGothic" charset="-128"/>
              </a:rPr>
              <a:t>is mapped by dimensionless functions to</a:t>
            </a:r>
            <a:endParaRPr lang="en-US" altLang="x-none" dirty="0"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field dependence of effective action on scalar field </a:t>
            </a:r>
            <a:r>
              <a:rPr lang="el-GR" altLang="x-none" sz="3600" b="1" dirty="0">
                <a:solidFill>
                  <a:srgbClr val="33CC33"/>
                </a:solidFill>
                <a:ea typeface="MS PGothic" charset="-128"/>
              </a:rPr>
              <a:t>χ</a:t>
            </a:r>
            <a:endParaRPr lang="en-US" altLang="x-none" b="1" dirty="0">
              <a:solidFill>
                <a:srgbClr val="33CC33"/>
              </a:solidFill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   </a:t>
            </a:r>
            <a:r>
              <a:rPr lang="en-US" altLang="x-none" sz="2800" dirty="0">
                <a:ea typeface="MS PGothic" charset="-128"/>
              </a:rPr>
              <a:t>translates by solution of field equation to</a:t>
            </a:r>
            <a:endParaRPr lang="en-US" altLang="x-none" dirty="0"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dependence of cosmology </a:t>
            </a:r>
            <a:r>
              <a:rPr lang="en-US" altLang="x-none" dirty="0" smtClean="0">
                <a:solidFill>
                  <a:srgbClr val="FFFF00"/>
                </a:solidFill>
                <a:ea typeface="MS PGothic" charset="-128"/>
              </a:rPr>
              <a:t>on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time t or </a:t>
            </a:r>
            <a:r>
              <a:rPr lang="el-GR" altLang="x-none" sz="3600" b="1" dirty="0">
                <a:solidFill>
                  <a:srgbClr val="33CC33"/>
                </a:solidFill>
                <a:ea typeface="MS PGothic" charset="-128"/>
              </a:rPr>
              <a:t>η</a:t>
            </a:r>
            <a:endParaRPr lang="en-US" altLang="x-none" b="1" dirty="0">
              <a:solidFill>
                <a:srgbClr val="33CC33"/>
              </a:solidFill>
              <a:ea typeface="MS PGothic" charset="-128"/>
            </a:endParaRPr>
          </a:p>
          <a:p>
            <a:endParaRPr lang="en-US" altLang="x-none" dirty="0"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simple description of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present Dark Energy dominated epoch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running coupling 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781300"/>
            <a:ext cx="8229600" cy="3344863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B varies if intrinsic scale µ changes</a:t>
            </a:r>
          </a:p>
          <a:p>
            <a:r>
              <a:rPr lang="en-US" altLang="x-none">
                <a:ea typeface="MS PGothic" charset="-128"/>
              </a:rPr>
              <a:t>similar to QCD or standard model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652963"/>
            <a:ext cx="18637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2963"/>
            <a:ext cx="159385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216400"/>
            <a:ext cx="28082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700213"/>
            <a:ext cx="5472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Kinetial B : 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between two fixed points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MS PGothic" pitchFamily="34" charset="-128"/>
            </a:endParaRPr>
          </a:p>
          <a:p>
            <a:pPr>
              <a:defRPr/>
            </a:pP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33020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205038"/>
            <a:ext cx="453707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300663"/>
            <a:ext cx="302418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http://th.physik.uni-frankfurt.de/~hossi/Bilder/BR/Plotl/QCDAlpha_ProgPartNuclPhys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254625"/>
            <a:ext cx="140335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Kinetial B : 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between two fixed points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43363"/>
            <a:ext cx="49688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 : scale of crossover</a:t>
            </a:r>
          </a:p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can be exponentially larger than intrinsic scale </a:t>
            </a:r>
            <a:r>
              <a:rPr lang="el-GR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</a:t>
            </a:r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2205038"/>
            <a:ext cx="2665413" cy="1570037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running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coupling obeys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flow equation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MS PGothic" pitchFamily="34" charset="-128"/>
            </a:endParaRPr>
          </a:p>
          <a:p>
            <a:pPr>
              <a:defRPr/>
            </a:pP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fluctuations induce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violation of scale symmetry</a:t>
            </a:r>
          </a:p>
          <a:p>
            <a:r>
              <a:rPr lang="en-US" altLang="x-none">
                <a:ea typeface="MS PGothic" charset="-128"/>
              </a:rPr>
              <a:t>well known in QCD or standard model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derive field equation from effective action of variable gravity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solve them for homogenous and isotropic metric and scalar field </a:t>
            </a:r>
          </a:p>
          <a:p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scalar field </a:t>
            </a:r>
            <a:r>
              <a:rPr lang="el-GR" altLang="x-none" dirty="0">
                <a:solidFill>
                  <a:srgbClr val="00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 vanishes in the infinite past</a:t>
            </a:r>
          </a:p>
          <a:p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scalar field </a:t>
            </a:r>
            <a:r>
              <a:rPr lang="el-GR" altLang="x-none" dirty="0">
                <a:solidFill>
                  <a:srgbClr val="00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 diverges in the infinite future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77272"/>
            <a:ext cx="5472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 smtClean="0">
                <a:solidFill>
                  <a:srgbClr val="33CCFF"/>
                </a:solidFill>
              </a:rPr>
            </a:br>
            <a:r>
              <a:rPr lang="en-US" sz="3200" smtClean="0">
                <a:solidFill>
                  <a:srgbClr val="33CCFF"/>
                </a:solidFill>
              </a:rPr>
              <a:t>( </a:t>
            </a:r>
            <a:r>
              <a:rPr lang="en-US" sz="3200" smtClean="0">
                <a:solidFill>
                  <a:srgbClr val="33CCFF"/>
                </a:solidFill>
              </a:rPr>
              <a:t>except matter sector, e.g. </a:t>
            </a:r>
            <a:r>
              <a:rPr lang="en-US" sz="3200" dirty="0" smtClean="0">
                <a:solidFill>
                  <a:srgbClr val="33CCFF"/>
                </a:solidFill>
              </a:rPr>
              <a:t>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one mass scale</a:t>
            </a:r>
          </a:p>
          <a:p>
            <a:pPr>
              <a:buFont typeface="Wingdings" charset="2"/>
              <a:buNone/>
            </a:pPr>
            <a:endParaRPr lang="en-US" altLang="x-none"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one time scale       </a:t>
            </a:r>
            <a:r>
              <a:rPr lang="el-GR" altLang="x-none" sz="4400" b="1">
                <a:solidFill>
                  <a:srgbClr val="FFFF00"/>
                </a:solidFill>
                <a:ea typeface="MS PGothic" charset="-128"/>
              </a:rPr>
              <a:t>μ</a:t>
            </a:r>
            <a:r>
              <a:rPr lang="en-US" altLang="x-none" sz="4400" b="1" baseline="30000">
                <a:solidFill>
                  <a:srgbClr val="FFFF00"/>
                </a:solidFill>
                <a:ea typeface="MS PGothic" charset="-128"/>
              </a:rPr>
              <a:t>-1</a:t>
            </a:r>
            <a:r>
              <a:rPr lang="en-US" altLang="x-none" sz="4400" b="1">
                <a:solidFill>
                  <a:srgbClr val="FFFF00"/>
                </a:solidFill>
                <a:ea typeface="MS PGothic" charset="-128"/>
              </a:rPr>
              <a:t> =  10 </a:t>
            </a:r>
            <a:r>
              <a:rPr lang="en-US" altLang="x-none" sz="4400" b="1" baseline="30000">
                <a:solidFill>
                  <a:srgbClr val="FFFF00"/>
                </a:solidFill>
                <a:ea typeface="MS PGothic" charset="-128"/>
              </a:rPr>
              <a:t>10</a:t>
            </a:r>
            <a:r>
              <a:rPr lang="en-US" altLang="x-none" sz="4400" b="1">
                <a:solidFill>
                  <a:srgbClr val="FFFF00"/>
                </a:solidFill>
                <a:ea typeface="MS PGothic" charset="-128"/>
              </a:rPr>
              <a:t> yr</a:t>
            </a:r>
            <a:endParaRPr lang="en-US" altLang="x-none" b="1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Planck mass does not appear as parameter</a:t>
            </a:r>
          </a:p>
          <a:p>
            <a:r>
              <a:rPr lang="en-US" altLang="x-none">
                <a:ea typeface="MS PGothic" charset="-128"/>
              </a:rPr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 = 2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sym typeface="Wingdings" charset="2"/>
              </a:rPr>
              <a:t></a:t>
            </a:r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10 </a:t>
            </a:r>
            <a:r>
              <a:rPr lang="en-US" altLang="x-none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-33  </a:t>
            </a:r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Particle masses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change with time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 sz="2800">
                <a:ea typeface="MS PGothic" charset="-128"/>
              </a:rPr>
              <a:t>At SM fixed point : 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All particle masses ( except for neutrinos ) are proportional to scalar field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.</a:t>
            </a:r>
          </a:p>
          <a:p>
            <a:r>
              <a:rPr lang="en-US" altLang="x-none" sz="2800">
                <a:solidFill>
                  <a:srgbClr val="00FF00"/>
                </a:solidFill>
                <a:ea typeface="MS PGothic" charset="-128"/>
              </a:rPr>
              <a:t>Scalar field varies with time – so do particle masses.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Ratios of particle masses are independent of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and therefore remain constant.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Compatibility with observational bounds on time dependence of particle mass ratios.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Dimensionless couplings are independent of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Four-parameter model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altLang="x-none" sz="2800">
                <a:effectLst/>
                <a:ea typeface="MS PGothic" charset="-128"/>
              </a:rPr>
              <a:t>three in kinetial B : 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x-none" sz="2800">
                <a:effectLst/>
                <a:ea typeface="MS PGothic" charset="-128"/>
              </a:rPr>
              <a:t>     </a:t>
            </a:r>
            <a:r>
              <a:rPr lang="el-GR" altLang="x-none" sz="2800">
                <a:solidFill>
                  <a:srgbClr val="00FF00"/>
                </a:solidFill>
                <a:effectLst/>
                <a:ea typeface="MS PGothic" charset="-128"/>
              </a:rPr>
              <a:t>σ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2.5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    </a:t>
            </a:r>
            <a:r>
              <a:rPr lang="el-GR" altLang="x-none" sz="2800">
                <a:solidFill>
                  <a:srgbClr val="00FF00"/>
                </a:solidFill>
                <a:effectLst/>
                <a:ea typeface="MS PGothic" charset="-128"/>
              </a:rPr>
              <a:t>κ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0.5</a:t>
            </a:r>
          </a:p>
          <a:p>
            <a:pPr>
              <a:lnSpc>
                <a:spcPct val="80000"/>
              </a:lnSpc>
              <a:buFont typeface="Wingdings" charset="2"/>
              <a:buNone/>
            </a:pP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    c</a:t>
            </a:r>
            <a:r>
              <a:rPr lang="en-US" altLang="x-none" sz="2800" baseline="-25000">
                <a:solidFill>
                  <a:srgbClr val="00FF00"/>
                </a:solidFill>
                <a:effectLst/>
                <a:ea typeface="MS PGothic" charset="-128"/>
              </a:rPr>
              <a:t>t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14</a:t>
            </a:r>
            <a:r>
              <a:rPr lang="en-US" altLang="x-none" sz="2800">
                <a:effectLst/>
                <a:ea typeface="MS PGothic" charset="-128"/>
              </a:rPr>
              <a:t>    ( or m/</a:t>
            </a:r>
            <a:r>
              <a:rPr lang="el-GR" altLang="x-none" sz="2800">
                <a:effectLst/>
                <a:ea typeface="MS PGothic" charset="-128"/>
              </a:rPr>
              <a:t>μ</a:t>
            </a:r>
            <a:r>
              <a:rPr lang="en-US" altLang="x-none" sz="2800">
                <a:effectLst/>
                <a:ea typeface="MS PGothic" charset="-128"/>
              </a:rPr>
              <a:t> )</a:t>
            </a:r>
            <a:endParaRPr lang="el-GR" altLang="x-none" sz="2800">
              <a:effectLst/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x-none" sz="2800">
                <a:effectLst/>
                <a:ea typeface="MS PGothic" charset="-128"/>
              </a:rPr>
              <a:t>one parameter for present growth rate of neutrino mass over electron mass : </a:t>
            </a:r>
            <a:r>
              <a:rPr lang="el-GR" altLang="x-none" sz="2800">
                <a:solidFill>
                  <a:srgbClr val="00FF00"/>
                </a:solidFill>
                <a:effectLst/>
                <a:ea typeface="MS PGothic" charset="-128"/>
              </a:rPr>
              <a:t>γ</a:t>
            </a:r>
            <a:r>
              <a:rPr lang="en-US" altLang="x-none" sz="2800">
                <a:solidFill>
                  <a:srgbClr val="00FF00"/>
                </a:solidFill>
                <a:effectLst/>
                <a:ea typeface="MS PGothic" charset="-128"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no more free parameters than </a:t>
            </a:r>
            <a:r>
              <a:rPr lang="el-GR" altLang="x-none" sz="2800">
                <a:solidFill>
                  <a:srgbClr val="FFFF00"/>
                </a:solidFill>
                <a:effectLst/>
                <a:ea typeface="MS PGothic" charset="-128"/>
              </a:rPr>
              <a:t>Λ</a:t>
            </a:r>
            <a:r>
              <a:rPr lang="en-US" altLang="x-none" sz="2800">
                <a:solidFill>
                  <a:srgbClr val="FFFF00"/>
                </a:solidFill>
                <a:effectLst/>
                <a:ea typeface="MS PGothic" charset="-128"/>
              </a:rPr>
              <a:t>CDM</a:t>
            </a:r>
            <a:endParaRPr lang="el-GR" altLang="x-none" sz="2800">
              <a:solidFill>
                <a:srgbClr val="FFFF00"/>
              </a:solidFill>
              <a:effectLst/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Sonntagszeitung Zürich , Laukenmann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Strange evolution of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 smtClean="0">
                <a:solidFill>
                  <a:srgbClr val="33CCFF"/>
                </a:solidFill>
              </a:rPr>
              <a:t>Slow Universe</a:t>
            </a:r>
            <a:endParaRPr lang="en-US" sz="3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4005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:</a:t>
            </a: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Expansion or shrinking always slow ,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characteristic time scale of the order of the age of the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Universe :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t</a:t>
            </a:r>
            <a:r>
              <a:rPr lang="en-US" altLang="x-none" sz="2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ch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~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el-GR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n-US" altLang="x-none" sz="28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10 billion years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!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Hubble parameter of the order of 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present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Hubble 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parameter for all times , including inflation and big bang !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852738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= 2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charset="2"/>
                <a:sym typeface="Wingdings" charset="2"/>
              </a:rPr>
              <a:t>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10</a:t>
            </a:r>
            <a:r>
              <a:rPr lang="en-US" altLang="x-none" sz="40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-33 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eV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732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Eternal Universe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solution valid back to the infinite past in physical time</a:t>
            </a: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no singularity</a:t>
            </a:r>
          </a:p>
          <a:p>
            <a:endParaRPr lang="en-US" altLang="x-none" sz="3600">
              <a:solidFill>
                <a:srgbClr val="FFFF00"/>
              </a:solidFill>
              <a:effectLst/>
              <a:ea typeface="MS PGothic" charset="-128"/>
            </a:endParaRP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in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freeze frame :</a:t>
            </a: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needs two intrinsic mass scales</a:t>
            </a:r>
          </a:p>
          <a:p>
            <a:r>
              <a:rPr lang="en-US" altLang="x-none">
                <a:ea typeface="MS PGothic" charset="-128"/>
              </a:rPr>
              <a:t>V and M ( cosmological constant and Planck mass )</a:t>
            </a:r>
          </a:p>
          <a:p>
            <a:r>
              <a:rPr lang="en-US" altLang="x-none">
                <a:ea typeface="MS PGothic" charset="-128"/>
              </a:rPr>
              <a:t>variable Planck mass moving to infinity , with fixed V: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ratio vanishes asymptotically </a:t>
            </a:r>
            <a:r>
              <a:rPr lang="en-US" altLang="x-none">
                <a:ea typeface="MS PGothic" charset="-128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Do we know that the 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instead of redshift due to expansion :</a:t>
            </a:r>
          </a:p>
          <a:p>
            <a:pPr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 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smaller frequencies have been emitted in the past, because electron mass was smaller !</a:t>
            </a:r>
          </a:p>
        </p:txBody>
      </p:sp>
      <p:pic>
        <p:nvPicPr>
          <p:cNvPr id="81923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Fixed Points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69850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Ratio of distance between galaxies 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over size of atoms !</a:t>
            </a:r>
          </a:p>
          <a:p>
            <a:pPr eaLnBrk="1" hangingPunct="1"/>
            <a:endParaRPr lang="en-US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atom size constant : expanding geometry</a:t>
            </a:r>
          </a:p>
          <a:p>
            <a:pPr eaLnBrk="1" hangingPunct="1"/>
            <a:endParaRPr lang="en-US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alternative : shrinking size of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x-none">
                <a:ea typeface="MS PGothic" charset="-128"/>
              </a:rPr>
              <a:t>Temperature in radiation dominated Universe : T ~ </a:t>
            </a:r>
            <a:r>
              <a:rPr lang="el-GR" altLang="x-none">
                <a:ea typeface="MS PGothic" charset="-128"/>
              </a:rPr>
              <a:t>χ</a:t>
            </a:r>
            <a:r>
              <a:rPr lang="en-US" altLang="x-none">
                <a:ea typeface="MS PGothic" charset="-128"/>
              </a:rPr>
              <a:t> </a:t>
            </a:r>
            <a:r>
              <a:rPr lang="el-GR" altLang="x-none" baseline="30000">
                <a:latin typeface="Arial" charset="0"/>
                <a:ea typeface="MS PGothic" charset="-128"/>
              </a:rPr>
              <a:t>½</a:t>
            </a:r>
            <a:r>
              <a:rPr lang="en-US" altLang="x-none">
                <a:latin typeface="Arial" charset="0"/>
                <a:ea typeface="MS PGothic" charset="-128"/>
              </a:rPr>
              <a:t>  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smaller</a:t>
            </a:r>
            <a:r>
              <a:rPr lang="en-US" altLang="x-none">
                <a:ea typeface="MS PGothic" charset="-128"/>
              </a:rPr>
              <a:t> than today</a:t>
            </a:r>
          </a:p>
          <a:p>
            <a:r>
              <a:rPr lang="en-US" altLang="x-none">
                <a:ea typeface="MS PGothic" charset="-128"/>
              </a:rPr>
              <a:t>Ratio temperature / particle mass :                     T /m</a:t>
            </a:r>
            <a:r>
              <a:rPr lang="en-US" altLang="x-none" baseline="-25000">
                <a:ea typeface="MS PGothic" charset="-128"/>
              </a:rPr>
              <a:t>p</a:t>
            </a:r>
            <a:r>
              <a:rPr lang="en-US" altLang="x-none">
                <a:ea typeface="MS PGothic" charset="-128"/>
              </a:rPr>
              <a:t> ~ </a:t>
            </a:r>
            <a:r>
              <a:rPr lang="el-GR" altLang="x-none">
                <a:ea typeface="MS PGothic" charset="-128"/>
              </a:rPr>
              <a:t>χ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 b="1" baseline="30000">
                <a:ea typeface="MS PGothic" charset="-128"/>
              </a:rPr>
              <a:t>-</a:t>
            </a:r>
            <a:r>
              <a:rPr lang="el-GR" altLang="x-none" baseline="30000">
                <a:latin typeface="Arial" charset="0"/>
                <a:ea typeface="MS PGothic" charset="-128"/>
              </a:rPr>
              <a:t>½</a:t>
            </a:r>
            <a:r>
              <a:rPr lang="en-US" altLang="x-none">
                <a:latin typeface="Arial" charset="0"/>
                <a:ea typeface="MS PGothic" charset="-128"/>
              </a:rPr>
              <a:t>  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larger</a:t>
            </a:r>
            <a:r>
              <a:rPr lang="en-US" altLang="x-none">
                <a:ea typeface="MS PGothic" charset="-128"/>
              </a:rPr>
              <a:t> than today</a:t>
            </a:r>
          </a:p>
          <a:p>
            <a:r>
              <a:rPr lang="en-US" altLang="x-none">
                <a:ea typeface="MS PGothic" charset="-128"/>
              </a:rPr>
              <a:t> T/m</a:t>
            </a:r>
            <a:r>
              <a:rPr lang="en-US" altLang="x-none" baseline="-25000">
                <a:ea typeface="MS PGothic" charset="-128"/>
              </a:rPr>
              <a:t>p</a:t>
            </a:r>
            <a:r>
              <a:rPr lang="en-US" altLang="x-none">
                <a:ea typeface="MS PGothic" charset="-128"/>
              </a:rPr>
              <a:t> counts ! This ratio decreases with time.</a:t>
            </a:r>
          </a:p>
          <a:p>
            <a:endParaRPr lang="en-US" altLang="x-none"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Nucleosynthesis , CMB emission as in standard cosmology !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Model is compatible with </a:t>
            </a:r>
            <a:b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</a:br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present observations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>
                <a:effectLst/>
                <a:ea typeface="MS PGothic" charset="-128"/>
              </a:rPr>
              <a:t>Together with variation of neutrino mass over electron mass in present cosmological epoch :</a:t>
            </a:r>
          </a:p>
          <a:p>
            <a:pPr>
              <a:buFont typeface="Wingdings" charset="2"/>
              <a:buNone/>
            </a:pPr>
            <a:r>
              <a:rPr lang="en-US" altLang="x-none">
                <a:effectLst/>
                <a:ea typeface="MS PGothic" charset="-128"/>
              </a:rPr>
              <a:t>  </a:t>
            </a:r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model is compatible with all present observations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MS PGothic" charset="-128"/>
              </a:rPr>
              <a:t>“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Weyl scaling</a:t>
            </a:r>
            <a:r>
              <a:rPr lang="en-US" altLang="en-US">
                <a:solidFill>
                  <a:srgbClr val="FFFF00"/>
                </a:solidFill>
                <a:ea typeface="MS PGothic" charset="-128"/>
              </a:rPr>
              <a:t>”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maps variable gravity model to Universe with fixed masses and standard expansion history.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Exact equivalence of different frames !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Standard gravity coupled to scalar field.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Only neutrino masses are growing.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Weyl scaling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action in Einstein frame 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Field relativity : </a:t>
            </a:r>
            <a:br>
              <a:rPr lang="de-DE" altLang="x-none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different pictures of cosmology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same physical content can be described by different pictures</a:t>
            </a:r>
          </a:p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related by field –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redefinitions</a:t>
            </a: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 ,                         e.g. Weyl scaling , conformal scaling of metric</a:t>
            </a:r>
          </a:p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which picture is usefull ?</a:t>
            </a:r>
            <a:endParaRPr lang="en-US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5867400" y="4076700"/>
            <a:ext cx="2997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 descr="Hubble_Ultra_Deep_Field_Black_point_ed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r>
              <a:rPr lang="de-DE" altLang="x-none" sz="4800">
                <a:solidFill>
                  <a:srgbClr val="FFFF00"/>
                </a:solidFill>
                <a:ea typeface="MS PGothic" charset="-128"/>
              </a:rPr>
              <a:t>Big bang or freeze ?</a:t>
            </a:r>
            <a:r>
              <a:rPr lang="de-DE" altLang="x-none" sz="6000">
                <a:solidFill>
                  <a:srgbClr val="FFFF00"/>
                </a:solidFill>
                <a:ea typeface="MS PGothic" charset="-128"/>
              </a:rPr>
              <a:t/>
            </a:r>
            <a:br>
              <a:rPr lang="de-DE" altLang="x-none" sz="6000">
                <a:solidFill>
                  <a:srgbClr val="FFFF00"/>
                </a:solidFill>
                <a:ea typeface="MS PGothic" charset="-128"/>
              </a:rPr>
            </a:br>
            <a:endParaRPr lang="de-DE" altLang="x-none" sz="6000">
              <a:solidFill>
                <a:srgbClr val="FFFF00"/>
              </a:solidFill>
              <a:ea typeface="MS PGothic" charset="-128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450" y="5373688"/>
            <a:ext cx="85502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just two ways of looking at same 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Infinite past : slow inflation</a:t>
            </a:r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797425"/>
            <a:ext cx="3889375" cy="1054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l-GR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σ</a:t>
            </a:r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= 2 : field equations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00113" y="4724400"/>
            <a:ext cx="2238375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approximate</a:t>
            </a:r>
          </a:p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Eternal Universe</a:t>
            </a:r>
          </a:p>
        </p:txBody>
      </p:sp>
      <p:sp>
        <p:nvSpPr>
          <p:cNvPr id="1024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solution valid back to the infinite past in physical time</a:t>
            </a: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no singularity</a:t>
            </a:r>
          </a:p>
          <a:p>
            <a:endParaRPr lang="en-US" altLang="x-none" sz="3600">
              <a:solidFill>
                <a:srgbClr val="FFFF00"/>
              </a:solidFill>
              <a:effectLst/>
              <a:ea typeface="MS PGothic" charset="-128"/>
            </a:endParaRP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in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freeze frame :</a:t>
            </a: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Quantum 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de-DE" altLang="x-none">
                <a:ea typeface="MS PGothic" charset="-128"/>
              </a:rPr>
              <a:t>quantum fluctuations violate scale symmetry</a:t>
            </a:r>
          </a:p>
          <a:p>
            <a:r>
              <a:rPr lang="de-DE" altLang="x-none">
                <a:ea typeface="MS PGothic" charset="-128"/>
              </a:rPr>
              <a:t>running dimensionless couplings</a:t>
            </a:r>
          </a:p>
          <a:p>
            <a:r>
              <a:rPr lang="de-DE" altLang="x-none">
                <a:ea typeface="MS PGothic" charset="-128"/>
              </a:rPr>
              <a:t>at fixed points , scale symmetry is exact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Physical time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determine </a:t>
            </a:r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by counting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Big  bang </a:t>
            </a:r>
            <a:r>
              <a:rPr lang="en-US" altLang="x-none" b="0" i="1">
                <a:solidFill>
                  <a:srgbClr val="FFFF00"/>
                </a:solidFill>
                <a:ea typeface="MS PGothic" charset="-128"/>
              </a:rPr>
              <a:t>singularity</a:t>
            </a: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 </a:t>
            </a:r>
            <a:br>
              <a:rPr lang="de-DE" altLang="x-none" b="0" i="1">
                <a:solidFill>
                  <a:srgbClr val="FFFF00"/>
                </a:solidFill>
                <a:ea typeface="MS PGothic" charset="-128"/>
              </a:rPr>
            </a:b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in Einstein frame is</a:t>
            </a:r>
            <a:br>
              <a:rPr lang="de-DE" altLang="x-none" b="0" i="1">
                <a:solidFill>
                  <a:srgbClr val="FFFF00"/>
                </a:solidFill>
                <a:ea typeface="MS PGothic" charset="-128"/>
              </a:rPr>
            </a:b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field singularity !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choice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of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frame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with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constant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particle</a:t>
            </a:r>
            <a:endParaRPr lang="de-DE" sz="2800" dirty="0">
              <a:latin typeface="Arial" pitchFamily="34" charset="0"/>
              <a:ea typeface="MS PGothic" pitchFamily="34" charset="-128"/>
            </a:endParaRPr>
          </a:p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masses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is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not well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suited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if</a:t>
            </a:r>
            <a:endParaRPr lang="de-DE" sz="2800" dirty="0">
              <a:latin typeface="Arial" pitchFamily="34" charset="0"/>
              <a:ea typeface="MS PGothic" pitchFamily="34" charset="-128"/>
            </a:endParaRPr>
          </a:p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physical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masses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go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to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zero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!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conclusions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charset="2"/>
              <a:buNone/>
            </a:pPr>
            <a:endParaRPr lang="de-DE" altLang="x-none">
              <a:solidFill>
                <a:srgbClr val="FFFF00"/>
              </a:solidFill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Fixed points and scale symmetry crucial</a:t>
            </a:r>
          </a:p>
          <a:p>
            <a:pPr>
              <a:buFont typeface="Wingdings" charset="2"/>
              <a:buNone/>
            </a:pPr>
            <a:endParaRPr lang="de-DE" altLang="x-none">
              <a:solidFill>
                <a:srgbClr val="FFFF00"/>
              </a:solidFill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Big bang singularity is artefact </a:t>
            </a: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   of inappropriate choice of field variables  – </a:t>
            </a:r>
          </a:p>
          <a:p>
            <a:pPr>
              <a:buFont typeface="Wingdings" charset="2"/>
              <a:buNone/>
            </a:pP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   no physical singularity</a:t>
            </a:r>
          </a:p>
          <a:p>
            <a:pPr>
              <a:buFont typeface="Wingdings" charset="2"/>
              <a:buNone/>
            </a:pPr>
            <a:endParaRPr lang="en-US" altLang="x-none" sz="3600">
              <a:solidFill>
                <a:srgbClr val="FFFF00"/>
              </a:solidFill>
              <a:ea typeface="MS PGothic" charset="-128"/>
            </a:endParaRPr>
          </a:p>
          <a:p>
            <a:endParaRPr lang="de-DE" altLang="x-none" sz="3600">
              <a:solidFill>
                <a:srgbClr val="FFFF00"/>
              </a:solidFill>
              <a:ea typeface="MS PGothic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conclusions (2)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x-none" sz="2800">
                <a:ea typeface="MS PGothic" charset="-128"/>
              </a:rPr>
              <a:t>crossover in quantum gravity is reflected in crossover in cosmology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quantum gravity becomes testable by cosmology</a:t>
            </a:r>
          </a:p>
          <a:p>
            <a:r>
              <a:rPr lang="de-DE" altLang="x-none" sz="2800">
                <a:ea typeface="MS PGothic" charset="-128"/>
              </a:rPr>
              <a:t>quantum gravity plays a role not only for primordial cosmology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crossover scenario explains different cosmological epochs</a:t>
            </a:r>
          </a:p>
          <a:p>
            <a:r>
              <a:rPr lang="de-DE" altLang="x-none" sz="2800">
                <a:ea typeface="MS PGothic" charset="-128"/>
              </a:rPr>
              <a:t>simple model is compatible with present observations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no more parameters than </a:t>
            </a:r>
            <a:r>
              <a:rPr lang="el-GR" altLang="x-none" sz="2400">
                <a:solidFill>
                  <a:srgbClr val="FFFF00"/>
                </a:solidFill>
                <a:latin typeface="Arial" charset="0"/>
                <a:ea typeface="MS PGothic" charset="-128"/>
              </a:rPr>
              <a:t>Λ</a:t>
            </a:r>
            <a:r>
              <a:rPr lang="en-US" altLang="x-none" sz="2400">
                <a:solidFill>
                  <a:srgbClr val="FFFF00"/>
                </a:solidFill>
                <a:latin typeface="Arial" charset="0"/>
                <a:ea typeface="MS PGothic" charset="-128"/>
              </a:rPr>
              <a:t>CDM </a:t>
            </a:r>
            <a:r>
              <a:rPr lang="en-US" altLang="x-none" sz="2800">
                <a:solidFill>
                  <a:srgbClr val="FFFF00"/>
                </a:solidFill>
                <a:latin typeface="Arial" charset="0"/>
                <a:ea typeface="MS PGothic" charset="-128"/>
              </a:rPr>
              <a:t>: </a:t>
            </a:r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tests possible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 smtClean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 smtClean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 smtClean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 smtClean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 smtClean="0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 smtClean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 smtClean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24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/>
            </a:r>
            <a:b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 smtClean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 smtClean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0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>
                <a:ea typeface="MS PGothic" charset="-128"/>
              </a:rPr>
              <a:t>from SM to IR</a:t>
            </a:r>
          </a:p>
          <a:p>
            <a:r>
              <a:rPr lang="en-US" altLang="x-none">
                <a:ea typeface="MS PGothic" charset="-128"/>
              </a:rPr>
              <a:t>in sector Beyond Standard Model</a:t>
            </a:r>
          </a:p>
          <a:p>
            <a:r>
              <a:rPr lang="en-US" altLang="x-none">
                <a:ea typeface="MS PGothic" charset="-128"/>
              </a:rPr>
              <a:t>affects neutrino masses first ( seesaw or cascade mechanism )</a:t>
            </a: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1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Varying particle masses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All particle masses </a:t>
            </a:r>
            <a:r>
              <a:rPr lang="en-US" altLang="x-none" b="1">
                <a:solidFill>
                  <a:srgbClr val="33CC33"/>
                </a:solidFill>
                <a:ea typeface="MS PGothic" charset="-128"/>
              </a:rPr>
              <a:t>except for neutrinos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are proportional to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.</a:t>
            </a:r>
            <a:endParaRPr lang="en-US" altLang="x-none"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Ratios of particle masses remain constant.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Compatibility with observational bounds on time dependence of particle mass ratios.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Neutrino masses show stronger increase with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, such that </a:t>
            </a:r>
            <a:r>
              <a:rPr lang="en-US" altLang="x-none" b="1">
                <a:solidFill>
                  <a:srgbClr val="33CC33"/>
                </a:solidFill>
                <a:ea typeface="MS PGothic" charset="-128"/>
              </a:rPr>
              <a:t>ratio neutrino mass over electron mass grows .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6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 smtClean="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 smtClean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138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13824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= 1.27</a:t>
            </a:r>
          </a:p>
        </p:txBody>
      </p:sp>
      <p:pic>
        <p:nvPicPr>
          <p:cNvPr id="13824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L.Amendola,</a:t>
            </a:r>
          </a:p>
          <a:p>
            <a:pPr eaLnBrk="1" hangingPunct="1"/>
            <a:r>
              <a:rPr lang="en-US" altLang="x-none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M.Baldi, …</a:t>
            </a:r>
          </a:p>
        </p:txBody>
      </p:sp>
    </p:spTree>
    <p:extLst>
      <p:ext uri="{BB962C8B-B14F-4D97-AF65-F5344CB8AC3E}">
        <p14:creationId xmlns:p14="http://schemas.microsoft.com/office/powerpoint/2010/main" val="201139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/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functional renormalization :</a:t>
            </a:r>
            <a:br>
              <a:rPr lang="en-US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 sz="4000">
                <a:solidFill>
                  <a:srgbClr val="33CCFF"/>
                </a:solidFill>
                <a:ea typeface="MS PGothic" charset="-128"/>
              </a:rPr>
              <a:t>flowing action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Inflation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4508500"/>
            <a:ext cx="383857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1042988" y="1914525"/>
            <a:ext cx="7340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solution for small </a:t>
            </a:r>
            <a:r>
              <a:rPr lang="el-GR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χ</a:t>
            </a:r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: inflationary epoch</a:t>
            </a:r>
            <a:endParaRPr lang="el-GR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1239838" y="3132138"/>
            <a:ext cx="464978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kinetial characterized by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anomalous dimension </a:t>
            </a:r>
            <a:r>
              <a:rPr lang="el-GR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Primordial fluctuations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00213"/>
            <a:ext cx="8229600" cy="44656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sz="2800">
                <a:ea typeface="MS PGothic" charset="-128"/>
              </a:rPr>
              <a:t>inflaton field : </a:t>
            </a:r>
            <a:r>
              <a:rPr lang="el-GR" altLang="x-none" sz="2800">
                <a:ea typeface="MS PGothic" charset="-128"/>
              </a:rPr>
              <a:t>χ</a:t>
            </a:r>
          </a:p>
          <a:p>
            <a:pPr>
              <a:lnSpc>
                <a:spcPct val="90000"/>
              </a:lnSpc>
            </a:pPr>
            <a:r>
              <a:rPr lang="en-US" altLang="x-none" sz="2800">
                <a:ea typeface="MS PGothic" charset="-128"/>
              </a:rPr>
              <a:t>primordial fluctuations of inflaton become observable in cosmic microwave background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x-none" sz="2800">
                <a:ea typeface="MS PGothic" charset="-128"/>
              </a:rPr>
              <a:t>   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x-none" sz="2800">
              <a:ea typeface="MS PGothic" charset="-128"/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x-none" sz="2800">
                <a:ea typeface="MS PGothic" charset="-128"/>
              </a:rPr>
              <a:t>     </a:t>
            </a:r>
            <a:endParaRPr lang="de-DE" altLang="x-none" b="1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116739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89363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57563"/>
            <a:ext cx="2303463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221163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4437063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600">
              <a:latin typeface="Garamond" pitchFamily="18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Anomalous dimension determines spectrum of primordial fluctuations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349500"/>
            <a:ext cx="210502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49500"/>
            <a:ext cx="56848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933825"/>
            <a:ext cx="438467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2" name="Text Box 6"/>
          <p:cNvSpPr txBox="1">
            <a:spLocks noChangeArrowheads="1"/>
          </p:cNvSpPr>
          <p:nvPr/>
        </p:nvSpPr>
        <p:spPr bwMode="auto">
          <a:xfrm>
            <a:off x="468313" y="4365625"/>
            <a:ext cx="3697287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spectral index n</a:t>
            </a:r>
          </a:p>
          <a:p>
            <a:pPr eaLnBrk="1" hangingPunct="1"/>
            <a:endParaRPr lang="en-US" altLang="x-none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tensor amplitude 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relation between n and r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41767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256087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403350" y="5229225"/>
            <a:ext cx="7326313" cy="7699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altLang="x-none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= 8.19 ( 1 – </a:t>
            </a:r>
            <a:r>
              <a:rPr lang="en-US" altLang="x-none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x-none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) - 0.1365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Amplitude of density fluctuations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small because of logarithmic running </a:t>
            </a:r>
          </a:p>
          <a:p>
            <a:pPr eaLnBrk="1" hangingPunct="1"/>
            <a:r>
              <a:rPr lang="de-DE" altLang="x-non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 : number of e – foldings at horizon crossing </a:t>
            </a:r>
          </a:p>
        </p:txBody>
      </p:sp>
      <p:pic>
        <p:nvPicPr>
          <p:cNvPr id="1228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l-GR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σ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=1</a:t>
            </a:r>
            <a:endParaRPr lang="el-GR" altLang="x-none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First step of crossover </a:t>
            </a:r>
            <a:br>
              <a:rPr lang="de-DE" altLang="x-none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ends inflation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2592388"/>
          </a:xfrm>
        </p:spPr>
        <p:txBody>
          <a:bodyPr/>
          <a:lstStyle/>
          <a:p>
            <a:r>
              <a:rPr lang="de-DE" altLang="x-none">
                <a:ea typeface="MS PGothic" charset="-128"/>
              </a:rPr>
              <a:t>induced by crossover in B</a:t>
            </a:r>
          </a:p>
          <a:p>
            <a:endParaRPr lang="de-DE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  <a:p>
            <a:r>
              <a:rPr lang="de-DE" altLang="x-none">
                <a:ea typeface="MS PGothic" charset="-128"/>
              </a:rPr>
              <a:t>after crossover  B changes only very slowly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565400"/>
            <a:ext cx="540067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365625"/>
            <a:ext cx="39116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76250"/>
            <a:ext cx="8229600" cy="941388"/>
          </a:xfrm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Scaling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Heating of the Universe after inflation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Scaling solution with almost fixed fraction of Early Dark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Cosmon inflation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492375"/>
            <a:ext cx="8280400" cy="3633788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sz="4000">
                <a:solidFill>
                  <a:srgbClr val="FFFF00"/>
                </a:solidFill>
                <a:ea typeface="MS PGothic" charset="-128"/>
              </a:rPr>
              <a:t>Unified picture of inflation and dynamical dark energy</a:t>
            </a:r>
          </a:p>
          <a:p>
            <a:pPr marL="0" indent="0">
              <a:buFont typeface="Wingdings" charset="2"/>
              <a:buNone/>
            </a:pPr>
            <a:endParaRPr lang="en-US" altLang="x-none" sz="4000">
              <a:solidFill>
                <a:srgbClr val="FFFF00"/>
              </a:solidFill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sz="4000">
                <a:solidFill>
                  <a:srgbClr val="FFFF00"/>
                </a:solidFill>
                <a:ea typeface="MS PGothic" charset="-128"/>
              </a:rPr>
              <a:t>Cosmon and inflaton are the same  scalar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Compatibility with observations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Realistic inflation model</a:t>
            </a:r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Almost same prediction for radiation, matter, and Dark Energy domination as </a:t>
            </a:r>
            <a:r>
              <a:rPr lang="en-US" altLang="x-none" sz="2800">
                <a:ea typeface="MS PGothic" charset="-128"/>
              </a:rPr>
              <a:t>Λ</a:t>
            </a:r>
            <a:r>
              <a:rPr lang="en-US" altLang="x-none">
                <a:ea typeface="MS PGothic" charset="-128"/>
              </a:rPr>
              <a:t>CDM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Presence of small fraction of Early Dark Energy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Large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simple description of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present Dark Energy dominated epoch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 </a:t>
            </a:r>
            <a:b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</a:br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quantum gravity  –</a:t>
            </a:r>
            <a:b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</a:br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the role of scale symmetry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conclusions (3)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4425"/>
          </a:xfrm>
        </p:spPr>
        <p:txBody>
          <a:bodyPr/>
          <a:lstStyle/>
          <a:p>
            <a:r>
              <a:rPr lang="en-US" altLang="x-none" sz="2800" dirty="0">
                <a:ea typeface="MS PGothic" charset="-128"/>
              </a:rPr>
              <a:t>Variable gravity cosmologies can give a simple and realistic description of </a:t>
            </a:r>
            <a:r>
              <a:rPr lang="en-US" altLang="x-none" sz="2800" dirty="0" smtClean="0">
                <a:ea typeface="MS PGothic" charset="-128"/>
              </a:rPr>
              <a:t>the Universe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Compatible with tests of equivalence principle and bounds on variation of fundamental couplings if nucleon and electron masses are proportional to variable Planck mass</a:t>
            </a:r>
          </a:p>
          <a:p>
            <a:r>
              <a:rPr lang="en-US" altLang="x-none" sz="2800" dirty="0" err="1">
                <a:ea typeface="MS PGothic" charset="-128"/>
              </a:rPr>
              <a:t>Cosmon</a:t>
            </a:r>
            <a:r>
              <a:rPr lang="en-US" altLang="x-none" sz="2800" dirty="0">
                <a:ea typeface="MS PGothic" charset="-128"/>
              </a:rPr>
              <a:t> dependence of ratio neutrino mass/ electron mass can explain why Universe makes a transition to Dark Energy domination </a:t>
            </a:r>
            <a:r>
              <a:rPr lang="en-US" altLang="x-none" sz="2800" dirty="0">
                <a:solidFill>
                  <a:srgbClr val="FFFF00"/>
                </a:solidFill>
                <a:ea typeface="MS PGothic" charset="-128"/>
              </a:rPr>
              <a:t>now</a:t>
            </a:r>
          </a:p>
          <a:p>
            <a:r>
              <a:rPr lang="en-US" altLang="x-none" sz="2800" dirty="0">
                <a:solidFill>
                  <a:srgbClr val="FFFF00"/>
                </a:solidFill>
                <a:ea typeface="MS PGothic" charset="-128"/>
              </a:rPr>
              <a:t>characteristic signal : neutrino lumps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Infrared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r>
              <a:rPr lang="el-GR" altLang="x-none" sz="4400">
                <a:ea typeface="MS PGothic" charset="-128"/>
              </a:rPr>
              <a:t>μ→</a:t>
            </a:r>
            <a:r>
              <a:rPr lang="en-US" altLang="x-none" sz="4400">
                <a:ea typeface="MS PGothic" charset="-128"/>
              </a:rPr>
              <a:t> 0</a:t>
            </a:r>
          </a:p>
          <a:p>
            <a:r>
              <a:rPr lang="en-US" altLang="x-none" sz="4400">
                <a:ea typeface="MS PGothic" charset="-128"/>
              </a:rPr>
              <a:t>B</a:t>
            </a:r>
            <a:r>
              <a:rPr lang="el-GR" altLang="x-none" sz="4400">
                <a:ea typeface="MS PGothic" charset="-128"/>
              </a:rPr>
              <a:t>→</a:t>
            </a:r>
            <a:r>
              <a:rPr lang="en-US" altLang="x-none" sz="4400">
                <a:ea typeface="MS PGothic" charset="-128"/>
              </a:rPr>
              <a:t> 0</a:t>
            </a:r>
          </a:p>
          <a:p>
            <a:endParaRPr lang="en-US" altLang="x-none" sz="4400">
              <a:ea typeface="MS PGothic" charset="-128"/>
            </a:endParaRPr>
          </a:p>
          <a:p>
            <a:endParaRPr lang="en-US" altLang="x-none" sz="4400">
              <a:ea typeface="MS PGothic" charset="-128"/>
            </a:endParaRPr>
          </a:p>
          <a:p>
            <a:r>
              <a:rPr lang="en-US" altLang="x-none" sz="4400">
                <a:ea typeface="MS PGothic" charset="-128"/>
              </a:rPr>
              <a:t>no intrinsic mass scale</a:t>
            </a:r>
          </a:p>
          <a:p>
            <a:r>
              <a:rPr lang="en-US" altLang="x-none" sz="4400">
                <a:ea typeface="MS PGothic" charset="-128"/>
              </a:rPr>
              <a:t>scale symmetry</a:t>
            </a:r>
            <a:endParaRPr lang="de-DE" altLang="x-none" sz="4400">
              <a:ea typeface="MS PGothic" charset="-128"/>
            </a:endParaRPr>
          </a:p>
          <a:p>
            <a:endParaRPr lang="en-US" altLang="x-none" sz="4400">
              <a:ea typeface="MS PGothic" charset="-128"/>
            </a:endParaRPr>
          </a:p>
          <a:p>
            <a:endParaRPr lang="de-DE" altLang="x-none" sz="4400">
              <a:ea typeface="MS PGothic" charset="-128"/>
            </a:endParaRPr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500438"/>
            <a:ext cx="66309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565400"/>
            <a:ext cx="424815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797425"/>
            <a:ext cx="305117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Ultraviolet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850" y="1628775"/>
            <a:ext cx="8589963" cy="4525963"/>
          </a:xfrm>
        </p:spPr>
        <p:txBody>
          <a:bodyPr/>
          <a:lstStyle/>
          <a:p>
            <a:r>
              <a:rPr lang="el-GR" altLang="x-none" sz="4800">
                <a:ea typeface="MS PGothic" charset="-128"/>
              </a:rPr>
              <a:t>μ→</a:t>
            </a:r>
            <a:r>
              <a:rPr lang="en-US" altLang="x-none" sz="4800">
                <a:ea typeface="MS PGothic" charset="-128"/>
              </a:rPr>
              <a:t> ∞</a:t>
            </a:r>
          </a:p>
          <a:p>
            <a:endParaRPr lang="en-US" altLang="x-none">
              <a:ea typeface="MS PGothic" charset="-128"/>
            </a:endParaRPr>
          </a:p>
          <a:p>
            <a:r>
              <a:rPr lang="de-DE" altLang="x-none" sz="3600">
                <a:ea typeface="MS PGothic" charset="-128"/>
              </a:rPr>
              <a:t>kinetial diverges</a:t>
            </a:r>
          </a:p>
          <a:p>
            <a:endParaRPr lang="de-DE" altLang="x-none" sz="3600">
              <a:ea typeface="MS PGothic" charset="-128"/>
            </a:endParaRPr>
          </a:p>
          <a:p>
            <a:r>
              <a:rPr lang="de-DE" altLang="x-none" sz="3600">
                <a:ea typeface="MS PGothic" charset="-128"/>
              </a:rPr>
              <a:t>scale symmetry with anomalous dimension </a:t>
            </a:r>
            <a:r>
              <a:rPr lang="el-GR" altLang="x-none" sz="3600">
                <a:ea typeface="MS PGothic" charset="-128"/>
              </a:rPr>
              <a:t>σ</a:t>
            </a:r>
            <a:endParaRPr lang="de-DE" altLang="x-none" sz="3600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  <a:p>
            <a:pPr>
              <a:buFont typeface="Wingdings" charset="2"/>
              <a:buNone/>
            </a:pPr>
            <a:endParaRPr lang="de-DE" altLang="x-none">
              <a:ea typeface="MS PGothic" charset="-128"/>
            </a:endParaRPr>
          </a:p>
        </p:txBody>
      </p:sp>
      <p:pic>
        <p:nvPicPr>
          <p:cNvPr id="148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52738"/>
            <a:ext cx="38385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00663"/>
            <a:ext cx="45434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2071688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Renormalized field at UV fixed point</a:t>
            </a:r>
          </a:p>
        </p:txBody>
      </p:sp>
      <p:pic>
        <p:nvPicPr>
          <p:cNvPr id="150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557338"/>
            <a:ext cx="4262438" cy="98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00363"/>
            <a:ext cx="55435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37063"/>
            <a:ext cx="540067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61025"/>
            <a:ext cx="23749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227763" y="2852738"/>
            <a:ext cx="1800225" cy="10779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no mass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scale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56325" y="4149725"/>
            <a:ext cx="2736850" cy="15684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deviation from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fixed point</a:t>
            </a:r>
          </a:p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vanishes for</a:t>
            </a:r>
          </a:p>
        </p:txBody>
      </p:sp>
      <p:sp>
        <p:nvSpPr>
          <p:cNvPr id="10" name="Rechteck 9"/>
          <p:cNvSpPr/>
          <p:nvPr/>
        </p:nvSpPr>
        <p:spPr>
          <a:xfrm>
            <a:off x="6227763" y="5661025"/>
            <a:ext cx="2376487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l-GR" altLang="x-none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μ→</a:t>
            </a:r>
            <a:r>
              <a:rPr lang="en-US" altLang="x-none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∞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084888" y="1628775"/>
            <a:ext cx="2590800" cy="7016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1 &lt; </a:t>
            </a:r>
            <a:r>
              <a:rPr lang="el-GR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σ</a:t>
            </a:r>
            <a:r>
              <a:rPr lang="de-DE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Asymptotic safety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de-DE" altLang="x-none">
                <a:ea typeface="MS PGothic" charset="-128"/>
              </a:rPr>
              <a:t>if  UV fixed point exists :</a:t>
            </a:r>
          </a:p>
          <a:p>
            <a:endParaRPr lang="de-DE" altLang="x-none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de-DE" altLang="x-none" sz="4000" i="1">
                <a:solidFill>
                  <a:srgbClr val="FFFF00"/>
                </a:solidFill>
                <a:ea typeface="MS PGothic" charset="-128"/>
              </a:rPr>
              <a:t>quantum gravity is </a:t>
            </a:r>
          </a:p>
          <a:p>
            <a:pPr>
              <a:buFont typeface="Wingdings" charset="2"/>
              <a:buNone/>
            </a:pPr>
            <a:r>
              <a:rPr lang="de-DE" altLang="x-none" sz="4000" i="1">
                <a:solidFill>
                  <a:srgbClr val="FFFF00"/>
                </a:solidFill>
                <a:ea typeface="MS PGothic" charset="-128"/>
              </a:rPr>
              <a:t>non-perturbatively renormalizable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56057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Flowing action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57563"/>
            <a:ext cx="68643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63713" y="2205038"/>
            <a:ext cx="5832475" cy="5222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second order derivative expansion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55875" y="5229225"/>
            <a:ext cx="4537075" cy="10779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variable gravity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metric and scalar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1778</TotalTime>
  <Words>1732</Words>
  <Application>Microsoft Macintosh PowerPoint</Application>
  <PresentationFormat>On-screen Show (4:3)</PresentationFormat>
  <Paragraphs>355</Paragraphs>
  <Slides>73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0" baseType="lpstr">
      <vt:lpstr>Arial</vt:lpstr>
      <vt:lpstr>MS PGothic</vt:lpstr>
      <vt:lpstr>Garamond</vt:lpstr>
      <vt:lpstr>Wingdings</vt:lpstr>
      <vt:lpstr>ＭＳ Ｐゴシック</vt:lpstr>
      <vt:lpstr>Lucida Grande</vt:lpstr>
      <vt:lpstr>Strömung</vt:lpstr>
      <vt:lpstr>Scale symmetry – a link from  quantum gravity to cosmology</vt:lpstr>
      <vt:lpstr>scale symmetry</vt:lpstr>
      <vt:lpstr>fluctuations induce running couplings</vt:lpstr>
      <vt:lpstr>Fixed Points</vt:lpstr>
      <vt:lpstr>Quantum scale symmetry</vt:lpstr>
      <vt:lpstr>functional renormalization : flowing action</vt:lpstr>
      <vt:lpstr>  quantum gravity  – the role of scale symmetry</vt:lpstr>
      <vt:lpstr>Asymptotic safety</vt:lpstr>
      <vt:lpstr>Flowing action</vt:lpstr>
      <vt:lpstr>PowerPoint Presentation</vt:lpstr>
      <vt:lpstr>Anomalous dimension</vt:lpstr>
      <vt:lpstr>Crossover in quantum gravity</vt:lpstr>
      <vt:lpstr>Origin of mass</vt:lpstr>
      <vt:lpstr>Spontaneous breaking  of scale symmetry</vt:lpstr>
      <vt:lpstr>Approximate scale symmetry near fixed points</vt:lpstr>
      <vt:lpstr>Asymptotic safety</vt:lpstr>
      <vt:lpstr>Asymptotic safety</vt:lpstr>
      <vt:lpstr>Asymptotic safety     Asymptotic freedom</vt:lpstr>
      <vt:lpstr>a prediction…</vt:lpstr>
      <vt:lpstr>and a possibility </vt:lpstr>
      <vt:lpstr>Possible consequences of  crossover in quantum gravity</vt:lpstr>
      <vt:lpstr>Variable Gravity</vt:lpstr>
      <vt:lpstr> Variable Gravity</vt:lpstr>
      <vt:lpstr>Cosmological solution : crossover from UV to IR fixed point</vt:lpstr>
      <vt:lpstr>renormalization flow and cosmological evolution</vt:lpstr>
      <vt:lpstr>Simplicity</vt:lpstr>
      <vt:lpstr>running coupling B</vt:lpstr>
      <vt:lpstr>Kinetial B :  Crossover between two fixed points</vt:lpstr>
      <vt:lpstr>Kinetial B :  Crossover between two fixed points</vt:lpstr>
      <vt:lpstr>Cosmological solution</vt:lpstr>
      <vt:lpstr>No tiny dimensionless parameters ( except matter sector, e.g. gauge hierarchy )</vt:lpstr>
      <vt:lpstr>Particle masses change with time </vt:lpstr>
      <vt:lpstr>Four-parameter model</vt:lpstr>
      <vt:lpstr>Strange evolution of Universe</vt:lpstr>
      <vt:lpstr>Slow Universe</vt:lpstr>
      <vt:lpstr>Eternal Universe</vt:lpstr>
      <vt:lpstr>asymptotically vanishing cosmological „constant“</vt:lpstr>
      <vt:lpstr>small dimensionless number ?</vt:lpstr>
      <vt:lpstr>Do we know that the  Universe expands ?</vt:lpstr>
      <vt:lpstr>What is increasing ?</vt:lpstr>
      <vt:lpstr>Hot plasma ?</vt:lpstr>
      <vt:lpstr>Model is compatible with  present observations</vt:lpstr>
      <vt:lpstr>Einstein frame</vt:lpstr>
      <vt:lpstr>Einstein frame</vt:lpstr>
      <vt:lpstr>Field relativity :  different pictures of cosmology</vt:lpstr>
      <vt:lpstr>Big bang or freeze ?</vt:lpstr>
      <vt:lpstr>Big bang or freeze ? </vt:lpstr>
      <vt:lpstr>Infinite past : slow inflation</vt:lpstr>
      <vt:lpstr>Eternal Universe</vt:lpstr>
      <vt:lpstr>Physical time</vt:lpstr>
      <vt:lpstr>Big  bang singularity  in Einstein frame is field singularity !</vt:lpstr>
      <vt:lpstr>conclusions</vt:lpstr>
      <vt:lpstr>conclusions (2) </vt:lpstr>
      <vt:lpstr>PowerPoint Presentation</vt:lpstr>
      <vt:lpstr>Quintessence</vt:lpstr>
      <vt:lpstr>Prediction :   homogeneous dark energy influences recent cosmology  - of same order as dark matter -</vt:lpstr>
      <vt:lpstr>Second stage of crossover</vt:lpstr>
      <vt:lpstr>Varying particle masses at onset of second crossover</vt:lpstr>
      <vt:lpstr>connection between dark energy  and neutrino properties</vt:lpstr>
      <vt:lpstr>Inflation</vt:lpstr>
      <vt:lpstr>Primordial fluctuations</vt:lpstr>
      <vt:lpstr>Anomalous dimension determines spectrum of primordial fluctuations</vt:lpstr>
      <vt:lpstr>relation between n and r</vt:lpstr>
      <vt:lpstr>Amplitude of density fluctuations</vt:lpstr>
      <vt:lpstr>First step of crossover  ends inflation</vt:lpstr>
      <vt:lpstr>Scaling solution</vt:lpstr>
      <vt:lpstr>Cosmon inflation</vt:lpstr>
      <vt:lpstr>Compatibility with observations and possible tests</vt:lpstr>
      <vt:lpstr>Simplicity</vt:lpstr>
      <vt:lpstr>conclusions (3)</vt:lpstr>
      <vt:lpstr>Infrared fixed point</vt:lpstr>
      <vt:lpstr>Ultraviolet fixed point</vt:lpstr>
      <vt:lpstr>Renormalized field at UV fixed point</vt:lpstr>
    </vt:vector>
  </TitlesOfParts>
  <Company>Theoretische Physik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405</cp:revision>
  <dcterms:created xsi:type="dcterms:W3CDTF">2003-07-05T08:41:24Z</dcterms:created>
  <dcterms:modified xsi:type="dcterms:W3CDTF">2017-01-28T17:58:50Z</dcterms:modified>
</cp:coreProperties>
</file>