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08"/>
  </p:notesMasterIdLst>
  <p:handoutMasterIdLst>
    <p:handoutMasterId r:id="rId109"/>
  </p:handoutMasterIdLst>
  <p:sldIdLst>
    <p:sldId id="1067" r:id="rId2"/>
    <p:sldId id="1141" r:id="rId3"/>
    <p:sldId id="970" r:id="rId4"/>
    <p:sldId id="1002" r:id="rId5"/>
    <p:sldId id="1093" r:id="rId6"/>
    <p:sldId id="1003" r:id="rId7"/>
    <p:sldId id="1217" r:id="rId8"/>
    <p:sldId id="1040" r:id="rId9"/>
    <p:sldId id="1184" r:id="rId10"/>
    <p:sldId id="1075" r:id="rId11"/>
    <p:sldId id="1068" r:id="rId12"/>
    <p:sldId id="1155" r:id="rId13"/>
    <p:sldId id="1069" r:id="rId14"/>
    <p:sldId id="1112" r:id="rId15"/>
    <p:sldId id="1076" r:id="rId16"/>
    <p:sldId id="1071" r:id="rId17"/>
    <p:sldId id="1072" r:id="rId18"/>
    <p:sldId id="1073" r:id="rId19"/>
    <p:sldId id="1074" r:id="rId20"/>
    <p:sldId id="1070" r:id="rId21"/>
    <p:sldId id="1196" r:id="rId22"/>
    <p:sldId id="1195" r:id="rId23"/>
    <p:sldId id="1180" r:id="rId24"/>
    <p:sldId id="1156" r:id="rId25"/>
    <p:sldId id="1148" r:id="rId26"/>
    <p:sldId id="1149" r:id="rId27"/>
    <p:sldId id="1153" r:id="rId28"/>
    <p:sldId id="1094" r:id="rId29"/>
    <p:sldId id="1004" r:id="rId30"/>
    <p:sldId id="1182" r:id="rId31"/>
    <p:sldId id="1005" r:id="rId32"/>
    <p:sldId id="1218" r:id="rId33"/>
    <p:sldId id="1065" r:id="rId34"/>
    <p:sldId id="1064" r:id="rId35"/>
    <p:sldId id="1178" r:id="rId36"/>
    <p:sldId id="1176" r:id="rId37"/>
    <p:sldId id="1113" r:id="rId38"/>
    <p:sldId id="1114" r:id="rId39"/>
    <p:sldId id="1219" r:id="rId40"/>
    <p:sldId id="836" r:id="rId41"/>
    <p:sldId id="1041" r:id="rId42"/>
    <p:sldId id="1042" r:id="rId43"/>
    <p:sldId id="1107" r:id="rId44"/>
    <p:sldId id="1095" r:id="rId45"/>
    <p:sldId id="1045" r:id="rId46"/>
    <p:sldId id="1046" r:id="rId47"/>
    <p:sldId id="1160" r:id="rId48"/>
    <p:sldId id="1162" r:id="rId49"/>
    <p:sldId id="1161" r:id="rId50"/>
    <p:sldId id="1110" r:id="rId51"/>
    <p:sldId id="1047" r:id="rId52"/>
    <p:sldId id="1111" r:id="rId53"/>
    <p:sldId id="1048" r:id="rId54"/>
    <p:sldId id="1159" r:id="rId55"/>
    <p:sldId id="1220" r:id="rId56"/>
    <p:sldId id="1221" r:id="rId57"/>
    <p:sldId id="1210" r:id="rId58"/>
    <p:sldId id="1211" r:id="rId59"/>
    <p:sldId id="1212" r:id="rId60"/>
    <p:sldId id="1053" r:id="rId61"/>
    <p:sldId id="1054" r:id="rId62"/>
    <p:sldId id="1012" r:id="rId63"/>
    <p:sldId id="1213" r:id="rId64"/>
    <p:sldId id="1209" r:id="rId65"/>
    <p:sldId id="1201" r:id="rId66"/>
    <p:sldId id="1202" r:id="rId67"/>
    <p:sldId id="1203" r:id="rId68"/>
    <p:sldId id="1204" r:id="rId69"/>
    <p:sldId id="1205" r:id="rId70"/>
    <p:sldId id="1199" r:id="rId71"/>
    <p:sldId id="1163" r:id="rId72"/>
    <p:sldId id="1207" r:id="rId73"/>
    <p:sldId id="1206" r:id="rId74"/>
    <p:sldId id="788" r:id="rId75"/>
    <p:sldId id="1215" r:id="rId76"/>
    <p:sldId id="1198" r:id="rId77"/>
    <p:sldId id="1185" r:id="rId78"/>
    <p:sldId id="1186" r:id="rId79"/>
    <p:sldId id="1187" r:id="rId80"/>
    <p:sldId id="1188" r:id="rId81"/>
    <p:sldId id="413" r:id="rId82"/>
    <p:sldId id="372" r:id="rId83"/>
    <p:sldId id="373" r:id="rId84"/>
    <p:sldId id="277" r:id="rId85"/>
    <p:sldId id="1190" r:id="rId86"/>
    <p:sldId id="1191" r:id="rId87"/>
    <p:sldId id="1208" r:id="rId88"/>
    <p:sldId id="1189" r:id="rId89"/>
    <p:sldId id="732" r:id="rId90"/>
    <p:sldId id="1164" r:id="rId91"/>
    <p:sldId id="1214" r:id="rId92"/>
    <p:sldId id="1165" r:id="rId93"/>
    <p:sldId id="1166" r:id="rId94"/>
    <p:sldId id="1167" r:id="rId95"/>
    <p:sldId id="760" r:id="rId96"/>
    <p:sldId id="649" r:id="rId97"/>
    <p:sldId id="1168" r:id="rId98"/>
    <p:sldId id="1216" r:id="rId99"/>
    <p:sldId id="762" r:id="rId100"/>
    <p:sldId id="1170" r:id="rId101"/>
    <p:sldId id="1171" r:id="rId102"/>
    <p:sldId id="1173" r:id="rId103"/>
    <p:sldId id="1172" r:id="rId104"/>
    <p:sldId id="1174" r:id="rId105"/>
    <p:sldId id="990" r:id="rId106"/>
    <p:sldId id="1175" r:id="rId107"/>
  </p:sldIdLst>
  <p:sldSz cx="9144000" cy="6858000" type="screen4x3"/>
  <p:notesSz cx="6858000" cy="9144000"/>
  <p:custDataLst>
    <p:tags r:id="rId11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9900"/>
    <a:srgbClr val="00FF00"/>
    <a:srgbClr val="33CC33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8"/>
    <p:restoredTop sz="94660"/>
  </p:normalViewPr>
  <p:slideViewPr>
    <p:cSldViewPr>
      <p:cViewPr varScale="1">
        <p:scale>
          <a:sx n="112" d="100"/>
          <a:sy n="112" d="100"/>
        </p:scale>
        <p:origin x="14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3/13/19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372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28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76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46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01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50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96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02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49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24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11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58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3379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9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14154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465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6687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03417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807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688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0E13FA2F-6F91-1F44-B493-7622324987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896EF4-10A2-C448-A493-FE42661CCA21}" type="slidenum">
              <a:rPr lang="de-DE" altLang="de-DE"/>
              <a:pPr>
                <a:spcBef>
                  <a:spcPct val="0"/>
                </a:spcBef>
              </a:pPr>
              <a:t>74</a:t>
            </a:fld>
            <a:endParaRPr lang="de-DE" altLang="de-DE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BB2BF1D2-91C2-C643-81E4-FEE54455F8C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932A3EF-9E38-6C49-8AE9-137568C5A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383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830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673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2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4128FE4-BCE0-ED40-951A-513B443EE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6BC3C0-18C2-AF43-B2A4-F21118608B7B}" type="slidenum">
              <a:rPr lang="de-DE" altLang="de-DE"/>
              <a:pPr>
                <a:spcBef>
                  <a:spcPct val="0"/>
                </a:spcBef>
              </a:pPr>
              <a:t>81</a:t>
            </a:fld>
            <a:endParaRPr lang="de-DE" altLang="de-DE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D0EA96B9-66F1-1B4A-B296-A3D04051740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F96F43C-A018-3146-9A14-D54CF2F34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16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BD0BE340-6543-CE4A-9743-4B9A46548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DB5E3F-F77C-A440-973B-A0A37CA36F08}" type="slidenum">
              <a:rPr lang="de-DE" altLang="de-DE"/>
              <a:pPr>
                <a:spcBef>
                  <a:spcPct val="0"/>
                </a:spcBef>
              </a:pPr>
              <a:t>82</a:t>
            </a:fld>
            <a:endParaRPr lang="de-DE" altLang="de-DE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0FF82B40-A034-AB45-82DF-363AF251CAE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8C5F651-FA0F-E048-B9F2-5B5B34118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882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5BEEA45C-6A03-4143-AE4C-79ADE7F32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25B9AB-3331-9149-B1EC-457C2081EB66}" type="slidenum">
              <a:rPr lang="de-DE" altLang="de-DE"/>
              <a:pPr>
                <a:spcBef>
                  <a:spcPct val="0"/>
                </a:spcBef>
              </a:pPr>
              <a:t>83</a:t>
            </a:fld>
            <a:endParaRPr lang="de-DE" altLang="de-DE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630D79C-35BA-AA4B-94FA-8FEC899BFC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815569D-CDDB-8F48-AFDA-BDFA699F5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948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57C61B4D-2742-7140-8CF6-2C0D2CE89B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4598B6-1649-CB4B-ADBC-EB996536CA08}" type="slidenum">
              <a:rPr lang="de-DE" altLang="de-DE"/>
              <a:pPr>
                <a:spcBef>
                  <a:spcPct val="0"/>
                </a:spcBef>
              </a:pPr>
              <a:t>84</a:t>
            </a:fld>
            <a:endParaRPr lang="de-DE" altLang="de-DE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B8A0B7E3-DED1-5F4F-8152-762364DDF38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657DAD1-BEA0-A242-969F-91C03D805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4162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85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364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86</a:t>
            </a:fld>
            <a:endParaRPr lang="de-DE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586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092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630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AA80D4FC-B827-AC4A-9A29-8E015BE84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4F9313-38A0-3749-A000-B95BB9BFF13E}" type="slidenum">
              <a:rPr lang="de-DE" altLang="de-DE"/>
              <a:pPr>
                <a:spcBef>
                  <a:spcPct val="0"/>
                </a:spcBef>
              </a:pPr>
              <a:t>89</a:t>
            </a:fld>
            <a:endParaRPr lang="de-DE" altLang="de-DE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D1619B4A-0C22-FB4E-B058-56C0B764B0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5752E92-43B4-8C4F-B947-9976EAD80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020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439814E-3827-9F49-833B-3D10639AF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D14DBE-0D75-0443-85F4-71D9400CB33F}" type="slidenum">
              <a:rPr lang="de-DE" altLang="de-DE"/>
              <a:pPr>
                <a:spcBef>
                  <a:spcPct val="0"/>
                </a:spcBef>
              </a:pPr>
              <a:t>95</a:t>
            </a:fld>
            <a:endParaRPr lang="de-DE" altLang="de-DE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F9684F4-24A7-0A4B-B788-435BCE86A42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15F2AC5-525B-4E48-94DF-9736E90DC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1118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F88910CC-E30C-E945-BF4B-B9992369A1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A1950D-9C0D-4B4B-8BBD-04777FD38D88}" type="slidenum">
              <a:rPr lang="de-DE" altLang="de-DE"/>
              <a:pPr>
                <a:spcBef>
                  <a:spcPct val="0"/>
                </a:spcBef>
              </a:pPr>
              <a:t>96</a:t>
            </a:fld>
            <a:endParaRPr lang="de-DE" altLang="de-DE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480141F3-3F36-F14C-8747-B9DA2DAB0C6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6489033A-5BEC-884A-9F79-EDA885602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314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97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951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12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696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7575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90724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tiff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.bin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424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6682754"/>
          </a:xfrm>
        </p:spPr>
        <p:txBody>
          <a:bodyPr/>
          <a:lstStyle/>
          <a:p>
            <a:pPr>
              <a:defRPr/>
            </a:pPr>
            <a:r>
              <a:rPr lang="en-US" sz="6000" b="0" dirty="0">
                <a:solidFill>
                  <a:srgbClr val="FFFF00"/>
                </a:solidFill>
                <a:effectLst/>
              </a:rPr>
              <a:t>Expanding Universe</a:t>
            </a:r>
            <a:br>
              <a:rPr lang="en-US" sz="6000" b="0" dirty="0">
                <a:solidFill>
                  <a:srgbClr val="FFFF00"/>
                </a:solidFill>
                <a:effectLst/>
              </a:rPr>
            </a:br>
            <a:r>
              <a:rPr lang="en-US" sz="6000" b="0" dirty="0">
                <a:solidFill>
                  <a:srgbClr val="FFFF00"/>
                </a:solidFill>
                <a:effectLst/>
              </a:rPr>
              <a:t>or shrinking atoms ?</a:t>
            </a:r>
            <a:br>
              <a:rPr lang="en-US" sz="6000" b="0" dirty="0">
                <a:solidFill>
                  <a:srgbClr val="FFFF00"/>
                </a:solidFill>
                <a:effectLst/>
              </a:rPr>
            </a:br>
            <a:br>
              <a:rPr lang="en-US" sz="6000" b="0" dirty="0">
                <a:solidFill>
                  <a:srgbClr val="FFFF00"/>
                </a:solidFill>
                <a:effectLst/>
              </a:rPr>
            </a:br>
            <a:br>
              <a:rPr lang="en-US" sz="6000" b="0" dirty="0">
                <a:solidFill>
                  <a:srgbClr val="FFFF00"/>
                </a:solidFill>
                <a:effectLst/>
              </a:rPr>
            </a:br>
            <a:r>
              <a:rPr lang="en-US" sz="4800" b="0" dirty="0">
                <a:solidFill>
                  <a:srgbClr val="FFFF00"/>
                </a:solidFill>
                <a:effectLst/>
              </a:rPr>
              <a:t>A new view on</a:t>
            </a:r>
            <a:r>
              <a:rPr lang="en-US" sz="3600" b="0" dirty="0">
                <a:solidFill>
                  <a:srgbClr val="FFFF00"/>
                </a:solidFill>
                <a:effectLst/>
              </a:rPr>
              <a:t> </a:t>
            </a:r>
            <a:br>
              <a:rPr lang="en-US" sz="3600" b="0" dirty="0">
                <a:solidFill>
                  <a:srgbClr val="FFFF00"/>
                </a:solidFill>
                <a:effectLst/>
              </a:rPr>
            </a:br>
            <a:r>
              <a:rPr lang="en-US" sz="4800" b="0" dirty="0">
                <a:solidFill>
                  <a:srgbClr val="FFFF00"/>
                </a:solidFill>
                <a:effectLst/>
              </a:rPr>
              <a:t>dynamical</a:t>
            </a:r>
            <a:r>
              <a:rPr lang="en-US" sz="3600" b="0" dirty="0">
                <a:solidFill>
                  <a:srgbClr val="FFFF00"/>
                </a:solidFill>
                <a:effectLst/>
              </a:rPr>
              <a:t> </a:t>
            </a:r>
            <a:r>
              <a:rPr lang="en-US" b="0" dirty="0">
                <a:solidFill>
                  <a:srgbClr val="FFFF00"/>
                </a:solidFill>
                <a:effectLst/>
              </a:rPr>
              <a:t>Dark Energy, and the Origin of the Universe</a:t>
            </a:r>
            <a:endParaRPr lang="de-DE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Evolution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dark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energy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similar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to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el-GR" dirty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307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Compatibility with observations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4"/>
            <a:ext cx="8363272" cy="4248869"/>
          </a:xfrm>
        </p:spPr>
        <p:txBody>
          <a:bodyPr/>
          <a:lstStyle/>
          <a:p>
            <a:pPr>
              <a:defRPr/>
            </a:pPr>
            <a:r>
              <a:rPr lang="en-US" dirty="0"/>
              <a:t>Realistic inflation model</a:t>
            </a: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/>
              <a:t>Almost same prediction for radiation, matter, and Dark Energy domination as </a:t>
            </a:r>
            <a:r>
              <a:rPr lang="en-US" sz="2800" dirty="0"/>
              <a:t>Λ</a:t>
            </a:r>
            <a:r>
              <a:rPr lang="en-US" dirty="0"/>
              <a:t>CDM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Presence of small fraction of Early Dark Energy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 </a:t>
            </a:r>
            <a:r>
              <a:rPr lang="en-US" dirty="0"/>
              <a:t>Reduces observed cosmic structures as </a:t>
            </a:r>
          </a:p>
          <a:p>
            <a:pPr marL="0" indent="0">
              <a:buNone/>
              <a:defRPr/>
            </a:pPr>
            <a:r>
              <a:rPr lang="en-US" dirty="0"/>
              <a:t>    compared to  </a:t>
            </a:r>
            <a:r>
              <a:rPr lang="en-US" sz="2800" dirty="0"/>
              <a:t>Λ</a:t>
            </a:r>
            <a:r>
              <a:rPr lang="en-US" dirty="0"/>
              <a:t>CDM extrapolation from CMB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Large neutrino lumps</a:t>
            </a:r>
          </a:p>
        </p:txBody>
      </p:sp>
    </p:spTree>
    <p:extLst>
      <p:ext uri="{BB962C8B-B14F-4D97-AF65-F5344CB8AC3E}">
        <p14:creationId xmlns:p14="http://schemas.microsoft.com/office/powerpoint/2010/main" val="9999591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Conclusions</a:t>
            </a:r>
            <a:r>
              <a:rPr lang="de-DE" dirty="0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Quantum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dynamics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present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Universe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Fixed </a:t>
            </a:r>
            <a:r>
              <a:rPr lang="de-DE" dirty="0" err="1">
                <a:solidFill>
                  <a:srgbClr val="FFFF00"/>
                </a:solidFill>
              </a:rPr>
              <a:t>points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crucial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Big bang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artefact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inappropriate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no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541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Energy</a:t>
            </a:r>
          </a:p>
          <a:p>
            <a:pPr marL="0" indent="0">
              <a:buNone/>
            </a:pP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  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72857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conclusions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r>
              <a:rPr lang="en-US" altLang="x-none" sz="2800" dirty="0">
                <a:ea typeface="MS PGothic" charset="-128"/>
              </a:rPr>
              <a:t>Variable gravity cosmologies can give a simple and realistic description of the Universe</a:t>
            </a:r>
          </a:p>
          <a:p>
            <a:r>
              <a:rPr lang="en-US" altLang="x-none" sz="2800" dirty="0">
                <a:ea typeface="MS PGothic" charset="-128"/>
              </a:rPr>
              <a:t>Compatible with tests of equivalence principle and bounds on variation of fundamental couplings if nucleon and electron masses are proportional to variable Planck mass</a:t>
            </a:r>
          </a:p>
          <a:p>
            <a:r>
              <a:rPr lang="en-US" altLang="x-none" sz="2800" dirty="0" err="1">
                <a:ea typeface="MS PGothic" charset="-128"/>
              </a:rPr>
              <a:t>Cosmon</a:t>
            </a:r>
            <a:r>
              <a:rPr lang="en-US" altLang="x-none" sz="2800" dirty="0">
                <a:ea typeface="MS PGothic" charset="-128"/>
              </a:rPr>
              <a:t> dependence of ratio neutrino mass/ electron mass can explain why Universe makes a transition to Dark Energy domination </a:t>
            </a:r>
            <a:r>
              <a:rPr lang="en-US" altLang="x-none" sz="2800" dirty="0">
                <a:solidFill>
                  <a:srgbClr val="FFFF00"/>
                </a:solidFill>
                <a:ea typeface="MS PGothic" charset="-128"/>
              </a:rPr>
              <a:t>now</a:t>
            </a:r>
          </a:p>
          <a:p>
            <a:r>
              <a:rPr lang="en-US" altLang="x-none" sz="2800" dirty="0">
                <a:solidFill>
                  <a:srgbClr val="FFFF00"/>
                </a:solidFill>
                <a:ea typeface="MS PGothic" charset="-128"/>
              </a:rPr>
              <a:t>characteristic signal : neutrino lumps</a:t>
            </a:r>
          </a:p>
        </p:txBody>
      </p:sp>
    </p:spTree>
    <p:extLst>
      <p:ext uri="{BB962C8B-B14F-4D97-AF65-F5344CB8AC3E}">
        <p14:creationId xmlns:p14="http://schemas.microsoft.com/office/powerpoint/2010/main" val="29121947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22511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Temperature in radiation dominated Universe : T ~ </a:t>
            </a:r>
            <a:r>
              <a:rPr lang="el-GR" sz="2800" dirty="0"/>
              <a:t>χ</a:t>
            </a:r>
            <a:r>
              <a:rPr lang="en-US" sz="2800" dirty="0"/>
              <a:t> </a:t>
            </a:r>
            <a:r>
              <a:rPr lang="el-GR" sz="2800" baseline="30000" dirty="0">
                <a:latin typeface="Arial" pitchFamily="34" charset="0"/>
                <a:cs typeface="Arial" pitchFamily="34" charset="0"/>
              </a:rPr>
              <a:t>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FF00"/>
                </a:solidFill>
              </a:rPr>
              <a:t>smaller</a:t>
            </a:r>
            <a:r>
              <a:rPr lang="en-US" sz="2800" dirty="0"/>
              <a:t> than today</a:t>
            </a:r>
          </a:p>
          <a:p>
            <a:pPr>
              <a:defRPr/>
            </a:pPr>
            <a:r>
              <a:rPr lang="en-US" sz="2800" dirty="0"/>
              <a:t>Particle masses  :  </a:t>
            </a:r>
            <a:r>
              <a:rPr lang="en-US" sz="2800" dirty="0" err="1"/>
              <a:t>m</a:t>
            </a:r>
            <a:r>
              <a:rPr lang="en-US" sz="2800" baseline="-25000" dirty="0" err="1"/>
              <a:t>p</a:t>
            </a:r>
            <a:r>
              <a:rPr lang="en-US" sz="2800" dirty="0"/>
              <a:t> ~ </a:t>
            </a:r>
            <a:r>
              <a:rPr lang="el-GR" sz="2800" dirty="0"/>
              <a:t>χ</a:t>
            </a: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FF00"/>
                </a:solidFill>
              </a:rPr>
              <a:t>smaller</a:t>
            </a:r>
            <a:r>
              <a:rPr lang="en-US" sz="2800" dirty="0"/>
              <a:t> than today</a:t>
            </a:r>
          </a:p>
          <a:p>
            <a:pPr>
              <a:defRPr/>
            </a:pPr>
            <a:r>
              <a:rPr lang="en-US" sz="2800" dirty="0"/>
              <a:t>Ratio temperature / particle mass :   T / </a:t>
            </a:r>
            <a:r>
              <a:rPr lang="en-US" sz="2800" dirty="0" err="1"/>
              <a:t>m</a:t>
            </a:r>
            <a:r>
              <a:rPr lang="en-US" sz="2800" baseline="-25000" dirty="0" err="1"/>
              <a:t>p</a:t>
            </a:r>
            <a:r>
              <a:rPr lang="en-US" sz="2800" dirty="0"/>
              <a:t>  ~ </a:t>
            </a:r>
            <a:r>
              <a:rPr lang="el-GR" sz="2800" dirty="0"/>
              <a:t>χ</a:t>
            </a:r>
            <a:r>
              <a:rPr lang="en-US" sz="2800" dirty="0"/>
              <a:t> </a:t>
            </a:r>
            <a:r>
              <a:rPr lang="en-US" sz="2800" b="1" baseline="30000" dirty="0"/>
              <a:t>-</a:t>
            </a:r>
            <a:r>
              <a:rPr lang="el-GR" sz="2800" baseline="30000" dirty="0">
                <a:latin typeface="Arial" pitchFamily="34" charset="0"/>
                <a:cs typeface="Arial" pitchFamily="34" charset="0"/>
              </a:rPr>
              <a:t>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FF00"/>
                </a:solidFill>
              </a:rPr>
              <a:t>larger</a:t>
            </a:r>
            <a:r>
              <a:rPr lang="en-US" sz="2800" dirty="0"/>
              <a:t> than today</a:t>
            </a:r>
          </a:p>
          <a:p>
            <a:pPr>
              <a:defRPr/>
            </a:pPr>
            <a:r>
              <a:rPr lang="en-US" sz="2800" dirty="0"/>
              <a:t> T/</a:t>
            </a:r>
            <a:r>
              <a:rPr lang="en-US" sz="2800" dirty="0" err="1"/>
              <a:t>m</a:t>
            </a:r>
            <a:r>
              <a:rPr lang="en-US" sz="2800" baseline="-25000" dirty="0" err="1"/>
              <a:t>p</a:t>
            </a:r>
            <a:r>
              <a:rPr lang="en-US" sz="2800" dirty="0"/>
              <a:t> counts ! This ratio decreases with time.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3620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Hot 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57683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 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same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content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can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described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different </a:t>
            </a:r>
            <a:r>
              <a:rPr lang="de-DE" dirty="0" err="1">
                <a:solidFill>
                  <a:srgbClr val="FFFF00"/>
                </a:solidFill>
              </a:rPr>
              <a:t>pictures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related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</a:rPr>
              <a:t>redefinitions</a:t>
            </a:r>
            <a:r>
              <a:rPr lang="de-DE" dirty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, </a:t>
            </a:r>
            <a:r>
              <a:rPr lang="de-DE" dirty="0" err="1">
                <a:solidFill>
                  <a:srgbClr val="FFFF00"/>
                </a:solidFill>
              </a:rPr>
              <a:t>conformal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metric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observables </a:t>
            </a:r>
            <a:r>
              <a:rPr lang="de-DE" dirty="0" err="1">
                <a:solidFill>
                  <a:srgbClr val="FFFF00"/>
                </a:solidFill>
              </a:rPr>
              <a:t>cannot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depend</a:t>
            </a:r>
            <a:r>
              <a:rPr lang="de-DE" dirty="0">
                <a:solidFill>
                  <a:srgbClr val="FFFF00"/>
                </a:solidFill>
              </a:rPr>
              <a:t> on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metric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one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which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picture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useful</a:t>
            </a:r>
            <a:r>
              <a:rPr lang="de-DE" dirty="0">
                <a:solidFill>
                  <a:srgbClr val="FFFF00"/>
                </a:solidFill>
              </a:rPr>
              <a:t> ?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Why should you care about the freeze picture of the Universe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/>
              <a:t>Some aspects are understood easier :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Range of impact of quantum gravity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0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preview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968552"/>
          </a:xfrm>
        </p:spPr>
        <p:txBody>
          <a:bodyPr/>
          <a:lstStyle/>
          <a:p>
            <a:pPr>
              <a:defRPr/>
            </a:pPr>
            <a:r>
              <a:rPr lang="de-DE" sz="3600" dirty="0">
                <a:solidFill>
                  <a:srgbClr val="FFFF00"/>
                </a:solidFill>
              </a:rPr>
              <a:t>Big bang </a:t>
            </a:r>
            <a:r>
              <a:rPr lang="de-DE" sz="3600" dirty="0" err="1">
                <a:solidFill>
                  <a:srgbClr val="FFFF00"/>
                </a:solidFill>
              </a:rPr>
              <a:t>singularity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is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artefact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of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inappropriate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choice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of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field</a:t>
            </a:r>
            <a:r>
              <a:rPr lang="de-DE" sz="3600" dirty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no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physical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singularity</a:t>
            </a:r>
            <a:endParaRPr lang="de-DE" sz="36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3600" dirty="0">
                <a:solidFill>
                  <a:srgbClr val="FFFF00"/>
                </a:solidFill>
              </a:rPr>
              <a:t>Quantum </a:t>
            </a:r>
            <a:r>
              <a:rPr lang="de-DE" sz="3600" dirty="0" err="1">
                <a:solidFill>
                  <a:srgbClr val="FFFF00"/>
                </a:solidFill>
              </a:rPr>
              <a:t>gravity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may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be</a:t>
            </a:r>
            <a:r>
              <a:rPr lang="de-DE" sz="3600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dynamics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of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present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Universe</a:t>
            </a:r>
            <a:r>
              <a:rPr lang="de-DE" sz="3600" dirty="0">
                <a:solidFill>
                  <a:srgbClr val="FFFF00"/>
                </a:solidFill>
              </a:rPr>
              <a:t> :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Dynamical</a:t>
            </a:r>
            <a:r>
              <a:rPr lang="de-DE" sz="3600" dirty="0">
                <a:solidFill>
                  <a:srgbClr val="FFFF00"/>
                </a:solidFill>
              </a:rPr>
              <a:t> Dark </a:t>
            </a:r>
            <a:r>
              <a:rPr lang="de-DE" sz="3600" dirty="0" err="1">
                <a:solidFill>
                  <a:srgbClr val="FFFF00"/>
                </a:solidFill>
              </a:rPr>
              <a:t>Energy</a:t>
            </a:r>
            <a:endParaRPr lang="de-DE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is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7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at UV- </a:t>
            </a:r>
            <a:r>
              <a:rPr lang="de-DE" dirty="0" err="1">
                <a:solidFill>
                  <a:srgbClr val="FFFF00"/>
                </a:solidFill>
              </a:rPr>
              <a:t>fixed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point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for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renormalizable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: </a:t>
            </a: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exact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6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571921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807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3553-4FAB-2049-8CB7-925C0E89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Crossover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D5110-E4EB-3E43-8643-5E4605B3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en-US" dirty="0"/>
              <a:t>Possible description of crossover between two fixed points by scale dependence of “</a:t>
            </a:r>
            <a:r>
              <a:rPr lang="en-US" dirty="0" err="1"/>
              <a:t>kinetial</a:t>
            </a:r>
            <a:r>
              <a:rPr lang="en-US" dirty="0"/>
              <a:t>” B</a:t>
            </a:r>
          </a:p>
          <a:p>
            <a:r>
              <a:rPr lang="en-US" dirty="0"/>
              <a:t>Not the only possible description of crossover</a:t>
            </a:r>
          </a:p>
          <a:p>
            <a:r>
              <a:rPr lang="en-US" dirty="0"/>
              <a:t>Advantage : only one quantity, few parameters</a:t>
            </a:r>
          </a:p>
        </p:txBody>
      </p:sp>
    </p:spTree>
    <p:extLst>
      <p:ext uri="{BB962C8B-B14F-4D97-AF65-F5344CB8AC3E}">
        <p14:creationId xmlns:p14="http://schemas.microsoft.com/office/powerpoint/2010/main" val="3188879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101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345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μ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389001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9060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AE50-D5FA-3947-A805-48667327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time is relative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94053-EB40-2F4B-8D27-CCCCCA71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435280" cy="38492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Observable fluctuations, </a:t>
            </a:r>
          </a:p>
          <a:p>
            <a:pPr marL="0" indent="0">
              <a:buNone/>
            </a:pPr>
            <a:r>
              <a:rPr lang="en-US" dirty="0"/>
              <a:t>that form later galaxies and other cosmic structures,</a:t>
            </a:r>
          </a:p>
          <a:p>
            <a:pPr marL="0" indent="0">
              <a:buNone/>
            </a:pPr>
            <a:r>
              <a:rPr lang="en-US" dirty="0"/>
              <a:t>freeze </a:t>
            </a:r>
            <a:r>
              <a:rPr lang="en-US" dirty="0">
                <a:solidFill>
                  <a:srgbClr val="FFFF00"/>
                </a:solidFill>
              </a:rPr>
              <a:t>5000 billion years ago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13.7 billion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836437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42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the beginning was light-like emptiness.</a:t>
            </a:r>
          </a:p>
        </p:txBody>
      </p:sp>
    </p:spTree>
    <p:extLst>
      <p:ext uri="{BB962C8B-B14F-4D97-AF65-F5344CB8AC3E}">
        <p14:creationId xmlns:p14="http://schemas.microsoft.com/office/powerpoint/2010/main" val="320998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08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864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182F-591C-5441-AEC3-B2769551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Looking closer at the big bang 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DB58C-992F-914D-877B-B83717F4F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Same physical situation as in freeze picture</a:t>
            </a:r>
          </a:p>
          <a:p>
            <a:r>
              <a:rPr lang="en-US" sz="2800" dirty="0"/>
              <a:t>Infinite number of oscillations before big bang singularity is reached - </a:t>
            </a:r>
            <a:r>
              <a:rPr lang="en-US" sz="2800" dirty="0">
                <a:solidFill>
                  <a:srgbClr val="FFFF00"/>
                </a:solidFill>
              </a:rPr>
              <a:t>infinite physical time </a:t>
            </a:r>
            <a:r>
              <a:rPr lang="en-US" sz="2800" dirty="0"/>
              <a:t>! </a:t>
            </a:r>
          </a:p>
          <a:p>
            <a:r>
              <a:rPr lang="en-US" sz="2800" dirty="0"/>
              <a:t>At the beginning was light-like vacuum: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FF00"/>
                </a:solidFill>
              </a:rPr>
              <a:t>All particles effectively massless</a:t>
            </a:r>
          </a:p>
          <a:p>
            <a:pPr marL="0" indent="0">
              <a:buNone/>
            </a:pPr>
            <a:r>
              <a:rPr lang="en-US" sz="2800" dirty="0"/>
              <a:t>    Ratio mass over momentum counts, and all momenta</a:t>
            </a:r>
          </a:p>
          <a:p>
            <a:pPr marL="0" indent="0">
              <a:buNone/>
            </a:pPr>
            <a:r>
              <a:rPr lang="en-US" sz="2800" dirty="0"/>
              <a:t>    diverge in big bang picture as singularity is approached</a:t>
            </a:r>
          </a:p>
        </p:txBody>
      </p:sp>
      <p:pic>
        <p:nvPicPr>
          <p:cNvPr id="4" name="Picture 6" descr="lattice-raw">
            <a:hlinkClick r:id="rId2"/>
            <a:extLst>
              <a:ext uri="{FF2B5EF4-FFF2-40B4-BE49-F238E27FC236}">
                <a16:creationId xmlns:a16="http://schemas.microsoft.com/office/drawing/2014/main" id="{FD3935F7-E089-4F43-B0CA-84CB64D3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7" y="5229200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522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4022-D68F-8440-BE44-66B1A6B41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Looking closer at the big bang 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F480A-AB67-AC43-BEEE-20BE1184F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Singular field choice shrinks the infinite duration of beginning epoch to extremely short time interval for inflation</a:t>
            </a:r>
          </a:p>
          <a:p>
            <a:r>
              <a:rPr lang="en-US" dirty="0">
                <a:solidFill>
                  <a:srgbClr val="FFFF00"/>
                </a:solidFill>
              </a:rPr>
              <a:t>Proper time not a valid physical time for massless particles! </a:t>
            </a:r>
            <a:r>
              <a:rPr lang="en-US" dirty="0"/>
              <a:t>( frame – dependent )</a:t>
            </a:r>
          </a:p>
          <a:p>
            <a:r>
              <a:rPr lang="en-US" dirty="0"/>
              <a:t>Singularity theorems based on proper time being finite for approach to big bang : not valid !</a:t>
            </a:r>
          </a:p>
        </p:txBody>
      </p:sp>
    </p:spTree>
    <p:extLst>
      <p:ext uri="{BB962C8B-B14F-4D97-AF65-F5344CB8AC3E}">
        <p14:creationId xmlns:p14="http://schemas.microsoft.com/office/powerpoint/2010/main" val="3287425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98039E-0982-8C4F-B34C-02B0D2C8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Inflation</a:t>
            </a:r>
          </a:p>
        </p:txBody>
      </p:sp>
    </p:spTree>
    <p:extLst>
      <p:ext uri="{BB962C8B-B14F-4D97-AF65-F5344CB8AC3E}">
        <p14:creationId xmlns:p14="http://schemas.microsoft.com/office/powerpoint/2010/main" val="2657608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Beginning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epoch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r>
              <a:rPr lang="de-DE" dirty="0" err="1">
                <a:solidFill>
                  <a:srgbClr val="33CCFF"/>
                </a:solidFill>
              </a:rPr>
              <a:t>slow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inflation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r="66675"/>
          <a:stretch/>
        </p:blipFill>
        <p:spPr>
          <a:xfrm>
            <a:off x="3439314" y="1759547"/>
            <a:ext cx="1296144" cy="1054100"/>
          </a:xfrm>
          <a:noFill/>
        </p:spPr>
      </p:pic>
      <p:sp>
        <p:nvSpPr>
          <p:cNvPr id="8" name="Textfeld 7"/>
          <p:cNvSpPr txBox="1"/>
          <p:nvPr/>
        </p:nvSpPr>
        <p:spPr>
          <a:xfrm>
            <a:off x="611560" y="1628800"/>
            <a:ext cx="2736304" cy="108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60" y="486916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4722-EACE-2644-B972-FB65054766D6}"/>
              </a:ext>
            </a:extLst>
          </p:cNvPr>
          <p:cNvSpPr txBox="1"/>
          <p:nvPr/>
        </p:nvSpPr>
        <p:spPr>
          <a:xfrm>
            <a:off x="611560" y="3577879"/>
            <a:ext cx="669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Masses increase slowly with  time</a:t>
            </a:r>
          </a:p>
        </p:txBody>
      </p:sp>
    </p:spTree>
    <p:extLst>
      <p:ext uri="{BB962C8B-B14F-4D97-AF65-F5344CB8AC3E}">
        <p14:creationId xmlns:p14="http://schemas.microsoft.com/office/powerpoint/2010/main" val="2789909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  <a:effectLst/>
              </a:rPr>
              <a:t>Particular model predicts properties</a:t>
            </a:r>
            <a:br>
              <a:rPr lang="en-US" sz="4000" dirty="0">
                <a:solidFill>
                  <a:srgbClr val="33CCFF"/>
                </a:solidFill>
                <a:effectLst/>
              </a:rPr>
            </a:br>
            <a:r>
              <a:rPr lang="en-US" sz="4000" dirty="0">
                <a:solidFill>
                  <a:srgbClr val="33CCFF"/>
                </a:solidFill>
                <a:effectLst/>
              </a:rPr>
              <a:t>of primordial fluctuation spectrum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132856"/>
            <a:ext cx="5801024" cy="81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140968"/>
            <a:ext cx="4680670" cy="81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37D991-0404-4340-BD71-32810CE2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914" y="4146690"/>
            <a:ext cx="2808237" cy="231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211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Anomalous dimension determines spectrum of primordial fluctuations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21050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49500"/>
            <a:ext cx="56848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438467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68313" y="4365625"/>
            <a:ext cx="36972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spectral index n</a:t>
            </a:r>
          </a:p>
          <a:p>
            <a:pPr eaLnBrk="1" hangingPunct="1"/>
            <a:endParaRPr lang="en-US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tensor amplitude r</a:t>
            </a:r>
          </a:p>
        </p:txBody>
      </p:sp>
    </p:spTree>
    <p:extLst>
      <p:ext uri="{BB962C8B-B14F-4D97-AF65-F5344CB8AC3E}">
        <p14:creationId xmlns:p14="http://schemas.microsoft.com/office/powerpoint/2010/main" val="37374601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relation between n and r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313"/>
            <a:ext cx="3240360" cy="182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3311921" cy="186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07704" y="3645024"/>
            <a:ext cx="5760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altLang="x-none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= 8.19 ( 1 – </a:t>
            </a:r>
            <a:r>
              <a:rPr lang="en-US" altLang="x-none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x-none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) - 0.1365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860E9-5232-B340-95D1-0E8DBFC79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615" y="4683764"/>
            <a:ext cx="314655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60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Amplitude of density fluctuations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small because of logarithmic running </a:t>
            </a:r>
          </a:p>
          <a:p>
            <a:pPr eaLnBrk="1" hangingPunct="1"/>
            <a:r>
              <a:rPr lang="de-DE" altLang="x-non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 : number of e – foldings at horizon crossing </a:t>
            </a:r>
          </a:p>
        </p:txBody>
      </p:sp>
      <p:pic>
        <p:nvPicPr>
          <p:cNvPr id="1228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l-GR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=1</a:t>
            </a:r>
            <a:endParaRPr lang="el-GR" altLang="x-non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653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94488-73B9-784C-841C-6E94407E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Primordial fluctuation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6303-445B-5F49-B695-4EF5B0E00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Precise properties change if model is modified</a:t>
            </a:r>
          </a:p>
          <a:p>
            <a:r>
              <a:rPr lang="en-US" dirty="0"/>
              <a:t>E.g. different function B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If UV- fixed point of quantum gravity can be computed reliably : Spectral parameters and amplitude can be predicted 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787271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965E-305C-274A-AF98-688F4F0AB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The Universe after inflation</a:t>
            </a:r>
          </a:p>
        </p:txBody>
      </p:sp>
    </p:spTree>
    <p:extLst>
      <p:ext uri="{BB962C8B-B14F-4D97-AF65-F5344CB8AC3E}">
        <p14:creationId xmlns:p14="http://schemas.microsoft.com/office/powerpoint/2010/main" val="19156458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>
                <a:solidFill>
                  <a:srgbClr val="33CCFF"/>
                </a:solidFill>
              </a:rPr>
              <a:t>Crossover in </a:t>
            </a:r>
            <a:r>
              <a:rPr lang="de-DE" sz="4000" dirty="0" err="1">
                <a:solidFill>
                  <a:srgbClr val="33CCFF"/>
                </a:solidFill>
              </a:rPr>
              <a:t>quantum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00FF00"/>
                </a:solidFill>
              </a:rPr>
              <a:t>and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cosmology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701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197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flow and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>
                <a:solidFill>
                  <a:srgbClr val="33CC33"/>
                </a:solidFill>
              </a:rPr>
              <a:t>µ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sz="2800" dirty="0"/>
              <a:t>is mapped by dimensionless functions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  <a:r>
              <a:rPr lang="en-US" sz="2800" dirty="0"/>
              <a:t>translates by solution of field equation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>
                <a:solidFill>
                  <a:srgbClr val="33CC33"/>
                </a:solidFill>
              </a:rPr>
              <a:t>η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243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First step of crossover </a:t>
            </a:r>
            <a:br>
              <a:rPr lang="de-DE" altLang="x-none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ends inflation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2592388"/>
          </a:xfrm>
        </p:spPr>
        <p:txBody>
          <a:bodyPr/>
          <a:lstStyle/>
          <a:p>
            <a:r>
              <a:rPr lang="de-DE" altLang="x-none">
                <a:ea typeface="MS PGothic" charset="-128"/>
              </a:rPr>
              <a:t>induced by crossover in B</a:t>
            </a:r>
          </a:p>
          <a:p>
            <a:endParaRPr lang="de-DE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  <a:p>
            <a:r>
              <a:rPr lang="de-DE" altLang="x-none">
                <a:ea typeface="MS PGothic" charset="-128"/>
              </a:rPr>
              <a:t>after crossover  B changes only very slowly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65400"/>
            <a:ext cx="540067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65625"/>
            <a:ext cx="39116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9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Transition to scaling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After end of inflation scalar field changes more rapidly 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Kinetic energy dominated “</a:t>
            </a:r>
            <a:r>
              <a:rPr lang="en-US" altLang="x-none" dirty="0" err="1">
                <a:solidFill>
                  <a:srgbClr val="FFFF00"/>
                </a:solidFill>
                <a:ea typeface="MS PGothic" charset="-128"/>
              </a:rPr>
              <a:t>kination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” epoch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Entropy production, Heating of the Universe 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Scaling solution with almost fixed fraction of Early Dark Energy</a:t>
            </a:r>
          </a:p>
        </p:txBody>
      </p:sp>
    </p:spTree>
    <p:extLst>
      <p:ext uri="{BB962C8B-B14F-4D97-AF65-F5344CB8AC3E}">
        <p14:creationId xmlns:p14="http://schemas.microsoft.com/office/powerpoint/2010/main" val="226798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03B9-977F-DA42-8CC4-89E26F2F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44505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Only dimensionless ratios of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length or mass scales are observable</a:t>
            </a:r>
          </a:p>
        </p:txBody>
      </p:sp>
    </p:spTree>
    <p:extLst>
      <p:ext uri="{BB962C8B-B14F-4D97-AF65-F5344CB8AC3E}">
        <p14:creationId xmlns:p14="http://schemas.microsoft.com/office/powerpoint/2010/main" val="24869135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Evolution of dark energy fraction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J. Rubio,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0612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Scaling solution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end of inflation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scaling solution with </a:t>
            </a:r>
          </a:p>
          <a:p>
            <a:r>
              <a:rPr lang="en-US" sz="2400" dirty="0"/>
              <a:t>few percent</a:t>
            </a:r>
          </a:p>
          <a:p>
            <a:r>
              <a:rPr lang="en-US" sz="2400" dirty="0"/>
              <a:t>of Early Dark Energy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736" y="5688352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Dark Energy decreases similar to radiation and matter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B8F88B8-0356-7E4D-9041-BFE4C3CDF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3573016"/>
            <a:ext cx="1735758" cy="171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Freeze picture with shrinking Universe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696124"/>
            <a:ext cx="8291264" cy="856549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sz="2400" dirty="0"/>
              <a:t>photons are more red because they have been </a:t>
            </a:r>
            <a:r>
              <a:rPr lang="en-US" sz="2400" dirty="0">
                <a:solidFill>
                  <a:srgbClr val="FFFF00"/>
                </a:solidFill>
              </a:rPr>
              <a:t>emitted</a:t>
            </a:r>
            <a:r>
              <a:rPr lang="en-US" sz="2400" dirty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/>
              <a:t>with longer wavelength</a:t>
            </a:r>
            <a:endParaRPr lang="en-US" dirty="0"/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1456514" y="4803774"/>
            <a:ext cx="2899462" cy="182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860033" y="4905740"/>
            <a:ext cx="2808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frequency ~ mass</a:t>
            </a:r>
          </a:p>
          <a:p>
            <a:endParaRPr lang="en-US" sz="2400" dirty="0"/>
          </a:p>
          <a:p>
            <a:r>
              <a:rPr lang="en-US" sz="2400" dirty="0"/>
              <a:t>wavelength ~ </a:t>
            </a:r>
          </a:p>
          <a:p>
            <a:r>
              <a:rPr lang="en-US" sz="2400" dirty="0"/>
              <a:t>             </a:t>
            </a:r>
            <a:r>
              <a:rPr lang="en-US" sz="2400" dirty="0" err="1"/>
              <a:t>atomsize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A258F-4EED-D54D-BE02-70F167D1AB3F}"/>
              </a:ext>
            </a:extLst>
          </p:cNvPr>
          <p:cNvSpPr txBox="1"/>
          <p:nvPr/>
        </p:nvSpPr>
        <p:spPr>
          <a:xfrm>
            <a:off x="539552" y="1988840"/>
            <a:ext cx="4858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Constant negative 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~</a:t>
            </a:r>
            <a:r>
              <a:rPr lang="en-US" dirty="0"/>
              <a:t> </a:t>
            </a:r>
            <a:r>
              <a:rPr lang="el-G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μ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236457-0D67-8047-9E44-7EC56D59A2D3}"/>
              </a:ext>
            </a:extLst>
          </p:cNvPr>
          <p:cNvSpPr/>
          <p:nvPr/>
        </p:nvSpPr>
        <p:spPr>
          <a:xfrm>
            <a:off x="5868144" y="2083496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36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μ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F652E-4ED0-9B43-B0D3-602CAF489AB8}"/>
              </a:ext>
            </a:extLst>
          </p:cNvPr>
          <p:cNvSpPr/>
          <p:nvPr/>
        </p:nvSpPr>
        <p:spPr>
          <a:xfrm>
            <a:off x="2267744" y="2758281"/>
            <a:ext cx="462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b="1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b="1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baseline="30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392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  particle masses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change with time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2276872"/>
            <a:ext cx="8497192" cy="424775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endParaRPr lang="en-US" dirty="0">
              <a:solidFill>
                <a:srgbClr val="00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Freeze picture possible </a:t>
            </a:r>
            <a:r>
              <a:rPr lang="en-US" dirty="0">
                <a:solidFill>
                  <a:srgbClr val="FFFF00"/>
                </a:solidFill>
              </a:rPr>
              <a:t>only</a:t>
            </a:r>
            <a:r>
              <a:rPr lang="en-US" dirty="0">
                <a:solidFill>
                  <a:srgbClr val="00FF00"/>
                </a:solidFill>
              </a:rPr>
              <a:t> if there is a light scalar field that varies in time during radiation and matter domination – </a:t>
            </a:r>
            <a:r>
              <a:rPr lang="en-US" dirty="0">
                <a:solidFill>
                  <a:srgbClr val="FFFF00"/>
                </a:solidFill>
              </a:rPr>
              <a:t>prediction</a:t>
            </a:r>
            <a:r>
              <a:rPr lang="en-US" dirty="0">
                <a:solidFill>
                  <a:srgbClr val="00FF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291616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>
            <a:extLst>
              <a:ext uri="{FF2B5EF4-FFF2-40B4-BE49-F238E27FC236}">
                <a16:creationId xmlns:a16="http://schemas.microsoft.com/office/drawing/2014/main" id="{F4E54030-F6AC-744F-9E41-8C12BC89077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33CCFF"/>
                </a:solidFill>
              </a:rPr>
              <a:t>“</a:t>
            </a:r>
            <a:r>
              <a:rPr lang="en-US">
                <a:solidFill>
                  <a:srgbClr val="33CCFF"/>
                </a:solidFill>
              </a:rPr>
              <a:t>Fundamental</a:t>
            </a:r>
            <a:r>
              <a:rPr lang="en-US" altLang="en-US">
                <a:solidFill>
                  <a:srgbClr val="33CCFF"/>
                </a:solidFill>
              </a:rPr>
              <a:t>”</a:t>
            </a:r>
            <a:r>
              <a:rPr lang="en-US">
                <a:solidFill>
                  <a:srgbClr val="33CCFF"/>
                </a:solidFill>
              </a:rPr>
              <a:t> Interactions</a:t>
            </a:r>
            <a:endParaRPr lang="de-DE">
              <a:solidFill>
                <a:srgbClr val="33CCFF"/>
              </a:solidFill>
            </a:endParaRPr>
          </a:p>
        </p:txBody>
      </p:sp>
      <p:graphicFrame>
        <p:nvGraphicFramePr>
          <p:cNvPr id="47106" name="Object 3">
            <a:extLst>
              <a:ext uri="{FF2B5EF4-FFF2-40B4-BE49-F238E27FC236}">
                <a16:creationId xmlns:a16="http://schemas.microsoft.com/office/drawing/2014/main" id="{54295742-E790-824C-9FD2-72C0DA89CB9F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4716463" y="1700213"/>
          <a:ext cx="403860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Diagramm" r:id="rId4" imgW="4051300" imgH="4533900" progId="MSGraph.Chart.8">
                  <p:embed followColorScheme="full"/>
                </p:oleObj>
              </mc:Choice>
              <mc:Fallback>
                <p:oleObj name="Diagramm" r:id="rId4" imgW="4051300" imgH="4533900" progId="MSGraph.Chart.8">
                  <p:embed followColorScheme="full"/>
                  <p:pic>
                    <p:nvPicPr>
                      <p:cNvPr id="47106" name="Object 3">
                        <a:extLst>
                          <a:ext uri="{FF2B5EF4-FFF2-40B4-BE49-F238E27FC236}">
                            <a16:creationId xmlns:a16="http://schemas.microsoft.com/office/drawing/2014/main" id="{54295742-E790-824C-9FD2-72C0DA89CB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700213"/>
                        <a:ext cx="4038600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07" name="Diagram 4">
            <a:extLst>
              <a:ext uri="{FF2B5EF4-FFF2-40B4-BE49-F238E27FC236}">
                <a16:creationId xmlns:a16="http://schemas.microsoft.com/office/drawing/2014/main" id="{687F2A92-43F6-ED46-90B2-F3508F201F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5450" y="1585913"/>
            <a:ext cx="4032250" cy="4464050"/>
            <a:chOff x="268" y="999"/>
            <a:chExt cx="2540" cy="2812"/>
          </a:xfrm>
        </p:grpSpPr>
        <p:sp>
          <p:nvSpPr>
            <p:cNvPr id="2" name="AutoShape 5">
              <a:extLst>
                <a:ext uri="{FF2B5EF4-FFF2-40B4-BE49-F238E27FC236}">
                  <a16:creationId xmlns:a16="http://schemas.microsoft.com/office/drawing/2014/main" id="{99EB3C0B-DFE6-1F41-893C-35FC6761593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8" y="999"/>
              <a:ext cx="2540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" name="_s1029">
              <a:extLst>
                <a:ext uri="{FF2B5EF4-FFF2-40B4-BE49-F238E27FC236}">
                  <a16:creationId xmlns:a16="http://schemas.microsoft.com/office/drawing/2014/main" id="{AED9CBCA-7EAA-954E-BE2D-B7B544202BA4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1062" y="1567"/>
              <a:ext cx="953" cy="953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47115" name="_s1030">
              <a:extLst>
                <a:ext uri="{FF2B5EF4-FFF2-40B4-BE49-F238E27FC236}">
                  <a16:creationId xmlns:a16="http://schemas.microsoft.com/office/drawing/2014/main" id="{15660FD2-B989-1B40-86C6-84057FF9D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1234"/>
              <a:ext cx="25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de-DE" sz="1800">
                <a:latin typeface="Arial" panose="020B0604020202020204" pitchFamily="34" charset="0"/>
              </a:endParaRPr>
            </a:p>
          </p:txBody>
        </p:sp>
        <p:sp>
          <p:nvSpPr>
            <p:cNvPr id="4" name="_s1031">
              <a:extLst>
                <a:ext uri="{FF2B5EF4-FFF2-40B4-BE49-F238E27FC236}">
                  <a16:creationId xmlns:a16="http://schemas.microsoft.com/office/drawing/2014/main" id="{489C2DCD-8DE6-5344-AC65-CF0FCCFB648E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1375" y="2110"/>
              <a:ext cx="953" cy="953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47117" name="_s1032">
              <a:extLst>
                <a:ext uri="{FF2B5EF4-FFF2-40B4-BE49-F238E27FC236}">
                  <a16:creationId xmlns:a16="http://schemas.microsoft.com/office/drawing/2014/main" id="{0D54A7D1-D4FB-4E4E-BE60-9405BEEC9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" y="2871"/>
              <a:ext cx="25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de-DE" sz="1800">
                <a:latin typeface="Arial" panose="020B0604020202020204" pitchFamily="34" charset="0"/>
              </a:endParaRPr>
            </a:p>
          </p:txBody>
        </p:sp>
        <p:sp>
          <p:nvSpPr>
            <p:cNvPr id="5" name="_s1033">
              <a:extLst>
                <a:ext uri="{FF2B5EF4-FFF2-40B4-BE49-F238E27FC236}">
                  <a16:creationId xmlns:a16="http://schemas.microsoft.com/office/drawing/2014/main" id="{84B842A6-6EC4-5F41-B7D1-254F5D8E9B38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748" y="2109"/>
              <a:ext cx="953" cy="95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4699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47119" name="_s1034">
              <a:extLst>
                <a:ext uri="{FF2B5EF4-FFF2-40B4-BE49-F238E27FC236}">
                  <a16:creationId xmlns:a16="http://schemas.microsoft.com/office/drawing/2014/main" id="{D66C8C31-E0D6-EA44-90E8-A8CA3E038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2871"/>
              <a:ext cx="25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de-DE" sz="1800">
                <a:latin typeface="Arial" panose="020B0604020202020204" pitchFamily="34" charset="0"/>
              </a:endParaRPr>
            </a:p>
          </p:txBody>
        </p:sp>
      </p:grpSp>
      <p:sp>
        <p:nvSpPr>
          <p:cNvPr id="47108" name="Text Box 12">
            <a:extLst>
              <a:ext uri="{FF2B5EF4-FFF2-40B4-BE49-F238E27FC236}">
                <a16:creationId xmlns:a16="http://schemas.microsoft.com/office/drawing/2014/main" id="{B1BE841D-0E76-9447-B339-C710B00B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720850"/>
            <a:ext cx="405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>
              <a:latin typeface="Arial" panose="020B0604020202020204" pitchFamily="34" charset="0"/>
            </a:endParaRPr>
          </a:p>
        </p:txBody>
      </p:sp>
      <p:sp>
        <p:nvSpPr>
          <p:cNvPr id="47109" name="Text Box 13">
            <a:extLst>
              <a:ext uri="{FF2B5EF4-FFF2-40B4-BE49-F238E27FC236}">
                <a16:creationId xmlns:a16="http://schemas.microsoft.com/office/drawing/2014/main" id="{58FDB936-07D4-F24B-9CA8-F17A69E97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628775"/>
            <a:ext cx="403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latin typeface="Arial" panose="020B0604020202020204" pitchFamily="34" charset="0"/>
              </a:rPr>
              <a:t>Strong, electromagnetic, weak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latin typeface="Arial" panose="020B0604020202020204" pitchFamily="34" charset="0"/>
              </a:rPr>
              <a:t>interactions</a:t>
            </a: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47110" name="Text Box 14">
            <a:extLst>
              <a:ext uri="{FF2B5EF4-FFF2-40B4-BE49-F238E27FC236}">
                <a16:creationId xmlns:a16="http://schemas.microsoft.com/office/drawing/2014/main" id="{B80B2C86-650D-B74C-84EA-A6359604B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006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latin typeface="Arial" panose="020B0604020202020204" pitchFamily="34" charset="0"/>
              </a:rPr>
              <a:t>gravitation</a:t>
            </a: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47111" name="Text Box 15">
            <a:extLst>
              <a:ext uri="{FF2B5EF4-FFF2-40B4-BE49-F238E27FC236}">
                <a16:creationId xmlns:a16="http://schemas.microsoft.com/office/drawing/2014/main" id="{9B6CB7A3-2700-7D4E-90D2-79DDFD230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300663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latin typeface="Arial" panose="020B0604020202020204" pitchFamily="34" charset="0"/>
              </a:rPr>
              <a:t>cosmodynamics</a:t>
            </a: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47112" name="Text Box 16">
            <a:extLst>
              <a:ext uri="{FF2B5EF4-FFF2-40B4-BE49-F238E27FC236}">
                <a16:creationId xmlns:a16="http://schemas.microsoft.com/office/drawing/2014/main" id="{EE9C68E1-8CA1-8040-B43A-52343C056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773238"/>
            <a:ext cx="2447925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>
                <a:solidFill>
                  <a:srgbClr val="33CCFF"/>
                </a:solidFill>
                <a:latin typeface="Arial" panose="020B0604020202020204" pitchFamily="34" charset="0"/>
              </a:rPr>
              <a:t>On astronomical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>
                <a:solidFill>
                  <a:srgbClr val="33CCFF"/>
                </a:solidFill>
                <a:latin typeface="Arial" panose="020B0604020202020204" pitchFamily="34" charset="0"/>
              </a:rPr>
              <a:t>length scales: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solidFill>
                <a:srgbClr val="33CC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  <a:latin typeface="Arial" panose="020B0604020202020204" pitchFamily="34" charset="0"/>
              </a:rPr>
              <a:t>graviton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  <a:latin typeface="Arial" panose="020B0604020202020204" pitchFamily="34" charset="0"/>
              </a:rPr>
              <a:t>+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  <a:latin typeface="Arial" panose="020B0604020202020204" pitchFamily="34" charset="0"/>
              </a:rPr>
              <a:t>cosmon</a:t>
            </a:r>
            <a:endParaRPr lang="de-DE" altLang="de-DE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4254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552E0-401D-5747-AE0A-6AED5E14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Dark energy</a:t>
            </a:r>
          </a:p>
        </p:txBody>
      </p:sp>
    </p:spTree>
    <p:extLst>
      <p:ext uri="{BB962C8B-B14F-4D97-AF65-F5344CB8AC3E}">
        <p14:creationId xmlns:p14="http://schemas.microsoft.com/office/powerpoint/2010/main" val="30319170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What is Dark Energy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energy density of scalar field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𝜌 = V + kinetic term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V= 𝜇</a:t>
            </a:r>
            <a:r>
              <a:rPr lang="en-US" baseline="30000" dirty="0"/>
              <a:t>2 </a:t>
            </a:r>
            <a:r>
              <a:rPr lang="el-GR" b="1" dirty="0"/>
              <a:t>χ</a:t>
            </a:r>
            <a:r>
              <a:rPr lang="en-US" b="1" baseline="30000" dirty="0"/>
              <a:t>2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p = -V + kinetic term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dynamical if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r>
              <a:rPr lang="en-US" dirty="0">
                <a:solidFill>
                  <a:srgbClr val="33CC33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changes with time</a:t>
            </a:r>
          </a:p>
        </p:txBody>
      </p:sp>
    </p:spTree>
    <p:extLst>
      <p:ext uri="{BB962C8B-B14F-4D97-AF65-F5344CB8AC3E}">
        <p14:creationId xmlns:p14="http://schemas.microsoft.com/office/powerpoint/2010/main" val="37600714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 small parameter for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dark energy</a:t>
            </a:r>
          </a:p>
        </p:txBody>
      </p:sp>
    </p:spTree>
    <p:extLst>
      <p:ext uri="{BB962C8B-B14F-4D97-AF65-F5344CB8AC3E}">
        <p14:creationId xmlns:p14="http://schemas.microsoft.com/office/powerpoint/2010/main" val="20080548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4"/>
            <a:ext cx="8229600" cy="4680669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ffectLst/>
              </a:rPr>
              <a:t>three in </a:t>
            </a:r>
            <a:r>
              <a:rPr lang="en-US" sz="2800" dirty="0" err="1">
                <a:effectLst/>
              </a:rPr>
              <a:t>kinetial</a:t>
            </a:r>
            <a:r>
              <a:rPr lang="en-US" sz="2800" dirty="0">
                <a:effectLst/>
              </a:rPr>
              <a:t>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>
                <a:effectLst/>
              </a:rPr>
              <a:t>     </a:t>
            </a:r>
            <a:r>
              <a:rPr lang="el-GR" sz="2800" dirty="0">
                <a:solidFill>
                  <a:srgbClr val="00FF00"/>
                </a:solidFill>
                <a:effectLst/>
              </a:rPr>
              <a:t>σ</a:t>
            </a:r>
            <a:r>
              <a:rPr lang="en-US" sz="2800" dirty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>
                <a:solidFill>
                  <a:srgbClr val="00FF00"/>
                </a:solidFill>
                <a:effectLst/>
              </a:rPr>
              <a:t>     </a:t>
            </a:r>
            <a:r>
              <a:rPr lang="el-GR" sz="2800" dirty="0">
                <a:solidFill>
                  <a:srgbClr val="00FF00"/>
                </a:solidFill>
                <a:effectLst/>
              </a:rPr>
              <a:t>κ</a:t>
            </a:r>
            <a:r>
              <a:rPr lang="en-US" sz="2800" dirty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>
                <a:solidFill>
                  <a:srgbClr val="00FF00"/>
                </a:solidFill>
                <a:effectLst/>
              </a:rPr>
              <a:t>     </a:t>
            </a:r>
            <a:r>
              <a:rPr lang="en-US" sz="2800" dirty="0" err="1">
                <a:solidFill>
                  <a:srgbClr val="00FF00"/>
                </a:solidFill>
                <a:effectLst/>
              </a:rPr>
              <a:t>c</a:t>
            </a:r>
            <a:r>
              <a:rPr lang="en-US" sz="2800" baseline="-25000" dirty="0" err="1">
                <a:solidFill>
                  <a:srgbClr val="00FF00"/>
                </a:solidFill>
                <a:effectLst/>
              </a:rPr>
              <a:t>t</a:t>
            </a:r>
            <a:r>
              <a:rPr lang="en-US" sz="2800" dirty="0">
                <a:solidFill>
                  <a:srgbClr val="00FF00"/>
                </a:solidFill>
                <a:effectLst/>
              </a:rPr>
              <a:t> ~ 14</a:t>
            </a:r>
            <a:r>
              <a:rPr lang="en-US" sz="2800" dirty="0">
                <a:effectLst/>
              </a:rPr>
              <a:t>    ( or m/</a:t>
            </a:r>
            <a:r>
              <a:rPr lang="el-GR" sz="2800" dirty="0">
                <a:effectLst/>
              </a:rPr>
              <a:t>μ</a:t>
            </a:r>
            <a:r>
              <a:rPr lang="en-US" sz="2800" dirty="0">
                <a:effectLst/>
              </a:rPr>
              <a:t> )</a:t>
            </a:r>
            <a:endParaRPr lang="el-GR" sz="28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effectLst/>
              </a:rPr>
              <a:t>one parameter for growth rate of neutrino mass over electron mass : </a:t>
            </a:r>
            <a:r>
              <a:rPr lang="el-GR" sz="2800" dirty="0">
                <a:solidFill>
                  <a:srgbClr val="00FF00"/>
                </a:solidFill>
                <a:effectLst/>
              </a:rPr>
              <a:t>γ</a:t>
            </a:r>
            <a:r>
              <a:rPr lang="en-US" sz="2800" dirty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dirty="0">
                <a:solidFill>
                  <a:srgbClr val="FFFF00"/>
                </a:solidFill>
                <a:effectLst/>
              </a:rPr>
              <a:t>Λ</a:t>
            </a:r>
            <a:r>
              <a:rPr lang="en-US" sz="2800" dirty="0">
                <a:solidFill>
                  <a:srgbClr val="FFFF00"/>
                </a:solidFill>
                <a:effectLst/>
              </a:rPr>
              <a:t>CDM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effectLst/>
              </a:rPr>
              <a:t>no tiny parameter</a:t>
            </a:r>
            <a:endParaRPr lang="el-GR" sz="280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072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asymptotically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vanishing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cosmological</a:t>
            </a:r>
            <a:r>
              <a:rPr lang="de-DE" dirty="0">
                <a:solidFill>
                  <a:srgbClr val="33CCFF"/>
                </a:solidFill>
              </a:rPr>
              <a:t> „</a:t>
            </a:r>
            <a:r>
              <a:rPr lang="de-DE" dirty="0" err="1">
                <a:solidFill>
                  <a:srgbClr val="33CCFF"/>
                </a:solidFill>
              </a:rPr>
              <a:t>constant</a:t>
            </a:r>
            <a:r>
              <a:rPr lang="de-DE" dirty="0">
                <a:solidFill>
                  <a:srgbClr val="33CCFF"/>
                </a:solidFill>
              </a:rPr>
              <a:t>“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vanishes for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→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∞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V= 𝜇</a:t>
            </a:r>
            <a:r>
              <a:rPr lang="en-US" sz="4000" baseline="30000" dirty="0"/>
              <a:t>2 </a:t>
            </a:r>
            <a:r>
              <a:rPr lang="el-GR" sz="4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38297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/>
              <a:t>needs two intrinsic mass scales</a:t>
            </a:r>
          </a:p>
          <a:p>
            <a:pPr>
              <a:defRPr/>
            </a:pPr>
            <a:r>
              <a:rPr lang="en-US" dirty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/>
              <a:t>variable gravity : Planck mass moving to infinity , with fixed V         </a:t>
            </a:r>
            <a:r>
              <a:rPr lang="en-US" dirty="0">
                <a:solidFill>
                  <a:srgbClr val="FFFF00"/>
                </a:solidFill>
              </a:rPr>
              <a:t>ratio vanishes asymptotically </a:t>
            </a:r>
            <a:r>
              <a:rPr lang="en-US" dirty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05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>
            <a:extLst>
              <a:ext uri="{FF2B5EF4-FFF2-40B4-BE49-F238E27FC236}">
                <a16:creationId xmlns:a16="http://schemas.microsoft.com/office/drawing/2014/main" id="{408D98DC-8667-BC45-918D-637BA47F19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</a:rPr>
              <a:t>Cosmological Constant</a:t>
            </a:r>
            <a:br>
              <a:rPr lang="en-US" sz="4000">
                <a:solidFill>
                  <a:srgbClr val="33CCFF"/>
                </a:solidFill>
                <a:ea typeface="+mj-ea"/>
              </a:rPr>
            </a:br>
            <a:r>
              <a:rPr lang="en-US" sz="4000">
                <a:solidFill>
                  <a:srgbClr val="33CCFF"/>
                </a:solidFill>
                <a:ea typeface="+mj-ea"/>
              </a:rPr>
              <a:t>- Einstein -</a:t>
            </a:r>
            <a:endParaRPr lang="de-DE" sz="4000">
              <a:solidFill>
                <a:srgbClr val="33CCFF"/>
              </a:solidFill>
              <a:ea typeface="+mj-ea"/>
            </a:endParaRPr>
          </a:p>
        </p:txBody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D76E987F-3BB2-E440-AA1C-2873F676D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/>
              <a:t>Constant </a:t>
            </a:r>
            <a:r>
              <a:rPr lang="el-GR" sz="3600"/>
              <a:t>λ</a:t>
            </a:r>
            <a:r>
              <a:rPr lang="en-US" sz="3600"/>
              <a:t> compatible with all symmetries</a:t>
            </a:r>
          </a:p>
          <a:p>
            <a:pPr eaLnBrk="1" hangingPunct="1">
              <a:defRPr/>
            </a:pPr>
            <a:r>
              <a:rPr lang="en-US" sz="3600"/>
              <a:t>No time variation in contribution to energy density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/>
          </a:p>
          <a:p>
            <a:pPr eaLnBrk="1" hangingPunct="1">
              <a:defRPr/>
            </a:pPr>
            <a:r>
              <a:rPr lang="en-US" sz="3600"/>
              <a:t>Why so small ?       </a:t>
            </a:r>
            <a:r>
              <a:rPr lang="el-GR" sz="3600">
                <a:solidFill>
                  <a:srgbClr val="FFFF00"/>
                </a:solidFill>
              </a:rPr>
              <a:t>λ</a:t>
            </a:r>
            <a:r>
              <a:rPr lang="en-US" sz="3600">
                <a:solidFill>
                  <a:srgbClr val="FFFF00"/>
                </a:solidFill>
              </a:rPr>
              <a:t>/M</a:t>
            </a:r>
            <a:r>
              <a:rPr lang="en-US" sz="3600" baseline="30000">
                <a:solidFill>
                  <a:srgbClr val="FFFF00"/>
                </a:solidFill>
              </a:rPr>
              <a:t>4</a:t>
            </a:r>
            <a:r>
              <a:rPr lang="en-US" sz="3600">
                <a:solidFill>
                  <a:srgbClr val="FFFF00"/>
                </a:solidFill>
              </a:rPr>
              <a:t> = 10</a:t>
            </a:r>
            <a:r>
              <a:rPr lang="en-US" sz="3600" baseline="30000">
                <a:solidFill>
                  <a:srgbClr val="FFFF00"/>
                </a:solidFill>
              </a:rPr>
              <a:t>-120</a:t>
            </a:r>
          </a:p>
          <a:p>
            <a:pPr eaLnBrk="1" hangingPunct="1">
              <a:defRPr/>
            </a:pPr>
            <a:endParaRPr lang="en-US" sz="3600" baseline="30000"/>
          </a:p>
          <a:p>
            <a:pPr eaLnBrk="1" hangingPunct="1">
              <a:defRPr/>
            </a:pPr>
            <a:r>
              <a:rPr lang="en-US" sz="3600"/>
              <a:t>Why important just today ?</a:t>
            </a:r>
            <a:endParaRPr lang="el-GR" sz="3600"/>
          </a:p>
        </p:txBody>
      </p:sp>
    </p:spTree>
    <p:extLst>
      <p:ext uri="{BB962C8B-B14F-4D97-AF65-F5344CB8AC3E}">
        <p14:creationId xmlns:p14="http://schemas.microsoft.com/office/powerpoint/2010/main" val="20869649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88910462-3EBC-BF4E-B3CF-35C058599C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>
                <a:solidFill>
                  <a:srgbClr val="33CCFF"/>
                </a:solidFill>
                <a:ea typeface="+mj-ea"/>
              </a:rPr>
              <a:t>Cosmological mass scales</a:t>
            </a:r>
            <a:endParaRPr lang="de-DE" b="0">
              <a:solidFill>
                <a:srgbClr val="33CCFF"/>
              </a:solidFill>
              <a:ea typeface="+mj-ea"/>
            </a:endParaRPr>
          </a:p>
        </p:txBody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A17C7921-3EFD-0147-9AF0-C0B42A2FAB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dirty="0"/>
              <a:t>Energy density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dirty="0">
                <a:cs typeface="Arial" pitchFamily="34" charset="0"/>
              </a:rPr>
              <a:t>    </a:t>
            </a:r>
            <a:r>
              <a:rPr lang="el-GR" dirty="0">
                <a:cs typeface="Arial" pitchFamily="34" charset="0"/>
              </a:rPr>
              <a:t>ρ</a:t>
            </a:r>
            <a:r>
              <a:rPr lang="en-US" dirty="0">
                <a:cs typeface="Arial" pitchFamily="34" charset="0"/>
              </a:rPr>
              <a:t> ~ ( 2.4×10 </a:t>
            </a:r>
            <a:r>
              <a:rPr lang="en-US" baseline="30000" dirty="0">
                <a:cs typeface="Arial" pitchFamily="34" charset="0"/>
              </a:rPr>
              <a:t>-3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eV</a:t>
            </a:r>
            <a:r>
              <a:rPr lang="en-US" dirty="0">
                <a:cs typeface="Arial" pitchFamily="34" charset="0"/>
              </a:rPr>
              <a:t> )</a:t>
            </a:r>
            <a:r>
              <a:rPr lang="en-US" b="1" baseline="30000" dirty="0">
                <a:cs typeface="Arial" pitchFamily="34" charset="0"/>
              </a:rPr>
              <a:t>- 4</a:t>
            </a:r>
            <a:endParaRPr lang="en-US" b="1" baseline="30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he-IL" b="1" baseline="30000" dirty="0">
              <a:cs typeface="Arial" pitchFamily="34" charset="0"/>
            </a:endParaRPr>
          </a:p>
        </p:txBody>
      </p:sp>
      <p:sp>
        <p:nvSpPr>
          <p:cNvPr id="286724" name="Rectangle 4">
            <a:extLst>
              <a:ext uri="{FF2B5EF4-FFF2-40B4-BE49-F238E27FC236}">
                <a16:creationId xmlns:a16="http://schemas.microsoft.com/office/drawing/2014/main" id="{FBB7BE2F-05E7-A241-B8FB-D72DE336B14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/>
              <a:t>Reduced Planck mass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/>
              <a:t>    M=2.44</a:t>
            </a:r>
            <a:r>
              <a:rPr lang="en-US">
                <a:cs typeface="Arial" pitchFamily="34" charset="0"/>
              </a:rPr>
              <a:t>×10 </a:t>
            </a:r>
            <a:r>
              <a:rPr lang="en-US" baseline="30000">
                <a:cs typeface="Arial" pitchFamily="34" charset="0"/>
              </a:rPr>
              <a:t>27</a:t>
            </a:r>
            <a:r>
              <a:rPr lang="en-US">
                <a:cs typeface="Arial" pitchFamily="34" charset="0"/>
              </a:rPr>
              <a:t> eV</a:t>
            </a:r>
          </a:p>
          <a:p>
            <a:pPr lvl="1" eaLnBrk="1" hangingPunct="1">
              <a:defRPr/>
            </a:pPr>
            <a:r>
              <a:rPr lang="en-US">
                <a:cs typeface="Arial" pitchFamily="34" charset="0"/>
              </a:rPr>
              <a:t>Newton</a:t>
            </a:r>
            <a:r>
              <a:rPr lang="en-US" altLang="en-US">
                <a:cs typeface="Arial" pitchFamily="34" charset="0"/>
              </a:rPr>
              <a:t>’</a:t>
            </a:r>
            <a:r>
              <a:rPr lang="en-US">
                <a:cs typeface="Arial" pitchFamily="34" charset="0"/>
              </a:rPr>
              <a:t>s constant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>
                <a:cs typeface="Arial" pitchFamily="34" charset="0"/>
              </a:rPr>
              <a:t>   G</a:t>
            </a:r>
            <a:r>
              <a:rPr lang="en-US" sz="1400">
                <a:cs typeface="Arial" pitchFamily="34" charset="0"/>
              </a:rPr>
              <a:t>N</a:t>
            </a:r>
            <a:r>
              <a:rPr lang="en-US">
                <a:cs typeface="Arial" pitchFamily="34" charset="0"/>
              </a:rPr>
              <a:t>=(8</a:t>
            </a:r>
            <a:r>
              <a:rPr lang="el-GR">
                <a:cs typeface="Arial" pitchFamily="34" charset="0"/>
              </a:rPr>
              <a:t>π</a:t>
            </a:r>
            <a:r>
              <a:rPr lang="en-US">
                <a:cs typeface="Arial" pitchFamily="34" charset="0"/>
              </a:rPr>
              <a:t>M²)</a:t>
            </a:r>
          </a:p>
        </p:txBody>
      </p:sp>
      <p:sp>
        <p:nvSpPr>
          <p:cNvPr id="286725" name="Text Box 5">
            <a:extLst>
              <a:ext uri="{FF2B5EF4-FFF2-40B4-BE49-F238E27FC236}">
                <a16:creationId xmlns:a16="http://schemas.microsoft.com/office/drawing/2014/main" id="{462E659C-AF42-214F-ADC3-88B1492AF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736975"/>
            <a:ext cx="79406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Only ratios of mass scales are observable !</a:t>
            </a:r>
          </a:p>
          <a:p>
            <a:pPr eaLnBrk="1" hangingPunct="1">
              <a:defRPr/>
            </a:pPr>
            <a:endParaRPr lang="en-US" sz="24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homogeneous dark energy:   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ρ</a:t>
            </a:r>
            <a:r>
              <a:rPr lang="en-US" sz="24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/M</a:t>
            </a:r>
            <a:r>
              <a:rPr lang="en-US" sz="24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= 7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10ˉ¹²¹</a:t>
            </a:r>
          </a:p>
          <a:p>
            <a:pPr eaLnBrk="1" hangingPunct="1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matter:                                    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ρ</a:t>
            </a:r>
            <a:r>
              <a:rPr lang="en-US" sz="24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/M</a:t>
            </a:r>
            <a:r>
              <a:rPr lang="en-US" sz="2400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= 3 10ˉ¹²¹</a:t>
            </a:r>
          </a:p>
          <a:p>
            <a:pPr eaLnBrk="1" hangingPunct="1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l-GR" sz="24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573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BF7C0E96-0736-A44B-9F12-4B7D7EF6CE9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33CCFF"/>
                </a:solidFill>
                <a:ea typeface="+mj-ea"/>
              </a:rPr>
              <a:t>Time evolution</a:t>
            </a:r>
            <a:endParaRPr lang="de-DE">
              <a:solidFill>
                <a:srgbClr val="33CCFF"/>
              </a:solidFill>
              <a:ea typeface="+mj-ea"/>
            </a:endParaRPr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3582587B-6843-7F48-8936-A1DDB3B4C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844675"/>
            <a:ext cx="8604250" cy="4525963"/>
          </a:xfrm>
        </p:spPr>
        <p:txBody>
          <a:bodyPr/>
          <a:lstStyle/>
          <a:p>
            <a:pPr eaLnBrk="1" hangingPunct="1">
              <a:defRPr/>
            </a:pPr>
            <a:r>
              <a:rPr lang="el-GR">
                <a:solidFill>
                  <a:srgbClr val="FFFF00"/>
                </a:solidFill>
                <a:cs typeface="Arial" pitchFamily="34" charset="0"/>
              </a:rPr>
              <a:t>ρ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/M</a:t>
            </a:r>
            <a:r>
              <a:rPr lang="en-US" baseline="30000">
                <a:solidFill>
                  <a:srgbClr val="FFFF00"/>
                </a:solidFill>
                <a:cs typeface="Arial" pitchFamily="34" charset="0"/>
              </a:rPr>
              <a:t>4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~ aˉ</a:t>
            </a:r>
            <a:r>
              <a:rPr lang="en-US" sz="4400">
                <a:solidFill>
                  <a:srgbClr val="FFFF00"/>
                </a:solidFill>
                <a:cs typeface="Arial" pitchFamily="34" charset="0"/>
              </a:rPr>
              <a:t>³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~</a:t>
            </a:r>
          </a:p>
          <a:p>
            <a:pPr eaLnBrk="1" hangingPunct="1">
              <a:defRPr/>
            </a:pPr>
            <a:endParaRPr lang="en-US">
              <a:cs typeface="Arial" pitchFamily="34" charset="0"/>
            </a:endParaRPr>
          </a:p>
          <a:p>
            <a:pPr eaLnBrk="1" hangingPunct="1">
              <a:defRPr/>
            </a:pPr>
            <a:r>
              <a:rPr lang="el-GR">
                <a:solidFill>
                  <a:srgbClr val="FFFF00"/>
                </a:solidFill>
                <a:cs typeface="Arial" pitchFamily="34" charset="0"/>
              </a:rPr>
              <a:t>ρ</a:t>
            </a:r>
            <a:r>
              <a:rPr lang="en-US" baseline="-25000">
                <a:solidFill>
                  <a:srgbClr val="FFFF00"/>
                </a:solidFill>
                <a:cs typeface="Arial" pitchFamily="34" charset="0"/>
              </a:rPr>
              <a:t>r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/M</a:t>
            </a:r>
            <a:r>
              <a:rPr lang="en-US" baseline="30000">
                <a:solidFill>
                  <a:srgbClr val="FFFF00"/>
                </a:solidFill>
                <a:cs typeface="Arial" pitchFamily="34" charset="0"/>
              </a:rPr>
              <a:t>4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~ aˉ</a:t>
            </a:r>
            <a:r>
              <a:rPr lang="en-US" sz="4000" baseline="30000">
                <a:solidFill>
                  <a:srgbClr val="FFFF00"/>
                </a:solidFill>
                <a:cs typeface="Arial" pitchFamily="34" charset="0"/>
              </a:rPr>
              <a:t>4</a:t>
            </a:r>
            <a:r>
              <a:rPr lang="en-US" sz="4400">
                <a:solidFill>
                  <a:srgbClr val="FFFF00"/>
                </a:solidFill>
                <a:cs typeface="Arial" pitchFamily="34" charset="0"/>
              </a:rPr>
              <a:t> 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~  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en-US" sz="2800" baseline="30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en-US" sz="2800" b="1" baseline="30000">
                <a:solidFill>
                  <a:srgbClr val="FFFF00"/>
                </a:solidFill>
                <a:cs typeface="Arial" pitchFamily="34" charset="0"/>
              </a:rPr>
              <a:t>       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radiation dominated universe</a:t>
            </a:r>
            <a:endParaRPr lang="el-GR" sz="28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>
                <a:solidFill>
                  <a:srgbClr val="FF0066"/>
                </a:solidFill>
                <a:cs typeface="Arial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>
                <a:solidFill>
                  <a:srgbClr val="FF0066"/>
                </a:solidFill>
                <a:cs typeface="Arial" pitchFamily="34" charset="0"/>
              </a:rPr>
              <a:t>         </a:t>
            </a:r>
            <a:r>
              <a:rPr lang="en-US" sz="4000">
                <a:solidFill>
                  <a:srgbClr val="33CCFF"/>
                </a:solidFill>
                <a:cs typeface="Arial" pitchFamily="34" charset="0"/>
              </a:rPr>
              <a:t>Huge age        small ratio</a:t>
            </a:r>
            <a:r>
              <a:rPr lang="en-US" sz="3600">
                <a:solidFill>
                  <a:srgbClr val="33CCFF"/>
                </a:solidFill>
                <a:cs typeface="Arial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>
                <a:solidFill>
                  <a:srgbClr val="33CCFF"/>
                </a:solidFill>
                <a:cs typeface="Arial" pitchFamily="34" charset="0"/>
              </a:rPr>
              <a:t>        Same explanation for small dark energy?</a:t>
            </a:r>
            <a:endParaRPr lang="el-GR" sz="3600">
              <a:solidFill>
                <a:srgbClr val="33CCFF"/>
              </a:solidFill>
              <a:cs typeface="Arial" pitchFamily="34" charset="0"/>
            </a:endParaRPr>
          </a:p>
        </p:txBody>
      </p:sp>
      <p:sp>
        <p:nvSpPr>
          <p:cNvPr id="287748" name="AutoShape 4">
            <a:extLst>
              <a:ext uri="{FF2B5EF4-FFF2-40B4-BE49-F238E27FC236}">
                <a16:creationId xmlns:a16="http://schemas.microsoft.com/office/drawing/2014/main" id="{09C8C9A7-91E9-6D45-81DF-5C88F4636AC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79838" y="4941888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eaLnBrk="1" hangingPunct="1">
              <a:defRPr/>
            </a:pPr>
            <a:endParaRPr lang="en-US" sz="1800" i="1" u="sng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87749" name="Text Box 5">
            <a:extLst>
              <a:ext uri="{FF2B5EF4-FFF2-40B4-BE49-F238E27FC236}">
                <a16:creationId xmlns:a16="http://schemas.microsoft.com/office/drawing/2014/main" id="{09FFF61D-17CF-E949-A1A8-11A84CD6F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484313"/>
            <a:ext cx="5651500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tˉ</a:t>
            </a:r>
            <a:r>
              <a:rPr lang="en-US" sz="3600">
                <a:solidFill>
                  <a:srgbClr val="FFFF00"/>
                </a:solidFill>
                <a:latin typeface="Arial" pitchFamily="34" charset="0"/>
              </a:rPr>
              <a:t>²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     matter dominated universe</a:t>
            </a:r>
            <a:endParaRPr lang="en-US" sz="2800" b="1" i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endParaRPr lang="en-US" sz="1800" b="1" i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tˉ</a:t>
            </a:r>
            <a:r>
              <a:rPr lang="en-US" sz="2800" baseline="30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3/2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   radiation dominated universe</a:t>
            </a:r>
          </a:p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                   </a:t>
            </a:r>
            <a:endParaRPr lang="de-DE" sz="280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182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QuvsLam">
            <a:extLst>
              <a:ext uri="{FF2B5EF4-FFF2-40B4-BE49-F238E27FC236}">
                <a16:creationId xmlns:a16="http://schemas.microsoft.com/office/drawing/2014/main" id="{E129134A-A10B-3F40-80E0-2C51B97E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4" b="3720"/>
          <a:stretch>
            <a:fillRect/>
          </a:stretch>
        </p:blipFill>
        <p:spPr bwMode="auto">
          <a:xfrm>
            <a:off x="1547813" y="1844675"/>
            <a:ext cx="62642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5">
            <a:extLst>
              <a:ext uri="{FF2B5EF4-FFF2-40B4-BE49-F238E27FC236}">
                <a16:creationId xmlns:a16="http://schemas.microsoft.com/office/drawing/2014/main" id="{9744834D-85F0-D24B-B304-A85F163CB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75"/>
            <a:ext cx="8740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4000"/>
              <a:t>         </a:t>
            </a:r>
            <a:r>
              <a:rPr lang="en-US" altLang="de-DE" sz="4000">
                <a:solidFill>
                  <a:srgbClr val="FFFF00"/>
                </a:solidFill>
              </a:rPr>
              <a:t>Cosm. Const.   |   Quintessence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4000">
                <a:solidFill>
                  <a:srgbClr val="FFFF00"/>
                </a:solidFill>
              </a:rPr>
              <a:t>             static            |     dynamical</a:t>
            </a:r>
            <a:endParaRPr lang="de-DE" altLang="de-DE" sz="4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784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44230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9612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asymptotically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vanishing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cosmological</a:t>
            </a:r>
            <a:r>
              <a:rPr lang="de-DE" dirty="0">
                <a:solidFill>
                  <a:srgbClr val="33CCFF"/>
                </a:solidFill>
              </a:rPr>
              <a:t> „</a:t>
            </a:r>
            <a:r>
              <a:rPr lang="de-DE" dirty="0" err="1">
                <a:solidFill>
                  <a:srgbClr val="33CCFF"/>
                </a:solidFill>
              </a:rPr>
              <a:t>constant</a:t>
            </a:r>
            <a:r>
              <a:rPr lang="de-DE" dirty="0">
                <a:solidFill>
                  <a:srgbClr val="33CCFF"/>
                </a:solidFill>
              </a:rPr>
              <a:t>“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vanishes for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→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∞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V= 𝜇</a:t>
            </a:r>
            <a:r>
              <a:rPr lang="en-US" sz="4000" baseline="30000" dirty="0"/>
              <a:t>2 </a:t>
            </a:r>
            <a:r>
              <a:rPr lang="el-GR" sz="4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32150890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0290546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lensingprint">
            <a:extLst>
              <a:ext uri="{FF2B5EF4-FFF2-40B4-BE49-F238E27FC236}">
                <a16:creationId xmlns:a16="http://schemas.microsoft.com/office/drawing/2014/main" id="{53506267-D5F4-2949-8E65-7693804C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9485" r="9102" b="22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3">
            <a:extLst>
              <a:ext uri="{FF2B5EF4-FFF2-40B4-BE49-F238E27FC236}">
                <a16:creationId xmlns:a16="http://schemas.microsoft.com/office/drawing/2014/main" id="{43634289-23FC-A648-892E-340A05CA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6021388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3600"/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C5F0E707-5684-CC45-80E1-3A402CDDA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404813"/>
            <a:ext cx="90027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4800" b="1">
                <a:solidFill>
                  <a:srgbClr val="FFFF00"/>
                </a:solidFill>
              </a:rPr>
              <a:t>Growing neutrino quintessence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B5A1DC9A-32E1-ED49-8789-5EF48874F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4" b="53601"/>
          <a:stretch>
            <a:fillRect/>
          </a:stretch>
        </p:blipFill>
        <p:spPr bwMode="auto">
          <a:xfrm>
            <a:off x="4291013" y="4760913"/>
            <a:ext cx="20828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>
            <a:extLst>
              <a:ext uri="{FF2B5EF4-FFF2-40B4-BE49-F238E27FC236}">
                <a16:creationId xmlns:a16="http://schemas.microsoft.com/office/drawing/2014/main" id="{59E3B97D-0C2E-A849-B179-46EB0D47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3" t="37453" r="35742" b="39766"/>
          <a:stretch>
            <a:fillRect/>
          </a:stretch>
        </p:blipFill>
        <p:spPr bwMode="auto">
          <a:xfrm>
            <a:off x="141288" y="4724400"/>
            <a:ext cx="31337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>
            <a:extLst>
              <a:ext uri="{FF2B5EF4-FFF2-40B4-BE49-F238E27FC236}">
                <a16:creationId xmlns:a16="http://schemas.microsoft.com/office/drawing/2014/main" id="{1095D5AC-62E0-0946-A5A1-CF813225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64338" y="4591050"/>
            <a:ext cx="19812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836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448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Growing neutrino masses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and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quintessence</a:t>
            </a: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3F93-3A23-294B-A29F-0AC4914DF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Cosmic trigger can explain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why now problem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dynamical dark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A4695-C50E-474D-B995-1B0A2232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44900"/>
            <a:ext cx="8229600" cy="2447925"/>
          </a:xfrm>
        </p:spPr>
        <p:txBody>
          <a:bodyPr/>
          <a:lstStyle/>
          <a:p>
            <a:pPr>
              <a:defRPr/>
            </a:pPr>
            <a:r>
              <a:rPr lang="en-US" dirty="0"/>
              <a:t>Stop of evolution of scalar field when neutrinos become non-relativistic</a:t>
            </a:r>
          </a:p>
          <a:p>
            <a:pPr>
              <a:defRPr/>
            </a:pPr>
            <a:r>
              <a:rPr lang="en-US" dirty="0"/>
              <a:t>Transition from scaling solution to (almost)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4367073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SM to IR</a:t>
            </a:r>
          </a:p>
          <a:p>
            <a:pPr>
              <a:defRPr/>
            </a:pPr>
            <a:r>
              <a:rPr lang="en-US" dirty="0"/>
              <a:t>in sector Beyond Standard Model</a:t>
            </a:r>
          </a:p>
          <a:p>
            <a:pPr>
              <a:defRPr/>
            </a:pPr>
            <a:r>
              <a:rPr lang="en-US" dirty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Varying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33CC33"/>
                </a:solidFill>
              </a:rPr>
              <a:t>Except for neutrinos </a:t>
            </a: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, such that </a:t>
            </a:r>
            <a:r>
              <a:rPr lang="en-US" b="1" dirty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/>
              <a:t>Stop of evolution of scalar field when neutrinos become non-relativistic</a:t>
            </a:r>
          </a:p>
          <a:p>
            <a:r>
              <a:rPr lang="en-US" dirty="0"/>
              <a:t>Transition from scaling solution to (almost)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6ABC9B26-4480-5847-8ED2-AEC6671B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32004" r="20580" b="41905"/>
          <a:stretch>
            <a:fillRect/>
          </a:stretch>
        </p:blipFill>
        <p:spPr bwMode="auto">
          <a:xfrm>
            <a:off x="1476375" y="1773238"/>
            <a:ext cx="58801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3" name="Rectangle 3">
            <a:extLst>
              <a:ext uri="{FF2B5EF4-FFF2-40B4-BE49-F238E27FC236}">
                <a16:creationId xmlns:a16="http://schemas.microsoft.com/office/drawing/2014/main" id="{45F45B8B-8967-7B44-9EC3-89EB3EC994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</a:rPr>
              <a:t>growing neutrinos </a:t>
            </a:r>
            <a:br>
              <a:rPr lang="en-US" sz="4000">
                <a:solidFill>
                  <a:srgbClr val="33CCFF"/>
                </a:solidFill>
                <a:ea typeface="+mj-ea"/>
              </a:rPr>
            </a:br>
            <a:r>
              <a:rPr lang="en-US" sz="4000">
                <a:solidFill>
                  <a:srgbClr val="33CCFF"/>
                </a:solidFill>
                <a:ea typeface="+mj-ea"/>
              </a:rPr>
              <a:t>change cosmon evolution</a:t>
            </a:r>
            <a:endParaRPr lang="de-DE" sz="4000">
              <a:solidFill>
                <a:srgbClr val="33CCFF"/>
              </a:solidFill>
              <a:ea typeface="+mj-ea"/>
            </a:endParaRP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DE23F835-6FD3-1D4F-90B7-9867817E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57202" r="21935" b="18492"/>
          <a:stretch>
            <a:fillRect/>
          </a:stretch>
        </p:blipFill>
        <p:spPr bwMode="auto">
          <a:xfrm>
            <a:off x="2339975" y="5157788"/>
            <a:ext cx="431958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5" name="Text Box 5">
            <a:extLst>
              <a:ext uri="{FF2B5EF4-FFF2-40B4-BE49-F238E27FC236}">
                <a16:creationId xmlns:a16="http://schemas.microsoft.com/office/drawing/2014/main" id="{B0DAC7D8-F359-7E41-8148-F2080459F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437063"/>
            <a:ext cx="7335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modification of conservation equation for neutrinos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5698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550D6259-9066-234D-A426-18BDE738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4561" r="7927" b="12587"/>
          <a:stretch>
            <a:fillRect/>
          </a:stretch>
        </p:blipFill>
        <p:spPr bwMode="auto">
          <a:xfrm>
            <a:off x="1908175" y="2276475"/>
            <a:ext cx="547211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2035" name="Rectangle 3">
            <a:extLst>
              <a:ext uri="{FF2B5EF4-FFF2-40B4-BE49-F238E27FC236}">
                <a16:creationId xmlns:a16="http://schemas.microsoft.com/office/drawing/2014/main" id="{C360D0EF-ACC2-4740-8CBE-B6AD4D6131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33CCFF"/>
                </a:solidFill>
                <a:ea typeface="+mj-ea"/>
              </a:rPr>
              <a:t>cosmon evolution</a:t>
            </a:r>
            <a:endParaRPr lang="de-DE">
              <a:solidFill>
                <a:srgbClr val="33CCFF"/>
              </a:solidFill>
              <a:ea typeface="+mj-ea"/>
            </a:endParaRPr>
          </a:p>
        </p:txBody>
      </p:sp>
      <p:sp>
        <p:nvSpPr>
          <p:cNvPr id="812036" name="Text Box 4">
            <a:extLst>
              <a:ext uri="{FF2B5EF4-FFF2-40B4-BE49-F238E27FC236}">
                <a16:creationId xmlns:a16="http://schemas.microsoft.com/office/drawing/2014/main" id="{D558C500-DB8E-EB46-A4B7-3CD80487D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4868863"/>
            <a:ext cx="136735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scaling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812037" name="Text Box 5">
            <a:extLst>
              <a:ext uri="{FF2B5EF4-FFF2-40B4-BE49-F238E27FC236}">
                <a16:creationId xmlns:a16="http://schemas.microsoft.com/office/drawing/2014/main" id="{BB98A02C-56F4-214C-B1DE-7FE215731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57563"/>
            <a:ext cx="1603375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stopped</a:t>
            </a: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5078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78CF97-0B53-BE44-9DB1-C6004C33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21891D-1029-0D46-941C-CC4A04C78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Scalar- mediated attractive force between neutrinos 1000 times stronger than gravitational attraction</a:t>
            </a:r>
          </a:p>
          <a:p>
            <a:r>
              <a:rPr lang="en-US" dirty="0"/>
              <a:t>Clumping of cosmic neutrino background</a:t>
            </a:r>
          </a:p>
          <a:p>
            <a:r>
              <a:rPr lang="en-US" dirty="0"/>
              <a:t>Formation of non-linear neutrino lumps</a:t>
            </a:r>
          </a:p>
        </p:txBody>
      </p:sp>
    </p:spTree>
    <p:extLst>
      <p:ext uri="{BB962C8B-B14F-4D97-AF65-F5344CB8AC3E}">
        <p14:creationId xmlns:p14="http://schemas.microsoft.com/office/powerpoint/2010/main" val="20368301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>
            <a:extLst>
              <a:ext uri="{FF2B5EF4-FFF2-40B4-BE49-F238E27FC236}">
                <a16:creationId xmlns:a16="http://schemas.microsoft.com/office/drawing/2014/main" id="{96F6D361-192D-4E4C-95B4-347831E6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20875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3">
            <a:extLst>
              <a:ext uri="{FF2B5EF4-FFF2-40B4-BE49-F238E27FC236}">
                <a16:creationId xmlns:a16="http://schemas.microsoft.com/office/drawing/2014/main" id="{B3E2243D-FA94-DB46-9B59-22AFCF206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557338"/>
            <a:ext cx="20875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>
            <a:extLst>
              <a:ext uri="{FF2B5EF4-FFF2-40B4-BE49-F238E27FC236}">
                <a16:creationId xmlns:a16="http://schemas.microsoft.com/office/drawing/2014/main" id="{64E4BFDB-9F17-3241-A29E-BC964482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20875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>
            <a:extLst>
              <a:ext uri="{FF2B5EF4-FFF2-40B4-BE49-F238E27FC236}">
                <a16:creationId xmlns:a16="http://schemas.microsoft.com/office/drawing/2014/main" id="{F66A933B-9D39-6E46-92F4-5FE06D5E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60800"/>
            <a:ext cx="2087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>
            <a:extLst>
              <a:ext uri="{FF2B5EF4-FFF2-40B4-BE49-F238E27FC236}">
                <a16:creationId xmlns:a16="http://schemas.microsoft.com/office/drawing/2014/main" id="{8A8D0EDB-5533-304B-B70D-8C6ECDEC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2087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7">
            <a:extLst>
              <a:ext uri="{FF2B5EF4-FFF2-40B4-BE49-F238E27FC236}">
                <a16:creationId xmlns:a16="http://schemas.microsoft.com/office/drawing/2014/main" id="{E7770D77-D02A-394C-A83A-9F4D511CB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087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516DD2A9-C78C-9D4F-A709-690A731D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Formation of neutrino lumps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18E3099-ACBE-F54B-8FDA-9EBA6E8082D9}"/>
              </a:ext>
            </a:extLst>
          </p:cNvPr>
          <p:cNvSpPr txBox="1"/>
          <p:nvPr/>
        </p:nvSpPr>
        <p:spPr>
          <a:xfrm>
            <a:off x="1331913" y="6165850"/>
            <a:ext cx="57610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N- body simulation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M.Baldi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et al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5967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14209</TotalTime>
  <Words>2714</Words>
  <Application>Microsoft Macintosh PowerPoint</Application>
  <PresentationFormat>On-screen Show (4:3)</PresentationFormat>
  <Paragraphs>526</Paragraphs>
  <Slides>106</Slides>
  <Notes>69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MS PGothic</vt:lpstr>
      <vt:lpstr>MS PGothic</vt:lpstr>
      <vt:lpstr>Arial</vt:lpstr>
      <vt:lpstr>Garamond</vt:lpstr>
      <vt:lpstr>Lucida Grande</vt:lpstr>
      <vt:lpstr>Wingdings</vt:lpstr>
      <vt:lpstr>Strömung</vt:lpstr>
      <vt:lpstr>Microsoft Graph-Diagramm</vt:lpstr>
      <vt:lpstr>Expanding Universe or shrinking atoms ?   A new view on  dynamical Dark Energy, and the Origin of the Universe</vt:lpstr>
      <vt:lpstr>Expanding Universe or shrinking atoms ? </vt:lpstr>
      <vt:lpstr>Hot big bang or freeze ? </vt:lpstr>
      <vt:lpstr>Do we know that the  Universe expands ?</vt:lpstr>
      <vt:lpstr>Why do we see redshift of  photons emitted in the distant past ?</vt:lpstr>
      <vt:lpstr>What is increasing ?</vt:lpstr>
      <vt:lpstr>Only dimensionless ratios of  length or mass scales are observable</vt:lpstr>
      <vt:lpstr>How can  particle masses change with time ?</vt:lpstr>
      <vt:lpstr>PowerPoint Presentation</vt:lpstr>
      <vt:lpstr>Do we know that the temperature  was higher in the early Universe than now ? </vt:lpstr>
      <vt:lpstr>Hot plasma ?</vt:lpstr>
      <vt:lpstr>Freeze Universe</vt:lpstr>
      <vt:lpstr>Hot big bang or freeze ?</vt:lpstr>
      <vt:lpstr>Big bang or freeze ?</vt:lpstr>
      <vt:lpstr>Big bang is not wrong ,  but alternative pictures exist ! 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Why should you care about the freeze picture of the Universe ?</vt:lpstr>
      <vt:lpstr>preview</vt:lpstr>
      <vt:lpstr>  Quantum Gravity   </vt:lpstr>
      <vt:lpstr>Quantum scale symmetry</vt:lpstr>
      <vt:lpstr>Quantum scale symmetry</vt:lpstr>
      <vt:lpstr>  quantum gravity with scalar field – the role of scale symmetry for cosmology</vt:lpstr>
      <vt:lpstr>Spontaneous breaking  of scale symmetry</vt:lpstr>
      <vt:lpstr>Approximate scale symmetry near fixed points</vt:lpstr>
      <vt:lpstr>Possible consequences of  crossover in quantum gravity</vt:lpstr>
      <vt:lpstr>variable gravity</vt:lpstr>
      <vt:lpstr>Variable Gravity</vt:lpstr>
      <vt:lpstr>Scale symmetry in variable gravity  ( IR – fixed point )</vt:lpstr>
      <vt:lpstr> Variable Gravity</vt:lpstr>
      <vt:lpstr>Crossover</vt:lpstr>
      <vt:lpstr>Kinetial B :  Crossover between two fixed points</vt:lpstr>
      <vt:lpstr>Four-parameter model</vt:lpstr>
      <vt:lpstr>Cosmological solution</vt:lpstr>
      <vt:lpstr>Model is compatible with  present observations</vt:lpstr>
      <vt:lpstr>No tiny dimensionless parameters ( except gauge hierarchy )</vt:lpstr>
      <vt:lpstr>Slow Universe</vt:lpstr>
      <vt:lpstr>Cosmic time is relative</vt:lpstr>
      <vt:lpstr>Strange evolution of Universe</vt:lpstr>
      <vt:lpstr>Einstein frame</vt:lpstr>
      <vt:lpstr>Einstein frame</vt:lpstr>
      <vt:lpstr>Field relativity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Field - singularity</vt:lpstr>
      <vt:lpstr>Looking closer at the big bang  picture</vt:lpstr>
      <vt:lpstr>Looking closer at the big bang  picture</vt:lpstr>
      <vt:lpstr>Inflation</vt:lpstr>
      <vt:lpstr>Beginning epoch : slow inflation</vt:lpstr>
      <vt:lpstr>Particular model predicts properties of primordial fluctuation spectrum</vt:lpstr>
      <vt:lpstr>Anomalous dimension determines spectrum of primordial fluctuations</vt:lpstr>
      <vt:lpstr>relation between n and r</vt:lpstr>
      <vt:lpstr>Amplitude of density fluctuations</vt:lpstr>
      <vt:lpstr>Primordial fluctuation spectrum</vt:lpstr>
      <vt:lpstr>The Universe after inflation</vt:lpstr>
      <vt:lpstr>Crossover in quantum gravity and cosmology</vt:lpstr>
      <vt:lpstr>Cosmological solution : crossover from UV to IR fixed point</vt:lpstr>
      <vt:lpstr>Renormalization flow and cosmological evolution</vt:lpstr>
      <vt:lpstr>First step of crossover  ends inflation</vt:lpstr>
      <vt:lpstr>Transition to scaling solution</vt:lpstr>
      <vt:lpstr>Evolution of dark energy fraction</vt:lpstr>
      <vt:lpstr>Scaling solution</vt:lpstr>
      <vt:lpstr>Freeze picture with shrinking Universe</vt:lpstr>
      <vt:lpstr>  particle masses change with time </vt:lpstr>
      <vt:lpstr>“Fundamental” Interactions</vt:lpstr>
      <vt:lpstr>Dark energy</vt:lpstr>
      <vt:lpstr>What is Dark Energy ?</vt:lpstr>
      <vt:lpstr>No small parameter for  dark energy</vt:lpstr>
      <vt:lpstr>Four-parameter model</vt:lpstr>
      <vt:lpstr>asymptotically vanishing cosmological „constant“</vt:lpstr>
      <vt:lpstr>small dimensionless number ?</vt:lpstr>
      <vt:lpstr>Cosmological Constant - Einstein -</vt:lpstr>
      <vt:lpstr>Cosmological mass scales</vt:lpstr>
      <vt:lpstr>Time evolution</vt:lpstr>
      <vt:lpstr>PowerPoint Presentation</vt:lpstr>
      <vt:lpstr>Quintessence</vt:lpstr>
      <vt:lpstr>Prediction :   homogeneous dark energy influences recent cosmology  - of same order as dark matter -</vt:lpstr>
      <vt:lpstr>asymptotically vanishing cosmological „constant“</vt:lpstr>
      <vt:lpstr>Einstein frame</vt:lpstr>
      <vt:lpstr>PowerPoint Presentation</vt:lpstr>
      <vt:lpstr>Growing neutrino masses  and quintessence</vt:lpstr>
      <vt:lpstr>Cosmic trigger can explain why now problem for  dynamical dark energy</vt:lpstr>
      <vt:lpstr>Second stage of crossover</vt:lpstr>
      <vt:lpstr>Varying particle masses at onset of second crossover</vt:lpstr>
      <vt:lpstr>Cosmic trigger</vt:lpstr>
      <vt:lpstr>growing neutrinos  change cosmon evolution</vt:lpstr>
      <vt:lpstr>cosmon evolution</vt:lpstr>
      <vt:lpstr>connection between dark energy  and neutrino properties</vt:lpstr>
      <vt:lpstr>Neutrino lumps</vt:lpstr>
      <vt:lpstr>Formation of neutrino lumps</vt:lpstr>
      <vt:lpstr>Neutrino lumps</vt:lpstr>
      <vt:lpstr>Evolution of dark energy  similar to ΛCDM</vt:lpstr>
      <vt:lpstr>Compatibility with observations and possible tests</vt:lpstr>
      <vt:lpstr>Conclusions </vt:lpstr>
      <vt:lpstr>Simplicity</vt:lpstr>
      <vt:lpstr>conclusions (2)</vt:lpstr>
      <vt:lpstr>PowerPoint Presentation</vt:lpstr>
    </vt:vector>
  </TitlesOfParts>
  <Company>Theoretische Physik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456</cp:revision>
  <dcterms:created xsi:type="dcterms:W3CDTF">2003-07-05T08:41:24Z</dcterms:created>
  <dcterms:modified xsi:type="dcterms:W3CDTF">2019-03-19T22:01:58Z</dcterms:modified>
</cp:coreProperties>
</file>