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9"/>
  </p:notesMasterIdLst>
  <p:handoutMasterIdLst>
    <p:handoutMasterId r:id="rId90"/>
  </p:handoutMasterIdLst>
  <p:sldIdLst>
    <p:sldId id="1067" r:id="rId2"/>
    <p:sldId id="1361" r:id="rId3"/>
    <p:sldId id="1362" r:id="rId4"/>
    <p:sldId id="1222" r:id="rId5"/>
    <p:sldId id="1224" r:id="rId6"/>
    <p:sldId id="1223" r:id="rId7"/>
    <p:sldId id="1363" r:id="rId8"/>
    <p:sldId id="1364" r:id="rId9"/>
    <p:sldId id="1370" r:id="rId10"/>
    <p:sldId id="1407" r:id="rId11"/>
    <p:sldId id="1196" r:id="rId12"/>
    <p:sldId id="1210" r:id="rId13"/>
    <p:sldId id="1366" r:id="rId14"/>
    <p:sldId id="1197" r:id="rId15"/>
    <p:sldId id="1198" r:id="rId16"/>
    <p:sldId id="1229" r:id="rId17"/>
    <p:sldId id="1365" r:id="rId18"/>
    <p:sldId id="1367" r:id="rId19"/>
    <p:sldId id="1403" r:id="rId20"/>
    <p:sldId id="1225" r:id="rId21"/>
    <p:sldId id="1226" r:id="rId22"/>
    <p:sldId id="1227" r:id="rId23"/>
    <p:sldId id="1371" r:id="rId24"/>
    <p:sldId id="1404" r:id="rId25"/>
    <p:sldId id="1369" r:id="rId26"/>
    <p:sldId id="1288" r:id="rId27"/>
    <p:sldId id="1294" r:id="rId28"/>
    <p:sldId id="1344" r:id="rId29"/>
    <p:sldId id="1402" r:id="rId30"/>
    <p:sldId id="1315" r:id="rId31"/>
    <p:sldId id="1298" r:id="rId32"/>
    <p:sldId id="1299" r:id="rId33"/>
    <p:sldId id="1372" r:id="rId34"/>
    <p:sldId id="1343" r:id="rId35"/>
    <p:sldId id="1302" r:id="rId36"/>
    <p:sldId id="1319" r:id="rId37"/>
    <p:sldId id="1149" r:id="rId38"/>
    <p:sldId id="1002" r:id="rId39"/>
    <p:sldId id="1408" r:id="rId40"/>
    <p:sldId id="1255" r:id="rId41"/>
    <p:sldId id="1305" r:id="rId42"/>
    <p:sldId id="1234" r:id="rId43"/>
    <p:sldId id="1150" r:id="rId44"/>
    <p:sldId id="1300" r:id="rId45"/>
    <p:sldId id="1301" r:id="rId46"/>
    <p:sldId id="1240" r:id="rId47"/>
    <p:sldId id="1154" r:id="rId48"/>
    <p:sldId id="1152" r:id="rId49"/>
    <p:sldId id="1378" r:id="rId50"/>
    <p:sldId id="1379" r:id="rId51"/>
    <p:sldId id="1380" r:id="rId52"/>
    <p:sldId id="1381" r:id="rId53"/>
    <p:sldId id="1382" r:id="rId54"/>
    <p:sldId id="1383" r:id="rId55"/>
    <p:sldId id="1384" r:id="rId56"/>
    <p:sldId id="1385" r:id="rId57"/>
    <p:sldId id="1389" r:id="rId58"/>
    <p:sldId id="1386" r:id="rId59"/>
    <p:sldId id="1401" r:id="rId60"/>
    <p:sldId id="1405" r:id="rId61"/>
    <p:sldId id="1293" r:id="rId62"/>
    <p:sldId id="1373" r:id="rId63"/>
    <p:sldId id="1094" r:id="rId64"/>
    <p:sldId id="1004" r:id="rId65"/>
    <p:sldId id="1005" r:id="rId66"/>
    <p:sldId id="1241" r:id="rId67"/>
    <p:sldId id="1350" r:id="rId68"/>
    <p:sldId id="1282" r:id="rId69"/>
    <p:sldId id="1283" r:id="rId70"/>
    <p:sldId id="1284" r:id="rId71"/>
    <p:sldId id="1206" r:id="rId72"/>
    <p:sldId id="1207" r:id="rId73"/>
    <p:sldId id="1202" r:id="rId74"/>
    <p:sldId id="1184" r:id="rId75"/>
    <p:sldId id="1185" r:id="rId76"/>
    <p:sldId id="1186" r:id="rId77"/>
    <p:sldId id="1187" r:id="rId78"/>
    <p:sldId id="1188" r:id="rId79"/>
    <p:sldId id="1189" r:id="rId80"/>
    <p:sldId id="1190" r:id="rId81"/>
    <p:sldId id="1191" r:id="rId82"/>
    <p:sldId id="1192" r:id="rId83"/>
    <p:sldId id="1193" r:id="rId84"/>
    <p:sldId id="1194" r:id="rId85"/>
    <p:sldId id="1195" r:id="rId86"/>
    <p:sldId id="1406" r:id="rId87"/>
    <p:sldId id="1351" r:id="rId88"/>
  </p:sldIdLst>
  <p:sldSz cx="9144000" cy="6858000" type="screen4x3"/>
  <p:notesSz cx="6858000" cy="9144000"/>
  <p:custDataLst>
    <p:tags r:id="rId9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33CC"/>
    <a:srgbClr val="00FF00"/>
    <a:srgbClr val="33CC33"/>
    <a:srgbClr val="009900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76"/>
    <p:restoredTop sz="94660"/>
  </p:normalViewPr>
  <p:slideViewPr>
    <p:cSldViewPr>
      <p:cViewPr varScale="1">
        <p:scale>
          <a:sx n="112" d="100"/>
          <a:sy n="112" d="100"/>
        </p:scale>
        <p:origin x="13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1/9/20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66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44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44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1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45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46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10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03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19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9371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69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145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70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133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65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14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29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17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8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712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4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31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13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82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4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5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038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438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64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08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86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5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9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9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6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3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19256" cy="3888432"/>
          </a:xfrm>
        </p:spPr>
        <p:txBody>
          <a:bodyPr/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Quantum gravity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and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the beginning of the Universe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FABC22-EA0C-6D4C-8D70-32FA2218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86633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different possible choices for the metric field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6F8DE9-E7B2-6B44-8FE9-2FA59D3F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5547"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413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sz="2800" dirty="0">
                <a:solidFill>
                  <a:srgbClr val="FFFF00"/>
                </a:solidFill>
              </a:rPr>
              <a:t>same </a:t>
            </a:r>
            <a:r>
              <a:rPr lang="de-DE" sz="2800" dirty="0" err="1">
                <a:solidFill>
                  <a:srgbClr val="FFFF00"/>
                </a:solidFill>
              </a:rPr>
              <a:t>physical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content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can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be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described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by</a:t>
            </a:r>
            <a:r>
              <a:rPr lang="de-DE" sz="2800" dirty="0">
                <a:solidFill>
                  <a:srgbClr val="FFFF00"/>
                </a:solidFill>
              </a:rPr>
              <a:t> different </a:t>
            </a:r>
            <a:r>
              <a:rPr lang="de-DE" sz="2800" dirty="0" err="1">
                <a:solidFill>
                  <a:srgbClr val="FFFF00"/>
                </a:solidFill>
              </a:rPr>
              <a:t>pictures</a:t>
            </a:r>
            <a:endParaRPr lang="de-DE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800" dirty="0" err="1">
                <a:solidFill>
                  <a:srgbClr val="FFFF00"/>
                </a:solidFill>
              </a:rPr>
              <a:t>related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by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field</a:t>
            </a:r>
            <a:r>
              <a:rPr lang="de-DE" sz="2800" dirty="0">
                <a:solidFill>
                  <a:srgbClr val="FFFF00"/>
                </a:solidFill>
              </a:rPr>
              <a:t> – </a:t>
            </a:r>
            <a:r>
              <a:rPr lang="en-US" sz="2800" dirty="0">
                <a:solidFill>
                  <a:srgbClr val="FFFF00"/>
                </a:solidFill>
              </a:rPr>
              <a:t>redefinitions</a:t>
            </a:r>
            <a:r>
              <a:rPr lang="de-DE" sz="2800" dirty="0">
                <a:solidFill>
                  <a:srgbClr val="FFFF00"/>
                </a:solidFill>
              </a:rPr>
              <a:t> ,                         </a:t>
            </a:r>
          </a:p>
          <a:p>
            <a:pPr>
              <a:defRPr/>
            </a:pPr>
            <a:r>
              <a:rPr lang="de-DE" sz="2800" dirty="0">
                <a:solidFill>
                  <a:srgbClr val="FFFF00"/>
                </a:solidFill>
              </a:rPr>
              <a:t>observables </a:t>
            </a:r>
            <a:r>
              <a:rPr lang="de-DE" sz="2800" dirty="0" err="1">
                <a:solidFill>
                  <a:srgbClr val="FFFF00"/>
                </a:solidFill>
              </a:rPr>
              <a:t>cannot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depend</a:t>
            </a:r>
            <a:r>
              <a:rPr lang="de-DE" sz="2800" dirty="0">
                <a:solidFill>
                  <a:srgbClr val="FFFF00"/>
                </a:solidFill>
              </a:rPr>
              <a:t> on </a:t>
            </a:r>
            <a:r>
              <a:rPr lang="de-DE" sz="2800" dirty="0" err="1">
                <a:solidFill>
                  <a:srgbClr val="FFFF00"/>
                </a:solidFill>
              </a:rPr>
              <a:t>choice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of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fields</a:t>
            </a:r>
            <a:endParaRPr lang="de-DE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800" dirty="0">
                <a:solidFill>
                  <a:srgbClr val="FFFF00"/>
                </a:solidFill>
              </a:rPr>
              <a:t>different </a:t>
            </a:r>
            <a:r>
              <a:rPr lang="de-DE" sz="2800" dirty="0" err="1">
                <a:solidFill>
                  <a:srgbClr val="FFFF00"/>
                </a:solidFill>
              </a:rPr>
              <a:t>fields</a:t>
            </a:r>
            <a:r>
              <a:rPr lang="de-DE" sz="2800" dirty="0">
                <a:solidFill>
                  <a:srgbClr val="FFFF00"/>
                </a:solidFill>
              </a:rPr>
              <a:t>: different variables in differential </a:t>
            </a:r>
            <a:r>
              <a:rPr lang="de-DE" sz="2800" dirty="0" err="1">
                <a:solidFill>
                  <a:srgbClr val="FFFF00"/>
                </a:solidFill>
              </a:rPr>
              <a:t>equations</a:t>
            </a:r>
            <a:endParaRPr lang="de-DE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800" dirty="0" err="1">
                <a:solidFill>
                  <a:srgbClr val="FFFF00"/>
                </a:solidFill>
              </a:rPr>
              <a:t>metric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is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one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of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the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fields</a:t>
            </a:r>
            <a:endParaRPr lang="de-DE" sz="2800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64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03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6FB2-6998-EC4B-AE39-C049FAFFF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Expansion of the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3B81B-6097-4D4F-A069-E50B2B6B0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expansion of space mean ?</a:t>
            </a:r>
          </a:p>
          <a:p>
            <a:r>
              <a:rPr lang="en-US" dirty="0"/>
              <a:t>A field changes its value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400" i="1" dirty="0">
                <a:solidFill>
                  <a:srgbClr val="FFFF00"/>
                </a:solidFill>
              </a:rPr>
              <a:t>                     that’s all</a:t>
            </a:r>
          </a:p>
          <a:p>
            <a:endParaRPr lang="en-US" dirty="0"/>
          </a:p>
          <a:p>
            <a:r>
              <a:rPr lang="en-US" dirty="0"/>
              <a:t>Propagation of particles and photons depend on the value of the metric field</a:t>
            </a:r>
          </a:p>
        </p:txBody>
      </p:sp>
    </p:spTree>
    <p:extLst>
      <p:ext uri="{BB962C8B-B14F-4D97-AF65-F5344CB8AC3E}">
        <p14:creationId xmlns:p14="http://schemas.microsoft.com/office/powerpoint/2010/main" val="3366882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 and observable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64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  <p:extLst>
      <p:ext uri="{BB962C8B-B14F-4D97-AF65-F5344CB8AC3E}">
        <p14:creationId xmlns:p14="http://schemas.microsoft.com/office/powerpoint/2010/main" val="237871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169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Do not </a:t>
            </a:r>
            <a:r>
              <a:rPr lang="de-DE" b="0" i="1" dirty="0" err="1">
                <a:solidFill>
                  <a:srgbClr val="FFFF00"/>
                </a:solidFill>
              </a:rPr>
              <a:t>always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believe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pictures</a:t>
            </a:r>
            <a:endParaRPr lang="de-DE" b="0" i="1" dirty="0">
              <a:solidFill>
                <a:srgbClr val="FFFF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sz="4400" i="1" dirty="0">
                <a:solidFill>
                  <a:srgbClr val="FFFF00"/>
                </a:solidFill>
              </a:rPr>
              <a:t>         </a:t>
            </a:r>
            <a:r>
              <a:rPr lang="de-DE" sz="4400" i="1" dirty="0" err="1">
                <a:solidFill>
                  <a:srgbClr val="FFFF00"/>
                </a:solidFill>
              </a:rPr>
              <a:t>ask</a:t>
            </a:r>
            <a:r>
              <a:rPr lang="de-DE" sz="4400" i="1" dirty="0">
                <a:solidFill>
                  <a:srgbClr val="FFFF00"/>
                </a:solidFill>
              </a:rPr>
              <a:t> </a:t>
            </a:r>
            <a:r>
              <a:rPr lang="de-DE" sz="4400" i="1" dirty="0" err="1">
                <a:solidFill>
                  <a:srgbClr val="FFFF00"/>
                </a:solidFill>
              </a:rPr>
              <a:t>what</a:t>
            </a:r>
            <a:r>
              <a:rPr lang="de-DE" sz="4400" i="1" dirty="0">
                <a:solidFill>
                  <a:srgbClr val="FFFF00"/>
                </a:solidFill>
              </a:rPr>
              <a:t> </a:t>
            </a:r>
            <a:r>
              <a:rPr lang="de-DE" sz="4400" i="1" dirty="0" err="1">
                <a:solidFill>
                  <a:srgbClr val="FFFF00"/>
                </a:solidFill>
              </a:rPr>
              <a:t>is</a:t>
            </a:r>
            <a:r>
              <a:rPr lang="de-DE" sz="4400" i="1" dirty="0">
                <a:solidFill>
                  <a:srgbClr val="FFFF00"/>
                </a:solidFill>
              </a:rPr>
              <a:t> </a:t>
            </a:r>
            <a:r>
              <a:rPr lang="de-DE" sz="4400" i="1" dirty="0" err="1">
                <a:solidFill>
                  <a:srgbClr val="FFFF00"/>
                </a:solidFill>
              </a:rPr>
              <a:t>the</a:t>
            </a:r>
            <a:r>
              <a:rPr lang="de-DE" sz="4400" i="1" dirty="0">
                <a:solidFill>
                  <a:srgbClr val="FFFF00"/>
                </a:solidFill>
              </a:rPr>
              <a:t> </a:t>
            </a:r>
            <a:r>
              <a:rPr lang="de-DE" sz="4400" i="1" dirty="0" err="1">
                <a:solidFill>
                  <a:srgbClr val="FFFF00"/>
                </a:solidFill>
              </a:rPr>
              <a:t>physical</a:t>
            </a:r>
            <a:r>
              <a:rPr lang="de-DE" sz="4400" i="1" dirty="0">
                <a:solidFill>
                  <a:srgbClr val="FFFF00"/>
                </a:solidFill>
              </a:rPr>
              <a:t> </a:t>
            </a:r>
            <a:r>
              <a:rPr lang="de-DE" sz="4400" i="1" dirty="0" err="1">
                <a:solidFill>
                  <a:srgbClr val="FFFF00"/>
                </a:solidFill>
              </a:rPr>
              <a:t>content</a:t>
            </a:r>
            <a:endParaRPr lang="de-DE" sz="4400" i="1" dirty="0">
              <a:solidFill>
                <a:srgbClr val="FFFF00"/>
              </a:solidFill>
            </a:endParaRPr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02298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896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583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A04E0-2BF3-8F41-B4BB-E79E24A9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properties during inflationary epoch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7B0AC-B108-AB44-BEFE-01B96E2D5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/>
          <a:lstStyle/>
          <a:p>
            <a:r>
              <a:rPr lang="en-US" dirty="0"/>
              <a:t>All particles get effectively massless as singularity is approached</a:t>
            </a:r>
          </a:p>
          <a:p>
            <a:r>
              <a:rPr lang="en-US" dirty="0"/>
              <a:t>Relevant quantity : mass /momentum</a:t>
            </a:r>
          </a:p>
          <a:p>
            <a:r>
              <a:rPr lang="en-US" dirty="0"/>
              <a:t>Momentum diverges</a:t>
            </a:r>
          </a:p>
          <a:p>
            <a:r>
              <a:rPr lang="en-US" dirty="0"/>
              <a:t>Ratio goes to zero</a:t>
            </a:r>
          </a:p>
        </p:txBody>
      </p:sp>
    </p:spTree>
    <p:extLst>
      <p:ext uri="{BB962C8B-B14F-4D97-AF65-F5344CB8AC3E}">
        <p14:creationId xmlns:p14="http://schemas.microsoft.com/office/powerpoint/2010/main" val="44781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4" y="2564904"/>
            <a:ext cx="4537200" cy="367238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fields and their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14878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2204864"/>
          </a:xfrm>
        </p:spPr>
        <p:txBody>
          <a:bodyPr/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(1) How did the Universe begin ?</a:t>
            </a: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30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31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231058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</a:t>
            </a:r>
          </a:p>
          <a:p>
            <a:r>
              <a:rPr lang="en-US" dirty="0"/>
              <a:t>physical time towards the past: infinite number of oscillations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59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750F-C5BF-1B4C-A3D6-ED108B1B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 ( 1 )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60AA-3367-A642-8857-BD1905892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en-US" dirty="0"/>
              <a:t>There are equivalent pictures of the Universe with different geometry</a:t>
            </a:r>
          </a:p>
          <a:p>
            <a:r>
              <a:rPr lang="en-US" dirty="0"/>
              <a:t>Singularity free choice of fields is preferable for the description of the beginning</a:t>
            </a:r>
          </a:p>
        </p:txBody>
      </p:sp>
    </p:spTree>
    <p:extLst>
      <p:ext uri="{BB962C8B-B14F-4D97-AF65-F5344CB8AC3E}">
        <p14:creationId xmlns:p14="http://schemas.microsoft.com/office/powerpoint/2010/main" val="2037509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D00D-6B69-5A47-BCE0-3A41AB3A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No scales in the infinite past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2AA32-66C1-9146-B56B-BF997624B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 time scale : </a:t>
            </a:r>
            <a:r>
              <a:rPr lang="en-US" dirty="0"/>
              <a:t>time is infinite and no change of properties as time goes to minus infinity</a:t>
            </a:r>
          </a:p>
          <a:p>
            <a:r>
              <a:rPr lang="en-US" dirty="0">
                <a:solidFill>
                  <a:srgbClr val="FFFF00"/>
                </a:solidFill>
              </a:rPr>
              <a:t>No length scale : </a:t>
            </a:r>
            <a:r>
              <a:rPr lang="en-US" dirty="0"/>
              <a:t>Universe is homogeneous and infinite</a:t>
            </a:r>
          </a:p>
          <a:p>
            <a:r>
              <a:rPr lang="en-US" dirty="0">
                <a:solidFill>
                  <a:srgbClr val="FFFF00"/>
                </a:solidFill>
              </a:rPr>
              <a:t>No mass scale : </a:t>
            </a:r>
            <a:r>
              <a:rPr lang="en-US" dirty="0"/>
              <a:t>all particles are massless</a:t>
            </a:r>
          </a:p>
        </p:txBody>
      </p:sp>
    </p:spTree>
    <p:extLst>
      <p:ext uri="{BB962C8B-B14F-4D97-AF65-F5344CB8AC3E}">
        <p14:creationId xmlns:p14="http://schemas.microsoft.com/office/powerpoint/2010/main" val="776831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038ACC-B815-D347-93DA-134AD693D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-130347" y="-63763"/>
            <a:ext cx="9264013" cy="6948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364D0B-DC7B-6840-A0FB-17DFF621D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42" y="836712"/>
            <a:ext cx="8356433" cy="1008112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(2) 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390924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3051B-C0AF-A048-A853-76369443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transformation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56019-7C81-FB4C-9596-003279319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Scale all lengths and time with constant factor</a:t>
            </a:r>
          </a:p>
          <a:p>
            <a:r>
              <a:rPr lang="en-US" dirty="0"/>
              <a:t>Scale all masses with inverse factor</a:t>
            </a:r>
          </a:p>
        </p:txBody>
      </p:sp>
    </p:spTree>
    <p:extLst>
      <p:ext uri="{BB962C8B-B14F-4D97-AF65-F5344CB8AC3E}">
        <p14:creationId xmlns:p14="http://schemas.microsoft.com/office/powerpoint/2010/main" val="3834841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224172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4D0B-DC7B-6840-A0FB-17DFF621D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038ACC-B815-D347-93DA-134AD693DAD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3009" r="13009"/>
          <a:stretch/>
        </p:blipFill>
        <p:spPr>
          <a:xfrm>
            <a:off x="2365732" y="-19169"/>
            <a:ext cx="6769100" cy="686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6A385-1DBD-6F47-B47A-83DD7439550D}"/>
              </a:ext>
            </a:extLst>
          </p:cNvPr>
          <p:cNvSpPr txBox="1"/>
          <p:nvPr/>
        </p:nvSpPr>
        <p:spPr>
          <a:xfrm>
            <a:off x="0" y="476673"/>
            <a:ext cx="26277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Unbroken scale symmetry :</a:t>
            </a:r>
          </a:p>
          <a:p>
            <a:endParaRPr lang="en-US" dirty="0">
              <a:solidFill>
                <a:srgbClr val="00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Physics looks the same on all scales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All “particles”</a:t>
            </a:r>
          </a:p>
          <a:p>
            <a:r>
              <a:rPr lang="en-US" dirty="0">
                <a:solidFill>
                  <a:srgbClr val="FFFF00"/>
                </a:solidFill>
              </a:rPr>
              <a:t>are </a:t>
            </a:r>
          </a:p>
          <a:p>
            <a:r>
              <a:rPr lang="en-US" dirty="0">
                <a:solidFill>
                  <a:srgbClr val="FFFF00"/>
                </a:solidFill>
              </a:rPr>
              <a:t>massless</a:t>
            </a:r>
          </a:p>
        </p:txBody>
      </p:sp>
    </p:spTree>
    <p:extLst>
      <p:ext uri="{BB962C8B-B14F-4D97-AF65-F5344CB8AC3E}">
        <p14:creationId xmlns:p14="http://schemas.microsoft.com/office/powerpoint/2010/main" val="3186216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E95A-EC8F-F34D-9F8D-0EF5D3AE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Running couplings :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the physics of fluctuations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E0381-A741-5E46-966A-CED05C89B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en-US" dirty="0"/>
              <a:t>The physical laws do not look the same on all length scales</a:t>
            </a:r>
          </a:p>
          <a:p>
            <a:r>
              <a:rPr lang="en-US" dirty="0"/>
              <a:t>Effective macroscopic laws emerge</a:t>
            </a:r>
          </a:p>
          <a:p>
            <a:r>
              <a:rPr lang="en-US" dirty="0"/>
              <a:t>Key concept in statistical physics / </a:t>
            </a:r>
          </a:p>
          <a:p>
            <a:pPr marL="0" indent="0">
              <a:buNone/>
            </a:pPr>
            <a:r>
              <a:rPr lang="en-US" dirty="0"/>
              <a:t>    condensed matter physics</a:t>
            </a:r>
          </a:p>
        </p:txBody>
      </p:sp>
    </p:spTree>
    <p:extLst>
      <p:ext uri="{BB962C8B-B14F-4D97-AF65-F5344CB8AC3E}">
        <p14:creationId xmlns:p14="http://schemas.microsoft.com/office/powerpoint/2010/main" val="161932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325C-4EF0-934B-B87E-10F1B8E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Beginning of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E39D-7C62-5042-8FCD-C43D50DB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032448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Zu </a:t>
            </a:r>
            <a:r>
              <a:rPr lang="en-US" i="1" dirty="0" err="1">
                <a:solidFill>
                  <a:srgbClr val="FFFF00"/>
                </a:solidFill>
              </a:rPr>
              <a:t>Anfang</a:t>
            </a:r>
            <a:r>
              <a:rPr lang="en-US" i="1" dirty="0">
                <a:solidFill>
                  <a:srgbClr val="FFFF00"/>
                </a:solidFill>
              </a:rPr>
              <a:t> war die Welt </a:t>
            </a:r>
            <a:r>
              <a:rPr lang="en-US" i="1" dirty="0" err="1">
                <a:solidFill>
                  <a:srgbClr val="FFFF00"/>
                </a:solidFill>
              </a:rPr>
              <a:t>öd</a:t>
            </a:r>
            <a:r>
              <a:rPr lang="en-US" i="1" dirty="0">
                <a:solidFill>
                  <a:srgbClr val="FFFF00"/>
                </a:solidFill>
              </a:rPr>
              <a:t> und leer und </a:t>
            </a:r>
            <a:r>
              <a:rPr lang="en-US" i="1" dirty="0" err="1">
                <a:solidFill>
                  <a:srgbClr val="FFFF00"/>
                </a:solidFill>
              </a:rPr>
              <a:t>währte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ewig</a:t>
            </a:r>
            <a:r>
              <a:rPr lang="en-US" i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In the beginning the Universe was empty and lasted since ever.</a:t>
            </a:r>
          </a:p>
        </p:txBody>
      </p:sp>
    </p:spTree>
    <p:extLst>
      <p:ext uri="{BB962C8B-B14F-4D97-AF65-F5344CB8AC3E}">
        <p14:creationId xmlns:p14="http://schemas.microsoft.com/office/powerpoint/2010/main" val="1314625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676" y="332656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33CCFF"/>
                </a:solidFill>
              </a:rPr>
              <a:t>Quantum fluctuations induce running 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( momentum dependent )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Running fine structure constant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     </a:t>
            </a:r>
            <a:r>
              <a:rPr lang="en-US" dirty="0">
                <a:solidFill>
                  <a:srgbClr val="FFFF00"/>
                </a:solidFill>
              </a:rPr>
              <a:t>𝛼 = 1/137 for atoms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  𝛼 = 1/128 at LEP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dirty="0"/>
              <a:t>Induced by quantum fluctuations of electrons, muons, quarks etc.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02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4923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fixed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point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>
                <a:solidFill>
                  <a:srgbClr val="FFFF00"/>
                </a:solidFill>
              </a:rPr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01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9CF5-09F1-5543-A805-835911D2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fixed 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5E44A-2F45-CF40-8611-B2AB2F5B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03" y="2276871"/>
            <a:ext cx="4074394" cy="40219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32115-8D8B-144F-B62D-452F98EBAF83}"/>
              </a:ext>
            </a:extLst>
          </p:cNvPr>
          <p:cNvSpPr txBox="1"/>
          <p:nvPr/>
        </p:nvSpPr>
        <p:spPr>
          <a:xfrm>
            <a:off x="6876256" y="2276871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Gravity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B4A6A-2DCD-4840-9E2A-1F98C91C8188}"/>
              </a:ext>
            </a:extLst>
          </p:cNvPr>
          <p:cNvSpPr txBox="1"/>
          <p:nvPr/>
        </p:nvSpPr>
        <p:spPr>
          <a:xfrm>
            <a:off x="611560" y="5229200"/>
            <a:ext cx="1734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Cosmic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04F0D-C9AD-DE40-BAD0-8C75D2E21DC4}"/>
              </a:ext>
            </a:extLst>
          </p:cNvPr>
          <p:cNvSpPr txBox="1"/>
          <p:nvPr/>
        </p:nvSpPr>
        <p:spPr>
          <a:xfrm>
            <a:off x="2771800" y="1700808"/>
            <a:ext cx="36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Relative strength of gravity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FD305-B9FF-F746-B38E-005C9882AE1C}"/>
              </a:ext>
            </a:extLst>
          </p:cNvPr>
          <p:cNvSpPr txBox="1"/>
          <p:nvPr/>
        </p:nvSpPr>
        <p:spPr>
          <a:xfrm>
            <a:off x="6609198" y="4149080"/>
            <a:ext cx="2077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Distance from</a:t>
            </a:r>
          </a:p>
          <a:p>
            <a:r>
              <a:rPr lang="en-US" sz="2000" dirty="0"/>
              <a:t>electroweak</a:t>
            </a:r>
          </a:p>
          <a:p>
            <a:r>
              <a:rPr lang="en-US" sz="2000" dirty="0"/>
              <a:t>phase transition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7DED8-8456-4A47-ADB4-3D365E987472}"/>
              </a:ext>
            </a:extLst>
          </p:cNvPr>
          <p:cNvSpPr txBox="1"/>
          <p:nvPr/>
        </p:nvSpPr>
        <p:spPr>
          <a:xfrm>
            <a:off x="611560" y="2276872"/>
            <a:ext cx="192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Particle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246146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CD4A-0034-0E43-8D34-C8A57097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points and scale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D612B-1C03-C145-AE3F-F2969C090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At a fixed point, scale symmetry is exact in the presence of fluctuations ( </a:t>
            </a:r>
            <a:r>
              <a:rPr lang="en-US" sz="2800" dirty="0">
                <a:solidFill>
                  <a:srgbClr val="FFFF00"/>
                </a:solidFill>
              </a:rPr>
              <a:t>quantum scale symmetry </a:t>
            </a:r>
            <a:r>
              <a:rPr lang="en-US" sz="2800" dirty="0"/>
              <a:t>)</a:t>
            </a:r>
          </a:p>
          <a:p>
            <a:r>
              <a:rPr lang="en-US" sz="2800" dirty="0"/>
              <a:t>Well known in condensed matter physics : </a:t>
            </a:r>
          </a:p>
          <a:p>
            <a:pPr marL="0" indent="0">
              <a:buNone/>
            </a:pPr>
            <a:r>
              <a:rPr lang="en-US" sz="2800" dirty="0"/>
              <a:t>    second order phase transition    </a:t>
            </a:r>
          </a:p>
          <a:p>
            <a:pPr marL="0" indent="0">
              <a:buNone/>
            </a:pPr>
            <a:r>
              <a:rPr lang="en-US" sz="2800" dirty="0"/>
              <a:t>    fixed point or scaling solution   </a:t>
            </a:r>
          </a:p>
          <a:p>
            <a:pPr marL="0" indent="0">
              <a:buNone/>
            </a:pPr>
            <a:r>
              <a:rPr lang="en-US" sz="2800" dirty="0"/>
              <a:t>    exact scale symmetry  </a:t>
            </a:r>
          </a:p>
          <a:p>
            <a:pPr marL="0" indent="0">
              <a:buNone/>
            </a:pPr>
            <a:r>
              <a:rPr lang="en-US" sz="2800" dirty="0"/>
              <a:t>    critical phenomena</a:t>
            </a:r>
          </a:p>
          <a:p>
            <a:r>
              <a:rPr lang="en-US" sz="2800" dirty="0"/>
              <a:t>Classical or quantum </a:t>
            </a:r>
            <a:r>
              <a:rPr lang="en-US" sz="2800" dirty="0" err="1"/>
              <a:t>Ising</a:t>
            </a:r>
            <a:r>
              <a:rPr lang="en-US" sz="2800" dirty="0"/>
              <a:t> model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D6D82E9-C70C-F74E-AAC0-B07CBB09851A}"/>
              </a:ext>
            </a:extLst>
          </p:cNvPr>
          <p:cNvSpPr/>
          <p:nvPr/>
        </p:nvSpPr>
        <p:spPr bwMode="auto">
          <a:xfrm>
            <a:off x="5148064" y="3284984"/>
            <a:ext cx="576064" cy="2160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DD23E34-97C7-5B42-B174-3CF1A515A8FE}"/>
              </a:ext>
            </a:extLst>
          </p:cNvPr>
          <p:cNvSpPr/>
          <p:nvPr/>
        </p:nvSpPr>
        <p:spPr bwMode="auto">
          <a:xfrm flipV="1">
            <a:off x="5148064" y="3789040"/>
            <a:ext cx="576064" cy="2160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586000F-7E92-CE44-BFE8-630809F6D78A}"/>
              </a:ext>
            </a:extLst>
          </p:cNvPr>
          <p:cNvSpPr/>
          <p:nvPr/>
        </p:nvSpPr>
        <p:spPr bwMode="auto">
          <a:xfrm flipV="1">
            <a:off x="4067944" y="4293096"/>
            <a:ext cx="576064" cy="2160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083386B-CB35-FB40-ACCA-FA9819CFA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6" r="12440"/>
          <a:stretch/>
        </p:blipFill>
        <p:spPr bwMode="auto">
          <a:xfrm>
            <a:off x="6300191" y="4509120"/>
            <a:ext cx="2088233" cy="209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2629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32856"/>
            <a:ext cx="8219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Exactly on fixed point: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 as a </a:t>
            </a:r>
            <a:r>
              <a:rPr lang="en-US" sz="2800" dirty="0">
                <a:solidFill>
                  <a:srgbClr val="00FF00"/>
                </a:solidFill>
              </a:rPr>
              <a:t>quantum symmetry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3431089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8105F-0B5B-E048-97FF-0D0A974A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344239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Have we observed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scale symmetry in cosmology ?</a:t>
            </a:r>
          </a:p>
        </p:txBody>
      </p:sp>
    </p:spTree>
    <p:extLst>
      <p:ext uri="{BB962C8B-B14F-4D97-AF65-F5344CB8AC3E}">
        <p14:creationId xmlns:p14="http://schemas.microsoft.com/office/powerpoint/2010/main" val="401307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997384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87D5E-078F-0C4B-AF01-85CE55AC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91513" cy="1655762"/>
          </a:xfrm>
        </p:spPr>
        <p:txBody>
          <a:bodyPr/>
          <a:lstStyle/>
          <a:p>
            <a:pPr>
              <a:defRPr/>
            </a:pPr>
            <a:r>
              <a:rPr lang="de-DE" sz="3200" dirty="0" err="1">
                <a:solidFill>
                  <a:srgbClr val="33CCFF"/>
                </a:solidFill>
              </a:rPr>
              <a:t>Almost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scale</a:t>
            </a:r>
            <a:r>
              <a:rPr lang="de-DE" sz="3200" dirty="0">
                <a:solidFill>
                  <a:srgbClr val="33CCFF"/>
                </a:solidFill>
              </a:rPr>
              <a:t> invariant </a:t>
            </a:r>
            <a:r>
              <a:rPr lang="de-DE" sz="3200" dirty="0" err="1">
                <a:solidFill>
                  <a:srgbClr val="33CCFF"/>
                </a:solidFill>
              </a:rPr>
              <a:t>primordial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fluctuation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spectrum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seeds</a:t>
            </a:r>
            <a:r>
              <a:rPr lang="de-DE" sz="3200" dirty="0">
                <a:solidFill>
                  <a:srgbClr val="33CCFF"/>
                </a:solidFill>
              </a:rPr>
              <a:t> all </a:t>
            </a:r>
            <a:r>
              <a:rPr lang="de-DE" sz="3200" dirty="0" err="1">
                <a:solidFill>
                  <a:srgbClr val="33CCFF"/>
                </a:solidFill>
              </a:rPr>
              <a:t>structure</a:t>
            </a:r>
            <a:r>
              <a:rPr lang="de-DE" sz="3200" dirty="0">
                <a:solidFill>
                  <a:srgbClr val="33CCFF"/>
                </a:solidFill>
              </a:rPr>
              <a:t> in </a:t>
            </a:r>
            <a:r>
              <a:rPr lang="de-DE" sz="3200" dirty="0" err="1">
                <a:solidFill>
                  <a:srgbClr val="33CCFF"/>
                </a:solidFill>
              </a:rPr>
              <a:t>the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universe</a:t>
            </a:r>
            <a:endParaRPr lang="de-DE" sz="3200" dirty="0">
              <a:solidFill>
                <a:srgbClr val="33CCFF"/>
              </a:solidFill>
            </a:endParaRPr>
          </a:p>
        </p:txBody>
      </p:sp>
      <p:pic>
        <p:nvPicPr>
          <p:cNvPr id="81922" name="Picture 7" descr="QuantumFluctuations">
            <a:hlinkClick r:id="rId2"/>
            <a:extLst>
              <a:ext uri="{FF2B5EF4-FFF2-40B4-BE49-F238E27FC236}">
                <a16:creationId xmlns:a16="http://schemas.microsoft.com/office/drawing/2014/main" id="{7B9A0FF5-839E-9C4A-A154-59EDDFC3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6" descr="lattice-raw">
            <a:hlinkClick r:id="rId4"/>
            <a:extLst>
              <a:ext uri="{FF2B5EF4-FFF2-40B4-BE49-F238E27FC236}">
                <a16:creationId xmlns:a16="http://schemas.microsoft.com/office/drawing/2014/main" id="{29A203C1-7E1C-D74A-8FD1-2B105E9B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13100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 descr="130321084221-large-1.jpg">
            <a:extLst>
              <a:ext uri="{FF2B5EF4-FFF2-40B4-BE49-F238E27FC236}">
                <a16:creationId xmlns:a16="http://schemas.microsoft.com/office/drawing/2014/main" id="{3934A26D-3441-7340-831C-8E2EE0C83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5807"/>
          <a:stretch>
            <a:fillRect/>
          </a:stretch>
        </p:blipFill>
        <p:spPr bwMode="auto">
          <a:xfrm>
            <a:off x="4356100" y="1989138"/>
            <a:ext cx="38163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D735F178-841D-D245-8031-C5D36F0E0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63683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C85E9168-EAA2-EB4A-939B-E0087C2F9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27" name="Picture 2" descr="A1689_ACS_propagandapic">
            <a:extLst>
              <a:ext uri="{FF2B5EF4-FFF2-40B4-BE49-F238E27FC236}">
                <a16:creationId xmlns:a16="http://schemas.microsoft.com/office/drawing/2014/main" id="{3D45D364-E369-DC4A-BF62-6CFE7AC5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9427" r="3247" b="5072"/>
          <a:stretch>
            <a:fillRect/>
          </a:stretch>
        </p:blipFill>
        <p:spPr bwMode="auto">
          <a:xfrm>
            <a:off x="5580063" y="4292600"/>
            <a:ext cx="316865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596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A364-8B41-C941-ACB8-701B2846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50F39-218F-C24C-9971-D106BA2D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291264" cy="39933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The beginning of the Universe is the reign of 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157954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4" y="2564904"/>
            <a:ext cx="4537200" cy="367238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fields and their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710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D381-B8D4-BA40-97C2-65EBEFEE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252520" cy="7272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A7C62-07FE-FA44-8888-A2611DA4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64704"/>
            <a:ext cx="8229600" cy="244827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(3)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1158972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34460-A3DE-0047-B055-0A16A3F9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42617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gravity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3403F0-29CB-6C43-8CC2-421FDECA0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44" y="1700808"/>
            <a:ext cx="4896544" cy="4833466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11047DE8-A668-9D4E-9E9A-A7B3C9F1C834}"/>
              </a:ext>
            </a:extLst>
          </p:cNvPr>
          <p:cNvSpPr/>
          <p:nvPr/>
        </p:nvSpPr>
        <p:spPr bwMode="auto">
          <a:xfrm>
            <a:off x="6836192" y="1772816"/>
            <a:ext cx="978408" cy="504056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26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can be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956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544926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639205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1121031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183522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3272117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890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etteric\Pictures\Material_Talks\oasis2_desert-camp-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135"/>
            <a:ext cx="9258069" cy="693513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-171399"/>
            <a:ext cx="8219256" cy="2808312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</a:rPr>
              <a:t>The mass of the Higgs boson, the great desert, and asymptotic safety of gravity</a:t>
            </a:r>
            <a:endParaRPr lang="de-DE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78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Creation of particles and entropy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5818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key points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solution of hierarchy problem at high scale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vanishing scalar coupling at fixed point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741681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2337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85910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341261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347864" y="5085184"/>
            <a:ext cx="633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no </a:t>
            </a:r>
            <a:r>
              <a:rPr lang="en-US" sz="4800" dirty="0" err="1">
                <a:solidFill>
                  <a:srgbClr val="FF0000"/>
                </a:solidFill>
              </a:rPr>
              <a:t>supersymmetry</a:t>
            </a:r>
            <a:endParaRPr lang="de-DE" sz="48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flipH="1">
            <a:off x="1305349" y="3356992"/>
            <a:ext cx="434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 low scale </a:t>
            </a:r>
          </a:p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higher dimensions</a:t>
            </a:r>
            <a:endParaRPr 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2080" y="2132856"/>
            <a:ext cx="27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</a:rPr>
              <a:t>no </a:t>
            </a:r>
            <a:r>
              <a:rPr lang="en-US" sz="2800" dirty="0" err="1">
                <a:solidFill>
                  <a:srgbClr val="009900"/>
                </a:solidFill>
              </a:rPr>
              <a:t>technicolor</a:t>
            </a:r>
            <a:endParaRPr lang="de-DE" sz="2800" dirty="0">
              <a:solidFill>
                <a:srgbClr val="0099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16216" y="1484784"/>
            <a:ext cx="260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99"/>
                </a:solidFill>
              </a:rPr>
              <a:t>no multi-Higgs model</a:t>
            </a:r>
            <a:endParaRPr lang="de-DE" sz="2000" dirty="0">
              <a:solidFill>
                <a:srgbClr val="CC0099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764705"/>
            <a:ext cx="47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Planck scale, gravity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58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Essential point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7931224" cy="4854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quantum gravity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000" dirty="0"/>
              <a:t>Results in prediction for ratio Higgs boson mass over W- boson mass, or </a:t>
            </a:r>
          </a:p>
          <a:p>
            <a:pPr marL="0" indent="0">
              <a:buNone/>
            </a:pPr>
            <a:r>
              <a:rPr lang="en-US" sz="2000" dirty="0"/>
              <a:t>    Higgs boson mass over top quark mass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6408" y="3096529"/>
            <a:ext cx="2387760" cy="23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1043608" y="3501008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Extrapolate perturbatively </a:t>
            </a:r>
          </a:p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to Fermi scale </a:t>
            </a:r>
          </a:p>
        </p:txBody>
      </p:sp>
    </p:spTree>
    <p:extLst>
      <p:ext uri="{BB962C8B-B14F-4D97-AF65-F5344CB8AC3E}">
        <p14:creationId xmlns:p14="http://schemas.microsoft.com/office/powerpoint/2010/main" val="23080733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8674EB-0480-7E45-8D0C-F7315E4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Near Planck mass gravity is not weak !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Predictive power !</a:t>
            </a:r>
          </a:p>
        </p:txBody>
      </p:sp>
    </p:spTree>
    <p:extLst>
      <p:ext uri="{BB962C8B-B14F-4D97-AF65-F5344CB8AC3E}">
        <p14:creationId xmlns:p14="http://schemas.microsoft.com/office/powerpoint/2010/main" val="3392618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The scale k can be momenta, geometric quantities, or just be introduced “by hand”.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2538992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96C584-070A-8B45-A401-DF6A9C17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9095D-85B1-AE4E-9D62-89C94E03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How do couplings or physical laws change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                    with scale k ?</a:t>
            </a:r>
          </a:p>
        </p:txBody>
      </p:sp>
    </p:spTree>
    <p:extLst>
      <p:ext uri="{BB962C8B-B14F-4D97-AF65-F5344CB8AC3E}">
        <p14:creationId xmlns:p14="http://schemas.microsoft.com/office/powerpoint/2010/main" val="24886311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458A-CBFE-8D4D-A8B0-98DA42B7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Strength of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26A4E-CB05-B84B-9D9B-C9011A826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916832"/>
            <a:ext cx="5426910" cy="3897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7405F-24A4-1844-932D-CA4459E02D16}"/>
              </a:ext>
            </a:extLst>
          </p:cNvPr>
          <p:cNvSpPr txBox="1"/>
          <p:nvPr/>
        </p:nvSpPr>
        <p:spPr>
          <a:xfrm>
            <a:off x="971600" y="6165304"/>
            <a:ext cx="526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A.Eichhorn</a:t>
            </a:r>
            <a:r>
              <a:rPr lang="en-US" sz="2000" dirty="0"/>
              <a:t>, CW, Spektrum der </a:t>
            </a:r>
            <a:r>
              <a:rPr lang="en-US" sz="2000" dirty="0" err="1"/>
              <a:t>Wissenschaft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2061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fluctuations erase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457199" y="3577706"/>
            <a:ext cx="3888432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57199" y="5262178"/>
            <a:ext cx="3888432" cy="115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01108" y="5446093"/>
            <a:ext cx="4180807" cy="733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2100648"/>
            <a:ext cx="8229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788024" y="3577706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dirty="0">
                <a:solidFill>
                  <a:srgbClr val="FFFF00"/>
                </a:solidFill>
              </a:rPr>
              <a:t>        A &gt; 0</a:t>
            </a:r>
          </a:p>
        </p:txBody>
      </p:sp>
    </p:spTree>
    <p:extLst>
      <p:ext uri="{BB962C8B-B14F-4D97-AF65-F5344CB8AC3E}">
        <p14:creationId xmlns:p14="http://schemas.microsoft.com/office/powerpoint/2010/main" val="2988052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827584" y="1700808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3212976"/>
            <a:ext cx="79208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+mn-lt"/>
              </a:rPr>
              <a:t>The quartic scalar coupling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dirty="0">
                <a:latin typeface="+mn-lt"/>
                <a:cs typeface="Arial"/>
              </a:rPr>
              <a:t>at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It flows towards the fixed point as k is lowered :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        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For a UV – complete theory it is predicted to assume the fixed point value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572000" y="1758232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82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The great emptiness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51CD5-66BF-7140-A453-B91820F8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780929"/>
            <a:ext cx="7715200" cy="2952328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 the beginning was light-like emptiness.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81554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Quantum gravity prediction of mass of the Higgs boson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94848"/>
            <a:ext cx="8229600" cy="257025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vanishing scalar coupling at fixed point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1973529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3CE-1DEF-B848-B9BC-6F910DF1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 (3)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Predictions of quantum gravity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1803-837E-9744-B3BF-6725ECAF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approximation for graviton contribution to scalar potential:</a:t>
            </a:r>
          </a:p>
          <a:p>
            <a:r>
              <a:rPr lang="en-US" dirty="0">
                <a:solidFill>
                  <a:srgbClr val="FFFF00"/>
                </a:solidFill>
              </a:rPr>
              <a:t>Predicts mass of Higgs scalar</a:t>
            </a:r>
          </a:p>
          <a:p>
            <a:r>
              <a:rPr lang="en-US" dirty="0">
                <a:solidFill>
                  <a:srgbClr val="FFFF00"/>
                </a:solidFill>
              </a:rPr>
              <a:t>Solves Gauge Hierarchy problem ?</a:t>
            </a:r>
          </a:p>
          <a:p>
            <a:r>
              <a:rPr lang="en-US" dirty="0">
                <a:solidFill>
                  <a:srgbClr val="FFFF00"/>
                </a:solidFill>
              </a:rPr>
              <a:t>Solves cosmological constant problem</a:t>
            </a:r>
          </a:p>
        </p:txBody>
      </p:sp>
    </p:spTree>
    <p:extLst>
      <p:ext uri="{BB962C8B-B14F-4D97-AF65-F5344CB8AC3E}">
        <p14:creationId xmlns:p14="http://schemas.microsoft.com/office/powerpoint/2010/main" val="20711411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C6DE80-4707-A940-9B62-2AE1CF3F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(4) Dark Energy</a:t>
            </a:r>
          </a:p>
        </p:txBody>
      </p:sp>
      <p:pic>
        <p:nvPicPr>
          <p:cNvPr id="5" name="Picture 2" descr="QuvsLam">
            <a:extLst>
              <a:ext uri="{FF2B5EF4-FFF2-40B4-BE49-F238E27FC236}">
                <a16:creationId xmlns:a16="http://schemas.microsoft.com/office/drawing/2014/main" id="{C96D3E2A-FBF6-AF4B-B2BD-6A633455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4" b="3720"/>
          <a:stretch>
            <a:fillRect/>
          </a:stretch>
        </p:blipFill>
        <p:spPr bwMode="auto">
          <a:xfrm>
            <a:off x="1547813" y="1844675"/>
            <a:ext cx="62642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6394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003232" cy="230425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55576" y="3356992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  <a:p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 </a:t>
            </a:r>
          </a:p>
          <a:p>
            <a:r>
              <a:rPr lang="en-US" i="1" dirty="0">
                <a:solidFill>
                  <a:srgbClr val="FFFF00"/>
                </a:solidFill>
              </a:rPr>
              <a:t>                “modified gravity"</a:t>
            </a:r>
          </a:p>
        </p:txBody>
      </p:sp>
    </p:spTree>
    <p:extLst>
      <p:ext uri="{BB962C8B-B14F-4D97-AF65-F5344CB8AC3E}">
        <p14:creationId xmlns:p14="http://schemas.microsoft.com/office/powerpoint/2010/main" val="15292548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  <p:extLst>
      <p:ext uri="{BB962C8B-B14F-4D97-AF65-F5344CB8AC3E}">
        <p14:creationId xmlns:p14="http://schemas.microsoft.com/office/powerpoint/2010/main" val="26936180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9654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4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852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7C53-3C5A-8945-AE7E-36879450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scale symmetry and the cosmological constant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6CABD-C8B0-0748-B260-49F1057E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dirty="0"/>
              <a:t>IR – fixed point reached for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</a:p>
          <a:p>
            <a:r>
              <a:rPr lang="en-US" dirty="0">
                <a:ea typeface="MS PGothic" charset="-128"/>
              </a:rPr>
              <a:t>Impact of intrinsic mass scale disappears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3B0827-3040-904B-9A51-97BE9A5D7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3717032"/>
            <a:ext cx="7704856" cy="108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0497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4219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789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6DD9-C068-2343-9B5D-E5D3909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The big bang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662-8C82-A94E-9B8D-651AFE72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dramatic </a:t>
            </a:r>
            <a:r>
              <a:rPr lang="en-US" sz="2800" dirty="0">
                <a:solidFill>
                  <a:srgbClr val="FFFF00"/>
                </a:solidFill>
              </a:rPr>
              <a:t>hot big bang</a:t>
            </a:r>
          </a:p>
          <a:p>
            <a:r>
              <a:rPr lang="en-US" sz="2800" dirty="0"/>
              <a:t>started 13.7 billion years ago</a:t>
            </a:r>
          </a:p>
          <a:p>
            <a:r>
              <a:rPr lang="en-US" sz="2800" dirty="0"/>
              <a:t>at the beginning extremely short period of </a:t>
            </a:r>
            <a:r>
              <a:rPr lang="en-US" sz="2800" dirty="0">
                <a:solidFill>
                  <a:srgbClr val="FFFF00"/>
                </a:solidFill>
              </a:rPr>
              <a:t>cosmic inflation </a:t>
            </a:r>
            <a:r>
              <a:rPr lang="en-US" sz="2800" dirty="0"/>
              <a:t>with almost exponential expansion of the Universe, duration around 10</a:t>
            </a:r>
            <a:r>
              <a:rPr lang="en-US" sz="2800" baseline="30000" dirty="0"/>
              <a:t>-40</a:t>
            </a:r>
            <a:r>
              <a:rPr lang="en-US" sz="2800" dirty="0"/>
              <a:t> seconds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start with singularity </a:t>
            </a:r>
            <a:r>
              <a:rPr lang="en-US" sz="2800" dirty="0"/>
              <a:t>: our whole observable Universe evolves from one point</a:t>
            </a:r>
          </a:p>
          <a:p>
            <a:endParaRPr lang="en-US" dirty="0"/>
          </a:p>
        </p:txBody>
      </p:sp>
      <p:pic>
        <p:nvPicPr>
          <p:cNvPr id="4" name="Picture 2" descr="expand_universe_capsule_history">
            <a:extLst>
              <a:ext uri="{FF2B5EF4-FFF2-40B4-BE49-F238E27FC236}">
                <a16:creationId xmlns:a16="http://schemas.microsoft.com/office/drawing/2014/main" id="{996140C7-224B-5F41-94C1-59182269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2987824" y="5035747"/>
            <a:ext cx="3096344" cy="18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35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58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961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12250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600" y="1844824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303962"/>
            <a:ext cx="6696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In </a:t>
            </a:r>
            <a:r>
              <a:rPr lang="de-DE" dirty="0" err="1">
                <a:solidFill>
                  <a:srgbClr val="33CCFF"/>
                </a:solidFill>
              </a:rPr>
              <a:t>scaling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frame</a:t>
            </a:r>
            <a:r>
              <a:rPr lang="de-DE" dirty="0">
                <a:solidFill>
                  <a:srgbClr val="33CCFF"/>
                </a:solidFill>
              </a:rPr>
              <a:t>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strange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69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508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124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9335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775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6420102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12165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BDEB-7955-5C4D-846A-D1F44901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Field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C481-44C0-F24A-8953-03E486A9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 dirty="0"/>
              <a:t>Both stories are equivalent</a:t>
            </a:r>
          </a:p>
          <a:p>
            <a:r>
              <a:rPr lang="en-US" dirty="0"/>
              <a:t>related by field transformation of the 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metrics related by Weyl transformation, which depends on scalar field ( </a:t>
            </a:r>
            <a:r>
              <a:rPr lang="en-US" dirty="0" err="1"/>
              <a:t>inflaton</a:t>
            </a:r>
            <a:r>
              <a:rPr lang="en-US" dirty="0"/>
              <a:t> 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0E35D2-6C40-8B42-A571-A7E6295A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5547"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7718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03527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133894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39597568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09058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11575097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95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93E8-8382-034E-9B3A-634DEECE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4591D-E9F0-8145-B59B-6C115A587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2528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Quantum gravity is predictive renormalizable quantum field theory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Quantum scale symmetry crucial for understanding the beginning of the Universe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Simple ”scaling frame” for the choice of the metric field gives simple description without any singularities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Big bang singularity is a field singularity</a:t>
            </a:r>
          </a:p>
          <a:p>
            <a:r>
              <a:rPr lang="en-US" sz="2800" dirty="0">
                <a:solidFill>
                  <a:srgbClr val="FFFF00"/>
                </a:solidFill>
              </a:rPr>
              <a:t>Universe can be eternal in the </a:t>
            </a:r>
            <a:r>
              <a:rPr lang="en-US" dirty="0">
                <a:solidFill>
                  <a:srgbClr val="FFFF00"/>
                </a:solidFill>
              </a:rPr>
              <a:t>past</a:t>
            </a:r>
          </a:p>
        </p:txBody>
      </p:sp>
    </p:spTree>
    <p:extLst>
      <p:ext uri="{BB962C8B-B14F-4D97-AF65-F5344CB8AC3E}">
        <p14:creationId xmlns:p14="http://schemas.microsoft.com/office/powerpoint/2010/main" val="25838841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F62AB-A01C-6C41-86EF-EACCAEABCBDE}"/>
              </a:ext>
            </a:extLst>
          </p:cNvPr>
          <p:cNvSpPr txBox="1"/>
          <p:nvPr/>
        </p:nvSpPr>
        <p:spPr>
          <a:xfrm>
            <a:off x="7020272" y="580526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2214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98B7-C392-FD48-A10F-D463C385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99F9E-0889-004F-8B58-F4BAAD46E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435280" cy="4708526"/>
          </a:xfrm>
        </p:spPr>
        <p:txBody>
          <a:bodyPr/>
          <a:lstStyle/>
          <a:p>
            <a:r>
              <a:rPr lang="en-US" dirty="0"/>
              <a:t>Metric field</a:t>
            </a:r>
            <a:r>
              <a:rPr lang="en-US" baseline="-25000" dirty="0"/>
              <a:t>   </a:t>
            </a:r>
            <a:r>
              <a:rPr lang="en-US" b="1" dirty="0" err="1">
                <a:solidFill>
                  <a:srgbClr val="FFFF00"/>
                </a:solidFill>
              </a:rPr>
              <a:t>g</a:t>
            </a:r>
            <a:r>
              <a:rPr lang="en-US" b="1" baseline="-25000" dirty="0" err="1">
                <a:solidFill>
                  <a:srgbClr val="FFFF00"/>
                </a:solidFill>
              </a:rPr>
              <a:t>μν</a:t>
            </a:r>
            <a:r>
              <a:rPr lang="en-US" b="1" baseline="-25000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(t , x )</a:t>
            </a:r>
            <a:r>
              <a:rPr lang="en-US" b="1" baseline="-25000" dirty="0">
                <a:solidFill>
                  <a:srgbClr val="FFFF00"/>
                </a:solidFill>
              </a:rPr>
              <a:t> </a:t>
            </a:r>
            <a:r>
              <a:rPr lang="en-US" dirty="0"/>
              <a:t>is central ingredient for gravity</a:t>
            </a:r>
          </a:p>
          <a:p>
            <a:r>
              <a:rPr lang="en-US" dirty="0"/>
              <a:t>similar to electric or magnetic fields</a:t>
            </a:r>
          </a:p>
          <a:p>
            <a:r>
              <a:rPr lang="en-US" dirty="0"/>
              <a:t>generalizes gravitational field in Newtonian gravity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EE896E-45F8-474F-8E2A-EB20EBE62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2169" t="34837" r="57149" b="30326"/>
          <a:stretch/>
        </p:blipFill>
        <p:spPr bwMode="auto">
          <a:xfrm>
            <a:off x="5143610" y="620688"/>
            <a:ext cx="792088" cy="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DA78D-C637-CC48-8347-B2A9F6174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" r="6603"/>
          <a:stretch/>
        </p:blipFill>
        <p:spPr>
          <a:xfrm>
            <a:off x="5332120" y="4221088"/>
            <a:ext cx="3324672" cy="2529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1EE4A-6404-B04F-A90C-EF4A8D508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6" y="4221088"/>
            <a:ext cx="4495448" cy="252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804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7070</TotalTime>
  <Words>1933</Words>
  <Application>Microsoft Macintosh PowerPoint</Application>
  <PresentationFormat>On-screen Show (4:3)</PresentationFormat>
  <Paragraphs>388</Paragraphs>
  <Slides>87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MS PGothic</vt:lpstr>
      <vt:lpstr>Arial</vt:lpstr>
      <vt:lpstr>Garamond</vt:lpstr>
      <vt:lpstr>Wingdings</vt:lpstr>
      <vt:lpstr>Strömung</vt:lpstr>
      <vt:lpstr>Quantum gravity and the beginning of the Universe    </vt:lpstr>
      <vt:lpstr>(1) How did the Universe begin ?</vt:lpstr>
      <vt:lpstr>Beginning of Universe</vt:lpstr>
      <vt:lpstr>Eternal light-vacuum</vt:lpstr>
      <vt:lpstr>Eternal light-vacuum is unstable</vt:lpstr>
      <vt:lpstr>The great emptiness story</vt:lpstr>
      <vt:lpstr>The big bang story</vt:lpstr>
      <vt:lpstr>Field relativity</vt:lpstr>
      <vt:lpstr>Metric</vt:lpstr>
      <vt:lpstr>different possible choices for the metric field</vt:lpstr>
      <vt:lpstr>Field relativity :  different pictures of cosmology</vt:lpstr>
      <vt:lpstr>Field relativity</vt:lpstr>
      <vt:lpstr>Expansion of the Universe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Field - singularity</vt:lpstr>
      <vt:lpstr>Do not always believe pictures</vt:lpstr>
      <vt:lpstr>Physical properties during inflationary epoch</vt:lpstr>
      <vt:lpstr>Eternal light-vacuum</vt:lpstr>
      <vt:lpstr>Physical time</vt:lpstr>
      <vt:lpstr>Physical time</vt:lpstr>
      <vt:lpstr>Physical time</vt:lpstr>
      <vt:lpstr>Conclusion ( 1 )</vt:lpstr>
      <vt:lpstr>No scales in the infinite past</vt:lpstr>
      <vt:lpstr>(2) Quantum scale symmetry</vt:lpstr>
      <vt:lpstr>Scale transformation</vt:lpstr>
      <vt:lpstr>Quantum scale symmetry</vt:lpstr>
      <vt:lpstr>Un</vt:lpstr>
      <vt:lpstr>Running couplings : the physics of fluctuations</vt:lpstr>
      <vt:lpstr>Quantum fluctuations induce running  ( momentum dependent ) couplings</vt:lpstr>
      <vt:lpstr>Quantum fluctuations induce running couplings</vt:lpstr>
      <vt:lpstr>Quantum scale symmetry</vt:lpstr>
      <vt:lpstr>Scale symmetry and fixed points</vt:lpstr>
      <vt:lpstr>Fixed points and scale symmetry</vt:lpstr>
      <vt:lpstr>Quantum scale symmetry</vt:lpstr>
      <vt:lpstr>Have we observed  scale symmetry in cosmology ?</vt:lpstr>
      <vt:lpstr>Approximate scale symmetry near fixed points</vt:lpstr>
      <vt:lpstr>Almost scale invariant primordial fluctuation spectrum seeds all structure in the universe</vt:lpstr>
      <vt:lpstr>Conclusion (2)</vt:lpstr>
      <vt:lpstr>(3) Quantum gravity</vt:lpstr>
      <vt:lpstr>Quantum gravity</vt:lpstr>
      <vt:lpstr>  Quantum Gravity   </vt:lpstr>
      <vt:lpstr>Asymptotic safety of  quantum gravity</vt:lpstr>
      <vt:lpstr>Functional renormalization : flowing action</vt:lpstr>
      <vt:lpstr>Ultraviolet fixed point</vt:lpstr>
      <vt:lpstr>UV- fixed point for quantum gravity </vt:lpstr>
      <vt:lpstr>Asymptotic safety     Asymptotic freedom</vt:lpstr>
      <vt:lpstr>a prediction…</vt:lpstr>
      <vt:lpstr>The mass of the Higgs boson, the great desert, and asymptotic safety of gravity</vt:lpstr>
      <vt:lpstr>key points</vt:lpstr>
      <vt:lpstr>PowerPoint Presentation</vt:lpstr>
      <vt:lpstr>PowerPoint Presentation</vt:lpstr>
      <vt:lpstr>Essential point for prediction of Higgs boson mass:</vt:lpstr>
      <vt:lpstr>Near Planck mass gravity is not weak !  Predictive power !</vt:lpstr>
      <vt:lpstr>Flowing couplings</vt:lpstr>
      <vt:lpstr>Renormalization group</vt:lpstr>
      <vt:lpstr>Strength of gravity</vt:lpstr>
      <vt:lpstr>Graviton fluctuations erase  quartic scalar coupling</vt:lpstr>
      <vt:lpstr>Fixed point</vt:lpstr>
      <vt:lpstr>Quantum gravity prediction of mass of the Higgs boson</vt:lpstr>
      <vt:lpstr>Conclusions (3) Predictions of quantum gravity </vt:lpstr>
      <vt:lpstr>(4) Dark Energy</vt:lpstr>
      <vt:lpstr>variable gravity</vt:lpstr>
      <vt:lpstr>Variable Gravity</vt:lpstr>
      <vt:lpstr> Variable Gravity</vt:lpstr>
      <vt:lpstr>PowerPoint Presentation</vt:lpstr>
      <vt:lpstr>Cosmic scale symmetry and the cosmological constant problem</vt:lpstr>
      <vt:lpstr>asymptotically vanishing cosmological „constant“</vt:lpstr>
      <vt:lpstr>Quintessence</vt:lpstr>
      <vt:lpstr>Prediction :   homogeneous dark energy influences recent cosmology  - of same order as dark matter -</vt:lpstr>
      <vt:lpstr>Model is compatible with  present observations</vt:lpstr>
      <vt:lpstr>Cosmological solution</vt:lpstr>
      <vt:lpstr>In scaling frame:  strange evolution of Universe</vt:lpstr>
      <vt:lpstr>Expanding Universe or shrinking atoms ? </vt:lpstr>
      <vt:lpstr>Hot 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Big bang is not wrong,  but alternative pictures exist ! </vt:lpstr>
      <vt:lpstr>Conclusions</vt:lpstr>
      <vt:lpstr>PowerPoint Presentation</vt:lpstr>
    </vt:vector>
  </TitlesOfParts>
  <Manager/>
  <Company>Theoretische Physik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subject/>
  <dc:creator>C. Wetterich</dc:creator>
  <cp:keywords/>
  <dc:description/>
  <cp:lastModifiedBy>Microsoft Office User</cp:lastModifiedBy>
  <cp:revision>602</cp:revision>
  <cp:lastPrinted>2018-07-04T07:44:01Z</cp:lastPrinted>
  <dcterms:created xsi:type="dcterms:W3CDTF">2003-07-05T08:41:24Z</dcterms:created>
  <dcterms:modified xsi:type="dcterms:W3CDTF">2020-01-09T16:42:05Z</dcterms:modified>
  <cp:category/>
</cp:coreProperties>
</file>