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8"/>
  </p:notesMasterIdLst>
  <p:handoutMasterIdLst>
    <p:handoutMasterId r:id="rId89"/>
  </p:handoutMasterIdLst>
  <p:sldIdLst>
    <p:sldId id="1067" r:id="rId2"/>
    <p:sldId id="1145" r:id="rId3"/>
    <p:sldId id="1180" r:id="rId4"/>
    <p:sldId id="1200" r:id="rId5"/>
    <p:sldId id="1201" r:id="rId6"/>
    <p:sldId id="1143" r:id="rId7"/>
    <p:sldId id="1144" r:id="rId8"/>
    <p:sldId id="1146" r:id="rId9"/>
    <p:sldId id="1181" r:id="rId10"/>
    <p:sldId id="1150" r:id="rId11"/>
    <p:sldId id="1154" r:id="rId12"/>
    <p:sldId id="1152" r:id="rId13"/>
    <p:sldId id="1156" r:id="rId14"/>
    <p:sldId id="1148" r:id="rId15"/>
    <p:sldId id="1149" r:id="rId16"/>
    <p:sldId id="1153" r:id="rId17"/>
    <p:sldId id="1094" r:id="rId18"/>
    <p:sldId id="1004" r:id="rId19"/>
    <p:sldId id="1182" r:id="rId20"/>
    <p:sldId id="1005" r:id="rId21"/>
    <p:sldId id="1204" r:id="rId22"/>
    <p:sldId id="1205" r:id="rId23"/>
    <p:sldId id="1206" r:id="rId24"/>
    <p:sldId id="1202" r:id="rId25"/>
    <p:sldId id="1184" r:id="rId26"/>
    <p:sldId id="1185" r:id="rId27"/>
    <p:sldId id="1186" r:id="rId28"/>
    <p:sldId id="1187" r:id="rId29"/>
    <p:sldId id="1188" r:id="rId30"/>
    <p:sldId id="1189" r:id="rId31"/>
    <p:sldId id="1190" r:id="rId32"/>
    <p:sldId id="1191" r:id="rId33"/>
    <p:sldId id="1192" r:id="rId34"/>
    <p:sldId id="1193" r:id="rId35"/>
    <p:sldId id="1194" r:id="rId36"/>
    <p:sldId id="1195" r:id="rId37"/>
    <p:sldId id="1208" r:id="rId38"/>
    <p:sldId id="1209" r:id="rId39"/>
    <p:sldId id="1210" r:id="rId40"/>
    <p:sldId id="1207" r:id="rId41"/>
    <p:sldId id="1196" r:id="rId42"/>
    <p:sldId id="1197" r:id="rId43"/>
    <p:sldId id="1198" r:id="rId44"/>
    <p:sldId id="1199" r:id="rId45"/>
    <p:sldId id="1177" r:id="rId46"/>
    <p:sldId id="1211" r:id="rId47"/>
    <p:sldId id="1212" r:id="rId48"/>
    <p:sldId id="1213" r:id="rId49"/>
    <p:sldId id="1214" r:id="rId50"/>
    <p:sldId id="1215" r:id="rId51"/>
    <p:sldId id="1216" r:id="rId52"/>
    <p:sldId id="1217" r:id="rId53"/>
    <p:sldId id="1218" r:id="rId54"/>
    <p:sldId id="1219" r:id="rId55"/>
    <p:sldId id="1220" r:id="rId56"/>
    <p:sldId id="1221" r:id="rId57"/>
    <p:sldId id="1222" r:id="rId58"/>
    <p:sldId id="1223" r:id="rId59"/>
    <p:sldId id="1224" r:id="rId60"/>
    <p:sldId id="1225" r:id="rId61"/>
    <p:sldId id="1226" r:id="rId62"/>
    <p:sldId id="1227" r:id="rId63"/>
    <p:sldId id="1228" r:id="rId64"/>
    <p:sldId id="1229" r:id="rId65"/>
    <p:sldId id="1230" r:id="rId66"/>
    <p:sldId id="1231" r:id="rId67"/>
    <p:sldId id="1158" r:id="rId68"/>
    <p:sldId id="1183" r:id="rId69"/>
    <p:sldId id="1157" r:id="rId70"/>
    <p:sldId id="1163" r:id="rId71"/>
    <p:sldId id="1179" r:id="rId72"/>
    <p:sldId id="1164" r:id="rId73"/>
    <p:sldId id="1165" r:id="rId74"/>
    <p:sldId id="1166" r:id="rId75"/>
    <p:sldId id="1167" r:id="rId76"/>
    <p:sldId id="1168" r:id="rId77"/>
    <p:sldId id="1169" r:id="rId78"/>
    <p:sldId id="1170" r:id="rId79"/>
    <p:sldId id="1171" r:id="rId80"/>
    <p:sldId id="1173" r:id="rId81"/>
    <p:sldId id="1174" r:id="rId82"/>
    <p:sldId id="1129" r:id="rId83"/>
    <p:sldId id="1130" r:id="rId84"/>
    <p:sldId id="1134" r:id="rId85"/>
    <p:sldId id="1135" r:id="rId86"/>
    <p:sldId id="1126" r:id="rId87"/>
  </p:sldIdLst>
  <p:sldSz cx="9144000" cy="6858000" type="screen4x3"/>
  <p:notesSz cx="6858000" cy="9144000"/>
  <p:custDataLst>
    <p:tags r:id="rId9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9900"/>
    <a:srgbClr val="00FF00"/>
    <a:srgbClr val="33CC33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>
        <p:scale>
          <a:sx n="120" d="100"/>
          <a:sy n="120" d="100"/>
        </p:scale>
        <p:origin x="14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gs" Target="tags/tag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2/15/18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60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4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2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78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33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2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3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4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92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2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8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78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38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50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1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51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72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8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59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8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779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76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2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5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2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57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5" Type="http://schemas.openxmlformats.org/officeDocument/2006/relationships/image" Target="../media/image38.jpeg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0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tif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6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67545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en-US" sz="6000" b="0" dirty="0" smtClean="0">
                <a:solidFill>
                  <a:srgbClr val="FFFF00"/>
                </a:solidFill>
                <a:effectLst/>
              </a:rPr>
              <a:t>Scale symmetry </a:t>
            </a:r>
            <a:br>
              <a:rPr lang="en-US" sz="6000" b="0" dirty="0" smtClean="0">
                <a:solidFill>
                  <a:srgbClr val="FFFF00"/>
                </a:solidFill>
                <a:effectLst/>
              </a:rPr>
            </a:br>
            <a:r>
              <a:rPr lang="en-US" sz="6000" b="0" dirty="0" smtClean="0">
                <a:solidFill>
                  <a:srgbClr val="FFFF00"/>
                </a:solidFill>
                <a:effectLst/>
              </a:rPr>
              <a:t>in</a:t>
            </a:r>
            <a:br>
              <a:rPr lang="en-US" sz="6000" b="0" dirty="0" smtClean="0">
                <a:solidFill>
                  <a:srgbClr val="FFFF00"/>
                </a:solidFill>
                <a:effectLst/>
              </a:rPr>
            </a:br>
            <a:r>
              <a:rPr lang="en-US" sz="6000" b="0" dirty="0" smtClean="0">
                <a:solidFill>
                  <a:srgbClr val="FFFF00"/>
                </a:solidFill>
                <a:effectLst/>
              </a:rPr>
              <a:t>cosmology</a:t>
            </a: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Asymptotic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safety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quantum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gravity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 smtClean="0"/>
              <a:t>if</a:t>
            </a:r>
            <a:r>
              <a:rPr lang="de-DE" dirty="0" smtClean="0"/>
              <a:t>  UV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:</a:t>
            </a:r>
          </a:p>
          <a:p>
            <a:pPr>
              <a:defRPr/>
            </a:pPr>
            <a:endParaRPr lang="de-DE" dirty="0" smtClean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 smtClean="0">
                <a:solidFill>
                  <a:srgbClr val="FFFF00"/>
                </a:solidFill>
              </a:rPr>
              <a:t>quantum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gravity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is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smtClean="0">
                <a:solidFill>
                  <a:srgbClr val="FFFF00"/>
                </a:solidFill>
              </a:rPr>
              <a:t>non-</a:t>
            </a:r>
            <a:r>
              <a:rPr lang="de-DE" sz="4000" i="1" dirty="0" err="1" smtClean="0">
                <a:solidFill>
                  <a:srgbClr val="FFFF00"/>
                </a:solidFill>
              </a:rPr>
              <a:t>perturbatively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renormalizable</a:t>
            </a:r>
            <a:r>
              <a:rPr lang="de-DE" sz="4000" i="1" dirty="0" smtClean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uartic scalar coupling is not relevant and can therefore be predicted.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solidFill>
                  <a:srgbClr val="79DCFF"/>
                </a:solidFill>
              </a:rPr>
              <a:t>a prediction…</a:t>
            </a:r>
            <a:endParaRPr lang="de-DE" smtClean="0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/>
              </a:rPr>
              <a:t> 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 smtClean="0">
                <a:solidFill>
                  <a:srgbClr val="33CCFF"/>
                </a:solidFill>
                <a:effectLst/>
              </a:rPr>
            </a:br>
            <a:r>
              <a:rPr lang="en-US" dirty="0" smtClean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 smtClean="0">
                <a:effectLst/>
              </a:rPr>
              <a:t>expectation value of scalar field breaks scale symmetry spontaneously</a:t>
            </a:r>
          </a:p>
          <a:p>
            <a:r>
              <a:rPr lang="en-US" dirty="0" smtClean="0">
                <a:effectLst/>
              </a:rPr>
              <a:t>massive particles are compatible with scale symmetry</a:t>
            </a:r>
          </a:p>
          <a:p>
            <a:r>
              <a:rPr lang="en-US" dirty="0" smtClean="0">
                <a:effectLst/>
              </a:rPr>
              <a:t>in presence of massive particles : sign of exact scale symmetry is exactly </a:t>
            </a:r>
            <a:r>
              <a:rPr lang="en-US" dirty="0" err="1" smtClean="0">
                <a:solidFill>
                  <a:srgbClr val="FFFF00"/>
                </a:solidFill>
                <a:effectLst/>
              </a:rPr>
              <a:t>massless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 smtClean="0">
                <a:effectLst/>
              </a:rPr>
              <a:t> – the </a:t>
            </a:r>
            <a:r>
              <a:rPr lang="en-US" dirty="0" err="1" smtClean="0">
                <a:effectLst/>
              </a:rPr>
              <a:t>dilaton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0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 smtClean="0">
                <a:solidFill>
                  <a:srgbClr val="33CCFF"/>
                </a:solidFill>
              </a:rPr>
              <a:t>Possible consequences of 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variable gravity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 smtClean="0">
                <a:solidFill>
                  <a:srgbClr val="FFFF00"/>
                </a:solidFill>
              </a:rPr>
              <a:t>–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00FF00"/>
                </a:solidFill>
              </a:rPr>
              <a:t>and</a:t>
            </a:r>
            <a:r>
              <a:rPr lang="en-US" i="1" dirty="0" smtClean="0">
                <a:solidFill>
                  <a:srgbClr val="FFFF00"/>
                </a:solidFill>
              </a:rPr>
              <a:t> particle masses are not constant”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Scale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symmetry</a:t>
            </a:r>
            <a:r>
              <a:rPr lang="de-DE" sz="4000" dirty="0" smtClean="0">
                <a:solidFill>
                  <a:srgbClr val="33CCFF"/>
                </a:solidFill>
              </a:rPr>
              <a:t> in variable </a:t>
            </a:r>
            <a:r>
              <a:rPr lang="de-DE" sz="4000" dirty="0" err="1" smtClean="0">
                <a:solidFill>
                  <a:srgbClr val="33CCFF"/>
                </a:solidFill>
              </a:rPr>
              <a:t>gravity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smtClean="0">
                <a:solidFill>
                  <a:srgbClr val="33CCFF"/>
                </a:solidFill>
              </a:rPr>
              <a:t>( IR </a:t>
            </a:r>
            <a:r>
              <a:rPr lang="mr-IN" sz="4000" dirty="0" smtClean="0">
                <a:solidFill>
                  <a:srgbClr val="33CCFF"/>
                </a:solidFill>
              </a:rPr>
              <a:t>–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</a:t>
            </a:r>
            <a:r>
              <a:rPr lang="de-DE" sz="4000" dirty="0" smtClean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611560" y="3861048"/>
            <a:ext cx="3241675" cy="1935163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611560" y="1628800"/>
            <a:ext cx="3240087" cy="1936750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220072" y="1628800"/>
            <a:ext cx="3312368" cy="1978332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220072" y="3861048"/>
            <a:ext cx="3337379" cy="1944216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6165304"/>
            <a:ext cx="318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 scale symmetry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36096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67944" y="5373216"/>
            <a:ext cx="100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no</a:t>
            </a:r>
          </a:p>
          <a:p>
            <a:r>
              <a:rPr lang="en-US" dirty="0" smtClean="0"/>
              <a:t>SSB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 smtClean="0">
                <a:solidFill>
                  <a:srgbClr val="FFFF00"/>
                </a:solidFill>
              </a:rPr>
              <a:t>μ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 smtClean="0">
                <a:solidFill>
                  <a:srgbClr val="33CCFF"/>
                </a:solidFill>
                <a:effectLst/>
              </a:rPr>
            </a:br>
            <a:r>
              <a:rPr lang="en-US" sz="4000" smtClean="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Strange </a:t>
            </a:r>
            <a:r>
              <a:rPr lang="de-DE" dirty="0" err="1" smtClean="0">
                <a:solidFill>
                  <a:srgbClr val="33CCFF"/>
                </a:solidFill>
              </a:rPr>
              <a:t>evolution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 smtClean="0">
                <a:solidFill>
                  <a:srgbClr val="FFFF00"/>
                </a:solidFill>
              </a:rPr>
              <a:t>Expanding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Universe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shrinking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atoms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smtClean="0">
                <a:solidFill>
                  <a:srgbClr val="FFFF00"/>
                </a:solidFill>
              </a:rPr>
              <a:t>Hot </a:t>
            </a:r>
            <a:r>
              <a:rPr lang="de-DE" sz="4800" dirty="0" err="1" smtClean="0">
                <a:solidFill>
                  <a:srgbClr val="FFFF00"/>
                </a:solidFill>
              </a:rPr>
              <a:t>big</a:t>
            </a:r>
            <a:r>
              <a:rPr lang="de-DE" sz="4800" dirty="0" smtClean="0">
                <a:solidFill>
                  <a:srgbClr val="FFFF00"/>
                </a:solidFill>
              </a:rPr>
              <a:t> bang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freeze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Do we know that the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instead of </a:t>
            </a:r>
            <a:r>
              <a:rPr lang="en-US" dirty="0" err="1" smtClean="0"/>
              <a:t>redshift</a:t>
            </a:r>
            <a:r>
              <a:rPr lang="en-US" dirty="0" smtClean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Why do we see </a:t>
            </a:r>
            <a:r>
              <a:rPr lang="en-US" sz="4000" dirty="0" err="1" smtClean="0">
                <a:solidFill>
                  <a:srgbClr val="33CCFF"/>
                </a:solidFill>
              </a:rPr>
              <a:t>redshift</a:t>
            </a:r>
            <a:r>
              <a:rPr lang="en-US" sz="4000" dirty="0" smtClean="0">
                <a:solidFill>
                  <a:srgbClr val="33CCFF"/>
                </a:solidFill>
              </a:rPr>
              <a:t> of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photons are more red because they have been </a:t>
            </a:r>
            <a:r>
              <a:rPr lang="en-US" dirty="0" smtClean="0">
                <a:solidFill>
                  <a:srgbClr val="FFFF00"/>
                </a:solidFill>
              </a:rPr>
              <a:t>emitted</a:t>
            </a:r>
            <a:r>
              <a:rPr lang="en-US" dirty="0" smtClean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~ mass</a:t>
            </a:r>
          </a:p>
          <a:p>
            <a:endParaRPr lang="en-US" dirty="0" smtClean="0"/>
          </a:p>
          <a:p>
            <a:r>
              <a:rPr lang="en-US" dirty="0" smtClean="0"/>
              <a:t>wavelength ~ </a:t>
            </a:r>
          </a:p>
          <a:p>
            <a:r>
              <a:rPr lang="en-US" dirty="0" smtClean="0"/>
              <a:t>             </a:t>
            </a:r>
            <a:r>
              <a:rPr lang="en-US" dirty="0" err="1" smtClean="0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</a:t>
            </a:r>
            <a:r>
              <a:rPr lang="en-US" dirty="0" smtClean="0">
                <a:solidFill>
                  <a:srgbClr val="00FF00"/>
                </a:solidFill>
              </a:rPr>
              <a:t>parameter</a:t>
            </a:r>
            <a:r>
              <a:rPr lang="en-US" dirty="0" smtClean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length or mass is </a:t>
            </a:r>
            <a:r>
              <a:rPr lang="en-US" dirty="0" smtClean="0">
                <a:solidFill>
                  <a:srgbClr val="FFFF00"/>
                </a:solidFill>
              </a:rPr>
              <a:t>present in effective action.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Then </a:t>
            </a:r>
            <a:r>
              <a:rPr lang="en-US" dirty="0" smtClean="0">
                <a:solidFill>
                  <a:srgbClr val="00FF00"/>
                </a:solidFill>
              </a:rPr>
              <a:t>invariance</a:t>
            </a:r>
            <a:r>
              <a:rPr lang="en-US" dirty="0" smtClean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Continuous global symmetry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How can 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 </a:t>
            </a:r>
            <a:r>
              <a:rPr lang="en-US" dirty="0" smtClean="0"/>
              <a:t>Similar </a:t>
            </a:r>
            <a:r>
              <a:rPr lang="en-US" dirty="0"/>
              <a:t>to </a:t>
            </a:r>
            <a:r>
              <a:rPr lang="en-US" dirty="0" smtClean="0"/>
              <a:t>Higgs field.</a:t>
            </a:r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4761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Do we know that the temperature  was higher in the early Universe than now ? 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Cosmic microwave radiation , </a:t>
            </a:r>
            <a:r>
              <a:rPr lang="en-US" dirty="0" err="1" smtClean="0"/>
              <a:t>nucleosynthesis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smaller particle masses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06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Temperature in radiation dominated Universe : T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smaller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Ratio temperature / particle mass :                     T /m</a:t>
            </a:r>
            <a:r>
              <a:rPr lang="en-US" baseline="-25000" smtClean="0"/>
              <a:t>p</a:t>
            </a:r>
            <a:r>
              <a:rPr lang="en-US" smtClean="0"/>
              <a:t>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n-US" b="1" baseline="30000" smtClean="0"/>
              <a:t>-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larger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 T/m</a:t>
            </a:r>
            <a:r>
              <a:rPr lang="en-US" baseline="-25000" smtClean="0"/>
              <a:t>p</a:t>
            </a:r>
            <a:r>
              <a:rPr lang="en-US" smtClean="0"/>
              <a:t> counts ! This ratio decreases with time.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6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Freeze Universe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Freeze picture of the Universe</a:t>
            </a:r>
            <a:endParaRPr lang="en-US" sz="4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7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 smtClean="0"/>
              <a:t>( masses ) are different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3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Big bang is not wrong,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but alternative pictures exist 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4963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changes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geometry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not a </a:t>
            </a:r>
            <a:r>
              <a:rPr lang="de-DE" dirty="0" err="1" smtClean="0">
                <a:solidFill>
                  <a:srgbClr val="FFFF00"/>
                </a:solidFill>
              </a:rPr>
              <a:t>coordinate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</a:t>
            </a:r>
            <a:r>
              <a:rPr lang="en-US" dirty="0" smtClean="0">
                <a:solidFill>
                  <a:srgbClr val="33CCFF"/>
                </a:solidFill>
              </a:rPr>
              <a:t>cale symmetry in cosmology ?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01655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2" y="1844824"/>
            <a:ext cx="3906658" cy="337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scales are present </a:t>
            </a:r>
            <a:r>
              <a:rPr lang="en-US" smtClean="0"/>
              <a:t>in cosmology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Cosmological solution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en-US" sz="2400" dirty="0" smtClean="0"/>
              <a:t>,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1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r>
              <a:rPr lang="de-DE" dirty="0" smtClean="0">
                <a:solidFill>
                  <a:srgbClr val="33CCFF"/>
                </a:solidFill>
              </a:rPr>
              <a:t> :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smtClean="0">
                <a:solidFill>
                  <a:srgbClr val="33CCFF"/>
                </a:solidFill>
              </a:rPr>
              <a:t>different </a:t>
            </a:r>
            <a:r>
              <a:rPr lang="de-DE" dirty="0" err="1" smtClean="0">
                <a:solidFill>
                  <a:srgbClr val="33CCFF"/>
                </a:solidFill>
              </a:rPr>
              <a:t>pictures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same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content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can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described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different </a:t>
            </a:r>
            <a:r>
              <a:rPr lang="de-DE" dirty="0" err="1" smtClean="0">
                <a:solidFill>
                  <a:srgbClr val="FFFF00"/>
                </a:solidFill>
              </a:rPr>
              <a:t>pictures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related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redefinitions</a:t>
            </a:r>
            <a:r>
              <a:rPr lang="de-DE" dirty="0" smtClean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 smtClean="0">
                <a:solidFill>
                  <a:srgbClr val="FFFF00"/>
                </a:solidFill>
              </a:rPr>
              <a:t>Weyl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, </a:t>
            </a:r>
            <a:r>
              <a:rPr lang="de-DE" dirty="0" err="1" smtClean="0">
                <a:solidFill>
                  <a:srgbClr val="FFFF00"/>
                </a:solidFill>
              </a:rPr>
              <a:t>conformal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observables </a:t>
            </a:r>
            <a:r>
              <a:rPr lang="de-DE" dirty="0" err="1" smtClean="0">
                <a:solidFill>
                  <a:srgbClr val="FFFF00"/>
                </a:solidFill>
              </a:rPr>
              <a:t>cannot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depend</a:t>
            </a:r>
            <a:r>
              <a:rPr lang="de-DE" dirty="0" smtClean="0">
                <a:solidFill>
                  <a:srgbClr val="FFFF00"/>
                </a:solidFill>
              </a:rPr>
              <a:t> on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one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which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picture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usefull</a:t>
            </a:r>
            <a:r>
              <a:rPr lang="de-DE" dirty="0" smtClean="0">
                <a:solidFill>
                  <a:srgbClr val="FFFF00"/>
                </a:solidFill>
              </a:rPr>
              <a:t> ?</a:t>
            </a: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478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Relativity of geometry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 … Newton : </a:t>
            </a:r>
            <a:r>
              <a:rPr lang="en-US" sz="2800" dirty="0" smtClean="0"/>
              <a:t>space and time </a:t>
            </a:r>
          </a:p>
          <a:p>
            <a:pPr>
              <a:buNone/>
            </a:pPr>
            <a:r>
              <a:rPr lang="en-US" sz="2800" dirty="0" smtClean="0"/>
              <a:t>    are absolute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Special relativity : </a:t>
            </a:r>
            <a:r>
              <a:rPr lang="en-US" sz="2800" dirty="0" smtClean="0"/>
              <a:t>space and time depend on observer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General relativity : </a:t>
            </a:r>
            <a:r>
              <a:rPr lang="en-US" sz="2800" dirty="0" smtClean="0"/>
              <a:t>space-time is </a:t>
            </a:r>
          </a:p>
          <a:p>
            <a:pPr>
              <a:buNone/>
            </a:pPr>
            <a:r>
              <a:rPr lang="en-US" sz="2800" dirty="0" smtClean="0"/>
              <a:t>    influenced by matter ( including radiation )</a:t>
            </a:r>
          </a:p>
          <a:p>
            <a:pPr>
              <a:buNone/>
            </a:pPr>
            <a:r>
              <a:rPr lang="en-US" sz="2800" dirty="0" smtClean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geometry is observable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Field relativity : </a:t>
            </a:r>
            <a:r>
              <a:rPr lang="en-US" sz="2800" dirty="0" smtClean="0"/>
              <a:t>geometry is relative</a:t>
            </a:r>
            <a:endParaRPr lang="en-US" sz="2800" dirty="0"/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Different pictures for geometry exist.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Why should you care about the freeze picture of the Universe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Some aspects are understood easier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Range of impact of quantum gravity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What is Dark Energy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V</a:t>
            </a:r>
            <a:r>
              <a:rPr lang="en-US" dirty="0"/>
              <a:t>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 smtClean="0"/>
              <a:t>2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Dark energy is dynamical if </a:t>
            </a:r>
            <a:r>
              <a:rPr lang="el-GR" b="1" dirty="0" smtClean="0">
                <a:solidFill>
                  <a:srgbClr val="33CC33"/>
                </a:solidFill>
              </a:rPr>
              <a:t>χ</a:t>
            </a:r>
            <a:r>
              <a:rPr lang="en-US" dirty="0" smtClean="0">
                <a:solidFill>
                  <a:srgbClr val="33CC33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changes with time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o small parameter for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dark energy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28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asymptotically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vanishing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cosmological</a:t>
            </a:r>
            <a:r>
              <a:rPr lang="de-DE" dirty="0" smtClean="0">
                <a:solidFill>
                  <a:srgbClr val="33CCFF"/>
                </a:solidFill>
              </a:rPr>
              <a:t> „</a:t>
            </a:r>
            <a:r>
              <a:rPr lang="de-DE" dirty="0" err="1" smtClean="0">
                <a:solidFill>
                  <a:srgbClr val="33CCFF"/>
                </a:solidFill>
              </a:rPr>
              <a:t>constant</a:t>
            </a:r>
            <a:r>
              <a:rPr lang="de-DE" dirty="0" smtClean="0">
                <a:solidFill>
                  <a:srgbClr val="33CCFF"/>
                </a:solidFill>
              </a:rPr>
              <a:t>“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vanishes for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→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V= 𝜇</a:t>
            </a:r>
            <a:r>
              <a:rPr lang="en-US" sz="4000" baseline="30000" dirty="0" smtClean="0"/>
              <a:t>2 </a:t>
            </a:r>
            <a:r>
              <a:rPr lang="el-GR" sz="4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7267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small dimensionless number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needs two intrinsic mass scales</a:t>
            </a:r>
          </a:p>
          <a:p>
            <a:pPr>
              <a:defRPr/>
            </a:pPr>
            <a:r>
              <a:rPr lang="en-US" dirty="0" smtClean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 smtClean="0"/>
              <a:t>variable gravity : Planck mass moving to infinity , with fixed </a:t>
            </a:r>
            <a:r>
              <a:rPr lang="en-US" dirty="0" smtClean="0"/>
              <a:t>or moderately increasing V        </a:t>
            </a:r>
          </a:p>
          <a:p>
            <a:pPr marL="0" indent="0">
              <a:buNone/>
              <a:defRPr/>
            </a:pPr>
            <a:r>
              <a:rPr lang="en-US" dirty="0" smtClean="0"/>
              <a:t>                  </a:t>
            </a:r>
            <a:r>
              <a:rPr lang="en-US" dirty="0" smtClean="0">
                <a:solidFill>
                  <a:srgbClr val="FFFF00"/>
                </a:solidFill>
              </a:rPr>
              <a:t>ratio vanishes asymptotically </a:t>
            </a:r>
            <a:r>
              <a:rPr lang="en-US" dirty="0" smtClean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1691680" y="5373216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 in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elementary particle physics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321297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proton mass  ,  electron mass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5013176"/>
            <a:ext cx="745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scales are present in </a:t>
            </a:r>
            <a:r>
              <a:rPr lang="en-US" smtClean="0"/>
              <a:t>particle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38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dirty="0" smtClean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time scale       </a:t>
            </a:r>
            <a:r>
              <a:rPr lang="el-GR" sz="4400" b="1" dirty="0" smtClean="0">
                <a:solidFill>
                  <a:srgbClr val="FFFF00"/>
                </a:solidFill>
              </a:rPr>
              <a:t>μ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4400" b="1" dirty="0" smtClean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10</a:t>
            </a:r>
            <a:r>
              <a:rPr lang="en-US" sz="4400" b="1" dirty="0" smtClean="0">
                <a:solidFill>
                  <a:srgbClr val="FFFF00"/>
                </a:solidFill>
              </a:rPr>
              <a:t> yr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Planck mass does not appear as parameter</a:t>
            </a:r>
          </a:p>
          <a:p>
            <a:pPr>
              <a:defRPr/>
            </a:pPr>
            <a:r>
              <a:rPr lang="en-US" dirty="0" smtClean="0"/>
              <a:t>Planck mass grows large </a:t>
            </a:r>
            <a:r>
              <a:rPr lang="en-US" dirty="0" smtClean="0"/>
              <a:t>dynamically</a:t>
            </a:r>
          </a:p>
          <a:p>
            <a:pPr>
              <a:defRPr/>
            </a:pPr>
            <a:r>
              <a:rPr lang="en-US" dirty="0" smtClean="0"/>
              <a:t>Dark energy is tiny because Universe is old</a:t>
            </a:r>
            <a:endParaRPr lang="en-US" dirty="0" smtClean="0"/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infinite past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particles become </a:t>
            </a:r>
            <a:r>
              <a:rPr lang="en-US" dirty="0" err="1" smtClean="0">
                <a:solidFill>
                  <a:srgbClr val="FFFF00"/>
                </a:solidFill>
              </a:rPr>
              <a:t>massless</a:t>
            </a:r>
            <a:r>
              <a:rPr lang="en-US" dirty="0" smtClean="0">
                <a:solidFill>
                  <a:srgbClr val="FFFF00"/>
                </a:solidFill>
              </a:rPr>
              <a:t> in infinite past 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 smtClean="0">
              <a:solidFill>
                <a:srgbClr val="FFFF00"/>
              </a:solidFill>
              <a:effectLst/>
            </a:endParaRP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 smtClean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the beginning was light-like emptiness.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Eternal light-vacuum is unstable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/>
              <a:t>We see fluctuations in a stage 5000 billion years ago.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Quantum fluctuations induce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running couplings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violation of scale symmetry</a:t>
            </a:r>
          </a:p>
          <a:p>
            <a:pPr>
              <a:defRPr/>
            </a:pPr>
            <a:r>
              <a:rPr lang="en-US" dirty="0" smtClean="0"/>
              <a:t>well known in QCD or standard model</a:t>
            </a:r>
            <a:endParaRPr 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 oscillations ….</a:t>
            </a:r>
            <a:endParaRPr lang="en-US" dirty="0"/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counting : discrete</a:t>
            </a:r>
          </a:p>
          <a:p>
            <a:r>
              <a:rPr lang="en-US" dirty="0" smtClean="0"/>
              <a:t>invariant under field transformations</a:t>
            </a:r>
          </a:p>
          <a:p>
            <a:r>
              <a:rPr lang="en-US" dirty="0" smtClean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 smtClean="0">
                <a:solidFill>
                  <a:srgbClr val="FFFF00"/>
                </a:solidFill>
              </a:rPr>
              <a:t>Big  bang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smtClean="0">
                <a:solidFill>
                  <a:srgbClr val="FFFF00"/>
                </a:solidFill>
              </a:rPr>
              <a:t>in Einstein </a:t>
            </a:r>
            <a:r>
              <a:rPr lang="de-DE" b="0" i="1" dirty="0" err="1" smtClean="0">
                <a:solidFill>
                  <a:srgbClr val="FFFF00"/>
                </a:solidFill>
              </a:rPr>
              <a:t>frame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is</a:t>
            </a:r>
            <a:r>
              <a:rPr lang="de-DE" b="0" i="1" dirty="0" smtClean="0">
                <a:solidFill>
                  <a:srgbClr val="FFFF00"/>
                </a:solidFill>
              </a:rPr>
              <a:t/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err="1" smtClean="0">
                <a:solidFill>
                  <a:srgbClr val="FFFF00"/>
                </a:solidFill>
              </a:rPr>
              <a:t>field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!</a:t>
            </a:r>
            <a:endParaRPr lang="de-DE" b="0" i="1" dirty="0">
              <a:solidFill>
                <a:srgbClr val="FFFF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</a:t>
            </a:r>
            <a:r>
              <a:rPr lang="de-DE" dirty="0" err="1" smtClean="0">
                <a:solidFill>
                  <a:srgbClr val="33CCFF"/>
                </a:solidFill>
              </a:rPr>
              <a:t>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 smtClean="0"/>
              <a:t>Big Bang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- </a:t>
            </a:r>
            <a:r>
              <a:rPr lang="de-DE" dirty="0" err="1"/>
              <a:t>s</a:t>
            </a:r>
            <a:r>
              <a:rPr lang="de-DE" dirty="0" err="1" smtClean="0"/>
              <a:t>ingularity</a:t>
            </a:r>
            <a:r>
              <a:rPr lang="de-DE" dirty="0" smtClean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 smtClean="0"/>
              <a:t>similar</a:t>
            </a:r>
            <a:r>
              <a:rPr lang="de-DE" dirty="0" smtClean="0"/>
              <a:t> ( but not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/>
              <a:t>    </a:t>
            </a:r>
            <a:r>
              <a:rPr lang="de-DE" dirty="0" err="1" smtClean="0"/>
              <a:t>coordinate</a:t>
            </a:r>
            <a:r>
              <a:rPr lang="de-DE" dirty="0" smtClean="0"/>
              <a:t> - </a:t>
            </a:r>
            <a:r>
              <a:rPr lang="de-DE" dirty="0" err="1" smtClean="0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50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</a:t>
            </a:r>
            <a:r>
              <a:rPr lang="de-DE" dirty="0" err="1" smtClean="0">
                <a:solidFill>
                  <a:srgbClr val="33CCFF"/>
                </a:solidFill>
              </a:rPr>
              <a:t>onclusions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Quantum </a:t>
            </a:r>
            <a:r>
              <a:rPr lang="de-DE" dirty="0" err="1" smtClean="0">
                <a:solidFill>
                  <a:srgbClr val="FFFF00"/>
                </a:solidFill>
              </a:rPr>
              <a:t>gravity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dynamics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present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Universe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Fixed </a:t>
            </a:r>
            <a:r>
              <a:rPr lang="de-DE" dirty="0" err="1" smtClean="0">
                <a:solidFill>
                  <a:srgbClr val="FFFF00"/>
                </a:solidFill>
              </a:rPr>
              <a:t>points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symmetry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crucial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Big bang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artefact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inappropriate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32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smtClean="0">
                <a:solidFill>
                  <a:srgbClr val="33CCFF"/>
                </a:solidFill>
              </a:rPr>
              <a:t>Crossover in </a:t>
            </a:r>
            <a:r>
              <a:rPr lang="de-DE" sz="4000" dirty="0" err="1" smtClean="0">
                <a:solidFill>
                  <a:srgbClr val="33CCFF"/>
                </a:solidFill>
              </a:rPr>
              <a:t>quantum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gravity</a:t>
            </a:r>
            <a:r>
              <a:rPr lang="de-DE" sz="4000" dirty="0" smtClean="0">
                <a:solidFill>
                  <a:srgbClr val="33CCFF"/>
                </a:solidFill>
              </a:rPr>
              <a:t/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00FF00"/>
                </a:solidFill>
              </a:rPr>
              <a:t>and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cosmology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</a:t>
            </a:r>
            <a:r>
              <a:rPr lang="en-US" dirty="0" smtClean="0">
                <a:solidFill>
                  <a:srgbClr val="33CCFF"/>
                </a:solidFill>
              </a:rPr>
              <a:t>enormalization flow and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evolution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 smtClean="0">
                <a:solidFill>
                  <a:srgbClr val="33CC33"/>
                </a:solidFill>
              </a:rPr>
              <a:t>µ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is mapped by dimensionless functions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smtClean="0"/>
              <a:t>translates by solution of field equation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 smtClean="0">
                <a:solidFill>
                  <a:srgbClr val="33CC33"/>
                </a:solidFill>
              </a:rPr>
              <a:t>η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Quantum </a:t>
            </a:r>
            <a:r>
              <a:rPr lang="de-DE" dirty="0" err="1" smtClean="0">
                <a:solidFill>
                  <a:srgbClr val="33CCFF"/>
                </a:solidFill>
              </a:rPr>
              <a:t>scale</a:t>
            </a:r>
            <a:r>
              <a:rPr lang="de-DE" smtClean="0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 </a:t>
            </a:r>
            <a:r>
              <a:rPr lang="de-DE" dirty="0" err="1" smtClean="0"/>
              <a:t>violate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dimensionless</a:t>
            </a:r>
            <a:r>
              <a:rPr lang="de-DE" dirty="0" smtClean="0"/>
              <a:t> </a:t>
            </a:r>
            <a:r>
              <a:rPr lang="de-DE" dirty="0" err="1" smtClean="0"/>
              <a:t>couplings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at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,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exact</a:t>
            </a:r>
            <a:r>
              <a:rPr lang="de-DE" dirty="0" smtClean="0"/>
              <a:t> !</a:t>
            </a:r>
          </a:p>
          <a:p>
            <a:pPr>
              <a:defRPr/>
            </a:pP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generate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</a:t>
            </a:r>
            <a:r>
              <a:rPr lang="en-US" dirty="0" smtClean="0">
                <a:solidFill>
                  <a:srgbClr val="33CCFF"/>
                </a:solidFill>
              </a:rPr>
              <a:t>caling solution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end of inflation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scaling solution with </a:t>
            </a:r>
          </a:p>
          <a:p>
            <a:r>
              <a:rPr lang="en-US" sz="2400" dirty="0" smtClean="0"/>
              <a:t>few percent</a:t>
            </a:r>
          </a:p>
          <a:p>
            <a:r>
              <a:rPr lang="en-US" sz="2400" dirty="0" smtClean="0"/>
              <a:t>of Early Dark Energy</a:t>
            </a:r>
            <a:endParaRPr lang="en-US" sz="24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dirty="0" smtClean="0">
                <a:solidFill>
                  <a:srgbClr val="FFFF00"/>
                </a:solidFill>
              </a:rPr>
              <a:t>atter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Evolution of dark energy fraction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J. Rubio,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Growing neutrino masses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quintessence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from SM to IR</a:t>
            </a:r>
          </a:p>
          <a:p>
            <a:pPr>
              <a:defRPr/>
            </a:pPr>
            <a:r>
              <a:rPr lang="en-US" dirty="0" smtClean="0"/>
              <a:t>in sector Beyond Standard Model</a:t>
            </a:r>
          </a:p>
          <a:p>
            <a:pPr>
              <a:defRPr/>
            </a:pPr>
            <a:r>
              <a:rPr lang="en-US" dirty="0" smtClean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33CC33"/>
                </a:solidFill>
              </a:rPr>
              <a:t>Except </a:t>
            </a:r>
            <a:r>
              <a:rPr lang="en-US" b="1" dirty="0">
                <a:solidFill>
                  <a:srgbClr val="33CC33"/>
                </a:solidFill>
              </a:rPr>
              <a:t>for neutrinos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ll particle masses are 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, such that </a:t>
            </a:r>
            <a:r>
              <a:rPr lang="en-US" b="1" dirty="0" smtClean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Cosmic trigger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 smtClean="0"/>
              <a:t>Stop of evolution of scalar field when neutrinos become non-relativistic</a:t>
            </a:r>
          </a:p>
          <a:p>
            <a:r>
              <a:rPr lang="en-US" dirty="0"/>
              <a:t>T</a:t>
            </a:r>
            <a:r>
              <a:rPr lang="en-US" dirty="0" smtClean="0"/>
              <a:t>ransition from scaling solution to (almost) cosmological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cs typeface="+mj-cs"/>
              </a:rPr>
              <a:t>O</a:t>
            </a:r>
            <a:r>
              <a:rPr lang="en-US" dirty="0" smtClean="0">
                <a:solidFill>
                  <a:srgbClr val="33CCFF"/>
                </a:solidFill>
                <a:cs typeface="+mj-cs"/>
              </a:rPr>
              <a:t>scillating neutrino lumps</a:t>
            </a:r>
            <a:endParaRPr lang="de-DE" dirty="0">
              <a:solidFill>
                <a:srgbClr val="33CCFF"/>
              </a:solidFill>
              <a:cs typeface="+mj-cs"/>
            </a:endParaRPr>
          </a:p>
        </p:txBody>
      </p:sp>
      <p:pic>
        <p:nvPicPr>
          <p:cNvPr id="54275" name="Picture 2" descr="E:\Material\Cosmomaterial\Neutrinolumps\lumpplots2\oscilla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525621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557338"/>
            <a:ext cx="31638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789363"/>
            <a:ext cx="31305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476375" y="6308725"/>
            <a:ext cx="30956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Y.Ayaita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M.Weber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425" y="5949950"/>
            <a:ext cx="30400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Ayaita</a:t>
            </a:r>
            <a:r>
              <a:rPr lang="de-DE" sz="2400" dirty="0">
                <a:latin typeface="Garamond" pitchFamily="18" charset="0"/>
              </a:rPr>
              <a:t>, Baldi, </a:t>
            </a:r>
            <a:r>
              <a:rPr lang="de-DE" sz="2400" dirty="0" err="1">
                <a:latin typeface="Garamond" pitchFamily="18" charset="0"/>
              </a:rPr>
              <a:t>Fuehrer</a:t>
            </a:r>
            <a:r>
              <a:rPr lang="de-DE" sz="2400" dirty="0">
                <a:latin typeface="Garamond" pitchFamily="18" charset="0"/>
              </a:rPr>
              <a:t>,</a:t>
            </a:r>
          </a:p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Puchwein</a:t>
            </a:r>
            <a:r>
              <a:rPr lang="de-DE" sz="2400" dirty="0">
                <a:latin typeface="Garamond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6499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Neutrino lumps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Evolution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dark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energy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similar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to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el-GR" dirty="0" smtClean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</a:t>
            </a:r>
            <a:r>
              <a:rPr lang="en-US" sz="4000" dirty="0" smtClean="0">
                <a:solidFill>
                  <a:srgbClr val="33CCFF"/>
                </a:solidFill>
              </a:rPr>
              <a:t>unctional renormalization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Compatibility with observations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Realistic inflation model</a:t>
            </a: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/>
              <a:t>Almost same prediction for radiation, matter, and Dark Energy domination as </a:t>
            </a:r>
            <a:r>
              <a:rPr lang="en-US" sz="2800" smtClean="0"/>
              <a:t>Λ</a:t>
            </a:r>
            <a:r>
              <a:rPr lang="en-US" smtClean="0"/>
              <a:t>CDM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Large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9999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Energy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  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2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quantum gravity,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play an important role on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distances as large as the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size of the Universe</a:t>
            </a:r>
            <a:endParaRPr lang="en-US" b="0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for long range scalar fields and dynamical dark energy</a:t>
            </a:r>
          </a:p>
          <a:p>
            <a:r>
              <a:rPr lang="en-US" sz="2400" dirty="0" smtClean="0"/>
              <a:t>- not for all quantities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Instability of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action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 smtClean="0">
                <a:solidFill>
                  <a:srgbClr val="FFFF00"/>
                </a:solidFill>
              </a:rPr>
              <a:t>tachyonic</a:t>
            </a:r>
            <a:r>
              <a:rPr lang="en-US" sz="2800" dirty="0" smtClean="0">
                <a:solidFill>
                  <a:srgbClr val="FFFF00"/>
                </a:solidFill>
              </a:rPr>
              <a:t> mass term”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barrier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 smtClean="0">
                <a:solidFill>
                  <a:srgbClr val="FFFF00"/>
                </a:solidFill>
              </a:rPr>
              <a:t>2</a:t>
            </a:r>
            <a:r>
              <a:rPr lang="en-US" sz="4400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</a:t>
            </a:r>
            <a:r>
              <a:rPr lang="en-US" sz="3600" dirty="0" smtClean="0"/>
              <a:t>nstability of graviton propagator is avoided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gravity computation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Graviton barrier and solution of the cosmological constant problem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FF00"/>
                </a:solidFill>
              </a:rPr>
              <a:t>If </a:t>
            </a:r>
            <a:r>
              <a:rPr lang="en-US" sz="2800" dirty="0">
                <a:solidFill>
                  <a:srgbClr val="00FF00"/>
                </a:solidFill>
              </a:rPr>
              <a:t>M increases with </a:t>
            </a:r>
            <a:r>
              <a:rPr lang="en-US" sz="2800" dirty="0" smtClean="0">
                <a:solidFill>
                  <a:srgbClr val="00FF00"/>
                </a:solidFill>
              </a:rPr>
              <a:t>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Effective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osmological constant vanishes in </a:t>
            </a:r>
            <a:r>
              <a:rPr lang="en-US" dirty="0">
                <a:solidFill>
                  <a:srgbClr val="FFFF00"/>
                </a:solidFill>
              </a:rPr>
              <a:t>infinite </a:t>
            </a:r>
            <a:r>
              <a:rPr lang="en-US" dirty="0" smtClean="0">
                <a:solidFill>
                  <a:srgbClr val="FFFF00"/>
                </a:solidFill>
              </a:rPr>
              <a:t>future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</a:t>
            </a:r>
            <a:r>
              <a:rPr lang="en-US" sz="3600" b="1" dirty="0" smtClean="0"/>
              <a:t>M =</a:t>
            </a:r>
            <a:r>
              <a:rPr lang="el-GR" sz="3600" b="1" dirty="0" smtClean="0"/>
              <a:t> </a:t>
            </a:r>
            <a:r>
              <a:rPr lang="el-GR" sz="3600" b="1" dirty="0"/>
              <a:t>χ </a:t>
            </a:r>
            <a:r>
              <a:rPr lang="en-US" sz="3600" b="1" dirty="0" smtClean="0"/>
              <a:t>  :   V</a:t>
            </a:r>
            <a:r>
              <a:rPr lang="en-US" sz="3600" b="1" dirty="0"/>
              <a:t>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UV fixed point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3060</TotalTime>
  <Words>2032</Words>
  <Application>Microsoft Macintosh PowerPoint</Application>
  <PresentationFormat>On-screen Show (4:3)</PresentationFormat>
  <Paragraphs>413</Paragraphs>
  <Slides>86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Garamond</vt:lpstr>
      <vt:lpstr>Lucida Grande</vt:lpstr>
      <vt:lpstr>MS PGothic</vt:lpstr>
      <vt:lpstr>Wingdings</vt:lpstr>
      <vt:lpstr>Arial</vt:lpstr>
      <vt:lpstr>Strömung</vt:lpstr>
      <vt:lpstr>Scale symmetry  in cosmology</vt:lpstr>
      <vt:lpstr>Scale symmetry</vt:lpstr>
      <vt:lpstr>Scale symmetry</vt:lpstr>
      <vt:lpstr>Scale symmetry in cosmology ?</vt:lpstr>
      <vt:lpstr>Scale symmetry in  elementary particle physics ?</vt:lpstr>
      <vt:lpstr>Quantum fluctuations induce running couplings</vt:lpstr>
      <vt:lpstr>Quantum scale symmetry</vt:lpstr>
      <vt:lpstr>Functional renormalization : flowing action</vt:lpstr>
      <vt:lpstr>Ultraviolet fixed point</vt:lpstr>
      <vt:lpstr>Asymptotic safety of  quantum gravity</vt:lpstr>
      <vt:lpstr>Asymptotic safety     Asymptotic freedom</vt:lpstr>
      <vt:lpstr>a prediction…</vt:lpstr>
      <vt:lpstr>  quantum gravity with scalar field – the role of scale symmetry for cosmology</vt:lpstr>
      <vt:lpstr>Spontaneous breaking  of scale symmetry</vt:lpstr>
      <vt:lpstr>Approximate scale symmetry near fixed points</vt:lpstr>
      <vt:lpstr>Possible consequences of  crossover in quantum gravity</vt:lpstr>
      <vt:lpstr>variable gravity</vt:lpstr>
      <vt:lpstr>Variable Gravity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Model is compatible with  present observations</vt:lpstr>
      <vt:lpstr>Strange evolution of Universe</vt:lpstr>
      <vt:lpstr>Expanding Universe or shrinking atoms ? </vt:lpstr>
      <vt:lpstr>Hot 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Einstein frame</vt:lpstr>
      <vt:lpstr>Einstein frame</vt:lpstr>
      <vt:lpstr>Field relativity</vt:lpstr>
      <vt:lpstr>Cosmological solution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What is Dark Energy ?</vt:lpstr>
      <vt:lpstr>No small parameter for  dark energy</vt:lpstr>
      <vt:lpstr>Four-parameter model</vt:lpstr>
      <vt:lpstr>asymptotically vanishing cosmological „constant“</vt:lpstr>
      <vt:lpstr>small dimensionless number ?</vt:lpstr>
      <vt:lpstr>Quintessence</vt:lpstr>
      <vt:lpstr>Prediction :   homogeneous dark energy influences recent cosmology  - of same order as dark matter -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Field - singularity</vt:lpstr>
      <vt:lpstr>Conclusions </vt:lpstr>
      <vt:lpstr>PowerPoint Presentation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Oscillating neutrino lumps</vt:lpstr>
      <vt:lpstr>Neutrino lumps</vt:lpstr>
      <vt:lpstr>Evolution of dark energy  similar to ΛCDM</vt:lpstr>
      <vt:lpstr>Compatibility with observations and possible tests</vt:lpstr>
      <vt:lpstr>Simplicity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Amplitude of density fluctuations</vt:lpstr>
    </vt:vector>
  </TitlesOfParts>
  <Company>Theoretische Physik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434</cp:revision>
  <dcterms:created xsi:type="dcterms:W3CDTF">2003-07-05T08:41:24Z</dcterms:created>
  <dcterms:modified xsi:type="dcterms:W3CDTF">2018-02-15T16:00:26Z</dcterms:modified>
</cp:coreProperties>
</file>