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8"/>
  </p:notesMasterIdLst>
  <p:handoutMasterIdLst>
    <p:handoutMasterId r:id="rId49"/>
  </p:handoutMasterIdLst>
  <p:sldIdLst>
    <p:sldId id="1067" r:id="rId2"/>
    <p:sldId id="1489" r:id="rId3"/>
    <p:sldId id="1408" r:id="rId4"/>
    <p:sldId id="1490" r:id="rId5"/>
    <p:sldId id="1491" r:id="rId6"/>
    <p:sldId id="1443" r:id="rId7"/>
    <p:sldId id="1494" r:id="rId8"/>
    <p:sldId id="1495" r:id="rId9"/>
    <p:sldId id="1453" r:id="rId10"/>
    <p:sldId id="1496" r:id="rId11"/>
    <p:sldId id="1336" r:id="rId12"/>
    <p:sldId id="1434" r:id="rId13"/>
    <p:sldId id="1469" r:id="rId14"/>
    <p:sldId id="1498" r:id="rId15"/>
    <p:sldId id="1497" r:id="rId16"/>
    <p:sldId id="1499" r:id="rId17"/>
    <p:sldId id="1487" r:id="rId18"/>
    <p:sldId id="1470" r:id="rId19"/>
    <p:sldId id="1471" r:id="rId20"/>
    <p:sldId id="1474" r:id="rId21"/>
    <p:sldId id="1475" r:id="rId22"/>
    <p:sldId id="1479" r:id="rId23"/>
    <p:sldId id="295" r:id="rId24"/>
    <p:sldId id="1500" r:id="rId25"/>
    <p:sldId id="1485" r:id="rId26"/>
    <p:sldId id="1427" r:id="rId27"/>
    <p:sldId id="1482" r:id="rId28"/>
    <p:sldId id="1481" r:id="rId29"/>
    <p:sldId id="1483" r:id="rId30"/>
    <p:sldId id="271" r:id="rId31"/>
    <p:sldId id="1457" r:id="rId32"/>
    <p:sldId id="1448" r:id="rId33"/>
    <p:sldId id="1449" r:id="rId34"/>
    <p:sldId id="1462" r:id="rId35"/>
    <p:sldId id="1486" r:id="rId36"/>
    <p:sldId id="1422" r:id="rId37"/>
    <p:sldId id="1424" r:id="rId38"/>
    <p:sldId id="1423" r:id="rId39"/>
    <p:sldId id="1428" r:id="rId40"/>
    <p:sldId id="1429" r:id="rId41"/>
    <p:sldId id="1484" r:id="rId42"/>
    <p:sldId id="1458" r:id="rId43"/>
    <p:sldId id="282" r:id="rId44"/>
    <p:sldId id="1419" r:id="rId45"/>
    <p:sldId id="1407" r:id="rId46"/>
    <p:sldId id="1351" r:id="rId47"/>
  </p:sldIdLst>
  <p:sldSz cx="9144000" cy="6858000" type="screen4x3"/>
  <p:notesSz cx="6858000" cy="9144000"/>
  <p:custDataLst>
    <p:tags r:id="rId5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0033CC"/>
    <a:srgbClr val="00FFDC"/>
    <a:srgbClr val="33CCFF"/>
    <a:srgbClr val="33CC33"/>
    <a:srgbClr val="009900"/>
    <a:srgbClr val="FB250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/>
    <p:restoredTop sz="94660"/>
  </p:normalViewPr>
  <p:slideViewPr>
    <p:cSldViewPr>
      <p:cViewPr varScale="1">
        <p:scale>
          <a:sx n="148" d="100"/>
          <a:sy n="148" d="100"/>
        </p:scale>
        <p:origin x="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15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07A23D4A-4A75-4723-A6B6-E3ACDE16B7C7}" type="datetimeFigureOut">
              <a:rPr lang="en-US"/>
              <a:pPr>
                <a:defRPr/>
              </a:pPr>
              <a:t>10/21/23</a:t>
            </a:fld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A03D9FFD-C963-4151-8B1F-01897BBE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1487572A-3073-4D30-9A24-ED212565E8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7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4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87A6A5-9096-46F2-B8EB-D1BC0150B950}" type="slidenum">
              <a:rPr lang="de-DE" sz="1200">
                <a:effectLst/>
              </a:rPr>
              <a:pPr algn="r"/>
              <a:t>15</a:t>
            </a:fld>
            <a:endParaRPr lang="de-DE" sz="1200">
              <a:effectLst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E8AC-7139-4335-82FE-D51635B7F6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3DE4-3C59-45C9-8138-924684B6B5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1014-A62B-49EE-8EED-7DFAD2059C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4446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FFE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5630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36DA-0852-480E-961D-B885B72510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AE89-C714-4923-8436-05DFA839E4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CC0A-2A31-479C-8688-82C61DC207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F439-99D5-41AC-A104-6E7CB46B6E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666A-8293-4E67-B102-7E7E538011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8EBC-CB0E-4114-AC9B-39036030AE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F741-4A19-49A8-866B-85A6A370C1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41E7-73CB-4C85-93AE-280E2439D3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37C8898-2542-4CC8-B71F-FE86B7565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9" r:id="rId12"/>
    <p:sldLayoutId id="21474842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7" Type="http://schemas.openxmlformats.org/officeDocument/2006/relationships/image" Target="../media/image14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"/><Relationship Id="rId5" Type="http://schemas.openxmlformats.org/officeDocument/2006/relationships/image" Target="../media/image12.tif"/><Relationship Id="rId4" Type="http://schemas.openxmlformats.org/officeDocument/2006/relationships/image" Target="../media/image11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ubble_Ultra_Deep_Field_Black_point_edit"/>
          <p:cNvPicPr>
            <a:picLocks noChangeAspect="1" noChangeArrowheads="1"/>
          </p:cNvPicPr>
          <p:nvPr/>
        </p:nvPicPr>
        <p:blipFill>
          <a:blip r:embed="rId3" cstate="print"/>
          <a:srcRect t="2287" b="11536"/>
          <a:stretch>
            <a:fillRect/>
          </a:stretch>
        </p:blipFill>
        <p:spPr bwMode="auto">
          <a:xfrm>
            <a:off x="0" y="-315416"/>
            <a:ext cx="9144000" cy="76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378498"/>
          </a:xfrm>
        </p:spPr>
        <p:txBody>
          <a:bodyPr/>
          <a:lstStyle/>
          <a:p>
            <a:pPr>
              <a:defRPr/>
            </a:pPr>
            <a:r>
              <a:rPr lang="en-US" sz="5400" b="0" dirty="0">
                <a:solidFill>
                  <a:srgbClr val="FFFF00"/>
                </a:solidFill>
                <a:effectLst/>
              </a:rPr>
              <a:t>Quantum gravity prediction for 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r>
              <a:rPr lang="en-US" sz="5400" b="0" dirty="0">
                <a:solidFill>
                  <a:srgbClr val="FFFF00"/>
                </a:solidFill>
                <a:effectLst/>
              </a:rPr>
              <a:t>dynamical dark energy 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br>
              <a:rPr lang="en-US" sz="5400" b="0" dirty="0">
                <a:solidFill>
                  <a:srgbClr val="FFFF00"/>
                </a:solidFill>
                <a:effectLst/>
              </a:rPr>
            </a:br>
            <a:endParaRPr lang="de-DE" sz="5400" dirty="0">
              <a:solidFill>
                <a:srgbClr val="FFFF0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FAEBFAF-3DE9-3BD8-9F7C-9B00C1D39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37643" r="10754" b="48913"/>
          <a:stretch/>
        </p:blipFill>
        <p:spPr bwMode="auto">
          <a:xfrm>
            <a:off x="4572000" y="5311704"/>
            <a:ext cx="4176464" cy="58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6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68F7-BDD4-2C93-0F58-5556DD66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Predictivity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8CA17-0817-2A82-FE4B-DBBC00EF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075240" cy="3777283"/>
          </a:xfrm>
        </p:spPr>
        <p:txBody>
          <a:bodyPr/>
          <a:lstStyle/>
          <a:p>
            <a:r>
              <a:rPr lang="en-US" dirty="0"/>
              <a:t>asymptotic safety is predictive</a:t>
            </a:r>
          </a:p>
          <a:p>
            <a:r>
              <a:rPr lang="en-US" dirty="0"/>
              <a:t>few relevant parameters govern flow away from UV-fixed point</a:t>
            </a:r>
          </a:p>
          <a:p>
            <a:r>
              <a:rPr lang="en-US" dirty="0"/>
              <a:t>translate to renormalizable couplings in standard model or extensions</a:t>
            </a:r>
          </a:p>
        </p:txBody>
      </p:sp>
    </p:spTree>
    <p:extLst>
      <p:ext uri="{BB962C8B-B14F-4D97-AF65-F5344CB8AC3E}">
        <p14:creationId xmlns:p14="http://schemas.microsoft.com/office/powerpoint/2010/main" val="350230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FFDC"/>
                </a:solidFill>
              </a:rPr>
              <a:t>Prediction of mass of Higgs boson</a:t>
            </a:r>
            <a:endParaRPr lang="de-DE" sz="4000" dirty="0">
              <a:solidFill>
                <a:srgbClr val="00FFDC"/>
              </a:solidFill>
            </a:endParaRPr>
          </a:p>
        </p:txBody>
      </p:sp>
      <p:pic>
        <p:nvPicPr>
          <p:cNvPr id="165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76700"/>
            <a:ext cx="79835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3"/>
          <p:cNvPicPr>
            <a:picLocks noChangeAspect="1" noChangeArrowheads="1"/>
          </p:cNvPicPr>
          <p:nvPr/>
        </p:nvPicPr>
        <p:blipFill>
          <a:blip r:embed="rId4" cstate="print"/>
          <a:srcRect l="45100" t="75000" r="26936" b="10001"/>
          <a:stretch>
            <a:fillRect/>
          </a:stretch>
        </p:blipFill>
        <p:spPr bwMode="auto">
          <a:xfrm>
            <a:off x="2051050" y="5876925"/>
            <a:ext cx="5953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55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82DE-0439-0313-1047-673E5CC5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Metric + scalar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E32A7-E879-9DB2-326D-8ED831ABA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7175"/>
            <a:ext cx="8369300" cy="4601965"/>
          </a:xfrm>
        </p:spPr>
        <p:txBody>
          <a:bodyPr/>
          <a:lstStyle/>
          <a:p>
            <a:r>
              <a:rPr lang="en-US" sz="3600" dirty="0"/>
              <a:t>Inflation : </a:t>
            </a:r>
          </a:p>
          <a:p>
            <a:pPr marL="0" indent="0">
              <a:buNone/>
            </a:pPr>
            <a:r>
              <a:rPr lang="en-US" sz="3600" dirty="0"/>
              <a:t>   add scalar field ( </a:t>
            </a:r>
            <a:r>
              <a:rPr lang="en-US" sz="3600" dirty="0" err="1">
                <a:solidFill>
                  <a:srgbClr val="FFFF00"/>
                </a:solidFill>
              </a:rPr>
              <a:t>inflaton</a:t>
            </a:r>
            <a:r>
              <a:rPr lang="en-US" sz="3600" dirty="0"/>
              <a:t> )</a:t>
            </a:r>
          </a:p>
          <a:p>
            <a:endParaRPr lang="en-US" sz="3600" dirty="0"/>
          </a:p>
          <a:p>
            <a:r>
              <a:rPr lang="en-US" sz="3600" dirty="0"/>
              <a:t>Dynamical dark energy or quintessence:</a:t>
            </a:r>
          </a:p>
          <a:p>
            <a:pPr marL="0" indent="0">
              <a:buNone/>
            </a:pPr>
            <a:r>
              <a:rPr lang="en-US" sz="3600" dirty="0"/>
              <a:t>    add scalar field ( </a:t>
            </a:r>
            <a:r>
              <a:rPr lang="en-US" sz="3600" dirty="0" err="1">
                <a:solidFill>
                  <a:srgbClr val="FFFF00"/>
                </a:solidFill>
              </a:rPr>
              <a:t>cosmon</a:t>
            </a:r>
            <a:r>
              <a:rPr lang="en-US" sz="3600" dirty="0"/>
              <a:t> 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720171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BE63-EA6F-8BAE-36AF-98CB5CBF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666530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Can the scalar potential be predicted by functional renormalization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for quantum gravity ?</a:t>
            </a:r>
          </a:p>
        </p:txBody>
      </p:sp>
    </p:spTree>
    <p:extLst>
      <p:ext uri="{BB962C8B-B14F-4D97-AF65-F5344CB8AC3E}">
        <p14:creationId xmlns:p14="http://schemas.microsoft.com/office/powerpoint/2010/main" val="373974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AFB6-19A3-D04B-9311-02045C0A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9FFE2"/>
                </a:solidFill>
              </a:rPr>
              <a:t>Quantum gravity prediction for</a:t>
            </a:r>
            <a:br>
              <a:rPr lang="en-US" sz="3200" dirty="0">
                <a:solidFill>
                  <a:srgbClr val="09FFE2"/>
                </a:solidFill>
              </a:rPr>
            </a:br>
            <a:r>
              <a:rPr lang="en-US" sz="3200" dirty="0">
                <a:solidFill>
                  <a:srgbClr val="09FFE2"/>
                </a:solidFill>
              </a:rPr>
              <a:t>generic form of potential for singlet scalar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DDF3C-764B-D244-A4E2-1BE5A467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6666026" cy="42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6250"/>
            <a:ext cx="8136135" cy="1728614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00FFDC"/>
                </a:solidFill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rgbClr val="00FFDC"/>
                </a:solidFill>
                <a:ea typeface="+mj-ea"/>
                <a:cs typeface="+mj-cs"/>
              </a:rPr>
              <a:t>prediction of (approximate )</a:t>
            </a:r>
            <a:br>
              <a:rPr lang="en-US" sz="4000" dirty="0">
                <a:solidFill>
                  <a:srgbClr val="00FFDC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rgbClr val="00FFDC"/>
                </a:solidFill>
                <a:ea typeface="+mj-ea"/>
                <a:cs typeface="+mj-cs"/>
              </a:rPr>
              <a:t>quantum scale symmetry:</a:t>
            </a:r>
            <a:endParaRPr lang="de-DE" sz="4800" dirty="0">
              <a:solidFill>
                <a:srgbClr val="00FFDC"/>
              </a:solidFill>
              <a:ea typeface="+mj-ea"/>
              <a:cs typeface="+mj-cs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565400"/>
            <a:ext cx="7705725" cy="40211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dirty="0">
                <a:solidFill>
                  <a:srgbClr val="33CCFF"/>
                </a:solidFill>
                <a:ea typeface="+mn-ea"/>
                <a:cs typeface="+mn-cs"/>
              </a:rPr>
              <a:t>  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dynamical dark energy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  generated by  scalar field (</a:t>
            </a:r>
            <a:r>
              <a:rPr lang="en-US" sz="4000" dirty="0" err="1">
                <a:solidFill>
                  <a:srgbClr val="FFFF00"/>
                </a:solidFill>
                <a:ea typeface="+mn-ea"/>
                <a:cs typeface="+mn-cs"/>
              </a:rPr>
              <a:t>cosmon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 )</a:t>
            </a:r>
            <a:endParaRPr lang="de-DE" sz="44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68538" y="5734050"/>
            <a:ext cx="6767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C.Wetterich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, Nucl.Phys.B302(1988)668,            24.9.87</a:t>
            </a:r>
          </a:p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P.J.E.Peebles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B.Ratra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, ApJ.Lett.325(1988)L17,  20.10.87</a:t>
            </a:r>
            <a:endParaRPr lang="de-DE" sz="20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004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EC9B-8229-D44A-991F-4DCDD707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Quintessential inflation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FDBB5-C708-574D-B8E7-D18E1CA7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26" y="1753477"/>
            <a:ext cx="6315974" cy="4037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095FF4-E8AD-9648-837D-14F46AF7472C}"/>
              </a:ext>
            </a:extLst>
          </p:cNvPr>
          <p:cNvSpPr txBox="1"/>
          <p:nvPr/>
        </p:nvSpPr>
        <p:spPr>
          <a:xfrm>
            <a:off x="5076057" y="3861048"/>
            <a:ext cx="2543944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FillTx/>
                <a:ea typeface="Garamond"/>
                <a:cs typeface="Arial" panose="020B0604020202020204" pitchFamily="34" charset="0"/>
                <a:sym typeface="Garamond"/>
              </a:rPr>
              <a:t>Dynamical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ea typeface="Garamond"/>
                <a:cs typeface="Arial" panose="020B0604020202020204" pitchFamily="34" charset="0"/>
                <a:sym typeface="Garamond"/>
              </a:rPr>
              <a:t>Dark Energy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FillTx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6FDDB-0962-9C4D-8FF1-FA9EB14DBA07}"/>
              </a:ext>
            </a:extLst>
          </p:cNvPr>
          <p:cNvSpPr txBox="1"/>
          <p:nvPr/>
        </p:nvSpPr>
        <p:spPr>
          <a:xfrm>
            <a:off x="1524000" y="3187338"/>
            <a:ext cx="1767840" cy="584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</a:rPr>
              <a:t>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F747F-EAEE-194A-8F18-38EA5324628E}"/>
              </a:ext>
            </a:extLst>
          </p:cNvPr>
          <p:cNvSpPr txBox="1"/>
          <p:nvPr/>
        </p:nvSpPr>
        <p:spPr>
          <a:xfrm>
            <a:off x="457201" y="5956663"/>
            <a:ext cx="859971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Spokoiny, Peebles,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Vilenkin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Peloso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Rosati,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Dimopoulos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Valle,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Giovannini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solidFill>
                  <a:srgbClr val="E5FFF5"/>
                </a:solidFill>
              </a:rPr>
              <a:t>Brax</a:t>
            </a:r>
            <a:r>
              <a:rPr lang="en-US" sz="1800" dirty="0">
                <a:solidFill>
                  <a:srgbClr val="E5FFF5"/>
                </a:solidFill>
              </a:rPr>
              <a:t>, Martin, Hossain, </a:t>
            </a:r>
            <a:r>
              <a:rPr lang="en-US" sz="1800" dirty="0" err="1">
                <a:solidFill>
                  <a:srgbClr val="E5FFF5"/>
                </a:solidFill>
              </a:rPr>
              <a:t>Myrzakulov</a:t>
            </a:r>
            <a:r>
              <a:rPr lang="en-US" sz="1800" dirty="0">
                <a:solidFill>
                  <a:srgbClr val="E5FFF5"/>
                </a:solidFill>
              </a:rPr>
              <a:t>, Sami, </a:t>
            </a:r>
            <a:r>
              <a:rPr lang="en-US" sz="1800" dirty="0" err="1">
                <a:solidFill>
                  <a:srgbClr val="E5FFF5"/>
                </a:solidFill>
              </a:rPr>
              <a:t>Saridakis</a:t>
            </a:r>
            <a:r>
              <a:rPr lang="en-US" sz="1800" dirty="0">
                <a:solidFill>
                  <a:srgbClr val="E5FFF5"/>
                </a:solidFill>
              </a:rPr>
              <a:t>, de </a:t>
            </a:r>
            <a:r>
              <a:rPr lang="en-US" sz="1800" dirty="0" err="1">
                <a:solidFill>
                  <a:srgbClr val="E5FFF5"/>
                </a:solidFill>
              </a:rPr>
              <a:t>Haro</a:t>
            </a:r>
            <a:r>
              <a:rPr lang="en-US" sz="1800" dirty="0">
                <a:solidFill>
                  <a:srgbClr val="E5FFF5"/>
                </a:solidFill>
              </a:rPr>
              <a:t>, </a:t>
            </a:r>
            <a:r>
              <a:rPr lang="en-US" sz="1800" dirty="0" err="1">
                <a:solidFill>
                  <a:srgbClr val="E5FFF5"/>
                </a:solidFill>
              </a:rPr>
              <a:t>Salo</a:t>
            </a:r>
            <a:r>
              <a:rPr lang="en-US" sz="1800" dirty="0">
                <a:solidFill>
                  <a:srgbClr val="E5FFF5"/>
                </a:solidFill>
              </a:rPr>
              <a:t>, </a:t>
            </a:r>
            <a:r>
              <a:rPr lang="en-US" sz="1800" dirty="0" err="1">
                <a:solidFill>
                  <a:srgbClr val="E5FFF5"/>
                </a:solidFill>
              </a:rPr>
              <a:t>Bettoni</a:t>
            </a:r>
            <a:r>
              <a:rPr lang="en-US" sz="1800" dirty="0">
                <a:solidFill>
                  <a:srgbClr val="E5FFF5"/>
                </a:solidFill>
              </a:rPr>
              <a:t>, Rubio…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E5FFF5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9831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93CCDE-4C51-1F32-D000-C3180497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522514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Scaling solution</a:t>
            </a:r>
          </a:p>
        </p:txBody>
      </p:sp>
    </p:spTree>
    <p:extLst>
      <p:ext uri="{BB962C8B-B14F-4D97-AF65-F5344CB8AC3E}">
        <p14:creationId xmlns:p14="http://schemas.microsoft.com/office/powerpoint/2010/main" val="197872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93D0-E475-DF43-9254-22A50334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FFDC"/>
                </a:solidFill>
              </a:rPr>
              <a:t>Scaling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D6CBA-F239-AF4D-B371-6241D718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852740"/>
          </a:xfrm>
        </p:spPr>
        <p:txBody>
          <a:bodyPr/>
          <a:lstStyle/>
          <a:p>
            <a:r>
              <a:rPr lang="en-US" sz="3600" dirty="0"/>
              <a:t>At fixed point: all ( infinitely many ) dimensionless couplings take fixed values</a:t>
            </a:r>
          </a:p>
          <a:p>
            <a:r>
              <a:rPr lang="en-US" sz="3600" dirty="0"/>
              <a:t>Full momentum dependence of graviton propagator ( no polynomial expansion )</a:t>
            </a:r>
          </a:p>
          <a:p>
            <a:r>
              <a:rPr lang="en-US" sz="3600" dirty="0"/>
              <a:t>Whole scalar potential is fixed, for arbitrary values of scalar field</a:t>
            </a:r>
          </a:p>
          <a:p>
            <a:r>
              <a:rPr lang="en-US" sz="3600" dirty="0">
                <a:solidFill>
                  <a:srgbClr val="FFFF00"/>
                </a:solidFill>
              </a:rPr>
              <a:t>Functional flow equations are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704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caling solutions are restric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FFDC"/>
                </a:solidFill>
              </a:rPr>
              <a:t>Scaling solutions are restrictive</a:t>
            </a:r>
          </a:p>
        </p:txBody>
      </p:sp>
      <p:sp>
        <p:nvSpPr>
          <p:cNvPr id="177" name="Scaling solutions are particular solutions of non-linear differential equations…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756324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s</a:t>
            </a:r>
            <a:r>
              <a:rPr sz="2800" dirty="0"/>
              <a:t>caling solutions are solutions of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non-linear differential equations</a:t>
            </a:r>
          </a:p>
          <a:p>
            <a:r>
              <a:rPr lang="en-DE" sz="2800" dirty="0">
                <a:solidFill>
                  <a:srgbClr val="FFFF00"/>
                </a:solidFill>
              </a:rPr>
              <a:t>scaling potential needs to extend over </a:t>
            </a:r>
          </a:p>
          <a:p>
            <a:pPr marL="0" indent="0">
              <a:buNone/>
            </a:pPr>
            <a:r>
              <a:rPr lang="en-DE" sz="2800" dirty="0">
                <a:solidFill>
                  <a:srgbClr val="FFFF00"/>
                </a:solidFill>
              </a:rPr>
              <a:t>    whole range of scalar field</a:t>
            </a:r>
          </a:p>
          <a:p>
            <a:r>
              <a:rPr lang="en-GB" sz="2800" dirty="0">
                <a:solidFill>
                  <a:srgbClr val="FFFF00"/>
                </a:solidFill>
              </a:rPr>
              <a:t>predictivity !</a:t>
            </a:r>
          </a:p>
          <a:p>
            <a:endParaRPr lang="en-DE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/>
              <a:t> i</a:t>
            </a:r>
            <a:r>
              <a:rPr sz="2800" dirty="0"/>
              <a:t>n presence of gravitational fluctuations: </a:t>
            </a:r>
            <a:r>
              <a:rPr lang="en-US" sz="2800" dirty="0"/>
              <a:t>    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FF00"/>
                </a:solidFill>
              </a:rPr>
              <a:t>      </a:t>
            </a:r>
            <a:r>
              <a:rPr sz="2800" dirty="0">
                <a:solidFill>
                  <a:srgbClr val="00FF00"/>
                </a:solidFill>
              </a:rPr>
              <a:t>scalar effective potential no longer approximated by </a:t>
            </a:r>
            <a:endParaRPr lang="en-US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FF00"/>
                </a:solidFill>
              </a:rPr>
              <a:t>      </a:t>
            </a:r>
            <a:r>
              <a:rPr sz="2800" dirty="0">
                <a:solidFill>
                  <a:srgbClr val="00FF00"/>
                </a:solidFill>
              </a:rPr>
              <a:t>polynomial</a:t>
            </a:r>
            <a:endParaRPr lang="en-US" sz="2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519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CD06-E2B6-6E84-BBFB-356AC279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Quantum gravity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3874A-08CB-8676-3889-81E910F7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21747"/>
            <a:ext cx="8229600" cy="4104416"/>
          </a:xfrm>
        </p:spPr>
        <p:txBody>
          <a:bodyPr/>
          <a:lstStyle/>
          <a:p>
            <a:r>
              <a:rPr lang="en-US" sz="3600" dirty="0"/>
              <a:t>Gravity is </a:t>
            </a:r>
            <a:r>
              <a:rPr lang="en-US" sz="3600" dirty="0">
                <a:solidFill>
                  <a:srgbClr val="FFFF00"/>
                </a:solidFill>
              </a:rPr>
              <a:t>field theory</a:t>
            </a:r>
            <a:r>
              <a:rPr lang="en-US" sz="3600" dirty="0"/>
              <a:t>. Similar to electrodynamics. Metric field.</a:t>
            </a:r>
          </a:p>
          <a:p>
            <a:r>
              <a:rPr lang="en-US" sz="3600" dirty="0"/>
              <a:t>Gravity is </a:t>
            </a:r>
            <a:r>
              <a:rPr lang="en-US" sz="3600" dirty="0">
                <a:solidFill>
                  <a:srgbClr val="FFFF00"/>
                </a:solidFill>
              </a:rPr>
              <a:t>gauge theory</a:t>
            </a:r>
            <a:r>
              <a:rPr lang="en-US" sz="3600" dirty="0"/>
              <a:t>. Similar to QED or QCD. Gauge symmetry: general coordinate transformations ( diffeomorphisms )</a:t>
            </a:r>
          </a:p>
          <a:p>
            <a:r>
              <a:rPr lang="en-US" sz="3600" dirty="0"/>
              <a:t>Quantum gravity: include </a:t>
            </a:r>
            <a:r>
              <a:rPr lang="en-US" sz="3600" dirty="0">
                <a:solidFill>
                  <a:srgbClr val="FFFF00"/>
                </a:solidFill>
              </a:rPr>
              <a:t>metric fluctuations </a:t>
            </a:r>
            <a:r>
              <a:rPr lang="en-US" sz="3600" dirty="0"/>
              <a:t>in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6298916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48B3F2-18E8-1F17-8D4E-075FDBEE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Relevant parameters and </a:t>
            </a:r>
            <a:br>
              <a:rPr lang="en-US" dirty="0">
                <a:solidFill>
                  <a:srgbClr val="00FFDC"/>
                </a:solidFill>
              </a:rPr>
            </a:br>
            <a:r>
              <a:rPr lang="en-US" dirty="0">
                <a:solidFill>
                  <a:srgbClr val="00FFDC"/>
                </a:solidFill>
              </a:rPr>
              <a:t>relevant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7C979-CB1F-0BFD-E23C-BFADF9818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US" sz="2800" dirty="0"/>
              <a:t>flow away from scaling solution is dominated by </a:t>
            </a:r>
            <a:r>
              <a:rPr lang="en-US" sz="2800" dirty="0">
                <a:solidFill>
                  <a:srgbClr val="00FF00"/>
                </a:solidFill>
              </a:rPr>
              <a:t>relevant functions</a:t>
            </a:r>
          </a:p>
          <a:p>
            <a:r>
              <a:rPr lang="en-US" sz="2800" dirty="0"/>
              <a:t>these should not be singular for finite values of scalar field, or diverge exponentially for increasing scalar field</a:t>
            </a:r>
          </a:p>
          <a:p>
            <a:endParaRPr lang="en-US" sz="2800" dirty="0"/>
          </a:p>
          <a:p>
            <a:r>
              <a:rPr lang="en-US" sz="2800" dirty="0"/>
              <a:t>typically only a few, associated to relevant parameters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Predictivity 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87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509E-B210-8B3F-43AD-2637CD60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Dominant relevant mass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54EB-A4DD-2EFF-7D1F-B2771C14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away from fixed point induces </a:t>
            </a:r>
            <a:r>
              <a:rPr lang="en-US" dirty="0">
                <a:solidFill>
                  <a:srgbClr val="FFFF00"/>
                </a:solidFill>
              </a:rPr>
              <a:t>intrinsic mass scales </a:t>
            </a:r>
            <a:r>
              <a:rPr lang="en-US" dirty="0"/>
              <a:t>by dimensional transmutation</a:t>
            </a:r>
          </a:p>
          <a:p>
            <a:r>
              <a:rPr lang="en-US" dirty="0"/>
              <a:t>Intrinsic violation of quantum scale symmetry</a:t>
            </a:r>
          </a:p>
          <a:p>
            <a:r>
              <a:rPr lang="en-US" dirty="0"/>
              <a:t>Can be in different steps ( example Planck mass, QCD scale )</a:t>
            </a:r>
          </a:p>
          <a:p>
            <a:r>
              <a:rPr lang="en-US" dirty="0">
                <a:solidFill>
                  <a:srgbClr val="00FF00"/>
                </a:solidFill>
              </a:rPr>
              <a:t>Dominant relevant mass scale </a:t>
            </a:r>
            <a:r>
              <a:rPr lang="en-US" dirty="0"/>
              <a:t>is the largest intrinsic scale</a:t>
            </a:r>
          </a:p>
        </p:txBody>
      </p:sp>
    </p:spTree>
    <p:extLst>
      <p:ext uri="{BB962C8B-B14F-4D97-AF65-F5344CB8AC3E}">
        <p14:creationId xmlns:p14="http://schemas.microsoft.com/office/powerpoint/2010/main" val="290942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71C9D2-9162-CEEE-9238-0D1407C8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Field dependent mass scales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8E05A-E1E3-2C87-9B96-E2CB19B9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/>
          <a:lstStyle/>
          <a:p>
            <a:r>
              <a:rPr lang="en-US" dirty="0"/>
              <a:t>Scenario: </a:t>
            </a:r>
            <a:r>
              <a:rPr lang="en-US" dirty="0">
                <a:solidFill>
                  <a:srgbClr val="FFFF00"/>
                </a:solidFill>
              </a:rPr>
              <a:t>dominant relevant mass scale much below electron mass </a:t>
            </a:r>
            <a:r>
              <a:rPr lang="en-US" sz="2400" dirty="0"/>
              <a:t>( say 10</a:t>
            </a:r>
            <a:r>
              <a:rPr lang="en-US" sz="2800" baseline="30000" dirty="0"/>
              <a:t>-3 </a:t>
            </a:r>
            <a:r>
              <a:rPr lang="en-US" sz="2400" dirty="0"/>
              <a:t>eV</a:t>
            </a:r>
            <a:r>
              <a:rPr lang="en-US" baseline="30000" dirty="0"/>
              <a:t> </a:t>
            </a:r>
            <a:r>
              <a:rPr lang="en-US" sz="2400" dirty="0"/>
              <a:t> in appropriate units)</a:t>
            </a:r>
            <a:endParaRPr lang="en-US" dirty="0"/>
          </a:p>
          <a:p>
            <a:r>
              <a:rPr lang="en-US" dirty="0"/>
              <a:t>Planck mass and particle masses are given by cosmological ( expectation ) value of scalar field</a:t>
            </a:r>
          </a:p>
          <a:p>
            <a:r>
              <a:rPr lang="en-US" dirty="0">
                <a:solidFill>
                  <a:srgbClr val="FFFF00"/>
                </a:solidFill>
              </a:rPr>
              <a:t>Spontaneous breaking of scale symmetry </a:t>
            </a:r>
          </a:p>
          <a:p>
            <a:r>
              <a:rPr lang="en-US" dirty="0"/>
              <a:t>Scaling solution very good approximation for all momentum scales larger than dominant relevant mass scale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65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CCFF"/>
                </a:solidFill>
              </a:defRPr>
            </a:lvl1pPr>
          </a:lstStyle>
          <a:p>
            <a:r>
              <a:rPr dirty="0">
                <a:solidFill>
                  <a:srgbClr val="09FFE2"/>
                </a:solidFill>
              </a:rPr>
              <a:t>Scale symmetric standard model</a:t>
            </a:r>
          </a:p>
        </p:txBody>
      </p:sp>
      <p:sp>
        <p:nvSpPr>
          <p:cNvPr id="28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54403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solidFill>
                  <a:srgbClr val="FFFF00"/>
                </a:solidFill>
              </a:defRPr>
            </a:pPr>
            <a:r>
              <a:rPr dirty="0"/>
              <a:t>Replace all mass scales by scalar field  𝜒</a:t>
            </a:r>
          </a:p>
          <a:p>
            <a:pPr marL="0" indent="0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(1) Higgs potential </a:t>
            </a:r>
          </a:p>
          <a:p>
            <a:pPr marL="571500" indent="-571500">
              <a:buAutoNum type="arabicParenBoth"/>
              <a:defRPr sz="2400"/>
            </a:pPr>
            <a:endParaRPr dirty="0"/>
          </a:p>
          <a:p>
            <a:pPr marL="0" indent="0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(2) Strong gauge coupling, normalized at          , is independent of 𝜒</a:t>
            </a:r>
          </a:p>
          <a:p>
            <a:pPr marL="0" indent="0">
              <a:buSzTx/>
              <a:buFont typeface="Wingdings"/>
              <a:buNone/>
              <a:defRPr sz="2400"/>
            </a:pPr>
            <a:endParaRPr dirty="0"/>
          </a:p>
          <a:p>
            <a:pPr marL="0" indent="0">
              <a:buSzTx/>
              <a:buFont typeface="Wingdings"/>
              <a:buNone/>
              <a:defRPr sz="2400"/>
            </a:pPr>
            <a:endParaRPr dirty="0"/>
          </a:p>
          <a:p>
            <a:pPr marL="0" indent="0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(3) Similar for all dimensionless couplings</a:t>
            </a:r>
          </a:p>
          <a:p>
            <a:pPr marL="0" indent="0">
              <a:buSzTx/>
              <a:buFont typeface="Wingdings"/>
              <a:buNone/>
              <a:defRPr i="1">
                <a:solidFill>
                  <a:srgbClr val="FFFF00"/>
                </a:solidFill>
              </a:defRPr>
            </a:pPr>
            <a:r>
              <a:rPr dirty="0"/>
              <a:t>      Quantum effective action for standard model does </a:t>
            </a:r>
          </a:p>
          <a:p>
            <a:pPr marL="0" indent="0">
              <a:buSzTx/>
              <a:buFont typeface="Wingdings"/>
              <a:buNone/>
              <a:defRPr i="1">
                <a:solidFill>
                  <a:srgbClr val="FFFF00"/>
                </a:solidFill>
              </a:defRPr>
            </a:pPr>
            <a:r>
              <a:rPr dirty="0"/>
              <a:t>               not involve intrinsic mass or length</a:t>
            </a:r>
            <a:endParaRPr lang="en-US" dirty="0"/>
          </a:p>
          <a:p>
            <a:pPr marL="0" indent="0">
              <a:buSzTx/>
              <a:buFont typeface="Wingdings"/>
              <a:buNone/>
              <a:defRPr i="1">
                <a:solidFill>
                  <a:srgbClr val="FFFF00"/>
                </a:solidFill>
              </a:defRPr>
            </a:pPr>
            <a:r>
              <a:rPr lang="en-DE" b="1" dirty="0">
                <a:solidFill>
                  <a:srgbClr val="00FF00"/>
                </a:solidFill>
              </a:rPr>
              <a:t>          Quantum scale symmetry</a:t>
            </a:r>
            <a:endParaRPr b="1" dirty="0">
              <a:solidFill>
                <a:srgbClr val="00FF00"/>
              </a:solidFill>
            </a:endParaRPr>
          </a:p>
        </p:txBody>
      </p:sp>
      <p:pic>
        <p:nvPicPr>
          <p:cNvPr id="28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16" y="2009208"/>
            <a:ext cx="2232249" cy="583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059501"/>
            <a:ext cx="1239823" cy="56553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ight Arrow 5"/>
          <p:cNvSpPr/>
          <p:nvPr/>
        </p:nvSpPr>
        <p:spPr>
          <a:xfrm>
            <a:off x="5427288" y="2175120"/>
            <a:ext cx="648073" cy="2837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9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83" y="3544965"/>
            <a:ext cx="1502777" cy="576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642" y="3536539"/>
            <a:ext cx="1944217" cy="592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265" y="3543437"/>
            <a:ext cx="2004651" cy="57912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Right Arrow 10"/>
          <p:cNvSpPr/>
          <p:nvPr/>
        </p:nvSpPr>
        <p:spPr>
          <a:xfrm>
            <a:off x="2906401" y="3691114"/>
            <a:ext cx="648073" cy="2837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97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210" y="2897231"/>
            <a:ext cx="633298" cy="30961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extBox 12"/>
          <p:cNvSpPr txBox="1"/>
          <p:nvPr/>
        </p:nvSpPr>
        <p:spPr>
          <a:xfrm>
            <a:off x="5900264" y="5877272"/>
            <a:ext cx="306422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CW’87</a:t>
            </a:r>
            <a:r>
              <a:rPr lang="en-US" dirty="0"/>
              <a:t>, Shaposhnikov et al</a:t>
            </a:r>
            <a:endParaRPr dirty="0"/>
          </a:p>
        </p:txBody>
      </p:sp>
      <p:sp>
        <p:nvSpPr>
          <p:cNvPr id="299" name="TextBox 13"/>
          <p:cNvSpPr txBox="1"/>
          <p:nvPr/>
        </p:nvSpPr>
        <p:spPr>
          <a:xfrm>
            <a:off x="7904915" y="2067320"/>
            <a:ext cx="1239085" cy="713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Fujii</a:t>
            </a:r>
            <a:r>
              <a:rPr dirty="0"/>
              <a:t>,</a:t>
            </a:r>
            <a:r>
              <a:rPr lang="en-US" dirty="0"/>
              <a:t> </a:t>
            </a:r>
            <a:r>
              <a:rPr dirty="0"/>
              <a:t>Zee, CW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441-C84C-DA67-17A7-3879E858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FFDC"/>
                </a:solidFill>
              </a:rPr>
              <a:t>Cosmon</a:t>
            </a:r>
            <a:endParaRPr lang="en-US" dirty="0">
              <a:solidFill>
                <a:srgbClr val="00FFD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887B-684F-396B-A47A-45050011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Spontaneously broken scale symmetry induces a </a:t>
            </a:r>
            <a:r>
              <a:rPr lang="en-US" sz="2800" dirty="0">
                <a:solidFill>
                  <a:srgbClr val="FFFF00"/>
                </a:solidFill>
              </a:rPr>
              <a:t>Goldstone boson</a:t>
            </a:r>
          </a:p>
          <a:p>
            <a:r>
              <a:rPr lang="en-US" sz="2800" dirty="0"/>
              <a:t>Massless </a:t>
            </a:r>
            <a:r>
              <a:rPr lang="en-US" sz="2800" dirty="0" err="1"/>
              <a:t>dilaton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Intrinsic mass scale from dominant relevant mass scale: Pseudo-Goldstone boson acquires a tiny mass</a:t>
            </a:r>
          </a:p>
          <a:p>
            <a:r>
              <a:rPr lang="en-US" sz="2800" dirty="0" err="1">
                <a:solidFill>
                  <a:srgbClr val="FFFF00"/>
                </a:solidFill>
              </a:rPr>
              <a:t>Cosmon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FF00"/>
                </a:solidFill>
              </a:rPr>
              <a:t>              Naturally very light scalar particle !</a:t>
            </a:r>
          </a:p>
        </p:txBody>
      </p:sp>
    </p:spTree>
    <p:extLst>
      <p:ext uri="{BB962C8B-B14F-4D97-AF65-F5344CB8AC3E}">
        <p14:creationId xmlns:p14="http://schemas.microsoft.com/office/powerpoint/2010/main" val="460158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D16B6-8A51-047F-D9C6-B71AF040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3874442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quantum gravity prediction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for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scaling potential</a:t>
            </a:r>
          </a:p>
        </p:txBody>
      </p:sp>
    </p:spTree>
    <p:extLst>
      <p:ext uri="{BB962C8B-B14F-4D97-AF65-F5344CB8AC3E}">
        <p14:creationId xmlns:p14="http://schemas.microsoft.com/office/powerpoint/2010/main" val="4006002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4912-55A2-0442-8004-40DC2611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00FFDC"/>
                </a:solidFill>
              </a:rPr>
              <a:t>Dilaton</a:t>
            </a:r>
            <a:r>
              <a:rPr lang="en-US">
                <a:solidFill>
                  <a:srgbClr val="00FFDC"/>
                </a:solidFill>
              </a:rPr>
              <a:t> quantum gravity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E44B-5660-5948-AF8E-42354B35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147248" cy="46123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functional renormalization for </a:t>
            </a:r>
          </a:p>
          <a:p>
            <a:pPr marL="0" indent="0">
              <a:buNone/>
            </a:pPr>
            <a:r>
              <a:rPr lang="en-US" dirty="0"/>
              <a:t>quantum gravity coupled to a scalar field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err="1">
                <a:solidFill>
                  <a:srgbClr val="E5FFF5"/>
                </a:solidFill>
              </a:rPr>
              <a:t>Henz</a:t>
            </a:r>
            <a:r>
              <a:rPr lang="en-US" sz="2000" dirty="0">
                <a:solidFill>
                  <a:srgbClr val="E5FFF5"/>
                </a:solidFill>
              </a:rPr>
              <a:t>, Pawlowski, </a:t>
            </a:r>
            <a:r>
              <a:rPr lang="en-US" sz="2000" dirty="0" err="1">
                <a:solidFill>
                  <a:srgbClr val="E5FFF5"/>
                </a:solidFill>
              </a:rPr>
              <a:t>Rodigast</a:t>
            </a:r>
            <a:r>
              <a:rPr lang="en-US" sz="2000" dirty="0">
                <a:solidFill>
                  <a:srgbClr val="E5FFF5"/>
                </a:solidFill>
              </a:rPr>
              <a:t>, Yamada, Reichert,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E5FFF5"/>
                </a:solidFill>
              </a:rPr>
              <a:t>Eichhorn, Pauly, Laporte, Pereira, Saueressig,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E5FFF5"/>
                </a:solidFill>
              </a:rPr>
              <a:t>Wang, Knorr, …</a:t>
            </a:r>
          </a:p>
          <a:p>
            <a:pPr marL="0" indent="0">
              <a:buNone/>
            </a:pPr>
            <a:endParaRPr lang="en-US" sz="2800" dirty="0">
              <a:solidFill>
                <a:srgbClr val="E5FFF5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E5FFF5"/>
                </a:solidFill>
              </a:rPr>
              <a:t>for low order polynomial expansion of potential 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E5FFF5"/>
                </a:solidFill>
              </a:rPr>
              <a:t> </a:t>
            </a:r>
            <a:r>
              <a:rPr lang="en-US" sz="1800" dirty="0" err="1">
                <a:solidFill>
                  <a:srgbClr val="E5FFF5"/>
                </a:solidFill>
              </a:rPr>
              <a:t>Percacci</a:t>
            </a:r>
            <a:r>
              <a:rPr lang="en-US" sz="1800" dirty="0">
                <a:solidFill>
                  <a:srgbClr val="E5FFF5"/>
                </a:solidFill>
              </a:rPr>
              <a:t>, </a:t>
            </a:r>
            <a:r>
              <a:rPr lang="en-US" sz="1800" dirty="0" err="1">
                <a:solidFill>
                  <a:srgbClr val="E5FFF5"/>
                </a:solidFill>
              </a:rPr>
              <a:t>Narain</a:t>
            </a:r>
            <a:r>
              <a:rPr lang="en-US" sz="1800" dirty="0">
                <a:solidFill>
                  <a:srgbClr val="E5FFF5"/>
                </a:solidFill>
              </a:rPr>
              <a:t>, …</a:t>
            </a:r>
            <a:endParaRPr lang="en-US" sz="2400" dirty="0">
              <a:solidFill>
                <a:srgbClr val="E5FF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101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905C-7420-DE5B-2886-081B1FA6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3"/>
            <a:ext cx="8250572" cy="1862561"/>
          </a:xfrm>
        </p:spPr>
        <p:txBody>
          <a:bodyPr/>
          <a:lstStyle/>
          <a:p>
            <a:r>
              <a:rPr lang="en-US" dirty="0"/>
              <a:t>Derivative expansion of effective 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09B16-1108-F53C-C04E-33E1D4A1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9" y="2913247"/>
            <a:ext cx="7923841" cy="1031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F4162F-FA35-AE3D-6FFC-186C2CD23CF9}"/>
              </a:ext>
            </a:extLst>
          </p:cNvPr>
          <p:cNvSpPr txBox="1"/>
          <p:nvPr/>
        </p:nvSpPr>
        <p:spPr>
          <a:xfrm>
            <a:off x="2732926" y="4798031"/>
            <a:ext cx="3392914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variable gravity</a:t>
            </a:r>
          </a:p>
        </p:txBody>
      </p:sp>
    </p:spTree>
    <p:extLst>
      <p:ext uri="{BB962C8B-B14F-4D97-AF65-F5344CB8AC3E}">
        <p14:creationId xmlns:p14="http://schemas.microsoft.com/office/powerpoint/2010/main" val="29204300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CFD-9E62-DBA2-FE0D-5E5A2DEB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4"/>
            <a:ext cx="8224887" cy="1491599"/>
          </a:xfrm>
        </p:spPr>
        <p:txBody>
          <a:bodyPr/>
          <a:lstStyle/>
          <a:p>
            <a:r>
              <a:rPr lang="en-US" sz="4400" dirty="0"/>
              <a:t>Flow equation for scalar potential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F6BA0-2D6C-44D1-E886-D623EF78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5" y="4071040"/>
            <a:ext cx="1344756" cy="765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2C45A-45FC-6AC3-FAA5-9FA766802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59" y="4201410"/>
            <a:ext cx="2700867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F57B3-26DC-C806-D156-A2244A1C7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51" y="1648025"/>
            <a:ext cx="1793914" cy="649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81282-1363-01FC-287D-2B180F3F0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1667584"/>
            <a:ext cx="1253195" cy="610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19A7D-0F09-51F2-70B5-7A5A38700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546" y="5646759"/>
            <a:ext cx="5324287" cy="904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A6E96-5000-C2AE-5336-9D17C2963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620" y="2646836"/>
            <a:ext cx="5174045" cy="1034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AC8EE-8460-9974-6331-16C76EB517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4045221"/>
            <a:ext cx="3213700" cy="7657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B46091-4A64-29E4-CE88-FE8347519C8C}"/>
              </a:ext>
            </a:extLst>
          </p:cNvPr>
          <p:cNvSpPr txBox="1"/>
          <p:nvPr/>
        </p:nvSpPr>
        <p:spPr>
          <a:xfrm>
            <a:off x="1357460" y="4930411"/>
            <a:ext cx="583519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Differential equation for scaling solution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73314F-472A-0063-4938-A91D74AC0F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9837" y="1809971"/>
            <a:ext cx="1155700" cy="35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41FE5-EDE8-BB6D-4B30-1B067B60D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2050" y="1795392"/>
            <a:ext cx="120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079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E0D5-CCAE-B3B0-2751-01ADCC6E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Differential equation for scaling solution for effective Planck mass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00ECC-5711-5262-880A-B4EED36B0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66" y="2767258"/>
            <a:ext cx="3816424" cy="81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E40F30-84CE-F58B-4EF2-6108F685E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153" y="4090742"/>
            <a:ext cx="5196329" cy="2525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81058-48C2-A23E-148B-E44102BE04EE}"/>
              </a:ext>
            </a:extLst>
          </p:cNvPr>
          <p:cNvSpPr txBox="1"/>
          <p:nvPr/>
        </p:nvSpPr>
        <p:spPr>
          <a:xfrm flipH="1">
            <a:off x="6948264" y="5380933"/>
            <a:ext cx="167708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M.Yamada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25FDC-1109-2B51-50AE-0AFE981F7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729517"/>
            <a:ext cx="3961921" cy="515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0A9856-12CE-9CC8-2E1A-EC59A5739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717" y="1761891"/>
            <a:ext cx="1335651" cy="4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746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1ABA-C6D3-1F42-8489-A0095B33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Metric fluctuations matter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39B39-E245-094D-9704-CE176A715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5" t="41452" r="2751" b="27205"/>
          <a:stretch/>
        </p:blipFill>
        <p:spPr>
          <a:xfrm>
            <a:off x="1719610" y="1800117"/>
            <a:ext cx="5704779" cy="2728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B3E8E-3F4C-4440-B40A-F9B91574F8A9}"/>
              </a:ext>
            </a:extLst>
          </p:cNvPr>
          <p:cNvSpPr txBox="1"/>
          <p:nvPr/>
        </p:nvSpPr>
        <p:spPr>
          <a:xfrm>
            <a:off x="457201" y="5329989"/>
            <a:ext cx="891502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Quantum gravity needs method to take them into account</a:t>
            </a:r>
          </a:p>
        </p:txBody>
      </p:sp>
    </p:spTree>
    <p:extLst>
      <p:ext uri="{BB962C8B-B14F-4D97-AF65-F5344CB8AC3E}">
        <p14:creationId xmlns:p14="http://schemas.microsoft.com/office/powerpoint/2010/main" val="2341308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caling potential i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4FFEE"/>
                </a:solidFill>
              </a:defRPr>
            </a:pPr>
            <a:r>
              <a:rPr dirty="0"/>
              <a:t>Scaling potential </a:t>
            </a:r>
            <a:r>
              <a:rPr lang="en-US" dirty="0"/>
              <a:t> for particles of</a:t>
            </a:r>
            <a:endParaRPr dirty="0"/>
          </a:p>
          <a:p>
            <a:pPr>
              <a:defRPr>
                <a:solidFill>
                  <a:srgbClr val="04FFEE"/>
                </a:solidFill>
              </a:defRPr>
            </a:pPr>
            <a:r>
              <a:rPr dirty="0"/>
              <a:t>standard model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 rotWithShape="1">
          <a:blip r:embed="rId2"/>
          <a:srcRect b="27981"/>
          <a:stretch/>
        </p:blipFill>
        <p:spPr>
          <a:xfrm>
            <a:off x="686421" y="1788565"/>
            <a:ext cx="5268590" cy="35846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AC2372-9898-B64D-BA75-792418B5C5BA}"/>
              </a:ext>
            </a:extLst>
          </p:cNvPr>
          <p:cNvSpPr txBox="1"/>
          <p:nvPr/>
        </p:nvSpPr>
        <p:spPr>
          <a:xfrm>
            <a:off x="6448926" y="1949116"/>
            <a:ext cx="2559353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u : dimensionless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scalar potential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u= U/k</a:t>
            </a:r>
            <a:r>
              <a:rPr lang="en-US" baseline="30000"/>
              <a:t>4</a:t>
            </a:r>
            <a:endParaRPr kumimoji="0" lang="en-US" sz="2800" b="0" i="0" u="none" strike="noStrike" cap="none" spc="0" normalizeH="0" baseline="3000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23818-4EF4-3C43-9F3B-F61E2E734522}"/>
              </a:ext>
            </a:extLst>
          </p:cNvPr>
          <p:cNvSpPr txBox="1"/>
          <p:nvPr/>
        </p:nvSpPr>
        <p:spPr>
          <a:xfrm>
            <a:off x="6448926" y="3886200"/>
            <a:ext cx="2555481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x : logarithm of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scalar field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7AB00-4174-D3FA-9727-3ECA63B8A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546" y="5646759"/>
            <a:ext cx="5324287" cy="9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382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7DE829-86D8-0D41-BF80-DA443DAD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FFDC"/>
                </a:solidFill>
              </a:rPr>
              <a:t>Generic form of scaling potential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4BEC5-BDF4-2C38-ED2A-8D53688B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147248" cy="3921299"/>
          </a:xfrm>
        </p:spPr>
        <p:txBody>
          <a:bodyPr/>
          <a:lstStyle/>
          <a:p>
            <a:r>
              <a:rPr lang="en-US" dirty="0"/>
              <a:t>Interpolates between two plateaus</a:t>
            </a:r>
          </a:p>
          <a:p>
            <a:r>
              <a:rPr lang="en-US" dirty="0"/>
              <a:t>Scalar potential = </a:t>
            </a:r>
          </a:p>
          <a:p>
            <a:pPr marL="0" indent="0">
              <a:buNone/>
            </a:pPr>
            <a:r>
              <a:rPr lang="en-US" dirty="0"/>
              <a:t>    field dependent “cosmological constant”</a:t>
            </a:r>
          </a:p>
          <a:p>
            <a:r>
              <a:rPr lang="en-US" dirty="0"/>
              <a:t>Effectively massless particles contribute to flow</a:t>
            </a:r>
          </a:p>
          <a:p>
            <a:r>
              <a:rPr lang="en-US" dirty="0"/>
              <a:t>Different numbers of massless particles in different regions of field space</a:t>
            </a:r>
          </a:p>
        </p:txBody>
      </p:sp>
    </p:spTree>
    <p:extLst>
      <p:ext uri="{BB962C8B-B14F-4D97-AF65-F5344CB8AC3E}">
        <p14:creationId xmlns:p14="http://schemas.microsoft.com/office/powerpoint/2010/main" val="3780810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oefficient of curvature scalar in standard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Coefficient of curvature scalar in standard model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 rotWithShape="1">
          <a:blip r:embed="rId2"/>
          <a:srcRect b="28978"/>
          <a:stretch/>
        </p:blipFill>
        <p:spPr>
          <a:xfrm>
            <a:off x="421240" y="2204864"/>
            <a:ext cx="5581759" cy="35295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152698-C205-C549-9BE3-681AC2E22184}"/>
              </a:ext>
            </a:extLst>
          </p:cNvPr>
          <p:cNvSpPr txBox="1"/>
          <p:nvPr/>
        </p:nvSpPr>
        <p:spPr>
          <a:xfrm>
            <a:off x="6316761" y="1991605"/>
            <a:ext cx="2503711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w : dimensionless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00"/>
                </a:solidFill>
              </a:rPr>
              <a:t>field dependent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00"/>
                </a:solidFill>
              </a:rPr>
              <a:t>squared Planck mass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26061-C3A0-9C4F-B423-635831EE2985}"/>
              </a:ext>
            </a:extLst>
          </p:cNvPr>
          <p:cNvSpPr txBox="1"/>
          <p:nvPr/>
        </p:nvSpPr>
        <p:spPr>
          <a:xfrm>
            <a:off x="6460776" y="4221088"/>
            <a:ext cx="2683224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non-minimal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coupling of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scalar field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to gravity: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DFF1A"/>
                </a:solidFill>
                <a:effectLst/>
                <a:latin typeface="+mj-lt"/>
                <a:ea typeface="Garamond"/>
                <a:cs typeface="Garamond"/>
                <a:sym typeface="Garamond"/>
              </a:rPr>
              <a:t>   F=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ξχ</a:t>
            </a:r>
            <a:r>
              <a:rPr kumimoji="0" lang="en-US" sz="3600" b="0" i="0" u="none" strike="noStrike" cap="none" spc="0" normalizeH="0" baseline="3000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2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CDD1D-BD2C-D6AA-25A3-5A7E7C16C37B}"/>
              </a:ext>
            </a:extLst>
          </p:cNvPr>
          <p:cNvSpPr txBox="1"/>
          <p:nvPr/>
        </p:nvSpPr>
        <p:spPr>
          <a:xfrm>
            <a:off x="755576" y="5949280"/>
            <a:ext cx="5040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x : logarithm of scalar field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D36EC-7D17-A870-CDED-0B94ABBFE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038726"/>
            <a:ext cx="1335651" cy="4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7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AFB6-19A3-D04B-9311-02045C0A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80727"/>
            <a:ext cx="8229600" cy="14261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9FFE2"/>
                </a:solidFill>
              </a:rPr>
              <a:t>Approximate scaling solution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98FAD-6248-62A5-EBB5-AB82C442D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flat potential: u constant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non-minimal scalar- gravity coupling: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for large scalar field w increases proportional 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χ</a:t>
            </a:r>
            <a:r>
              <a:rPr kumimoji="0" lang="en-US" sz="2800" b="0" i="0" u="none" strike="noStrike" cap="none" spc="0" normalizeH="0" baseline="3000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2 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09FFE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DD45C-39AD-2C4B-AB28-51FDD5BA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3284984"/>
            <a:ext cx="4104456" cy="2736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BD80E7-15D9-EEE8-AC39-82F4C03FFA0B}"/>
              </a:ext>
            </a:extLst>
          </p:cNvPr>
          <p:cNvSpPr txBox="1"/>
          <p:nvPr/>
        </p:nvSpPr>
        <p:spPr>
          <a:xfrm>
            <a:off x="2843808" y="6021288"/>
            <a:ext cx="3528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squared scalar field value χ</a:t>
            </a:r>
            <a:r>
              <a:rPr lang="en-US" sz="2000" baseline="30000" dirty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7508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D10583-F94E-59F8-8222-2D86B340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018458"/>
          </a:xfrm>
        </p:spPr>
        <p:txBody>
          <a:bodyPr/>
          <a:lstStyle/>
          <a:p>
            <a:r>
              <a:rPr lang="en-US" b="0" i="1">
                <a:solidFill>
                  <a:srgbClr val="FFFF00"/>
                </a:solidFill>
              </a:rPr>
              <a:t>looks natural</a:t>
            </a:r>
            <a:br>
              <a:rPr lang="en-US" b="0" i="1">
                <a:solidFill>
                  <a:srgbClr val="FFFF00"/>
                </a:solidFill>
              </a:rPr>
            </a:br>
            <a:r>
              <a:rPr lang="en-US" b="0" i="1">
                <a:solidFill>
                  <a:srgbClr val="FFFF00"/>
                </a:solidFill>
              </a:rPr>
              <a:t>no small parameter</a:t>
            </a:r>
            <a:br>
              <a:rPr lang="en-US" b="0" i="1">
                <a:solidFill>
                  <a:srgbClr val="FFFF00"/>
                </a:solidFill>
              </a:rPr>
            </a:br>
            <a:r>
              <a:rPr lang="en-US" b="0" i="1">
                <a:solidFill>
                  <a:srgbClr val="FFFF00"/>
                </a:solidFill>
              </a:rPr>
              <a:t>no tuning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2CEF9-1D11-EA5E-499F-CDB49DAD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933056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5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EEE6-9C02-8922-449A-46587424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162474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Cosmology</a:t>
            </a:r>
          </a:p>
        </p:txBody>
      </p:sp>
    </p:spTree>
    <p:extLst>
      <p:ext uri="{BB962C8B-B14F-4D97-AF65-F5344CB8AC3E}">
        <p14:creationId xmlns:p14="http://schemas.microsoft.com/office/powerpoint/2010/main" val="2476941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AFB6-19A3-D04B-9311-02045C0A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9FFE2"/>
                </a:solidFill>
              </a:rPr>
              <a:t>Scaling solution in Einstein frame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DDF3C-764B-D244-A4E2-1BE5A467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71" y="2674002"/>
            <a:ext cx="4242407" cy="2711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DD45C-39AD-2C4B-AB28-51FDD5BA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2674002"/>
            <a:ext cx="4067720" cy="27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40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9BAC-22BB-2D4A-9F01-A98532D9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99120" cy="140611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9FFE2"/>
                </a:solidFill>
              </a:rPr>
              <a:t>Weyl transformation for</a:t>
            </a:r>
            <a:br>
              <a:rPr lang="en-US">
                <a:solidFill>
                  <a:srgbClr val="09FFE2"/>
                </a:solidFill>
              </a:rPr>
            </a:br>
            <a:r>
              <a:rPr lang="en-US">
                <a:solidFill>
                  <a:srgbClr val="09FFE2"/>
                </a:solidFill>
              </a:rPr>
              <a:t>variable gravity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017B5-AF58-D643-A540-DAE798E9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03" y="2996179"/>
            <a:ext cx="6496045" cy="845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E96B4-AEC0-364C-A854-DEB04148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86" y="4038964"/>
            <a:ext cx="6479962" cy="871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42894-C322-E347-8FA2-C3E8AC7DD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009" y="5261947"/>
            <a:ext cx="2014344" cy="1028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7D3AC6-15E8-7543-ADFA-B5572487F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5517232"/>
            <a:ext cx="3054979" cy="55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66FF9-53F9-E045-AAF7-02F7F9E35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951" y="1920580"/>
            <a:ext cx="3533140" cy="511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8C834-3D5B-084F-B477-4A0F443C3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09" y="1892688"/>
            <a:ext cx="3793788" cy="5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67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1DB4B0-617E-5641-B353-FEF020EC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9FFE2"/>
                </a:solidFill>
              </a:rPr>
              <a:t>Scaling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2E871-49EC-EF4F-8F0B-878D05A2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16" y="3780972"/>
            <a:ext cx="4008120" cy="267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5C78D-567E-5A4B-88C0-A4A60F73D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487" y="2309601"/>
            <a:ext cx="4050344" cy="1100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560E1-C046-7444-BD3D-0DAC6DEE3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69" y="2290355"/>
            <a:ext cx="2736306" cy="1119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81E28-AE48-2D4B-8CB4-F535C4C4E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926" y="4924170"/>
            <a:ext cx="1833626" cy="930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532E0-7917-244A-B225-BD48F9D924FF}"/>
              </a:ext>
            </a:extLst>
          </p:cNvPr>
          <p:cNvSpPr txBox="1"/>
          <p:nvPr/>
        </p:nvSpPr>
        <p:spPr>
          <a:xfrm>
            <a:off x="5815584" y="3922776"/>
            <a:ext cx="2410273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For low energy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standard model :</a:t>
            </a: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78431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E883-92CB-3643-8217-85EE6779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Scaling solution in Einstein frame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B2E22-990A-C845-B255-CD6CFD77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77" y="2001520"/>
            <a:ext cx="6324600" cy="187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9C158-86E8-F34B-BA61-B375D9ED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27" y="4185920"/>
            <a:ext cx="32385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5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98D8-5ADE-8EF8-412C-4B848E58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Quantum gravity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D91E5-8D57-F9CB-CD35-6AB1E964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147248" cy="4680520"/>
          </a:xfrm>
        </p:spPr>
        <p:txBody>
          <a:bodyPr/>
          <a:lstStyle/>
          <a:p>
            <a:r>
              <a:rPr lang="en-US" dirty="0"/>
              <a:t>Quantum gravity is similar to other quantum field theories</a:t>
            </a:r>
          </a:p>
          <a:p>
            <a:r>
              <a:rPr lang="en-US" dirty="0"/>
              <a:t>Difference: metric is tensor, gauge bosons are vectors</a:t>
            </a:r>
          </a:p>
          <a:p>
            <a:r>
              <a:rPr lang="en-US" dirty="0"/>
              <a:t>Difference: Einstein gravity is not </a:t>
            </a:r>
            <a:r>
              <a:rPr lang="en-US" dirty="0">
                <a:solidFill>
                  <a:srgbClr val="FFFF00"/>
                </a:solidFill>
              </a:rPr>
              <a:t>perturbatively</a:t>
            </a:r>
            <a:r>
              <a:rPr lang="en-US" dirty="0"/>
              <a:t> renormalizable</a:t>
            </a:r>
          </a:p>
          <a:p>
            <a:r>
              <a:rPr lang="en-US" dirty="0"/>
              <a:t>no small dimensionless coupling constant, effective coupling q</a:t>
            </a:r>
            <a:r>
              <a:rPr lang="en-US" baseline="30000" dirty="0"/>
              <a:t>2</a:t>
            </a:r>
            <a:r>
              <a:rPr lang="en-US" dirty="0"/>
              <a:t>/M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6701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E883-92CB-3643-8217-85EE6779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Mass scales in Einstein frame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E9B1F-C2B6-814D-B367-7849D2F3E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Renormalization scale k is no longer present</a:t>
            </a:r>
          </a:p>
          <a:p>
            <a:pPr marL="0" indent="0">
              <a:buNone/>
            </a:pPr>
            <a:r>
              <a:rPr lang="en-US" sz="3600" dirty="0"/>
              <a:t>Planck mass M not intrinsic: introduced only by change of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B2E22-990A-C845-B255-CD6CFD77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38" y="4285305"/>
            <a:ext cx="5043170" cy="1498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9C158-86E8-F34B-BA61-B375D9ED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64" y="4272931"/>
            <a:ext cx="2383426" cy="15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1286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E883-92CB-3643-8217-85EE6779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9FFE2"/>
                </a:solidFill>
              </a:rPr>
              <a:t>Asymptotic solution of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cosmological constant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B2E22-990A-C845-B255-CD6CFD77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77" y="2001520"/>
            <a:ext cx="6324600" cy="187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9C158-86E8-F34B-BA61-B375D9ED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77" y="4268113"/>
            <a:ext cx="3238500" cy="207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6BF33-AE2D-18DA-F8B5-71C487D04658}"/>
              </a:ext>
            </a:extLst>
          </p:cNvPr>
          <p:cNvSpPr txBox="1"/>
          <p:nvPr/>
        </p:nvSpPr>
        <p:spPr>
          <a:xfrm>
            <a:off x="5260369" y="4313464"/>
            <a:ext cx="348809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no tiny parameter 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658DB-A593-C92B-C060-B54D10A93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5173381"/>
            <a:ext cx="2014344" cy="10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50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5E88-51F5-0E73-8BCA-79035D3A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/>
          <a:lstStyle/>
          <a:p>
            <a:r>
              <a:rPr lang="en-US" sz="3200" dirty="0">
                <a:solidFill>
                  <a:srgbClr val="00FFDC"/>
                </a:solidFill>
              </a:rPr>
              <a:t>Predictions for </a:t>
            </a:r>
            <a:br>
              <a:rPr lang="en-US" sz="3200" dirty="0">
                <a:solidFill>
                  <a:srgbClr val="00FFDC"/>
                </a:solidFill>
              </a:rPr>
            </a:br>
            <a:r>
              <a:rPr lang="en-US" sz="3200" dirty="0">
                <a:solidFill>
                  <a:srgbClr val="00FFDC"/>
                </a:solidFill>
              </a:rPr>
              <a:t>primordial cosmic fluctuations </a:t>
            </a:r>
            <a:br>
              <a:rPr lang="en-US" sz="3200" dirty="0">
                <a:solidFill>
                  <a:srgbClr val="00FFDC"/>
                </a:solidFill>
              </a:rPr>
            </a:br>
            <a:r>
              <a:rPr lang="en-US" sz="3200" dirty="0">
                <a:solidFill>
                  <a:srgbClr val="00FFDC"/>
                </a:solidFill>
              </a:rPr>
              <a:t>in inflationary cosmology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E55C-6A8A-B339-1A50-C5CCE341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147248" cy="4248472"/>
          </a:xfrm>
        </p:spPr>
        <p:txBody>
          <a:bodyPr/>
          <a:lstStyle/>
          <a:p>
            <a:r>
              <a:rPr lang="en-US" dirty="0"/>
              <a:t>Depend on form of </a:t>
            </a:r>
            <a:r>
              <a:rPr lang="en-US" dirty="0" err="1"/>
              <a:t>kinetial</a:t>
            </a:r>
            <a:r>
              <a:rPr lang="en-US" dirty="0"/>
              <a:t> 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 far form of K assumed :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FF00"/>
                </a:solidFill>
              </a:rPr>
              <a:t>realistic cosmology possible for suitable K</a:t>
            </a:r>
          </a:p>
          <a:p>
            <a:r>
              <a:rPr lang="en-US" dirty="0"/>
              <a:t>K needs to be computed!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F461D-87F1-4853-BFF0-EA8CDDE2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25829"/>
            <a:ext cx="6194169" cy="8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51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CCFF"/>
                </a:solidFill>
              </a:defRPr>
            </a:lvl1pPr>
          </a:lstStyle>
          <a:p>
            <a:r>
              <a:rPr>
                <a:solidFill>
                  <a:srgbClr val="09FFE2"/>
                </a:solidFill>
              </a:rPr>
              <a:t>Cosmological solution</a:t>
            </a:r>
          </a:p>
        </p:txBody>
      </p:sp>
      <p:sp>
        <p:nvSpPr>
          <p:cNvPr id="232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t>scalar field χ vanishes in the infinite past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scalar field χ diverges in the infinite future</a:t>
            </a:r>
          </a:p>
        </p:txBody>
      </p:sp>
      <p:pic>
        <p:nvPicPr>
          <p:cNvPr id="23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181213"/>
            <a:ext cx="5243910" cy="325998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Box 4"/>
          <p:cNvSpPr txBox="1"/>
          <p:nvPr/>
        </p:nvSpPr>
        <p:spPr>
          <a:xfrm>
            <a:off x="7380312" y="5877271"/>
            <a:ext cx="152708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J.Rubio,…</a:t>
            </a:r>
          </a:p>
        </p:txBody>
      </p:sp>
    </p:spTree>
    <p:extLst>
      <p:ext uri="{BB962C8B-B14F-4D97-AF65-F5344CB8AC3E}">
        <p14:creationId xmlns:p14="http://schemas.microsoft.com/office/powerpoint/2010/main" val="192359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04C2-58EF-0B44-9254-BDE2F023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3BEC5-3761-8E45-9B46-74EDDC0D3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02747"/>
            <a:ext cx="8229600" cy="421314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Fluctuations of the metric matter</a:t>
            </a:r>
          </a:p>
          <a:p>
            <a:r>
              <a:rPr lang="en-US" dirty="0"/>
              <a:t>They influence the behavior of scalar potentials for all field values</a:t>
            </a:r>
          </a:p>
          <a:p>
            <a:r>
              <a:rPr lang="en-US" dirty="0"/>
              <a:t>Quantum gravity relevant for early cosmology and late cosmology</a:t>
            </a:r>
          </a:p>
          <a:p>
            <a:r>
              <a:rPr lang="en-US" dirty="0"/>
              <a:t>Quantum scale symmetry is central ingredient for understanding cosmology</a:t>
            </a:r>
          </a:p>
          <a:p>
            <a:r>
              <a:rPr lang="en-US" dirty="0"/>
              <a:t>Fundamental scale invariance is highly predictive</a:t>
            </a:r>
          </a:p>
          <a:p>
            <a:r>
              <a:rPr lang="en-US" dirty="0"/>
              <a:t>Understanding of quantum gravity fluctuations still in beginning stage</a:t>
            </a:r>
          </a:p>
        </p:txBody>
      </p:sp>
    </p:spTree>
    <p:extLst>
      <p:ext uri="{BB962C8B-B14F-4D97-AF65-F5344CB8AC3E}">
        <p14:creationId xmlns:p14="http://schemas.microsoft.com/office/powerpoint/2010/main" val="1215437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A0E1-3E6E-094D-969A-6864167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66BC-42C9-1648-8EE0-B3BBDB39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3777283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Fixed points of quantum gravity </a:t>
            </a:r>
          </a:p>
          <a:p>
            <a:pPr marL="0" indent="0">
              <a:buNone/>
            </a:pPr>
            <a:r>
              <a:rPr lang="en-US" sz="4000" i="1" dirty="0"/>
              <a:t>     with associated </a:t>
            </a:r>
            <a:r>
              <a:rPr lang="en-US" sz="4000" i="1" dirty="0">
                <a:solidFill>
                  <a:srgbClr val="FFFF00"/>
                </a:solidFill>
              </a:rPr>
              <a:t>quantum scale symmetry,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  scaling solutions and relevant parameters </a:t>
            </a:r>
          </a:p>
          <a:p>
            <a:pPr marL="0" indent="0">
              <a:buNone/>
            </a:pPr>
            <a:r>
              <a:rPr lang="en-US" sz="4000" i="1" dirty="0"/>
              <a:t>     are crucial for understanding the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          evolution of our Universe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9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5F62AB-A01C-6C41-86EF-EACCAEABCBDE}"/>
              </a:ext>
            </a:extLst>
          </p:cNvPr>
          <p:cNvSpPr txBox="1"/>
          <p:nvPr/>
        </p:nvSpPr>
        <p:spPr>
          <a:xfrm>
            <a:off x="7020272" y="580526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23910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3154-2E81-8211-B70F-AEEEFD6E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Quantum gravity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82945-6CA1-BC2D-2A17-5033C0EF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Quantum gravity is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FFFF00"/>
                </a:solidFill>
              </a:rPr>
              <a:t>non-perturbatively renormalizable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Asymptotic safety : non-perturbative renormalizabilty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   </a:t>
            </a:r>
            <a:r>
              <a:rPr lang="en-US" dirty="0">
                <a:solidFill>
                  <a:srgbClr val="E5FFF5"/>
                </a:solidFill>
              </a:rPr>
              <a:t>Weinberg, Reuter, …</a:t>
            </a:r>
          </a:p>
          <a:p>
            <a:pPr marL="0" indent="0">
              <a:buNone/>
            </a:pPr>
            <a:endParaRPr lang="en-US" dirty="0">
              <a:solidFill>
                <a:srgbClr val="E5FFF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E5FFF5"/>
                </a:solidFill>
              </a:rPr>
              <a:t>Use </a:t>
            </a:r>
            <a:r>
              <a:rPr lang="en-US" dirty="0">
                <a:solidFill>
                  <a:srgbClr val="FFFF00"/>
                </a:solidFill>
              </a:rPr>
              <a:t>functional renormalization !</a:t>
            </a:r>
          </a:p>
        </p:txBody>
      </p:sp>
    </p:spTree>
    <p:extLst>
      <p:ext uri="{BB962C8B-B14F-4D97-AF65-F5344CB8AC3E}">
        <p14:creationId xmlns:p14="http://schemas.microsoft.com/office/powerpoint/2010/main" val="21025735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53EB-51CD-F64D-BC9C-FBE7F5AC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Flowing couplings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E3CD2E-0BBC-9D48-B05F-78CB45FB02B4}"/>
              </a:ext>
            </a:extLst>
          </p:cNvPr>
          <p:cNvSpPr/>
          <p:nvPr/>
        </p:nvSpPr>
        <p:spPr>
          <a:xfrm>
            <a:off x="251520" y="1916832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Couplings change with renormalization scale k due to </a:t>
            </a:r>
          </a:p>
          <a:p>
            <a:r>
              <a:rPr lang="en-US" sz="2800" dirty="0">
                <a:latin typeface="+mn-lt"/>
              </a:rPr>
              <a:t>( quantum ) fluctuations.</a:t>
            </a:r>
          </a:p>
          <a:p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Renormalization scale k : Only fluctuations with momenta larger k are included for (quantum) effective action. </a:t>
            </a:r>
          </a:p>
          <a:p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r>
              <a:rPr lang="en-US" sz="2800" dirty="0">
                <a:latin typeface="+mn-lt"/>
              </a:rPr>
              <a:t>Flow of k to zero : all fluctuations included,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IR-limit</a:t>
            </a:r>
          </a:p>
          <a:p>
            <a:r>
              <a:rPr lang="en-US" sz="2800" dirty="0">
                <a:latin typeface="+mn-lt"/>
              </a:rPr>
              <a:t>Flow of k to infinity : 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UV-limit</a:t>
            </a:r>
          </a:p>
          <a:p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k-dependence can differ from momentum dependence</a:t>
            </a:r>
          </a:p>
        </p:txBody>
      </p:sp>
    </p:spTree>
    <p:extLst>
      <p:ext uri="{BB962C8B-B14F-4D97-AF65-F5344CB8AC3E}">
        <p14:creationId xmlns:p14="http://schemas.microsoft.com/office/powerpoint/2010/main" val="74133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D6A1-E3E9-013A-FAFE-05A9419B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Ultraviolet fixed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D66DF-4DF7-71E8-5F67-22F6B518E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738538"/>
          </a:xfrm>
        </p:spPr>
        <p:txBody>
          <a:bodyPr/>
          <a:lstStyle/>
          <a:p>
            <a:r>
              <a:rPr lang="en-US" sz="2800" dirty="0"/>
              <a:t>Flow of couplings stops for k →∞</a:t>
            </a:r>
          </a:p>
          <a:p>
            <a:endParaRPr lang="en-US" sz="2800" dirty="0"/>
          </a:p>
          <a:p>
            <a:r>
              <a:rPr lang="en-US" sz="2800" dirty="0"/>
              <a:t>Self-similarity: no explicit dependence on k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Theory can be extrapolated to arbitrary short distances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Completeness</a:t>
            </a:r>
          </a:p>
          <a:p>
            <a:endParaRPr lang="en-US" sz="2800" dirty="0"/>
          </a:p>
          <a:p>
            <a:r>
              <a:rPr lang="en-US" sz="2800" dirty="0"/>
              <a:t>Renormalizability</a:t>
            </a:r>
          </a:p>
        </p:txBody>
      </p:sp>
    </p:spTree>
    <p:extLst>
      <p:ext uri="{BB962C8B-B14F-4D97-AF65-F5344CB8AC3E}">
        <p14:creationId xmlns:p14="http://schemas.microsoft.com/office/powerpoint/2010/main" val="28541342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el 1"/>
          <p:cNvSpPr txBox="1">
            <a:spLocks noGrp="1"/>
          </p:cNvSpPr>
          <p:nvPr>
            <p:ph type="title"/>
          </p:nvPr>
        </p:nvSpPr>
        <p:spPr>
          <a:xfrm>
            <a:off x="468312" y="620712"/>
            <a:ext cx="8229601" cy="14398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CCFF"/>
                </a:solidFill>
              </a:defRPr>
            </a:lvl1pPr>
          </a:lstStyle>
          <a:p>
            <a:r>
              <a:rPr dirty="0">
                <a:solidFill>
                  <a:srgbClr val="00FFDC"/>
                </a:solidFill>
              </a:rPr>
              <a:t>Asymptotic safety     Asymptotic freedom</a:t>
            </a:r>
          </a:p>
        </p:txBody>
      </p:sp>
      <p:pic>
        <p:nvPicPr>
          <p:cNvPr id="35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2703483"/>
            <a:ext cx="3517901" cy="2427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12" y="2703483"/>
            <a:ext cx="3743326" cy="237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TextBox 2"/>
          <p:cNvSpPr txBox="1"/>
          <p:nvPr/>
        </p:nvSpPr>
        <p:spPr>
          <a:xfrm>
            <a:off x="600501" y="4869160"/>
            <a:ext cx="82462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9819-1BD5-2E72-636C-089D1302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Asymptotically safe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C4E12-40E0-E777-E9EF-0E45CA83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780928"/>
            <a:ext cx="7560840" cy="3345235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>
                <a:solidFill>
                  <a:srgbClr val="FFFF00"/>
                </a:solidFill>
              </a:rPr>
              <a:t>Ultraviolet fixed point exists for 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FFFF00"/>
                </a:solidFill>
              </a:rPr>
              <a:t>quantum field theory for metric ( or vierbein ).</a:t>
            </a:r>
          </a:p>
        </p:txBody>
      </p:sp>
    </p:spTree>
    <p:extLst>
      <p:ext uri="{BB962C8B-B14F-4D97-AF65-F5344CB8AC3E}">
        <p14:creationId xmlns:p14="http://schemas.microsoft.com/office/powerpoint/2010/main" val="1702614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23248</TotalTime>
  <Words>1178</Words>
  <Application>Microsoft Macintosh PowerPoint</Application>
  <PresentationFormat>On-screen Show (4:3)</PresentationFormat>
  <Paragraphs>205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Garamond</vt:lpstr>
      <vt:lpstr>Wingdings</vt:lpstr>
      <vt:lpstr>Strömung</vt:lpstr>
      <vt:lpstr>Quantum gravity prediction for  dynamical dark energy   </vt:lpstr>
      <vt:lpstr>Quantum gravity</vt:lpstr>
      <vt:lpstr>Metric fluctuations matter</vt:lpstr>
      <vt:lpstr>Quantum gravity</vt:lpstr>
      <vt:lpstr>Quantum gravity</vt:lpstr>
      <vt:lpstr>Flowing couplings</vt:lpstr>
      <vt:lpstr>Ultraviolet fixed point</vt:lpstr>
      <vt:lpstr>Asymptotic safety     Asymptotic freedom</vt:lpstr>
      <vt:lpstr>Asymptotically safe gravity</vt:lpstr>
      <vt:lpstr>Predictivity</vt:lpstr>
      <vt:lpstr>Prediction of mass of Higgs boson</vt:lpstr>
      <vt:lpstr>Metric + scalar field</vt:lpstr>
      <vt:lpstr>Can the scalar potential be predicted by functional renormalization for quantum gravity ?</vt:lpstr>
      <vt:lpstr>Quantum gravity prediction for generic form of potential for singlet scalar</vt:lpstr>
      <vt:lpstr> prediction of (approximate ) quantum scale symmetry:</vt:lpstr>
      <vt:lpstr>Quintessential inflation</vt:lpstr>
      <vt:lpstr>Scaling solution</vt:lpstr>
      <vt:lpstr>Scaling solutions</vt:lpstr>
      <vt:lpstr>Scaling solutions are restrictive</vt:lpstr>
      <vt:lpstr>Relevant parameters and  relevant functions</vt:lpstr>
      <vt:lpstr>Dominant relevant mass scale</vt:lpstr>
      <vt:lpstr>Field dependent mass scales</vt:lpstr>
      <vt:lpstr>Scale symmetric standard model</vt:lpstr>
      <vt:lpstr>Cosmon</vt:lpstr>
      <vt:lpstr>quantum gravity prediction  for  scaling potential</vt:lpstr>
      <vt:lpstr>Dilaton quantum gravity</vt:lpstr>
      <vt:lpstr>Derivative expansion of effective action</vt:lpstr>
      <vt:lpstr>Flow equation for scalar potential</vt:lpstr>
      <vt:lpstr>Differential equation for scaling solution for effective Planck mass</vt:lpstr>
      <vt:lpstr>Scaling potential  for particles of standard model</vt:lpstr>
      <vt:lpstr>Generic form of scaling potential</vt:lpstr>
      <vt:lpstr>Coefficient of curvature scalar in standard model</vt:lpstr>
      <vt:lpstr>Approximate scaling solution </vt:lpstr>
      <vt:lpstr>looks natural no small parameter no tuning</vt:lpstr>
      <vt:lpstr>Cosmology</vt:lpstr>
      <vt:lpstr>Scaling solution in Einstein frame</vt:lpstr>
      <vt:lpstr>Weyl transformation for variable gravity</vt:lpstr>
      <vt:lpstr>Scaling solution</vt:lpstr>
      <vt:lpstr>Scaling solution in Einstein frame</vt:lpstr>
      <vt:lpstr>Mass scales in Einstein frame</vt:lpstr>
      <vt:lpstr>Asymptotic solution of cosmological constant problem</vt:lpstr>
      <vt:lpstr>Predictions for  primordial cosmic fluctuations  in inflationary cosmology</vt:lpstr>
      <vt:lpstr>Cosmological solution</vt:lpstr>
      <vt:lpstr>Conclusions</vt:lpstr>
      <vt:lpstr>Conclusion </vt:lpstr>
      <vt:lpstr>PowerPoint Presentation</vt:lpstr>
    </vt:vector>
  </TitlesOfParts>
  <Company>Theoretische 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</dc:title>
  <dc:creator>C. Wetterich</dc:creator>
  <cp:lastModifiedBy>christof wetterich</cp:lastModifiedBy>
  <cp:revision>665</cp:revision>
  <cp:lastPrinted>2019-03-11T09:40:50Z</cp:lastPrinted>
  <dcterms:created xsi:type="dcterms:W3CDTF">2003-07-05T08:41:24Z</dcterms:created>
  <dcterms:modified xsi:type="dcterms:W3CDTF">2023-10-21T16:38:20Z</dcterms:modified>
</cp:coreProperties>
</file>