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3399"/>
        </a:solidFill>
        <a:effectLst/>
        <a:uFillTx/>
        <a:latin typeface="Garamond"/>
        <a:ea typeface="Garamond"/>
        <a:cs typeface="Garamond"/>
        <a:sym typeface="Garamond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3399"/>
        </a:solidFill>
        <a:effectLst/>
        <a:uFillTx/>
        <a:latin typeface="Garamond"/>
        <a:ea typeface="Garamond"/>
        <a:cs typeface="Garamond"/>
        <a:sym typeface="Garamond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3399"/>
        </a:solidFill>
        <a:effectLst/>
        <a:uFillTx/>
        <a:latin typeface="Garamond"/>
        <a:ea typeface="Garamond"/>
        <a:cs typeface="Garamond"/>
        <a:sym typeface="Garamond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3399"/>
        </a:solidFill>
        <a:effectLst/>
        <a:uFillTx/>
        <a:latin typeface="Garamond"/>
        <a:ea typeface="Garamond"/>
        <a:cs typeface="Garamond"/>
        <a:sym typeface="Garamond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3399"/>
        </a:solidFill>
        <a:effectLst/>
        <a:uFillTx/>
        <a:latin typeface="Garamond"/>
        <a:ea typeface="Garamond"/>
        <a:cs typeface="Garamond"/>
        <a:sym typeface="Garamond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3399"/>
        </a:solidFill>
        <a:effectLst/>
        <a:uFillTx/>
        <a:latin typeface="Garamond"/>
        <a:ea typeface="Garamond"/>
        <a:cs typeface="Garamond"/>
        <a:sym typeface="Garamond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3399"/>
        </a:solidFill>
        <a:effectLst/>
        <a:uFillTx/>
        <a:latin typeface="Garamond"/>
        <a:ea typeface="Garamond"/>
        <a:cs typeface="Garamond"/>
        <a:sym typeface="Garamond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3399"/>
        </a:solidFill>
        <a:effectLst/>
        <a:uFillTx/>
        <a:latin typeface="Garamond"/>
        <a:ea typeface="Garamond"/>
        <a:cs typeface="Garamond"/>
        <a:sym typeface="Garamond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3399"/>
        </a:solidFill>
        <a:effectLst/>
        <a:uFillTx/>
        <a:latin typeface="Garamond"/>
        <a:ea typeface="Garamond"/>
        <a:cs typeface="Garamond"/>
        <a:sym typeface="Garamon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aramond"/>
          <a:ea typeface="Garamond"/>
          <a:cs typeface="Garamond"/>
        </a:font>
        <a:srgbClr val="003399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DEC"/>
          </a:solidFill>
        </a:fill>
      </a:tcStyle>
    </a:wholeTbl>
    <a:band2H>
      <a:tcTxStyle b="def" i="def"/>
      <a:tcStyle>
        <a:tcBdr/>
        <a:fill>
          <a:solidFill>
            <a:srgbClr val="E6EFF6"/>
          </a:solidFill>
        </a:fill>
      </a:tcStyle>
    </a:band2H>
    <a:firstCol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aramond"/>
          <a:ea typeface="Garamond"/>
          <a:cs typeface="Garamond"/>
        </a:font>
        <a:srgbClr val="003399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aramond"/>
          <a:ea typeface="Garamond"/>
          <a:cs typeface="Garamond"/>
        </a:font>
        <a:srgbClr val="003399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aramond"/>
          <a:ea typeface="Garamond"/>
          <a:cs typeface="Garamond"/>
        </a:font>
        <a:srgbClr val="00339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rgbClr val="00339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3399"/>
              </a:solidFill>
              <a:prstDash val="solid"/>
              <a:round/>
            </a:ln>
          </a:top>
          <a:bottom>
            <a:ln w="25400" cap="flat">
              <a:solidFill>
                <a:srgbClr val="003399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3399"/>
              </a:solidFill>
              <a:prstDash val="solid"/>
              <a:round/>
            </a:ln>
          </a:top>
          <a:bottom>
            <a:ln w="25400" cap="flat">
              <a:solidFill>
                <a:srgbClr val="003399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aramond"/>
          <a:ea typeface="Garamond"/>
          <a:cs typeface="Garamond"/>
        </a:font>
        <a:srgbClr val="003399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CDD"/>
          </a:solidFill>
        </a:fill>
      </a:tcStyle>
    </a:wholeTbl>
    <a:band2H>
      <a:tcTxStyle b="def" i="def"/>
      <a:tcStyle>
        <a:tcBdr/>
        <a:fill>
          <a:solidFill>
            <a:srgbClr val="E6E7EF"/>
          </a:solidFill>
        </a:fill>
      </a:tcStyle>
    </a:band2H>
    <a:firstCol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99"/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99"/>
          </a:solidFill>
        </a:fill>
      </a:tcStyle>
    </a:lastRow>
    <a:fir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9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3" name="Shape 11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Text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6" name="Body Level One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" name="Slide Number"/>
          <p:cNvSpPr txBox="1"/>
          <p:nvPr>
            <p:ph type="sldNum" sz="quarter" idx="2"/>
          </p:nvPr>
        </p:nvSpPr>
        <p:spPr>
          <a:xfrm>
            <a:off x="8413144" y="6466745"/>
            <a:ext cx="273657" cy="26425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Text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5" name="Body Level One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FFFB00"/>
                </a:solidFill>
              </a:defRPr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" name="Slide Number"/>
          <p:cNvSpPr txBox="1"/>
          <p:nvPr>
            <p:ph type="sldNum" sz="quarter" idx="2"/>
          </p:nvPr>
        </p:nvSpPr>
        <p:spPr>
          <a:xfrm>
            <a:off x="8413144" y="6466745"/>
            <a:ext cx="273657" cy="26425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Text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4" name="Body Level One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FFFB00"/>
                </a:solidFill>
              </a:defRPr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lide Number"/>
          <p:cNvSpPr txBox="1"/>
          <p:nvPr>
            <p:ph type="sldNum" sz="quarter" idx="2"/>
          </p:nvPr>
        </p:nvSpPr>
        <p:spPr>
          <a:xfrm>
            <a:off x="8413144" y="6466745"/>
            <a:ext cx="273657" cy="26425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4"/>
          <p:cNvGrpSpPr/>
          <p:nvPr/>
        </p:nvGrpSpPr>
        <p:grpSpPr>
          <a:xfrm>
            <a:off x="0" y="0"/>
            <a:ext cx="9140826" cy="6850064"/>
            <a:chOff x="0" y="0"/>
            <a:chExt cx="9140825" cy="6850063"/>
          </a:xfrm>
        </p:grpSpPr>
        <p:grpSp>
          <p:nvGrpSpPr>
            <p:cNvPr id="67" name="Group 5"/>
            <p:cNvGrpSpPr/>
            <p:nvPr/>
          </p:nvGrpSpPr>
          <p:grpSpPr>
            <a:xfrm>
              <a:off x="2743200" y="3540125"/>
              <a:ext cx="6392863" cy="3309939"/>
              <a:chOff x="0" y="0"/>
              <a:chExt cx="6392862" cy="3309937"/>
            </a:xfrm>
          </p:grpSpPr>
          <p:sp>
            <p:nvSpPr>
              <p:cNvPr id="62" name="Freeform 6"/>
              <p:cNvSpPr/>
              <p:nvPr/>
            </p:nvSpPr>
            <p:spPr>
              <a:xfrm>
                <a:off x="0" y="657225"/>
                <a:ext cx="4575175" cy="2652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83" y="7032"/>
                    </a:moveTo>
                    <a:lnTo>
                      <a:pt x="20536" y="6825"/>
                    </a:lnTo>
                    <a:lnTo>
                      <a:pt x="20176" y="6541"/>
                    </a:lnTo>
                    <a:lnTo>
                      <a:pt x="19726" y="6256"/>
                    </a:lnTo>
                    <a:lnTo>
                      <a:pt x="19194" y="5907"/>
                    </a:lnTo>
                    <a:lnTo>
                      <a:pt x="18587" y="5481"/>
                    </a:lnTo>
                    <a:lnTo>
                      <a:pt x="17898" y="5132"/>
                    </a:lnTo>
                    <a:lnTo>
                      <a:pt x="16511" y="4434"/>
                    </a:lnTo>
                    <a:lnTo>
                      <a:pt x="15574" y="4007"/>
                    </a:lnTo>
                    <a:lnTo>
                      <a:pt x="14765" y="3581"/>
                    </a:lnTo>
                    <a:lnTo>
                      <a:pt x="14075" y="3167"/>
                    </a:lnTo>
                    <a:lnTo>
                      <a:pt x="13543" y="2740"/>
                    </a:lnTo>
                    <a:lnTo>
                      <a:pt x="13056" y="2314"/>
                    </a:lnTo>
                    <a:lnTo>
                      <a:pt x="12689" y="1965"/>
                    </a:lnTo>
                    <a:lnTo>
                      <a:pt x="12404" y="1616"/>
                    </a:lnTo>
                    <a:lnTo>
                      <a:pt x="12202" y="1331"/>
                    </a:lnTo>
                    <a:lnTo>
                      <a:pt x="12037" y="1047"/>
                    </a:lnTo>
                    <a:lnTo>
                      <a:pt x="11917" y="776"/>
                    </a:lnTo>
                    <a:lnTo>
                      <a:pt x="11879" y="556"/>
                    </a:lnTo>
                    <a:lnTo>
                      <a:pt x="11834" y="349"/>
                    </a:lnTo>
                    <a:lnTo>
                      <a:pt x="11879" y="65"/>
                    </a:lnTo>
                    <a:lnTo>
                      <a:pt x="11879" y="0"/>
                    </a:lnTo>
                    <a:lnTo>
                      <a:pt x="11752" y="349"/>
                    </a:lnTo>
                    <a:lnTo>
                      <a:pt x="11669" y="633"/>
                    </a:lnTo>
                    <a:lnTo>
                      <a:pt x="11669" y="982"/>
                    </a:lnTo>
                    <a:lnTo>
                      <a:pt x="11752" y="1267"/>
                    </a:lnTo>
                    <a:lnTo>
                      <a:pt x="11917" y="1551"/>
                    </a:lnTo>
                    <a:lnTo>
                      <a:pt x="12119" y="1823"/>
                    </a:lnTo>
                    <a:lnTo>
                      <a:pt x="12366" y="2107"/>
                    </a:lnTo>
                    <a:lnTo>
                      <a:pt x="12651" y="2391"/>
                    </a:lnTo>
                    <a:lnTo>
                      <a:pt x="13018" y="2676"/>
                    </a:lnTo>
                    <a:lnTo>
                      <a:pt x="13423" y="2947"/>
                    </a:lnTo>
                    <a:lnTo>
                      <a:pt x="14278" y="3451"/>
                    </a:lnTo>
                    <a:lnTo>
                      <a:pt x="15289" y="4007"/>
                    </a:lnTo>
                    <a:lnTo>
                      <a:pt x="16354" y="4498"/>
                    </a:lnTo>
                    <a:lnTo>
                      <a:pt x="17126" y="4925"/>
                    </a:lnTo>
                    <a:lnTo>
                      <a:pt x="17853" y="5274"/>
                    </a:lnTo>
                    <a:lnTo>
                      <a:pt x="18467" y="5623"/>
                    </a:lnTo>
                    <a:lnTo>
                      <a:pt x="19037" y="5972"/>
                    </a:lnTo>
                    <a:lnTo>
                      <a:pt x="19524" y="6256"/>
                    </a:lnTo>
                    <a:lnTo>
                      <a:pt x="19929" y="6541"/>
                    </a:lnTo>
                    <a:lnTo>
                      <a:pt x="20296" y="6825"/>
                    </a:lnTo>
                    <a:lnTo>
                      <a:pt x="20536" y="7032"/>
                    </a:lnTo>
                    <a:lnTo>
                      <a:pt x="20746" y="7239"/>
                    </a:lnTo>
                    <a:lnTo>
                      <a:pt x="20866" y="7459"/>
                    </a:lnTo>
                    <a:lnTo>
                      <a:pt x="20948" y="7665"/>
                    </a:lnTo>
                    <a:lnTo>
                      <a:pt x="20985" y="7950"/>
                    </a:lnTo>
                    <a:lnTo>
                      <a:pt x="20948" y="8299"/>
                    </a:lnTo>
                    <a:lnTo>
                      <a:pt x="20866" y="8583"/>
                    </a:lnTo>
                    <a:lnTo>
                      <a:pt x="20701" y="8932"/>
                    </a:lnTo>
                    <a:lnTo>
                      <a:pt x="20461" y="9217"/>
                    </a:lnTo>
                    <a:lnTo>
                      <a:pt x="20176" y="9501"/>
                    </a:lnTo>
                    <a:lnTo>
                      <a:pt x="19809" y="9772"/>
                    </a:lnTo>
                    <a:lnTo>
                      <a:pt x="19404" y="10057"/>
                    </a:lnTo>
                    <a:lnTo>
                      <a:pt x="18954" y="10341"/>
                    </a:lnTo>
                    <a:lnTo>
                      <a:pt x="18422" y="10625"/>
                    </a:lnTo>
                    <a:lnTo>
                      <a:pt x="17853" y="10897"/>
                    </a:lnTo>
                    <a:lnTo>
                      <a:pt x="17246" y="11181"/>
                    </a:lnTo>
                    <a:lnTo>
                      <a:pt x="16593" y="11466"/>
                    </a:lnTo>
                    <a:lnTo>
                      <a:pt x="15214" y="12022"/>
                    </a:lnTo>
                    <a:lnTo>
                      <a:pt x="13663" y="12655"/>
                    </a:lnTo>
                    <a:lnTo>
                      <a:pt x="12037" y="13366"/>
                    </a:lnTo>
                    <a:lnTo>
                      <a:pt x="10328" y="14141"/>
                    </a:lnTo>
                    <a:lnTo>
                      <a:pt x="8582" y="15046"/>
                    </a:lnTo>
                    <a:lnTo>
                      <a:pt x="6835" y="16042"/>
                    </a:lnTo>
                    <a:lnTo>
                      <a:pt x="5044" y="17166"/>
                    </a:lnTo>
                    <a:lnTo>
                      <a:pt x="3298" y="18498"/>
                    </a:lnTo>
                    <a:lnTo>
                      <a:pt x="1626" y="19971"/>
                    </a:lnTo>
                    <a:lnTo>
                      <a:pt x="0" y="21600"/>
                    </a:lnTo>
                    <a:lnTo>
                      <a:pt x="2646" y="21600"/>
                    </a:lnTo>
                    <a:lnTo>
                      <a:pt x="4152" y="20256"/>
                    </a:lnTo>
                    <a:lnTo>
                      <a:pt x="5651" y="18989"/>
                    </a:lnTo>
                    <a:lnTo>
                      <a:pt x="7158" y="17942"/>
                    </a:lnTo>
                    <a:lnTo>
                      <a:pt x="8582" y="16946"/>
                    </a:lnTo>
                    <a:lnTo>
                      <a:pt x="10006" y="16042"/>
                    </a:lnTo>
                    <a:lnTo>
                      <a:pt x="11385" y="15331"/>
                    </a:lnTo>
                    <a:lnTo>
                      <a:pt x="12689" y="14633"/>
                    </a:lnTo>
                    <a:lnTo>
                      <a:pt x="13948" y="13999"/>
                    </a:lnTo>
                    <a:lnTo>
                      <a:pt x="15132" y="13508"/>
                    </a:lnTo>
                    <a:lnTo>
                      <a:pt x="16226" y="13017"/>
                    </a:lnTo>
                    <a:lnTo>
                      <a:pt x="17246" y="12590"/>
                    </a:lnTo>
                    <a:lnTo>
                      <a:pt x="18182" y="12241"/>
                    </a:lnTo>
                    <a:lnTo>
                      <a:pt x="18992" y="11815"/>
                    </a:lnTo>
                    <a:lnTo>
                      <a:pt x="19681" y="11530"/>
                    </a:lnTo>
                    <a:lnTo>
                      <a:pt x="20251" y="11181"/>
                    </a:lnTo>
                    <a:lnTo>
                      <a:pt x="20701" y="10832"/>
                    </a:lnTo>
                    <a:lnTo>
                      <a:pt x="20985" y="10548"/>
                    </a:lnTo>
                    <a:lnTo>
                      <a:pt x="21188" y="10264"/>
                    </a:lnTo>
                    <a:lnTo>
                      <a:pt x="21353" y="9915"/>
                    </a:lnTo>
                    <a:lnTo>
                      <a:pt x="21473" y="9630"/>
                    </a:lnTo>
                    <a:lnTo>
                      <a:pt x="21555" y="9359"/>
                    </a:lnTo>
                    <a:lnTo>
                      <a:pt x="21600" y="9074"/>
                    </a:lnTo>
                    <a:lnTo>
                      <a:pt x="21555" y="8506"/>
                    </a:lnTo>
                    <a:lnTo>
                      <a:pt x="21390" y="8014"/>
                    </a:lnTo>
                    <a:lnTo>
                      <a:pt x="21233" y="7601"/>
                    </a:lnTo>
                    <a:lnTo>
                      <a:pt x="20985" y="7239"/>
                    </a:lnTo>
                    <a:lnTo>
                      <a:pt x="20783" y="703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3399"/>
                  </a:gs>
                  <a:gs pos="100000">
                    <a:srgbClr val="002E8B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  <a:effectLst>
                      <a:outerShdw sx="100000" sy="100000" kx="0" ky="0" algn="b" rotWithShape="0" blurRad="38100" dist="38100" dir="2700000">
                        <a:srgbClr val="000000">
                          <a:alpha val="43137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63" name="Freeform 7"/>
              <p:cNvSpPr/>
              <p:nvPr/>
            </p:nvSpPr>
            <p:spPr>
              <a:xfrm>
                <a:off x="3876675" y="700087"/>
                <a:ext cx="1998663" cy="12874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6380"/>
                    </a:moveTo>
                    <a:lnTo>
                      <a:pt x="21411" y="15661"/>
                    </a:lnTo>
                    <a:lnTo>
                      <a:pt x="21223" y="15075"/>
                    </a:lnTo>
                    <a:lnTo>
                      <a:pt x="20862" y="14356"/>
                    </a:lnTo>
                    <a:lnTo>
                      <a:pt x="20382" y="13770"/>
                    </a:lnTo>
                    <a:lnTo>
                      <a:pt x="19267" y="12758"/>
                    </a:lnTo>
                    <a:lnTo>
                      <a:pt x="17877" y="11745"/>
                    </a:lnTo>
                    <a:lnTo>
                      <a:pt x="16196" y="10867"/>
                    </a:lnTo>
                    <a:lnTo>
                      <a:pt x="14429" y="10147"/>
                    </a:lnTo>
                    <a:lnTo>
                      <a:pt x="12473" y="9269"/>
                    </a:lnTo>
                    <a:lnTo>
                      <a:pt x="8561" y="7830"/>
                    </a:lnTo>
                    <a:lnTo>
                      <a:pt x="6708" y="6951"/>
                    </a:lnTo>
                    <a:lnTo>
                      <a:pt x="4941" y="6099"/>
                    </a:lnTo>
                    <a:lnTo>
                      <a:pt x="3346" y="5220"/>
                    </a:lnTo>
                    <a:lnTo>
                      <a:pt x="2042" y="4048"/>
                    </a:lnTo>
                    <a:lnTo>
                      <a:pt x="926" y="2903"/>
                    </a:lnTo>
                    <a:lnTo>
                      <a:pt x="566" y="2317"/>
                    </a:lnTo>
                    <a:lnTo>
                      <a:pt x="275" y="1598"/>
                    </a:lnTo>
                    <a:lnTo>
                      <a:pt x="86" y="879"/>
                    </a:lnTo>
                    <a:lnTo>
                      <a:pt x="0" y="0"/>
                    </a:lnTo>
                    <a:lnTo>
                      <a:pt x="0" y="1012"/>
                    </a:lnTo>
                    <a:lnTo>
                      <a:pt x="86" y="1598"/>
                    </a:lnTo>
                    <a:lnTo>
                      <a:pt x="275" y="2317"/>
                    </a:lnTo>
                    <a:lnTo>
                      <a:pt x="566" y="3036"/>
                    </a:lnTo>
                    <a:lnTo>
                      <a:pt x="926" y="3782"/>
                    </a:lnTo>
                    <a:lnTo>
                      <a:pt x="1493" y="4634"/>
                    </a:lnTo>
                    <a:lnTo>
                      <a:pt x="2145" y="5513"/>
                    </a:lnTo>
                    <a:lnTo>
                      <a:pt x="3071" y="6392"/>
                    </a:lnTo>
                    <a:lnTo>
                      <a:pt x="4186" y="7404"/>
                    </a:lnTo>
                    <a:lnTo>
                      <a:pt x="5593" y="8256"/>
                    </a:lnTo>
                    <a:lnTo>
                      <a:pt x="7171" y="9269"/>
                    </a:lnTo>
                    <a:lnTo>
                      <a:pt x="9024" y="10147"/>
                    </a:lnTo>
                    <a:lnTo>
                      <a:pt x="11272" y="11026"/>
                    </a:lnTo>
                    <a:lnTo>
                      <a:pt x="12850" y="11586"/>
                    </a:lnTo>
                    <a:lnTo>
                      <a:pt x="14240" y="12331"/>
                    </a:lnTo>
                    <a:lnTo>
                      <a:pt x="15458" y="13051"/>
                    </a:lnTo>
                    <a:lnTo>
                      <a:pt x="16573" y="13636"/>
                    </a:lnTo>
                    <a:lnTo>
                      <a:pt x="17414" y="14356"/>
                    </a:lnTo>
                    <a:lnTo>
                      <a:pt x="18066" y="15075"/>
                    </a:lnTo>
                    <a:lnTo>
                      <a:pt x="18529" y="15794"/>
                    </a:lnTo>
                    <a:lnTo>
                      <a:pt x="18906" y="16513"/>
                    </a:lnTo>
                    <a:lnTo>
                      <a:pt x="19078" y="17259"/>
                    </a:lnTo>
                    <a:lnTo>
                      <a:pt x="19181" y="17978"/>
                    </a:lnTo>
                    <a:lnTo>
                      <a:pt x="19078" y="18564"/>
                    </a:lnTo>
                    <a:lnTo>
                      <a:pt x="18803" y="19283"/>
                    </a:lnTo>
                    <a:lnTo>
                      <a:pt x="18529" y="19869"/>
                    </a:lnTo>
                    <a:lnTo>
                      <a:pt x="18066" y="20428"/>
                    </a:lnTo>
                    <a:lnTo>
                      <a:pt x="16762" y="21600"/>
                    </a:lnTo>
                    <a:lnTo>
                      <a:pt x="17963" y="21014"/>
                    </a:lnTo>
                    <a:lnTo>
                      <a:pt x="18992" y="20428"/>
                    </a:lnTo>
                    <a:lnTo>
                      <a:pt x="19833" y="19869"/>
                    </a:lnTo>
                    <a:lnTo>
                      <a:pt x="20571" y="19283"/>
                    </a:lnTo>
                    <a:lnTo>
                      <a:pt x="21034" y="18697"/>
                    </a:lnTo>
                    <a:lnTo>
                      <a:pt x="21411" y="17978"/>
                    </a:lnTo>
                    <a:lnTo>
                      <a:pt x="21600" y="17259"/>
                    </a:lnTo>
                    <a:lnTo>
                      <a:pt x="21600" y="163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3399"/>
                  </a:gs>
                  <a:gs pos="100000">
                    <a:srgbClr val="002E8B"/>
                  </a:gs>
                </a:gsLst>
                <a:lin ang="27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  <a:effectLst>
                      <a:outerShdw sx="100000" sy="100000" kx="0" ky="0" algn="b" rotWithShape="0" blurRad="38100" dist="38100" dir="2700000">
                        <a:srgbClr val="000000">
                          <a:alpha val="43137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64" name="Freeform 8"/>
              <p:cNvSpPr/>
              <p:nvPr/>
            </p:nvSpPr>
            <p:spPr>
              <a:xfrm>
                <a:off x="1860550" y="1771650"/>
                <a:ext cx="4522788" cy="1538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98" y="21355"/>
                    </a:moveTo>
                    <a:lnTo>
                      <a:pt x="0" y="21600"/>
                    </a:lnTo>
                    <a:lnTo>
                      <a:pt x="2964" y="21600"/>
                    </a:lnTo>
                    <a:lnTo>
                      <a:pt x="3290" y="21110"/>
                    </a:lnTo>
                    <a:lnTo>
                      <a:pt x="3662" y="20374"/>
                    </a:lnTo>
                    <a:lnTo>
                      <a:pt x="4200" y="19527"/>
                    </a:lnTo>
                    <a:lnTo>
                      <a:pt x="4814" y="18680"/>
                    </a:lnTo>
                    <a:lnTo>
                      <a:pt x="5512" y="17699"/>
                    </a:lnTo>
                    <a:lnTo>
                      <a:pt x="6338" y="16607"/>
                    </a:lnTo>
                    <a:lnTo>
                      <a:pt x="7286" y="15515"/>
                    </a:lnTo>
                    <a:lnTo>
                      <a:pt x="8355" y="14311"/>
                    </a:lnTo>
                    <a:lnTo>
                      <a:pt x="9545" y="12973"/>
                    </a:lnTo>
                    <a:lnTo>
                      <a:pt x="10864" y="11636"/>
                    </a:lnTo>
                    <a:lnTo>
                      <a:pt x="12305" y="10298"/>
                    </a:lnTo>
                    <a:lnTo>
                      <a:pt x="13867" y="8983"/>
                    </a:lnTo>
                    <a:lnTo>
                      <a:pt x="15595" y="7646"/>
                    </a:lnTo>
                    <a:lnTo>
                      <a:pt x="17445" y="6308"/>
                    </a:lnTo>
                    <a:lnTo>
                      <a:pt x="19462" y="4971"/>
                    </a:lnTo>
                    <a:lnTo>
                      <a:pt x="21600" y="3633"/>
                    </a:lnTo>
                    <a:lnTo>
                      <a:pt x="21600" y="0"/>
                    </a:lnTo>
                    <a:lnTo>
                      <a:pt x="21357" y="357"/>
                    </a:lnTo>
                    <a:lnTo>
                      <a:pt x="21024" y="736"/>
                    </a:lnTo>
                    <a:lnTo>
                      <a:pt x="20614" y="1204"/>
                    </a:lnTo>
                    <a:lnTo>
                      <a:pt x="20076" y="1694"/>
                    </a:lnTo>
                    <a:lnTo>
                      <a:pt x="19500" y="2185"/>
                    </a:lnTo>
                    <a:lnTo>
                      <a:pt x="18886" y="2675"/>
                    </a:lnTo>
                    <a:lnTo>
                      <a:pt x="18188" y="3277"/>
                    </a:lnTo>
                    <a:lnTo>
                      <a:pt x="17445" y="3767"/>
                    </a:lnTo>
                    <a:lnTo>
                      <a:pt x="14322" y="6175"/>
                    </a:lnTo>
                    <a:lnTo>
                      <a:pt x="12798" y="7267"/>
                    </a:lnTo>
                    <a:lnTo>
                      <a:pt x="12055" y="7891"/>
                    </a:lnTo>
                    <a:lnTo>
                      <a:pt x="11395" y="8493"/>
                    </a:lnTo>
                    <a:lnTo>
                      <a:pt x="8393" y="11279"/>
                    </a:lnTo>
                    <a:lnTo>
                      <a:pt x="6914" y="12862"/>
                    </a:lnTo>
                    <a:lnTo>
                      <a:pt x="5512" y="14422"/>
                    </a:lnTo>
                    <a:lnTo>
                      <a:pt x="4155" y="16005"/>
                    </a:lnTo>
                    <a:lnTo>
                      <a:pt x="2881" y="17699"/>
                    </a:lnTo>
                    <a:lnTo>
                      <a:pt x="1729" y="19527"/>
                    </a:lnTo>
                    <a:lnTo>
                      <a:pt x="698" y="2135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2A7D"/>
                  </a:gs>
                  <a:gs pos="100000">
                    <a:srgbClr val="003399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  <a:effectLst>
                      <a:outerShdw sx="100000" sy="100000" kx="0" ky="0" algn="b" rotWithShape="0" blurRad="38100" dist="38100" dir="2700000">
                        <a:srgbClr val="000000">
                          <a:alpha val="43137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65" name="Freeform 9"/>
              <p:cNvSpPr/>
              <p:nvPr/>
            </p:nvSpPr>
            <p:spPr>
              <a:xfrm>
                <a:off x="1619250" y="0"/>
                <a:ext cx="4773613" cy="3309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250" y="4569"/>
                    </a:moveTo>
                    <a:lnTo>
                      <a:pt x="10294" y="4911"/>
                    </a:lnTo>
                    <a:lnTo>
                      <a:pt x="10373" y="5190"/>
                    </a:lnTo>
                    <a:lnTo>
                      <a:pt x="10488" y="5470"/>
                    </a:lnTo>
                    <a:lnTo>
                      <a:pt x="10646" y="5698"/>
                    </a:lnTo>
                    <a:lnTo>
                      <a:pt x="11069" y="6143"/>
                    </a:lnTo>
                    <a:lnTo>
                      <a:pt x="11658" y="6599"/>
                    </a:lnTo>
                    <a:lnTo>
                      <a:pt x="12319" y="6941"/>
                    </a:lnTo>
                    <a:lnTo>
                      <a:pt x="13059" y="7273"/>
                    </a:lnTo>
                    <a:lnTo>
                      <a:pt x="13842" y="7614"/>
                    </a:lnTo>
                    <a:lnTo>
                      <a:pt x="15480" y="8174"/>
                    </a:lnTo>
                    <a:lnTo>
                      <a:pt x="16299" y="8516"/>
                    </a:lnTo>
                    <a:lnTo>
                      <a:pt x="17039" y="8795"/>
                    </a:lnTo>
                    <a:lnTo>
                      <a:pt x="17700" y="9137"/>
                    </a:lnTo>
                    <a:lnTo>
                      <a:pt x="18324" y="9531"/>
                    </a:lnTo>
                    <a:lnTo>
                      <a:pt x="18791" y="9925"/>
                    </a:lnTo>
                    <a:lnTo>
                      <a:pt x="18949" y="10153"/>
                    </a:lnTo>
                    <a:lnTo>
                      <a:pt x="19100" y="10432"/>
                    </a:lnTo>
                    <a:lnTo>
                      <a:pt x="19222" y="10660"/>
                    </a:lnTo>
                    <a:lnTo>
                      <a:pt x="19258" y="10940"/>
                    </a:lnTo>
                    <a:lnTo>
                      <a:pt x="19258" y="11220"/>
                    </a:lnTo>
                    <a:lnTo>
                      <a:pt x="19222" y="11447"/>
                    </a:lnTo>
                    <a:lnTo>
                      <a:pt x="19143" y="11675"/>
                    </a:lnTo>
                    <a:lnTo>
                      <a:pt x="18985" y="11903"/>
                    </a:lnTo>
                    <a:lnTo>
                      <a:pt x="18791" y="12121"/>
                    </a:lnTo>
                    <a:lnTo>
                      <a:pt x="18554" y="12297"/>
                    </a:lnTo>
                    <a:lnTo>
                      <a:pt x="18281" y="12515"/>
                    </a:lnTo>
                    <a:lnTo>
                      <a:pt x="17972" y="12691"/>
                    </a:lnTo>
                    <a:lnTo>
                      <a:pt x="17585" y="12856"/>
                    </a:lnTo>
                    <a:lnTo>
                      <a:pt x="17154" y="13022"/>
                    </a:lnTo>
                    <a:lnTo>
                      <a:pt x="16723" y="13198"/>
                    </a:lnTo>
                    <a:lnTo>
                      <a:pt x="16220" y="13364"/>
                    </a:lnTo>
                    <a:lnTo>
                      <a:pt x="15128" y="13758"/>
                    </a:lnTo>
                    <a:lnTo>
                      <a:pt x="13878" y="14214"/>
                    </a:lnTo>
                    <a:lnTo>
                      <a:pt x="12513" y="14721"/>
                    </a:lnTo>
                    <a:lnTo>
                      <a:pt x="10998" y="15281"/>
                    </a:lnTo>
                    <a:lnTo>
                      <a:pt x="9396" y="15954"/>
                    </a:lnTo>
                    <a:lnTo>
                      <a:pt x="7679" y="16752"/>
                    </a:lnTo>
                    <a:lnTo>
                      <a:pt x="5890" y="17705"/>
                    </a:lnTo>
                    <a:lnTo>
                      <a:pt x="3980" y="18834"/>
                    </a:lnTo>
                    <a:lnTo>
                      <a:pt x="2026" y="20129"/>
                    </a:lnTo>
                    <a:lnTo>
                      <a:pt x="0" y="21600"/>
                    </a:lnTo>
                    <a:lnTo>
                      <a:pt x="1092" y="21600"/>
                    </a:lnTo>
                    <a:lnTo>
                      <a:pt x="1753" y="21486"/>
                    </a:lnTo>
                    <a:lnTo>
                      <a:pt x="2773" y="20637"/>
                    </a:lnTo>
                    <a:lnTo>
                      <a:pt x="3857" y="19787"/>
                    </a:lnTo>
                    <a:lnTo>
                      <a:pt x="5028" y="19000"/>
                    </a:lnTo>
                    <a:lnTo>
                      <a:pt x="6314" y="18264"/>
                    </a:lnTo>
                    <a:lnTo>
                      <a:pt x="7643" y="17539"/>
                    </a:lnTo>
                    <a:lnTo>
                      <a:pt x="9044" y="16803"/>
                    </a:lnTo>
                    <a:lnTo>
                      <a:pt x="11931" y="15508"/>
                    </a:lnTo>
                    <a:lnTo>
                      <a:pt x="12556" y="15229"/>
                    </a:lnTo>
                    <a:lnTo>
                      <a:pt x="13253" y="14939"/>
                    </a:lnTo>
                    <a:lnTo>
                      <a:pt x="14697" y="14431"/>
                    </a:lnTo>
                    <a:lnTo>
                      <a:pt x="17656" y="13312"/>
                    </a:lnTo>
                    <a:lnTo>
                      <a:pt x="18324" y="13084"/>
                    </a:lnTo>
                    <a:lnTo>
                      <a:pt x="18985" y="12805"/>
                    </a:lnTo>
                    <a:lnTo>
                      <a:pt x="19610" y="12577"/>
                    </a:lnTo>
                    <a:lnTo>
                      <a:pt x="20156" y="12349"/>
                    </a:lnTo>
                    <a:lnTo>
                      <a:pt x="20659" y="12121"/>
                    </a:lnTo>
                    <a:lnTo>
                      <a:pt x="21054" y="11903"/>
                    </a:lnTo>
                    <a:lnTo>
                      <a:pt x="21363" y="11727"/>
                    </a:lnTo>
                    <a:lnTo>
                      <a:pt x="21600" y="11561"/>
                    </a:lnTo>
                    <a:lnTo>
                      <a:pt x="21600" y="9023"/>
                    </a:lnTo>
                    <a:lnTo>
                      <a:pt x="21126" y="8909"/>
                    </a:lnTo>
                    <a:lnTo>
                      <a:pt x="20544" y="8744"/>
                    </a:lnTo>
                    <a:lnTo>
                      <a:pt x="19919" y="8567"/>
                    </a:lnTo>
                    <a:lnTo>
                      <a:pt x="19179" y="8350"/>
                    </a:lnTo>
                    <a:lnTo>
                      <a:pt x="18439" y="8122"/>
                    </a:lnTo>
                    <a:lnTo>
                      <a:pt x="17656" y="7842"/>
                    </a:lnTo>
                    <a:lnTo>
                      <a:pt x="16098" y="7273"/>
                    </a:lnTo>
                    <a:lnTo>
                      <a:pt x="15358" y="6941"/>
                    </a:lnTo>
                    <a:lnTo>
                      <a:pt x="14697" y="6599"/>
                    </a:lnTo>
                    <a:lnTo>
                      <a:pt x="14072" y="6257"/>
                    </a:lnTo>
                    <a:lnTo>
                      <a:pt x="13526" y="5864"/>
                    </a:lnTo>
                    <a:lnTo>
                      <a:pt x="13102" y="5532"/>
                    </a:lnTo>
                    <a:lnTo>
                      <a:pt x="12786" y="5128"/>
                    </a:lnTo>
                    <a:lnTo>
                      <a:pt x="12707" y="4911"/>
                    </a:lnTo>
                    <a:lnTo>
                      <a:pt x="12628" y="4734"/>
                    </a:lnTo>
                    <a:lnTo>
                      <a:pt x="12592" y="4517"/>
                    </a:lnTo>
                    <a:lnTo>
                      <a:pt x="12628" y="4341"/>
                    </a:lnTo>
                    <a:lnTo>
                      <a:pt x="12786" y="3947"/>
                    </a:lnTo>
                    <a:lnTo>
                      <a:pt x="13023" y="3553"/>
                    </a:lnTo>
                    <a:lnTo>
                      <a:pt x="13375" y="3274"/>
                    </a:lnTo>
                    <a:lnTo>
                      <a:pt x="13799" y="2994"/>
                    </a:lnTo>
                    <a:lnTo>
                      <a:pt x="14266" y="2766"/>
                    </a:lnTo>
                    <a:lnTo>
                      <a:pt x="14812" y="2538"/>
                    </a:lnTo>
                    <a:lnTo>
                      <a:pt x="16062" y="2207"/>
                    </a:lnTo>
                    <a:lnTo>
                      <a:pt x="17462" y="1865"/>
                    </a:lnTo>
                    <a:lnTo>
                      <a:pt x="18870" y="1637"/>
                    </a:lnTo>
                    <a:lnTo>
                      <a:pt x="20307" y="1295"/>
                    </a:lnTo>
                    <a:lnTo>
                      <a:pt x="20975" y="1129"/>
                    </a:lnTo>
                    <a:lnTo>
                      <a:pt x="21600" y="901"/>
                    </a:lnTo>
                    <a:lnTo>
                      <a:pt x="21600" y="0"/>
                    </a:lnTo>
                    <a:lnTo>
                      <a:pt x="20896" y="228"/>
                    </a:lnTo>
                    <a:lnTo>
                      <a:pt x="20077" y="456"/>
                    </a:lnTo>
                    <a:lnTo>
                      <a:pt x="19222" y="684"/>
                    </a:lnTo>
                    <a:lnTo>
                      <a:pt x="18324" y="849"/>
                    </a:lnTo>
                    <a:lnTo>
                      <a:pt x="16414" y="1243"/>
                    </a:lnTo>
                    <a:lnTo>
                      <a:pt x="15480" y="1409"/>
                    </a:lnTo>
                    <a:lnTo>
                      <a:pt x="14582" y="1637"/>
                    </a:lnTo>
                    <a:lnTo>
                      <a:pt x="13684" y="1803"/>
                    </a:lnTo>
                    <a:lnTo>
                      <a:pt x="12865" y="2093"/>
                    </a:lnTo>
                    <a:lnTo>
                      <a:pt x="12125" y="2372"/>
                    </a:lnTo>
                    <a:lnTo>
                      <a:pt x="11500" y="2704"/>
                    </a:lnTo>
                    <a:lnTo>
                      <a:pt x="10954" y="3108"/>
                    </a:lnTo>
                    <a:lnTo>
                      <a:pt x="10567" y="3502"/>
                    </a:lnTo>
                    <a:lnTo>
                      <a:pt x="10452" y="3719"/>
                    </a:lnTo>
                    <a:lnTo>
                      <a:pt x="10329" y="4009"/>
                    </a:lnTo>
                    <a:lnTo>
                      <a:pt x="10250" y="4289"/>
                    </a:lnTo>
                    <a:lnTo>
                      <a:pt x="10250" y="4569"/>
                    </a:lnTo>
                    <a:close/>
                  </a:path>
                </a:pathLst>
              </a:custGeom>
              <a:solidFill>
                <a:srgbClr val="0033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  <a:effectLst>
                      <a:outerShdw sx="100000" sy="100000" kx="0" ky="0" algn="b" rotWithShape="0" blurRad="38100" dist="38100" dir="2700000">
                        <a:srgbClr val="000000">
                          <a:alpha val="43137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66" name="Freeform 10"/>
              <p:cNvSpPr/>
              <p:nvPr/>
            </p:nvSpPr>
            <p:spPr>
              <a:xfrm>
                <a:off x="4402137" y="138112"/>
                <a:ext cx="1981201" cy="8556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3305"/>
                    </a:moveTo>
                    <a:lnTo>
                      <a:pt x="0" y="14427"/>
                    </a:lnTo>
                    <a:lnTo>
                      <a:pt x="87" y="15509"/>
                    </a:lnTo>
                    <a:lnTo>
                      <a:pt x="467" y="16591"/>
                    </a:lnTo>
                    <a:lnTo>
                      <a:pt x="935" y="17472"/>
                    </a:lnTo>
                    <a:lnTo>
                      <a:pt x="1592" y="18554"/>
                    </a:lnTo>
                    <a:lnTo>
                      <a:pt x="2440" y="19636"/>
                    </a:lnTo>
                    <a:lnTo>
                      <a:pt x="3375" y="20518"/>
                    </a:lnTo>
                    <a:lnTo>
                      <a:pt x="4413" y="21600"/>
                    </a:lnTo>
                    <a:lnTo>
                      <a:pt x="3669" y="20718"/>
                    </a:lnTo>
                    <a:lnTo>
                      <a:pt x="3098" y="19636"/>
                    </a:lnTo>
                    <a:lnTo>
                      <a:pt x="2717" y="18755"/>
                    </a:lnTo>
                    <a:lnTo>
                      <a:pt x="2440" y="17913"/>
                    </a:lnTo>
                    <a:lnTo>
                      <a:pt x="2354" y="17032"/>
                    </a:lnTo>
                    <a:lnTo>
                      <a:pt x="2354" y="16150"/>
                    </a:lnTo>
                    <a:lnTo>
                      <a:pt x="2440" y="15268"/>
                    </a:lnTo>
                    <a:lnTo>
                      <a:pt x="3098" y="13745"/>
                    </a:lnTo>
                    <a:lnTo>
                      <a:pt x="3479" y="13104"/>
                    </a:lnTo>
                    <a:lnTo>
                      <a:pt x="4604" y="11782"/>
                    </a:lnTo>
                    <a:lnTo>
                      <a:pt x="6110" y="10499"/>
                    </a:lnTo>
                    <a:lnTo>
                      <a:pt x="7702" y="9377"/>
                    </a:lnTo>
                    <a:lnTo>
                      <a:pt x="9588" y="8536"/>
                    </a:lnTo>
                    <a:lnTo>
                      <a:pt x="11458" y="7654"/>
                    </a:lnTo>
                    <a:lnTo>
                      <a:pt x="15404" y="6131"/>
                    </a:lnTo>
                    <a:lnTo>
                      <a:pt x="17187" y="5450"/>
                    </a:lnTo>
                    <a:lnTo>
                      <a:pt x="18883" y="4809"/>
                    </a:lnTo>
                    <a:lnTo>
                      <a:pt x="20388" y="4609"/>
                    </a:lnTo>
                    <a:lnTo>
                      <a:pt x="21600" y="4168"/>
                    </a:lnTo>
                    <a:lnTo>
                      <a:pt x="21600" y="0"/>
                    </a:lnTo>
                    <a:lnTo>
                      <a:pt x="20094" y="882"/>
                    </a:lnTo>
                    <a:lnTo>
                      <a:pt x="18502" y="1523"/>
                    </a:lnTo>
                    <a:lnTo>
                      <a:pt x="15127" y="2845"/>
                    </a:lnTo>
                    <a:lnTo>
                      <a:pt x="11648" y="3727"/>
                    </a:lnTo>
                    <a:lnTo>
                      <a:pt x="8360" y="5049"/>
                    </a:lnTo>
                    <a:lnTo>
                      <a:pt x="6767" y="5691"/>
                    </a:lnTo>
                    <a:lnTo>
                      <a:pt x="5348" y="6332"/>
                    </a:lnTo>
                    <a:lnTo>
                      <a:pt x="3946" y="7213"/>
                    </a:lnTo>
                    <a:lnTo>
                      <a:pt x="2821" y="8095"/>
                    </a:lnTo>
                    <a:lnTo>
                      <a:pt x="1783" y="9177"/>
                    </a:lnTo>
                    <a:lnTo>
                      <a:pt x="935" y="10259"/>
                    </a:lnTo>
                    <a:lnTo>
                      <a:pt x="381" y="11782"/>
                    </a:lnTo>
                    <a:lnTo>
                      <a:pt x="0" y="1330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2D86"/>
                  </a:gs>
                  <a:gs pos="100000">
                    <a:srgbClr val="003399"/>
                  </a:gs>
                </a:gsLst>
                <a:lin ang="27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  <a:effectLst>
                      <a:outerShdw sx="100000" sy="100000" kx="0" ky="0" algn="b" rotWithShape="0" blurRad="38100" dist="38100" dir="2700000">
                        <a:srgbClr val="000000">
                          <a:alpha val="43137"/>
                        </a:srgbClr>
                      </a:outerShdw>
                    </a:effectLst>
                  </a:defRPr>
                </a:pPr>
              </a:p>
            </p:txBody>
          </p:sp>
        </p:grpSp>
        <p:sp>
          <p:nvSpPr>
            <p:cNvPr id="68" name="Freeform 11"/>
            <p:cNvSpPr/>
            <p:nvPr/>
          </p:nvSpPr>
          <p:spPr>
            <a:xfrm>
              <a:off x="5273675" y="2128837"/>
              <a:ext cx="2897188" cy="2439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53" y="15998"/>
                  </a:moveTo>
                  <a:lnTo>
                    <a:pt x="9238" y="15601"/>
                  </a:lnTo>
                  <a:lnTo>
                    <a:pt x="11082" y="15204"/>
                  </a:lnTo>
                  <a:lnTo>
                    <a:pt x="12766" y="14880"/>
                  </a:lnTo>
                  <a:lnTo>
                    <a:pt x="14300" y="14483"/>
                  </a:lnTo>
                  <a:lnTo>
                    <a:pt x="15673" y="14072"/>
                  </a:lnTo>
                  <a:lnTo>
                    <a:pt x="16896" y="13675"/>
                  </a:lnTo>
                  <a:lnTo>
                    <a:pt x="18025" y="13189"/>
                  </a:lnTo>
                  <a:lnTo>
                    <a:pt x="18938" y="12792"/>
                  </a:lnTo>
                  <a:lnTo>
                    <a:pt x="19756" y="12234"/>
                  </a:lnTo>
                  <a:lnTo>
                    <a:pt x="20424" y="11763"/>
                  </a:lnTo>
                  <a:lnTo>
                    <a:pt x="20885" y="11116"/>
                  </a:lnTo>
                  <a:lnTo>
                    <a:pt x="21290" y="10469"/>
                  </a:lnTo>
                  <a:lnTo>
                    <a:pt x="21497" y="9837"/>
                  </a:lnTo>
                  <a:lnTo>
                    <a:pt x="21600" y="9028"/>
                  </a:lnTo>
                  <a:lnTo>
                    <a:pt x="21544" y="8234"/>
                  </a:lnTo>
                  <a:lnTo>
                    <a:pt x="21346" y="7352"/>
                  </a:lnTo>
                  <a:lnTo>
                    <a:pt x="21083" y="6720"/>
                  </a:lnTo>
                  <a:lnTo>
                    <a:pt x="20678" y="5999"/>
                  </a:lnTo>
                  <a:lnTo>
                    <a:pt x="20170" y="5352"/>
                  </a:lnTo>
                  <a:lnTo>
                    <a:pt x="19559" y="4720"/>
                  </a:lnTo>
                  <a:lnTo>
                    <a:pt x="18891" y="4073"/>
                  </a:lnTo>
                  <a:lnTo>
                    <a:pt x="18129" y="3441"/>
                  </a:lnTo>
                  <a:lnTo>
                    <a:pt x="16642" y="2309"/>
                  </a:lnTo>
                  <a:lnTo>
                    <a:pt x="15880" y="1838"/>
                  </a:lnTo>
                  <a:lnTo>
                    <a:pt x="15165" y="1353"/>
                  </a:lnTo>
                  <a:lnTo>
                    <a:pt x="14450" y="956"/>
                  </a:lnTo>
                  <a:lnTo>
                    <a:pt x="13886" y="632"/>
                  </a:lnTo>
                  <a:lnTo>
                    <a:pt x="13378" y="397"/>
                  </a:lnTo>
                  <a:lnTo>
                    <a:pt x="13020" y="147"/>
                  </a:lnTo>
                  <a:lnTo>
                    <a:pt x="12766" y="74"/>
                  </a:lnTo>
                  <a:lnTo>
                    <a:pt x="12663" y="0"/>
                  </a:lnTo>
                  <a:lnTo>
                    <a:pt x="14093" y="794"/>
                  </a:lnTo>
                  <a:lnTo>
                    <a:pt x="15570" y="1750"/>
                  </a:lnTo>
                  <a:lnTo>
                    <a:pt x="17000" y="2720"/>
                  </a:lnTo>
                  <a:lnTo>
                    <a:pt x="18326" y="3749"/>
                  </a:lnTo>
                  <a:lnTo>
                    <a:pt x="18938" y="4235"/>
                  </a:lnTo>
                  <a:lnTo>
                    <a:pt x="19455" y="4793"/>
                  </a:lnTo>
                  <a:lnTo>
                    <a:pt x="19963" y="5352"/>
                  </a:lnTo>
                  <a:lnTo>
                    <a:pt x="20424" y="5911"/>
                  </a:lnTo>
                  <a:lnTo>
                    <a:pt x="20782" y="6470"/>
                  </a:lnTo>
                  <a:lnTo>
                    <a:pt x="21036" y="7028"/>
                  </a:lnTo>
                  <a:lnTo>
                    <a:pt x="21186" y="7675"/>
                  </a:lnTo>
                  <a:lnTo>
                    <a:pt x="21290" y="8234"/>
                  </a:lnTo>
                  <a:lnTo>
                    <a:pt x="21243" y="8793"/>
                  </a:lnTo>
                  <a:lnTo>
                    <a:pt x="21083" y="9352"/>
                  </a:lnTo>
                  <a:lnTo>
                    <a:pt x="20829" y="9837"/>
                  </a:lnTo>
                  <a:lnTo>
                    <a:pt x="20424" y="10322"/>
                  </a:lnTo>
                  <a:lnTo>
                    <a:pt x="19963" y="10719"/>
                  </a:lnTo>
                  <a:lnTo>
                    <a:pt x="19399" y="11116"/>
                  </a:lnTo>
                  <a:lnTo>
                    <a:pt x="18787" y="11440"/>
                  </a:lnTo>
                  <a:lnTo>
                    <a:pt x="18072" y="11763"/>
                  </a:lnTo>
                  <a:lnTo>
                    <a:pt x="17254" y="12072"/>
                  </a:lnTo>
                  <a:lnTo>
                    <a:pt x="16445" y="12395"/>
                  </a:lnTo>
                  <a:lnTo>
                    <a:pt x="14601" y="12881"/>
                  </a:lnTo>
                  <a:lnTo>
                    <a:pt x="12710" y="13351"/>
                  </a:lnTo>
                  <a:lnTo>
                    <a:pt x="10668" y="13836"/>
                  </a:lnTo>
                  <a:lnTo>
                    <a:pt x="8683" y="14233"/>
                  </a:lnTo>
                  <a:lnTo>
                    <a:pt x="6736" y="14630"/>
                  </a:lnTo>
                  <a:lnTo>
                    <a:pt x="4901" y="15116"/>
                  </a:lnTo>
                  <a:lnTo>
                    <a:pt x="4083" y="15351"/>
                  </a:lnTo>
                  <a:lnTo>
                    <a:pt x="3321" y="15674"/>
                  </a:lnTo>
                  <a:lnTo>
                    <a:pt x="2606" y="15910"/>
                  </a:lnTo>
                  <a:lnTo>
                    <a:pt x="1938" y="16233"/>
                  </a:lnTo>
                  <a:lnTo>
                    <a:pt x="1383" y="16557"/>
                  </a:lnTo>
                  <a:lnTo>
                    <a:pt x="866" y="16880"/>
                  </a:lnTo>
                  <a:lnTo>
                    <a:pt x="508" y="17277"/>
                  </a:lnTo>
                  <a:lnTo>
                    <a:pt x="207" y="17674"/>
                  </a:lnTo>
                  <a:lnTo>
                    <a:pt x="56" y="18071"/>
                  </a:lnTo>
                  <a:lnTo>
                    <a:pt x="0" y="18556"/>
                  </a:lnTo>
                  <a:lnTo>
                    <a:pt x="103" y="19042"/>
                  </a:lnTo>
                  <a:lnTo>
                    <a:pt x="254" y="19512"/>
                  </a:lnTo>
                  <a:lnTo>
                    <a:pt x="508" y="19924"/>
                  </a:lnTo>
                  <a:lnTo>
                    <a:pt x="922" y="20321"/>
                  </a:lnTo>
                  <a:lnTo>
                    <a:pt x="1326" y="20644"/>
                  </a:lnTo>
                  <a:lnTo>
                    <a:pt x="1844" y="20953"/>
                  </a:lnTo>
                  <a:lnTo>
                    <a:pt x="3067" y="21600"/>
                  </a:lnTo>
                  <a:lnTo>
                    <a:pt x="2502" y="21203"/>
                  </a:lnTo>
                  <a:lnTo>
                    <a:pt x="2041" y="20791"/>
                  </a:lnTo>
                  <a:lnTo>
                    <a:pt x="1637" y="20394"/>
                  </a:lnTo>
                  <a:lnTo>
                    <a:pt x="1383" y="19997"/>
                  </a:lnTo>
                  <a:lnTo>
                    <a:pt x="1176" y="19600"/>
                  </a:lnTo>
                  <a:lnTo>
                    <a:pt x="1129" y="19203"/>
                  </a:lnTo>
                  <a:lnTo>
                    <a:pt x="1176" y="18792"/>
                  </a:lnTo>
                  <a:lnTo>
                    <a:pt x="1326" y="18483"/>
                  </a:lnTo>
                  <a:lnTo>
                    <a:pt x="1637" y="18071"/>
                  </a:lnTo>
                  <a:lnTo>
                    <a:pt x="1994" y="17762"/>
                  </a:lnTo>
                  <a:lnTo>
                    <a:pt x="2559" y="17439"/>
                  </a:lnTo>
                  <a:lnTo>
                    <a:pt x="3217" y="17115"/>
                  </a:lnTo>
                  <a:lnTo>
                    <a:pt x="3979" y="16792"/>
                  </a:lnTo>
                  <a:lnTo>
                    <a:pt x="4958" y="16483"/>
                  </a:lnTo>
                  <a:lnTo>
                    <a:pt x="6030" y="16233"/>
                  </a:lnTo>
                  <a:lnTo>
                    <a:pt x="7253" y="1599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B82"/>
                </a:gs>
                <a:gs pos="100000">
                  <a:srgbClr val="0033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</a:defRPr>
              </a:pPr>
            </a:p>
          </p:txBody>
        </p:sp>
        <p:sp>
          <p:nvSpPr>
            <p:cNvPr id="69" name="Freeform 12"/>
            <p:cNvSpPr/>
            <p:nvPr/>
          </p:nvSpPr>
          <p:spPr>
            <a:xfrm>
              <a:off x="0" y="0"/>
              <a:ext cx="9140826" cy="2819401"/>
            </a:xfrm>
            <a:prstGeom prst="rect">
              <a:avLst/>
            </a:prstGeom>
            <a:gradFill flip="none" rotWithShape="1">
              <a:gsLst>
                <a:gs pos="0">
                  <a:srgbClr val="000514"/>
                </a:gs>
                <a:gs pos="100000">
                  <a:srgbClr val="003399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</a:defRPr>
              </a:pPr>
            </a:p>
          </p:txBody>
        </p:sp>
      </p:grpSp>
      <p:sp>
        <p:nvSpPr>
          <p:cNvPr id="7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4"/>
          <p:cNvGrpSpPr/>
          <p:nvPr/>
        </p:nvGrpSpPr>
        <p:grpSpPr>
          <a:xfrm>
            <a:off x="0" y="0"/>
            <a:ext cx="9140826" cy="6850064"/>
            <a:chOff x="0" y="0"/>
            <a:chExt cx="9140825" cy="6850063"/>
          </a:xfrm>
        </p:grpSpPr>
        <p:grpSp>
          <p:nvGrpSpPr>
            <p:cNvPr id="83" name="Group 5"/>
            <p:cNvGrpSpPr/>
            <p:nvPr/>
          </p:nvGrpSpPr>
          <p:grpSpPr>
            <a:xfrm>
              <a:off x="2743200" y="3540125"/>
              <a:ext cx="6392863" cy="3309939"/>
              <a:chOff x="0" y="0"/>
              <a:chExt cx="6392862" cy="3309937"/>
            </a:xfrm>
          </p:grpSpPr>
          <p:sp>
            <p:nvSpPr>
              <p:cNvPr id="78" name="Freeform 6"/>
              <p:cNvSpPr/>
              <p:nvPr/>
            </p:nvSpPr>
            <p:spPr>
              <a:xfrm>
                <a:off x="0" y="657225"/>
                <a:ext cx="4575175" cy="2652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83" y="7032"/>
                    </a:moveTo>
                    <a:lnTo>
                      <a:pt x="20536" y="6825"/>
                    </a:lnTo>
                    <a:lnTo>
                      <a:pt x="20176" y="6541"/>
                    </a:lnTo>
                    <a:lnTo>
                      <a:pt x="19726" y="6256"/>
                    </a:lnTo>
                    <a:lnTo>
                      <a:pt x="19194" y="5907"/>
                    </a:lnTo>
                    <a:lnTo>
                      <a:pt x="18587" y="5481"/>
                    </a:lnTo>
                    <a:lnTo>
                      <a:pt x="17898" y="5132"/>
                    </a:lnTo>
                    <a:lnTo>
                      <a:pt x="16511" y="4434"/>
                    </a:lnTo>
                    <a:lnTo>
                      <a:pt x="15574" y="4007"/>
                    </a:lnTo>
                    <a:lnTo>
                      <a:pt x="14765" y="3581"/>
                    </a:lnTo>
                    <a:lnTo>
                      <a:pt x="14075" y="3167"/>
                    </a:lnTo>
                    <a:lnTo>
                      <a:pt x="13543" y="2740"/>
                    </a:lnTo>
                    <a:lnTo>
                      <a:pt x="13056" y="2314"/>
                    </a:lnTo>
                    <a:lnTo>
                      <a:pt x="12689" y="1965"/>
                    </a:lnTo>
                    <a:lnTo>
                      <a:pt x="12404" y="1616"/>
                    </a:lnTo>
                    <a:lnTo>
                      <a:pt x="12202" y="1331"/>
                    </a:lnTo>
                    <a:lnTo>
                      <a:pt x="12037" y="1047"/>
                    </a:lnTo>
                    <a:lnTo>
                      <a:pt x="11917" y="776"/>
                    </a:lnTo>
                    <a:lnTo>
                      <a:pt x="11879" y="556"/>
                    </a:lnTo>
                    <a:lnTo>
                      <a:pt x="11834" y="349"/>
                    </a:lnTo>
                    <a:lnTo>
                      <a:pt x="11879" y="65"/>
                    </a:lnTo>
                    <a:lnTo>
                      <a:pt x="11879" y="0"/>
                    </a:lnTo>
                    <a:lnTo>
                      <a:pt x="11752" y="349"/>
                    </a:lnTo>
                    <a:lnTo>
                      <a:pt x="11669" y="633"/>
                    </a:lnTo>
                    <a:lnTo>
                      <a:pt x="11669" y="982"/>
                    </a:lnTo>
                    <a:lnTo>
                      <a:pt x="11752" y="1267"/>
                    </a:lnTo>
                    <a:lnTo>
                      <a:pt x="11917" y="1551"/>
                    </a:lnTo>
                    <a:lnTo>
                      <a:pt x="12119" y="1823"/>
                    </a:lnTo>
                    <a:lnTo>
                      <a:pt x="12366" y="2107"/>
                    </a:lnTo>
                    <a:lnTo>
                      <a:pt x="12651" y="2391"/>
                    </a:lnTo>
                    <a:lnTo>
                      <a:pt x="13018" y="2676"/>
                    </a:lnTo>
                    <a:lnTo>
                      <a:pt x="13423" y="2947"/>
                    </a:lnTo>
                    <a:lnTo>
                      <a:pt x="14278" y="3451"/>
                    </a:lnTo>
                    <a:lnTo>
                      <a:pt x="15289" y="4007"/>
                    </a:lnTo>
                    <a:lnTo>
                      <a:pt x="16354" y="4498"/>
                    </a:lnTo>
                    <a:lnTo>
                      <a:pt x="17126" y="4925"/>
                    </a:lnTo>
                    <a:lnTo>
                      <a:pt x="17853" y="5274"/>
                    </a:lnTo>
                    <a:lnTo>
                      <a:pt x="18467" y="5623"/>
                    </a:lnTo>
                    <a:lnTo>
                      <a:pt x="19037" y="5972"/>
                    </a:lnTo>
                    <a:lnTo>
                      <a:pt x="19524" y="6256"/>
                    </a:lnTo>
                    <a:lnTo>
                      <a:pt x="19929" y="6541"/>
                    </a:lnTo>
                    <a:lnTo>
                      <a:pt x="20296" y="6825"/>
                    </a:lnTo>
                    <a:lnTo>
                      <a:pt x="20536" y="7032"/>
                    </a:lnTo>
                    <a:lnTo>
                      <a:pt x="20746" y="7239"/>
                    </a:lnTo>
                    <a:lnTo>
                      <a:pt x="20866" y="7459"/>
                    </a:lnTo>
                    <a:lnTo>
                      <a:pt x="20948" y="7665"/>
                    </a:lnTo>
                    <a:lnTo>
                      <a:pt x="20985" y="7950"/>
                    </a:lnTo>
                    <a:lnTo>
                      <a:pt x="20948" y="8299"/>
                    </a:lnTo>
                    <a:lnTo>
                      <a:pt x="20866" y="8583"/>
                    </a:lnTo>
                    <a:lnTo>
                      <a:pt x="20701" y="8932"/>
                    </a:lnTo>
                    <a:lnTo>
                      <a:pt x="20461" y="9217"/>
                    </a:lnTo>
                    <a:lnTo>
                      <a:pt x="20176" y="9501"/>
                    </a:lnTo>
                    <a:lnTo>
                      <a:pt x="19809" y="9772"/>
                    </a:lnTo>
                    <a:lnTo>
                      <a:pt x="19404" y="10057"/>
                    </a:lnTo>
                    <a:lnTo>
                      <a:pt x="18954" y="10341"/>
                    </a:lnTo>
                    <a:lnTo>
                      <a:pt x="18422" y="10625"/>
                    </a:lnTo>
                    <a:lnTo>
                      <a:pt x="17853" y="10897"/>
                    </a:lnTo>
                    <a:lnTo>
                      <a:pt x="17246" y="11181"/>
                    </a:lnTo>
                    <a:lnTo>
                      <a:pt x="16593" y="11466"/>
                    </a:lnTo>
                    <a:lnTo>
                      <a:pt x="15214" y="12022"/>
                    </a:lnTo>
                    <a:lnTo>
                      <a:pt x="13663" y="12655"/>
                    </a:lnTo>
                    <a:lnTo>
                      <a:pt x="12037" y="13366"/>
                    </a:lnTo>
                    <a:lnTo>
                      <a:pt x="10328" y="14141"/>
                    </a:lnTo>
                    <a:lnTo>
                      <a:pt x="8582" y="15046"/>
                    </a:lnTo>
                    <a:lnTo>
                      <a:pt x="6835" y="16042"/>
                    </a:lnTo>
                    <a:lnTo>
                      <a:pt x="5044" y="17166"/>
                    </a:lnTo>
                    <a:lnTo>
                      <a:pt x="3298" y="18498"/>
                    </a:lnTo>
                    <a:lnTo>
                      <a:pt x="1626" y="19971"/>
                    </a:lnTo>
                    <a:lnTo>
                      <a:pt x="0" y="21600"/>
                    </a:lnTo>
                    <a:lnTo>
                      <a:pt x="2646" y="21600"/>
                    </a:lnTo>
                    <a:lnTo>
                      <a:pt x="4152" y="20256"/>
                    </a:lnTo>
                    <a:lnTo>
                      <a:pt x="5651" y="18989"/>
                    </a:lnTo>
                    <a:lnTo>
                      <a:pt x="7158" y="17942"/>
                    </a:lnTo>
                    <a:lnTo>
                      <a:pt x="8582" y="16946"/>
                    </a:lnTo>
                    <a:lnTo>
                      <a:pt x="10006" y="16042"/>
                    </a:lnTo>
                    <a:lnTo>
                      <a:pt x="11385" y="15331"/>
                    </a:lnTo>
                    <a:lnTo>
                      <a:pt x="12689" y="14633"/>
                    </a:lnTo>
                    <a:lnTo>
                      <a:pt x="13948" y="13999"/>
                    </a:lnTo>
                    <a:lnTo>
                      <a:pt x="15132" y="13508"/>
                    </a:lnTo>
                    <a:lnTo>
                      <a:pt x="16226" y="13017"/>
                    </a:lnTo>
                    <a:lnTo>
                      <a:pt x="17246" y="12590"/>
                    </a:lnTo>
                    <a:lnTo>
                      <a:pt x="18182" y="12241"/>
                    </a:lnTo>
                    <a:lnTo>
                      <a:pt x="18992" y="11815"/>
                    </a:lnTo>
                    <a:lnTo>
                      <a:pt x="19681" y="11530"/>
                    </a:lnTo>
                    <a:lnTo>
                      <a:pt x="20251" y="11181"/>
                    </a:lnTo>
                    <a:lnTo>
                      <a:pt x="20701" y="10832"/>
                    </a:lnTo>
                    <a:lnTo>
                      <a:pt x="20985" y="10548"/>
                    </a:lnTo>
                    <a:lnTo>
                      <a:pt x="21188" y="10264"/>
                    </a:lnTo>
                    <a:lnTo>
                      <a:pt x="21353" y="9915"/>
                    </a:lnTo>
                    <a:lnTo>
                      <a:pt x="21473" y="9630"/>
                    </a:lnTo>
                    <a:lnTo>
                      <a:pt x="21555" y="9359"/>
                    </a:lnTo>
                    <a:lnTo>
                      <a:pt x="21600" y="9074"/>
                    </a:lnTo>
                    <a:lnTo>
                      <a:pt x="21555" y="8506"/>
                    </a:lnTo>
                    <a:lnTo>
                      <a:pt x="21390" y="8014"/>
                    </a:lnTo>
                    <a:lnTo>
                      <a:pt x="21233" y="7601"/>
                    </a:lnTo>
                    <a:lnTo>
                      <a:pt x="20985" y="7239"/>
                    </a:lnTo>
                    <a:lnTo>
                      <a:pt x="20783" y="703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3399"/>
                  </a:gs>
                  <a:gs pos="100000">
                    <a:srgbClr val="002E8B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  <a:effectLst>
                      <a:outerShdw sx="100000" sy="100000" kx="0" ky="0" algn="b" rotWithShape="0" blurRad="38100" dist="38100" dir="2700000">
                        <a:srgbClr val="000000">
                          <a:alpha val="43137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79" name="Freeform 7"/>
              <p:cNvSpPr/>
              <p:nvPr/>
            </p:nvSpPr>
            <p:spPr>
              <a:xfrm>
                <a:off x="3876675" y="700087"/>
                <a:ext cx="1998663" cy="12874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6380"/>
                    </a:moveTo>
                    <a:lnTo>
                      <a:pt x="21411" y="15661"/>
                    </a:lnTo>
                    <a:lnTo>
                      <a:pt x="21223" y="15075"/>
                    </a:lnTo>
                    <a:lnTo>
                      <a:pt x="20862" y="14356"/>
                    </a:lnTo>
                    <a:lnTo>
                      <a:pt x="20382" y="13770"/>
                    </a:lnTo>
                    <a:lnTo>
                      <a:pt x="19267" y="12758"/>
                    </a:lnTo>
                    <a:lnTo>
                      <a:pt x="17877" y="11745"/>
                    </a:lnTo>
                    <a:lnTo>
                      <a:pt x="16196" y="10867"/>
                    </a:lnTo>
                    <a:lnTo>
                      <a:pt x="14429" y="10147"/>
                    </a:lnTo>
                    <a:lnTo>
                      <a:pt x="12473" y="9269"/>
                    </a:lnTo>
                    <a:lnTo>
                      <a:pt x="8561" y="7830"/>
                    </a:lnTo>
                    <a:lnTo>
                      <a:pt x="6708" y="6951"/>
                    </a:lnTo>
                    <a:lnTo>
                      <a:pt x="4941" y="6099"/>
                    </a:lnTo>
                    <a:lnTo>
                      <a:pt x="3346" y="5220"/>
                    </a:lnTo>
                    <a:lnTo>
                      <a:pt x="2042" y="4048"/>
                    </a:lnTo>
                    <a:lnTo>
                      <a:pt x="926" y="2903"/>
                    </a:lnTo>
                    <a:lnTo>
                      <a:pt x="566" y="2317"/>
                    </a:lnTo>
                    <a:lnTo>
                      <a:pt x="275" y="1598"/>
                    </a:lnTo>
                    <a:lnTo>
                      <a:pt x="86" y="879"/>
                    </a:lnTo>
                    <a:lnTo>
                      <a:pt x="0" y="0"/>
                    </a:lnTo>
                    <a:lnTo>
                      <a:pt x="0" y="1012"/>
                    </a:lnTo>
                    <a:lnTo>
                      <a:pt x="86" y="1598"/>
                    </a:lnTo>
                    <a:lnTo>
                      <a:pt x="275" y="2317"/>
                    </a:lnTo>
                    <a:lnTo>
                      <a:pt x="566" y="3036"/>
                    </a:lnTo>
                    <a:lnTo>
                      <a:pt x="926" y="3782"/>
                    </a:lnTo>
                    <a:lnTo>
                      <a:pt x="1493" y="4634"/>
                    </a:lnTo>
                    <a:lnTo>
                      <a:pt x="2145" y="5513"/>
                    </a:lnTo>
                    <a:lnTo>
                      <a:pt x="3071" y="6392"/>
                    </a:lnTo>
                    <a:lnTo>
                      <a:pt x="4186" y="7404"/>
                    </a:lnTo>
                    <a:lnTo>
                      <a:pt x="5593" y="8256"/>
                    </a:lnTo>
                    <a:lnTo>
                      <a:pt x="7171" y="9269"/>
                    </a:lnTo>
                    <a:lnTo>
                      <a:pt x="9024" y="10147"/>
                    </a:lnTo>
                    <a:lnTo>
                      <a:pt x="11272" y="11026"/>
                    </a:lnTo>
                    <a:lnTo>
                      <a:pt x="12850" y="11586"/>
                    </a:lnTo>
                    <a:lnTo>
                      <a:pt x="14240" y="12331"/>
                    </a:lnTo>
                    <a:lnTo>
                      <a:pt x="15458" y="13051"/>
                    </a:lnTo>
                    <a:lnTo>
                      <a:pt x="16573" y="13636"/>
                    </a:lnTo>
                    <a:lnTo>
                      <a:pt x="17414" y="14356"/>
                    </a:lnTo>
                    <a:lnTo>
                      <a:pt x="18066" y="15075"/>
                    </a:lnTo>
                    <a:lnTo>
                      <a:pt x="18529" y="15794"/>
                    </a:lnTo>
                    <a:lnTo>
                      <a:pt x="18906" y="16513"/>
                    </a:lnTo>
                    <a:lnTo>
                      <a:pt x="19078" y="17259"/>
                    </a:lnTo>
                    <a:lnTo>
                      <a:pt x="19181" y="17978"/>
                    </a:lnTo>
                    <a:lnTo>
                      <a:pt x="19078" y="18564"/>
                    </a:lnTo>
                    <a:lnTo>
                      <a:pt x="18803" y="19283"/>
                    </a:lnTo>
                    <a:lnTo>
                      <a:pt x="18529" y="19869"/>
                    </a:lnTo>
                    <a:lnTo>
                      <a:pt x="18066" y="20428"/>
                    </a:lnTo>
                    <a:lnTo>
                      <a:pt x="16762" y="21600"/>
                    </a:lnTo>
                    <a:lnTo>
                      <a:pt x="17963" y="21014"/>
                    </a:lnTo>
                    <a:lnTo>
                      <a:pt x="18992" y="20428"/>
                    </a:lnTo>
                    <a:lnTo>
                      <a:pt x="19833" y="19869"/>
                    </a:lnTo>
                    <a:lnTo>
                      <a:pt x="20571" y="19283"/>
                    </a:lnTo>
                    <a:lnTo>
                      <a:pt x="21034" y="18697"/>
                    </a:lnTo>
                    <a:lnTo>
                      <a:pt x="21411" y="17978"/>
                    </a:lnTo>
                    <a:lnTo>
                      <a:pt x="21600" y="17259"/>
                    </a:lnTo>
                    <a:lnTo>
                      <a:pt x="21600" y="163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3399"/>
                  </a:gs>
                  <a:gs pos="100000">
                    <a:srgbClr val="002E8B"/>
                  </a:gs>
                </a:gsLst>
                <a:lin ang="27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  <a:effectLst>
                      <a:outerShdw sx="100000" sy="100000" kx="0" ky="0" algn="b" rotWithShape="0" blurRad="38100" dist="38100" dir="2700000">
                        <a:srgbClr val="000000">
                          <a:alpha val="43137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80" name="Freeform 8"/>
              <p:cNvSpPr/>
              <p:nvPr/>
            </p:nvSpPr>
            <p:spPr>
              <a:xfrm>
                <a:off x="1860550" y="1771650"/>
                <a:ext cx="4522788" cy="1538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98" y="21355"/>
                    </a:moveTo>
                    <a:lnTo>
                      <a:pt x="0" y="21600"/>
                    </a:lnTo>
                    <a:lnTo>
                      <a:pt x="2964" y="21600"/>
                    </a:lnTo>
                    <a:lnTo>
                      <a:pt x="3290" y="21110"/>
                    </a:lnTo>
                    <a:lnTo>
                      <a:pt x="3662" y="20374"/>
                    </a:lnTo>
                    <a:lnTo>
                      <a:pt x="4200" y="19527"/>
                    </a:lnTo>
                    <a:lnTo>
                      <a:pt x="4814" y="18680"/>
                    </a:lnTo>
                    <a:lnTo>
                      <a:pt x="5512" y="17699"/>
                    </a:lnTo>
                    <a:lnTo>
                      <a:pt x="6338" y="16607"/>
                    </a:lnTo>
                    <a:lnTo>
                      <a:pt x="7286" y="15515"/>
                    </a:lnTo>
                    <a:lnTo>
                      <a:pt x="8355" y="14311"/>
                    </a:lnTo>
                    <a:lnTo>
                      <a:pt x="9545" y="12973"/>
                    </a:lnTo>
                    <a:lnTo>
                      <a:pt x="10864" y="11636"/>
                    </a:lnTo>
                    <a:lnTo>
                      <a:pt x="12305" y="10298"/>
                    </a:lnTo>
                    <a:lnTo>
                      <a:pt x="13867" y="8983"/>
                    </a:lnTo>
                    <a:lnTo>
                      <a:pt x="15595" y="7646"/>
                    </a:lnTo>
                    <a:lnTo>
                      <a:pt x="17445" y="6308"/>
                    </a:lnTo>
                    <a:lnTo>
                      <a:pt x="19462" y="4971"/>
                    </a:lnTo>
                    <a:lnTo>
                      <a:pt x="21600" y="3633"/>
                    </a:lnTo>
                    <a:lnTo>
                      <a:pt x="21600" y="0"/>
                    </a:lnTo>
                    <a:lnTo>
                      <a:pt x="21357" y="357"/>
                    </a:lnTo>
                    <a:lnTo>
                      <a:pt x="21024" y="736"/>
                    </a:lnTo>
                    <a:lnTo>
                      <a:pt x="20614" y="1204"/>
                    </a:lnTo>
                    <a:lnTo>
                      <a:pt x="20076" y="1694"/>
                    </a:lnTo>
                    <a:lnTo>
                      <a:pt x="19500" y="2185"/>
                    </a:lnTo>
                    <a:lnTo>
                      <a:pt x="18886" y="2675"/>
                    </a:lnTo>
                    <a:lnTo>
                      <a:pt x="18188" y="3277"/>
                    </a:lnTo>
                    <a:lnTo>
                      <a:pt x="17445" y="3767"/>
                    </a:lnTo>
                    <a:lnTo>
                      <a:pt x="14322" y="6175"/>
                    </a:lnTo>
                    <a:lnTo>
                      <a:pt x="12798" y="7267"/>
                    </a:lnTo>
                    <a:lnTo>
                      <a:pt x="12055" y="7891"/>
                    </a:lnTo>
                    <a:lnTo>
                      <a:pt x="11395" y="8493"/>
                    </a:lnTo>
                    <a:lnTo>
                      <a:pt x="8393" y="11279"/>
                    </a:lnTo>
                    <a:lnTo>
                      <a:pt x="6914" y="12862"/>
                    </a:lnTo>
                    <a:lnTo>
                      <a:pt x="5512" y="14422"/>
                    </a:lnTo>
                    <a:lnTo>
                      <a:pt x="4155" y="16005"/>
                    </a:lnTo>
                    <a:lnTo>
                      <a:pt x="2881" y="17699"/>
                    </a:lnTo>
                    <a:lnTo>
                      <a:pt x="1729" y="19527"/>
                    </a:lnTo>
                    <a:lnTo>
                      <a:pt x="698" y="2135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2A7D"/>
                  </a:gs>
                  <a:gs pos="100000">
                    <a:srgbClr val="003399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  <a:effectLst>
                      <a:outerShdw sx="100000" sy="100000" kx="0" ky="0" algn="b" rotWithShape="0" blurRad="38100" dist="38100" dir="2700000">
                        <a:srgbClr val="000000">
                          <a:alpha val="43137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81" name="Freeform 9"/>
              <p:cNvSpPr/>
              <p:nvPr/>
            </p:nvSpPr>
            <p:spPr>
              <a:xfrm>
                <a:off x="1619250" y="0"/>
                <a:ext cx="4773613" cy="3309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250" y="4569"/>
                    </a:moveTo>
                    <a:lnTo>
                      <a:pt x="10294" y="4911"/>
                    </a:lnTo>
                    <a:lnTo>
                      <a:pt x="10373" y="5190"/>
                    </a:lnTo>
                    <a:lnTo>
                      <a:pt x="10488" y="5470"/>
                    </a:lnTo>
                    <a:lnTo>
                      <a:pt x="10646" y="5698"/>
                    </a:lnTo>
                    <a:lnTo>
                      <a:pt x="11069" y="6143"/>
                    </a:lnTo>
                    <a:lnTo>
                      <a:pt x="11658" y="6599"/>
                    </a:lnTo>
                    <a:lnTo>
                      <a:pt x="12319" y="6941"/>
                    </a:lnTo>
                    <a:lnTo>
                      <a:pt x="13059" y="7273"/>
                    </a:lnTo>
                    <a:lnTo>
                      <a:pt x="13842" y="7614"/>
                    </a:lnTo>
                    <a:lnTo>
                      <a:pt x="15480" y="8174"/>
                    </a:lnTo>
                    <a:lnTo>
                      <a:pt x="16299" y="8516"/>
                    </a:lnTo>
                    <a:lnTo>
                      <a:pt x="17039" y="8795"/>
                    </a:lnTo>
                    <a:lnTo>
                      <a:pt x="17700" y="9137"/>
                    </a:lnTo>
                    <a:lnTo>
                      <a:pt x="18324" y="9531"/>
                    </a:lnTo>
                    <a:lnTo>
                      <a:pt x="18791" y="9925"/>
                    </a:lnTo>
                    <a:lnTo>
                      <a:pt x="18949" y="10153"/>
                    </a:lnTo>
                    <a:lnTo>
                      <a:pt x="19100" y="10432"/>
                    </a:lnTo>
                    <a:lnTo>
                      <a:pt x="19222" y="10660"/>
                    </a:lnTo>
                    <a:lnTo>
                      <a:pt x="19258" y="10940"/>
                    </a:lnTo>
                    <a:lnTo>
                      <a:pt x="19258" y="11220"/>
                    </a:lnTo>
                    <a:lnTo>
                      <a:pt x="19222" y="11447"/>
                    </a:lnTo>
                    <a:lnTo>
                      <a:pt x="19143" y="11675"/>
                    </a:lnTo>
                    <a:lnTo>
                      <a:pt x="18985" y="11903"/>
                    </a:lnTo>
                    <a:lnTo>
                      <a:pt x="18791" y="12121"/>
                    </a:lnTo>
                    <a:lnTo>
                      <a:pt x="18554" y="12297"/>
                    </a:lnTo>
                    <a:lnTo>
                      <a:pt x="18281" y="12515"/>
                    </a:lnTo>
                    <a:lnTo>
                      <a:pt x="17972" y="12691"/>
                    </a:lnTo>
                    <a:lnTo>
                      <a:pt x="17585" y="12856"/>
                    </a:lnTo>
                    <a:lnTo>
                      <a:pt x="17154" y="13022"/>
                    </a:lnTo>
                    <a:lnTo>
                      <a:pt x="16723" y="13198"/>
                    </a:lnTo>
                    <a:lnTo>
                      <a:pt x="16220" y="13364"/>
                    </a:lnTo>
                    <a:lnTo>
                      <a:pt x="15128" y="13758"/>
                    </a:lnTo>
                    <a:lnTo>
                      <a:pt x="13878" y="14214"/>
                    </a:lnTo>
                    <a:lnTo>
                      <a:pt x="12513" y="14721"/>
                    </a:lnTo>
                    <a:lnTo>
                      <a:pt x="10998" y="15281"/>
                    </a:lnTo>
                    <a:lnTo>
                      <a:pt x="9396" y="15954"/>
                    </a:lnTo>
                    <a:lnTo>
                      <a:pt x="7679" y="16752"/>
                    </a:lnTo>
                    <a:lnTo>
                      <a:pt x="5890" y="17705"/>
                    </a:lnTo>
                    <a:lnTo>
                      <a:pt x="3980" y="18834"/>
                    </a:lnTo>
                    <a:lnTo>
                      <a:pt x="2026" y="20129"/>
                    </a:lnTo>
                    <a:lnTo>
                      <a:pt x="0" y="21600"/>
                    </a:lnTo>
                    <a:lnTo>
                      <a:pt x="1092" y="21600"/>
                    </a:lnTo>
                    <a:lnTo>
                      <a:pt x="1753" y="21486"/>
                    </a:lnTo>
                    <a:lnTo>
                      <a:pt x="2773" y="20637"/>
                    </a:lnTo>
                    <a:lnTo>
                      <a:pt x="3857" y="19787"/>
                    </a:lnTo>
                    <a:lnTo>
                      <a:pt x="5028" y="19000"/>
                    </a:lnTo>
                    <a:lnTo>
                      <a:pt x="6314" y="18264"/>
                    </a:lnTo>
                    <a:lnTo>
                      <a:pt x="7643" y="17539"/>
                    </a:lnTo>
                    <a:lnTo>
                      <a:pt x="9044" y="16803"/>
                    </a:lnTo>
                    <a:lnTo>
                      <a:pt x="11931" y="15508"/>
                    </a:lnTo>
                    <a:lnTo>
                      <a:pt x="12556" y="15229"/>
                    </a:lnTo>
                    <a:lnTo>
                      <a:pt x="13253" y="14939"/>
                    </a:lnTo>
                    <a:lnTo>
                      <a:pt x="14697" y="14431"/>
                    </a:lnTo>
                    <a:lnTo>
                      <a:pt x="17656" y="13312"/>
                    </a:lnTo>
                    <a:lnTo>
                      <a:pt x="18324" y="13084"/>
                    </a:lnTo>
                    <a:lnTo>
                      <a:pt x="18985" y="12805"/>
                    </a:lnTo>
                    <a:lnTo>
                      <a:pt x="19610" y="12577"/>
                    </a:lnTo>
                    <a:lnTo>
                      <a:pt x="20156" y="12349"/>
                    </a:lnTo>
                    <a:lnTo>
                      <a:pt x="20659" y="12121"/>
                    </a:lnTo>
                    <a:lnTo>
                      <a:pt x="21054" y="11903"/>
                    </a:lnTo>
                    <a:lnTo>
                      <a:pt x="21363" y="11727"/>
                    </a:lnTo>
                    <a:lnTo>
                      <a:pt x="21600" y="11561"/>
                    </a:lnTo>
                    <a:lnTo>
                      <a:pt x="21600" y="9023"/>
                    </a:lnTo>
                    <a:lnTo>
                      <a:pt x="21126" y="8909"/>
                    </a:lnTo>
                    <a:lnTo>
                      <a:pt x="20544" y="8744"/>
                    </a:lnTo>
                    <a:lnTo>
                      <a:pt x="19919" y="8567"/>
                    </a:lnTo>
                    <a:lnTo>
                      <a:pt x="19179" y="8350"/>
                    </a:lnTo>
                    <a:lnTo>
                      <a:pt x="18439" y="8122"/>
                    </a:lnTo>
                    <a:lnTo>
                      <a:pt x="17656" y="7842"/>
                    </a:lnTo>
                    <a:lnTo>
                      <a:pt x="16098" y="7273"/>
                    </a:lnTo>
                    <a:lnTo>
                      <a:pt x="15358" y="6941"/>
                    </a:lnTo>
                    <a:lnTo>
                      <a:pt x="14697" y="6599"/>
                    </a:lnTo>
                    <a:lnTo>
                      <a:pt x="14072" y="6257"/>
                    </a:lnTo>
                    <a:lnTo>
                      <a:pt x="13526" y="5864"/>
                    </a:lnTo>
                    <a:lnTo>
                      <a:pt x="13102" y="5532"/>
                    </a:lnTo>
                    <a:lnTo>
                      <a:pt x="12786" y="5128"/>
                    </a:lnTo>
                    <a:lnTo>
                      <a:pt x="12707" y="4911"/>
                    </a:lnTo>
                    <a:lnTo>
                      <a:pt x="12628" y="4734"/>
                    </a:lnTo>
                    <a:lnTo>
                      <a:pt x="12592" y="4517"/>
                    </a:lnTo>
                    <a:lnTo>
                      <a:pt x="12628" y="4341"/>
                    </a:lnTo>
                    <a:lnTo>
                      <a:pt x="12786" y="3947"/>
                    </a:lnTo>
                    <a:lnTo>
                      <a:pt x="13023" y="3553"/>
                    </a:lnTo>
                    <a:lnTo>
                      <a:pt x="13375" y="3274"/>
                    </a:lnTo>
                    <a:lnTo>
                      <a:pt x="13799" y="2994"/>
                    </a:lnTo>
                    <a:lnTo>
                      <a:pt x="14266" y="2766"/>
                    </a:lnTo>
                    <a:lnTo>
                      <a:pt x="14812" y="2538"/>
                    </a:lnTo>
                    <a:lnTo>
                      <a:pt x="16062" y="2207"/>
                    </a:lnTo>
                    <a:lnTo>
                      <a:pt x="17462" y="1865"/>
                    </a:lnTo>
                    <a:lnTo>
                      <a:pt x="18870" y="1637"/>
                    </a:lnTo>
                    <a:lnTo>
                      <a:pt x="20307" y="1295"/>
                    </a:lnTo>
                    <a:lnTo>
                      <a:pt x="20975" y="1129"/>
                    </a:lnTo>
                    <a:lnTo>
                      <a:pt x="21600" y="901"/>
                    </a:lnTo>
                    <a:lnTo>
                      <a:pt x="21600" y="0"/>
                    </a:lnTo>
                    <a:lnTo>
                      <a:pt x="20896" y="228"/>
                    </a:lnTo>
                    <a:lnTo>
                      <a:pt x="20077" y="456"/>
                    </a:lnTo>
                    <a:lnTo>
                      <a:pt x="19222" y="684"/>
                    </a:lnTo>
                    <a:lnTo>
                      <a:pt x="18324" y="849"/>
                    </a:lnTo>
                    <a:lnTo>
                      <a:pt x="16414" y="1243"/>
                    </a:lnTo>
                    <a:lnTo>
                      <a:pt x="15480" y="1409"/>
                    </a:lnTo>
                    <a:lnTo>
                      <a:pt x="14582" y="1637"/>
                    </a:lnTo>
                    <a:lnTo>
                      <a:pt x="13684" y="1803"/>
                    </a:lnTo>
                    <a:lnTo>
                      <a:pt x="12865" y="2093"/>
                    </a:lnTo>
                    <a:lnTo>
                      <a:pt x="12125" y="2372"/>
                    </a:lnTo>
                    <a:lnTo>
                      <a:pt x="11500" y="2704"/>
                    </a:lnTo>
                    <a:lnTo>
                      <a:pt x="10954" y="3108"/>
                    </a:lnTo>
                    <a:lnTo>
                      <a:pt x="10567" y="3502"/>
                    </a:lnTo>
                    <a:lnTo>
                      <a:pt x="10452" y="3719"/>
                    </a:lnTo>
                    <a:lnTo>
                      <a:pt x="10329" y="4009"/>
                    </a:lnTo>
                    <a:lnTo>
                      <a:pt x="10250" y="4289"/>
                    </a:lnTo>
                    <a:lnTo>
                      <a:pt x="10250" y="4569"/>
                    </a:lnTo>
                    <a:close/>
                  </a:path>
                </a:pathLst>
              </a:custGeom>
              <a:solidFill>
                <a:srgbClr val="0033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  <a:effectLst>
                      <a:outerShdw sx="100000" sy="100000" kx="0" ky="0" algn="b" rotWithShape="0" blurRad="38100" dist="38100" dir="2700000">
                        <a:srgbClr val="000000">
                          <a:alpha val="43137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82" name="Freeform 10"/>
              <p:cNvSpPr/>
              <p:nvPr/>
            </p:nvSpPr>
            <p:spPr>
              <a:xfrm>
                <a:off x="4402137" y="138112"/>
                <a:ext cx="1981201" cy="8556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3305"/>
                    </a:moveTo>
                    <a:lnTo>
                      <a:pt x="0" y="14427"/>
                    </a:lnTo>
                    <a:lnTo>
                      <a:pt x="87" y="15509"/>
                    </a:lnTo>
                    <a:lnTo>
                      <a:pt x="467" y="16591"/>
                    </a:lnTo>
                    <a:lnTo>
                      <a:pt x="935" y="17472"/>
                    </a:lnTo>
                    <a:lnTo>
                      <a:pt x="1592" y="18554"/>
                    </a:lnTo>
                    <a:lnTo>
                      <a:pt x="2440" y="19636"/>
                    </a:lnTo>
                    <a:lnTo>
                      <a:pt x="3375" y="20518"/>
                    </a:lnTo>
                    <a:lnTo>
                      <a:pt x="4413" y="21600"/>
                    </a:lnTo>
                    <a:lnTo>
                      <a:pt x="3669" y="20718"/>
                    </a:lnTo>
                    <a:lnTo>
                      <a:pt x="3098" y="19636"/>
                    </a:lnTo>
                    <a:lnTo>
                      <a:pt x="2717" y="18755"/>
                    </a:lnTo>
                    <a:lnTo>
                      <a:pt x="2440" y="17913"/>
                    </a:lnTo>
                    <a:lnTo>
                      <a:pt x="2354" y="17032"/>
                    </a:lnTo>
                    <a:lnTo>
                      <a:pt x="2354" y="16150"/>
                    </a:lnTo>
                    <a:lnTo>
                      <a:pt x="2440" y="15268"/>
                    </a:lnTo>
                    <a:lnTo>
                      <a:pt x="3098" y="13745"/>
                    </a:lnTo>
                    <a:lnTo>
                      <a:pt x="3479" y="13104"/>
                    </a:lnTo>
                    <a:lnTo>
                      <a:pt x="4604" y="11782"/>
                    </a:lnTo>
                    <a:lnTo>
                      <a:pt x="6110" y="10499"/>
                    </a:lnTo>
                    <a:lnTo>
                      <a:pt x="7702" y="9377"/>
                    </a:lnTo>
                    <a:lnTo>
                      <a:pt x="9588" y="8536"/>
                    </a:lnTo>
                    <a:lnTo>
                      <a:pt x="11458" y="7654"/>
                    </a:lnTo>
                    <a:lnTo>
                      <a:pt x="15404" y="6131"/>
                    </a:lnTo>
                    <a:lnTo>
                      <a:pt x="17187" y="5450"/>
                    </a:lnTo>
                    <a:lnTo>
                      <a:pt x="18883" y="4809"/>
                    </a:lnTo>
                    <a:lnTo>
                      <a:pt x="20388" y="4609"/>
                    </a:lnTo>
                    <a:lnTo>
                      <a:pt x="21600" y="4168"/>
                    </a:lnTo>
                    <a:lnTo>
                      <a:pt x="21600" y="0"/>
                    </a:lnTo>
                    <a:lnTo>
                      <a:pt x="20094" y="882"/>
                    </a:lnTo>
                    <a:lnTo>
                      <a:pt x="18502" y="1523"/>
                    </a:lnTo>
                    <a:lnTo>
                      <a:pt x="15127" y="2845"/>
                    </a:lnTo>
                    <a:lnTo>
                      <a:pt x="11648" y="3727"/>
                    </a:lnTo>
                    <a:lnTo>
                      <a:pt x="8360" y="5049"/>
                    </a:lnTo>
                    <a:lnTo>
                      <a:pt x="6767" y="5691"/>
                    </a:lnTo>
                    <a:lnTo>
                      <a:pt x="5348" y="6332"/>
                    </a:lnTo>
                    <a:lnTo>
                      <a:pt x="3946" y="7213"/>
                    </a:lnTo>
                    <a:lnTo>
                      <a:pt x="2821" y="8095"/>
                    </a:lnTo>
                    <a:lnTo>
                      <a:pt x="1783" y="9177"/>
                    </a:lnTo>
                    <a:lnTo>
                      <a:pt x="935" y="10259"/>
                    </a:lnTo>
                    <a:lnTo>
                      <a:pt x="381" y="11782"/>
                    </a:lnTo>
                    <a:lnTo>
                      <a:pt x="0" y="1330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2D86"/>
                  </a:gs>
                  <a:gs pos="100000">
                    <a:srgbClr val="003399"/>
                  </a:gs>
                </a:gsLst>
                <a:lin ang="27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  <a:effectLst>
                      <a:outerShdw sx="100000" sy="100000" kx="0" ky="0" algn="b" rotWithShape="0" blurRad="38100" dist="38100" dir="2700000">
                        <a:srgbClr val="000000">
                          <a:alpha val="43137"/>
                        </a:srgbClr>
                      </a:outerShdw>
                    </a:effectLst>
                  </a:defRPr>
                </a:pPr>
              </a:p>
            </p:txBody>
          </p:sp>
        </p:grpSp>
        <p:sp>
          <p:nvSpPr>
            <p:cNvPr id="84" name="Freeform 11"/>
            <p:cNvSpPr/>
            <p:nvPr/>
          </p:nvSpPr>
          <p:spPr>
            <a:xfrm>
              <a:off x="5273675" y="2128837"/>
              <a:ext cx="2897188" cy="2439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53" y="15998"/>
                  </a:moveTo>
                  <a:lnTo>
                    <a:pt x="9238" y="15601"/>
                  </a:lnTo>
                  <a:lnTo>
                    <a:pt x="11082" y="15204"/>
                  </a:lnTo>
                  <a:lnTo>
                    <a:pt x="12766" y="14880"/>
                  </a:lnTo>
                  <a:lnTo>
                    <a:pt x="14300" y="14483"/>
                  </a:lnTo>
                  <a:lnTo>
                    <a:pt x="15673" y="14072"/>
                  </a:lnTo>
                  <a:lnTo>
                    <a:pt x="16896" y="13675"/>
                  </a:lnTo>
                  <a:lnTo>
                    <a:pt x="18025" y="13189"/>
                  </a:lnTo>
                  <a:lnTo>
                    <a:pt x="18938" y="12792"/>
                  </a:lnTo>
                  <a:lnTo>
                    <a:pt x="19756" y="12234"/>
                  </a:lnTo>
                  <a:lnTo>
                    <a:pt x="20424" y="11763"/>
                  </a:lnTo>
                  <a:lnTo>
                    <a:pt x="20885" y="11116"/>
                  </a:lnTo>
                  <a:lnTo>
                    <a:pt x="21290" y="10469"/>
                  </a:lnTo>
                  <a:lnTo>
                    <a:pt x="21497" y="9837"/>
                  </a:lnTo>
                  <a:lnTo>
                    <a:pt x="21600" y="9028"/>
                  </a:lnTo>
                  <a:lnTo>
                    <a:pt x="21544" y="8234"/>
                  </a:lnTo>
                  <a:lnTo>
                    <a:pt x="21346" y="7352"/>
                  </a:lnTo>
                  <a:lnTo>
                    <a:pt x="21083" y="6720"/>
                  </a:lnTo>
                  <a:lnTo>
                    <a:pt x="20678" y="5999"/>
                  </a:lnTo>
                  <a:lnTo>
                    <a:pt x="20170" y="5352"/>
                  </a:lnTo>
                  <a:lnTo>
                    <a:pt x="19559" y="4720"/>
                  </a:lnTo>
                  <a:lnTo>
                    <a:pt x="18891" y="4073"/>
                  </a:lnTo>
                  <a:lnTo>
                    <a:pt x="18129" y="3441"/>
                  </a:lnTo>
                  <a:lnTo>
                    <a:pt x="16642" y="2309"/>
                  </a:lnTo>
                  <a:lnTo>
                    <a:pt x="15880" y="1838"/>
                  </a:lnTo>
                  <a:lnTo>
                    <a:pt x="15165" y="1353"/>
                  </a:lnTo>
                  <a:lnTo>
                    <a:pt x="14450" y="956"/>
                  </a:lnTo>
                  <a:lnTo>
                    <a:pt x="13886" y="632"/>
                  </a:lnTo>
                  <a:lnTo>
                    <a:pt x="13378" y="397"/>
                  </a:lnTo>
                  <a:lnTo>
                    <a:pt x="13020" y="147"/>
                  </a:lnTo>
                  <a:lnTo>
                    <a:pt x="12766" y="74"/>
                  </a:lnTo>
                  <a:lnTo>
                    <a:pt x="12663" y="0"/>
                  </a:lnTo>
                  <a:lnTo>
                    <a:pt x="14093" y="794"/>
                  </a:lnTo>
                  <a:lnTo>
                    <a:pt x="15570" y="1750"/>
                  </a:lnTo>
                  <a:lnTo>
                    <a:pt x="17000" y="2720"/>
                  </a:lnTo>
                  <a:lnTo>
                    <a:pt x="18326" y="3749"/>
                  </a:lnTo>
                  <a:lnTo>
                    <a:pt x="18938" y="4235"/>
                  </a:lnTo>
                  <a:lnTo>
                    <a:pt x="19455" y="4793"/>
                  </a:lnTo>
                  <a:lnTo>
                    <a:pt x="19963" y="5352"/>
                  </a:lnTo>
                  <a:lnTo>
                    <a:pt x="20424" y="5911"/>
                  </a:lnTo>
                  <a:lnTo>
                    <a:pt x="20782" y="6470"/>
                  </a:lnTo>
                  <a:lnTo>
                    <a:pt x="21036" y="7028"/>
                  </a:lnTo>
                  <a:lnTo>
                    <a:pt x="21186" y="7675"/>
                  </a:lnTo>
                  <a:lnTo>
                    <a:pt x="21290" y="8234"/>
                  </a:lnTo>
                  <a:lnTo>
                    <a:pt x="21243" y="8793"/>
                  </a:lnTo>
                  <a:lnTo>
                    <a:pt x="21083" y="9352"/>
                  </a:lnTo>
                  <a:lnTo>
                    <a:pt x="20829" y="9837"/>
                  </a:lnTo>
                  <a:lnTo>
                    <a:pt x="20424" y="10322"/>
                  </a:lnTo>
                  <a:lnTo>
                    <a:pt x="19963" y="10719"/>
                  </a:lnTo>
                  <a:lnTo>
                    <a:pt x="19399" y="11116"/>
                  </a:lnTo>
                  <a:lnTo>
                    <a:pt x="18787" y="11440"/>
                  </a:lnTo>
                  <a:lnTo>
                    <a:pt x="18072" y="11763"/>
                  </a:lnTo>
                  <a:lnTo>
                    <a:pt x="17254" y="12072"/>
                  </a:lnTo>
                  <a:lnTo>
                    <a:pt x="16445" y="12395"/>
                  </a:lnTo>
                  <a:lnTo>
                    <a:pt x="14601" y="12881"/>
                  </a:lnTo>
                  <a:lnTo>
                    <a:pt x="12710" y="13351"/>
                  </a:lnTo>
                  <a:lnTo>
                    <a:pt x="10668" y="13836"/>
                  </a:lnTo>
                  <a:lnTo>
                    <a:pt x="8683" y="14233"/>
                  </a:lnTo>
                  <a:lnTo>
                    <a:pt x="6736" y="14630"/>
                  </a:lnTo>
                  <a:lnTo>
                    <a:pt x="4901" y="15116"/>
                  </a:lnTo>
                  <a:lnTo>
                    <a:pt x="4083" y="15351"/>
                  </a:lnTo>
                  <a:lnTo>
                    <a:pt x="3321" y="15674"/>
                  </a:lnTo>
                  <a:lnTo>
                    <a:pt x="2606" y="15910"/>
                  </a:lnTo>
                  <a:lnTo>
                    <a:pt x="1938" y="16233"/>
                  </a:lnTo>
                  <a:lnTo>
                    <a:pt x="1383" y="16557"/>
                  </a:lnTo>
                  <a:lnTo>
                    <a:pt x="866" y="16880"/>
                  </a:lnTo>
                  <a:lnTo>
                    <a:pt x="508" y="17277"/>
                  </a:lnTo>
                  <a:lnTo>
                    <a:pt x="207" y="17674"/>
                  </a:lnTo>
                  <a:lnTo>
                    <a:pt x="56" y="18071"/>
                  </a:lnTo>
                  <a:lnTo>
                    <a:pt x="0" y="18556"/>
                  </a:lnTo>
                  <a:lnTo>
                    <a:pt x="103" y="19042"/>
                  </a:lnTo>
                  <a:lnTo>
                    <a:pt x="254" y="19512"/>
                  </a:lnTo>
                  <a:lnTo>
                    <a:pt x="508" y="19924"/>
                  </a:lnTo>
                  <a:lnTo>
                    <a:pt x="922" y="20321"/>
                  </a:lnTo>
                  <a:lnTo>
                    <a:pt x="1326" y="20644"/>
                  </a:lnTo>
                  <a:lnTo>
                    <a:pt x="1844" y="20953"/>
                  </a:lnTo>
                  <a:lnTo>
                    <a:pt x="3067" y="21600"/>
                  </a:lnTo>
                  <a:lnTo>
                    <a:pt x="2502" y="21203"/>
                  </a:lnTo>
                  <a:lnTo>
                    <a:pt x="2041" y="20791"/>
                  </a:lnTo>
                  <a:lnTo>
                    <a:pt x="1637" y="20394"/>
                  </a:lnTo>
                  <a:lnTo>
                    <a:pt x="1383" y="19997"/>
                  </a:lnTo>
                  <a:lnTo>
                    <a:pt x="1176" y="19600"/>
                  </a:lnTo>
                  <a:lnTo>
                    <a:pt x="1129" y="19203"/>
                  </a:lnTo>
                  <a:lnTo>
                    <a:pt x="1176" y="18792"/>
                  </a:lnTo>
                  <a:lnTo>
                    <a:pt x="1326" y="18483"/>
                  </a:lnTo>
                  <a:lnTo>
                    <a:pt x="1637" y="18071"/>
                  </a:lnTo>
                  <a:lnTo>
                    <a:pt x="1994" y="17762"/>
                  </a:lnTo>
                  <a:lnTo>
                    <a:pt x="2559" y="17439"/>
                  </a:lnTo>
                  <a:lnTo>
                    <a:pt x="3217" y="17115"/>
                  </a:lnTo>
                  <a:lnTo>
                    <a:pt x="3979" y="16792"/>
                  </a:lnTo>
                  <a:lnTo>
                    <a:pt x="4958" y="16483"/>
                  </a:lnTo>
                  <a:lnTo>
                    <a:pt x="6030" y="16233"/>
                  </a:lnTo>
                  <a:lnTo>
                    <a:pt x="7253" y="1599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B82"/>
                </a:gs>
                <a:gs pos="100000">
                  <a:srgbClr val="0033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</a:defRPr>
              </a:pPr>
            </a:p>
          </p:txBody>
        </p:sp>
        <p:sp>
          <p:nvSpPr>
            <p:cNvPr id="85" name="Freeform 12"/>
            <p:cNvSpPr/>
            <p:nvPr/>
          </p:nvSpPr>
          <p:spPr>
            <a:xfrm>
              <a:off x="0" y="0"/>
              <a:ext cx="9140826" cy="2819401"/>
            </a:xfrm>
            <a:prstGeom prst="rect">
              <a:avLst/>
            </a:prstGeom>
            <a:gradFill flip="none" rotWithShape="1">
              <a:gsLst>
                <a:gs pos="0">
                  <a:srgbClr val="000514"/>
                </a:gs>
                <a:gs pos="100000">
                  <a:srgbClr val="003399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</a:defRPr>
              </a:pPr>
            </a:p>
          </p:txBody>
        </p:sp>
      </p:grpSp>
      <p:sp>
        <p:nvSpPr>
          <p:cNvPr id="87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E5E5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8" name="Body Level One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lvl1pPr>
            <a:lvl2pPr>
              <a:defRPr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lvl2pPr>
            <a:lvl3pPr>
              <a:defRPr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lvl3pPr>
            <a:lvl4pPr>
              <a:defRPr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lvl4pPr>
            <a:lvl5pPr marL="2194560" indent="-365760">
              <a:defRPr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04FFEB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Text"/>
          <p:cNvSpPr txBox="1"/>
          <p:nvPr>
            <p:ph type="title"/>
          </p:nvPr>
        </p:nvSpPr>
        <p:spPr>
          <a:xfrm>
            <a:off x="596900" y="168274"/>
            <a:ext cx="8229600" cy="1508126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05FFFD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5" name="Body Level One…"/>
          <p:cNvSpPr txBox="1"/>
          <p:nvPr>
            <p:ph type="body" idx="1"/>
          </p:nvPr>
        </p:nvSpPr>
        <p:spPr>
          <a:xfrm>
            <a:off x="457200" y="1927175"/>
            <a:ext cx="8229600" cy="4601965"/>
          </a:xfrm>
          <a:prstGeom prst="rect">
            <a:avLst/>
          </a:prstGeom>
        </p:spPr>
        <p:txBody>
          <a:bodyPr/>
          <a:lstStyle>
            <a:lvl1pPr marL="342899" indent="-342899">
              <a:defRPr sz="4000">
                <a:solidFill>
                  <a:srgbClr val="F1FF03"/>
                </a:solidFill>
              </a:defRPr>
            </a:lvl1pPr>
            <a:lvl2pPr>
              <a:defRPr>
                <a:solidFill>
                  <a:srgbClr val="F3FFEA"/>
                </a:solidFill>
              </a:defRPr>
            </a:lvl2pPr>
            <a:lvl3pPr>
              <a:defRPr>
                <a:solidFill>
                  <a:srgbClr val="00FFEC"/>
                </a:solidFill>
              </a:defRPr>
            </a:lvl3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33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"/>
          <p:cNvGrpSpPr/>
          <p:nvPr/>
        </p:nvGrpSpPr>
        <p:grpSpPr>
          <a:xfrm>
            <a:off x="0" y="0"/>
            <a:ext cx="9140825" cy="6850063"/>
            <a:chOff x="0" y="0"/>
            <a:chExt cx="9140825" cy="6850062"/>
          </a:xfrm>
        </p:grpSpPr>
        <p:grpSp>
          <p:nvGrpSpPr>
            <p:cNvPr id="7" name="Group"/>
            <p:cNvGrpSpPr/>
            <p:nvPr/>
          </p:nvGrpSpPr>
          <p:grpSpPr>
            <a:xfrm>
              <a:off x="2743200" y="3540125"/>
              <a:ext cx="6392863" cy="3309938"/>
              <a:chOff x="0" y="0"/>
              <a:chExt cx="6392862" cy="3309937"/>
            </a:xfrm>
          </p:grpSpPr>
          <p:sp>
            <p:nvSpPr>
              <p:cNvPr id="2" name="Shape"/>
              <p:cNvSpPr/>
              <p:nvPr/>
            </p:nvSpPr>
            <p:spPr>
              <a:xfrm>
                <a:off x="0" y="657225"/>
                <a:ext cx="4575175" cy="2652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83" y="7032"/>
                    </a:moveTo>
                    <a:lnTo>
                      <a:pt x="20536" y="6825"/>
                    </a:lnTo>
                    <a:lnTo>
                      <a:pt x="20176" y="6541"/>
                    </a:lnTo>
                    <a:lnTo>
                      <a:pt x="19726" y="6256"/>
                    </a:lnTo>
                    <a:lnTo>
                      <a:pt x="19194" y="5907"/>
                    </a:lnTo>
                    <a:lnTo>
                      <a:pt x="18587" y="5481"/>
                    </a:lnTo>
                    <a:lnTo>
                      <a:pt x="17898" y="5132"/>
                    </a:lnTo>
                    <a:lnTo>
                      <a:pt x="16511" y="4434"/>
                    </a:lnTo>
                    <a:lnTo>
                      <a:pt x="15574" y="4007"/>
                    </a:lnTo>
                    <a:lnTo>
                      <a:pt x="14765" y="3581"/>
                    </a:lnTo>
                    <a:lnTo>
                      <a:pt x="14075" y="3167"/>
                    </a:lnTo>
                    <a:lnTo>
                      <a:pt x="13543" y="2740"/>
                    </a:lnTo>
                    <a:lnTo>
                      <a:pt x="13056" y="2314"/>
                    </a:lnTo>
                    <a:lnTo>
                      <a:pt x="12689" y="1965"/>
                    </a:lnTo>
                    <a:lnTo>
                      <a:pt x="12404" y="1616"/>
                    </a:lnTo>
                    <a:lnTo>
                      <a:pt x="12202" y="1331"/>
                    </a:lnTo>
                    <a:lnTo>
                      <a:pt x="12037" y="1047"/>
                    </a:lnTo>
                    <a:lnTo>
                      <a:pt x="11917" y="776"/>
                    </a:lnTo>
                    <a:lnTo>
                      <a:pt x="11879" y="556"/>
                    </a:lnTo>
                    <a:lnTo>
                      <a:pt x="11834" y="349"/>
                    </a:lnTo>
                    <a:lnTo>
                      <a:pt x="11879" y="65"/>
                    </a:lnTo>
                    <a:lnTo>
                      <a:pt x="11879" y="0"/>
                    </a:lnTo>
                    <a:lnTo>
                      <a:pt x="11752" y="349"/>
                    </a:lnTo>
                    <a:lnTo>
                      <a:pt x="11669" y="633"/>
                    </a:lnTo>
                    <a:lnTo>
                      <a:pt x="11669" y="982"/>
                    </a:lnTo>
                    <a:lnTo>
                      <a:pt x="11752" y="1267"/>
                    </a:lnTo>
                    <a:lnTo>
                      <a:pt x="11917" y="1551"/>
                    </a:lnTo>
                    <a:lnTo>
                      <a:pt x="12119" y="1823"/>
                    </a:lnTo>
                    <a:lnTo>
                      <a:pt x="12366" y="2107"/>
                    </a:lnTo>
                    <a:lnTo>
                      <a:pt x="12651" y="2391"/>
                    </a:lnTo>
                    <a:lnTo>
                      <a:pt x="13018" y="2676"/>
                    </a:lnTo>
                    <a:lnTo>
                      <a:pt x="13423" y="2947"/>
                    </a:lnTo>
                    <a:lnTo>
                      <a:pt x="14278" y="3451"/>
                    </a:lnTo>
                    <a:lnTo>
                      <a:pt x="15289" y="4007"/>
                    </a:lnTo>
                    <a:lnTo>
                      <a:pt x="16354" y="4498"/>
                    </a:lnTo>
                    <a:lnTo>
                      <a:pt x="17126" y="4925"/>
                    </a:lnTo>
                    <a:lnTo>
                      <a:pt x="17853" y="5274"/>
                    </a:lnTo>
                    <a:lnTo>
                      <a:pt x="18467" y="5623"/>
                    </a:lnTo>
                    <a:lnTo>
                      <a:pt x="19037" y="5972"/>
                    </a:lnTo>
                    <a:lnTo>
                      <a:pt x="19524" y="6256"/>
                    </a:lnTo>
                    <a:lnTo>
                      <a:pt x="19929" y="6541"/>
                    </a:lnTo>
                    <a:lnTo>
                      <a:pt x="20296" y="6825"/>
                    </a:lnTo>
                    <a:lnTo>
                      <a:pt x="20536" y="7032"/>
                    </a:lnTo>
                    <a:lnTo>
                      <a:pt x="20746" y="7239"/>
                    </a:lnTo>
                    <a:lnTo>
                      <a:pt x="20866" y="7459"/>
                    </a:lnTo>
                    <a:lnTo>
                      <a:pt x="20948" y="7665"/>
                    </a:lnTo>
                    <a:lnTo>
                      <a:pt x="20985" y="7950"/>
                    </a:lnTo>
                    <a:lnTo>
                      <a:pt x="20948" y="8299"/>
                    </a:lnTo>
                    <a:lnTo>
                      <a:pt x="20866" y="8583"/>
                    </a:lnTo>
                    <a:lnTo>
                      <a:pt x="20701" y="8932"/>
                    </a:lnTo>
                    <a:lnTo>
                      <a:pt x="20461" y="9217"/>
                    </a:lnTo>
                    <a:lnTo>
                      <a:pt x="20176" y="9501"/>
                    </a:lnTo>
                    <a:lnTo>
                      <a:pt x="19809" y="9772"/>
                    </a:lnTo>
                    <a:lnTo>
                      <a:pt x="19404" y="10057"/>
                    </a:lnTo>
                    <a:lnTo>
                      <a:pt x="18954" y="10341"/>
                    </a:lnTo>
                    <a:lnTo>
                      <a:pt x="18422" y="10625"/>
                    </a:lnTo>
                    <a:lnTo>
                      <a:pt x="17853" y="10897"/>
                    </a:lnTo>
                    <a:lnTo>
                      <a:pt x="17246" y="11181"/>
                    </a:lnTo>
                    <a:lnTo>
                      <a:pt x="16593" y="11466"/>
                    </a:lnTo>
                    <a:lnTo>
                      <a:pt x="15214" y="12022"/>
                    </a:lnTo>
                    <a:lnTo>
                      <a:pt x="13663" y="12655"/>
                    </a:lnTo>
                    <a:lnTo>
                      <a:pt x="12037" y="13366"/>
                    </a:lnTo>
                    <a:lnTo>
                      <a:pt x="10328" y="14141"/>
                    </a:lnTo>
                    <a:lnTo>
                      <a:pt x="8582" y="15046"/>
                    </a:lnTo>
                    <a:lnTo>
                      <a:pt x="6835" y="16042"/>
                    </a:lnTo>
                    <a:lnTo>
                      <a:pt x="5044" y="17166"/>
                    </a:lnTo>
                    <a:lnTo>
                      <a:pt x="3298" y="18498"/>
                    </a:lnTo>
                    <a:lnTo>
                      <a:pt x="1626" y="19971"/>
                    </a:lnTo>
                    <a:lnTo>
                      <a:pt x="0" y="21600"/>
                    </a:lnTo>
                    <a:lnTo>
                      <a:pt x="2646" y="21600"/>
                    </a:lnTo>
                    <a:lnTo>
                      <a:pt x="4152" y="20256"/>
                    </a:lnTo>
                    <a:lnTo>
                      <a:pt x="5651" y="18989"/>
                    </a:lnTo>
                    <a:lnTo>
                      <a:pt x="7158" y="17942"/>
                    </a:lnTo>
                    <a:lnTo>
                      <a:pt x="8582" y="16946"/>
                    </a:lnTo>
                    <a:lnTo>
                      <a:pt x="10006" y="16042"/>
                    </a:lnTo>
                    <a:lnTo>
                      <a:pt x="11385" y="15331"/>
                    </a:lnTo>
                    <a:lnTo>
                      <a:pt x="12689" y="14633"/>
                    </a:lnTo>
                    <a:lnTo>
                      <a:pt x="13948" y="13999"/>
                    </a:lnTo>
                    <a:lnTo>
                      <a:pt x="15132" y="13508"/>
                    </a:lnTo>
                    <a:lnTo>
                      <a:pt x="16226" y="13017"/>
                    </a:lnTo>
                    <a:lnTo>
                      <a:pt x="17246" y="12590"/>
                    </a:lnTo>
                    <a:lnTo>
                      <a:pt x="18182" y="12241"/>
                    </a:lnTo>
                    <a:lnTo>
                      <a:pt x="18992" y="11815"/>
                    </a:lnTo>
                    <a:lnTo>
                      <a:pt x="19681" y="11530"/>
                    </a:lnTo>
                    <a:lnTo>
                      <a:pt x="20251" y="11181"/>
                    </a:lnTo>
                    <a:lnTo>
                      <a:pt x="20701" y="10832"/>
                    </a:lnTo>
                    <a:lnTo>
                      <a:pt x="20985" y="10548"/>
                    </a:lnTo>
                    <a:lnTo>
                      <a:pt x="21188" y="10264"/>
                    </a:lnTo>
                    <a:lnTo>
                      <a:pt x="21353" y="9915"/>
                    </a:lnTo>
                    <a:lnTo>
                      <a:pt x="21473" y="9630"/>
                    </a:lnTo>
                    <a:lnTo>
                      <a:pt x="21555" y="9359"/>
                    </a:lnTo>
                    <a:lnTo>
                      <a:pt x="21600" y="9074"/>
                    </a:lnTo>
                    <a:lnTo>
                      <a:pt x="21555" y="8506"/>
                    </a:lnTo>
                    <a:lnTo>
                      <a:pt x="21390" y="8014"/>
                    </a:lnTo>
                    <a:lnTo>
                      <a:pt x="21233" y="7601"/>
                    </a:lnTo>
                    <a:lnTo>
                      <a:pt x="20985" y="7239"/>
                    </a:lnTo>
                    <a:lnTo>
                      <a:pt x="20783" y="703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2E8B"/>
                  </a:gs>
                  <a:gs pos="100000">
                    <a:srgbClr val="003399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" name="Shape"/>
              <p:cNvSpPr/>
              <p:nvPr/>
            </p:nvSpPr>
            <p:spPr>
              <a:xfrm>
                <a:off x="3876675" y="700087"/>
                <a:ext cx="1998663" cy="12874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6380"/>
                    </a:moveTo>
                    <a:lnTo>
                      <a:pt x="21411" y="15661"/>
                    </a:lnTo>
                    <a:lnTo>
                      <a:pt x="21223" y="15075"/>
                    </a:lnTo>
                    <a:lnTo>
                      <a:pt x="20862" y="14356"/>
                    </a:lnTo>
                    <a:lnTo>
                      <a:pt x="20382" y="13770"/>
                    </a:lnTo>
                    <a:lnTo>
                      <a:pt x="19267" y="12758"/>
                    </a:lnTo>
                    <a:lnTo>
                      <a:pt x="17877" y="11745"/>
                    </a:lnTo>
                    <a:lnTo>
                      <a:pt x="16196" y="10867"/>
                    </a:lnTo>
                    <a:lnTo>
                      <a:pt x="14429" y="10147"/>
                    </a:lnTo>
                    <a:lnTo>
                      <a:pt x="12473" y="9269"/>
                    </a:lnTo>
                    <a:lnTo>
                      <a:pt x="8561" y="7830"/>
                    </a:lnTo>
                    <a:lnTo>
                      <a:pt x="6708" y="6951"/>
                    </a:lnTo>
                    <a:lnTo>
                      <a:pt x="4941" y="6099"/>
                    </a:lnTo>
                    <a:lnTo>
                      <a:pt x="3346" y="5220"/>
                    </a:lnTo>
                    <a:lnTo>
                      <a:pt x="2042" y="4048"/>
                    </a:lnTo>
                    <a:lnTo>
                      <a:pt x="926" y="2903"/>
                    </a:lnTo>
                    <a:lnTo>
                      <a:pt x="566" y="2317"/>
                    </a:lnTo>
                    <a:lnTo>
                      <a:pt x="275" y="1598"/>
                    </a:lnTo>
                    <a:lnTo>
                      <a:pt x="86" y="879"/>
                    </a:lnTo>
                    <a:lnTo>
                      <a:pt x="0" y="0"/>
                    </a:lnTo>
                    <a:lnTo>
                      <a:pt x="0" y="1012"/>
                    </a:lnTo>
                    <a:lnTo>
                      <a:pt x="86" y="1598"/>
                    </a:lnTo>
                    <a:lnTo>
                      <a:pt x="275" y="2317"/>
                    </a:lnTo>
                    <a:lnTo>
                      <a:pt x="566" y="3036"/>
                    </a:lnTo>
                    <a:lnTo>
                      <a:pt x="926" y="3782"/>
                    </a:lnTo>
                    <a:lnTo>
                      <a:pt x="1493" y="4634"/>
                    </a:lnTo>
                    <a:lnTo>
                      <a:pt x="2145" y="5513"/>
                    </a:lnTo>
                    <a:lnTo>
                      <a:pt x="3071" y="6392"/>
                    </a:lnTo>
                    <a:lnTo>
                      <a:pt x="4186" y="7404"/>
                    </a:lnTo>
                    <a:lnTo>
                      <a:pt x="5593" y="8256"/>
                    </a:lnTo>
                    <a:lnTo>
                      <a:pt x="7171" y="9269"/>
                    </a:lnTo>
                    <a:lnTo>
                      <a:pt x="9024" y="10147"/>
                    </a:lnTo>
                    <a:lnTo>
                      <a:pt x="11272" y="11026"/>
                    </a:lnTo>
                    <a:lnTo>
                      <a:pt x="12850" y="11586"/>
                    </a:lnTo>
                    <a:lnTo>
                      <a:pt x="14240" y="12331"/>
                    </a:lnTo>
                    <a:lnTo>
                      <a:pt x="15458" y="13051"/>
                    </a:lnTo>
                    <a:lnTo>
                      <a:pt x="16573" y="13636"/>
                    </a:lnTo>
                    <a:lnTo>
                      <a:pt x="17414" y="14356"/>
                    </a:lnTo>
                    <a:lnTo>
                      <a:pt x="18066" y="15075"/>
                    </a:lnTo>
                    <a:lnTo>
                      <a:pt x="18529" y="15794"/>
                    </a:lnTo>
                    <a:lnTo>
                      <a:pt x="18906" y="16513"/>
                    </a:lnTo>
                    <a:lnTo>
                      <a:pt x="19078" y="17259"/>
                    </a:lnTo>
                    <a:lnTo>
                      <a:pt x="19181" y="17978"/>
                    </a:lnTo>
                    <a:lnTo>
                      <a:pt x="19078" y="18564"/>
                    </a:lnTo>
                    <a:lnTo>
                      <a:pt x="18803" y="19283"/>
                    </a:lnTo>
                    <a:lnTo>
                      <a:pt x="18529" y="19869"/>
                    </a:lnTo>
                    <a:lnTo>
                      <a:pt x="18066" y="20428"/>
                    </a:lnTo>
                    <a:lnTo>
                      <a:pt x="16762" y="21600"/>
                    </a:lnTo>
                    <a:lnTo>
                      <a:pt x="17963" y="21014"/>
                    </a:lnTo>
                    <a:lnTo>
                      <a:pt x="18992" y="20428"/>
                    </a:lnTo>
                    <a:lnTo>
                      <a:pt x="19833" y="19869"/>
                    </a:lnTo>
                    <a:lnTo>
                      <a:pt x="20571" y="19283"/>
                    </a:lnTo>
                    <a:lnTo>
                      <a:pt x="21034" y="18697"/>
                    </a:lnTo>
                    <a:lnTo>
                      <a:pt x="21411" y="17978"/>
                    </a:lnTo>
                    <a:lnTo>
                      <a:pt x="21600" y="17259"/>
                    </a:lnTo>
                    <a:lnTo>
                      <a:pt x="21600" y="163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2E8B"/>
                  </a:gs>
                  <a:gs pos="100000">
                    <a:srgbClr val="003399"/>
                  </a:gs>
                </a:gsLst>
                <a:lin ang="135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" name="Shape"/>
              <p:cNvSpPr/>
              <p:nvPr/>
            </p:nvSpPr>
            <p:spPr>
              <a:xfrm>
                <a:off x="1860550" y="1771650"/>
                <a:ext cx="4522788" cy="1538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98" y="21355"/>
                    </a:moveTo>
                    <a:lnTo>
                      <a:pt x="0" y="21600"/>
                    </a:lnTo>
                    <a:lnTo>
                      <a:pt x="2964" y="21600"/>
                    </a:lnTo>
                    <a:lnTo>
                      <a:pt x="3290" y="21110"/>
                    </a:lnTo>
                    <a:lnTo>
                      <a:pt x="3662" y="20374"/>
                    </a:lnTo>
                    <a:lnTo>
                      <a:pt x="4200" y="19527"/>
                    </a:lnTo>
                    <a:lnTo>
                      <a:pt x="4814" y="18680"/>
                    </a:lnTo>
                    <a:lnTo>
                      <a:pt x="5512" y="17699"/>
                    </a:lnTo>
                    <a:lnTo>
                      <a:pt x="6338" y="16607"/>
                    </a:lnTo>
                    <a:lnTo>
                      <a:pt x="7286" y="15515"/>
                    </a:lnTo>
                    <a:lnTo>
                      <a:pt x="8355" y="14311"/>
                    </a:lnTo>
                    <a:lnTo>
                      <a:pt x="9545" y="12973"/>
                    </a:lnTo>
                    <a:lnTo>
                      <a:pt x="10864" y="11636"/>
                    </a:lnTo>
                    <a:lnTo>
                      <a:pt x="12305" y="10298"/>
                    </a:lnTo>
                    <a:lnTo>
                      <a:pt x="13867" y="8983"/>
                    </a:lnTo>
                    <a:lnTo>
                      <a:pt x="15595" y="7646"/>
                    </a:lnTo>
                    <a:lnTo>
                      <a:pt x="17445" y="6308"/>
                    </a:lnTo>
                    <a:lnTo>
                      <a:pt x="19462" y="4971"/>
                    </a:lnTo>
                    <a:lnTo>
                      <a:pt x="21600" y="3633"/>
                    </a:lnTo>
                    <a:lnTo>
                      <a:pt x="21600" y="0"/>
                    </a:lnTo>
                    <a:lnTo>
                      <a:pt x="21357" y="357"/>
                    </a:lnTo>
                    <a:lnTo>
                      <a:pt x="21024" y="736"/>
                    </a:lnTo>
                    <a:lnTo>
                      <a:pt x="20614" y="1204"/>
                    </a:lnTo>
                    <a:lnTo>
                      <a:pt x="20076" y="1694"/>
                    </a:lnTo>
                    <a:lnTo>
                      <a:pt x="19500" y="2185"/>
                    </a:lnTo>
                    <a:lnTo>
                      <a:pt x="18886" y="2675"/>
                    </a:lnTo>
                    <a:lnTo>
                      <a:pt x="18188" y="3277"/>
                    </a:lnTo>
                    <a:lnTo>
                      <a:pt x="17445" y="3767"/>
                    </a:lnTo>
                    <a:lnTo>
                      <a:pt x="14322" y="6175"/>
                    </a:lnTo>
                    <a:lnTo>
                      <a:pt x="12798" y="7267"/>
                    </a:lnTo>
                    <a:lnTo>
                      <a:pt x="12055" y="7891"/>
                    </a:lnTo>
                    <a:lnTo>
                      <a:pt x="11395" y="8493"/>
                    </a:lnTo>
                    <a:lnTo>
                      <a:pt x="8393" y="11279"/>
                    </a:lnTo>
                    <a:lnTo>
                      <a:pt x="6914" y="12862"/>
                    </a:lnTo>
                    <a:lnTo>
                      <a:pt x="5512" y="14422"/>
                    </a:lnTo>
                    <a:lnTo>
                      <a:pt x="4155" y="16005"/>
                    </a:lnTo>
                    <a:lnTo>
                      <a:pt x="2881" y="17699"/>
                    </a:lnTo>
                    <a:lnTo>
                      <a:pt x="1729" y="19527"/>
                    </a:lnTo>
                    <a:lnTo>
                      <a:pt x="698" y="2135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3399"/>
                  </a:gs>
                  <a:gs pos="100000">
                    <a:srgbClr val="002A7D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" name="Shape"/>
              <p:cNvSpPr/>
              <p:nvPr/>
            </p:nvSpPr>
            <p:spPr>
              <a:xfrm>
                <a:off x="1619250" y="0"/>
                <a:ext cx="4773613" cy="3309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250" y="4569"/>
                    </a:moveTo>
                    <a:lnTo>
                      <a:pt x="10294" y="4911"/>
                    </a:lnTo>
                    <a:lnTo>
                      <a:pt x="10373" y="5190"/>
                    </a:lnTo>
                    <a:lnTo>
                      <a:pt x="10488" y="5470"/>
                    </a:lnTo>
                    <a:lnTo>
                      <a:pt x="10646" y="5698"/>
                    </a:lnTo>
                    <a:lnTo>
                      <a:pt x="11069" y="6143"/>
                    </a:lnTo>
                    <a:lnTo>
                      <a:pt x="11658" y="6599"/>
                    </a:lnTo>
                    <a:lnTo>
                      <a:pt x="12319" y="6941"/>
                    </a:lnTo>
                    <a:lnTo>
                      <a:pt x="13059" y="7273"/>
                    </a:lnTo>
                    <a:lnTo>
                      <a:pt x="13842" y="7614"/>
                    </a:lnTo>
                    <a:lnTo>
                      <a:pt x="15480" y="8174"/>
                    </a:lnTo>
                    <a:lnTo>
                      <a:pt x="16299" y="8516"/>
                    </a:lnTo>
                    <a:lnTo>
                      <a:pt x="17039" y="8795"/>
                    </a:lnTo>
                    <a:lnTo>
                      <a:pt x="17700" y="9137"/>
                    </a:lnTo>
                    <a:lnTo>
                      <a:pt x="18324" y="9531"/>
                    </a:lnTo>
                    <a:lnTo>
                      <a:pt x="18791" y="9925"/>
                    </a:lnTo>
                    <a:lnTo>
                      <a:pt x="18949" y="10153"/>
                    </a:lnTo>
                    <a:lnTo>
                      <a:pt x="19100" y="10432"/>
                    </a:lnTo>
                    <a:lnTo>
                      <a:pt x="19222" y="10660"/>
                    </a:lnTo>
                    <a:lnTo>
                      <a:pt x="19258" y="10940"/>
                    </a:lnTo>
                    <a:lnTo>
                      <a:pt x="19258" y="11220"/>
                    </a:lnTo>
                    <a:lnTo>
                      <a:pt x="19222" y="11447"/>
                    </a:lnTo>
                    <a:lnTo>
                      <a:pt x="19143" y="11675"/>
                    </a:lnTo>
                    <a:lnTo>
                      <a:pt x="18985" y="11903"/>
                    </a:lnTo>
                    <a:lnTo>
                      <a:pt x="18791" y="12121"/>
                    </a:lnTo>
                    <a:lnTo>
                      <a:pt x="18554" y="12297"/>
                    </a:lnTo>
                    <a:lnTo>
                      <a:pt x="18281" y="12515"/>
                    </a:lnTo>
                    <a:lnTo>
                      <a:pt x="17972" y="12691"/>
                    </a:lnTo>
                    <a:lnTo>
                      <a:pt x="17585" y="12856"/>
                    </a:lnTo>
                    <a:lnTo>
                      <a:pt x="17154" y="13022"/>
                    </a:lnTo>
                    <a:lnTo>
                      <a:pt x="16723" y="13198"/>
                    </a:lnTo>
                    <a:lnTo>
                      <a:pt x="16220" y="13364"/>
                    </a:lnTo>
                    <a:lnTo>
                      <a:pt x="15128" y="13758"/>
                    </a:lnTo>
                    <a:lnTo>
                      <a:pt x="13878" y="14214"/>
                    </a:lnTo>
                    <a:lnTo>
                      <a:pt x="12513" y="14721"/>
                    </a:lnTo>
                    <a:lnTo>
                      <a:pt x="10998" y="15281"/>
                    </a:lnTo>
                    <a:lnTo>
                      <a:pt x="9396" y="15954"/>
                    </a:lnTo>
                    <a:lnTo>
                      <a:pt x="7679" y="16752"/>
                    </a:lnTo>
                    <a:lnTo>
                      <a:pt x="5890" y="17705"/>
                    </a:lnTo>
                    <a:lnTo>
                      <a:pt x="3980" y="18834"/>
                    </a:lnTo>
                    <a:lnTo>
                      <a:pt x="2026" y="20129"/>
                    </a:lnTo>
                    <a:lnTo>
                      <a:pt x="0" y="21600"/>
                    </a:lnTo>
                    <a:lnTo>
                      <a:pt x="1092" y="21600"/>
                    </a:lnTo>
                    <a:lnTo>
                      <a:pt x="1753" y="21486"/>
                    </a:lnTo>
                    <a:lnTo>
                      <a:pt x="2773" y="20637"/>
                    </a:lnTo>
                    <a:lnTo>
                      <a:pt x="3857" y="19787"/>
                    </a:lnTo>
                    <a:lnTo>
                      <a:pt x="5028" y="19000"/>
                    </a:lnTo>
                    <a:lnTo>
                      <a:pt x="6314" y="18264"/>
                    </a:lnTo>
                    <a:lnTo>
                      <a:pt x="7643" y="17539"/>
                    </a:lnTo>
                    <a:lnTo>
                      <a:pt x="9044" y="16803"/>
                    </a:lnTo>
                    <a:lnTo>
                      <a:pt x="11931" y="15508"/>
                    </a:lnTo>
                    <a:lnTo>
                      <a:pt x="12556" y="15229"/>
                    </a:lnTo>
                    <a:lnTo>
                      <a:pt x="13253" y="14939"/>
                    </a:lnTo>
                    <a:lnTo>
                      <a:pt x="14697" y="14431"/>
                    </a:lnTo>
                    <a:lnTo>
                      <a:pt x="17656" y="13312"/>
                    </a:lnTo>
                    <a:lnTo>
                      <a:pt x="18324" y="13084"/>
                    </a:lnTo>
                    <a:lnTo>
                      <a:pt x="18985" y="12805"/>
                    </a:lnTo>
                    <a:lnTo>
                      <a:pt x="19610" y="12577"/>
                    </a:lnTo>
                    <a:lnTo>
                      <a:pt x="20156" y="12349"/>
                    </a:lnTo>
                    <a:lnTo>
                      <a:pt x="20659" y="12121"/>
                    </a:lnTo>
                    <a:lnTo>
                      <a:pt x="21054" y="11903"/>
                    </a:lnTo>
                    <a:lnTo>
                      <a:pt x="21363" y="11727"/>
                    </a:lnTo>
                    <a:lnTo>
                      <a:pt x="21600" y="11561"/>
                    </a:lnTo>
                    <a:lnTo>
                      <a:pt x="21600" y="9023"/>
                    </a:lnTo>
                    <a:lnTo>
                      <a:pt x="21126" y="8909"/>
                    </a:lnTo>
                    <a:lnTo>
                      <a:pt x="20544" y="8744"/>
                    </a:lnTo>
                    <a:lnTo>
                      <a:pt x="19919" y="8567"/>
                    </a:lnTo>
                    <a:lnTo>
                      <a:pt x="19179" y="8350"/>
                    </a:lnTo>
                    <a:lnTo>
                      <a:pt x="18439" y="8122"/>
                    </a:lnTo>
                    <a:lnTo>
                      <a:pt x="17656" y="7842"/>
                    </a:lnTo>
                    <a:lnTo>
                      <a:pt x="16098" y="7273"/>
                    </a:lnTo>
                    <a:lnTo>
                      <a:pt x="15358" y="6941"/>
                    </a:lnTo>
                    <a:lnTo>
                      <a:pt x="14697" y="6599"/>
                    </a:lnTo>
                    <a:lnTo>
                      <a:pt x="14072" y="6257"/>
                    </a:lnTo>
                    <a:lnTo>
                      <a:pt x="13526" y="5864"/>
                    </a:lnTo>
                    <a:lnTo>
                      <a:pt x="13102" y="5532"/>
                    </a:lnTo>
                    <a:lnTo>
                      <a:pt x="12786" y="5128"/>
                    </a:lnTo>
                    <a:lnTo>
                      <a:pt x="12707" y="4911"/>
                    </a:lnTo>
                    <a:lnTo>
                      <a:pt x="12628" y="4734"/>
                    </a:lnTo>
                    <a:lnTo>
                      <a:pt x="12592" y="4517"/>
                    </a:lnTo>
                    <a:lnTo>
                      <a:pt x="12628" y="4341"/>
                    </a:lnTo>
                    <a:lnTo>
                      <a:pt x="12786" y="3947"/>
                    </a:lnTo>
                    <a:lnTo>
                      <a:pt x="13023" y="3553"/>
                    </a:lnTo>
                    <a:lnTo>
                      <a:pt x="13375" y="3274"/>
                    </a:lnTo>
                    <a:lnTo>
                      <a:pt x="13799" y="2994"/>
                    </a:lnTo>
                    <a:lnTo>
                      <a:pt x="14266" y="2766"/>
                    </a:lnTo>
                    <a:lnTo>
                      <a:pt x="14812" y="2538"/>
                    </a:lnTo>
                    <a:lnTo>
                      <a:pt x="16062" y="2207"/>
                    </a:lnTo>
                    <a:lnTo>
                      <a:pt x="17462" y="1865"/>
                    </a:lnTo>
                    <a:lnTo>
                      <a:pt x="18870" y="1637"/>
                    </a:lnTo>
                    <a:lnTo>
                      <a:pt x="20307" y="1295"/>
                    </a:lnTo>
                    <a:lnTo>
                      <a:pt x="20975" y="1129"/>
                    </a:lnTo>
                    <a:lnTo>
                      <a:pt x="21600" y="901"/>
                    </a:lnTo>
                    <a:lnTo>
                      <a:pt x="21600" y="0"/>
                    </a:lnTo>
                    <a:lnTo>
                      <a:pt x="20896" y="228"/>
                    </a:lnTo>
                    <a:lnTo>
                      <a:pt x="20077" y="456"/>
                    </a:lnTo>
                    <a:lnTo>
                      <a:pt x="19222" y="684"/>
                    </a:lnTo>
                    <a:lnTo>
                      <a:pt x="18324" y="849"/>
                    </a:lnTo>
                    <a:lnTo>
                      <a:pt x="16414" y="1243"/>
                    </a:lnTo>
                    <a:lnTo>
                      <a:pt x="15480" y="1409"/>
                    </a:lnTo>
                    <a:lnTo>
                      <a:pt x="14582" y="1637"/>
                    </a:lnTo>
                    <a:lnTo>
                      <a:pt x="13684" y="1803"/>
                    </a:lnTo>
                    <a:lnTo>
                      <a:pt x="12865" y="2093"/>
                    </a:lnTo>
                    <a:lnTo>
                      <a:pt x="12125" y="2372"/>
                    </a:lnTo>
                    <a:lnTo>
                      <a:pt x="11500" y="2704"/>
                    </a:lnTo>
                    <a:lnTo>
                      <a:pt x="10954" y="3108"/>
                    </a:lnTo>
                    <a:lnTo>
                      <a:pt x="10567" y="3502"/>
                    </a:lnTo>
                    <a:lnTo>
                      <a:pt x="10452" y="3719"/>
                    </a:lnTo>
                    <a:lnTo>
                      <a:pt x="10329" y="4009"/>
                    </a:lnTo>
                    <a:lnTo>
                      <a:pt x="10250" y="4289"/>
                    </a:lnTo>
                    <a:lnTo>
                      <a:pt x="10250" y="4569"/>
                    </a:lnTo>
                    <a:close/>
                  </a:path>
                </a:pathLst>
              </a:custGeom>
              <a:solidFill>
                <a:srgbClr val="0033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" name="Shape"/>
              <p:cNvSpPr/>
              <p:nvPr/>
            </p:nvSpPr>
            <p:spPr>
              <a:xfrm>
                <a:off x="4402137" y="138112"/>
                <a:ext cx="1981201" cy="8556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3305"/>
                    </a:moveTo>
                    <a:lnTo>
                      <a:pt x="0" y="14427"/>
                    </a:lnTo>
                    <a:lnTo>
                      <a:pt x="87" y="15509"/>
                    </a:lnTo>
                    <a:lnTo>
                      <a:pt x="467" y="16591"/>
                    </a:lnTo>
                    <a:lnTo>
                      <a:pt x="935" y="17472"/>
                    </a:lnTo>
                    <a:lnTo>
                      <a:pt x="1592" y="18554"/>
                    </a:lnTo>
                    <a:lnTo>
                      <a:pt x="2440" y="19636"/>
                    </a:lnTo>
                    <a:lnTo>
                      <a:pt x="3375" y="20518"/>
                    </a:lnTo>
                    <a:lnTo>
                      <a:pt x="4413" y="21600"/>
                    </a:lnTo>
                    <a:lnTo>
                      <a:pt x="3669" y="20718"/>
                    </a:lnTo>
                    <a:lnTo>
                      <a:pt x="3098" y="19636"/>
                    </a:lnTo>
                    <a:lnTo>
                      <a:pt x="2717" y="18755"/>
                    </a:lnTo>
                    <a:lnTo>
                      <a:pt x="2440" y="17913"/>
                    </a:lnTo>
                    <a:lnTo>
                      <a:pt x="2354" y="17032"/>
                    </a:lnTo>
                    <a:lnTo>
                      <a:pt x="2354" y="16150"/>
                    </a:lnTo>
                    <a:lnTo>
                      <a:pt x="2440" y="15268"/>
                    </a:lnTo>
                    <a:lnTo>
                      <a:pt x="3098" y="13745"/>
                    </a:lnTo>
                    <a:lnTo>
                      <a:pt x="3479" y="13104"/>
                    </a:lnTo>
                    <a:lnTo>
                      <a:pt x="4604" y="11782"/>
                    </a:lnTo>
                    <a:lnTo>
                      <a:pt x="6110" y="10499"/>
                    </a:lnTo>
                    <a:lnTo>
                      <a:pt x="7702" y="9377"/>
                    </a:lnTo>
                    <a:lnTo>
                      <a:pt x="9588" y="8536"/>
                    </a:lnTo>
                    <a:lnTo>
                      <a:pt x="11458" y="7654"/>
                    </a:lnTo>
                    <a:lnTo>
                      <a:pt x="15404" y="6131"/>
                    </a:lnTo>
                    <a:lnTo>
                      <a:pt x="17187" y="5450"/>
                    </a:lnTo>
                    <a:lnTo>
                      <a:pt x="18883" y="4809"/>
                    </a:lnTo>
                    <a:lnTo>
                      <a:pt x="20388" y="4609"/>
                    </a:lnTo>
                    <a:lnTo>
                      <a:pt x="21600" y="4168"/>
                    </a:lnTo>
                    <a:lnTo>
                      <a:pt x="21600" y="0"/>
                    </a:lnTo>
                    <a:lnTo>
                      <a:pt x="20094" y="882"/>
                    </a:lnTo>
                    <a:lnTo>
                      <a:pt x="18502" y="1523"/>
                    </a:lnTo>
                    <a:lnTo>
                      <a:pt x="15127" y="2845"/>
                    </a:lnTo>
                    <a:lnTo>
                      <a:pt x="11648" y="3727"/>
                    </a:lnTo>
                    <a:lnTo>
                      <a:pt x="8360" y="5049"/>
                    </a:lnTo>
                    <a:lnTo>
                      <a:pt x="6767" y="5691"/>
                    </a:lnTo>
                    <a:lnTo>
                      <a:pt x="5348" y="6332"/>
                    </a:lnTo>
                    <a:lnTo>
                      <a:pt x="3946" y="7213"/>
                    </a:lnTo>
                    <a:lnTo>
                      <a:pt x="2821" y="8095"/>
                    </a:lnTo>
                    <a:lnTo>
                      <a:pt x="1783" y="9177"/>
                    </a:lnTo>
                    <a:lnTo>
                      <a:pt x="935" y="10259"/>
                    </a:lnTo>
                    <a:lnTo>
                      <a:pt x="381" y="11782"/>
                    </a:lnTo>
                    <a:lnTo>
                      <a:pt x="0" y="1330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3399"/>
                  </a:gs>
                  <a:gs pos="100000">
                    <a:srgbClr val="002D86"/>
                  </a:gs>
                </a:gsLst>
                <a:lin ang="135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8" name="Shape"/>
            <p:cNvSpPr/>
            <p:nvPr/>
          </p:nvSpPr>
          <p:spPr>
            <a:xfrm>
              <a:off x="5273675" y="2128837"/>
              <a:ext cx="2897188" cy="2439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53" y="15998"/>
                  </a:moveTo>
                  <a:lnTo>
                    <a:pt x="9238" y="15601"/>
                  </a:lnTo>
                  <a:lnTo>
                    <a:pt x="11082" y="15204"/>
                  </a:lnTo>
                  <a:lnTo>
                    <a:pt x="12766" y="14880"/>
                  </a:lnTo>
                  <a:lnTo>
                    <a:pt x="14300" y="14483"/>
                  </a:lnTo>
                  <a:lnTo>
                    <a:pt x="15673" y="14072"/>
                  </a:lnTo>
                  <a:lnTo>
                    <a:pt x="16896" y="13675"/>
                  </a:lnTo>
                  <a:lnTo>
                    <a:pt x="18025" y="13189"/>
                  </a:lnTo>
                  <a:lnTo>
                    <a:pt x="18938" y="12792"/>
                  </a:lnTo>
                  <a:lnTo>
                    <a:pt x="19756" y="12234"/>
                  </a:lnTo>
                  <a:lnTo>
                    <a:pt x="20424" y="11763"/>
                  </a:lnTo>
                  <a:lnTo>
                    <a:pt x="20885" y="11116"/>
                  </a:lnTo>
                  <a:lnTo>
                    <a:pt x="21290" y="10469"/>
                  </a:lnTo>
                  <a:lnTo>
                    <a:pt x="21497" y="9837"/>
                  </a:lnTo>
                  <a:lnTo>
                    <a:pt x="21600" y="9028"/>
                  </a:lnTo>
                  <a:lnTo>
                    <a:pt x="21544" y="8234"/>
                  </a:lnTo>
                  <a:lnTo>
                    <a:pt x="21346" y="7352"/>
                  </a:lnTo>
                  <a:lnTo>
                    <a:pt x="21083" y="6720"/>
                  </a:lnTo>
                  <a:lnTo>
                    <a:pt x="20678" y="5999"/>
                  </a:lnTo>
                  <a:lnTo>
                    <a:pt x="20170" y="5352"/>
                  </a:lnTo>
                  <a:lnTo>
                    <a:pt x="19559" y="4720"/>
                  </a:lnTo>
                  <a:lnTo>
                    <a:pt x="18891" y="4073"/>
                  </a:lnTo>
                  <a:lnTo>
                    <a:pt x="18129" y="3441"/>
                  </a:lnTo>
                  <a:lnTo>
                    <a:pt x="16642" y="2309"/>
                  </a:lnTo>
                  <a:lnTo>
                    <a:pt x="15880" y="1838"/>
                  </a:lnTo>
                  <a:lnTo>
                    <a:pt x="15165" y="1353"/>
                  </a:lnTo>
                  <a:lnTo>
                    <a:pt x="14450" y="956"/>
                  </a:lnTo>
                  <a:lnTo>
                    <a:pt x="13886" y="632"/>
                  </a:lnTo>
                  <a:lnTo>
                    <a:pt x="13378" y="397"/>
                  </a:lnTo>
                  <a:lnTo>
                    <a:pt x="13020" y="147"/>
                  </a:lnTo>
                  <a:lnTo>
                    <a:pt x="12766" y="74"/>
                  </a:lnTo>
                  <a:lnTo>
                    <a:pt x="12663" y="0"/>
                  </a:lnTo>
                  <a:lnTo>
                    <a:pt x="14093" y="794"/>
                  </a:lnTo>
                  <a:lnTo>
                    <a:pt x="15570" y="1750"/>
                  </a:lnTo>
                  <a:lnTo>
                    <a:pt x="17000" y="2720"/>
                  </a:lnTo>
                  <a:lnTo>
                    <a:pt x="18326" y="3749"/>
                  </a:lnTo>
                  <a:lnTo>
                    <a:pt x="18938" y="4235"/>
                  </a:lnTo>
                  <a:lnTo>
                    <a:pt x="19455" y="4793"/>
                  </a:lnTo>
                  <a:lnTo>
                    <a:pt x="19963" y="5352"/>
                  </a:lnTo>
                  <a:lnTo>
                    <a:pt x="20424" y="5911"/>
                  </a:lnTo>
                  <a:lnTo>
                    <a:pt x="20782" y="6470"/>
                  </a:lnTo>
                  <a:lnTo>
                    <a:pt x="21036" y="7028"/>
                  </a:lnTo>
                  <a:lnTo>
                    <a:pt x="21186" y="7675"/>
                  </a:lnTo>
                  <a:lnTo>
                    <a:pt x="21290" y="8234"/>
                  </a:lnTo>
                  <a:lnTo>
                    <a:pt x="21243" y="8793"/>
                  </a:lnTo>
                  <a:lnTo>
                    <a:pt x="21083" y="9352"/>
                  </a:lnTo>
                  <a:lnTo>
                    <a:pt x="20829" y="9837"/>
                  </a:lnTo>
                  <a:lnTo>
                    <a:pt x="20424" y="10322"/>
                  </a:lnTo>
                  <a:lnTo>
                    <a:pt x="19963" y="10719"/>
                  </a:lnTo>
                  <a:lnTo>
                    <a:pt x="19399" y="11116"/>
                  </a:lnTo>
                  <a:lnTo>
                    <a:pt x="18787" y="11440"/>
                  </a:lnTo>
                  <a:lnTo>
                    <a:pt x="18072" y="11763"/>
                  </a:lnTo>
                  <a:lnTo>
                    <a:pt x="17254" y="12072"/>
                  </a:lnTo>
                  <a:lnTo>
                    <a:pt x="16445" y="12395"/>
                  </a:lnTo>
                  <a:lnTo>
                    <a:pt x="14601" y="12881"/>
                  </a:lnTo>
                  <a:lnTo>
                    <a:pt x="12710" y="13351"/>
                  </a:lnTo>
                  <a:lnTo>
                    <a:pt x="10668" y="13836"/>
                  </a:lnTo>
                  <a:lnTo>
                    <a:pt x="8683" y="14233"/>
                  </a:lnTo>
                  <a:lnTo>
                    <a:pt x="6736" y="14630"/>
                  </a:lnTo>
                  <a:lnTo>
                    <a:pt x="4901" y="15116"/>
                  </a:lnTo>
                  <a:lnTo>
                    <a:pt x="4083" y="15351"/>
                  </a:lnTo>
                  <a:lnTo>
                    <a:pt x="3321" y="15674"/>
                  </a:lnTo>
                  <a:lnTo>
                    <a:pt x="2606" y="15910"/>
                  </a:lnTo>
                  <a:lnTo>
                    <a:pt x="1938" y="16233"/>
                  </a:lnTo>
                  <a:lnTo>
                    <a:pt x="1383" y="16557"/>
                  </a:lnTo>
                  <a:lnTo>
                    <a:pt x="866" y="16880"/>
                  </a:lnTo>
                  <a:lnTo>
                    <a:pt x="508" y="17277"/>
                  </a:lnTo>
                  <a:lnTo>
                    <a:pt x="207" y="17674"/>
                  </a:lnTo>
                  <a:lnTo>
                    <a:pt x="56" y="18071"/>
                  </a:lnTo>
                  <a:lnTo>
                    <a:pt x="0" y="18556"/>
                  </a:lnTo>
                  <a:lnTo>
                    <a:pt x="103" y="19042"/>
                  </a:lnTo>
                  <a:lnTo>
                    <a:pt x="254" y="19512"/>
                  </a:lnTo>
                  <a:lnTo>
                    <a:pt x="508" y="19924"/>
                  </a:lnTo>
                  <a:lnTo>
                    <a:pt x="922" y="20321"/>
                  </a:lnTo>
                  <a:lnTo>
                    <a:pt x="1326" y="20644"/>
                  </a:lnTo>
                  <a:lnTo>
                    <a:pt x="1844" y="20953"/>
                  </a:lnTo>
                  <a:lnTo>
                    <a:pt x="3067" y="21600"/>
                  </a:lnTo>
                  <a:lnTo>
                    <a:pt x="2502" y="21203"/>
                  </a:lnTo>
                  <a:lnTo>
                    <a:pt x="2041" y="20791"/>
                  </a:lnTo>
                  <a:lnTo>
                    <a:pt x="1637" y="20394"/>
                  </a:lnTo>
                  <a:lnTo>
                    <a:pt x="1383" y="19997"/>
                  </a:lnTo>
                  <a:lnTo>
                    <a:pt x="1176" y="19600"/>
                  </a:lnTo>
                  <a:lnTo>
                    <a:pt x="1129" y="19203"/>
                  </a:lnTo>
                  <a:lnTo>
                    <a:pt x="1176" y="18792"/>
                  </a:lnTo>
                  <a:lnTo>
                    <a:pt x="1326" y="18483"/>
                  </a:lnTo>
                  <a:lnTo>
                    <a:pt x="1637" y="18071"/>
                  </a:lnTo>
                  <a:lnTo>
                    <a:pt x="1994" y="17762"/>
                  </a:lnTo>
                  <a:lnTo>
                    <a:pt x="2559" y="17439"/>
                  </a:lnTo>
                  <a:lnTo>
                    <a:pt x="3217" y="17115"/>
                  </a:lnTo>
                  <a:lnTo>
                    <a:pt x="3979" y="16792"/>
                  </a:lnTo>
                  <a:lnTo>
                    <a:pt x="4958" y="16483"/>
                  </a:lnTo>
                  <a:lnTo>
                    <a:pt x="6030" y="16233"/>
                  </a:lnTo>
                  <a:lnTo>
                    <a:pt x="7253" y="1599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399"/>
                </a:gs>
                <a:gs pos="100000">
                  <a:srgbClr val="002B82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" name="Rectangle"/>
            <p:cNvSpPr/>
            <p:nvPr/>
          </p:nvSpPr>
          <p:spPr>
            <a:xfrm>
              <a:off x="0" y="0"/>
              <a:ext cx="9140825" cy="2819400"/>
            </a:xfrm>
            <a:prstGeom prst="rect">
              <a:avLst/>
            </a:prstGeom>
            <a:gradFill flip="none" rotWithShape="1">
              <a:gsLst>
                <a:gs pos="0">
                  <a:srgbClr val="003399"/>
                </a:gs>
                <a:gs pos="100000">
                  <a:srgbClr val="000514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1" name="Title Text"/>
          <p:cNvSpPr txBox="1"/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xfrm>
            <a:off x="8413144" y="6460395"/>
            <a:ext cx="273657" cy="26425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r"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00FDFF"/>
          </a:solidFill>
          <a:uFillTx/>
          <a:latin typeface="Garamond"/>
          <a:ea typeface="Garamond"/>
          <a:cs typeface="Garamond"/>
          <a:sym typeface="Garamond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00FDFF"/>
          </a:solidFill>
          <a:uFillTx/>
          <a:latin typeface="Garamond"/>
          <a:ea typeface="Garamond"/>
          <a:cs typeface="Garamond"/>
          <a:sym typeface="Garamond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00FDFF"/>
          </a:solidFill>
          <a:uFillTx/>
          <a:latin typeface="Garamond"/>
          <a:ea typeface="Garamond"/>
          <a:cs typeface="Garamond"/>
          <a:sym typeface="Garamond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00FDFF"/>
          </a:solidFill>
          <a:uFillTx/>
          <a:latin typeface="Garamond"/>
          <a:ea typeface="Garamond"/>
          <a:cs typeface="Garamond"/>
          <a:sym typeface="Garamond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00FDFF"/>
          </a:solidFill>
          <a:uFillTx/>
          <a:latin typeface="Garamond"/>
          <a:ea typeface="Garamond"/>
          <a:cs typeface="Garamond"/>
          <a:sym typeface="Garamond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00FDFF"/>
          </a:solidFill>
          <a:uFillTx/>
          <a:latin typeface="Garamond"/>
          <a:ea typeface="Garamond"/>
          <a:cs typeface="Garamond"/>
          <a:sym typeface="Garamond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00FDFF"/>
          </a:solidFill>
          <a:uFillTx/>
          <a:latin typeface="Garamond"/>
          <a:ea typeface="Garamond"/>
          <a:cs typeface="Garamond"/>
          <a:sym typeface="Garamond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00FDFF"/>
          </a:solidFill>
          <a:uFillTx/>
          <a:latin typeface="Garamond"/>
          <a:ea typeface="Garamond"/>
          <a:cs typeface="Garamond"/>
          <a:sym typeface="Garamond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00FDFF"/>
          </a:solidFill>
          <a:uFillTx/>
          <a:latin typeface="Garamond"/>
          <a:ea typeface="Garamond"/>
          <a:cs typeface="Garamond"/>
          <a:sym typeface="Garamond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70000"/>
        <a:buFontTx/>
        <a:buChar char="■"/>
        <a:tabLst/>
        <a:defRPr b="0" baseline="0" cap="none" i="0" spc="0" strike="noStrike" sz="3200" u="none">
          <a:solidFill>
            <a:srgbClr val="FFFFFF"/>
          </a:solidFill>
          <a:uFillTx/>
          <a:latin typeface="Garamond"/>
          <a:ea typeface="Garamond"/>
          <a:cs typeface="Garamond"/>
          <a:sym typeface="Garamond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70000"/>
        <a:buFontTx/>
        <a:buChar char="■"/>
        <a:tabLst/>
        <a:defRPr b="0" baseline="0" cap="none" i="0" spc="0" strike="noStrike" sz="3200" u="none">
          <a:solidFill>
            <a:srgbClr val="FFFFFF"/>
          </a:solidFill>
          <a:uFillTx/>
          <a:latin typeface="Garamond"/>
          <a:ea typeface="Garamond"/>
          <a:cs typeface="Garamond"/>
          <a:sym typeface="Garamond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70000"/>
        <a:buFontTx/>
        <a:buChar char="■"/>
        <a:tabLst/>
        <a:defRPr b="0" baseline="0" cap="none" i="0" spc="0" strike="noStrike" sz="3200" u="none">
          <a:solidFill>
            <a:srgbClr val="FFFFFF"/>
          </a:solidFill>
          <a:uFillTx/>
          <a:latin typeface="Garamond"/>
          <a:ea typeface="Garamond"/>
          <a:cs typeface="Garamond"/>
          <a:sym typeface="Garamond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70000"/>
        <a:buFontTx/>
        <a:buChar char="■"/>
        <a:tabLst/>
        <a:defRPr b="0" baseline="0" cap="none" i="0" spc="0" strike="noStrike" sz="3200" u="none">
          <a:solidFill>
            <a:srgbClr val="FFFFFF"/>
          </a:solidFill>
          <a:uFillTx/>
          <a:latin typeface="Garamond"/>
          <a:ea typeface="Garamond"/>
          <a:cs typeface="Garamond"/>
          <a:sym typeface="Garamond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70000"/>
        <a:buFontTx/>
        <a:buChar char="■"/>
        <a:tabLst/>
        <a:defRPr b="0" baseline="0" cap="none" i="0" spc="0" strike="noStrike" sz="3200" u="none">
          <a:solidFill>
            <a:srgbClr val="FFFFFF"/>
          </a:solidFill>
          <a:uFillTx/>
          <a:latin typeface="Garamond"/>
          <a:ea typeface="Garamond"/>
          <a:cs typeface="Garamond"/>
          <a:sym typeface="Garamond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70000"/>
        <a:buFont typeface="Wingdings"/>
        <a:buChar char=""/>
        <a:tabLst/>
        <a:defRPr b="0" baseline="0" cap="none" i="0" spc="0" strike="noStrike" sz="3200" u="none">
          <a:solidFill>
            <a:srgbClr val="FFFFFF"/>
          </a:solidFill>
          <a:uFillTx/>
          <a:latin typeface="Garamond"/>
          <a:ea typeface="Garamond"/>
          <a:cs typeface="Garamond"/>
          <a:sym typeface="Garamond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70000"/>
        <a:buFont typeface="Wingdings"/>
        <a:buChar char=""/>
        <a:tabLst/>
        <a:defRPr b="0" baseline="0" cap="none" i="0" spc="0" strike="noStrike" sz="3200" u="none">
          <a:solidFill>
            <a:srgbClr val="FFFFFF"/>
          </a:solidFill>
          <a:uFillTx/>
          <a:latin typeface="Garamond"/>
          <a:ea typeface="Garamond"/>
          <a:cs typeface="Garamond"/>
          <a:sym typeface="Garamond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70000"/>
        <a:buFont typeface="Wingdings"/>
        <a:buChar char=""/>
        <a:tabLst/>
        <a:defRPr b="0" baseline="0" cap="none" i="0" spc="0" strike="noStrike" sz="3200" u="none">
          <a:solidFill>
            <a:srgbClr val="FFFFFF"/>
          </a:solidFill>
          <a:uFillTx/>
          <a:latin typeface="Garamond"/>
          <a:ea typeface="Garamond"/>
          <a:cs typeface="Garamond"/>
          <a:sym typeface="Garamond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70000"/>
        <a:buFont typeface="Wingdings"/>
        <a:buChar char=""/>
        <a:tabLst/>
        <a:defRPr b="0" baseline="0" cap="none" i="0" spc="0" strike="noStrike" sz="3200" u="none">
          <a:solidFill>
            <a:srgbClr val="FFFFFF"/>
          </a:solidFill>
          <a:uFillTx/>
          <a:latin typeface="Garamond"/>
          <a:ea typeface="Garamond"/>
          <a:cs typeface="Garamond"/>
          <a:sym typeface="Garamond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3" Type="http://schemas.openxmlformats.org/officeDocument/2006/relationships/image" Target="../media/image9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image" Target="../media/image11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"/><Relationship Id="rId3" Type="http://schemas.openxmlformats.org/officeDocument/2006/relationships/image" Target="../media/image3.tif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5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images.google.com/imgres?imgurl=http://map.gsfc.nasa.gov/media/ContentMedia/QuantumFluctuations.gif&amp;imgrefurl=http://map.gsfc.nasa.gov/universe/uni_life.html&amp;usg=__gqcwp3Xl-Wklcp3_qfDvZF4jXHg=&amp;h=200&amp;w=200&amp;sz=15&amp;hl=en&amp;start=3&amp;tbnid=8vTMJt9ICNjoQM:&amp;tbnh=104&amp;tbnw=104&amp;prev=/images?q%3Dquantum%2Bfluctuations%26gbv%3D2%26hl%3Den" TargetMode="External"/><Relationship Id="rId3" Type="http://schemas.openxmlformats.org/officeDocument/2006/relationships/image" Target="../media/image11.jpeg"/><Relationship Id="rId4" Type="http://schemas.openxmlformats.org/officeDocument/2006/relationships/hyperlink" Target="http://images.google.com/imgres?imgurl=http://sonenvir.at/data/lattice/lattice-raw.png&amp;imgrefurl=http://sonenvir.at/data/lattice/&amp;usg=__3fnYjOMeVzYxvfBOFlL34tRxKWM=&amp;h=468&amp;w=576&amp;sz=102&amp;hl=en&amp;start=12&amp;tbnid=GA812WUsycSAPM:&amp;tbnh=109&amp;tbnw=134&amp;prev=/images?q%3Dquantum%2Bfluctuations%26gbv%3D2%26hl%3Den" TargetMode="External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7" Type="http://schemas.openxmlformats.org/officeDocument/2006/relationships/image" Target="../media/image14.jpeg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19.png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tif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tif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tif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tif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tif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tif"/><Relationship Id="rId3" Type="http://schemas.openxmlformats.org/officeDocument/2006/relationships/image" Target="../media/image10.tif"/><Relationship Id="rId4" Type="http://schemas.openxmlformats.org/officeDocument/2006/relationships/image" Target="../media/image8.tif"/><Relationship Id="rId5" Type="http://schemas.openxmlformats.org/officeDocument/2006/relationships/image" Target="../media/image6.tif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Relationship Id="rId3" Type="http://schemas.openxmlformats.org/officeDocument/2006/relationships/image" Target="../media/image15.jpeg"/><Relationship Id="rId4" Type="http://schemas.openxmlformats.org/officeDocument/2006/relationships/image" Target="../media/image2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/Relationships>
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Functional renormalisation:  understanding fluctuations…"/>
          <p:cNvSpPr txBox="1"/>
          <p:nvPr>
            <p:ph type="title"/>
          </p:nvPr>
        </p:nvSpPr>
        <p:spPr>
          <a:xfrm>
            <a:off x="250825" y="274637"/>
            <a:ext cx="8424863" cy="20748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defTabSz="822959">
              <a:defRPr sz="3600">
                <a:solidFill>
                  <a:srgbClr val="FFFF00"/>
                </a:solidFill>
              </a:defRPr>
            </a:pPr>
            <a:r>
              <a:t>Functional renormalisation: </a:t>
            </a:r>
            <a:br/>
            <a:r>
              <a:t>understanding fluctuations </a:t>
            </a:r>
          </a:p>
          <a:p>
            <a:pPr defTabSz="822959">
              <a:defRPr sz="3600">
                <a:solidFill>
                  <a:srgbClr val="FFFF00"/>
                </a:solidFill>
              </a:defRPr>
            </a:pPr>
            <a:r>
              <a:t>from superconductivity to quantum gravity</a:t>
            </a:r>
          </a:p>
        </p:txBody>
      </p:sp>
      <p:pic>
        <p:nvPicPr>
          <p:cNvPr id="116" name="ILC_b" descr="ILC_b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91137" y="4781550"/>
            <a:ext cx="3573463" cy="1981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40200" y="2632075"/>
            <a:ext cx="3019425" cy="2082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rcRect l="15869" t="10829" r="3288" b="9461"/>
          <a:stretch>
            <a:fillRect/>
          </a:stretch>
        </p:blipFill>
        <p:spPr>
          <a:xfrm>
            <a:off x="396875" y="2632075"/>
            <a:ext cx="2817813" cy="2082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image.png" descr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051050" y="4781550"/>
            <a:ext cx="2520950" cy="1981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Effective a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Effective action</a:t>
            </a:r>
          </a:p>
        </p:txBody>
      </p:sp>
      <p:pic>
        <p:nvPicPr>
          <p:cNvPr id="14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4650" y="2768599"/>
            <a:ext cx="8394701" cy="1320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Field equa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Field equations</a:t>
            </a:r>
          </a:p>
        </p:txBody>
      </p:sp>
      <p:sp>
        <p:nvSpPr>
          <p:cNvPr id="147" name="The field equations we use for electromagnetism, gravity, or superfluidity are macroscopic equations.…"/>
          <p:cNvSpPr txBox="1"/>
          <p:nvPr>
            <p:ph type="body" idx="1"/>
          </p:nvPr>
        </p:nvSpPr>
        <p:spPr>
          <a:xfrm>
            <a:off x="457200" y="1986954"/>
            <a:ext cx="8229600" cy="4139209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FFFF"/>
                </a:solidFill>
              </a:defRPr>
            </a:pPr>
            <a:r>
              <a:t>The field equations we use for electromagnetism, gravity, or superfluidity are </a:t>
            </a:r>
            <a:r>
              <a:rPr>
                <a:solidFill>
                  <a:srgbClr val="FFFB00"/>
                </a:solidFill>
              </a:rPr>
              <a:t>macroscopic </a:t>
            </a:r>
            <a:r>
              <a:t>equations.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They obtain by variation of the </a:t>
            </a:r>
            <a:r>
              <a:rPr>
                <a:solidFill>
                  <a:srgbClr val="FFFB00"/>
                </a:solidFill>
              </a:rPr>
              <a:t>effective action</a:t>
            </a:r>
            <a:r>
              <a:t>, not the microscopic action.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“Classical field theory” is exact, but only with </a:t>
            </a:r>
            <a:r>
              <a:rPr>
                <a:solidFill>
                  <a:srgbClr val="FFFB00"/>
                </a:solidFill>
              </a:rPr>
              <a:t>macroscopic field equations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Emergence of macroscopic laws with Functional Renormalisation"/>
          <p:cNvSpPr txBox="1"/>
          <p:nvPr>
            <p:ph type="title"/>
          </p:nvPr>
        </p:nvSpPr>
        <p:spPr>
          <a:xfrm>
            <a:off x="468312" y="1125537"/>
            <a:ext cx="8218488" cy="34417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>
                <a:solidFill>
                  <a:srgbClr val="0EFAE4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Emergence of macroscopic laws with</a:t>
            </a:r>
            <a:br/>
            <a:r>
              <a:t>Functional Renormalisation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Do it stepwise :  functional renormalisation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defTabSz="758951">
              <a:defRPr sz="3652">
                <a:solidFill>
                  <a:srgbClr val="47FFF6"/>
                </a:solidFill>
                <a:effectLst>
                  <a:outerShdw sx="100000" sy="100000" kx="0" ky="0" algn="b" rotWithShape="0" blurRad="10541" dist="21082" dir="2700000">
                    <a:srgbClr val="000000"/>
                  </a:outerShdw>
                </a:effectLst>
              </a:defRPr>
            </a:pPr>
            <a:r>
              <a:t>Do it stepwise : </a:t>
            </a:r>
            <a:br/>
            <a:r>
              <a:t>functional renormalisation</a:t>
            </a:r>
          </a:p>
        </p:txBody>
      </p:sp>
      <p:pic>
        <p:nvPicPr>
          <p:cNvPr id="152" name="kadanoff.jpg" descr="kadanoff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1550" y="1989137"/>
            <a:ext cx="2333625" cy="2952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C:\Users\wetteric\Pictures\FRG\Wilson.jpg" descr="C:\Users\wetteric\Pictures\FRG\Wilson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08400" y="1989137"/>
            <a:ext cx="2087563" cy="2952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C:\Users\wetteric\Pictures\FRG\wegner_franz.jpg" descr="C:\Users\wetteric\Pictures\FRG\wegner_franz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84887" y="1989137"/>
            <a:ext cx="2360613" cy="2952751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Leo Kadanoff   Kenneth Wilson    Franz Wegner"/>
          <p:cNvSpPr txBox="1"/>
          <p:nvPr/>
        </p:nvSpPr>
        <p:spPr>
          <a:xfrm>
            <a:off x="1042987" y="5373687"/>
            <a:ext cx="7407276" cy="48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pPr/>
            <a:r>
              <a:t>   Leo Kadanoff   Kenneth Wilson    Franz Wegner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cale dependent effective action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0EFFDB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Scale dependent effective action</a:t>
            </a:r>
          </a:p>
        </p:txBody>
      </p:sp>
      <p:sp>
        <p:nvSpPr>
          <p:cNvPr id="158" name="average effective action, flowing effective action…"/>
          <p:cNvSpPr txBox="1"/>
          <p:nvPr>
            <p:ph type="body" idx="4294967295"/>
          </p:nvPr>
        </p:nvSpPr>
        <p:spPr>
          <a:xfrm>
            <a:off x="457200" y="1897221"/>
            <a:ext cx="8229600" cy="462740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332613" indent="-332613" defTabSz="886968">
              <a:defRPr sz="3104">
                <a:solidFill>
                  <a:srgbClr val="FFFF00"/>
                </a:solidFill>
                <a:effectLst>
                  <a:outerShdw sx="100000" sy="100000" kx="0" ky="0" algn="b" rotWithShape="0" blurRad="12319" dist="24638" dir="2700000">
                    <a:srgbClr val="000000"/>
                  </a:outerShdw>
                </a:effectLst>
              </a:defRPr>
            </a:pPr>
            <a:r>
              <a:t>average effective action, flowing effective action</a:t>
            </a:r>
          </a:p>
          <a:p>
            <a:pPr marL="332613" indent="-332613" defTabSz="886968">
              <a:defRPr sz="3104">
                <a:effectLst>
                  <a:outerShdw sx="100000" sy="100000" kx="0" ky="0" algn="b" rotWithShape="0" blurRad="12319" dist="24638" dir="2700000">
                    <a:srgbClr val="000000"/>
                  </a:outerShdw>
                </a:effectLst>
              </a:defRPr>
            </a:pPr>
            <a:r>
              <a:t>introduces momentum scale k by an </a:t>
            </a:r>
          </a:p>
          <a:p>
            <a:pPr marL="0" indent="0" defTabSz="886968">
              <a:buSzTx/>
              <a:buFont typeface="Wingdings"/>
              <a:buNone/>
              <a:defRPr sz="3104">
                <a:solidFill>
                  <a:srgbClr val="FFFB00"/>
                </a:solidFill>
                <a:effectLst>
                  <a:outerShdw sx="100000" sy="100000" kx="0" ky="0" algn="b" rotWithShape="0" blurRad="12319" dist="24638" dir="2700000">
                    <a:srgbClr val="000000"/>
                  </a:outerShdw>
                </a:effectLst>
              </a:defRPr>
            </a:pPr>
            <a:r>
              <a:t>infrared cutoff</a:t>
            </a:r>
          </a:p>
          <a:p>
            <a:pPr marL="332613" indent="-332613" defTabSz="886968">
              <a:defRPr sz="3104">
                <a:effectLst>
                  <a:outerShdw sx="100000" sy="100000" kx="0" ky="0" algn="b" rotWithShape="0" blurRad="12319" dist="24638" dir="2700000">
                    <a:srgbClr val="000000"/>
                  </a:outerShdw>
                </a:effectLst>
              </a:defRPr>
            </a:pPr>
            <a:r>
              <a:t>all fluctuations with momenta larger k are included</a:t>
            </a:r>
          </a:p>
          <a:p>
            <a:pPr marL="332613" indent="-332613" defTabSz="886968">
              <a:defRPr sz="3104">
                <a:effectLst>
                  <a:outerShdw sx="100000" sy="100000" kx="0" ky="0" algn="b" rotWithShape="0" blurRad="12319" dist="24638" dir="2700000">
                    <a:srgbClr val="000000"/>
                  </a:outerShdw>
                </a:effectLst>
              </a:defRPr>
            </a:pPr>
            <a:r>
              <a:t>fluctuations with momenta smaller k are not yet included</a:t>
            </a:r>
          </a:p>
          <a:p>
            <a:pPr marL="332613" indent="-332613" defTabSz="886968">
              <a:defRPr sz="3104">
                <a:effectLst>
                  <a:outerShdw sx="100000" sy="100000" kx="0" ky="0" algn="b" rotWithShape="0" blurRad="12319" dist="24638" dir="2700000">
                    <a:srgbClr val="000000"/>
                  </a:outerShdw>
                </a:effectLst>
              </a:defRPr>
            </a:pPr>
          </a:p>
          <a:p>
            <a:pPr marL="332613" indent="-332613" defTabSz="886968">
              <a:spcBef>
                <a:spcPts val="1100"/>
              </a:spcBef>
              <a:buSzTx/>
              <a:buFont typeface="Wingdings"/>
              <a:buNone/>
              <a:defRPr i="1" sz="3880">
                <a:solidFill>
                  <a:srgbClr val="FFFF00"/>
                </a:solidFill>
                <a:effectLst>
                  <a:outerShdw sx="100000" sy="100000" kx="0" ky="0" algn="b" rotWithShape="0" blurRad="12319" dist="24638" dir="2700000">
                    <a:srgbClr val="000000"/>
                  </a:outerShdw>
                </a:effectLst>
              </a:defRPr>
            </a:pPr>
            <a:r>
              <a:t>              </a:t>
            </a:r>
            <a:r>
              <a:rPr sz="4656"/>
              <a:t>effective laws at scale 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00337" y="188912"/>
            <a:ext cx="6192838" cy="6453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C:\Users\wetteric\Pictures\FRG\eye.jpg" descr="C:\Users\wetteric\Pictures\FRG\ey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0825" y="2636837"/>
            <a:ext cx="2160588" cy="1409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C:\Users\wetteric\Pictures\FRG\telescope1.jpg" descr="C:\Users\wetteric\Pictures\FRG\telescope1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0825" y="4365625"/>
            <a:ext cx="2151063" cy="2149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C:\Users\wetteric\Pictures\FRG\microscope.jpg" descr="C:\Users\wetteric\Pictures\FRG\microscope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50825" y="333375"/>
            <a:ext cx="2049463" cy="20494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Exact renormalisation group equation"/>
          <p:cNvSpPr txBox="1"/>
          <p:nvPr>
            <p:ph type="title"/>
          </p:nvPr>
        </p:nvSpPr>
        <p:spPr>
          <a:xfrm>
            <a:off x="457200" y="2238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defTabSz="896111">
              <a:defRPr sz="3920">
                <a:solidFill>
                  <a:srgbClr val="0EFAE4"/>
                </a:solidFill>
                <a:effectLst>
                  <a:outerShdw sx="100000" sy="100000" kx="0" ky="0" algn="b" rotWithShape="0" blurRad="12446" dist="24892" dir="2700000">
                    <a:srgbClr val="000000"/>
                  </a:outerShdw>
                </a:effectLst>
              </a:defRPr>
            </a:lvl1pPr>
          </a:lstStyle>
          <a:p>
            <a:pPr/>
            <a:r>
              <a:t>Exact renormalisation group equation</a:t>
            </a:r>
          </a:p>
        </p:txBody>
      </p:sp>
      <p:pic>
        <p:nvPicPr>
          <p:cNvPr id="16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8887" y="1341437"/>
            <a:ext cx="6697663" cy="5356226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Rk : cutoff function…"/>
          <p:cNvSpPr txBox="1"/>
          <p:nvPr/>
        </p:nvSpPr>
        <p:spPr>
          <a:xfrm>
            <a:off x="5508625" y="4868862"/>
            <a:ext cx="3178175" cy="1536701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solidFill>
                  <a:srgbClr val="0070C0"/>
                </a:solidFill>
              </a:defRPr>
            </a:pPr>
            <a:r>
              <a:t>R</a:t>
            </a:r>
            <a:r>
              <a:rPr baseline="-25000"/>
              <a:t>k </a:t>
            </a:r>
            <a:r>
              <a:t>: cutoff function</a:t>
            </a:r>
          </a:p>
          <a:p>
            <a:pPr>
              <a:defRPr sz="2000">
                <a:solidFill>
                  <a:srgbClr val="0070C0"/>
                </a:solidFill>
              </a:defRPr>
            </a:pPr>
            <a:r>
              <a:t>does not affect </a:t>
            </a:r>
          </a:p>
          <a:p>
            <a:pPr>
              <a:defRPr sz="2000">
                <a:solidFill>
                  <a:srgbClr val="0070C0"/>
                </a:solidFill>
              </a:defRPr>
            </a:pPr>
            <a:r>
              <a:t>high momentum fluctuations</a:t>
            </a:r>
          </a:p>
          <a:p>
            <a:pPr>
              <a:defRPr sz="2000">
                <a:solidFill>
                  <a:srgbClr val="0070C0"/>
                </a:solidFill>
              </a:defRPr>
            </a:pPr>
            <a:r>
              <a:t>cuts off</a:t>
            </a:r>
          </a:p>
          <a:p>
            <a:pPr>
              <a:defRPr sz="2000">
                <a:solidFill>
                  <a:srgbClr val="0070C0"/>
                </a:solidFill>
              </a:defRPr>
            </a:pPr>
            <a:r>
              <a:t>“infrared fluctuations”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Flowing action"/>
          <p:cNvSpPr txBox="1"/>
          <p:nvPr>
            <p:ph type="title"/>
          </p:nvPr>
        </p:nvSpPr>
        <p:spPr>
          <a:xfrm>
            <a:off x="0" y="260349"/>
            <a:ext cx="82296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0EFAE4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Flowing action</a:t>
            </a:r>
          </a:p>
        </p:txBody>
      </p:sp>
      <p:pic>
        <p:nvPicPr>
          <p:cNvPr id="17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15869" t="10829" r="3288" b="9461"/>
          <a:stretch>
            <a:fillRect/>
          </a:stretch>
        </p:blipFill>
        <p:spPr>
          <a:xfrm>
            <a:off x="1763712" y="1916112"/>
            <a:ext cx="5545139" cy="4100514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Wikipedia"/>
          <p:cNvSpPr txBox="1"/>
          <p:nvPr/>
        </p:nvSpPr>
        <p:spPr>
          <a:xfrm>
            <a:off x="6156325" y="5661025"/>
            <a:ext cx="989742" cy="35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pPr/>
            <a:r>
              <a:t>Wikipedia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Flowing action"/>
          <p:cNvSpPr txBox="1"/>
          <p:nvPr>
            <p:ph type="title"/>
          </p:nvPr>
        </p:nvSpPr>
        <p:spPr>
          <a:xfrm>
            <a:off x="0" y="260349"/>
            <a:ext cx="82296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0EFAE4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Flowing action</a:t>
            </a:r>
          </a:p>
        </p:txBody>
      </p:sp>
      <p:pic>
        <p:nvPicPr>
          <p:cNvPr id="17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15869" t="10829" r="3288" b="9461"/>
          <a:stretch>
            <a:fillRect/>
          </a:stretch>
        </p:blipFill>
        <p:spPr>
          <a:xfrm>
            <a:off x="1763712" y="1916112"/>
            <a:ext cx="5545139" cy="4100514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microscopic law"/>
          <p:cNvSpPr txBox="1"/>
          <p:nvPr/>
        </p:nvSpPr>
        <p:spPr>
          <a:xfrm>
            <a:off x="6084887" y="2565400"/>
            <a:ext cx="1820863" cy="370840"/>
          </a:xfrm>
          <a:prstGeom prst="rect">
            <a:avLst/>
          </a:prstGeom>
          <a:solidFill>
            <a:srgbClr val="00006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>
                <a:solidFill>
                  <a:srgbClr val="FFFF00"/>
                </a:solidFill>
              </a:defRPr>
            </a:lvl1pPr>
          </a:lstStyle>
          <a:p>
            <a:pPr/>
            <a:r>
              <a:t>microscopic law</a:t>
            </a:r>
          </a:p>
        </p:txBody>
      </p:sp>
      <p:sp>
        <p:nvSpPr>
          <p:cNvPr id="177" name="macroscopic law"/>
          <p:cNvSpPr txBox="1"/>
          <p:nvPr/>
        </p:nvSpPr>
        <p:spPr>
          <a:xfrm>
            <a:off x="1979612" y="3644900"/>
            <a:ext cx="1735669" cy="370840"/>
          </a:xfrm>
          <a:prstGeom prst="rect">
            <a:avLst/>
          </a:prstGeom>
          <a:solidFill>
            <a:srgbClr val="00006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FFFF00"/>
                </a:solidFill>
              </a:defRPr>
            </a:lvl1pPr>
          </a:lstStyle>
          <a:p>
            <a:pPr/>
            <a:r>
              <a:t>macroscopic law</a:t>
            </a:r>
          </a:p>
        </p:txBody>
      </p:sp>
      <p:sp>
        <p:nvSpPr>
          <p:cNvPr id="178" name="infinitely many couplings"/>
          <p:cNvSpPr txBox="1"/>
          <p:nvPr/>
        </p:nvSpPr>
        <p:spPr>
          <a:xfrm>
            <a:off x="3759200" y="5600700"/>
            <a:ext cx="4044315" cy="548640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>
                <a:solidFill>
                  <a:srgbClr val="FFFF00"/>
                </a:solidFill>
              </a:defRPr>
            </a:lvl1pPr>
          </a:lstStyle>
          <a:p>
            <a:pPr/>
            <a:r>
              <a:t>infinitely many couplings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Effective potential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00FFE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Effective potential</a:t>
            </a:r>
          </a:p>
        </p:txBody>
      </p:sp>
      <p:pic>
        <p:nvPicPr>
          <p:cNvPr id="181" name="http://upload.wikimedia.org/wikipedia/commons/4/44/Mecanismo_de_Higgs_PH.png" descr="http://upload.wikimedia.org/wikipedia/commons/4/44/Mecanismo_de_Higgs_PH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11637" y="2133600"/>
            <a:ext cx="3489326" cy="3413125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Effective potential…"/>
          <p:cNvSpPr txBox="1"/>
          <p:nvPr/>
        </p:nvSpPr>
        <p:spPr>
          <a:xfrm>
            <a:off x="539750" y="2492375"/>
            <a:ext cx="3489325" cy="2377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200">
                <a:solidFill>
                  <a:srgbClr val="FFFFFF"/>
                </a:solidFill>
              </a:defRPr>
            </a:pPr>
            <a:r>
              <a:t>Effective potential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t>            = 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t>non – derivative 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t>part of 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t>effective action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Functional renormalisation: from microphysical laws to macrophysical complexity"/>
          <p:cNvSpPr txBox="1"/>
          <p:nvPr>
            <p:ph type="title"/>
          </p:nvPr>
        </p:nvSpPr>
        <p:spPr>
          <a:xfrm>
            <a:off x="457200" y="274637"/>
            <a:ext cx="8218488" cy="45942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 b="0" i="1"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Functional renormalisation:</a:t>
            </a:r>
            <a:br/>
            <a:r>
              <a:t>from microphysical laws</a:t>
            </a:r>
            <a:br/>
            <a:r>
              <a:t>to macrophysical complexity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Effective potential includes all fluctuations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defTabSz="832104">
              <a:defRPr sz="3640">
                <a:solidFill>
                  <a:srgbClr val="0EFAE4"/>
                </a:solidFill>
                <a:effectLst>
                  <a:outerShdw sx="100000" sy="100000" kx="0" ky="0" algn="b" rotWithShape="0" blurRad="11557" dist="23114" dir="2700000">
                    <a:srgbClr val="000000"/>
                  </a:outerShdw>
                </a:effectLst>
              </a:defRPr>
            </a:pPr>
            <a:r>
              <a:t>Effective potential includes </a:t>
            </a:r>
            <a:r>
              <a:rPr>
                <a:solidFill>
                  <a:srgbClr val="FFFF00"/>
                </a:solidFill>
              </a:rPr>
              <a:t>all</a:t>
            </a:r>
            <a:r>
              <a:t> fluctuations</a:t>
            </a:r>
          </a:p>
        </p:txBody>
      </p:sp>
      <p:pic>
        <p:nvPicPr>
          <p:cNvPr id="18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7812" y="1628775"/>
            <a:ext cx="5975351" cy="50244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39975" y="1700212"/>
            <a:ext cx="4954588" cy="4968876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Scalar field theory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 b="0">
                <a:solidFill>
                  <a:srgbClr val="FF00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      </a:t>
            </a:r>
            <a:r>
              <a:rPr>
                <a:solidFill>
                  <a:srgbClr val="0EFAE4"/>
                </a:solidFill>
              </a:rPr>
              <a:t>Scalar field theory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imple one loop structure –nevertheless (almost) exact"/>
          <p:cNvSpPr txBox="1"/>
          <p:nvPr>
            <p:ph type="title"/>
          </p:nvPr>
        </p:nvSpPr>
        <p:spPr>
          <a:xfrm>
            <a:off x="758825" y="244475"/>
            <a:ext cx="8385175" cy="143192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b="0">
                <a:solidFill>
                  <a:srgbClr val="0EFAE4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Simple one loop structure –nevertheless (almost) exact</a:t>
            </a:r>
          </a:p>
        </p:txBody>
      </p:sp>
      <p:pic>
        <p:nvPicPr>
          <p:cNvPr id="191" name="F1" descr="F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5512" y="1773237"/>
            <a:ext cx="5113338" cy="3825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rcRect l="32019" t="23756" r="34022" b="69358"/>
          <a:stretch>
            <a:fillRect/>
          </a:stretch>
        </p:blipFill>
        <p:spPr>
          <a:xfrm>
            <a:off x="1476375" y="5732462"/>
            <a:ext cx="6551613" cy="9985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imple differential equation for  O(N) – models , dimension d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defTabSz="832104">
              <a:defRPr sz="3640">
                <a:solidFill>
                  <a:srgbClr val="47FFF6"/>
                </a:solidFill>
                <a:effectLst>
                  <a:outerShdw sx="100000" sy="100000" kx="0" ky="0" algn="b" rotWithShape="0" blurRad="11557" dist="23114" dir="2700000">
                    <a:srgbClr val="000000"/>
                  </a:outerShdw>
                </a:effectLst>
              </a:defRPr>
            </a:pPr>
            <a:r>
              <a:t>Simple differential equation for </a:t>
            </a:r>
            <a:br/>
            <a:r>
              <a:t>O(N) – models , dimension d</a:t>
            </a:r>
          </a:p>
        </p:txBody>
      </p:sp>
      <p:pic>
        <p:nvPicPr>
          <p:cNvPr id="19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34306" t="0" r="35693" b="68750"/>
          <a:stretch>
            <a:fillRect/>
          </a:stretch>
        </p:blipFill>
        <p:spPr>
          <a:xfrm>
            <a:off x="1258887" y="4456112"/>
            <a:ext cx="2117726" cy="20161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24305" t="34375" r="22834" b="46875"/>
          <a:stretch>
            <a:fillRect/>
          </a:stretch>
        </p:blipFill>
        <p:spPr>
          <a:xfrm>
            <a:off x="1619249" y="1922462"/>
            <a:ext cx="5903914" cy="19161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5732" t="71875" r="22834" b="4687"/>
          <a:stretch>
            <a:fillRect/>
          </a:stretch>
        </p:blipFill>
        <p:spPr>
          <a:xfrm>
            <a:off x="3924299" y="4422775"/>
            <a:ext cx="3887789" cy="1166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28590" t="56250" r="31407" b="28306"/>
          <a:stretch>
            <a:fillRect/>
          </a:stretch>
        </p:blipFill>
        <p:spPr>
          <a:xfrm>
            <a:off x="3898900" y="5778500"/>
            <a:ext cx="2244726" cy="792163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t = ln( k )"/>
          <p:cNvSpPr txBox="1"/>
          <p:nvPr/>
        </p:nvSpPr>
        <p:spPr>
          <a:xfrm>
            <a:off x="6588125" y="5949950"/>
            <a:ext cx="1728788" cy="485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800">
                <a:solidFill>
                  <a:srgbClr val="FFFFFF"/>
                </a:solidFill>
              </a:defRPr>
            </a:lvl1pPr>
          </a:lstStyle>
          <a:p>
            <a:pPr/>
            <a:r>
              <a:t>t = ln( k 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unified approach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b="0">
                <a:solidFill>
                  <a:srgbClr val="0EFAE4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unified approach</a:t>
            </a:r>
          </a:p>
        </p:txBody>
      </p:sp>
      <p:sp>
        <p:nvSpPr>
          <p:cNvPr id="202" name="choose N…"/>
          <p:cNvSpPr txBox="1"/>
          <p:nvPr>
            <p:ph type="body" idx="4294967295"/>
          </p:nvPr>
        </p:nvSpPr>
        <p:spPr>
          <a:xfrm>
            <a:off x="468312" y="2492375"/>
            <a:ext cx="8218488" cy="41052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spcBef>
                <a:spcPts val="800"/>
              </a:spcBef>
              <a:defRPr sz="3600"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choose N</a:t>
            </a:r>
          </a:p>
          <a:p>
            <a:pPr>
              <a:spcBef>
                <a:spcPts val="800"/>
              </a:spcBef>
              <a:defRPr sz="3600"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choose d</a:t>
            </a:r>
          </a:p>
          <a:p>
            <a:pPr>
              <a:spcBef>
                <a:spcPts val="800"/>
              </a:spcBef>
              <a:defRPr sz="3600"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choose initial form of potential</a:t>
            </a:r>
          </a:p>
          <a:p>
            <a:pPr>
              <a:spcBef>
                <a:spcPts val="800"/>
              </a:spcBef>
              <a:defRPr sz="3600"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run 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unified description of  scalar models for all d and N"/>
          <p:cNvSpPr txBox="1"/>
          <p:nvPr>
            <p:ph type="title"/>
          </p:nvPr>
        </p:nvSpPr>
        <p:spPr>
          <a:xfrm>
            <a:off x="468312" y="1412874"/>
            <a:ext cx="8229601" cy="21463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unified description of </a:t>
            </a:r>
            <a:br/>
            <a:r>
              <a:t>scalar models for all d and 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Flow of effective potential"/>
          <p:cNvSpPr txBox="1"/>
          <p:nvPr>
            <p:ph type="title"/>
          </p:nvPr>
        </p:nvSpPr>
        <p:spPr>
          <a:xfrm>
            <a:off x="421481" y="269239"/>
            <a:ext cx="8229601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0EFAE4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Flow of effective potential</a:t>
            </a:r>
          </a:p>
        </p:txBody>
      </p:sp>
      <p:sp>
        <p:nvSpPr>
          <p:cNvPr id="207" name="Ising  model"/>
          <p:cNvSpPr txBox="1"/>
          <p:nvPr>
            <p:ph type="body" sz="half" idx="4294967295"/>
          </p:nvPr>
        </p:nvSpPr>
        <p:spPr>
          <a:xfrm>
            <a:off x="250825" y="1628775"/>
            <a:ext cx="4037013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spcBef>
                <a:spcPts val="800"/>
              </a:spcBef>
              <a:buSzTx/>
              <a:buFont typeface="Wingdings"/>
              <a:buNone/>
              <a:defRPr b="1" sz="3600"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Ising  model</a:t>
            </a:r>
          </a:p>
        </p:txBody>
      </p:sp>
      <p:pic>
        <p:nvPicPr>
          <p:cNvPr id="208" name="F3" descr="F3"/>
          <p:cNvPicPr>
            <a:picLocks noChangeAspect="1"/>
          </p:cNvPicPr>
          <p:nvPr/>
        </p:nvPicPr>
        <p:blipFill>
          <a:blip r:embed="rId2">
            <a:extLst/>
          </a:blip>
          <a:srcRect l="16786" t="48811" r="17053" b="10522"/>
          <a:stretch>
            <a:fillRect/>
          </a:stretch>
        </p:blipFill>
        <p:spPr>
          <a:xfrm>
            <a:off x="3132137" y="2565400"/>
            <a:ext cx="2808288" cy="2447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F3" descr="F3"/>
          <p:cNvPicPr>
            <a:picLocks noChangeAspect="1"/>
          </p:cNvPicPr>
          <p:nvPr/>
        </p:nvPicPr>
        <p:blipFill>
          <a:blip r:embed="rId3">
            <a:extLst/>
          </a:blip>
          <a:srcRect l="17710" t="4064" r="13314" b="51875"/>
          <a:stretch>
            <a:fillRect/>
          </a:stretch>
        </p:blipFill>
        <p:spPr>
          <a:xfrm>
            <a:off x="179387" y="2565400"/>
            <a:ext cx="2735263" cy="2401888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CO2"/>
          <p:cNvSpPr txBox="1"/>
          <p:nvPr/>
        </p:nvSpPr>
        <p:spPr>
          <a:xfrm>
            <a:off x="3995737" y="1700212"/>
            <a:ext cx="864421" cy="6252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3200">
                <a:solidFill>
                  <a:srgbClr val="FFFF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CO</a:t>
            </a:r>
            <a:r>
              <a:rPr baseline="-25000"/>
              <a:t>2</a:t>
            </a:r>
          </a:p>
        </p:txBody>
      </p:sp>
      <p:sp>
        <p:nvSpPr>
          <p:cNvPr id="211" name="T* =304.15 K…"/>
          <p:cNvSpPr txBox="1"/>
          <p:nvPr/>
        </p:nvSpPr>
        <p:spPr>
          <a:xfrm>
            <a:off x="3276600" y="5734050"/>
            <a:ext cx="2141538" cy="10143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T</a:t>
            </a:r>
            <a:r>
              <a:rPr baseline="-25000"/>
              <a:t>*</a:t>
            </a:r>
            <a:r>
              <a:t> =304.15 K</a:t>
            </a:r>
          </a:p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p</a:t>
            </a:r>
            <a:r>
              <a:rPr baseline="-25000"/>
              <a:t>*</a:t>
            </a:r>
            <a:r>
              <a:t> =73.8.bar</a:t>
            </a:r>
          </a:p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ρ</a:t>
            </a:r>
            <a:r>
              <a:rPr baseline="-25000"/>
              <a:t>*</a:t>
            </a:r>
            <a:r>
              <a:t>  = 0.442 g cm-2</a:t>
            </a:r>
          </a:p>
        </p:txBody>
      </p:sp>
      <p:sp>
        <p:nvSpPr>
          <p:cNvPr id="212" name="Experiment :"/>
          <p:cNvSpPr txBox="1"/>
          <p:nvPr/>
        </p:nvSpPr>
        <p:spPr>
          <a:xfrm>
            <a:off x="3203575" y="5229225"/>
            <a:ext cx="1387337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Experiment :</a:t>
            </a:r>
          </a:p>
        </p:txBody>
      </p:sp>
      <p:sp>
        <p:nvSpPr>
          <p:cNvPr id="213" name="S.Seide …"/>
          <p:cNvSpPr txBox="1"/>
          <p:nvPr/>
        </p:nvSpPr>
        <p:spPr>
          <a:xfrm>
            <a:off x="808037" y="6256337"/>
            <a:ext cx="1196912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S.Seide …</a:t>
            </a:r>
          </a:p>
        </p:txBody>
      </p:sp>
      <p:pic>
        <p:nvPicPr>
          <p:cNvPr id="214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rcRect l="7226" t="2720" r="9617" b="0"/>
          <a:stretch>
            <a:fillRect/>
          </a:stretch>
        </p:blipFill>
        <p:spPr>
          <a:xfrm>
            <a:off x="6156324" y="2492374"/>
            <a:ext cx="2484439" cy="2668589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Critical exponents"/>
          <p:cNvSpPr txBox="1"/>
          <p:nvPr/>
        </p:nvSpPr>
        <p:spPr>
          <a:xfrm>
            <a:off x="6135687" y="1735137"/>
            <a:ext cx="2450565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400">
                <a:solidFill>
                  <a:srgbClr val="FFFF00"/>
                </a:solidFill>
              </a:defRPr>
            </a:lvl1pPr>
          </a:lstStyle>
          <a:p>
            <a:pPr/>
            <a:r>
              <a:t>Critical exponents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ritical exponents , d=3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b="0">
                <a:solidFill>
                  <a:srgbClr val="0EFAE4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Critical exponents , d=3</a:t>
            </a:r>
          </a:p>
        </p:txBody>
      </p:sp>
      <p:pic>
        <p:nvPicPr>
          <p:cNvPr id="21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31970" t="80371" r="22512" b="4539"/>
          <a:stretch>
            <a:fillRect/>
          </a:stretch>
        </p:blipFill>
        <p:spPr>
          <a:xfrm>
            <a:off x="4427537" y="5589587"/>
            <a:ext cx="3311526" cy="10080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44844" t="29858" r="12606" b="24572"/>
          <a:stretch>
            <a:fillRect/>
          </a:stretch>
        </p:blipFill>
        <p:spPr>
          <a:xfrm>
            <a:off x="4643437" y="1536700"/>
            <a:ext cx="3097213" cy="30448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21104" t="29707" r="54173" b="24620"/>
          <a:stretch>
            <a:fillRect/>
          </a:stretch>
        </p:blipFill>
        <p:spPr>
          <a:xfrm>
            <a:off x="2339975" y="1557337"/>
            <a:ext cx="1798638" cy="305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13160" t="29707" r="77914" b="24620"/>
          <a:stretch>
            <a:fillRect/>
          </a:stretch>
        </p:blipFill>
        <p:spPr>
          <a:xfrm>
            <a:off x="1042987" y="1557337"/>
            <a:ext cx="649289" cy="3051176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ERGE     world"/>
          <p:cNvSpPr txBox="1"/>
          <p:nvPr/>
        </p:nvSpPr>
        <p:spPr>
          <a:xfrm>
            <a:off x="2319337" y="4686300"/>
            <a:ext cx="1582116" cy="35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/>
            <a:r>
              <a:t>ERGE     world</a:t>
            </a:r>
          </a:p>
        </p:txBody>
      </p:sp>
      <p:sp>
        <p:nvSpPr>
          <p:cNvPr id="223" name="ERGE                         world"/>
          <p:cNvSpPr txBox="1"/>
          <p:nvPr/>
        </p:nvSpPr>
        <p:spPr>
          <a:xfrm>
            <a:off x="4716462" y="4724400"/>
            <a:ext cx="2725116" cy="35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/>
            <a:r>
              <a:t>ERGE                         world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More sophisticated approximations"/>
          <p:cNvSpPr txBox="1"/>
          <p:nvPr>
            <p:ph type="title"/>
          </p:nvPr>
        </p:nvSpPr>
        <p:spPr>
          <a:xfrm>
            <a:off x="457200" y="92074"/>
            <a:ext cx="8229600" cy="1318460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pPr/>
            <a:r>
              <a:t>More sophisticated approximations</a:t>
            </a:r>
          </a:p>
        </p:txBody>
      </p:sp>
      <p:pic>
        <p:nvPicPr>
          <p:cNvPr id="22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4320" y="1296405"/>
            <a:ext cx="8445183" cy="4933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24933" y="6057613"/>
            <a:ext cx="6294134" cy="7461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olution of partial differential equation :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b="0" sz="4000">
                <a:solidFill>
                  <a:srgbClr val="0EFAE4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Solution of partial differential equation :</a:t>
            </a:r>
          </a:p>
        </p:txBody>
      </p:sp>
      <p:sp>
        <p:nvSpPr>
          <p:cNvPr id="230" name="yields highly nontrivial non-perturbative…"/>
          <p:cNvSpPr txBox="1"/>
          <p:nvPr/>
        </p:nvSpPr>
        <p:spPr>
          <a:xfrm>
            <a:off x="808037" y="2360612"/>
            <a:ext cx="6497400" cy="237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200">
                <a:solidFill>
                  <a:srgbClr val="FFFF00"/>
                </a:solidFill>
              </a:defRPr>
            </a:pPr>
            <a:r>
              <a:t>yields highly nontrivial non-perturbative </a:t>
            </a:r>
          </a:p>
          <a:p>
            <a:pPr>
              <a:defRPr sz="3200">
                <a:solidFill>
                  <a:srgbClr val="FFFF00"/>
                </a:solidFill>
              </a:defRPr>
            </a:pPr>
            <a:r>
              <a:t>results despite the one loop structure !</a:t>
            </a:r>
          </a:p>
          <a:p>
            <a:pPr>
              <a:defRPr sz="3200">
                <a:solidFill>
                  <a:srgbClr val="FFFF00"/>
                </a:solidFill>
              </a:defRPr>
            </a:pPr>
          </a:p>
          <a:p>
            <a:pPr>
              <a:defRPr sz="3200">
                <a:solidFill>
                  <a:srgbClr val="17C400"/>
                </a:solidFill>
              </a:defRPr>
            </a:pPr>
            <a:r>
              <a:t>Example:</a:t>
            </a:r>
            <a:r>
              <a:rPr>
                <a:solidFill>
                  <a:srgbClr val="FFFF00"/>
                </a:solidFill>
              </a:rPr>
              <a:t> </a:t>
            </a:r>
            <a:endParaRPr>
              <a:solidFill>
                <a:srgbClr val="FFFF00"/>
              </a:solidFill>
            </a:endParaRPr>
          </a:p>
          <a:p>
            <a:pPr>
              <a:defRPr sz="3200">
                <a:solidFill>
                  <a:srgbClr val="FFFF00"/>
                </a:solidFill>
              </a:defRPr>
            </a:pPr>
            <a:r>
              <a:t>Kosterlitz-Thouless phase transition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Functional integra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Functional integral</a:t>
            </a:r>
          </a:p>
        </p:txBody>
      </p:sp>
      <p:sp>
        <p:nvSpPr>
          <p:cNvPr id="124" name="Wide applications:…"/>
          <p:cNvSpPr txBox="1"/>
          <p:nvPr>
            <p:ph type="body" idx="1"/>
          </p:nvPr>
        </p:nvSpPr>
        <p:spPr>
          <a:xfrm>
            <a:off x="457199" y="2394386"/>
            <a:ext cx="8229601" cy="3711457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 typeface="Wingdings"/>
              <a:buNone/>
            </a:pPr>
            <a:r>
              <a:t>Wide applications:</a:t>
            </a:r>
          </a:p>
          <a:p>
            <a:pPr/>
          </a:p>
          <a:p>
            <a:pPr/>
            <a:r>
              <a:t>partition function in statistical physics</a:t>
            </a:r>
          </a:p>
          <a:p>
            <a:pPr/>
            <a:r>
              <a:t>whenever you deal with a probability distribution</a:t>
            </a:r>
          </a:p>
          <a:p>
            <a:pPr/>
            <a:r>
              <a:t>also more general complex weight distributions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Kosterlitz-Thouless phase transition (d=2,N=2)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defTabSz="758951">
              <a:defRPr b="0" sz="3652">
                <a:solidFill>
                  <a:srgbClr val="0EFAE4"/>
                </a:solidFill>
                <a:effectLst>
                  <a:outerShdw sx="100000" sy="100000" kx="0" ky="0" algn="b" rotWithShape="0" blurRad="10541" dist="21082" dir="2700000">
                    <a:srgbClr val="000000"/>
                  </a:outerShdw>
                </a:effectLst>
              </a:defRPr>
            </a:lvl1pPr>
          </a:lstStyle>
          <a:p>
            <a:pPr/>
            <a:r>
              <a:t>Kosterlitz-Thouless phase transition (d=2,N=2)</a:t>
            </a:r>
          </a:p>
        </p:txBody>
      </p:sp>
      <p:sp>
        <p:nvSpPr>
          <p:cNvPr id="233" name="Correct description of phase with…"/>
          <p:cNvSpPr txBox="1"/>
          <p:nvPr>
            <p:ph type="body" sz="half" idx="4294967295"/>
          </p:nvPr>
        </p:nvSpPr>
        <p:spPr>
          <a:xfrm>
            <a:off x="1619250" y="2565400"/>
            <a:ext cx="6121400" cy="35274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SzTx/>
              <a:buFont typeface="Wingdings"/>
              <a:buNone/>
              <a:defRPr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Correct description of phase with</a:t>
            </a:r>
          </a:p>
          <a:p>
            <a:pPr>
              <a:buSzTx/>
              <a:buFont typeface="Wingdings"/>
              <a:buNone/>
              <a:defRPr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            Goldstone boson </a:t>
            </a:r>
          </a:p>
          <a:p>
            <a:pPr>
              <a:buSzTx/>
              <a:buFont typeface="Wingdings"/>
              <a:buNone/>
              <a:defRPr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       ( infinite correlation length ) </a:t>
            </a:r>
          </a:p>
          <a:p>
            <a:pPr>
              <a:buSzTx/>
              <a:buFont typeface="Wingdings"/>
              <a:buNone/>
              <a:defRPr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                    for T&lt;T</a:t>
            </a:r>
            <a:r>
              <a:rPr baseline="-25000"/>
              <a:t>c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537" t="11610" r="7177" b="9635"/>
          <a:stretch>
            <a:fillRect/>
          </a:stretch>
        </p:blipFill>
        <p:spPr>
          <a:xfrm>
            <a:off x="1403350" y="1844675"/>
            <a:ext cx="6337301" cy="4056063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Temperature dependent anomalous dimension η"/>
          <p:cNvSpPr txBox="1"/>
          <p:nvPr>
            <p:ph type="title"/>
          </p:nvPr>
        </p:nvSpPr>
        <p:spPr>
          <a:xfrm>
            <a:off x="179387" y="274637"/>
            <a:ext cx="8713788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 b="0" sz="3200">
                <a:solidFill>
                  <a:srgbClr val="0EFAE4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Temperature dependent anomalous dimension </a:t>
            </a:r>
            <a:r>
              <a:t>η</a:t>
            </a:r>
          </a:p>
        </p:txBody>
      </p:sp>
      <p:sp>
        <p:nvSpPr>
          <p:cNvPr id="237" name="T/Tc"/>
          <p:cNvSpPr txBox="1"/>
          <p:nvPr/>
        </p:nvSpPr>
        <p:spPr>
          <a:xfrm>
            <a:off x="5795962" y="6021387"/>
            <a:ext cx="786816" cy="492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400">
                <a:solidFill>
                  <a:srgbClr val="FFFF00"/>
                </a:solidFill>
              </a:defRPr>
            </a:pPr>
            <a:r>
              <a:t>T/T</a:t>
            </a:r>
            <a:r>
              <a:rPr baseline="-25000"/>
              <a:t>c</a:t>
            </a:r>
          </a:p>
        </p:txBody>
      </p:sp>
      <p:sp>
        <p:nvSpPr>
          <p:cNvPr id="238" name="η"/>
          <p:cNvSpPr txBox="1"/>
          <p:nvPr/>
        </p:nvSpPr>
        <p:spPr>
          <a:xfrm>
            <a:off x="900112" y="2997200"/>
            <a:ext cx="321356" cy="523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800">
                <a:solidFill>
                  <a:srgbClr val="FFFF00"/>
                </a:solidFill>
              </a:defRPr>
            </a:lvl1pPr>
          </a:lstStyle>
          <a:p>
            <a:pPr/>
            <a:r>
              <a:t>η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7450" y="1844675"/>
            <a:ext cx="6659563" cy="4032250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Running renormalized d-wave superconducting order parameter κ in doped Hubbard (-type ) model"/>
          <p:cNvSpPr txBox="1"/>
          <p:nvPr>
            <p:ph type="title"/>
          </p:nvPr>
        </p:nvSpPr>
        <p:spPr>
          <a:xfrm>
            <a:off x="250825" y="260349"/>
            <a:ext cx="8507413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 b="0" sz="3200">
                <a:solidFill>
                  <a:srgbClr val="0EFAE4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Running renormalized d-wave superconducting order parameter </a:t>
            </a:r>
            <a:r>
              <a:t>κ</a:t>
            </a:r>
            <a:r>
              <a:t> in doped Hubbard (-type ) model</a:t>
            </a:r>
          </a:p>
        </p:txBody>
      </p:sp>
      <p:sp>
        <p:nvSpPr>
          <p:cNvPr id="242" name="κ"/>
          <p:cNvSpPr txBox="1"/>
          <p:nvPr/>
        </p:nvSpPr>
        <p:spPr>
          <a:xfrm>
            <a:off x="611187" y="2636837"/>
            <a:ext cx="386666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4000">
                <a:solidFill>
                  <a:srgbClr val="FFFF00"/>
                </a:solidFill>
              </a:defRPr>
            </a:lvl1pPr>
          </a:lstStyle>
          <a:p>
            <a:pPr/>
            <a:r>
              <a:t>κ</a:t>
            </a:r>
          </a:p>
        </p:txBody>
      </p:sp>
      <p:sp>
        <p:nvSpPr>
          <p:cNvPr id="243" name="- ln (k/Λ)"/>
          <p:cNvSpPr txBox="1"/>
          <p:nvPr/>
        </p:nvSpPr>
        <p:spPr>
          <a:xfrm>
            <a:off x="3635375" y="6021387"/>
            <a:ext cx="1603113" cy="527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800">
                <a:solidFill>
                  <a:srgbClr val="FFFF00"/>
                </a:solidFill>
              </a:defRPr>
            </a:pPr>
            <a:r>
              <a:t>- ln (k/</a:t>
            </a:r>
            <a:r>
              <a:t>Λ</a:t>
            </a:r>
            <a:r>
              <a:t>)</a:t>
            </a:r>
          </a:p>
        </p:txBody>
      </p:sp>
      <p:sp>
        <p:nvSpPr>
          <p:cNvPr id="244" name="Tc"/>
          <p:cNvSpPr txBox="1"/>
          <p:nvPr/>
        </p:nvSpPr>
        <p:spPr>
          <a:xfrm>
            <a:off x="5795962" y="3330575"/>
            <a:ext cx="358141" cy="41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000"/>
            </a:pPr>
            <a:r>
              <a:t>T</a:t>
            </a:r>
            <a:r>
              <a:rPr baseline="-25000"/>
              <a:t>c</a:t>
            </a:r>
          </a:p>
        </p:txBody>
      </p:sp>
      <p:sp>
        <p:nvSpPr>
          <p:cNvPr id="245" name="T&gt;Tc"/>
          <p:cNvSpPr txBox="1"/>
          <p:nvPr/>
        </p:nvSpPr>
        <p:spPr>
          <a:xfrm>
            <a:off x="2339975" y="4797425"/>
            <a:ext cx="702057" cy="41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000"/>
            </a:pPr>
            <a:r>
              <a:t>T&gt;T</a:t>
            </a:r>
            <a:r>
              <a:rPr baseline="-25000"/>
              <a:t>c</a:t>
            </a:r>
          </a:p>
        </p:txBody>
      </p:sp>
      <p:sp>
        <p:nvSpPr>
          <p:cNvPr id="246" name="T&lt;Tc"/>
          <p:cNvSpPr txBox="1"/>
          <p:nvPr/>
        </p:nvSpPr>
        <p:spPr>
          <a:xfrm>
            <a:off x="6443662" y="2349500"/>
            <a:ext cx="702058" cy="41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000"/>
            </a:pPr>
            <a:r>
              <a:t>T&lt;T</a:t>
            </a:r>
            <a:r>
              <a:rPr baseline="-25000"/>
              <a:t>c</a:t>
            </a:r>
          </a:p>
        </p:txBody>
      </p:sp>
      <p:sp>
        <p:nvSpPr>
          <p:cNvPr id="247" name="C.Krahl,…"/>
          <p:cNvSpPr txBox="1"/>
          <p:nvPr/>
        </p:nvSpPr>
        <p:spPr>
          <a:xfrm>
            <a:off x="1527175" y="6056312"/>
            <a:ext cx="1406387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C.Krahl,…</a:t>
            </a:r>
          </a:p>
        </p:txBody>
      </p:sp>
      <p:sp>
        <p:nvSpPr>
          <p:cNvPr id="248" name="Shape"/>
          <p:cNvSpPr/>
          <p:nvPr/>
        </p:nvSpPr>
        <p:spPr>
          <a:xfrm>
            <a:off x="6227762" y="5589587"/>
            <a:ext cx="144463" cy="719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400"/>
                </a:moveTo>
                <a:lnTo>
                  <a:pt x="5400" y="5400"/>
                </a:lnTo>
                <a:lnTo>
                  <a:pt x="5400" y="21600"/>
                </a:lnTo>
                <a:lnTo>
                  <a:pt x="16200" y="21600"/>
                </a:lnTo>
                <a:lnTo>
                  <a:pt x="16200" y="5400"/>
                </a:lnTo>
                <a:lnTo>
                  <a:pt x="21600" y="54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9" name="macroscopic scale 1 cm"/>
          <p:cNvSpPr txBox="1"/>
          <p:nvPr/>
        </p:nvSpPr>
        <p:spPr>
          <a:xfrm>
            <a:off x="6300787" y="6069012"/>
            <a:ext cx="2421643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/>
            <a:r>
              <a:t>macroscopic scale 1 cm</a:t>
            </a:r>
          </a:p>
        </p:txBody>
      </p:sp>
      <p:sp>
        <p:nvSpPr>
          <p:cNvPr id="250" name="location…"/>
          <p:cNvSpPr txBox="1"/>
          <p:nvPr/>
        </p:nvSpPr>
        <p:spPr>
          <a:xfrm>
            <a:off x="179387" y="3284537"/>
            <a:ext cx="963177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location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of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minimum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of u</a:t>
            </a:r>
          </a:p>
        </p:txBody>
      </p:sp>
      <p:sp>
        <p:nvSpPr>
          <p:cNvPr id="251" name="local disorder…"/>
          <p:cNvSpPr txBox="1"/>
          <p:nvPr/>
        </p:nvSpPr>
        <p:spPr>
          <a:xfrm>
            <a:off x="3543300" y="3716337"/>
            <a:ext cx="1379538" cy="624841"/>
          </a:xfrm>
          <a:prstGeom prst="rect">
            <a:avLst/>
          </a:prstGeom>
          <a:solidFill>
            <a:srgbClr val="00006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00"/>
                </a:solidFill>
              </a:defRPr>
            </a:pPr>
            <a:r>
              <a:t>local disorder</a:t>
            </a:r>
          </a:p>
          <a:p>
            <a:pPr>
              <a:defRPr>
                <a:solidFill>
                  <a:srgbClr val="FFFF00"/>
                </a:solidFill>
              </a:defRPr>
            </a:pPr>
            <a:r>
              <a:t>pseudo gap</a:t>
            </a:r>
          </a:p>
        </p:txBody>
      </p:sp>
      <p:sp>
        <p:nvSpPr>
          <p:cNvPr id="252" name="Line"/>
          <p:cNvSpPr/>
          <p:nvPr/>
        </p:nvSpPr>
        <p:spPr>
          <a:xfrm flipH="1">
            <a:off x="3203575" y="3933825"/>
            <a:ext cx="288925" cy="0"/>
          </a:xfrm>
          <a:prstGeom prst="line">
            <a:avLst/>
          </a:prstGeom>
          <a:ln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3" name="Line"/>
          <p:cNvSpPr/>
          <p:nvPr/>
        </p:nvSpPr>
        <p:spPr>
          <a:xfrm flipH="1">
            <a:off x="3203575" y="4005262"/>
            <a:ext cx="288925" cy="1"/>
          </a:xfrm>
          <a:prstGeom prst="line">
            <a:avLst/>
          </a:prstGeom>
          <a:ln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4" name="Line"/>
          <p:cNvSpPr/>
          <p:nvPr/>
        </p:nvSpPr>
        <p:spPr>
          <a:xfrm flipH="1">
            <a:off x="3203575" y="4005262"/>
            <a:ext cx="288925" cy="1"/>
          </a:xfrm>
          <a:prstGeom prst="line">
            <a:avLst/>
          </a:prstGeom>
          <a:ln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5" name="Line"/>
          <p:cNvSpPr/>
          <p:nvPr/>
        </p:nvSpPr>
        <p:spPr>
          <a:xfrm flipH="1">
            <a:off x="3203575" y="4005262"/>
            <a:ext cx="288925" cy="1"/>
          </a:xfrm>
          <a:prstGeom prst="line">
            <a:avLst/>
          </a:prstGeom>
          <a:ln w="57150">
            <a:solidFill>
              <a:srgbClr val="000066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6445" t="23416" r="14567" b="9635"/>
          <a:stretch>
            <a:fillRect/>
          </a:stretch>
        </p:blipFill>
        <p:spPr>
          <a:xfrm>
            <a:off x="1042987" y="2060575"/>
            <a:ext cx="6408739" cy="4075113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Renormalized order parameter κ and gap in electron propagator Δ in doped Hubbard model"/>
          <p:cNvSpPr txBox="1"/>
          <p:nvPr>
            <p:ph type="title"/>
          </p:nvPr>
        </p:nvSpPr>
        <p:spPr>
          <a:xfrm>
            <a:off x="457200" y="274637"/>
            <a:ext cx="8218488" cy="15700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defTabSz="740663">
              <a:defRPr b="0" sz="3240">
                <a:solidFill>
                  <a:srgbClr val="0EFAE4"/>
                </a:solidFill>
                <a:effectLst>
                  <a:outerShdw sx="100000" sy="100000" kx="0" ky="0" algn="b" rotWithShape="0" blurRad="10287" dist="20574" dir="2700000">
                    <a:srgbClr val="000000"/>
                  </a:outerShdw>
                </a:effectLst>
              </a:defRPr>
            </a:pPr>
            <a:r>
              <a:t>Renormalized order parameter </a:t>
            </a:r>
            <a:r>
              <a:t>κ</a:t>
            </a:r>
            <a:r>
              <a:t> and gap in electron propagator </a:t>
            </a:r>
            <a:r>
              <a:t>Δ</a:t>
            </a:r>
            <a:br/>
            <a:r>
              <a:t>in doped Hubbard model</a:t>
            </a:r>
          </a:p>
        </p:txBody>
      </p:sp>
      <p:sp>
        <p:nvSpPr>
          <p:cNvPr id="259" name="100 Δ / t"/>
          <p:cNvSpPr txBox="1"/>
          <p:nvPr/>
        </p:nvSpPr>
        <p:spPr>
          <a:xfrm>
            <a:off x="4643437" y="2852737"/>
            <a:ext cx="1316048" cy="463759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400"/>
            </a:pPr>
            <a:r>
              <a:t>100 </a:t>
            </a:r>
            <a:r>
              <a:t>Δ</a:t>
            </a:r>
            <a:r>
              <a:t> / t </a:t>
            </a:r>
          </a:p>
        </p:txBody>
      </p:sp>
      <p:sp>
        <p:nvSpPr>
          <p:cNvPr id="260" name="κ"/>
          <p:cNvSpPr txBox="1"/>
          <p:nvPr/>
        </p:nvSpPr>
        <p:spPr>
          <a:xfrm>
            <a:off x="2843212" y="4365625"/>
            <a:ext cx="479709" cy="527929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800"/>
            </a:pPr>
            <a:r>
              <a:t> </a:t>
            </a:r>
            <a:r>
              <a:t>κ</a:t>
            </a:r>
            <a:r>
              <a:t> </a:t>
            </a:r>
          </a:p>
        </p:txBody>
      </p:sp>
      <p:sp>
        <p:nvSpPr>
          <p:cNvPr id="261" name="T/Tc"/>
          <p:cNvSpPr txBox="1"/>
          <p:nvPr/>
        </p:nvSpPr>
        <p:spPr>
          <a:xfrm>
            <a:off x="4859337" y="6165850"/>
            <a:ext cx="900595" cy="552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800">
                <a:solidFill>
                  <a:srgbClr val="FFFF00"/>
                </a:solidFill>
              </a:defRPr>
            </a:pPr>
            <a:r>
              <a:t>T/T</a:t>
            </a:r>
            <a:r>
              <a:rPr baseline="-25000"/>
              <a:t>c</a:t>
            </a:r>
          </a:p>
        </p:txBody>
      </p:sp>
      <p:sp>
        <p:nvSpPr>
          <p:cNvPr id="262" name="Arrow"/>
          <p:cNvSpPr/>
          <p:nvPr/>
        </p:nvSpPr>
        <p:spPr>
          <a:xfrm>
            <a:off x="7092950" y="5300662"/>
            <a:ext cx="574675" cy="215901"/>
          </a:xfrm>
          <a:prstGeom prst="leftArrow">
            <a:avLst>
              <a:gd name="adj1" fmla="val 50000"/>
              <a:gd name="adj2" fmla="val 66544"/>
            </a:avLst>
          </a:prstGeom>
          <a:solidFill>
            <a:srgbClr val="FF0000"/>
          </a:solidFill>
          <a:ln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3" name="jump"/>
          <p:cNvSpPr txBox="1"/>
          <p:nvPr/>
        </p:nvSpPr>
        <p:spPr>
          <a:xfrm>
            <a:off x="7812087" y="5084762"/>
            <a:ext cx="1001674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200">
                <a:solidFill>
                  <a:srgbClr val="FF0000"/>
                </a:solidFill>
              </a:defRPr>
            </a:lvl1pPr>
          </a:lstStyle>
          <a:p>
            <a:pPr/>
            <a:r>
              <a:t>jump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Flow of four point function Hubbard model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defTabSz="832104">
              <a:defRPr sz="3640">
                <a:solidFill>
                  <a:srgbClr val="47FFF6"/>
                </a:solidFill>
                <a:effectLst>
                  <a:outerShdw sx="100000" sy="100000" kx="0" ky="0" algn="b" rotWithShape="0" blurRad="11557" dist="23114" dir="2700000">
                    <a:srgbClr val="000000"/>
                  </a:outerShdw>
                </a:effectLst>
              </a:defRPr>
            </a:pPr>
            <a:r>
              <a:t>Flow of four point function</a:t>
            </a:r>
            <a:br/>
            <a:r>
              <a:t>Hubbard model</a:t>
            </a:r>
          </a:p>
        </p:txBody>
      </p:sp>
      <p:pic>
        <p:nvPicPr>
          <p:cNvPr id="26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8175" y="1557337"/>
            <a:ext cx="5472113" cy="43005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0825" y="4948237"/>
            <a:ext cx="4392613" cy="19097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Many applications"/>
          <p:cNvSpPr txBox="1"/>
          <p:nvPr>
            <p:ph type="title"/>
          </p:nvPr>
        </p:nvSpPr>
        <p:spPr>
          <a:xfrm>
            <a:off x="457200" y="506690"/>
            <a:ext cx="8229600" cy="1084025"/>
          </a:xfrm>
          <a:prstGeom prst="rect">
            <a:avLst/>
          </a:prstGeom>
        </p:spPr>
        <p:txBody>
          <a:bodyPr/>
          <a:lstStyle/>
          <a:p>
            <a:pPr/>
            <a:r>
              <a:t>Many applications</a:t>
            </a:r>
          </a:p>
        </p:txBody>
      </p:sp>
      <p:sp>
        <p:nvSpPr>
          <p:cNvPr id="270" name="Ultracold atoms ( quantum statistics )…"/>
          <p:cNvSpPr txBox="1"/>
          <p:nvPr>
            <p:ph type="body" idx="1"/>
          </p:nvPr>
        </p:nvSpPr>
        <p:spPr>
          <a:xfrm>
            <a:off x="457200" y="2671167"/>
            <a:ext cx="8229600" cy="3454996"/>
          </a:xfrm>
          <a:prstGeom prst="rect">
            <a:avLst/>
          </a:prstGeom>
        </p:spPr>
        <p:txBody>
          <a:bodyPr/>
          <a:lstStyle/>
          <a:p>
            <a:pPr/>
            <a:r>
              <a:t>Ultracold atoms ( quantum statistics )</a:t>
            </a:r>
          </a:p>
          <a:p>
            <a:pPr/>
            <a:r>
              <a:t>Disorder</a:t>
            </a:r>
          </a:p>
          <a:p>
            <a:pPr/>
            <a:r>
              <a:t>Turbulence ( non-equilibrium physics )</a:t>
            </a:r>
          </a:p>
          <a:p>
            <a:pPr/>
            <a:r>
              <a:t>Density functional</a:t>
            </a:r>
          </a:p>
          <a:p>
            <a:pPr/>
            <a:r>
              <a:t>Active matter ( biophysics )</a:t>
            </a:r>
          </a:p>
          <a:p>
            <a:pPr/>
            <a:r>
              <a:t>Economics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Quantum gravity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Quantum gravity</a:t>
            </a:r>
          </a:p>
        </p:txBody>
      </p:sp>
      <p:sp>
        <p:nvSpPr>
          <p:cNvPr id="273" name="Quantum Gravity can be a…"/>
          <p:cNvSpPr txBox="1"/>
          <p:nvPr>
            <p:ph type="body" idx="4294967295"/>
          </p:nvPr>
        </p:nvSpPr>
        <p:spPr>
          <a:xfrm>
            <a:off x="457200" y="1989137"/>
            <a:ext cx="8229600" cy="41370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>
              <a:buSzTx/>
              <a:buFont typeface="Wingdings"/>
              <a:buNone/>
              <a:defRPr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 marL="0" indent="0">
              <a:spcBef>
                <a:spcPts val="900"/>
              </a:spcBef>
              <a:buSzTx/>
              <a:buFont typeface="Wingdings"/>
              <a:buNone/>
              <a:defRPr i="1" sz="40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                Quantum Gravity can be a </a:t>
            </a:r>
          </a:p>
          <a:p>
            <a:pPr marL="0" indent="0">
              <a:spcBef>
                <a:spcPts val="900"/>
              </a:spcBef>
              <a:buSzTx/>
              <a:buFont typeface="Wingdings"/>
              <a:buNone/>
              <a:defRPr i="1" sz="40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         renormalisable quantum field theory</a:t>
            </a:r>
            <a:endParaRPr>
              <a:solidFill>
                <a:srgbClr val="FFFF00"/>
              </a:solidFill>
            </a:endParaRPr>
          </a:p>
          <a:p>
            <a:pPr marL="0" indent="0">
              <a:buSzTx/>
              <a:buFont typeface="Wingdings"/>
              <a:buNone/>
              <a:defRPr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 marL="0" indent="0">
              <a:buSzTx/>
              <a:buFont typeface="Wingdings"/>
              <a:buNone/>
              <a:defRPr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                        Asymptotic safety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Asymptotic safety of  quantum gravity"/>
          <p:cNvSpPr txBox="1"/>
          <p:nvPr>
            <p:ph type="title"/>
          </p:nvPr>
        </p:nvSpPr>
        <p:spPr>
          <a:xfrm>
            <a:off x="457200" y="274637"/>
            <a:ext cx="8229600" cy="142557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Asymptotic safety of </a:t>
            </a:r>
            <a:br/>
            <a:r>
              <a:t>quantum gravity</a:t>
            </a:r>
          </a:p>
        </p:txBody>
      </p:sp>
      <p:sp>
        <p:nvSpPr>
          <p:cNvPr id="276" name="if  UV fixed point exists :…"/>
          <p:cNvSpPr txBox="1"/>
          <p:nvPr>
            <p:ph type="body" idx="4294967295"/>
          </p:nvPr>
        </p:nvSpPr>
        <p:spPr>
          <a:xfrm>
            <a:off x="457200" y="1989137"/>
            <a:ext cx="8229600" cy="30956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SzTx/>
              <a:buFont typeface="Wingdings"/>
              <a:buNone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if  UV fixed point exists :</a:t>
            </a:r>
          </a:p>
          <a:p>
            <a: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>
              <a:spcBef>
                <a:spcPts val="900"/>
              </a:spcBef>
              <a:buSzTx/>
              <a:buFont typeface="Wingdings"/>
              <a:buNone/>
              <a:defRPr i="1" sz="4000"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quantum gravity is </a:t>
            </a:r>
          </a:p>
          <a:p>
            <a:pPr>
              <a:spcBef>
                <a:spcPts val="900"/>
              </a:spcBef>
              <a:buSzTx/>
              <a:buFont typeface="Wingdings"/>
              <a:buNone/>
              <a:defRPr i="1" sz="4000"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non-perturbatively renormalizable !</a:t>
            </a:r>
          </a:p>
        </p:txBody>
      </p:sp>
      <p:sp>
        <p:nvSpPr>
          <p:cNvPr id="277" name="S. Weinberg  ,   M. Reuter"/>
          <p:cNvSpPr txBox="1"/>
          <p:nvPr/>
        </p:nvSpPr>
        <p:spPr>
          <a:xfrm>
            <a:off x="1835150" y="5805487"/>
            <a:ext cx="5400675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S. Weinberg  ,   M. Reuter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Ultraviolet fixed point"/>
          <p:cNvSpPr txBox="1"/>
          <p:nvPr>
            <p:ph type="title"/>
          </p:nvPr>
        </p:nvSpPr>
        <p:spPr>
          <a:xfrm>
            <a:off x="827087" y="260350"/>
            <a:ext cx="7473951" cy="13589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0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Ultraviolet fixed point</a:t>
            </a:r>
          </a:p>
        </p:txBody>
      </p:sp>
      <p:pic>
        <p:nvPicPr>
          <p:cNvPr id="28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15869" t="10829" r="3288" b="9461"/>
          <a:stretch>
            <a:fillRect/>
          </a:stretch>
        </p:blipFill>
        <p:spPr>
          <a:xfrm>
            <a:off x="1763712" y="1916112"/>
            <a:ext cx="5545139" cy="4100514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Wikipedia"/>
          <p:cNvSpPr txBox="1"/>
          <p:nvPr/>
        </p:nvSpPr>
        <p:spPr>
          <a:xfrm>
            <a:off x="6156325" y="5661025"/>
            <a:ext cx="989742" cy="35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pPr/>
            <a:r>
              <a:t>Wikipedia</a:t>
            </a:r>
          </a:p>
        </p:txBody>
      </p:sp>
      <p:sp>
        <p:nvSpPr>
          <p:cNvPr id="282" name="UV fixed point"/>
          <p:cNvSpPr txBox="1"/>
          <p:nvPr/>
        </p:nvSpPr>
        <p:spPr>
          <a:xfrm>
            <a:off x="5518784" y="1966912"/>
            <a:ext cx="2951164" cy="358141"/>
          </a:xfrm>
          <a:prstGeom prst="rect">
            <a:avLst/>
          </a:prstGeom>
          <a:solidFill>
            <a:srgbClr val="0099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pPr/>
            <a:r>
              <a:t>UV fixed point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Asymptotic safety     Asymptotic freedom"/>
          <p:cNvSpPr txBox="1"/>
          <p:nvPr>
            <p:ph type="title"/>
          </p:nvPr>
        </p:nvSpPr>
        <p:spPr>
          <a:xfrm>
            <a:off x="468312" y="620712"/>
            <a:ext cx="8229601" cy="14398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3600">
                <a:solidFill>
                  <a:srgbClr val="33CC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Asymptotic safety     Asymptotic freedom</a:t>
            </a:r>
          </a:p>
        </p:txBody>
      </p:sp>
      <p:pic>
        <p:nvPicPr>
          <p:cNvPr id="28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4037" y="2205037"/>
            <a:ext cx="3517901" cy="24272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24387" y="2230437"/>
            <a:ext cx="3743326" cy="2374901"/>
          </a:xfrm>
          <a:prstGeom prst="rect">
            <a:avLst/>
          </a:prstGeom>
          <a:ln w="12700">
            <a:miter lim="400000"/>
          </a:ln>
        </p:spPr>
      </p:pic>
      <p:sp>
        <p:nvSpPr>
          <p:cNvPr id="287" name="Relevant parameters yield undetermined couplings.…"/>
          <p:cNvSpPr txBox="1"/>
          <p:nvPr/>
        </p:nvSpPr>
        <p:spPr>
          <a:xfrm>
            <a:off x="554037" y="4868862"/>
            <a:ext cx="8339138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>
                <a:solidFill>
                  <a:srgbClr val="FFFF00"/>
                </a:solidFill>
              </a:defRPr>
            </a:pPr>
            <a:r>
              <a:t>Relevant parameters yield undetermined couplings.</a:t>
            </a:r>
          </a:p>
          <a:p>
            <a:pPr>
              <a:defRPr sz="2800">
                <a:solidFill>
                  <a:srgbClr val="FFFF00"/>
                </a:solidFill>
              </a:defRPr>
            </a:pPr>
            <a:r>
              <a:t>Quartic scalar coupling is not relevant and can therefore be predicted.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Microphysics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0EFFDB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Microphysics</a:t>
            </a:r>
          </a:p>
        </p:txBody>
      </p:sp>
      <p:sp>
        <p:nvSpPr>
          <p:cNvPr id="127" name="Formulated as partition function or functional integral…"/>
          <p:cNvSpPr txBox="1"/>
          <p:nvPr>
            <p:ph type="body" idx="4294967295"/>
          </p:nvPr>
        </p:nvSpPr>
        <p:spPr>
          <a:xfrm>
            <a:off x="457200" y="1989137"/>
            <a:ext cx="8362950" cy="460851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>
              <a:spcBef>
                <a:spcPts val="600"/>
              </a:spcBef>
              <a:buSzTx/>
              <a:buFont typeface="Wingdings"/>
              <a:buNone/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Formulated as partition function or </a:t>
            </a:r>
            <a:r>
              <a:rPr>
                <a:solidFill>
                  <a:srgbClr val="FFFF00"/>
                </a:solidFill>
              </a:rPr>
              <a:t>functional integral</a:t>
            </a:r>
            <a:endParaRPr>
              <a:solidFill>
                <a:srgbClr val="FFFF00"/>
              </a:solidFill>
            </a:endParaRPr>
          </a:p>
          <a:p>
            <a:pPr marL="0" indent="0">
              <a:buSzTx/>
              <a:buFont typeface="Wingdings"/>
              <a:buNone/>
              <a:defRPr sz="2800"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 marL="0" indent="0">
              <a:spcBef>
                <a:spcPts val="600"/>
              </a:spcBef>
              <a:buSzTx/>
              <a:buFont typeface="Wingdings"/>
              <a:buNone/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Microphysical laws are encoded in </a:t>
            </a:r>
            <a:r>
              <a:rPr>
                <a:solidFill>
                  <a:srgbClr val="FFFF00"/>
                </a:solidFill>
              </a:rPr>
              <a:t>classical action S </a:t>
            </a:r>
            <a:r>
              <a:t>(microphysical action, related to Hamiltonian)</a:t>
            </a:r>
          </a:p>
          <a:p>
            <a:pPr marL="0" indent="0">
              <a:buSzTx/>
              <a:buFont typeface="Wingdings"/>
              <a:buNone/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weight factor in probability distribution </a:t>
            </a:r>
            <a:r>
              <a:rPr b="1" sz="3200">
                <a:solidFill>
                  <a:srgbClr val="FFFF00"/>
                </a:solidFill>
              </a:rPr>
              <a:t>e </a:t>
            </a:r>
            <a:r>
              <a:rPr b="1" baseline="30000" sz="3200">
                <a:solidFill>
                  <a:srgbClr val="FFFF00"/>
                </a:solidFill>
              </a:rPr>
              <a:t>- S</a:t>
            </a:r>
            <a:endParaRPr b="1" baseline="30000">
              <a:solidFill>
                <a:srgbClr val="FFFF00"/>
              </a:solidFill>
            </a:endParaRPr>
          </a:p>
          <a:p>
            <a:pPr marL="0" indent="0">
              <a:buSzTx/>
              <a:buFont typeface="Wingdings"/>
              <a:buNone/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 marL="0" indent="0">
              <a:spcBef>
                <a:spcPts val="600"/>
              </a:spcBef>
              <a:buSzTx/>
              <a:buFont typeface="Wingdings"/>
              <a:buNone/>
              <a:defRPr sz="2800">
                <a:solidFill>
                  <a:srgbClr val="00FF08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atomic interactions, quantum gravity,</a:t>
            </a:r>
          </a:p>
          <a:p>
            <a:pPr marL="0" indent="0">
              <a:spcBef>
                <a:spcPts val="600"/>
              </a:spcBef>
              <a:buSzTx/>
              <a:buFont typeface="Wingdings"/>
              <a:buNone/>
              <a:defRPr sz="2800">
                <a:solidFill>
                  <a:srgbClr val="00FF08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standard model of particle physics, 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Irrelevant paramete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Irrelevant parameters</a:t>
            </a:r>
          </a:p>
        </p:txBody>
      </p:sp>
      <p:sp>
        <p:nvSpPr>
          <p:cNvPr id="290" name="Can be predicted !…"/>
          <p:cNvSpPr txBox="1"/>
          <p:nvPr>
            <p:ph type="body" idx="1"/>
          </p:nvPr>
        </p:nvSpPr>
        <p:spPr>
          <a:xfrm>
            <a:off x="457200" y="2075973"/>
            <a:ext cx="8229600" cy="4050190"/>
          </a:xfrm>
          <a:prstGeom prst="rect">
            <a:avLst/>
          </a:prstGeom>
        </p:spPr>
        <p:txBody>
          <a:bodyPr/>
          <a:lstStyle/>
          <a:p>
            <a:pPr/>
            <a:r>
              <a:t>Can be predicted !</a:t>
            </a:r>
          </a:p>
          <a:p>
            <a:pPr/>
            <a:r>
              <a:t>Standard model of particles has many renormalisable couplings as free parameters.</a:t>
            </a:r>
          </a:p>
          <a:p>
            <a:pPr/>
            <a:r>
              <a:t>Those corresponding to  irrelevant parameters at UV-fixed point can be predicted !</a:t>
            </a:r>
          </a:p>
          <a:p>
            <a:pPr/>
            <a:r>
              <a:t>Quartic coupling for Higgs scalar is irrelevant parameter.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a prediction…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a prediction…</a:t>
            </a:r>
          </a:p>
        </p:txBody>
      </p:sp>
      <p:pic>
        <p:nvPicPr>
          <p:cNvPr id="29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5650" y="1628775"/>
            <a:ext cx="7810500" cy="2200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1187" y="4076700"/>
            <a:ext cx="7983538" cy="14398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rcRect l="45100" t="75000" r="26936" b="10000"/>
          <a:stretch>
            <a:fillRect/>
          </a:stretch>
        </p:blipFill>
        <p:spPr>
          <a:xfrm>
            <a:off x="2051050" y="5876925"/>
            <a:ext cx="5953125" cy="5762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Cosmology with…"/>
          <p:cNvSpPr txBox="1"/>
          <p:nvPr>
            <p:ph type="title"/>
          </p:nvPr>
        </p:nvSpPr>
        <p:spPr>
          <a:xfrm>
            <a:off x="457200" y="92074"/>
            <a:ext cx="8129906" cy="4001494"/>
          </a:xfrm>
          <a:prstGeom prst="rect">
            <a:avLst/>
          </a:prstGeom>
        </p:spPr>
        <p:txBody>
          <a:bodyPr/>
          <a:lstStyle/>
          <a:p>
            <a:pPr/>
            <a:r>
              <a:t>Cosmology with</a:t>
            </a:r>
          </a:p>
          <a:p>
            <a:pPr/>
            <a:r>
              <a:t>quantum scale symmetry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Quantum scale symmetry"/>
          <p:cNvSpPr txBox="1"/>
          <p:nvPr>
            <p:ph type="title"/>
          </p:nvPr>
        </p:nvSpPr>
        <p:spPr>
          <a:xfrm>
            <a:off x="457200" y="274637"/>
            <a:ext cx="8218488" cy="178593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Quantum scale symmetry</a:t>
            </a:r>
          </a:p>
        </p:txBody>
      </p:sp>
      <p:sp>
        <p:nvSpPr>
          <p:cNvPr id="300" name="Exactly on fixed point:…"/>
          <p:cNvSpPr txBox="1"/>
          <p:nvPr/>
        </p:nvSpPr>
        <p:spPr>
          <a:xfrm>
            <a:off x="457200" y="2133600"/>
            <a:ext cx="8218488" cy="4028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>
                <a:solidFill>
                  <a:srgbClr val="FFFF00"/>
                </a:solidFill>
              </a:defRPr>
            </a:pPr>
            <a:r>
              <a:t>Exactly on fixed point: </a:t>
            </a:r>
          </a:p>
          <a:p>
            <a:pPr>
              <a:defRPr sz="2800">
                <a:solidFill>
                  <a:srgbClr val="FFFF00"/>
                </a:solidFill>
              </a:defRPr>
            </a:pPr>
            <a:r>
              <a:t>No </a:t>
            </a:r>
            <a:r>
              <a:rPr>
                <a:solidFill>
                  <a:srgbClr val="00FF00"/>
                </a:solidFill>
              </a:rPr>
              <a:t>parameter</a:t>
            </a:r>
            <a:r>
              <a:t> with dimension of </a:t>
            </a:r>
          </a:p>
          <a:p>
            <a:pPr>
              <a:defRPr sz="2800">
                <a:solidFill>
                  <a:srgbClr val="FFFF00"/>
                </a:solidFill>
              </a:defRPr>
            </a:pPr>
            <a:r>
              <a:t>length or mass is present in the </a:t>
            </a:r>
          </a:p>
          <a:p>
            <a:pPr>
              <a:defRPr sz="2800">
                <a:solidFill>
                  <a:srgbClr val="00FF00"/>
                </a:solidFill>
              </a:defRPr>
            </a:pPr>
            <a:r>
              <a:t>quantum effective action</a:t>
            </a:r>
            <a:r>
              <a:rPr>
                <a:solidFill>
                  <a:srgbClr val="FFFF00"/>
                </a:solidFill>
              </a:rPr>
              <a:t>.</a:t>
            </a:r>
            <a:endParaRPr>
              <a:solidFill>
                <a:srgbClr val="FFFF00"/>
              </a:solidFill>
            </a:endParaRPr>
          </a:p>
          <a:p>
            <a:pPr>
              <a:defRPr sz="2800">
                <a:solidFill>
                  <a:srgbClr val="FFFF00"/>
                </a:solidFill>
              </a:defRPr>
            </a:pPr>
          </a:p>
          <a:p>
            <a:pPr>
              <a:defRPr sz="2800">
                <a:solidFill>
                  <a:srgbClr val="FFFF00"/>
                </a:solidFill>
              </a:defRPr>
            </a:pPr>
            <a:r>
              <a:t>Then </a:t>
            </a:r>
            <a:r>
              <a:rPr>
                <a:solidFill>
                  <a:srgbClr val="00FF00"/>
                </a:solidFill>
              </a:rPr>
              <a:t>invariance</a:t>
            </a:r>
            <a:r>
              <a:t> under  </a:t>
            </a:r>
          </a:p>
          <a:p>
            <a:pPr>
              <a:defRPr sz="2800">
                <a:solidFill>
                  <a:srgbClr val="FFFF00"/>
                </a:solidFill>
              </a:defRPr>
            </a:pPr>
            <a:r>
              <a:t>dilatations or global scale transformations</a:t>
            </a:r>
          </a:p>
          <a:p>
            <a:pPr>
              <a:defRPr sz="2800">
                <a:solidFill>
                  <a:srgbClr val="FFFF00"/>
                </a:solidFill>
              </a:defRPr>
            </a:pPr>
            <a:r>
              <a:t>is realized as a </a:t>
            </a:r>
            <a:r>
              <a:rPr>
                <a:solidFill>
                  <a:srgbClr val="00FF00"/>
                </a:solidFill>
              </a:rPr>
              <a:t>quantum symmetry</a:t>
            </a:r>
            <a:r>
              <a:t>.</a:t>
            </a:r>
          </a:p>
          <a:p>
            <a:pPr>
              <a:defRPr sz="2800">
                <a:solidFill>
                  <a:srgbClr val="FFFF00"/>
                </a:solidFill>
              </a:defRPr>
            </a:pPr>
          </a:p>
          <a:p>
            <a:pPr>
              <a:defRPr sz="2800">
                <a:solidFill>
                  <a:srgbClr val="FFFF00"/>
                </a:solidFill>
              </a:defRPr>
            </a:pPr>
            <a:r>
              <a:t>Continuous global symmetry </a:t>
            </a:r>
          </a:p>
        </p:txBody>
      </p:sp>
      <p:pic>
        <p:nvPicPr>
          <p:cNvPr id="301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67400" y="2225675"/>
            <a:ext cx="2376488" cy="23447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Approximate scale symmetry…"/>
          <p:cNvSpPr txBox="1"/>
          <p:nvPr>
            <p:ph type="title"/>
          </p:nvPr>
        </p:nvSpPr>
        <p:spPr>
          <a:xfrm>
            <a:off x="457200" y="274637"/>
            <a:ext cx="8229600" cy="162802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 sz="4000"/>
            </a:pPr>
            <a:r>
              <a:t>Approximate scale symmetry </a:t>
            </a:r>
          </a:p>
          <a:p>
            <a:pPr>
              <a:defRPr sz="4000"/>
            </a:pPr>
            <a:r>
              <a:t>near fixed points</a:t>
            </a:r>
          </a:p>
        </p:txBody>
      </p:sp>
      <p:sp>
        <p:nvSpPr>
          <p:cNvPr id="304" name="UV : approximate scale invariance of primordial fluctuation spectrum from inflation"/>
          <p:cNvSpPr txBox="1"/>
          <p:nvPr>
            <p:ph type="body" sz="quarter" idx="4294967295"/>
          </p:nvPr>
        </p:nvSpPr>
        <p:spPr>
          <a:xfrm>
            <a:off x="457200" y="2997200"/>
            <a:ext cx="8075613" cy="1439863"/>
          </a:xfrm>
          <a:prstGeom prst="rect">
            <a:avLst/>
          </a:prstGeom>
          <a:solidFill>
            <a:srgbClr val="0033CC"/>
          </a:solidFill>
        </p:spPr>
        <p:txBody>
          <a:bodyPr>
            <a:normAutofit fontScale="100000" lnSpcReduction="0"/>
          </a:bodyPr>
          <a:lstStyle>
            <a:lvl1pPr marL="0" indent="0">
              <a:buSzTx/>
              <a:buFont typeface="Wingdings"/>
              <a:buNone/>
              <a:defRPr>
                <a:solidFill>
                  <a:srgbClr val="FFFF00"/>
                </a:solidFill>
              </a:defRPr>
            </a:lvl1pPr>
          </a:lstStyle>
          <a:p>
            <a:pPr/>
            <a:r>
              <a:t>UV : approximate scale invariance of primordial fluctuation spectrum from inflation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Almost scale invariant primordial fluctuation spectrum seeds all structure in the universe"/>
          <p:cNvSpPr txBox="1"/>
          <p:nvPr>
            <p:ph type="title"/>
          </p:nvPr>
        </p:nvSpPr>
        <p:spPr>
          <a:xfrm>
            <a:off x="457200" y="188912"/>
            <a:ext cx="8291513" cy="16557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32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Almost scale invariant primordial fluctuation spectrum seeds all structure in the universe</a:t>
            </a:r>
          </a:p>
        </p:txBody>
      </p:sp>
      <p:pic>
        <p:nvPicPr>
          <p:cNvPr id="307" name="QuantumFluctuations" descr="QuantumFluctuations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8312" y="1989137"/>
            <a:ext cx="2303463" cy="2303463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lattice-raw" descr="lattice-raw">
            <a:hlinkClick r:id="rId4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47812" y="3213100"/>
            <a:ext cx="1800226" cy="1463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" name="130321084221-large-1.jpg" descr="130321084221-large-1.jpg"/>
          <p:cNvPicPr>
            <a:picLocks noChangeAspect="1"/>
          </p:cNvPicPr>
          <p:nvPr/>
        </p:nvPicPr>
        <p:blipFill>
          <a:blip r:embed="rId6">
            <a:extLst/>
          </a:blip>
          <a:srcRect l="0" t="15550" r="0" b="15806"/>
          <a:stretch>
            <a:fillRect/>
          </a:stretch>
        </p:blipFill>
        <p:spPr>
          <a:xfrm>
            <a:off x="4356100" y="1989137"/>
            <a:ext cx="3816350" cy="1965326"/>
          </a:xfrm>
          <a:prstGeom prst="rect">
            <a:avLst/>
          </a:prstGeom>
          <a:ln w="12700">
            <a:miter lim="400000"/>
          </a:ln>
        </p:spPr>
      </p:pic>
      <p:sp>
        <p:nvSpPr>
          <p:cNvPr id="310" name="Arrow"/>
          <p:cNvSpPr/>
          <p:nvPr/>
        </p:nvSpPr>
        <p:spPr>
          <a:xfrm>
            <a:off x="3203575" y="2636837"/>
            <a:ext cx="863600" cy="43180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</p:txBody>
      </p:sp>
      <p:sp>
        <p:nvSpPr>
          <p:cNvPr id="311" name="Arrow"/>
          <p:cNvSpPr/>
          <p:nvPr/>
        </p:nvSpPr>
        <p:spPr>
          <a:xfrm>
            <a:off x="4427537" y="5300662"/>
            <a:ext cx="863601" cy="43180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</p:txBody>
      </p:sp>
      <p:pic>
        <p:nvPicPr>
          <p:cNvPr id="312" name="A1689_ACS_propagandapic" descr="A1689_ACS_propagandapic"/>
          <p:cNvPicPr>
            <a:picLocks noChangeAspect="1"/>
          </p:cNvPicPr>
          <p:nvPr/>
        </p:nvPicPr>
        <p:blipFill>
          <a:blip r:embed="rId7">
            <a:extLst/>
          </a:blip>
          <a:srcRect l="4322" t="9426" r="3247" b="5072"/>
          <a:stretch>
            <a:fillRect/>
          </a:stretch>
        </p:blipFill>
        <p:spPr>
          <a:xfrm>
            <a:off x="5580062" y="4292599"/>
            <a:ext cx="3168651" cy="23479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Crossover in quantum gravity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Crossover in quantum gravity</a:t>
            </a:r>
          </a:p>
        </p:txBody>
      </p:sp>
      <p:pic>
        <p:nvPicPr>
          <p:cNvPr id="31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5287" y="1557337"/>
            <a:ext cx="8208963" cy="48355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rcRect l="15869" t="10829" r="3288" b="9461"/>
          <a:stretch>
            <a:fillRect/>
          </a:stretch>
        </p:blipFill>
        <p:spPr>
          <a:xfrm>
            <a:off x="3360737" y="4876165"/>
            <a:ext cx="2592389" cy="19161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image.pdf" descr="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95720" y="4511675"/>
            <a:ext cx="2376488" cy="23447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Titel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FDFF"/>
                </a:solidFill>
              </a:defRPr>
            </a:lvl1pPr>
          </a:lstStyle>
          <a:p>
            <a:pPr/>
            <a:r>
              <a:t>Cosmological solution</a:t>
            </a:r>
          </a:p>
        </p:txBody>
      </p:sp>
      <p:sp>
        <p:nvSpPr>
          <p:cNvPr id="320" name="Inhaltsplatzhalter 2"/>
          <p:cNvSpPr txBox="1"/>
          <p:nvPr>
            <p:ph type="body" idx="1"/>
          </p:nvPr>
        </p:nvSpPr>
        <p:spPr>
          <a:xfrm>
            <a:off x="457200" y="1700808"/>
            <a:ext cx="8229600" cy="4425356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FF00"/>
                </a:solidFill>
              </a:defRPr>
            </a:pPr>
            <a:r>
              <a:t>scalar field </a:t>
            </a:r>
            <a:r>
              <a:t>χ</a:t>
            </a:r>
            <a:r>
              <a:t> vanishes in the infinite past</a:t>
            </a:r>
          </a:p>
          <a:p>
            <a:pPr>
              <a:defRPr>
                <a:solidFill>
                  <a:srgbClr val="FFFF00"/>
                </a:solidFill>
              </a:defRPr>
            </a:pPr>
            <a:r>
              <a:t>scalar field </a:t>
            </a:r>
            <a:r>
              <a:t>χ</a:t>
            </a:r>
            <a:r>
              <a:t> diverges in the infinite future</a:t>
            </a:r>
          </a:p>
        </p:txBody>
      </p:sp>
      <p:pic>
        <p:nvPicPr>
          <p:cNvPr id="321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63688" y="3181213"/>
            <a:ext cx="5243910" cy="3259980"/>
          </a:xfrm>
          <a:prstGeom prst="rect">
            <a:avLst/>
          </a:prstGeom>
          <a:ln w="12700">
            <a:miter lim="400000"/>
          </a:ln>
        </p:spPr>
      </p:pic>
      <p:sp>
        <p:nvSpPr>
          <p:cNvPr id="322" name="TextBox 4"/>
          <p:cNvSpPr txBox="1"/>
          <p:nvPr/>
        </p:nvSpPr>
        <p:spPr>
          <a:xfrm>
            <a:off x="7380312" y="5877271"/>
            <a:ext cx="1527087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J.Rubio,</a:t>
            </a:r>
            <a:r>
              <a:t>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Fundamental scale invariance"/>
          <p:cNvSpPr txBox="1"/>
          <p:nvPr>
            <p:ph type="title"/>
          </p:nvPr>
        </p:nvSpPr>
        <p:spPr>
          <a:xfrm>
            <a:off x="457200" y="496292"/>
            <a:ext cx="8229600" cy="1688545"/>
          </a:xfrm>
          <a:prstGeom prst="rect">
            <a:avLst/>
          </a:prstGeom>
        </p:spPr>
        <p:txBody>
          <a:bodyPr/>
          <a:lstStyle/>
          <a:p>
            <a:pPr/>
            <a:r>
              <a:t>Fundamental scale invariance</a:t>
            </a:r>
          </a:p>
        </p:txBody>
      </p:sp>
      <p:sp>
        <p:nvSpPr>
          <p:cNvPr id="325" name="Scaling solution is exact…"/>
          <p:cNvSpPr txBox="1"/>
          <p:nvPr>
            <p:ph type="body" sz="half" idx="1"/>
          </p:nvPr>
        </p:nvSpPr>
        <p:spPr>
          <a:xfrm>
            <a:off x="457200" y="3202503"/>
            <a:ext cx="8229600" cy="2923660"/>
          </a:xfrm>
          <a:prstGeom prst="rect">
            <a:avLst/>
          </a:prstGeom>
        </p:spPr>
        <p:txBody>
          <a:bodyPr/>
          <a:lstStyle/>
          <a:p>
            <a:pPr/>
            <a:r>
              <a:t>Scaling solution is exact</a:t>
            </a:r>
          </a:p>
          <a:p>
            <a:pPr/>
            <a:r>
              <a:t>All relevant parameters vanish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redictiv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Predictivity</a:t>
            </a:r>
          </a:p>
        </p:txBody>
      </p:sp>
      <p:sp>
        <p:nvSpPr>
          <p:cNvPr id="328" name="Theories with fundamental scale invariance are very predictive…"/>
          <p:cNvSpPr txBox="1"/>
          <p:nvPr>
            <p:ph type="body" idx="1"/>
          </p:nvPr>
        </p:nvSpPr>
        <p:spPr>
          <a:xfrm>
            <a:off x="596900" y="2514600"/>
            <a:ext cx="8229600" cy="4601965"/>
          </a:xfrm>
          <a:prstGeom prst="rect">
            <a:avLst/>
          </a:prstGeom>
        </p:spPr>
        <p:txBody>
          <a:bodyPr/>
          <a:lstStyle/>
          <a:p>
            <a:pPr/>
            <a:r>
              <a:t>Theories with fundamental scale invariance are very predictive</a:t>
            </a:r>
          </a:p>
          <a:p>
            <a:pPr/>
            <a:r>
              <a:t>Absence of relevant parameters</a:t>
            </a:r>
          </a:p>
          <a:p>
            <a:pPr/>
            <a:r>
              <a:t>New criterion for fundamental theories</a:t>
            </a:r>
          </a:p>
          <a:p>
            <a:pPr/>
            <a:r>
              <a:t>Stronger than renormalisability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Macrophysics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0EFFDB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Macrophysics</a:t>
            </a:r>
          </a:p>
        </p:txBody>
      </p:sp>
      <p:sp>
        <p:nvSpPr>
          <p:cNvPr id="130" name="Landau type theories for relevant degrees of freedom…"/>
          <p:cNvSpPr txBox="1"/>
          <p:nvPr>
            <p:ph type="body" idx="4294967295"/>
          </p:nvPr>
        </p:nvSpPr>
        <p:spPr>
          <a:xfrm>
            <a:off x="457200" y="2420937"/>
            <a:ext cx="8362950" cy="37052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>
              <a:spcBef>
                <a:spcPts val="600"/>
              </a:spcBef>
              <a:buSzTx/>
              <a:buFont typeface="Wingdings"/>
              <a:buNone/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Landau type theories for relevant degrees of freedom</a:t>
            </a:r>
          </a:p>
          <a:p>
            <a:pPr marL="0" indent="0">
              <a:buSzTx/>
              <a:buFont typeface="Wingdings"/>
              <a:buNone/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 marL="0" indent="0">
              <a:spcBef>
                <a:spcPts val="600"/>
              </a:spcBef>
              <a:buSzTx/>
              <a:buFont typeface="Wingdings"/>
              <a:buNone/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extract properties from variation of effective action :     </a:t>
            </a:r>
            <a:r>
              <a:rPr>
                <a:solidFill>
                  <a:srgbClr val="FFFF00"/>
                </a:solidFill>
              </a:rPr>
              <a:t>field equations</a:t>
            </a:r>
            <a:endParaRPr>
              <a:solidFill>
                <a:srgbClr val="FFFF00"/>
              </a:solidFill>
            </a:endParaRPr>
          </a:p>
          <a:p>
            <a:pPr marL="0" indent="0">
              <a:buSzTx/>
              <a:buFont typeface="Wingdings"/>
              <a:buNone/>
              <a:defRPr sz="2800"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 marL="0" indent="0">
              <a:spcBef>
                <a:spcPts val="600"/>
              </a:spcBef>
              <a:buSzTx/>
              <a:buFont typeface="Wingdings"/>
              <a:buNone/>
              <a:defRPr sz="2800">
                <a:solidFill>
                  <a:srgbClr val="00FF08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superconductors, superfluidity 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caling solutions are restrictiv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Scaling solutions are restrictive</a:t>
            </a:r>
          </a:p>
        </p:txBody>
      </p:sp>
      <p:sp>
        <p:nvSpPr>
          <p:cNvPr id="331" name="Scaling solutions are particular solutions of non-linear differential equations…"/>
          <p:cNvSpPr txBox="1"/>
          <p:nvPr>
            <p:ph type="body" idx="1"/>
          </p:nvPr>
        </p:nvSpPr>
        <p:spPr>
          <a:xfrm>
            <a:off x="457200" y="2263576"/>
            <a:ext cx="8229600" cy="4265564"/>
          </a:xfrm>
          <a:prstGeom prst="rect">
            <a:avLst/>
          </a:prstGeom>
        </p:spPr>
        <p:txBody>
          <a:bodyPr/>
          <a:lstStyle/>
          <a:p>
            <a:pPr/>
            <a:r>
              <a:t>Scaling solutions are particular solutions of non-linear differential equations</a:t>
            </a:r>
          </a:p>
          <a:p>
            <a:pPr/>
            <a:r>
              <a:t>In presence of gravitational fluctuations: scalar effective potential no longer approximated by polynomial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caling potential in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4FFEE"/>
                </a:solidFill>
              </a:defRPr>
            </a:pPr>
            <a:r>
              <a:t>Scaling potential in </a:t>
            </a:r>
          </a:p>
          <a:p>
            <a:pPr>
              <a:defRPr>
                <a:solidFill>
                  <a:srgbClr val="04FFEE"/>
                </a:solidFill>
              </a:defRPr>
            </a:pPr>
            <a:r>
              <a:t>standard model</a:t>
            </a:r>
          </a:p>
        </p:txBody>
      </p:sp>
      <p:pic>
        <p:nvPicPr>
          <p:cNvPr id="33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7705" y="1728239"/>
            <a:ext cx="5268590" cy="49773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Coefficient of curvature scalar in standard mod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Coefficient of curvature scalar in standard model</a:t>
            </a:r>
          </a:p>
        </p:txBody>
      </p:sp>
      <p:pic>
        <p:nvPicPr>
          <p:cNvPr id="33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85878" y="1710516"/>
            <a:ext cx="5581759" cy="49696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Higgs inflation not compatible with asymptotic safe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FDFF"/>
                </a:solidFill>
              </a:defRPr>
            </a:pPr>
            <a:r>
              <a:rPr sz="4700"/>
              <a:t>Higgs inflation not compatible with asymptotic</a:t>
            </a:r>
            <a:r>
              <a:t> safety</a:t>
            </a:r>
          </a:p>
        </p:txBody>
      </p:sp>
      <p:pic>
        <p:nvPicPr>
          <p:cNvPr id="34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3427" y="1834290"/>
            <a:ext cx="5797146" cy="47379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caling potential for GUT with non-zero gauge coupl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Scaling potential for GUT with non-zero gauge coupling</a:t>
            </a:r>
          </a:p>
        </p:txBody>
      </p:sp>
      <p:pic>
        <p:nvPicPr>
          <p:cNvPr id="34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7250" y="2005538"/>
            <a:ext cx="4217864" cy="4401612"/>
          </a:xfrm>
          <a:prstGeom prst="rect">
            <a:avLst/>
          </a:prstGeom>
          <a:ln w="12700">
            <a:miter lim="400000"/>
          </a:ln>
        </p:spPr>
      </p:pic>
      <p:sp>
        <p:nvSpPr>
          <p:cNvPr id="344" name="Spontaneous…"/>
          <p:cNvSpPr txBox="1"/>
          <p:nvPr/>
        </p:nvSpPr>
        <p:spPr>
          <a:xfrm>
            <a:off x="5707398" y="2272029"/>
            <a:ext cx="3001031" cy="329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700">
                <a:solidFill>
                  <a:srgbClr val="FFFF00"/>
                </a:solidFill>
              </a:defRPr>
            </a:pPr>
            <a:r>
              <a:rPr>
                <a:solidFill>
                  <a:srgbClr val="FFFB00"/>
                </a:solidFill>
              </a:rPr>
              <a:t>Spontaneous </a:t>
            </a:r>
            <a:endParaRPr>
              <a:solidFill>
                <a:srgbClr val="FFFB00"/>
              </a:solidFill>
            </a:endParaRPr>
          </a:p>
          <a:p>
            <a:pPr>
              <a:defRPr sz="3700">
                <a:solidFill>
                  <a:srgbClr val="FFFF00"/>
                </a:solidFill>
              </a:defRPr>
            </a:pPr>
            <a:r>
              <a:rPr>
                <a:solidFill>
                  <a:srgbClr val="FFFB00"/>
                </a:solidFill>
              </a:rPr>
              <a:t>symmetry breaking by scaling solution near Planck scale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Titel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758951">
              <a:defRPr sz="3652">
                <a:solidFill>
                  <a:srgbClr val="00FDFF"/>
                </a:solidFill>
                <a:effectLst>
                  <a:outerShdw sx="100000" sy="100000" kx="0" ky="0" algn="b" rotWithShape="0" blurRad="31623" dist="31623" dir="2700000">
                    <a:srgbClr val="000000"/>
                  </a:outerShdw>
                </a:effectLst>
              </a:defRPr>
            </a:pPr>
            <a:r>
              <a:t>Asymptotically</a:t>
            </a:r>
            <a:r>
              <a:t> vanishing </a:t>
            </a:r>
          </a:p>
          <a:p>
            <a:pPr defTabSz="758951">
              <a:defRPr sz="3652">
                <a:solidFill>
                  <a:srgbClr val="00FDFF"/>
                </a:solidFill>
                <a:effectLst>
                  <a:outerShdw sx="100000" sy="100000" kx="0" ky="0" algn="b" rotWithShape="0" blurRad="31623" dist="31623" dir="2700000">
                    <a:srgbClr val="000000"/>
                  </a:outerShdw>
                </a:effectLst>
              </a:defRPr>
            </a:pPr>
            <a:r>
              <a:t>cosmological „constant</a:t>
            </a:r>
            <a:r>
              <a:t>“</a:t>
            </a:r>
          </a:p>
        </p:txBody>
      </p:sp>
      <p:sp>
        <p:nvSpPr>
          <p:cNvPr id="347" name="Inhaltsplatzhalter 3"/>
          <p:cNvSpPr txBox="1"/>
          <p:nvPr>
            <p:ph type="body" idx="1"/>
          </p:nvPr>
        </p:nvSpPr>
        <p:spPr>
          <a:xfrm>
            <a:off x="190500" y="1785242"/>
            <a:ext cx="8229600" cy="3768627"/>
          </a:xfrm>
          <a:prstGeom prst="rect">
            <a:avLst/>
          </a:prstGeom>
        </p:spPr>
        <p:txBody>
          <a:bodyPr/>
          <a:lstStyle/>
          <a:p>
            <a:pPr marL="312039" indent="-312039" defTabSz="832104">
              <a:spcBef>
                <a:spcPts val="600"/>
              </a:spcBef>
              <a:defRPr sz="2912">
                <a:solidFill>
                  <a:srgbClr val="FFFF00"/>
                </a:solidFill>
                <a:effectLst>
                  <a:outerShdw sx="100000" sy="100000" kx="0" ky="0" algn="b" rotWithShape="0" blurRad="34671" dist="34671" dir="2700000">
                    <a:srgbClr val="000000"/>
                  </a:outerShdw>
                </a:effectLst>
              </a:defRPr>
            </a:pPr>
            <a:r>
              <a:t>What matters : Ratio of potential divided by fourth power of Planck mass</a:t>
            </a:r>
          </a:p>
          <a:p>
            <a:pPr marL="312039" indent="-312039" defTabSz="832104">
              <a:spcBef>
                <a:spcPts val="600"/>
              </a:spcBef>
              <a:defRPr sz="2912">
                <a:solidFill>
                  <a:srgbClr val="FFFF00"/>
                </a:solidFill>
                <a:effectLst>
                  <a:outerShdw sx="100000" sy="100000" kx="0" ky="0" algn="b" rotWithShape="0" blurRad="34671" dist="34671" dir="2700000">
                    <a:srgbClr val="000000"/>
                  </a:outerShdw>
                </a:effectLst>
              </a:defRPr>
            </a:pPr>
          </a:p>
          <a:p>
            <a:pPr marL="0" indent="0" defTabSz="832104">
              <a:spcBef>
                <a:spcPts val="600"/>
              </a:spcBef>
              <a:buSzTx/>
              <a:buFont typeface="Wingdings"/>
              <a:buNone/>
              <a:defRPr sz="2912">
                <a:solidFill>
                  <a:srgbClr val="FFFF00"/>
                </a:solidFill>
                <a:effectLst>
                  <a:outerShdw sx="100000" sy="100000" kx="0" ky="0" algn="b" rotWithShape="0" blurRad="34671" dist="34671" dir="2700000">
                    <a:srgbClr val="000000"/>
                  </a:outerShdw>
                </a:effectLst>
              </a:defRPr>
            </a:pPr>
          </a:p>
          <a:p>
            <a:pPr marL="0" indent="0" defTabSz="832104">
              <a:spcBef>
                <a:spcPts val="600"/>
              </a:spcBef>
              <a:buSzTx/>
              <a:buFont typeface="Wingdings"/>
              <a:buNone/>
              <a:defRPr sz="2912">
                <a:solidFill>
                  <a:srgbClr val="FFFF00"/>
                </a:solidFill>
                <a:effectLst>
                  <a:outerShdw sx="100000" sy="100000" kx="0" ky="0" algn="b" rotWithShape="0" blurRad="34671" dist="34671" dir="2700000">
                    <a:srgbClr val="000000"/>
                  </a:outerShdw>
                </a:effectLst>
              </a:defRPr>
            </a:pPr>
          </a:p>
          <a:p>
            <a:pPr marL="0" indent="0" defTabSz="832104">
              <a:spcBef>
                <a:spcPts val="600"/>
              </a:spcBef>
              <a:buSzTx/>
              <a:buFont typeface="Wingdings"/>
              <a:buNone/>
              <a:defRPr sz="2912">
                <a:solidFill>
                  <a:srgbClr val="FFFF00"/>
                </a:solidFill>
                <a:effectLst>
                  <a:outerShdw sx="100000" sy="100000" kx="0" ky="0" algn="b" rotWithShape="0" blurRad="34671" dist="34671" dir="2700000">
                    <a:srgbClr val="000000"/>
                  </a:outerShdw>
                </a:effectLst>
              </a:defRPr>
            </a:pPr>
            <a:r>
              <a:t>vanishes for </a:t>
            </a:r>
            <a:r>
              <a:t>χ</a:t>
            </a:r>
            <a:r>
              <a:t> </a:t>
            </a:r>
            <a:r>
              <a:t>→</a:t>
            </a:r>
            <a:r>
              <a:t> </a:t>
            </a:r>
            <a:r>
              <a:t>∞</a:t>
            </a:r>
            <a:r>
              <a:t> !</a:t>
            </a:r>
          </a:p>
        </p:txBody>
      </p:sp>
      <p:pic>
        <p:nvPicPr>
          <p:cNvPr id="34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500" y="1785242"/>
            <a:ext cx="5696429" cy="1092356"/>
          </a:xfrm>
          <a:prstGeom prst="rect">
            <a:avLst/>
          </a:prstGeom>
          <a:ln w="12700">
            <a:miter lim="400000"/>
          </a:ln>
        </p:spPr>
      </p:pic>
      <p:pic>
        <p:nvPicPr>
          <p:cNvPr id="34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88608" y="5818379"/>
            <a:ext cx="2812728" cy="92107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0" name="Image" descr="Image"/>
          <p:cNvPicPr>
            <a:picLocks noChangeAspect="1"/>
          </p:cNvPicPr>
          <p:nvPr/>
        </p:nvPicPr>
        <p:blipFill>
          <a:blip r:embed="rId4">
            <a:extLst/>
          </a:blip>
          <a:srcRect l="3725" t="0" r="3725" b="30311"/>
          <a:stretch>
            <a:fillRect/>
          </a:stretch>
        </p:blipFill>
        <p:spPr>
          <a:xfrm>
            <a:off x="6948951" y="2691209"/>
            <a:ext cx="1877921" cy="14756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1" name="Image" descr="Image"/>
          <p:cNvPicPr>
            <a:picLocks noChangeAspect="1"/>
          </p:cNvPicPr>
          <p:nvPr/>
        </p:nvPicPr>
        <p:blipFill>
          <a:blip r:embed="rId5">
            <a:extLst/>
          </a:blip>
          <a:srcRect l="0" t="0" r="0" b="27798"/>
          <a:stretch>
            <a:fillRect/>
          </a:stretch>
        </p:blipFill>
        <p:spPr>
          <a:xfrm>
            <a:off x="6814609" y="4335624"/>
            <a:ext cx="2146750" cy="1380021"/>
          </a:xfrm>
          <a:prstGeom prst="rect">
            <a:avLst/>
          </a:prstGeom>
          <a:ln w="12700">
            <a:miter lim="400000"/>
          </a:ln>
        </p:spPr>
      </p:pic>
      <p:sp>
        <p:nvSpPr>
          <p:cNvPr id="352" name="k= 2 • 10-3 eV"/>
          <p:cNvSpPr txBox="1"/>
          <p:nvPr/>
        </p:nvSpPr>
        <p:spPr>
          <a:xfrm>
            <a:off x="4282350" y="5921473"/>
            <a:ext cx="2659582" cy="635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5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k</a:t>
            </a:r>
            <a:r>
              <a:rPr>
                <a:latin typeface="Garamond"/>
                <a:ea typeface="Garamond"/>
                <a:cs typeface="Garamond"/>
                <a:sym typeface="Garamond"/>
              </a:rPr>
              <a:t>= 2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•</a:t>
            </a:r>
            <a:r>
              <a:rPr>
                <a:latin typeface="Garamond"/>
                <a:ea typeface="Garamond"/>
                <a:cs typeface="Garamond"/>
                <a:sym typeface="Garamond"/>
              </a:rPr>
              <a:t> 10</a:t>
            </a:r>
            <a:r>
              <a:rPr baseline="29714">
                <a:latin typeface="Garamond"/>
                <a:ea typeface="Garamond"/>
                <a:cs typeface="Garamond"/>
                <a:sym typeface="Garamond"/>
              </a:rPr>
              <a:t>-3 </a:t>
            </a:r>
            <a:r>
              <a:rPr>
                <a:latin typeface="Garamond"/>
                <a:ea typeface="Garamond"/>
                <a:cs typeface="Garamond"/>
                <a:sym typeface="Garamond"/>
              </a:rPr>
              <a:t>eV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Rectangle 2"/>
          <p:cNvSpPr txBox="1"/>
          <p:nvPr>
            <p:ph type="title" idx="4294967295"/>
          </p:nvPr>
        </p:nvSpPr>
        <p:spPr>
          <a:xfrm>
            <a:off x="468312" y="476250"/>
            <a:ext cx="8229601" cy="11430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800"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lvl1pPr>
          </a:lstStyle>
          <a:p>
            <a:pPr/>
            <a:r>
              <a:t>Quintessence</a:t>
            </a:r>
          </a:p>
        </p:txBody>
      </p:sp>
      <p:sp>
        <p:nvSpPr>
          <p:cNvPr id="355" name="Rectangle 3"/>
          <p:cNvSpPr txBox="1"/>
          <p:nvPr>
            <p:ph type="body" idx="4294967295"/>
          </p:nvPr>
        </p:nvSpPr>
        <p:spPr>
          <a:xfrm>
            <a:off x="827087" y="2565400"/>
            <a:ext cx="7705726" cy="40211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spcBef>
                <a:spcPts val="1100"/>
              </a:spcBef>
              <a:buSzTx/>
              <a:buFont typeface="Wingdings"/>
              <a:buNone/>
              <a:defRPr sz="4800">
                <a:solidFill>
                  <a:srgbClr val="33CC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pPr>
            <a:r>
              <a:t>  </a:t>
            </a:r>
            <a:r>
              <a:rPr sz="4000"/>
              <a:t>Dynamical dark energy ,</a:t>
            </a:r>
            <a:endParaRPr sz="4000"/>
          </a:p>
          <a:p>
            <a:pPr>
              <a:spcBef>
                <a:spcPts val="900"/>
              </a:spcBef>
              <a:buSzTx/>
              <a:buFont typeface="Wingdings"/>
              <a:buNone/>
              <a:defRPr sz="4000">
                <a:solidFill>
                  <a:srgbClr val="33CC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pPr>
            <a:r>
              <a:t>  generated by  </a:t>
            </a:r>
            <a:r>
              <a:rPr>
                <a:solidFill>
                  <a:srgbClr val="FFFF00"/>
                </a:solidFill>
              </a:rPr>
              <a:t>scalar</a:t>
            </a:r>
            <a:r>
              <a:rPr>
                <a:solidFill>
                  <a:srgbClr val="33CC33"/>
                </a:solidFill>
              </a:rPr>
              <a:t> </a:t>
            </a:r>
            <a:r>
              <a:rPr>
                <a:solidFill>
                  <a:srgbClr val="FFFF00"/>
                </a:solidFill>
              </a:rPr>
              <a:t>field (cosmon )</a:t>
            </a:r>
          </a:p>
        </p:txBody>
      </p:sp>
      <p:sp>
        <p:nvSpPr>
          <p:cNvPr id="356" name="Text Box 4"/>
          <p:cNvSpPr txBox="1"/>
          <p:nvPr/>
        </p:nvSpPr>
        <p:spPr>
          <a:xfrm>
            <a:off x="2268538" y="5734050"/>
            <a:ext cx="6767512" cy="65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pPr>
            <a:r>
              <a:t>C.Wetterich,Nucl.Phys.B302(1988)668,            24.9.87</a:t>
            </a:r>
            <a:endParaRPr>
              <a:latin typeface="+mn-lt"/>
              <a:ea typeface="+mn-ea"/>
              <a:cs typeface="+mn-cs"/>
              <a:sym typeface="Arial"/>
            </a:endParaRPr>
          </a:p>
          <a:p>
            <a:pPr>
              <a:defRPr sz="20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pPr>
            <a:r>
              <a:t>P.J.E.Peebles,B.Ratra,ApJ.Lett.325(1988)L17,  20.10.87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Rectangle 2"/>
          <p:cNvSpPr txBox="1"/>
          <p:nvPr>
            <p:ph type="title" idx="4294967295"/>
          </p:nvPr>
        </p:nvSpPr>
        <p:spPr>
          <a:xfrm>
            <a:off x="468313" y="476250"/>
            <a:ext cx="8424862" cy="3816350"/>
          </a:xfrm>
          <a:prstGeom prst="rect">
            <a:avLst/>
          </a:prstGeom>
          <a:solidFill>
            <a:srgbClr val="33CCFF"/>
          </a:solidFill>
        </p:spPr>
        <p:txBody>
          <a:bodyPr>
            <a:normAutofit fontScale="100000" lnSpcReduction="0"/>
          </a:bodyPr>
          <a:lstStyle/>
          <a:p>
            <a:pPr>
              <a:defRPr sz="40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pPr>
            <a:r>
              <a:t>Prediction :</a:t>
            </a:r>
            <a:br/>
            <a:br/>
            <a:r>
              <a:t> homogeneous dark energy</a:t>
            </a:r>
            <a:br/>
            <a:r>
              <a:t>influences recent cosmology</a:t>
            </a:r>
            <a:br/>
            <a:br/>
            <a:r>
              <a:t>- of same order as dark matter -</a:t>
            </a:r>
          </a:p>
        </p:txBody>
      </p:sp>
      <p:sp>
        <p:nvSpPr>
          <p:cNvPr id="359" name="Text Box 3"/>
          <p:cNvSpPr txBox="1"/>
          <p:nvPr/>
        </p:nvSpPr>
        <p:spPr>
          <a:xfrm>
            <a:off x="592138" y="4953000"/>
            <a:ext cx="8179555" cy="1463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pPr>
            <a:r>
              <a:t>Original models do not fit the present observations</a:t>
            </a:r>
            <a:endParaRPr>
              <a:latin typeface="+mn-lt"/>
              <a:ea typeface="+mn-ea"/>
              <a:cs typeface="+mn-cs"/>
              <a:sym typeface="Arial"/>
            </a:endParaRPr>
          </a:p>
          <a:p>
            <a:pPr>
              <a:defRPr sz="3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pPr>
            <a:r>
              <a:t>   …. modifications </a:t>
            </a:r>
            <a:endParaRPr>
              <a:latin typeface="+mn-lt"/>
              <a:ea typeface="+mn-ea"/>
              <a:cs typeface="+mn-cs"/>
              <a:sym typeface="Arial"/>
            </a:endParaRPr>
          </a:p>
          <a:p>
            <a:pPr>
              <a:defRPr sz="3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pPr>
            <a:r>
              <a:t>   ( different growth of neutrino mass 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Title 1"/>
          <p:cNvSpPr txBox="1"/>
          <p:nvPr>
            <p:ph type="title" idx="4294967295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lvl1pPr>
          </a:lstStyle>
          <a:p>
            <a:pPr/>
            <a:r>
              <a:t>Einstein frame</a:t>
            </a:r>
          </a:p>
        </p:txBody>
      </p:sp>
      <p:sp>
        <p:nvSpPr>
          <p:cNvPr id="362" name="Content Placeholder 2"/>
          <p:cNvSpPr txBox="1"/>
          <p:nvPr>
            <p:ph type="body" idx="4294967295"/>
          </p:nvPr>
        </p:nvSpPr>
        <p:spPr>
          <a:xfrm>
            <a:off x="558800" y="18796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pPr>
            <a:r>
              <a:t>“Weyl scaling” maps variable gravity model to Universe with fixed masses and standard expansion history. </a:t>
            </a:r>
          </a:p>
          <a:p>
            <a:pPr>
              <a:defRPr>
                <a:solidFill>
                  <a:srgbClr val="00F9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pPr>
            <a:r>
              <a:t>For scaling solutions: scale k disappears !</a:t>
            </a:r>
          </a:p>
          <a:p>
            <a:pPr>
              <a:defRPr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pPr>
            <a:r>
              <a:t>Standard gravity coupled to scalar field. </a:t>
            </a:r>
          </a:p>
          <a:p>
            <a:pPr marL="0" indent="0">
              <a:buSzTx/>
              <a:buFont typeface="Wingdings"/>
              <a:buNone/>
              <a:defRPr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pPr>
          </a:p>
          <a:p>
            <a:pPr>
              <a:defRPr>
                <a:solidFill>
                  <a:srgbClr val="00F9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pPr>
            <a:r>
              <a:t>Exact equivalence of different frames !</a:t>
            </a:r>
          </a:p>
          <a:p>
            <a:pPr marL="0" indent="0">
              <a:buSzTx/>
              <a:buFont typeface="Wingdings"/>
              <a:buNone/>
              <a:defRPr>
                <a:solidFill>
                  <a:srgbClr val="00F9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pPr>
            <a:r>
              <a:t>   “ different pictures”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Titel 1"/>
          <p:cNvSpPr txBox="1"/>
          <p:nvPr>
            <p:ph type="title" idx="4294967295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lvl1pPr>
          </a:lstStyle>
          <a:p>
            <a:pPr/>
            <a:r>
              <a:t>Field relativity</a:t>
            </a:r>
          </a:p>
        </p:txBody>
      </p:sp>
      <p:pic>
        <p:nvPicPr>
          <p:cNvPr id="36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0" t="0" r="55547" b="0"/>
          <a:stretch>
            <a:fillRect/>
          </a:stretch>
        </p:blipFill>
        <p:spPr>
          <a:xfrm>
            <a:off x="4211959" y="1988840"/>
            <a:ext cx="2016870" cy="1001713"/>
          </a:xfrm>
          <a:prstGeom prst="rect">
            <a:avLst/>
          </a:prstGeom>
          <a:ln w="12700">
            <a:miter lim="400000"/>
          </a:ln>
        </p:spPr>
      </p:pic>
      <p:sp>
        <p:nvSpPr>
          <p:cNvPr id="366" name="Textfeld 6"/>
          <p:cNvSpPr txBox="1"/>
          <p:nvPr/>
        </p:nvSpPr>
        <p:spPr>
          <a:xfrm>
            <a:off x="539750" y="2204864"/>
            <a:ext cx="3095625" cy="548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  </a:t>
            </a:r>
            <a:r>
              <a:rPr>
                <a:solidFill>
                  <a:srgbClr val="FFFF00"/>
                </a:solidFill>
              </a:rPr>
              <a:t>Weyl scaling :</a:t>
            </a:r>
          </a:p>
        </p:txBody>
      </p:sp>
      <p:sp>
        <p:nvSpPr>
          <p:cNvPr id="367" name="Textfeld 7"/>
          <p:cNvSpPr txBox="1"/>
          <p:nvPr/>
        </p:nvSpPr>
        <p:spPr>
          <a:xfrm>
            <a:off x="755649" y="3395879"/>
            <a:ext cx="6624664" cy="1017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2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changes geometry,</a:t>
            </a:r>
            <a:endParaRPr>
              <a:solidFill>
                <a:srgbClr val="FFFFFF"/>
              </a:solidFill>
            </a:endParaRPr>
          </a:p>
          <a:p>
            <a:pPr>
              <a:defRPr sz="32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not a coordinate transformation</a:t>
            </a:r>
          </a:p>
        </p:txBody>
      </p:sp>
      <p:pic>
        <p:nvPicPr>
          <p:cNvPr id="368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rcRect l="0" t="13718" r="0" b="17705"/>
          <a:stretch>
            <a:fillRect/>
          </a:stretch>
        </p:blipFill>
        <p:spPr>
          <a:xfrm>
            <a:off x="4932040" y="4968792"/>
            <a:ext cx="2775569" cy="1633472"/>
          </a:xfrm>
          <a:prstGeom prst="rect">
            <a:avLst/>
          </a:prstGeom>
          <a:ln w="12700">
            <a:miter lim="400000"/>
          </a:ln>
        </p:spPr>
      </p:pic>
      <p:pic>
        <p:nvPicPr>
          <p:cNvPr id="369" name="Picture 8" descr="Picture 8"/>
          <p:cNvPicPr>
            <a:picLocks noChangeAspect="1"/>
          </p:cNvPicPr>
          <p:nvPr/>
        </p:nvPicPr>
        <p:blipFill>
          <a:blip r:embed="rId4">
            <a:extLst/>
          </a:blip>
          <a:srcRect l="6898" t="58334" r="2068" b="1337"/>
          <a:stretch>
            <a:fillRect/>
          </a:stretch>
        </p:blipFill>
        <p:spPr>
          <a:xfrm>
            <a:off x="971600" y="4968792"/>
            <a:ext cx="2764659" cy="1633472"/>
          </a:xfrm>
          <a:prstGeom prst="rect">
            <a:avLst/>
          </a:prstGeom>
          <a:ln w="12700">
            <a:miter lim="400000"/>
          </a:ln>
        </p:spPr>
      </p:pic>
      <p:sp>
        <p:nvSpPr>
          <p:cNvPr id="370" name="Left-Right Arrow 2"/>
          <p:cNvSpPr/>
          <p:nvPr/>
        </p:nvSpPr>
        <p:spPr>
          <a:xfrm>
            <a:off x="3851919" y="5589239"/>
            <a:ext cx="936105" cy="432049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 sz="3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Macroscopic understanding  does not need all details of underlying microscopic physics"/>
          <p:cNvSpPr txBox="1"/>
          <p:nvPr>
            <p:ph type="title"/>
          </p:nvPr>
        </p:nvSpPr>
        <p:spPr>
          <a:xfrm>
            <a:off x="457200" y="274637"/>
            <a:ext cx="8229600" cy="19304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 sz="4000">
                <a:solidFill>
                  <a:srgbClr val="47FFF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Macroscopic understanding </a:t>
            </a:r>
            <a:br/>
            <a:r>
              <a:t>does not need all details of underlying microscopic physics</a:t>
            </a:r>
          </a:p>
        </p:txBody>
      </p:sp>
      <p:sp>
        <p:nvSpPr>
          <p:cNvPr id="133" name="1) motion of planets      :   mi…"/>
          <p:cNvSpPr txBox="1"/>
          <p:nvPr>
            <p:ph type="body" idx="4294967295"/>
          </p:nvPr>
        </p:nvSpPr>
        <p:spPr>
          <a:xfrm>
            <a:off x="457200" y="2492375"/>
            <a:ext cx="8435975" cy="417671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spcBef>
                <a:spcPts val="600"/>
              </a:spcBef>
              <a:buSzTx/>
              <a:buFont typeface="Wingdings"/>
              <a:buNone/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1) </a:t>
            </a:r>
            <a:r>
              <a:rPr>
                <a:solidFill>
                  <a:srgbClr val="FFFF00"/>
                </a:solidFill>
              </a:rPr>
              <a:t>motion of planets      </a:t>
            </a:r>
            <a:r>
              <a:t>:   </a:t>
            </a:r>
            <a:r>
              <a:rPr b="1">
                <a:solidFill>
                  <a:srgbClr val="31F927"/>
                </a:solidFill>
              </a:rPr>
              <a:t>m</a:t>
            </a:r>
            <a:r>
              <a:rPr b="1" baseline="-25000">
                <a:solidFill>
                  <a:srgbClr val="31F927"/>
                </a:solidFill>
              </a:rPr>
              <a:t>i</a:t>
            </a:r>
            <a:endParaRPr b="1" baseline="-25000">
              <a:solidFill>
                <a:srgbClr val="31F927"/>
              </a:solidFill>
            </a:endParaRPr>
          </a:p>
          <a:p>
            <a:pPr>
              <a:spcBef>
                <a:spcPts val="500"/>
              </a:spcBef>
              <a:buSzTx/>
              <a:buFont typeface="Wingdings"/>
              <a:buNone/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Newtonian mechanics of point particles</a:t>
            </a:r>
          </a:p>
          <a:p>
            <a:pPr>
              <a:spcBef>
                <a:spcPts val="600"/>
              </a:spcBef>
              <a:buSzTx/>
              <a:buFont typeface="Wingdings"/>
              <a:buNone/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probabilistic atoms  →  deterministic planets</a:t>
            </a:r>
          </a:p>
          <a:p>
            <a:pPr>
              <a:buSzTx/>
              <a:buFont typeface="Wingdings"/>
              <a:buNone/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>
              <a:spcBef>
                <a:spcPts val="600"/>
              </a:spcBef>
              <a:buSzTx/>
              <a:buFont typeface="Wingdings"/>
              <a:buNone/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2) </a:t>
            </a:r>
            <a:r>
              <a:rPr>
                <a:solidFill>
                  <a:srgbClr val="FFFF00"/>
                </a:solidFill>
              </a:rPr>
              <a:t>thermodynamics</a:t>
            </a:r>
            <a:r>
              <a:t>        :  T, µ,  </a:t>
            </a:r>
            <a:r>
              <a:rPr sz="2400"/>
              <a:t>Gibbs free energy  </a:t>
            </a:r>
            <a:r>
              <a:rPr b="1">
                <a:solidFill>
                  <a:srgbClr val="31F927"/>
                </a:solidFill>
              </a:rPr>
              <a:t>J(T,µ)</a:t>
            </a:r>
            <a:endParaRPr b="1">
              <a:solidFill>
                <a:srgbClr val="31F927"/>
              </a:solidFill>
            </a:endParaRPr>
          </a:p>
          <a:p>
            <a:pPr>
              <a:buSzTx/>
              <a:buFont typeface="Wingdings"/>
              <a:buNone/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>
              <a:spcBef>
                <a:spcPts val="600"/>
              </a:spcBef>
              <a:buSzTx/>
              <a:buFont typeface="Wingdings"/>
              <a:buNone/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3) </a:t>
            </a:r>
            <a:r>
              <a:rPr>
                <a:solidFill>
                  <a:srgbClr val="FFFF00"/>
                </a:solidFill>
              </a:rPr>
              <a:t>antiferromagnetic waves for correlated electrons</a:t>
            </a:r>
            <a:endParaRPr>
              <a:solidFill>
                <a:srgbClr val="FFFF00"/>
              </a:solidFill>
            </a:endParaRPr>
          </a:p>
          <a:p>
            <a:pPr>
              <a:spcBef>
                <a:spcPts val="600"/>
              </a:spcBef>
              <a:buSzTx/>
              <a:buFont typeface="Wingdings"/>
              <a:buNone/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    </a:t>
            </a:r>
            <a:r>
              <a:rPr b="1">
                <a:solidFill>
                  <a:srgbClr val="31F927"/>
                </a:solidFill>
              </a:rPr>
              <a:t>Γ[ s</a:t>
            </a:r>
            <a:r>
              <a:rPr b="1" baseline="-25000">
                <a:solidFill>
                  <a:srgbClr val="31F927"/>
                </a:solidFill>
              </a:rPr>
              <a:t>i</a:t>
            </a:r>
            <a:r>
              <a:rPr b="1">
                <a:solidFill>
                  <a:srgbClr val="31F927"/>
                </a:solidFill>
              </a:rPr>
              <a:t>(x)]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Rectangle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832104">
              <a:defRPr sz="3640">
                <a:solidFill>
                  <a:srgbClr val="00FDFF"/>
                </a:solidFill>
                <a:effectLst/>
              </a:defRPr>
            </a:pPr>
            <a:r>
              <a:t>Models of this type are compatible with </a:t>
            </a:r>
            <a:br/>
            <a:r>
              <a:t>present observations</a:t>
            </a:r>
          </a:p>
        </p:txBody>
      </p:sp>
      <p:sp>
        <p:nvSpPr>
          <p:cNvPr id="373" name="Rectangle 3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buSzTx/>
              <a:buFont typeface="Wingdings"/>
              <a:buNone/>
              <a:defRPr>
                <a:effectLst/>
              </a:defRPr>
            </a:pPr>
            <a:r>
              <a:t>Together with variation of neutrino mass over electron mass in present cosmological epoch :</a:t>
            </a:r>
          </a:p>
          <a:p>
            <a:pPr>
              <a:buSzTx/>
              <a:buFont typeface="Wingdings"/>
              <a:buNone/>
              <a:defRPr>
                <a:effectLst/>
              </a:defRPr>
            </a:pPr>
            <a:r>
              <a:t>  </a:t>
            </a:r>
            <a:r>
              <a:rPr>
                <a:solidFill>
                  <a:srgbClr val="FFFF00"/>
                </a:solidFill>
              </a:rPr>
              <a:t>model is compatible with all present observations, including inflation and dark energy</a:t>
            </a:r>
          </a:p>
        </p:txBody>
      </p:sp>
      <p:pic>
        <p:nvPicPr>
          <p:cNvPr id="37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2987" y="4149725"/>
            <a:ext cx="6630988" cy="936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75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03350" y="5300662"/>
            <a:ext cx="5975350" cy="10429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Titel 1"/>
          <p:cNvSpPr txBox="1"/>
          <p:nvPr>
            <p:ph type="title" idx="4294967295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lvl1pPr>
          </a:lstStyle>
          <a:p>
            <a:pPr/>
            <a:r>
              <a:t>Einstein frame</a:t>
            </a:r>
          </a:p>
        </p:txBody>
      </p:sp>
      <p:pic>
        <p:nvPicPr>
          <p:cNvPr id="378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1275" y="1557337"/>
            <a:ext cx="4537075" cy="10017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79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5650" y="3933825"/>
            <a:ext cx="7915275" cy="10096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0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71550" y="5516562"/>
            <a:ext cx="4010025" cy="857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1" name="Picture 5" descr="Picture 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795962" y="5373687"/>
            <a:ext cx="1762126" cy="1047751"/>
          </a:xfrm>
          <a:prstGeom prst="rect">
            <a:avLst/>
          </a:prstGeom>
          <a:ln w="12700">
            <a:miter lim="400000"/>
          </a:ln>
        </p:spPr>
      </p:pic>
      <p:sp>
        <p:nvSpPr>
          <p:cNvPr id="382" name="Textfeld 6"/>
          <p:cNvSpPr txBox="1"/>
          <p:nvPr/>
        </p:nvSpPr>
        <p:spPr>
          <a:xfrm>
            <a:off x="539750" y="1773238"/>
            <a:ext cx="3095625" cy="548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  </a:t>
            </a:r>
            <a:r>
              <a:rPr>
                <a:solidFill>
                  <a:srgbClr val="FFFF00"/>
                </a:solidFill>
              </a:rPr>
              <a:t>Weyl scaling :</a:t>
            </a:r>
          </a:p>
        </p:txBody>
      </p:sp>
      <p:sp>
        <p:nvSpPr>
          <p:cNvPr id="383" name="Textfeld 7"/>
          <p:cNvSpPr txBox="1"/>
          <p:nvPr/>
        </p:nvSpPr>
        <p:spPr>
          <a:xfrm>
            <a:off x="755650" y="3141663"/>
            <a:ext cx="6624638" cy="548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effective action in Einstein frame 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pontaneous breaking  of scale symmetry"/>
          <p:cNvSpPr txBox="1"/>
          <p:nvPr>
            <p:ph type="title"/>
          </p:nvPr>
        </p:nvSpPr>
        <p:spPr>
          <a:xfrm>
            <a:off x="457200" y="274637"/>
            <a:ext cx="8229600" cy="14986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>
                <a:solidFill>
                  <a:srgbClr val="47FFF6"/>
                </a:solidFill>
              </a:defRPr>
            </a:pPr>
            <a:r>
              <a:t>Spontaneous breaking </a:t>
            </a:r>
            <a:br/>
            <a:r>
              <a:t>of scale symmetry</a:t>
            </a:r>
          </a:p>
        </p:txBody>
      </p:sp>
      <p:sp>
        <p:nvSpPr>
          <p:cNvPr id="386" name="expectation value of scalar field breaks scale symmetry spontaneously…"/>
          <p:cNvSpPr txBox="1"/>
          <p:nvPr>
            <p:ph type="body" idx="4294967295"/>
          </p:nvPr>
        </p:nvSpPr>
        <p:spPr>
          <a:xfrm>
            <a:off x="457200" y="2276475"/>
            <a:ext cx="8229600" cy="384968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expectation value of scalar field breaks scale symmetry spontaneously</a:t>
            </a:r>
          </a:p>
          <a:p>
            <a:pPr/>
            <a:r>
              <a:t>massive particles are compatible with scale symmetry</a:t>
            </a:r>
          </a:p>
          <a:p>
            <a:pPr/>
            <a:r>
              <a:t>in presence of massive particles : sign of exact scale symmetry is exactly </a:t>
            </a:r>
            <a:r>
              <a:rPr>
                <a:solidFill>
                  <a:srgbClr val="FFFF00"/>
                </a:solidFill>
              </a:rPr>
              <a:t>massless Goldstone boson</a:t>
            </a:r>
            <a:r>
              <a:t> – the dilaton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Approximate scale symmetry near fixed points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defTabSz="832104">
              <a:defRPr sz="3640">
                <a:solidFill>
                  <a:srgbClr val="47FFF6"/>
                </a:solidFill>
              </a:defRPr>
            </a:lvl1pPr>
          </a:lstStyle>
          <a:p>
            <a:pPr/>
            <a:r>
              <a:t>Approximate scale symmetry near fixed points</a:t>
            </a:r>
          </a:p>
        </p:txBody>
      </p:sp>
      <p:sp>
        <p:nvSpPr>
          <p:cNvPr id="389" name="UV : approximate scale invariance of primordial fluctuation spectrum from inflation…"/>
          <p:cNvSpPr txBox="1"/>
          <p:nvPr>
            <p:ph type="body" idx="4294967295"/>
          </p:nvPr>
        </p:nvSpPr>
        <p:spPr>
          <a:xfrm>
            <a:off x="457200" y="2205037"/>
            <a:ext cx="8229600" cy="4392613"/>
          </a:xfrm>
          <a:prstGeom prst="rect">
            <a:avLst/>
          </a:prstGeom>
          <a:solidFill>
            <a:srgbClr val="0033CC"/>
          </a:solidFill>
        </p:spPr>
        <p:txBody>
          <a:bodyPr>
            <a:normAutofit fontScale="100000" lnSpcReduction="0"/>
          </a:bodyPr>
          <a:lstStyle/>
          <a:p>
            <a:pPr>
              <a:defRPr>
                <a:solidFill>
                  <a:srgbClr val="FFFF00"/>
                </a:solidFill>
              </a:defRPr>
            </a:pPr>
            <a:r>
              <a:t>UV : approximate scale invariance of primordial fluctuation spectrum from inflation</a:t>
            </a:r>
          </a:p>
          <a:p>
            <a:pPr>
              <a:defRPr>
                <a:solidFill>
                  <a:srgbClr val="FFFF00"/>
                </a:solidFill>
              </a:defRPr>
            </a:pPr>
          </a:p>
          <a:p>
            <a:pPr>
              <a:defRPr>
                <a:solidFill>
                  <a:srgbClr val="FFFF00"/>
                </a:solidFill>
              </a:defRPr>
            </a:pPr>
            <a:r>
              <a:t>IR : </a:t>
            </a:r>
            <a:r>
              <a:rPr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cosmon is pseudo Goldstone boson of </a:t>
            </a:r>
            <a:endParaRPr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>
              <a:buSzTx/>
              <a:buFont typeface="Wingdings"/>
              <a:buNone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        spontaneously broken scale symmetry,</a:t>
            </a:r>
          </a:p>
          <a:p>
            <a:pPr>
              <a:buSzTx/>
              <a:buFont typeface="Wingdings"/>
              <a:buNone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        tiny mass,</a:t>
            </a:r>
          </a:p>
          <a:p>
            <a:pPr>
              <a:buSzTx/>
              <a:buFont typeface="Wingdings"/>
              <a:buNone/>
              <a:defRPr>
                <a:solidFill>
                  <a:srgbClr val="FFFF00"/>
                </a:solidFill>
              </a:defRPr>
            </a:pPr>
            <a:r>
              <a:t>        responsible for dynamical Dark Energy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implicity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47FFF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Simplicity</a:t>
            </a:r>
          </a:p>
        </p:txBody>
      </p:sp>
      <p:sp>
        <p:nvSpPr>
          <p:cNvPr id="392" name="simple description of all cosmological epochs…"/>
          <p:cNvSpPr txBox="1"/>
          <p:nvPr>
            <p:ph type="body" idx="4294967295"/>
          </p:nvPr>
        </p:nvSpPr>
        <p:spPr>
          <a:xfrm>
            <a:off x="457200" y="1989137"/>
            <a:ext cx="8229600" cy="41370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>
              <a:buSzTx/>
              <a:buFont typeface="Wingdings"/>
              <a:buNone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simple description of </a:t>
            </a:r>
            <a:r>
              <a:rPr>
                <a:solidFill>
                  <a:srgbClr val="FFFF00"/>
                </a:solidFill>
              </a:rPr>
              <a:t>all</a:t>
            </a:r>
            <a:r>
              <a:t> cosmological epochs</a:t>
            </a:r>
          </a:p>
          <a:p>
            <a:pPr marL="0" indent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 marL="0" indent="0">
              <a:buSzTx/>
              <a:buFont typeface="Wingdings"/>
              <a:buNone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natural incorporation of Dark Energy :</a:t>
            </a:r>
          </a:p>
          <a:p>
            <a:pPr marL="0" indent="0">
              <a:defRPr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 inflation</a:t>
            </a:r>
          </a:p>
          <a:p>
            <a:pPr marL="0" indent="0">
              <a:defRPr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 Early Dark Energy</a:t>
            </a:r>
          </a:p>
          <a:p>
            <a:pPr marL="0" indent="0">
              <a:defRPr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 present Dark Energy dominated epoch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Conclusions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Conclusions</a:t>
            </a:r>
          </a:p>
        </p:txBody>
      </p:sp>
      <p:sp>
        <p:nvSpPr>
          <p:cNvPr id="395" name="Functional renormalisation has worked out in many areas of physics,…"/>
          <p:cNvSpPr txBox="1"/>
          <p:nvPr>
            <p:ph type="body" idx="4294967295"/>
          </p:nvPr>
        </p:nvSpPr>
        <p:spPr>
          <a:xfrm>
            <a:off x="457200" y="2349500"/>
            <a:ext cx="8362950" cy="37766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Functional renormalisation has worked out in many areas of physics, </a:t>
            </a:r>
          </a:p>
          <a:p>
            <a:pPr>
              <a:buSzTx/>
              <a:buFont typeface="Wingdings"/>
              <a:buNone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   even biology and economics…</a:t>
            </a:r>
          </a:p>
          <a:p>
            <a: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try it out 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end"/>
          <p:cNvSpPr txBox="1"/>
          <p:nvPr/>
        </p:nvSpPr>
        <p:spPr>
          <a:xfrm>
            <a:off x="6496050" y="6197600"/>
            <a:ext cx="430297" cy="35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end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How to get from microphysics to macrophysics ?"/>
          <p:cNvSpPr txBox="1"/>
          <p:nvPr>
            <p:ph type="title"/>
          </p:nvPr>
        </p:nvSpPr>
        <p:spPr>
          <a:xfrm>
            <a:off x="457200" y="274637"/>
            <a:ext cx="8229600" cy="14986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000">
                <a:solidFill>
                  <a:srgbClr val="47FFF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How to get from microphysics to macrophysics ?</a:t>
            </a:r>
          </a:p>
        </p:txBody>
      </p:sp>
      <p:sp>
        <p:nvSpPr>
          <p:cNvPr id="136" name="1) motion of planets      :   mi…"/>
          <p:cNvSpPr txBox="1"/>
          <p:nvPr>
            <p:ph type="body" idx="4294967295"/>
          </p:nvPr>
        </p:nvSpPr>
        <p:spPr>
          <a:xfrm>
            <a:off x="457200" y="2205037"/>
            <a:ext cx="8435975" cy="446405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SzTx/>
              <a:buFont typeface="Wingdings"/>
              <a:buNone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1) </a:t>
            </a:r>
            <a:r>
              <a:rPr>
                <a:solidFill>
                  <a:srgbClr val="FFFF00"/>
                </a:solidFill>
              </a:rPr>
              <a:t>motion of planets      </a:t>
            </a:r>
            <a:r>
              <a:t>:   </a:t>
            </a:r>
            <a:r>
              <a:rPr b="1">
                <a:solidFill>
                  <a:srgbClr val="31F927"/>
                </a:solidFill>
              </a:rPr>
              <a:t>m</a:t>
            </a:r>
            <a:r>
              <a:rPr b="1" baseline="-25000">
                <a:solidFill>
                  <a:srgbClr val="31F927"/>
                </a:solidFill>
              </a:rPr>
              <a:t>i</a:t>
            </a:r>
            <a:endParaRPr b="1" baseline="-25000">
              <a:solidFill>
                <a:srgbClr val="31F927"/>
              </a:solidFill>
            </a:endParaRPr>
          </a:p>
          <a:p>
            <a:pPr>
              <a:buSzTx/>
              <a:buFont typeface="Wingdings"/>
              <a:buNone/>
              <a:defRPr>
                <a:solidFill>
                  <a:srgbClr val="47FFF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    compute or measure mass of objects</a:t>
            </a:r>
          </a:p>
          <a:p>
            <a:pPr>
              <a:buSzTx/>
              <a:buFont typeface="Wingdings"/>
              <a:buNone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    </a:t>
            </a:r>
            <a:r>
              <a:rPr sz="2800"/>
              <a:t>( second order more complicated : tides etc. )</a:t>
            </a:r>
          </a:p>
          <a:p>
            <a:pPr>
              <a:buSzTx/>
              <a:buFont typeface="Wingdings"/>
              <a:buNone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2) </a:t>
            </a:r>
            <a:r>
              <a:rPr>
                <a:solidFill>
                  <a:srgbClr val="FFFF00"/>
                </a:solidFill>
              </a:rPr>
              <a:t>thermodynamics</a:t>
            </a:r>
            <a:r>
              <a:t>        :   </a:t>
            </a:r>
            <a:r>
              <a:rPr b="1">
                <a:solidFill>
                  <a:srgbClr val="31F927"/>
                </a:solidFill>
              </a:rPr>
              <a:t>J( T, µ )</a:t>
            </a:r>
            <a:endParaRPr b="1">
              <a:solidFill>
                <a:srgbClr val="31F927"/>
              </a:solidFill>
            </a:endParaRPr>
          </a:p>
          <a:p>
            <a:pPr>
              <a:buSzTx/>
              <a:buFont typeface="Wingdings"/>
              <a:buNone/>
              <a:defRPr b="1">
                <a:solidFill>
                  <a:srgbClr val="31F927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     </a:t>
            </a:r>
            <a:r>
              <a:rPr b="0">
                <a:solidFill>
                  <a:srgbClr val="47FFF6"/>
                </a:solidFill>
              </a:rPr>
              <a:t>integrate out degrees of freedom</a:t>
            </a:r>
            <a:endParaRPr>
              <a:solidFill>
                <a:srgbClr val="47FFF6"/>
              </a:solidFill>
            </a:endParaRPr>
          </a:p>
          <a:p>
            <a:pPr>
              <a:buSzTx/>
              <a:buFont typeface="Wingdings"/>
              <a:buNone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3) </a:t>
            </a:r>
            <a:r>
              <a:rPr>
                <a:solidFill>
                  <a:srgbClr val="FFFF00"/>
                </a:solidFill>
              </a:rPr>
              <a:t>antiferromagnetic waves for correlated electrons</a:t>
            </a:r>
            <a:endParaRPr>
              <a:solidFill>
                <a:srgbClr val="FFFF00"/>
              </a:solidFill>
            </a:endParaRPr>
          </a:p>
          <a:p>
            <a:pPr>
              <a:buSzTx/>
              <a:buFont typeface="Wingdings"/>
              <a:buNone/>
              <a:defRPr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     </a:t>
            </a:r>
            <a:r>
              <a:rPr b="1">
                <a:solidFill>
                  <a:srgbClr val="31F927"/>
                </a:solidFill>
              </a:rPr>
              <a:t>Γ[ s</a:t>
            </a:r>
            <a:r>
              <a:rPr b="1" baseline="-25000">
                <a:solidFill>
                  <a:srgbClr val="31F927"/>
                </a:solidFill>
              </a:rPr>
              <a:t>i</a:t>
            </a:r>
            <a:r>
              <a:rPr b="1">
                <a:solidFill>
                  <a:srgbClr val="31F927"/>
                </a:solidFill>
              </a:rPr>
              <a:t>(x) ]    </a:t>
            </a:r>
            <a:r>
              <a:rPr>
                <a:solidFill>
                  <a:srgbClr val="47FFF6"/>
                </a:solidFill>
              </a:rPr>
              <a:t>change degrees of freedom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entral role of fluctuations"/>
          <p:cNvSpPr txBox="1"/>
          <p:nvPr>
            <p:ph type="title"/>
          </p:nvPr>
        </p:nvSpPr>
        <p:spPr>
          <a:xfrm>
            <a:off x="457200" y="274637"/>
            <a:ext cx="8291513" cy="488315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b="0" i="1"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central role of fluctuations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lassical and effective action"/>
          <p:cNvSpPr txBox="1"/>
          <p:nvPr>
            <p:ph type="title"/>
          </p:nvPr>
        </p:nvSpPr>
        <p:spPr>
          <a:xfrm>
            <a:off x="457200" y="26447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0EFFDB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Classical and effective action</a:t>
            </a:r>
          </a:p>
        </p:txBody>
      </p:sp>
      <p:sp>
        <p:nvSpPr>
          <p:cNvPr id="141" name="classical action : microscopic laws…"/>
          <p:cNvSpPr txBox="1"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classical action </a:t>
            </a:r>
            <a:r>
              <a:rPr>
                <a:solidFill>
                  <a:srgbClr val="FFFFFF"/>
                </a:solidFill>
              </a:rPr>
              <a:t>: microscopic laws</a:t>
            </a:r>
          </a:p>
          <a:p>
            <a: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>
              <a:defRPr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quantum effective action </a:t>
            </a:r>
            <a:r>
              <a:rPr>
                <a:solidFill>
                  <a:srgbClr val="FFFFFF"/>
                </a:solidFill>
              </a:rPr>
              <a:t>: macroscopic laws</a:t>
            </a:r>
          </a:p>
          <a:p>
            <a:pPr>
              <a:buSzTx/>
              <a:buFont typeface="Wingdings"/>
              <a:buNone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        includes</a:t>
            </a:r>
            <a:r>
              <a:rPr>
                <a:solidFill>
                  <a:srgbClr val="FFFB00"/>
                </a:solidFill>
              </a:rPr>
              <a:t> all fluctuation effects</a:t>
            </a:r>
            <a:r>
              <a:t> </a:t>
            </a:r>
          </a:p>
          <a:p>
            <a:pPr>
              <a:buSzTx/>
              <a:buFont typeface="Wingdings"/>
              <a:buNone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       (quantum, thermal, whatsoever…)</a:t>
            </a:r>
          </a:p>
          <a:p>
            <a:pPr>
              <a:buSzTx/>
              <a:buFont typeface="Wingdings"/>
              <a:buNone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        field equations are exact</a:t>
            </a:r>
          </a:p>
          <a:p>
            <a:pPr>
              <a:buSzTx/>
              <a:buFont typeface="Wingdings"/>
              <a:buNone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        Landau type theory</a:t>
            </a:r>
          </a:p>
          <a:p>
            <a:pPr>
              <a:buSzTx/>
              <a:buFont typeface="Wingdings"/>
              <a:buNone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        generates 1PI- correlation functions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Stream">
  <a:themeElements>
    <a:clrScheme name="Stream">
      <a:dk1>
        <a:srgbClr val="003399"/>
      </a:dk1>
      <a:lt1>
        <a:srgbClr val="003399"/>
      </a:lt1>
      <a:dk2>
        <a:srgbClr val="A7A7A7"/>
      </a:dk2>
      <a:lt2>
        <a:srgbClr val="535353"/>
      </a:lt2>
      <a:accent1>
        <a:srgbClr val="0099CC"/>
      </a:accent1>
      <a:accent2>
        <a:srgbClr val="A886E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ream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trea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3399"/>
            </a:solidFill>
            <a:effectLst/>
            <a:uFillTx/>
            <a:latin typeface="Garamond"/>
            <a:ea typeface="Garamond"/>
            <a:cs typeface="Garamond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3399"/>
            </a:solidFill>
            <a:effectLst/>
            <a:uFillTx/>
            <a:latin typeface="Garamond"/>
            <a:ea typeface="Garamond"/>
            <a:cs typeface="Garamond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tream">
  <a:themeElements>
    <a:clrScheme name="Stream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99CC"/>
      </a:accent1>
      <a:accent2>
        <a:srgbClr val="A886E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ream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trea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3399"/>
            </a:solidFill>
            <a:effectLst/>
            <a:uFillTx/>
            <a:latin typeface="Garamond"/>
            <a:ea typeface="Garamond"/>
            <a:cs typeface="Garamond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3399"/>
            </a:solidFill>
            <a:effectLst/>
            <a:uFillTx/>
            <a:latin typeface="Garamond"/>
            <a:ea typeface="Garamond"/>
            <a:cs typeface="Garamond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