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 b="def" i="def"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 b="def" i="def"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FFE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>
                <a:solidFill>
                  <a:srgbClr val="E5E5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defRPr sz="32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>
                <a:solidFill>
                  <a:srgbClr val="E5E5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571500" y="17780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defRPr sz="32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60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55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56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57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58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59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61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62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6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>
                <a:solidFill>
                  <a:srgbClr val="E5E5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  <a:lvl2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2pPr>
            <a:lvl3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3pPr>
            <a:lvl4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4pPr>
            <a:lvl5pPr marL="2194560" indent="-365760"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78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73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74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75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76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77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79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80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8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>
                <a:solidFill>
                  <a:srgbClr val="E5E5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95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90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91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92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93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94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96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97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" name="Title Text"/>
          <p:cNvSpPr txBox="1"/>
          <p:nvPr>
            <p:ph type="title"/>
          </p:nvPr>
        </p:nvSpPr>
        <p:spPr>
          <a:xfrm>
            <a:off x="596900" y="1682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457200" y="1927175"/>
            <a:ext cx="8229600" cy="460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2pPr marL="783771" indent="-326571">
              <a:defRPr sz="3200">
                <a:solidFill>
                  <a:srgbClr val="F3FFEA"/>
                </a:solidFill>
              </a:defRPr>
            </a:lvl2pPr>
            <a:lvl3pPr marL="1219200" indent="-304800">
              <a:defRPr sz="3200">
                <a:solidFill>
                  <a:srgbClr val="00FFEC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235200" indent="-406400">
              <a:defRPr sz="3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899" marR="0" indent="-342899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1pPr>
      <a:lvl2pPr marL="865414" marR="0" indent="-408214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3pPr>
      <a:lvl4pPr marL="1828800" marR="0" indent="-4572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4pPr>
      <a:lvl5pPr marL="23368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5pPr>
      <a:lvl6pPr marL="27940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6pPr>
      <a:lvl7pPr marL="32512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7pPr>
      <a:lvl8pPr marL="37084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8pPr>
      <a:lvl9pPr marL="41656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4000" u="none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8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5" Type="http://schemas.openxmlformats.org/officeDocument/2006/relationships/image" Target="../media/image1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Relationship Id="rId4" Type="http://schemas.openxmlformats.org/officeDocument/2006/relationships/image" Target="../media/image16.tif"/><Relationship Id="rId5" Type="http://schemas.openxmlformats.org/officeDocument/2006/relationships/image" Target="../media/image14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4.jpeg"/><Relationship Id="rId4" Type="http://schemas.openxmlformats.org/officeDocument/2006/relationships/image" Target="../media/image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"/><Relationship Id="rId3" Type="http://schemas.openxmlformats.org/officeDocument/2006/relationships/image" Target="../media/image21.tif"/><Relationship Id="rId4" Type="http://schemas.openxmlformats.org/officeDocument/2006/relationships/image" Target="../media/image2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"/><Relationship Id="rId3" Type="http://schemas.openxmlformats.org/officeDocument/2006/relationships/image" Target="../media/image24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Relationship Id="rId4" Type="http://schemas.openxmlformats.org/officeDocument/2006/relationships/image" Target="../media/image27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"/><Relationship Id="rId3" Type="http://schemas.openxmlformats.org/officeDocument/2006/relationships/image" Target="../media/image2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tif"/><Relationship Id="rId3" Type="http://schemas.openxmlformats.org/officeDocument/2006/relationships/image" Target="../media/image29.tif"/><Relationship Id="rId4" Type="http://schemas.openxmlformats.org/officeDocument/2006/relationships/image" Target="../media/image30.tif"/><Relationship Id="rId5" Type="http://schemas.openxmlformats.org/officeDocument/2006/relationships/image" Target="../media/image31.tif"/><Relationship Id="rId6" Type="http://schemas.openxmlformats.org/officeDocument/2006/relationships/image" Target="../media/image32.tif"/><Relationship Id="rId7" Type="http://schemas.openxmlformats.org/officeDocument/2006/relationships/image" Target="../media/image33.tif"/><Relationship Id="rId8" Type="http://schemas.openxmlformats.org/officeDocument/2006/relationships/image" Target="../media/image34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Relationship Id="rId3" Type="http://schemas.openxmlformats.org/officeDocument/2006/relationships/image" Target="../media/image35.tif"/><Relationship Id="rId4" Type="http://schemas.openxmlformats.org/officeDocument/2006/relationships/image" Target="../media/image36.tif"/><Relationship Id="rId5" Type="http://schemas.openxmlformats.org/officeDocument/2006/relationships/image" Target="../media/image37.tif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undamental scale invari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E1FF02"/>
                </a:solidFill>
              </a:defRPr>
            </a:lvl1pPr>
          </a:lstStyle>
          <a:p>
            <a:pPr/>
            <a:r>
              <a:t>Fundamental scale invariance </a:t>
            </a:r>
          </a:p>
        </p:txBody>
      </p:sp>
      <p:pic>
        <p:nvPicPr>
          <p:cNvPr id="1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7879" y="3835861"/>
            <a:ext cx="3928270" cy="2709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15869" t="10829" r="3288" b="9461"/>
          <a:stretch>
            <a:fillRect/>
          </a:stretch>
        </p:blipFill>
        <p:spPr>
          <a:xfrm>
            <a:off x="365997" y="2128834"/>
            <a:ext cx="3928191" cy="290354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"/>
          <p:cNvSpPr txBox="1"/>
          <p:nvPr/>
        </p:nvSpPr>
        <p:spPr>
          <a:xfrm>
            <a:off x="3006936" y="1878858"/>
            <a:ext cx="2952328" cy="548046"/>
          </a:xfrm>
          <a:prstGeom prst="rect">
            <a:avLst/>
          </a:prstGeom>
          <a:solidFill>
            <a:srgbClr val="00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UV fixed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low equation an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Flow equation and</a:t>
            </a:r>
          </a:p>
          <a:p>
            <a:pPr/>
            <a:r>
              <a:t>scaling solution</a:t>
            </a:r>
          </a:p>
        </p:txBody>
      </p:sp>
      <p:sp>
        <p:nvSpPr>
          <p:cNvPr id="151" name="Flow equation for canonical fields…"/>
          <p:cNvSpPr txBox="1"/>
          <p:nvPr>
            <p:ph type="body" idx="1"/>
          </p:nvPr>
        </p:nvSpPr>
        <p:spPr>
          <a:xfrm>
            <a:off x="495300" y="1664890"/>
            <a:ext cx="8432800" cy="5089377"/>
          </a:xfrm>
          <a:prstGeom prst="rect">
            <a:avLst/>
          </a:prstGeom>
        </p:spPr>
        <p:txBody>
          <a:bodyPr/>
          <a:lstStyle/>
          <a:p>
            <a:pPr/>
            <a:r>
              <a:t>Flow equation for canonical fields</a:t>
            </a:r>
          </a:p>
          <a:p>
            <a:pPr/>
          </a:p>
          <a:p>
            <a:pPr/>
          </a:p>
          <a:p>
            <a:pPr/>
          </a:p>
          <a:p>
            <a:pPr/>
            <a:r>
              <a:t>Scaling solution for scale invariant fields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9650" y="2667000"/>
            <a:ext cx="45847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4650" y="5168900"/>
            <a:ext cx="3594100" cy="11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s the world described by a…"/>
          <p:cNvSpPr txBox="1"/>
          <p:nvPr>
            <p:ph type="title"/>
          </p:nvPr>
        </p:nvSpPr>
        <p:spPr>
          <a:xfrm>
            <a:off x="342900" y="1958975"/>
            <a:ext cx="8229600" cy="1508125"/>
          </a:xfrm>
          <a:prstGeom prst="rect">
            <a:avLst/>
          </a:prstGeom>
        </p:spPr>
        <p:txBody>
          <a:bodyPr/>
          <a:lstStyle/>
          <a:p>
            <a:pPr>
              <a:defRPr b="0" i="1">
                <a:solidFill>
                  <a:srgbClr val="FFFB00"/>
                </a:solidFill>
              </a:defRPr>
            </a:pPr>
            <a:r>
              <a:t>Is the world described by a </a:t>
            </a:r>
          </a:p>
          <a:p>
            <a:pPr>
              <a:defRPr b="0" i="1">
                <a:solidFill>
                  <a:srgbClr val="FFFB00"/>
                </a:solidFill>
              </a:defRPr>
            </a:pPr>
            <a:r>
              <a:t>scaling solution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ffective action for scalar field and grav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pPr/>
            <a:r>
              <a:t>Effective action for scalar field and gravity</a:t>
            </a:r>
          </a:p>
        </p:txBody>
      </p:sp>
      <p:sp>
        <p:nvSpPr>
          <p:cNvPr id="158" name="Scaling fields…"/>
          <p:cNvSpPr txBox="1"/>
          <p:nvPr>
            <p:ph type="body" idx="1"/>
          </p:nvPr>
        </p:nvSpPr>
        <p:spPr>
          <a:xfrm>
            <a:off x="574898" y="3268908"/>
            <a:ext cx="8273604" cy="4543724"/>
          </a:xfrm>
          <a:prstGeom prst="rect">
            <a:avLst/>
          </a:prstGeom>
        </p:spPr>
        <p:txBody>
          <a:bodyPr/>
          <a:lstStyle/>
          <a:p>
            <a:pPr/>
            <a:r>
              <a:t>Scaling fields</a:t>
            </a:r>
          </a:p>
          <a:p>
            <a:pPr/>
          </a:p>
          <a:p>
            <a:pPr/>
            <a:r>
              <a:t>Scale invariant effective action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439" y="5459088"/>
            <a:ext cx="4944542" cy="845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8700" y="5504660"/>
            <a:ext cx="2339642" cy="808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8960" y="2049708"/>
            <a:ext cx="5246080" cy="84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30312" y="3268908"/>
            <a:ext cx="1562777" cy="754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91200" y="3295429"/>
            <a:ext cx="904835" cy="701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94146" y="3314770"/>
            <a:ext cx="904836" cy="663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sence of relevant parameters…"/>
          <p:cNvSpPr txBox="1"/>
          <p:nvPr>
            <p:ph type="title"/>
          </p:nvPr>
        </p:nvSpPr>
        <p:spPr>
          <a:xfrm>
            <a:off x="457200" y="180974"/>
            <a:ext cx="8229600" cy="1789064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  <a:r>
              <a:t>Absence of relevant parameters</a:t>
            </a:r>
          </a:p>
          <a:p>
            <a:pPr>
              <a:defRPr sz="4700"/>
            </a:pPr>
            <a:r>
              <a:t>for fundamental scale invariance</a:t>
            </a:r>
          </a:p>
        </p:txBody>
      </p:sp>
      <p:sp>
        <p:nvSpPr>
          <p:cNvPr id="167" name="Double-click to edit"/>
          <p:cNvSpPr txBox="1"/>
          <p:nvPr>
            <p:ph type="body" idx="1"/>
          </p:nvPr>
        </p:nvSpPr>
        <p:spPr>
          <a:xfrm>
            <a:off x="457200" y="2179935"/>
            <a:ext cx="8229600" cy="46145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0" y="5194300"/>
            <a:ext cx="3530600" cy="116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1738" y="2247900"/>
            <a:ext cx="3007863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9551" y="4131619"/>
            <a:ext cx="6018498" cy="711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5950" y="2247900"/>
            <a:ext cx="4254500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redictiv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Predictivity</a:t>
            </a:r>
          </a:p>
        </p:txBody>
      </p:sp>
      <p:sp>
        <p:nvSpPr>
          <p:cNvPr id="174" name="Theories with fundamental scale symmetry are very predictive…"/>
          <p:cNvSpPr txBox="1"/>
          <p:nvPr>
            <p:ph type="body" idx="1"/>
          </p:nvPr>
        </p:nvSpPr>
        <p:spPr>
          <a:xfrm>
            <a:off x="596900" y="2514600"/>
            <a:ext cx="8229600" cy="4601965"/>
          </a:xfrm>
          <a:prstGeom prst="rect">
            <a:avLst/>
          </a:prstGeom>
        </p:spPr>
        <p:txBody>
          <a:bodyPr/>
          <a:lstStyle/>
          <a:p>
            <a:pPr/>
            <a:r>
              <a:t>Theories with fundamental scale symmetry are very predictive</a:t>
            </a:r>
          </a:p>
          <a:p>
            <a:pPr/>
            <a:r>
              <a:t>Absence of relevant parameters</a:t>
            </a:r>
          </a:p>
          <a:p>
            <a:pPr/>
            <a:r>
              <a:t>New criterion for fundamental theories</a:t>
            </a:r>
          </a:p>
          <a:p>
            <a:pPr/>
            <a:r>
              <a:t>Stronger than renormalizability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caling solutions are restric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Scaling solutions are restrictive</a:t>
            </a:r>
          </a:p>
        </p:txBody>
      </p:sp>
      <p:sp>
        <p:nvSpPr>
          <p:cNvPr id="177" name="Scaling solutions are particular solutions of non-linear differential equations…"/>
          <p:cNvSpPr txBox="1"/>
          <p:nvPr>
            <p:ph type="body" idx="1"/>
          </p:nvPr>
        </p:nvSpPr>
        <p:spPr>
          <a:xfrm>
            <a:off x="457200" y="2263576"/>
            <a:ext cx="8229600" cy="4265564"/>
          </a:xfrm>
          <a:prstGeom prst="rect">
            <a:avLst/>
          </a:prstGeom>
        </p:spPr>
        <p:txBody>
          <a:bodyPr/>
          <a:lstStyle/>
          <a:p>
            <a:pPr/>
            <a:r>
              <a:t>Scaling solutions are particular solutions of non-linear differential equations</a:t>
            </a:r>
          </a:p>
          <a:p>
            <a:pPr/>
            <a:r>
              <a:t>In presence of gravitational fluctuations: scalar effective potential no longer approximated by polynomial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caling potential i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4FFEE"/>
                </a:solidFill>
              </a:defRPr>
            </a:pPr>
            <a:r>
              <a:t>Scaling potential in </a:t>
            </a:r>
          </a:p>
          <a:p>
            <a:pPr>
              <a:defRPr>
                <a:solidFill>
                  <a:srgbClr val="04FFEE"/>
                </a:solidFill>
              </a:defRPr>
            </a:pPr>
            <a:r>
              <a:t>standard model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705" y="1728239"/>
            <a:ext cx="5268590" cy="4977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efficient of curvature scalar in standard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Coefficient of curvature scalar in standard model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878" y="1710516"/>
            <a:ext cx="5581759" cy="4969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Higgs inflation not compatible with asymptotic safe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z="4700"/>
              <a:t>Higgs inflation not compatible with asymptotic</a:t>
            </a:r>
            <a:r>
              <a:t> safety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3427" y="1834290"/>
            <a:ext cx="5797146" cy="4737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caling potential for GUT with non-zero gauge cou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Scaling potential for GUT with non-zero gauge coupling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" y="2005538"/>
            <a:ext cx="4217864" cy="440161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pontaneous…"/>
          <p:cNvSpPr txBox="1"/>
          <p:nvPr/>
        </p:nvSpPr>
        <p:spPr>
          <a:xfrm>
            <a:off x="5707398" y="2272029"/>
            <a:ext cx="3001031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700"/>
            </a:pPr>
            <a:r>
              <a:rPr>
                <a:solidFill>
                  <a:srgbClr val="FFFB00"/>
                </a:solidFill>
              </a:rPr>
              <a:t>Spontaneous </a:t>
            </a:r>
            <a:endParaRPr>
              <a:solidFill>
                <a:srgbClr val="FFFB00"/>
              </a:solidFill>
            </a:endParaRPr>
          </a:p>
          <a:p>
            <a:pPr>
              <a:defRPr sz="3700"/>
            </a:pPr>
            <a:r>
              <a:rPr>
                <a:solidFill>
                  <a:srgbClr val="FFFB00"/>
                </a:solidFill>
              </a:rPr>
              <a:t>symmetry breaking by scaling solution near Planck scale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normalizable the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FFE2"/>
                </a:solidFill>
              </a:defRPr>
            </a:lvl1pPr>
          </a:lstStyle>
          <a:p>
            <a:pPr/>
            <a:r>
              <a:t>Renormalizable theories</a:t>
            </a:r>
          </a:p>
        </p:txBody>
      </p:sp>
      <p:sp>
        <p:nvSpPr>
          <p:cNvPr id="114" name="1) Ultraviolet fixed point :…"/>
          <p:cNvSpPr txBox="1"/>
          <p:nvPr>
            <p:ph type="body" idx="1"/>
          </p:nvPr>
        </p:nvSpPr>
        <p:spPr>
          <a:xfrm>
            <a:off x="457200" y="2361108"/>
            <a:ext cx="8509000" cy="750813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4200">
                <a:solidFill>
                  <a:srgbClr val="DEFF1C"/>
                </a:solidFill>
              </a:defRPr>
            </a:pPr>
            <a:r>
              <a:t>1) Ultraviolet fixed point :   </a:t>
            </a:r>
          </a:p>
          <a:p>
            <a:pPr marL="0" indent="0">
              <a:buClrTx/>
              <a:buSzTx/>
              <a:buNone/>
              <a:defRPr sz="4200">
                <a:solidFill>
                  <a:srgbClr val="DEFF1C"/>
                </a:solidFill>
              </a:defRPr>
            </a:pPr>
            <a:r>
              <a:t>            </a:t>
            </a:r>
            <a:r>
              <a:rPr>
                <a:solidFill>
                  <a:srgbClr val="0FFF03"/>
                </a:solidFill>
              </a:rPr>
              <a:t>scaling solution    </a:t>
            </a:r>
          </a:p>
          <a:p>
            <a:pPr marL="0" indent="0">
              <a:buClrTx/>
              <a:buSzTx/>
              <a:buNone/>
              <a:defRPr sz="4200">
                <a:solidFill>
                  <a:srgbClr val="DEFF1C"/>
                </a:solidFill>
              </a:defRPr>
            </a:pPr>
          </a:p>
          <a:p>
            <a:pPr marL="0" indent="0">
              <a:buClrTx/>
              <a:buSzTx/>
              <a:buNone/>
              <a:defRPr sz="4200">
                <a:solidFill>
                  <a:srgbClr val="DEFF1C"/>
                </a:solidFill>
              </a:defRPr>
            </a:pPr>
            <a:r>
              <a:t>2) Flow away from fixed point :</a:t>
            </a:r>
          </a:p>
          <a:p>
            <a:pPr marL="0" indent="0">
              <a:buClrTx/>
              <a:buSzTx/>
              <a:buNone/>
              <a:defRPr sz="4200">
                <a:solidFill>
                  <a:srgbClr val="DEFF1C"/>
                </a:solidFill>
              </a:defRPr>
            </a:pPr>
            <a:r>
              <a:t>            </a:t>
            </a:r>
            <a:r>
              <a:rPr>
                <a:solidFill>
                  <a:srgbClr val="00FF12"/>
                </a:solidFill>
              </a:rPr>
              <a:t>relevant parameters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58951">
              <a:defRPr sz="3652">
                <a:solidFill>
                  <a:srgbClr val="33CCFF"/>
                </a:solidFill>
                <a:effectLst>
                  <a:outerShdw sx="100000" sy="100000" kx="0" ky="0" algn="b" rotWithShape="0" blurRad="31623" dist="31623" dir="2700000">
                    <a:srgbClr val="000000"/>
                  </a:outerShdw>
                </a:effectLst>
              </a:defRPr>
            </a:pPr>
            <a:r>
              <a:t>Asymptotically</a:t>
            </a:r>
            <a:r>
              <a:t> vanishing </a:t>
            </a:r>
          </a:p>
          <a:p>
            <a:pPr defTabSz="758951">
              <a:defRPr sz="3652">
                <a:solidFill>
                  <a:srgbClr val="33CCFF"/>
                </a:solidFill>
                <a:effectLst>
                  <a:outerShdw sx="100000" sy="100000" kx="0" ky="0" algn="b" rotWithShape="0" blurRad="31623" dist="31623" dir="2700000">
                    <a:srgbClr val="000000"/>
                  </a:outerShdw>
                </a:effectLst>
              </a:defRPr>
            </a:pPr>
            <a:r>
              <a:t>cosmological „constant</a:t>
            </a:r>
            <a:r>
              <a:t>“</a:t>
            </a:r>
          </a:p>
        </p:txBody>
      </p:sp>
      <p:sp>
        <p:nvSpPr>
          <p:cNvPr id="193" name="Inhaltsplatzhalter 3"/>
          <p:cNvSpPr txBox="1"/>
          <p:nvPr>
            <p:ph type="body" idx="1"/>
          </p:nvPr>
        </p:nvSpPr>
        <p:spPr>
          <a:xfrm>
            <a:off x="190500" y="1785242"/>
            <a:ext cx="8229600" cy="3768627"/>
          </a:xfrm>
          <a:prstGeom prst="rect">
            <a:avLst/>
          </a:prstGeom>
        </p:spPr>
        <p:txBody>
          <a:bodyPr/>
          <a:lstStyle/>
          <a:p>
            <a:pPr marL="312039" indent="-312039" defTabSz="832104">
              <a:spcBef>
                <a:spcPts val="600"/>
              </a:spcBef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  <a:r>
              <a:t>What matters : Ratio of potential divided by fourth power of Planck mass</a:t>
            </a:r>
          </a:p>
          <a:p>
            <a:pPr marL="312039" indent="-312039" defTabSz="832104">
              <a:spcBef>
                <a:spcPts val="600"/>
              </a:spcBef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</a:p>
          <a:p>
            <a:pPr marL="0" indent="0" defTabSz="832104">
              <a:spcBef>
                <a:spcPts val="600"/>
              </a:spcBef>
              <a:buSzTx/>
              <a:buFont typeface="Wingdings"/>
              <a:buNone/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</a:p>
          <a:p>
            <a:pPr marL="0" indent="0" defTabSz="832104">
              <a:spcBef>
                <a:spcPts val="600"/>
              </a:spcBef>
              <a:buSzTx/>
              <a:buFont typeface="Wingdings"/>
              <a:buNone/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</a:p>
          <a:p>
            <a:pPr marL="0" indent="0" defTabSz="832104">
              <a:spcBef>
                <a:spcPts val="600"/>
              </a:spcBef>
              <a:buSzTx/>
              <a:buFont typeface="Wingdings"/>
              <a:buNone/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  <a:r>
              <a:t>vanishes for </a:t>
            </a:r>
            <a:r>
              <a:t>χ</a:t>
            </a:r>
            <a:r>
              <a:t> </a:t>
            </a:r>
            <a:r>
              <a:t>→</a:t>
            </a:r>
            <a:r>
              <a:t> </a:t>
            </a:r>
            <a:r>
              <a:t>∞</a:t>
            </a:r>
            <a:r>
              <a:t> !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785242"/>
            <a:ext cx="5696429" cy="1092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608" y="5818379"/>
            <a:ext cx="2812728" cy="92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3725" t="0" r="3725" b="30311"/>
          <a:stretch>
            <a:fillRect/>
          </a:stretch>
        </p:blipFill>
        <p:spPr>
          <a:xfrm>
            <a:off x="6948951" y="2691209"/>
            <a:ext cx="1877921" cy="147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0" b="27798"/>
          <a:stretch>
            <a:fillRect/>
          </a:stretch>
        </p:blipFill>
        <p:spPr>
          <a:xfrm>
            <a:off x="6814609" y="4335624"/>
            <a:ext cx="2146750" cy="138002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k= 2 • 10-3 eV"/>
          <p:cNvSpPr txBox="1"/>
          <p:nvPr/>
        </p:nvSpPr>
        <p:spPr>
          <a:xfrm>
            <a:off x="4282350" y="5921473"/>
            <a:ext cx="2659582" cy="63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k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= 2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•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 10</a:t>
            </a:r>
            <a:r>
              <a:rPr baseline="29714">
                <a:latin typeface="Garamond"/>
                <a:ea typeface="Garamond"/>
                <a:cs typeface="Garamond"/>
                <a:sym typeface="Garamond"/>
              </a:rPr>
              <a:t>-3 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2"/>
          <p:cNvSpPr txBox="1"/>
          <p:nvPr>
            <p:ph type="title" idx="4294967295"/>
          </p:nvPr>
        </p:nvSpPr>
        <p:spPr>
          <a:xfrm>
            <a:off x="468312" y="476250"/>
            <a:ext cx="8229601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Quintessence</a:t>
            </a:r>
          </a:p>
        </p:txBody>
      </p:sp>
      <p:sp>
        <p:nvSpPr>
          <p:cNvPr id="201" name="Rectangle 3"/>
          <p:cNvSpPr txBox="1"/>
          <p:nvPr>
            <p:ph type="body" idx="4294967295"/>
          </p:nvPr>
        </p:nvSpPr>
        <p:spPr>
          <a:xfrm>
            <a:off x="827087" y="2565400"/>
            <a:ext cx="7705726" cy="40211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spcBef>
                <a:spcPts val="1100"/>
              </a:spcBef>
              <a:buSzTx/>
              <a:buFont typeface="Wingdings"/>
              <a:buNone/>
              <a:defRPr sz="48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</a:t>
            </a:r>
            <a:r>
              <a:rPr sz="4000"/>
              <a:t>Dynamical dark energy ,</a:t>
            </a:r>
            <a:endParaRPr sz="4000"/>
          </a:p>
          <a:p>
            <a:pPr marL="342900" indent="-342900">
              <a:spcBef>
                <a:spcPts val="900"/>
              </a:spcBef>
              <a:buSzTx/>
              <a:buFont typeface="Wingdings"/>
              <a:buNone/>
              <a:defRPr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generated by  </a:t>
            </a:r>
            <a:r>
              <a:rPr>
                <a:solidFill>
                  <a:srgbClr val="FFFF00"/>
                </a:solidFill>
              </a:rPr>
              <a:t>scalar</a:t>
            </a:r>
            <a:r>
              <a:rPr>
                <a:solidFill>
                  <a:srgbClr val="33CC33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field (cosmon )</a:t>
            </a:r>
          </a:p>
        </p:txBody>
      </p:sp>
      <p:sp>
        <p:nvSpPr>
          <p:cNvPr id="202" name="Text Box 4"/>
          <p:cNvSpPr txBox="1"/>
          <p:nvPr/>
        </p:nvSpPr>
        <p:spPr>
          <a:xfrm>
            <a:off x="2268538" y="5734050"/>
            <a:ext cx="676751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C.Wetterich,Nucl.Phys.B302(1988)668,            24.9.87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P.J.E.Peebles,B.Ratra,ApJ.Lett.325(1988)L17,  20.10.87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"/>
          <p:cNvSpPr txBox="1"/>
          <p:nvPr>
            <p:ph type="title" idx="4294967295"/>
          </p:nvPr>
        </p:nvSpPr>
        <p:spPr>
          <a:xfrm>
            <a:off x="468313" y="476250"/>
            <a:ext cx="8424862" cy="3816350"/>
          </a:xfrm>
          <a:prstGeom prst="rect">
            <a:avLst/>
          </a:prstGeom>
          <a:solidFill>
            <a:srgbClr val="33CCFF"/>
          </a:solidFill>
        </p:spPr>
        <p:txBody>
          <a:bodyPr>
            <a:normAutofit fontScale="100000" lnSpcReduction="0"/>
          </a:bodyPr>
          <a:lstStyle/>
          <a:p>
            <a:pPr>
              <a:defRPr sz="4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Prediction :</a:t>
            </a:r>
            <a:br/>
            <a:br/>
            <a:r>
              <a:t> homogeneous dark energy</a:t>
            </a:r>
            <a:br/>
            <a:r>
              <a:t>influences recent cosmology</a:t>
            </a:r>
            <a:br/>
            <a:br/>
            <a:r>
              <a:t>- of same order as dark matter -</a:t>
            </a:r>
          </a:p>
        </p:txBody>
      </p:sp>
      <p:sp>
        <p:nvSpPr>
          <p:cNvPr id="205" name="Text Box 3"/>
          <p:cNvSpPr txBox="1"/>
          <p:nvPr/>
        </p:nvSpPr>
        <p:spPr>
          <a:xfrm>
            <a:off x="592138" y="4953000"/>
            <a:ext cx="8179555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Original models do not fit the present observations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 …. modifications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 ( different growth of neutrino mass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 idx="4294967295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Einstein frame</a:t>
            </a:r>
          </a:p>
        </p:txBody>
      </p:sp>
      <p:sp>
        <p:nvSpPr>
          <p:cNvPr id="208" name="Content Placeholder 2"/>
          <p:cNvSpPr txBox="1"/>
          <p:nvPr>
            <p:ph type="body" idx="4294967295"/>
          </p:nvPr>
        </p:nvSpPr>
        <p:spPr>
          <a:xfrm>
            <a:off x="558800" y="18796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“Weyl scaling” maps variable gravity model to Universe with fixed masses and standard expansion history. </a:t>
            </a:r>
          </a:p>
          <a:p>
            <a:pPr marL="342900" indent="-342900">
              <a:defRPr sz="3200">
                <a:solidFill>
                  <a:srgbClr val="00F9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For scaling solutions: scale k disappears !</a:t>
            </a:r>
          </a:p>
          <a:p>
            <a:pPr marL="342900" indent="-342900"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Standard gravity coupled to scalar field. </a:t>
            </a:r>
          </a:p>
          <a:p>
            <a:pPr marL="0" indent="0">
              <a:buSzTx/>
              <a:buFont typeface="Wingdings"/>
              <a:buNone/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342900" indent="-342900">
              <a:defRPr sz="3200">
                <a:solidFill>
                  <a:srgbClr val="00F9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Exact equivalence of different frames !</a:t>
            </a:r>
          </a:p>
          <a:p>
            <a:pPr marL="0" indent="0">
              <a:buSzTx/>
              <a:buFont typeface="Wingdings"/>
              <a:buNone/>
              <a:defRPr sz="3200">
                <a:solidFill>
                  <a:srgbClr val="00F9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 “ different pictures”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el 1"/>
          <p:cNvSpPr txBox="1"/>
          <p:nvPr>
            <p:ph type="title" idx="4294967295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Field relativity</a:t>
            </a:r>
          </a:p>
        </p:txBody>
      </p:sp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55547" b="0"/>
          <a:stretch>
            <a:fillRect/>
          </a:stretch>
        </p:blipFill>
        <p:spPr>
          <a:xfrm>
            <a:off x="4211959" y="1988840"/>
            <a:ext cx="2016870" cy="100171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feld 6"/>
          <p:cNvSpPr txBox="1"/>
          <p:nvPr/>
        </p:nvSpPr>
        <p:spPr>
          <a:xfrm>
            <a:off x="539750" y="2204864"/>
            <a:ext cx="3095625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</a:t>
            </a:r>
            <a:r>
              <a:rPr>
                <a:solidFill>
                  <a:srgbClr val="FFFF00"/>
                </a:solidFill>
              </a:rPr>
              <a:t>Weyl scaling :</a:t>
            </a:r>
          </a:p>
        </p:txBody>
      </p:sp>
      <p:sp>
        <p:nvSpPr>
          <p:cNvPr id="213" name="Textfeld 7"/>
          <p:cNvSpPr txBox="1"/>
          <p:nvPr/>
        </p:nvSpPr>
        <p:spPr>
          <a:xfrm>
            <a:off x="755649" y="3395879"/>
            <a:ext cx="6624664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changes geometry,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not a coordinate transformation</a:t>
            </a:r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13718" r="0" b="17705"/>
          <a:stretch>
            <a:fillRect/>
          </a:stretch>
        </p:blipFill>
        <p:spPr>
          <a:xfrm>
            <a:off x="4932040" y="4968792"/>
            <a:ext cx="2775569" cy="163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6898" t="58334" r="2068" b="1337"/>
          <a:stretch>
            <a:fillRect/>
          </a:stretch>
        </p:blipFill>
        <p:spPr>
          <a:xfrm>
            <a:off x="971600" y="4968792"/>
            <a:ext cx="2764659" cy="1633472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Left-Right Arrow 2"/>
          <p:cNvSpPr/>
          <p:nvPr/>
        </p:nvSpPr>
        <p:spPr>
          <a:xfrm>
            <a:off x="3851919" y="5589239"/>
            <a:ext cx="936105" cy="43204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3640">
                <a:solidFill>
                  <a:srgbClr val="33CCFF"/>
                </a:solidFill>
                <a:effectLst/>
              </a:defRPr>
            </a:pPr>
            <a:r>
              <a:t>Models of this type are compatible with </a:t>
            </a:r>
            <a:br/>
            <a:r>
              <a:t>present observations</a:t>
            </a:r>
          </a:p>
        </p:txBody>
      </p:sp>
      <p:sp>
        <p:nvSpPr>
          <p:cNvPr id="219" name="Rectangle 3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"/>
              <a:buNone/>
              <a:defRPr>
                <a:effectLst/>
              </a:defRPr>
            </a:pPr>
            <a:r>
              <a:t>Together with variation of neutrino mass over electron mass in present cosmological epoch :</a:t>
            </a:r>
          </a:p>
          <a:p>
            <a:pPr>
              <a:buSzTx/>
              <a:buFont typeface="Wingdings"/>
              <a:buNone/>
              <a:defRPr>
                <a:effectLst/>
              </a:defRPr>
            </a:pPr>
            <a:r>
              <a:t>  </a:t>
            </a:r>
            <a:r>
              <a:rPr>
                <a:solidFill>
                  <a:srgbClr val="FFFF00"/>
                </a:solidFill>
              </a:rPr>
              <a:t>model is compatible with all present observations, including inflation and dark energy</a:t>
            </a:r>
          </a:p>
        </p:txBody>
      </p:sp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4149725"/>
            <a:ext cx="6630988" cy="93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350" y="5300662"/>
            <a:ext cx="5975350" cy="104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el 1"/>
          <p:cNvSpPr txBox="1"/>
          <p:nvPr>
            <p:ph type="title" idx="4294967295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Einstein frame</a:t>
            </a:r>
          </a:p>
        </p:txBody>
      </p:sp>
      <p:pic>
        <p:nvPicPr>
          <p:cNvPr id="2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1275" y="1557337"/>
            <a:ext cx="4537075" cy="1001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50" y="3933825"/>
            <a:ext cx="7915275" cy="1009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50" y="5516562"/>
            <a:ext cx="4010025" cy="857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5962" y="5373687"/>
            <a:ext cx="1762126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extfeld 6"/>
          <p:cNvSpPr txBox="1"/>
          <p:nvPr/>
        </p:nvSpPr>
        <p:spPr>
          <a:xfrm>
            <a:off x="539750" y="1773238"/>
            <a:ext cx="3095625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</a:t>
            </a:r>
            <a:r>
              <a:rPr>
                <a:solidFill>
                  <a:srgbClr val="FFFF00"/>
                </a:solidFill>
              </a:rPr>
              <a:t>Weyl scaling :</a:t>
            </a:r>
          </a:p>
        </p:txBody>
      </p:sp>
      <p:sp>
        <p:nvSpPr>
          <p:cNvPr id="229" name="Textfeld 7"/>
          <p:cNvSpPr txBox="1"/>
          <p:nvPr/>
        </p:nvSpPr>
        <p:spPr>
          <a:xfrm>
            <a:off x="755650" y="3141663"/>
            <a:ext cx="6624638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effective action in Einstein frame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pPr/>
            <a:r>
              <a:t>Cosmological solution</a:t>
            </a:r>
          </a:p>
        </p:txBody>
      </p:sp>
      <p:sp>
        <p:nvSpPr>
          <p:cNvPr id="232" name="Inhaltsplatzhalter 2"/>
          <p:cNvSpPr txBox="1"/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t>scalar field </a:t>
            </a:r>
            <a:r>
              <a:t>χ</a:t>
            </a:r>
            <a:r>
              <a:t> vanishes in the infinite past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scalar field </a:t>
            </a:r>
            <a:r>
              <a:t>χ</a:t>
            </a:r>
            <a:r>
              <a:t> diverges in the infinite future</a:t>
            </a:r>
          </a:p>
        </p:txBody>
      </p:sp>
      <p:pic>
        <p:nvPicPr>
          <p:cNvPr id="2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688" y="3181213"/>
            <a:ext cx="5243910" cy="325998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Box 4"/>
          <p:cNvSpPr txBox="1"/>
          <p:nvPr/>
        </p:nvSpPr>
        <p:spPr>
          <a:xfrm>
            <a:off x="7380312" y="5877271"/>
            <a:ext cx="152708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J.Rubio,</a:t>
            </a: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Why is the world described by a scaling solution  ?"/>
          <p:cNvSpPr txBox="1"/>
          <p:nvPr>
            <p:ph type="title"/>
          </p:nvPr>
        </p:nvSpPr>
        <p:spPr>
          <a:xfrm>
            <a:off x="457200" y="2225675"/>
            <a:ext cx="8229600" cy="1508125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FFFB00"/>
                </a:solidFill>
              </a:defRPr>
            </a:lvl1pPr>
          </a:lstStyle>
          <a:p>
            <a:pPr/>
            <a:r>
              <a:t>Why is the world described by a scaling solution 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undamental theor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theory </a:t>
            </a:r>
          </a:p>
          <a:p>
            <a:pPr/>
            <a:r>
              <a:t>without scale</a:t>
            </a:r>
          </a:p>
        </p:txBody>
      </p:sp>
      <p:sp>
        <p:nvSpPr>
          <p:cNvPr id="239" name="Fundamental fields are dimensionl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>
                <a:solidFill>
                  <a:srgbClr val="00F900"/>
                </a:solidFill>
              </a:defRPr>
            </a:pPr>
            <a:r>
              <a:t>Fundamental fields are dimensionless</a:t>
            </a:r>
          </a:p>
          <a:p>
            <a:pPr marL="0" indent="0">
              <a:buSzTx/>
              <a:buFont typeface="Wingdings"/>
              <a:buNone/>
              <a:defRPr sz="3500"/>
            </a:pPr>
            <a:r>
              <a:t>Length scale can be introduced for distances, mass=inverse length for derivatives</a:t>
            </a:r>
          </a:p>
          <a:p>
            <a:pPr marL="0" indent="0">
              <a:buSzTx/>
              <a:buFont typeface="Wingdings"/>
              <a:buNone/>
              <a:defRPr sz="3500"/>
            </a:pPr>
          </a:p>
          <a:p>
            <a:pPr marL="0" indent="0">
              <a:buSzTx/>
              <a:buFont typeface="Wingdings"/>
              <a:buNone/>
              <a:defRPr sz="3800">
                <a:solidFill>
                  <a:srgbClr val="00F900"/>
                </a:solidFill>
              </a:defRPr>
            </a:pPr>
            <a:r>
              <a:t>Metric appears as composite object</a:t>
            </a:r>
          </a:p>
          <a:p>
            <a:pPr marL="0" indent="0">
              <a:buSzTx/>
              <a:buFont typeface="Wingdings"/>
              <a:buNone/>
              <a:defRPr sz="3500"/>
            </a:pPr>
          </a:p>
          <a:p>
            <a:pPr marL="0" indent="0">
              <a:buSzTx/>
              <a:buFont typeface="Wingdings"/>
              <a:buNone/>
              <a:defRPr sz="3500"/>
            </a:pPr>
            <a:r>
              <a:t>                              dimension: mass squared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10270"/>
            <a:ext cx="3494216" cy="811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5500" y="1891357"/>
            <a:ext cx="482600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3600" y="3229644"/>
            <a:ext cx="1472161" cy="398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unctional renorm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47FF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Functional renormalization</a:t>
            </a:r>
          </a:p>
        </p:txBody>
      </p:sp>
      <p:pic>
        <p:nvPicPr>
          <p:cNvPr id="117" name="kadanoff.jpg" descr="kadano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989137"/>
            <a:ext cx="2333625" cy="29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C:\Users\wetteric\Pictures\FRG\Wilson.jpg" descr="C:\Users\wetteric\Pictures\FRG\Wils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8400" y="1989137"/>
            <a:ext cx="2087563" cy="29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C:\Users\wetteric\Pictures\FRG\wegner_franz.jpg" descr="C:\Users\wetteric\Pictures\FRG\wegner_fran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4887" y="1989137"/>
            <a:ext cx="2360613" cy="29527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Leo Kadanoff   Kenneth Wilson    Franz Wegner"/>
          <p:cNvSpPr txBox="1"/>
          <p:nvPr/>
        </p:nvSpPr>
        <p:spPr>
          <a:xfrm>
            <a:off x="1042987" y="5373687"/>
            <a:ext cx="740727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   Leo Kadanoff   Kenneth Wilson    Franz Wegner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Effective action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Effective action for </a:t>
            </a:r>
          </a:p>
          <a:p>
            <a:pPr/>
            <a:r>
              <a:t>scale invariant fields</a:t>
            </a:r>
          </a:p>
        </p:txBody>
      </p:sp>
      <p:sp>
        <p:nvSpPr>
          <p:cNvPr id="245" name="Assume that continuum limit exists for this effective action…"/>
          <p:cNvSpPr txBox="1"/>
          <p:nvPr>
            <p:ph type="body" sz="half" idx="1"/>
          </p:nvPr>
        </p:nvSpPr>
        <p:spPr>
          <a:xfrm>
            <a:off x="457200" y="4708376"/>
            <a:ext cx="8073381" cy="1820764"/>
          </a:xfrm>
          <a:prstGeom prst="rect">
            <a:avLst/>
          </a:prstGeom>
        </p:spPr>
        <p:txBody>
          <a:bodyPr/>
          <a:lstStyle/>
          <a:p>
            <a:pPr/>
            <a:r>
              <a:t>Assume that continuum limit exists for this effective action</a:t>
            </a:r>
          </a:p>
          <a:p>
            <a:pPr/>
            <a:r>
              <a:t>No intrinsic scale </a:t>
            </a: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2225828"/>
            <a:ext cx="7771119" cy="1161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5420" y="3696382"/>
            <a:ext cx="2546047" cy="685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anonical fiel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Canonical fields</a:t>
            </a:r>
          </a:p>
        </p:txBody>
      </p:sp>
      <p:sp>
        <p:nvSpPr>
          <p:cNvPr id="250" name="Canonical metric is dimensionless…"/>
          <p:cNvSpPr txBox="1"/>
          <p:nvPr>
            <p:ph type="body" idx="1"/>
          </p:nvPr>
        </p:nvSpPr>
        <p:spPr>
          <a:xfrm>
            <a:off x="457200" y="1716434"/>
            <a:ext cx="8229600" cy="5039074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3600"/>
            </a:pPr>
            <a:r>
              <a:t>Canonical metric is dimensionless</a:t>
            </a:r>
          </a:p>
          <a:p>
            <a:pPr marL="342899" indent="-342899">
              <a:defRPr sz="3600"/>
            </a:pPr>
            <a:r>
              <a:t>Introduce renormalisation scale k</a:t>
            </a:r>
          </a:p>
          <a:p>
            <a:pPr/>
          </a:p>
          <a:p>
            <a:pPr/>
          </a:p>
          <a:p>
            <a:pPr marL="342899" indent="-342899">
              <a:defRPr sz="3400"/>
            </a:pPr>
            <a:r>
              <a:t>Canonical scalar fields have dimension mass</a:t>
            </a:r>
          </a:p>
          <a:p>
            <a:pPr marL="342899" indent="-342899">
              <a:defRPr sz="3400"/>
            </a:pPr>
          </a:p>
          <a:p>
            <a:pPr marL="342899" indent="-342899">
              <a:defRPr sz="3400"/>
            </a:pPr>
          </a:p>
          <a:p>
            <a:pPr marL="342899" indent="-342899">
              <a:defRPr sz="3400"/>
            </a:pPr>
            <a:r>
              <a:t>General renormalized fields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3994" y="5941472"/>
            <a:ext cx="3246543" cy="794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9600" y="3218978"/>
            <a:ext cx="2362200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4952057"/>
            <a:ext cx="1346200" cy="76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undamental scale invari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scale invariance</a:t>
            </a:r>
          </a:p>
        </p:txBody>
      </p:sp>
      <p:sp>
        <p:nvSpPr>
          <p:cNvPr id="256" name="Scale k introduced only for convenience - no need to do so…"/>
          <p:cNvSpPr txBox="1"/>
          <p:nvPr>
            <p:ph type="body" idx="1"/>
          </p:nvPr>
        </p:nvSpPr>
        <p:spPr>
          <a:xfrm>
            <a:off x="457200" y="1596975"/>
            <a:ext cx="8229600" cy="4601965"/>
          </a:xfrm>
          <a:prstGeom prst="rect">
            <a:avLst/>
          </a:prstGeom>
        </p:spPr>
        <p:txBody>
          <a:bodyPr/>
          <a:lstStyle/>
          <a:p>
            <a:pPr/>
            <a:r>
              <a:t>Scale k introduced only for convenience - no need to do so</a:t>
            </a:r>
          </a:p>
          <a:p>
            <a:pPr marL="0" indent="0">
              <a:buSzTx/>
              <a:buFont typeface="Wingdings"/>
              <a:buNone/>
            </a:pPr>
          </a:p>
          <a:p>
            <a:pPr/>
            <a:r>
              <a:t>Scale invariant flow equation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96975"/>
            <a:ext cx="7771119" cy="1161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4650" y="5168900"/>
            <a:ext cx="3594100" cy="11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ontinuum lim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Continuum limit</a:t>
            </a:r>
          </a:p>
        </p:txBody>
      </p:sp>
      <p:sp>
        <p:nvSpPr>
          <p:cNvPr id="261" name="Non- trivial par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>
                <a:solidFill>
                  <a:srgbClr val="FFFFFF"/>
                </a:solidFill>
              </a:defRPr>
            </a:pPr>
            <a:r>
              <a:t>Non- trivial part:</a:t>
            </a:r>
          </a:p>
          <a:p>
            <a:pPr marL="0" indent="0">
              <a:buSzTx/>
              <a:buFont typeface="Wingdings"/>
              <a:buNone/>
              <a:defRPr>
                <a:solidFill>
                  <a:srgbClr val="FFFFFF"/>
                </a:solidFill>
              </a:defRPr>
            </a:pPr>
          </a:p>
          <a:p>
            <a:pPr/>
            <a:r>
              <a:t>Existence of continuum limit in terms of scaling fields : fixed couplings at microscopic scale (e.g. lattice cutoff )</a:t>
            </a:r>
          </a:p>
          <a:p>
            <a:pPr/>
            <a:r>
              <a:t>Not realised in standard QCD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Where do the observed scales in Nature come from ?"/>
          <p:cNvSpPr txBox="1"/>
          <p:nvPr>
            <p:ph type="title"/>
          </p:nvPr>
        </p:nvSpPr>
        <p:spPr>
          <a:xfrm>
            <a:off x="596900" y="1997075"/>
            <a:ext cx="8229600" cy="1508125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FFFB00"/>
                </a:solidFill>
              </a:defRPr>
            </a:lvl1pPr>
          </a:lstStyle>
          <a:p>
            <a:pPr/>
            <a:r>
              <a:t>Where do the observed scales in Nature come from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 txBox="1"/>
          <p:nvPr>
            <p:ph type="title"/>
          </p:nvPr>
        </p:nvSpPr>
        <p:spPr>
          <a:xfrm>
            <a:off x="457200" y="274638"/>
            <a:ext cx="8219255" cy="178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pPr/>
            <a:r>
              <a:t>Quantum scale symmetry</a:t>
            </a:r>
          </a:p>
        </p:txBody>
      </p:sp>
      <p:sp>
        <p:nvSpPr>
          <p:cNvPr id="266" name="TextBox 2"/>
          <p:cNvSpPr txBox="1"/>
          <p:nvPr/>
        </p:nvSpPr>
        <p:spPr>
          <a:xfrm>
            <a:off x="675059" y="1713508"/>
            <a:ext cx="8064898" cy="430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 </a:t>
            </a:r>
            <a:r>
              <a:rPr>
                <a:solidFill>
                  <a:srgbClr val="00FF00"/>
                </a:solidFill>
              </a:rPr>
              <a:t>parameter</a:t>
            </a:r>
            <a:r>
              <a:t> with dimension of 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length or mass is present in the 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solidFill>
                  <a:srgbClr val="00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quantum effective action</a:t>
            </a:r>
            <a:r>
              <a:rPr>
                <a:solidFill>
                  <a:srgbClr val="FFFF00"/>
                </a:solidFill>
              </a:rPr>
              <a:t>. </a:t>
            </a:r>
            <a:r>
              <a:rPr>
                <a:solidFill>
                  <a:srgbClr val="FF9300"/>
                </a:solidFill>
              </a:rPr>
              <a:t>Even not k!</a:t>
            </a:r>
            <a:endParaRPr>
              <a:solidFill>
                <a:srgbClr val="FF9300"/>
              </a:solidFill>
            </a:endParaR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Then </a:t>
            </a:r>
            <a:r>
              <a:rPr>
                <a:solidFill>
                  <a:srgbClr val="00FF00"/>
                </a:solidFill>
              </a:rPr>
              <a:t>invariance</a:t>
            </a:r>
            <a:r>
              <a:t> under  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dilatations or global scale transformations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is realized.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Continuous global symmetry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"/>
          <p:cNvSpPr txBox="1"/>
          <p:nvPr>
            <p:ph type="title"/>
          </p:nvPr>
        </p:nvSpPr>
        <p:spPr>
          <a:xfrm>
            <a:off x="457200" y="274638"/>
            <a:ext cx="8229600" cy="14986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33CCFF"/>
                </a:solidFill>
                <a:effectLst/>
              </a:defRPr>
            </a:pPr>
            <a:r>
              <a:t>Spontaneous breaking </a:t>
            </a:r>
            <a:br/>
            <a:r>
              <a:t>of scale symmetry</a:t>
            </a:r>
          </a:p>
        </p:txBody>
      </p:sp>
      <p:sp>
        <p:nvSpPr>
          <p:cNvPr id="269" name="Rectangle 3"/>
          <p:cNvSpPr txBox="1"/>
          <p:nvPr>
            <p:ph type="body" idx="1"/>
          </p:nvPr>
        </p:nvSpPr>
        <p:spPr>
          <a:xfrm>
            <a:off x="457200" y="2276475"/>
            <a:ext cx="8229600" cy="3849688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expectation value of scalar field breaks scale symmetry spontaneously</a:t>
            </a:r>
          </a:p>
          <a:p>
            <a:pPr>
              <a:defRPr>
                <a:effectLst/>
              </a:defRPr>
            </a:pPr>
            <a:r>
              <a:t>massive particles are compatible with scale symmetry</a:t>
            </a:r>
          </a:p>
          <a:p>
            <a:pPr>
              <a:defRPr>
                <a:effectLst/>
              </a:defRPr>
            </a:pPr>
            <a:r>
              <a:t>in presence of massive particles : sign of exact scale symmetry is exactly </a:t>
            </a:r>
            <a:r>
              <a:rPr>
                <a:solidFill>
                  <a:srgbClr val="FFFF00"/>
                </a:solidFill>
              </a:rPr>
              <a:t>massless Goldstone boson</a:t>
            </a:r>
            <a:r>
              <a:t> – the dilaton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32608" t="27110" r="31970" b="55696"/>
          <a:stretch>
            <a:fillRect/>
          </a:stretch>
        </p:blipFill>
        <p:spPr>
          <a:xfrm>
            <a:off x="759960" y="3177387"/>
            <a:ext cx="2762582" cy="164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3048" t="13556" r="15184" b="55269"/>
          <a:stretch>
            <a:fillRect/>
          </a:stretch>
        </p:blipFill>
        <p:spPr>
          <a:xfrm>
            <a:off x="759960" y="1417636"/>
            <a:ext cx="2762584" cy="165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17711" t="14915" r="19848" b="57959"/>
          <a:stretch>
            <a:fillRect/>
          </a:stretch>
        </p:blipFill>
        <p:spPr>
          <a:xfrm>
            <a:off x="5446319" y="1402473"/>
            <a:ext cx="2790237" cy="1666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35402" t="16948" r="31972" b="67464"/>
          <a:stretch>
            <a:fillRect/>
          </a:stretch>
        </p:blipFill>
        <p:spPr>
          <a:xfrm>
            <a:off x="5457790" y="3202114"/>
            <a:ext cx="2790237" cy="1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el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pPr/>
            <a:r>
              <a:t>Scale symmetry</a:t>
            </a:r>
          </a:p>
        </p:txBody>
      </p:sp>
      <p:sp>
        <p:nvSpPr>
          <p:cNvPr id="276" name="Textfeld 7"/>
          <p:cNvSpPr txBox="1"/>
          <p:nvPr/>
        </p:nvSpPr>
        <p:spPr>
          <a:xfrm>
            <a:off x="611560" y="4826549"/>
            <a:ext cx="330881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no scale symmetry</a:t>
            </a:r>
          </a:p>
        </p:txBody>
      </p:sp>
      <p:sp>
        <p:nvSpPr>
          <p:cNvPr id="277" name="Rechteck 8"/>
          <p:cNvSpPr txBox="1"/>
          <p:nvPr/>
        </p:nvSpPr>
        <p:spPr>
          <a:xfrm>
            <a:off x="5457790" y="4826549"/>
            <a:ext cx="27787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scale symmetry</a:t>
            </a:r>
          </a:p>
        </p:txBody>
      </p:sp>
      <p:pic>
        <p:nvPicPr>
          <p:cNvPr id="27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20378" y="2494022"/>
            <a:ext cx="1224137" cy="120902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extBox 1"/>
          <p:cNvSpPr txBox="1"/>
          <p:nvPr/>
        </p:nvSpPr>
        <p:spPr>
          <a:xfrm>
            <a:off x="107503" y="5589239"/>
            <a:ext cx="892899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00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only if no spontaneous symmetry breaking!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Approximate scale symmetry near fixed point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3640">
                <a:solidFill>
                  <a:srgbClr val="47FFF6"/>
                </a:solidFill>
              </a:defRPr>
            </a:lvl1pPr>
          </a:lstStyle>
          <a:p>
            <a:pPr/>
            <a:r>
              <a:t>Approximate scale symmetry near fixed points</a:t>
            </a:r>
          </a:p>
        </p:txBody>
      </p:sp>
      <p:sp>
        <p:nvSpPr>
          <p:cNvPr id="282" name="UV : approximate scale invariance of primordial fluctuation spectrum from inflation…"/>
          <p:cNvSpPr txBox="1"/>
          <p:nvPr>
            <p:ph type="body" idx="1"/>
          </p:nvPr>
        </p:nvSpPr>
        <p:spPr>
          <a:xfrm>
            <a:off x="457200" y="2205037"/>
            <a:ext cx="8229600" cy="4392613"/>
          </a:xfrm>
          <a:prstGeom prst="rect">
            <a:avLst/>
          </a:prstGeom>
          <a:solidFill>
            <a:srgbClr val="0033CC"/>
          </a:solidFill>
        </p:spPr>
        <p:txBody>
          <a:bodyPr>
            <a:normAutofit fontScale="100000" lnSpcReduction="0"/>
          </a:bodyPr>
          <a:lstStyle/>
          <a:p>
            <a:pPr marL="291464" indent="-291464" defTabSz="777240">
              <a:spcBef>
                <a:spcPts val="600"/>
              </a:spcBef>
              <a:defRPr sz="3400">
                <a:solidFill>
                  <a:srgbClr val="FFFF00"/>
                </a:solidFill>
              </a:defRPr>
            </a:pPr>
            <a:r>
              <a:t>UV : approximate scale invariance of primordial fluctuation spectrum from inflation</a:t>
            </a:r>
          </a:p>
          <a:p>
            <a:pPr marL="291464" indent="-291464" defTabSz="777240">
              <a:spcBef>
                <a:spcPts val="600"/>
              </a:spcBef>
              <a:defRPr sz="3400">
                <a:solidFill>
                  <a:srgbClr val="FFFF00"/>
                </a:solidFill>
              </a:defRPr>
            </a:pPr>
          </a:p>
          <a:p>
            <a:pPr marL="291464" indent="-291464" defTabSz="777240">
              <a:spcBef>
                <a:spcPts val="600"/>
              </a:spcBef>
              <a:defRPr sz="3400">
                <a:solidFill>
                  <a:srgbClr val="FFFF00"/>
                </a:solidFill>
              </a:defRPr>
            </a:pPr>
            <a:r>
              <a:t>IR : 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rPr>
              <a:t>cosmon is pseudo Goldstone boson of </a:t>
            </a:r>
            <a:endParaRPr>
              <a:effectLst>
                <a:outerShdw sx="100000" sy="100000" kx="0" ky="0" algn="b" rotWithShape="0" blurRad="10795" dist="21590" dir="2700000">
                  <a:srgbClr val="000000"/>
                </a:outerShdw>
              </a:effectLst>
            </a:endParaRPr>
          </a:p>
          <a:p>
            <a:pPr marL="291465" indent="-291465" defTabSz="777240">
              <a:spcBef>
                <a:spcPts val="600"/>
              </a:spcBef>
              <a:buSzTx/>
              <a:buFont typeface="Wingdings"/>
              <a:buNone/>
              <a:defRPr sz="340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        spontaneously broken scale symmetry,</a:t>
            </a:r>
          </a:p>
          <a:p>
            <a:pPr marL="291465" indent="-291465" defTabSz="777240">
              <a:spcBef>
                <a:spcPts val="600"/>
              </a:spcBef>
              <a:buSzTx/>
              <a:buFont typeface="Wingdings"/>
              <a:buNone/>
              <a:defRPr sz="340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        tiny mass,</a:t>
            </a:r>
          </a:p>
          <a:p>
            <a:pPr marL="291465" indent="-291465" defTabSz="777240">
              <a:spcBef>
                <a:spcPts val="600"/>
              </a:spcBef>
              <a:buSzTx/>
              <a:buFont typeface="Wingdings"/>
              <a:buNone/>
              <a:defRPr sz="3400">
                <a:solidFill>
                  <a:srgbClr val="FFFF00"/>
                </a:solidFill>
              </a:defRPr>
            </a:pPr>
            <a:r>
              <a:t>        responsible for dynamical Dark Energy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alistic particle phy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Realistic particle physics</a:t>
            </a:r>
          </a:p>
        </p:txBody>
      </p:sp>
      <p:sp>
        <p:nvSpPr>
          <p:cNvPr id="285" name="Compatible with…"/>
          <p:cNvSpPr txBox="1"/>
          <p:nvPr>
            <p:ph type="body" idx="1"/>
          </p:nvPr>
        </p:nvSpPr>
        <p:spPr>
          <a:xfrm>
            <a:off x="596900" y="1914475"/>
            <a:ext cx="8229600" cy="460196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rPr sz="3400">
                <a:solidFill>
                  <a:srgbClr val="FFFFFF"/>
                </a:solidFill>
              </a:rPr>
              <a:t>Compatible with</a:t>
            </a:r>
            <a:r>
              <a:t> </a:t>
            </a:r>
          </a:p>
          <a:p>
            <a:pPr marL="0" indent="0">
              <a:buSzTx/>
              <a:buFont typeface="Wingdings"/>
              <a:buNone/>
            </a:pPr>
            <a:r>
              <a:t>        quantum scale symmetry</a:t>
            </a:r>
          </a:p>
          <a:p>
            <a:pPr marL="0" indent="0">
              <a:buSzTx/>
              <a:buFont typeface="Wingdings"/>
              <a:buNone/>
            </a:pPr>
          </a:p>
          <a:p>
            <a:pPr marL="0" indent="0">
              <a:buSzTx/>
              <a:buFont typeface="Wingdings"/>
              <a:buNone/>
            </a:pPr>
            <a:r>
              <a:rPr sz="3400">
                <a:solidFill>
                  <a:srgbClr val="FFFFFF"/>
                </a:solidFill>
              </a:rPr>
              <a:t>Compatible with</a:t>
            </a:r>
            <a:r>
              <a:t> </a:t>
            </a:r>
          </a:p>
          <a:p>
            <a:pPr marL="0" indent="0">
              <a:buSzTx/>
              <a:buFont typeface="Wingdings"/>
              <a:buNone/>
            </a:pPr>
            <a:r>
              <a:t>       fundamental scale invariance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xact renormalization group eq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000"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Exact renormalization group equation</a:t>
            </a:r>
          </a:p>
        </p:txBody>
      </p:sp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1341437"/>
            <a:ext cx="6697663" cy="535622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k : cutoff function…"/>
          <p:cNvSpPr txBox="1"/>
          <p:nvPr/>
        </p:nvSpPr>
        <p:spPr>
          <a:xfrm>
            <a:off x="5508625" y="4868862"/>
            <a:ext cx="3178175" cy="1536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70C0"/>
                </a:solidFill>
              </a:defRPr>
            </a:pPr>
            <a:r>
              <a:t>R</a:t>
            </a:r>
            <a:r>
              <a:rPr baseline="-25000"/>
              <a:t>k </a:t>
            </a:r>
            <a:r>
              <a:t>: cutoff function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does not affect 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high momentum fluctuations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cuts off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“infrared fluctuations”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pPr/>
            <a:r>
              <a:t>Scale symmetric standard model</a:t>
            </a:r>
          </a:p>
        </p:txBody>
      </p:sp>
      <p:sp>
        <p:nvSpPr>
          <p:cNvPr id="288" name="Content Placeholder 2"/>
          <p:cNvSpPr txBox="1"/>
          <p:nvPr>
            <p:ph type="body" idx="1"/>
          </p:nvPr>
        </p:nvSpPr>
        <p:spPr>
          <a:xfrm>
            <a:off x="457200" y="1417637"/>
            <a:ext cx="8229600" cy="54403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rgbClr val="FFFF00"/>
                </a:solidFill>
              </a:defRPr>
            </a:pPr>
            <a:r>
              <a:t>Replace all mass scales by scalar field  𝜒</a:t>
            </a:r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(1) Higgs potential </a:t>
            </a:r>
          </a:p>
          <a:p>
            <a:pPr marL="571500" indent="-571500">
              <a:buAutoNum type="arabicParenBoth" startAt="1"/>
              <a:defRPr sz="2400"/>
            </a:pPr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(2) Strong gauge coupling, normalized at          , is independent of 𝜒</a:t>
            </a:r>
          </a:p>
          <a:p>
            <a:pPr marL="0" indent="0">
              <a:buSzTx/>
              <a:buFont typeface="Wingdings"/>
              <a:buNone/>
              <a:defRPr sz="2400"/>
            </a:pPr>
          </a:p>
          <a:p>
            <a:pPr marL="0" indent="0">
              <a:buSzTx/>
              <a:buFont typeface="Wingdings"/>
              <a:buNone/>
              <a:defRPr sz="2400"/>
            </a:pPr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(3) Similar for all dimensionless couplings</a:t>
            </a:r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t>      Quantum effective action for standard model does </a:t>
            </a:r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t>               not involve intrinsic mass or length</a:t>
            </a: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00FF00"/>
                </a:solidFill>
              </a:defRPr>
            </a:pPr>
            <a:r>
              <a:t>                       Quantum scale symmetry</a:t>
            </a: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t>For      :        :  massless Goldstone boson</a:t>
            </a:r>
          </a:p>
        </p:txBody>
      </p:sp>
      <p:pic>
        <p:nvPicPr>
          <p:cNvPr id="28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832" y="2132856"/>
            <a:ext cx="2232249" cy="583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8184" y="2197771"/>
            <a:ext cx="1239823" cy="56553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ight Arrow 5"/>
          <p:cNvSpPr/>
          <p:nvPr/>
        </p:nvSpPr>
        <p:spPr>
          <a:xfrm>
            <a:off x="5436096" y="2276870"/>
            <a:ext cx="648073" cy="283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</p:txBody>
      </p:sp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083" y="3544965"/>
            <a:ext cx="1502777" cy="576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57642" y="3536539"/>
            <a:ext cx="1944217" cy="59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00265" y="3543437"/>
            <a:ext cx="2004651" cy="579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2144" y="6341002"/>
            <a:ext cx="1053593" cy="40036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ight Arrow 10"/>
          <p:cNvSpPr/>
          <p:nvPr/>
        </p:nvSpPr>
        <p:spPr>
          <a:xfrm>
            <a:off x="2906401" y="3691114"/>
            <a:ext cx="648073" cy="283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</p:txBody>
      </p:sp>
      <p:pic>
        <p:nvPicPr>
          <p:cNvPr id="297" name="Picture 11" descr="Picture 1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34496" y="3035586"/>
            <a:ext cx="633298" cy="3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extBox 12"/>
          <p:cNvSpPr txBox="1"/>
          <p:nvPr/>
        </p:nvSpPr>
        <p:spPr>
          <a:xfrm>
            <a:off x="6876256" y="5877271"/>
            <a:ext cx="10286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CW’87</a:t>
            </a:r>
          </a:p>
        </p:txBody>
      </p:sp>
      <p:sp>
        <p:nvSpPr>
          <p:cNvPr id="299" name="TextBox 13"/>
          <p:cNvSpPr txBox="1"/>
          <p:nvPr/>
        </p:nvSpPr>
        <p:spPr>
          <a:xfrm>
            <a:off x="7904915" y="2067320"/>
            <a:ext cx="134760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Fujii,</a:t>
            </a:r>
          </a:p>
          <a:p>
            <a:pPr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Zee, CW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unning couplings"/>
          <p:cNvSpPr txBox="1"/>
          <p:nvPr>
            <p:ph type="title"/>
          </p:nvPr>
        </p:nvSpPr>
        <p:spPr>
          <a:xfrm>
            <a:off x="457200" y="231775"/>
            <a:ext cx="8229600" cy="1508125"/>
          </a:xfrm>
          <a:prstGeom prst="rect">
            <a:avLst/>
          </a:prstGeom>
        </p:spPr>
        <p:txBody>
          <a:bodyPr/>
          <a:lstStyle/>
          <a:p>
            <a:pPr/>
            <a:r>
              <a:t>Running couplings</a:t>
            </a:r>
          </a:p>
        </p:txBody>
      </p:sp>
      <p:sp>
        <p:nvSpPr>
          <p:cNvPr id="302" name="Couplings run as function of…"/>
          <p:cNvSpPr txBox="1"/>
          <p:nvPr>
            <p:ph type="body" idx="1"/>
          </p:nvPr>
        </p:nvSpPr>
        <p:spPr>
          <a:xfrm>
            <a:off x="673100" y="1780182"/>
            <a:ext cx="8044756" cy="4088558"/>
          </a:xfrm>
          <a:prstGeom prst="rect">
            <a:avLst/>
          </a:prstGeom>
        </p:spPr>
        <p:txBody>
          <a:bodyPr/>
          <a:lstStyle/>
          <a:p>
            <a:pPr/>
            <a:r>
              <a:t>Couplings run as function of </a:t>
            </a:r>
          </a:p>
          <a:p>
            <a:pPr/>
          </a:p>
          <a:p>
            <a:pPr/>
          </a:p>
          <a:p>
            <a:pPr/>
            <a:r>
              <a:t>Scale invariant flow equation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1696" y="1611505"/>
            <a:ext cx="1379208" cy="1069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2927" y="4719117"/>
            <a:ext cx="2688605" cy="711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8127" y="4727891"/>
            <a:ext cx="2688605" cy="693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2852" y="5630052"/>
            <a:ext cx="3805251" cy="1102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309" name="Fundamental scale invariance is a new selection criterion for fundamental theo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scale invariance is a new selection criterion for fundamental theories</a:t>
            </a:r>
          </a:p>
          <a:p>
            <a:pPr/>
            <a:r>
              <a:t>Particular renormalizable theories for which no scale is present at all</a:t>
            </a:r>
          </a:p>
          <a:p>
            <a:pPr/>
            <a:r>
              <a:t>Exact scaling solution of flow equation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end"/>
          <p:cNvSpPr txBox="1"/>
          <p:nvPr/>
        </p:nvSpPr>
        <p:spPr>
          <a:xfrm>
            <a:off x="6496050" y="6197600"/>
            <a:ext cx="611496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lowing a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flowing action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5869" t="10829" r="3288" b="9461"/>
          <a:stretch>
            <a:fillRect/>
          </a:stretch>
        </p:blipFill>
        <p:spPr>
          <a:xfrm>
            <a:off x="1763712" y="1916112"/>
            <a:ext cx="5545139" cy="410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microscopic law"/>
          <p:cNvSpPr txBox="1"/>
          <p:nvPr/>
        </p:nvSpPr>
        <p:spPr>
          <a:xfrm>
            <a:off x="6084887" y="2565400"/>
            <a:ext cx="1820863" cy="37084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microscopic law</a:t>
            </a:r>
          </a:p>
        </p:txBody>
      </p:sp>
      <p:sp>
        <p:nvSpPr>
          <p:cNvPr id="129" name="macroscopic law"/>
          <p:cNvSpPr txBox="1"/>
          <p:nvPr/>
        </p:nvSpPr>
        <p:spPr>
          <a:xfrm>
            <a:off x="1979612" y="3644900"/>
            <a:ext cx="1735669" cy="37084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macroscopic law</a:t>
            </a:r>
          </a:p>
        </p:txBody>
      </p:sp>
      <p:sp>
        <p:nvSpPr>
          <p:cNvPr id="130" name="infinitely many couplings"/>
          <p:cNvSpPr txBox="1"/>
          <p:nvPr/>
        </p:nvSpPr>
        <p:spPr>
          <a:xfrm>
            <a:off x="3759200" y="5600700"/>
            <a:ext cx="4044315" cy="54864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infinitely many couplings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/>
          <p:nvPr>
            <p:ph type="title" idx="4294967295"/>
          </p:nvPr>
        </p:nvSpPr>
        <p:spPr>
          <a:xfrm>
            <a:off x="827087" y="260350"/>
            <a:ext cx="7473951" cy="1358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Ultraviolet fixed point</a:t>
            </a:r>
          </a:p>
        </p:txBody>
      </p:sp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5869" t="10828" r="3288" b="9461"/>
          <a:stretch>
            <a:fillRect/>
          </a:stretch>
        </p:blipFill>
        <p:spPr>
          <a:xfrm>
            <a:off x="1763713" y="1916113"/>
            <a:ext cx="5545138" cy="410051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 Box 4"/>
          <p:cNvSpPr txBox="1"/>
          <p:nvPr/>
        </p:nvSpPr>
        <p:spPr>
          <a:xfrm>
            <a:off x="6156325" y="5661025"/>
            <a:ext cx="98974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Wikipedia</a:t>
            </a:r>
          </a:p>
        </p:txBody>
      </p:sp>
      <p:sp>
        <p:nvSpPr>
          <p:cNvPr id="135" name="TextBox 1"/>
          <p:cNvSpPr txBox="1"/>
          <p:nvPr/>
        </p:nvSpPr>
        <p:spPr>
          <a:xfrm>
            <a:off x="5508104" y="1916115"/>
            <a:ext cx="2952328" cy="548045"/>
          </a:xfrm>
          <a:prstGeom prst="rect">
            <a:avLst/>
          </a:prstGeom>
          <a:solidFill>
            <a:srgbClr val="00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UV fixed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undamental scale invariance"/>
          <p:cNvSpPr txBox="1"/>
          <p:nvPr>
            <p:ph type="title"/>
          </p:nvPr>
        </p:nvSpPr>
        <p:spPr>
          <a:xfrm>
            <a:off x="596900" y="168274"/>
            <a:ext cx="8071743" cy="2347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FFEF"/>
                </a:solidFill>
              </a:defRPr>
            </a:lvl1pPr>
          </a:lstStyle>
          <a:p>
            <a:pPr/>
            <a:r>
              <a:t>Fundamental scale invariance</a:t>
            </a:r>
          </a:p>
        </p:txBody>
      </p:sp>
      <p:sp>
        <p:nvSpPr>
          <p:cNvPr id="138" name="Scaling solution…"/>
          <p:cNvSpPr txBox="1"/>
          <p:nvPr>
            <p:ph type="body" sz="half" idx="1"/>
          </p:nvPr>
        </p:nvSpPr>
        <p:spPr>
          <a:xfrm>
            <a:off x="457200" y="2901156"/>
            <a:ext cx="7895184" cy="31385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         </a:t>
            </a:r>
            <a:r>
              <a:rPr sz="4400"/>
              <a:t>Scaling solution</a:t>
            </a:r>
            <a:endParaRPr sz="4400"/>
          </a:p>
          <a:p>
            <a:pPr marL="0" indent="0">
              <a:buClrTx/>
              <a:buSzTx/>
              <a:buNone/>
            </a:pPr>
          </a:p>
          <a:p>
            <a:pPr marL="0" indent="0">
              <a:buClrTx/>
              <a:buSzTx/>
              <a:buNone/>
            </a:pPr>
            <a:r>
              <a:t>                  </a:t>
            </a:r>
            <a:r>
              <a:rPr sz="4400"/>
              <a:t>that’s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 txBox="1"/>
          <p:nvPr>
            <p:ph type="title" idx="4294967295"/>
          </p:nvPr>
        </p:nvSpPr>
        <p:spPr>
          <a:xfrm>
            <a:off x="827087" y="260350"/>
            <a:ext cx="7473951" cy="1358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Ultraviolet fixed point</a:t>
            </a:r>
          </a:p>
        </p:txBody>
      </p:sp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5869" t="10828" r="3288" b="9461"/>
          <a:stretch>
            <a:fillRect/>
          </a:stretch>
        </p:blipFill>
        <p:spPr>
          <a:xfrm>
            <a:off x="1763713" y="1916113"/>
            <a:ext cx="5545138" cy="410051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 Box 4"/>
          <p:cNvSpPr txBox="1"/>
          <p:nvPr/>
        </p:nvSpPr>
        <p:spPr>
          <a:xfrm>
            <a:off x="6156325" y="5661025"/>
            <a:ext cx="98974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Wikipedia</a:t>
            </a:r>
          </a:p>
        </p:txBody>
      </p:sp>
      <p:sp>
        <p:nvSpPr>
          <p:cNvPr id="143" name="TextBox 1"/>
          <p:cNvSpPr txBox="1"/>
          <p:nvPr/>
        </p:nvSpPr>
        <p:spPr>
          <a:xfrm>
            <a:off x="5508104" y="1847980"/>
            <a:ext cx="2952328" cy="548046"/>
          </a:xfrm>
          <a:prstGeom prst="rect">
            <a:avLst/>
          </a:prstGeom>
          <a:solidFill>
            <a:srgbClr val="00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UV fixed point</a:t>
            </a:r>
          </a:p>
        </p:txBody>
      </p:sp>
      <p:sp>
        <p:nvSpPr>
          <p:cNvPr id="144" name="Line"/>
          <p:cNvSpPr/>
          <p:nvPr/>
        </p:nvSpPr>
        <p:spPr>
          <a:xfrm flipH="1" flipV="1">
            <a:off x="4041874" y="2296614"/>
            <a:ext cx="1747739" cy="1338725"/>
          </a:xfrm>
          <a:prstGeom prst="line">
            <a:avLst/>
          </a:prstGeom>
          <a:ln w="57150">
            <a:solidFill>
              <a:srgbClr val="FF2600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5" name="Line"/>
          <p:cNvSpPr/>
          <p:nvPr/>
        </p:nvSpPr>
        <p:spPr>
          <a:xfrm flipV="1">
            <a:off x="3945880" y="2447390"/>
            <a:ext cx="2193876" cy="1037173"/>
          </a:xfrm>
          <a:prstGeom prst="line">
            <a:avLst/>
          </a:prstGeom>
          <a:ln w="57150">
            <a:solidFill>
              <a:srgbClr val="FF2600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ndensed matter physics"/>
          <p:cNvSpPr txBox="1"/>
          <p:nvPr>
            <p:ph type="title"/>
          </p:nvPr>
        </p:nvSpPr>
        <p:spPr>
          <a:xfrm>
            <a:off x="596900" y="606176"/>
            <a:ext cx="8229600" cy="1953519"/>
          </a:xfrm>
          <a:prstGeom prst="rect">
            <a:avLst/>
          </a:prstGeom>
        </p:spPr>
        <p:txBody>
          <a:bodyPr/>
          <a:lstStyle/>
          <a:p>
            <a:pPr/>
            <a:r>
              <a:t>Condensed matter physics</a:t>
            </a:r>
          </a:p>
        </p:txBody>
      </p:sp>
      <p:sp>
        <p:nvSpPr>
          <p:cNvPr id="148" name="Exactly on critical temperature of second order phase transition"/>
          <p:cNvSpPr txBox="1"/>
          <p:nvPr>
            <p:ph type="body" idx="1"/>
          </p:nvPr>
        </p:nvSpPr>
        <p:spPr>
          <a:xfrm>
            <a:off x="457200" y="2925415"/>
            <a:ext cx="8509000" cy="36037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 typeface="Wingdings"/>
              <a:buNone/>
            </a:lvl1pPr>
          </a:lstStyle>
          <a:p>
            <a:pPr/>
            <a:r>
              <a:t>Exactly on critical temperature of second order phase transition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eam">
  <a:themeElements>
    <a:clrScheme name="Stream">
      <a:dk1>
        <a:srgbClr val="003399"/>
      </a:dk1>
      <a:lt1>
        <a:srgbClr val="FFFF00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