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11"/>
  </p:notesMasterIdLst>
  <p:handoutMasterIdLst>
    <p:handoutMasterId r:id="rId112"/>
  </p:handoutMasterIdLst>
  <p:sldIdLst>
    <p:sldId id="1067" r:id="rId2"/>
    <p:sldId id="1180" r:id="rId3"/>
    <p:sldId id="1237" r:id="rId4"/>
    <p:sldId id="1201" r:id="rId5"/>
    <p:sldId id="1235" r:id="rId6"/>
    <p:sldId id="1143" r:id="rId7"/>
    <p:sldId id="1144" r:id="rId8"/>
    <p:sldId id="1146" r:id="rId9"/>
    <p:sldId id="1181" r:id="rId10"/>
    <p:sldId id="1238" r:id="rId11"/>
    <p:sldId id="1255" r:id="rId12"/>
    <p:sldId id="1286" r:id="rId13"/>
    <p:sldId id="1246" r:id="rId14"/>
    <p:sldId id="1247" r:id="rId15"/>
    <p:sldId id="1252" r:id="rId16"/>
    <p:sldId id="1148" r:id="rId17"/>
    <p:sldId id="1232" r:id="rId18"/>
    <p:sldId id="1245" r:id="rId19"/>
    <p:sldId id="1249" r:id="rId20"/>
    <p:sldId id="1253" r:id="rId21"/>
    <p:sldId id="1239" r:id="rId22"/>
    <p:sldId id="1233" r:id="rId23"/>
    <p:sldId id="1250" r:id="rId24"/>
    <p:sldId id="1234" r:id="rId25"/>
    <p:sldId id="1150" r:id="rId26"/>
    <p:sldId id="1240" r:id="rId27"/>
    <p:sldId id="1154" r:id="rId28"/>
    <p:sldId id="1152" r:id="rId29"/>
    <p:sldId id="1256" r:id="rId30"/>
    <p:sldId id="1279" r:id="rId31"/>
    <p:sldId id="1259" r:id="rId32"/>
    <p:sldId id="1258" r:id="rId33"/>
    <p:sldId id="1257" r:id="rId34"/>
    <p:sldId id="1260" r:id="rId35"/>
    <p:sldId id="1254" r:id="rId36"/>
    <p:sldId id="1280" r:id="rId37"/>
    <p:sldId id="1261" r:id="rId38"/>
    <p:sldId id="1262" r:id="rId39"/>
    <p:sldId id="1263" r:id="rId40"/>
    <p:sldId id="1264" r:id="rId41"/>
    <p:sldId id="1277" r:id="rId42"/>
    <p:sldId id="1281" r:id="rId43"/>
    <p:sldId id="1275" r:id="rId44"/>
    <p:sldId id="1282" r:id="rId45"/>
    <p:sldId id="1283" r:id="rId46"/>
    <p:sldId id="1284" r:id="rId47"/>
    <p:sldId id="1278" r:id="rId48"/>
    <p:sldId id="1244" r:id="rId49"/>
    <p:sldId id="1156" r:id="rId50"/>
    <p:sldId id="1149" r:id="rId51"/>
    <p:sldId id="1153" r:id="rId52"/>
    <p:sldId id="1094" r:id="rId53"/>
    <p:sldId id="1241" r:id="rId54"/>
    <p:sldId id="1004" r:id="rId55"/>
    <p:sldId id="1236" r:id="rId56"/>
    <p:sldId id="1182" r:id="rId57"/>
    <p:sldId id="1005" r:id="rId58"/>
    <p:sldId id="1204" r:id="rId59"/>
    <p:sldId id="1205" r:id="rId60"/>
    <p:sldId id="1242" r:id="rId61"/>
    <p:sldId id="1207" r:id="rId62"/>
    <p:sldId id="1206" r:id="rId63"/>
    <p:sldId id="1202" r:id="rId64"/>
    <p:sldId id="1184" r:id="rId65"/>
    <p:sldId id="1186" r:id="rId66"/>
    <p:sldId id="1187" r:id="rId67"/>
    <p:sldId id="1188" r:id="rId68"/>
    <p:sldId id="1195" r:id="rId69"/>
    <p:sldId id="1285" r:id="rId70"/>
    <p:sldId id="1229" r:id="rId71"/>
    <p:sldId id="1230" r:id="rId72"/>
    <p:sldId id="1231" r:id="rId73"/>
    <p:sldId id="1208" r:id="rId74"/>
    <p:sldId id="1209" r:id="rId75"/>
    <p:sldId id="1210" r:id="rId76"/>
    <p:sldId id="1196" r:id="rId77"/>
    <p:sldId id="1197" r:id="rId78"/>
    <p:sldId id="1198" r:id="rId79"/>
    <p:sldId id="1189" r:id="rId80"/>
    <p:sldId id="1243" r:id="rId81"/>
    <p:sldId id="1190" r:id="rId82"/>
    <p:sldId id="1191" r:id="rId83"/>
    <p:sldId id="1192" r:id="rId84"/>
    <p:sldId id="1193" r:id="rId85"/>
    <p:sldId id="1194" r:id="rId86"/>
    <p:sldId id="1199" r:id="rId87"/>
    <p:sldId id="1217" r:id="rId88"/>
    <p:sldId id="1218" r:id="rId89"/>
    <p:sldId id="1219" r:id="rId90"/>
    <p:sldId id="1220" r:id="rId91"/>
    <p:sldId id="1221" r:id="rId92"/>
    <p:sldId id="1222" r:id="rId93"/>
    <p:sldId id="1223" r:id="rId94"/>
    <p:sldId id="1224" r:id="rId95"/>
    <p:sldId id="1225" r:id="rId96"/>
    <p:sldId id="1226" r:id="rId97"/>
    <p:sldId id="1227" r:id="rId98"/>
    <p:sldId id="1228" r:id="rId99"/>
    <p:sldId id="1158" r:id="rId100"/>
    <p:sldId id="1183" r:id="rId101"/>
    <p:sldId id="1157" r:id="rId102"/>
    <p:sldId id="1163" r:id="rId103"/>
    <p:sldId id="1179" r:id="rId104"/>
    <p:sldId id="1164" r:id="rId105"/>
    <p:sldId id="1165" r:id="rId106"/>
    <p:sldId id="1166" r:id="rId107"/>
    <p:sldId id="1167" r:id="rId108"/>
    <p:sldId id="1168" r:id="rId109"/>
    <p:sldId id="1170" r:id="rId110"/>
  </p:sldIdLst>
  <p:sldSz cx="9144000" cy="6858000" type="screen4x3"/>
  <p:notesSz cx="6858000" cy="9144000"/>
  <p:custDataLst>
    <p:tags r:id="rId113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F00"/>
    <a:srgbClr val="00FF00"/>
    <a:srgbClr val="33CC33"/>
    <a:srgbClr val="009900"/>
    <a:srgbClr val="0033CC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gs" Target="tags/tag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7/4/18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45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4837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46</a:t>
            </a:fld>
            <a:endParaRPr lang="de-DE" altLang="x-none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959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06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6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2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69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89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83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84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55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96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02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18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1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04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29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18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7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4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226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725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32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45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825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52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599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13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490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3943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8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75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228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356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72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498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94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4694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255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947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867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5049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3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9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459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63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6DCC30-4F74-4B97-B458-FF1A33044D83}" type="slidenum">
              <a:rPr lang="de-DE" sz="1200">
                <a:effectLst/>
              </a:rPr>
              <a:pPr algn="r"/>
              <a:t>108</a:t>
            </a:fld>
            <a:endParaRPr lang="de-DE" sz="1200">
              <a:effectLst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0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3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26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tiff"/><Relationship Id="rId11" Type="http://schemas.openxmlformats.org/officeDocument/2006/relationships/image" Target="../media/image42.tiff"/><Relationship Id="rId5" Type="http://schemas.openxmlformats.org/officeDocument/2006/relationships/image" Target="../media/image36.tiff"/><Relationship Id="rId10" Type="http://schemas.openxmlformats.org/officeDocument/2006/relationships/image" Target="../media/image41.tiff"/><Relationship Id="rId4" Type="http://schemas.openxmlformats.org/officeDocument/2006/relationships/image" Target="../media/image35.tiff"/><Relationship Id="rId9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8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7" Type="http://schemas.openxmlformats.org/officeDocument/2006/relationships/image" Target="../media/image54.jpe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6.tiff"/><Relationship Id="rId7" Type="http://schemas.openxmlformats.org/officeDocument/2006/relationships/image" Target="../media/image60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10" Type="http://schemas.openxmlformats.org/officeDocument/2006/relationships/image" Target="../media/image63.tiff"/><Relationship Id="rId4" Type="http://schemas.openxmlformats.org/officeDocument/2006/relationships/image" Target="../media/image57.tiff"/><Relationship Id="rId9" Type="http://schemas.openxmlformats.org/officeDocument/2006/relationships/image" Target="../media/image62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tiff"/><Relationship Id="rId4" Type="http://schemas.openxmlformats.org/officeDocument/2006/relationships/image" Target="../media/image2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7" Type="http://schemas.openxmlformats.org/officeDocument/2006/relationships/image" Target="../media/image54.jpe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0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4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9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105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450506"/>
          </a:xfrm>
        </p:spPr>
        <p:txBody>
          <a:bodyPr/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Scale symmetry in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particle physics, gravity and cosmology –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predictions from fixed points</a:t>
            </a:r>
            <a:endParaRPr lang="de-DE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132856"/>
            <a:ext cx="8219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Exactly on fixed point: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</a:t>
            </a:r>
            <a:r>
              <a:rPr lang="en-US" sz="2800" dirty="0">
                <a:solidFill>
                  <a:srgbClr val="00FF00"/>
                </a:solidFill>
              </a:rPr>
              <a:t>parameter</a:t>
            </a:r>
            <a:r>
              <a:rPr lang="en-US" sz="2800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quantum effective action for renormalized fields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Then </a:t>
            </a:r>
            <a:r>
              <a:rPr lang="en-US" sz="2800" dirty="0">
                <a:solidFill>
                  <a:srgbClr val="00FF00"/>
                </a:solidFill>
              </a:rPr>
              <a:t>invariance</a:t>
            </a:r>
            <a:r>
              <a:rPr lang="en-US" sz="2800" dirty="0">
                <a:solidFill>
                  <a:srgbClr val="FFFF00"/>
                </a:solidFill>
              </a:rPr>
              <a:t> under 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is realized as a </a:t>
            </a:r>
            <a:r>
              <a:rPr lang="en-US" sz="2800" dirty="0">
                <a:solidFill>
                  <a:srgbClr val="00FF00"/>
                </a:solidFill>
              </a:rPr>
              <a:t>quantum symmetry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10442571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 dirty="0" err="1">
                <a:ea typeface="MS PGothic" charset="-128"/>
              </a:rPr>
              <a:t>Dimensionless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functions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as</a:t>
            </a:r>
            <a:r>
              <a:rPr lang="de-DE" altLang="x-none" sz="2800" dirty="0">
                <a:ea typeface="MS PGothic" charset="-128"/>
              </a:rPr>
              <a:t> B </a:t>
            </a:r>
          </a:p>
          <a:p>
            <a:pPr>
              <a:buFont typeface="Wingdings" charset="2"/>
              <a:buNone/>
            </a:pPr>
            <a:r>
              <a:rPr lang="de-DE" altLang="x-none" sz="2800" dirty="0">
                <a:ea typeface="MS PGothic" charset="-128"/>
              </a:rPr>
              <a:t>    </a:t>
            </a:r>
            <a:r>
              <a:rPr lang="de-DE" altLang="x-none" sz="2800" dirty="0" err="1">
                <a:ea typeface="MS PGothic" charset="-128"/>
              </a:rPr>
              <a:t>depend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only</a:t>
            </a:r>
            <a:r>
              <a:rPr lang="de-DE" altLang="x-none" sz="2800" dirty="0">
                <a:ea typeface="MS PGothic" charset="-128"/>
              </a:rPr>
              <a:t> on </a:t>
            </a:r>
            <a:r>
              <a:rPr lang="de-DE" altLang="x-none" sz="2800" dirty="0" err="1">
                <a:ea typeface="MS PGothic" charset="-128"/>
              </a:rPr>
              <a:t>ratio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.</a:t>
            </a:r>
          </a:p>
          <a:p>
            <a:r>
              <a:rPr lang="en-US" altLang="x-none" sz="2800" dirty="0">
                <a:ea typeface="MS PGothic" charset="-128"/>
              </a:rPr>
              <a:t>IR:   μ→0   , </a:t>
            </a:r>
            <a:r>
              <a:rPr lang="el-GR" altLang="x-none" sz="2800" dirty="0">
                <a:ea typeface="MS PGothic" charset="-128"/>
              </a:rPr>
              <a:t>χ→∞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UV:  </a:t>
            </a:r>
            <a:r>
              <a:rPr lang="el-GR" altLang="x-none" sz="2800" dirty="0">
                <a:ea typeface="MS PGothic" charset="-128"/>
              </a:rPr>
              <a:t>μ→∞</a:t>
            </a:r>
            <a:r>
              <a:rPr lang="en-US" altLang="x-none" sz="2800" dirty="0">
                <a:ea typeface="MS PGothic" charset="-128"/>
              </a:rPr>
              <a:t>  , </a:t>
            </a:r>
            <a:r>
              <a:rPr lang="el-GR" altLang="x-none" sz="2800" dirty="0">
                <a:ea typeface="MS PGothic" charset="-128"/>
              </a:rPr>
              <a:t>χ→</a:t>
            </a:r>
            <a:r>
              <a:rPr lang="en-US" altLang="x-none" sz="2800" dirty="0">
                <a:ea typeface="MS PGothic" charset="-128"/>
              </a:rPr>
              <a:t>0</a:t>
            </a:r>
          </a:p>
          <a:p>
            <a:endParaRPr lang="en-US" altLang="x-none" sz="2800" dirty="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15719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1939" y="5013177"/>
            <a:ext cx="1116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</a:t>
            </a:r>
            <a:r>
              <a:rPr lang="en-US" altLang="x-none" dirty="0">
                <a:solidFill>
                  <a:srgbClr val="009900"/>
                </a:solidFill>
                <a:ea typeface="MS PGothic" charset="-128"/>
              </a:rPr>
              <a:t>0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5" y="5589241"/>
            <a:ext cx="11629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χ→∞</a:t>
            </a:r>
            <a:endParaRPr lang="en-US" altLang="x-none" dirty="0">
              <a:solidFill>
                <a:srgbClr val="0099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0528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flow and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cosmological evolution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>
                <a:solidFill>
                  <a:srgbClr val="33CC33"/>
                </a:solidFill>
              </a:rPr>
              <a:t>µ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sz="2800" dirty="0"/>
              <a:t>is mapped by dimensionless functions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/>
              <a:t>   </a:t>
            </a:r>
            <a:r>
              <a:rPr lang="en-US" sz="2800" dirty="0"/>
              <a:t>translates by solution of field equation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>
                <a:solidFill>
                  <a:srgbClr val="33CC33"/>
                </a:solidFill>
              </a:rPr>
              <a:t>η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751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Scaling solution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3679422" cy="21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24928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end of inflation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4355976" y="2492896"/>
            <a:ext cx="1080120" cy="3792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15142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scaling solution with </a:t>
            </a:r>
          </a:p>
          <a:p>
            <a:r>
              <a:rPr lang="en-US" sz="2400" dirty="0"/>
              <a:t>few percent</a:t>
            </a:r>
          </a:p>
          <a:p>
            <a:r>
              <a:rPr lang="en-US" sz="2400" dirty="0"/>
              <a:t>of Early Dark Energy</a:t>
            </a:r>
          </a:p>
        </p:txBody>
      </p:sp>
      <p:sp>
        <p:nvSpPr>
          <p:cNvPr id="8" name="Up Arrow 7"/>
          <p:cNvSpPr/>
          <p:nvPr/>
        </p:nvSpPr>
        <p:spPr bwMode="auto">
          <a:xfrm>
            <a:off x="6660232" y="2492896"/>
            <a:ext cx="360040" cy="1658533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50912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Dark Energy decreases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similar to radiation and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1379683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Evolution of dark energy fraction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080" y="1761021"/>
            <a:ext cx="6245840" cy="391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60212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J. Rubio,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62148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Growing neutrino masses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and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quintessence</a:t>
            </a:r>
          </a:p>
        </p:txBody>
      </p:sp>
    </p:spTree>
    <p:extLst>
      <p:ext uri="{BB962C8B-B14F-4D97-AF65-F5344CB8AC3E}">
        <p14:creationId xmlns:p14="http://schemas.microsoft.com/office/powerpoint/2010/main" val="16009399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from SM to IR</a:t>
            </a:r>
          </a:p>
          <a:p>
            <a:pPr>
              <a:defRPr/>
            </a:pPr>
            <a:r>
              <a:rPr lang="en-US" dirty="0"/>
              <a:t>in sector Beyond Standard Model</a:t>
            </a:r>
          </a:p>
          <a:p>
            <a:pPr>
              <a:defRPr/>
            </a:pPr>
            <a:r>
              <a:rPr lang="en-US" dirty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/>
          <p:nvPr/>
        </p:nvSpPr>
        <p:spPr bwMode="auto">
          <a:xfrm rot="2391096">
            <a:off x="6552525" y="4972743"/>
            <a:ext cx="360040" cy="136755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902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Varying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33CC33"/>
                </a:solidFill>
              </a:rPr>
              <a:t>Except for neutrinos </a:t>
            </a:r>
            <a:r>
              <a:rPr lang="en-US" dirty="0">
                <a:solidFill>
                  <a:srgbClr val="FFFF00"/>
                </a:solidFill>
              </a:rPr>
              <a:t>all particle masses are proportional to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, such that </a:t>
            </a:r>
            <a:r>
              <a:rPr lang="en-US" b="1" dirty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029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Cosmic trigger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013"/>
            <a:ext cx="8229600" cy="3777283"/>
          </a:xfrm>
        </p:spPr>
        <p:txBody>
          <a:bodyPr/>
          <a:lstStyle/>
          <a:p>
            <a:r>
              <a:rPr lang="en-US" dirty="0"/>
              <a:t>Stop of evolution of scalar field when neutrinos become non-relativistic</a:t>
            </a:r>
          </a:p>
          <a:p>
            <a:r>
              <a:rPr lang="en-US" dirty="0"/>
              <a:t>Transition from scaling solution to (almost)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16512679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1.27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L.Amendola</a:t>
            </a:r>
            <a:r>
              <a:rPr lang="en-US" sz="2000" dirty="0"/>
              <a:t>,</a:t>
            </a:r>
          </a:p>
          <a:p>
            <a:pPr>
              <a:defRPr/>
            </a:pPr>
            <a:r>
              <a:rPr lang="en-US" sz="2000" dirty="0" err="1"/>
              <a:t>M.Baldi</a:t>
            </a:r>
            <a:r>
              <a:rPr lang="en-US" sz="20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9297528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Neutrino lumps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</a:p>
        </p:txBody>
      </p:sp>
    </p:spTree>
    <p:extLst>
      <p:ext uri="{BB962C8B-B14F-4D97-AF65-F5344CB8AC3E}">
        <p14:creationId xmlns:p14="http://schemas.microsoft.com/office/powerpoint/2010/main" val="85685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A787-2DF9-5E4F-B322-1873E2921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Example :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Wilson-Fisher 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3277A-BEBC-D048-9ADA-BCC1B6D38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04864"/>
            <a:ext cx="6894766" cy="936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FB2631-EFE4-3C46-8FB1-490D6859C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970" y="3573016"/>
            <a:ext cx="2938090" cy="28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23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F3E0E-FD52-4F48-81BE-8FC93A93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Renormalized field and microscopic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3088D-737E-F14C-81DF-21220BDE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772816"/>
            <a:ext cx="3523320" cy="977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605C7D-36F9-0047-9553-D8ECF13E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72816"/>
            <a:ext cx="3302000" cy="96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6479C7-3869-FE46-98DD-B8004CFFC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348471"/>
            <a:ext cx="2053332" cy="753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6C578-0203-B241-85B7-BEB0C4B36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4808105"/>
            <a:ext cx="3240662" cy="85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3BF64-5CC2-B646-9134-FB364D69E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4797152"/>
            <a:ext cx="1727200" cy="850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D93578-C4F4-A347-B985-41BB6CAAC7C6}"/>
              </a:ext>
            </a:extLst>
          </p:cNvPr>
          <p:cNvSpPr txBox="1"/>
          <p:nvPr/>
        </p:nvSpPr>
        <p:spPr>
          <a:xfrm>
            <a:off x="1187624" y="3335908"/>
            <a:ext cx="2668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propagator ~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AEF16-DB68-B441-89DD-5E15F0DDD023}"/>
              </a:ext>
            </a:extLst>
          </p:cNvPr>
          <p:cNvSpPr txBox="1"/>
          <p:nvPr/>
        </p:nvSpPr>
        <p:spPr>
          <a:xfrm>
            <a:off x="1331640" y="4941168"/>
            <a:ext cx="172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</a:t>
            </a:r>
          </a:p>
        </p:txBody>
      </p:sp>
    </p:spTree>
    <p:extLst>
      <p:ext uri="{BB962C8B-B14F-4D97-AF65-F5344CB8AC3E}">
        <p14:creationId xmlns:p14="http://schemas.microsoft.com/office/powerpoint/2010/main" val="1073333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C7D3-8011-9F4D-80F9-708FE925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Two scale symmetries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AB573-2937-CE42-8E8D-FCBFE6E95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435280" cy="4752528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Gravity scale symmetry:</a:t>
            </a:r>
          </a:p>
          <a:p>
            <a:pPr marL="0" indent="0">
              <a:buNone/>
            </a:pPr>
            <a:r>
              <a:rPr lang="en-US" sz="2800" dirty="0"/>
              <a:t>      includes transformation of metric and scalar</a:t>
            </a:r>
          </a:p>
          <a:p>
            <a:pPr marL="0" indent="0">
              <a:buNone/>
            </a:pPr>
            <a:r>
              <a:rPr lang="en-US" sz="2800" dirty="0"/>
              <a:t>      singlet for variable Planck mass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Particle scale symmetry: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</a:t>
            </a:r>
            <a:r>
              <a:rPr lang="en-US" sz="2800" dirty="0"/>
              <a:t>Symmetry of </a:t>
            </a:r>
            <a:r>
              <a:rPr lang="en-US" sz="2800" dirty="0">
                <a:solidFill>
                  <a:srgbClr val="FFFF00"/>
                </a:solidFill>
              </a:rPr>
              <a:t>effective theory below Planck mass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dirty="0">
                <a:solidFill>
                  <a:srgbClr val="FFFF00"/>
                </a:solidFill>
              </a:rPr>
              <a:t>relative </a:t>
            </a:r>
            <a:r>
              <a:rPr lang="en-US" sz="2800" dirty="0"/>
              <a:t>scaling of momenta with respect to Planck mass</a:t>
            </a:r>
          </a:p>
          <a:p>
            <a:pPr marL="0" indent="0">
              <a:buNone/>
            </a:pPr>
            <a:r>
              <a:rPr lang="en-US" sz="2800" dirty="0"/>
              <a:t>      Violated by running coup</a:t>
            </a:r>
            <a:r>
              <a:rPr lang="en-US" dirty="0"/>
              <a:t>lings</a:t>
            </a:r>
          </a:p>
        </p:txBody>
      </p:sp>
    </p:spTree>
    <p:extLst>
      <p:ext uri="{BB962C8B-B14F-4D97-AF65-F5344CB8AC3E}">
        <p14:creationId xmlns:p14="http://schemas.microsoft.com/office/powerpoint/2010/main" val="135821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34460-A3DE-0047-B055-0A16A3F9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65030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Gravity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3932432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1BF0C-65C6-B748-88B6-C0924516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Gravity scale symmetry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02346-9B82-9A44-A433-34836322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Replace Planck mass by scalar field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                             </a:t>
            </a:r>
            <a:r>
              <a:rPr lang="en-US" sz="4000" i="1" dirty="0">
                <a:solidFill>
                  <a:srgbClr val="FFFF00"/>
                </a:solidFill>
              </a:rPr>
              <a:t>…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EE8A6F-2A6E-E44A-8DF1-86527BCF5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8477"/>
          <a:stretch/>
        </p:blipFill>
        <p:spPr bwMode="auto">
          <a:xfrm>
            <a:off x="1279987" y="2924944"/>
            <a:ext cx="360109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25CB4E-0F4C-0A41-A0A5-5153E9ACF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4795"/>
          <a:stretch/>
        </p:blipFill>
        <p:spPr bwMode="auto">
          <a:xfrm>
            <a:off x="5709559" y="2940938"/>
            <a:ext cx="43985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9605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>
                <a:effectLst/>
              </a:rPr>
              <a:t>expectation value of scalar field breaks scale symmetry spontaneously</a:t>
            </a:r>
          </a:p>
          <a:p>
            <a:r>
              <a:rPr lang="en-US" dirty="0">
                <a:effectLst/>
              </a:rPr>
              <a:t>massive particles are compatible with scale symmetry</a:t>
            </a:r>
          </a:p>
          <a:p>
            <a:r>
              <a:rPr lang="en-US" dirty="0">
                <a:effectLst/>
              </a:rPr>
              <a:t>in presence of massive particles : sign of exact scale symmetry is exactly </a:t>
            </a:r>
            <a:r>
              <a:rPr lang="en-US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>
                <a:effectLst/>
              </a:rPr>
              <a:t> – the </a:t>
            </a:r>
            <a:r>
              <a:rPr lang="en-US" dirty="0" err="1">
                <a:effectLst/>
              </a:rPr>
              <a:t>dilaton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4068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759960" y="3177388"/>
            <a:ext cx="2762582" cy="1649162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759961" y="1417637"/>
            <a:ext cx="2762583" cy="1651323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446320" y="1402474"/>
            <a:ext cx="2790236" cy="1666486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457790" y="3202115"/>
            <a:ext cx="2790236" cy="1625474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4826550"/>
            <a:ext cx="330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scale symmetry</a:t>
            </a:r>
          </a:p>
        </p:txBody>
      </p:sp>
      <p:sp>
        <p:nvSpPr>
          <p:cNvPr id="9" name="Rechteck 8"/>
          <p:cNvSpPr/>
          <p:nvPr/>
        </p:nvSpPr>
        <p:spPr>
          <a:xfrm>
            <a:off x="5457790" y="4826550"/>
            <a:ext cx="2778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379" y="2494023"/>
            <a:ext cx="1224136" cy="1209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558924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FF00"/>
                </a:solidFill>
              </a:rPr>
              <a:t>only if no spontaneous symmetry breaking!</a:t>
            </a:r>
            <a:endParaRPr lang="en-US" sz="40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64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symmetric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r>
              <a:rPr lang="en-US" sz="24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(2) Strong gauge coupling, normalized at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(3) Similar for all dimensionless couplings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Quantum effective action for standard model does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not involve intrinsic mass or length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                       Quantum scale symmetry</a:t>
            </a:r>
          </a:p>
          <a:p>
            <a:pPr marL="0" indent="0">
              <a:buNone/>
            </a:pPr>
            <a:r>
              <a:rPr lang="en-US" sz="2800" dirty="0"/>
              <a:t>For      :       massless Goldstone boson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8" cy="58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2" cy="5655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5436096" y="2276871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4" y="3429000"/>
            <a:ext cx="1502775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3399192"/>
            <a:ext cx="1944216" cy="59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6" y="3412987"/>
            <a:ext cx="2004650" cy="579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7F0E1-7902-6349-844F-897C62613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4" y="6341003"/>
            <a:ext cx="1053592" cy="40036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906401" y="359555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2921287"/>
            <a:ext cx="633297" cy="309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AB9E74-6893-8344-8FFB-A208CE0DA8AC}"/>
              </a:ext>
            </a:extLst>
          </p:cNvPr>
          <p:cNvSpPr txBox="1"/>
          <p:nvPr/>
        </p:nvSpPr>
        <p:spPr>
          <a:xfrm>
            <a:off x="6876256" y="5877271"/>
            <a:ext cx="102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CW’87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0A5B1-D62A-1C44-9CC3-13695B1DF5BD}"/>
              </a:ext>
            </a:extLst>
          </p:cNvPr>
          <p:cNvSpPr txBox="1"/>
          <p:nvPr/>
        </p:nvSpPr>
        <p:spPr>
          <a:xfrm>
            <a:off x="7904916" y="2067321"/>
            <a:ext cx="1347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Fujii</a:t>
            </a:r>
            <a:r>
              <a:rPr lang="en-US" sz="2000" dirty="0"/>
              <a:t>,</a:t>
            </a:r>
          </a:p>
          <a:p>
            <a:r>
              <a:rPr lang="en-US" sz="2000" dirty="0"/>
              <a:t>Zee, CW</a:t>
            </a:r>
          </a:p>
        </p:txBody>
      </p:sp>
    </p:spTree>
    <p:extLst>
      <p:ext uri="{BB962C8B-B14F-4D97-AF65-F5344CB8AC3E}">
        <p14:creationId xmlns:p14="http://schemas.microsoft.com/office/powerpoint/2010/main" val="358932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D9EC1-4135-9B41-89B0-B5338CB6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380243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Particle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2926118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dirty="0">
                <a:solidFill>
                  <a:srgbClr val="00FF00"/>
                </a:solidFill>
              </a:rPr>
              <a:t>quantum effective action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Then </a:t>
            </a:r>
            <a:r>
              <a:rPr lang="en-US" dirty="0">
                <a:solidFill>
                  <a:srgbClr val="00FF00"/>
                </a:solidFill>
              </a:rPr>
              <a:t>invariance</a:t>
            </a:r>
            <a:r>
              <a:rPr lang="en-US" dirty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1900639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7ECA-BE68-AD46-AF09-6B582372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24259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Second order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vacuum electroweak phase transition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fixed point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quantum scale symmetry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2852E78-4E8B-E749-8606-AC65CFA38F37}"/>
              </a:ext>
            </a:extLst>
          </p:cNvPr>
          <p:cNvSpPr/>
          <p:nvPr/>
        </p:nvSpPr>
        <p:spPr bwMode="auto">
          <a:xfrm>
            <a:off x="4206788" y="2492896"/>
            <a:ext cx="720080" cy="34553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29C9D32-B6EC-5645-81F6-7B5459A54285}"/>
              </a:ext>
            </a:extLst>
          </p:cNvPr>
          <p:cNvSpPr/>
          <p:nvPr/>
        </p:nvSpPr>
        <p:spPr bwMode="auto">
          <a:xfrm>
            <a:off x="4206788" y="3832297"/>
            <a:ext cx="720080" cy="345535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76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/>
              <a:t>Vacuum electroweak phase transition is (almost) second </a:t>
            </a:r>
            <a:r>
              <a:rPr lang="en-US"/>
              <a:t>order, </a:t>
            </a:r>
            <a:r>
              <a:rPr lang="en-US" b="1">
                <a:solidFill>
                  <a:srgbClr val="FFFF00"/>
                </a:solidFill>
              </a:rPr>
              <a:t>including </a:t>
            </a:r>
            <a:r>
              <a:rPr lang="en-US" b="1" dirty="0">
                <a:solidFill>
                  <a:srgbClr val="FFFF00"/>
                </a:solidFill>
              </a:rPr>
              <a:t>all effects from quantum fluctuations</a:t>
            </a:r>
          </a:p>
          <a:p>
            <a:r>
              <a:rPr lang="en-US" dirty="0"/>
              <a:t>Critical surface of second order phase transition:                    exact fixed point, </a:t>
            </a:r>
            <a:r>
              <a:rPr lang="en-US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dirty="0"/>
              <a:t>Scale symmetry guarantees </a:t>
            </a:r>
            <a:r>
              <a:rPr lang="en-US" b="1" dirty="0">
                <a:solidFill>
                  <a:srgbClr val="FFFF00"/>
                </a:solidFill>
              </a:rPr>
              <a:t>“naturalness” </a:t>
            </a:r>
            <a:r>
              <a:rPr lang="en-US" dirty="0"/>
              <a:t>of gauge hierarchy</a:t>
            </a:r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E0753-81F5-C144-B6A8-105707E6C684}"/>
              </a:ext>
            </a:extLst>
          </p:cNvPr>
          <p:cNvSpPr txBox="1"/>
          <p:nvPr/>
        </p:nvSpPr>
        <p:spPr>
          <a:xfrm>
            <a:off x="1547664" y="58052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C. Wetterich, Phys. Lett.B140(1984)215,</a:t>
            </a:r>
          </a:p>
          <a:p>
            <a:r>
              <a:rPr lang="en-US" sz="1800" dirty="0"/>
              <a:t> W. A. Bardeen, FERMILAB-CONF-95-391-T(1995)</a:t>
            </a:r>
          </a:p>
        </p:txBody>
      </p:sp>
    </p:spTree>
    <p:extLst>
      <p:ext uri="{BB962C8B-B14F-4D97-AF65-F5344CB8AC3E}">
        <p14:creationId xmlns:p14="http://schemas.microsoft.com/office/powerpoint/2010/main" val="3579123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400" dirty="0"/>
              <a:t>Vacuum electroweak phase transition is (almost) second order</a:t>
            </a:r>
          </a:p>
          <a:p>
            <a:r>
              <a:rPr lang="en-US" sz="2400" dirty="0"/>
              <a:t>Critical surface of second order phase transition:                    exact fixed point, </a:t>
            </a:r>
            <a:r>
              <a:rPr lang="en-US" sz="2400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sz="2400" dirty="0"/>
              <a:t>Scale symmetry guarantees </a:t>
            </a:r>
            <a:r>
              <a:rPr lang="en-US" sz="2400" b="1" dirty="0">
                <a:solidFill>
                  <a:srgbClr val="FFFF00"/>
                </a:solidFill>
              </a:rPr>
              <a:t>“naturalness” </a:t>
            </a:r>
            <a:r>
              <a:rPr lang="en-US" sz="2400" dirty="0"/>
              <a:t>of small               (gauge hierarchy)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 fine tuning for </a:t>
            </a:r>
            <a:r>
              <a:rPr lang="en-US" sz="2400" dirty="0" err="1"/>
              <a:t>renormalisation</a:t>
            </a:r>
            <a:r>
              <a:rPr lang="en-US" sz="2400" dirty="0"/>
              <a:t> group improved perturbation theory for deviation from critical 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E0753-81F5-C144-B6A8-105707E6C684}"/>
              </a:ext>
            </a:extLst>
          </p:cNvPr>
          <p:cNvSpPr txBox="1"/>
          <p:nvPr/>
        </p:nvSpPr>
        <p:spPr>
          <a:xfrm>
            <a:off x="2915816" y="3933056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C. Wetterich, Phys. Lett.B140(1984)215,</a:t>
            </a:r>
          </a:p>
          <a:p>
            <a:r>
              <a:rPr lang="en-US" sz="1800" dirty="0"/>
              <a:t> W. A. Bardeen, FERMILAB-CONF-95-391-T(1995)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E8A65-0F35-C74E-9AC7-C83694CA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068960"/>
            <a:ext cx="655594" cy="424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808A15-50AF-7A4B-8E6A-0E1E5BDAB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02" y="5686034"/>
            <a:ext cx="1440160" cy="644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E736A-1444-264E-8A54-8181ECB93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5686034"/>
            <a:ext cx="3298371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58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073D-92C1-4D42-B0F1-4BDACD76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Fine tuning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DFDFD-C371-7448-AB4F-FAE6FE097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63272" cy="525172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Fine tuning of parameters , quadratic divergences </a:t>
            </a:r>
            <a:r>
              <a:rPr lang="en-US" dirty="0"/>
              <a:t>concern bare perturbation theory for location of critical surface in coupling constant space.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relevant for observation,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particularly interesting,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regularization dependent, not universal,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always depends on unknown microscopic details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bare perturbation theory is bad expansion</a:t>
            </a:r>
          </a:p>
        </p:txBody>
      </p:sp>
    </p:spTree>
    <p:extLst>
      <p:ext uri="{BB962C8B-B14F-4D97-AF65-F5344CB8AC3E}">
        <p14:creationId xmlns:p14="http://schemas.microsoft.com/office/powerpoint/2010/main" val="4158533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can be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31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628222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CED8B-A409-5540-A4D1-0CB1C70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UV- fixed point for quantum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FA3E-1610-4A47-80FD-6DEE8B27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84784"/>
            <a:ext cx="5946080" cy="464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425B7-F715-5442-9C8E-8E22D80E5E31}"/>
              </a:ext>
            </a:extLst>
          </p:cNvPr>
          <p:cNvSpPr txBox="1"/>
          <p:nvPr/>
        </p:nvSpPr>
        <p:spPr>
          <a:xfrm>
            <a:off x="4788024" y="61927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560115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1068664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a prediction…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6F04DA-C4C2-F54A-A9DE-9D99C6C0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589" y="2809010"/>
            <a:ext cx="2690268" cy="496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726BEA-4782-CC47-B418-003A50C47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64" y="1840271"/>
            <a:ext cx="1916306" cy="520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F8408-5474-6A43-8DBA-44CD7DA7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700808"/>
            <a:ext cx="2035922" cy="747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CC500-E738-FC41-8F44-F1DC56BFD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884" y="3840070"/>
            <a:ext cx="1281188" cy="620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A7D98-9A89-A949-AF83-4BEFDC5F2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581" y="3810454"/>
            <a:ext cx="1694687" cy="62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5512E-8235-2740-BC67-634D7DD2F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565" y="4913492"/>
            <a:ext cx="3306638" cy="47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71320-FC9C-E64E-A88C-6E1FC5900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7927" y="4908261"/>
            <a:ext cx="2376264" cy="44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A968DF-5D7E-244A-8364-BE2C4829E9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015" y="5661248"/>
            <a:ext cx="3877969" cy="755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5FBDD-B282-9C46-9146-ED2A024F6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6256" y="2787753"/>
            <a:ext cx="1872208" cy="51752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80685CA-655A-4F4B-A2C5-4BBA44B3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Gravity contributions to running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couplings in standard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A2152F-670E-7C45-B2D5-88E576E837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1025" y="4260205"/>
            <a:ext cx="1878355" cy="341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2FE9AD-FD8A-AF4C-9DCB-B79881F69753}"/>
              </a:ext>
            </a:extLst>
          </p:cNvPr>
          <p:cNvSpPr txBox="1"/>
          <p:nvPr/>
        </p:nvSpPr>
        <p:spPr>
          <a:xfrm>
            <a:off x="683568" y="2848074"/>
            <a:ext cx="3558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Running Planck mass 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4E0F00-D760-CA4C-8D4E-963C37AF0F7A}"/>
              </a:ext>
            </a:extLst>
          </p:cNvPr>
          <p:cNvSpPr txBox="1"/>
          <p:nvPr/>
        </p:nvSpPr>
        <p:spPr>
          <a:xfrm>
            <a:off x="5807927" y="3665585"/>
            <a:ext cx="308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quartic scalar coupling 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R.Percacci</a:t>
            </a:r>
            <a:r>
              <a:rPr lang="en-US" sz="1600" dirty="0"/>
              <a:t> et 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42DA32-9282-BD4A-8BC8-05C09BD05CC6}"/>
              </a:ext>
            </a:extLst>
          </p:cNvPr>
          <p:cNvSpPr txBox="1"/>
          <p:nvPr/>
        </p:nvSpPr>
        <p:spPr>
          <a:xfrm>
            <a:off x="457200" y="3813912"/>
            <a:ext cx="152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Large k 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6BA8C-6697-7D43-87DC-6BA37395F182}"/>
              </a:ext>
            </a:extLst>
          </p:cNvPr>
          <p:cNvSpPr txBox="1"/>
          <p:nvPr/>
        </p:nvSpPr>
        <p:spPr>
          <a:xfrm>
            <a:off x="110176" y="4830251"/>
            <a:ext cx="2013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 fermions</a:t>
            </a:r>
          </a:p>
          <a:p>
            <a:r>
              <a:rPr lang="en-US" sz="2400" dirty="0"/>
              <a:t> +…</a:t>
            </a:r>
          </a:p>
        </p:txBody>
      </p:sp>
    </p:spTree>
    <p:extLst>
      <p:ext uri="{BB962C8B-B14F-4D97-AF65-F5344CB8AC3E}">
        <p14:creationId xmlns:p14="http://schemas.microsoft.com/office/powerpoint/2010/main" val="4073495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cosmology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1" y="2888647"/>
            <a:ext cx="3654595" cy="205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3190071" cy="2753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5643940"/>
            <a:ext cx="639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</a:t>
            </a:r>
            <a:r>
              <a:rPr lang="en-US"/>
              <a:t>in cosmology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340EA-48CE-644B-8362-58B354429D66}"/>
              </a:ext>
            </a:extLst>
          </p:cNvPr>
          <p:cNvSpPr txBox="1"/>
          <p:nvPr/>
        </p:nvSpPr>
        <p:spPr>
          <a:xfrm>
            <a:off x="395536" y="1628800"/>
            <a:ext cx="864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</a:rPr>
              <a:t>Almost scale invariant primordial fluctuation spectrum</a:t>
            </a:r>
          </a:p>
        </p:txBody>
      </p:sp>
    </p:spTree>
    <p:extLst>
      <p:ext uri="{BB962C8B-B14F-4D97-AF65-F5344CB8AC3E}">
        <p14:creationId xmlns:p14="http://schemas.microsoft.com/office/powerpoint/2010/main" val="195866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EDF3-4644-AC40-9A52-A61E79DF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368152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Computation of graviton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EB42A-3805-7246-B8DB-C73C90ED6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traceless transverse metric fluctuations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</a:t>
            </a:r>
            <a:r>
              <a:rPr lang="en-US" dirty="0">
                <a:solidFill>
                  <a:srgbClr val="FFFF00"/>
                </a:solidFill>
              </a:rPr>
              <a:t>Graviton approximation</a:t>
            </a:r>
          </a:p>
        </p:txBody>
      </p:sp>
    </p:spTree>
    <p:extLst>
      <p:ext uri="{BB962C8B-B14F-4D97-AF65-F5344CB8AC3E}">
        <p14:creationId xmlns:p14="http://schemas.microsoft.com/office/powerpoint/2010/main" val="3207299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propagator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30" y="5204550"/>
            <a:ext cx="5448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effective 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Instability for V&gt;0 :  ”</a:t>
            </a:r>
            <a:r>
              <a:rPr lang="en-US" sz="2800" dirty="0" err="1">
                <a:solidFill>
                  <a:srgbClr val="FFFF00"/>
                </a:solidFill>
              </a:rPr>
              <a:t>tachyonic</a:t>
            </a:r>
            <a:r>
              <a:rPr lang="en-US" sz="2800" dirty="0">
                <a:solidFill>
                  <a:srgbClr val="FFFF00"/>
                </a:solidFill>
              </a:rPr>
              <a:t> mass term”</a:t>
            </a:r>
          </a:p>
        </p:txBody>
      </p:sp>
    </p:spTree>
    <p:extLst>
      <p:ext uri="{BB962C8B-B14F-4D97-AF65-F5344CB8AC3E}">
        <p14:creationId xmlns:p14="http://schemas.microsoft.com/office/powerpoint/2010/main" val="4281250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155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contribution to flow of scalar potential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824475"/>
            <a:ext cx="2981131" cy="64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25" y="2695464"/>
            <a:ext cx="4608512" cy="73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3655328"/>
            <a:ext cx="36830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740" y="4608508"/>
            <a:ext cx="3149600" cy="9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1" y="4608508"/>
            <a:ext cx="1987345" cy="97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3655329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Litim</a:t>
            </a:r>
            <a:r>
              <a:rPr lang="en-US" sz="2800" dirty="0"/>
              <a:t> cutoff:</a:t>
            </a:r>
          </a:p>
        </p:txBody>
      </p:sp>
      <p:pic>
        <p:nvPicPr>
          <p:cNvPr id="11" name="Picture 10" descr="F1">
            <a:extLst>
              <a:ext uri="{FF2B5EF4-FFF2-40B4-BE49-F238E27FC236}">
                <a16:creationId xmlns:a16="http://schemas.microsoft.com/office/drawing/2014/main" id="{F684D97C-5894-BE48-8A3E-F62A13271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7218660" y="1824475"/>
            <a:ext cx="1615100" cy="17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552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8E25-7AB4-FE44-975F-08CBC07DE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43000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contributions to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Higgs potential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142E8-8489-324D-9B68-583B1B32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79" y="2530135"/>
            <a:ext cx="2619273" cy="562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9C31C2-30EA-1F4C-A0B8-8C33465D2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522" y="3417675"/>
            <a:ext cx="1790137" cy="587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A200D-0291-D14D-B162-DE15F7568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02" y="4245885"/>
            <a:ext cx="3844678" cy="665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5552F1-A12C-BC43-8DD0-D51DF6120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142" y="3428339"/>
            <a:ext cx="2018538" cy="57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5F9FF0-0D8D-3C4B-817E-8B09E1F66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802" y="5355964"/>
            <a:ext cx="2781006" cy="95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17752B-95E3-BD4B-B76A-391E37FEF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127" y="5386228"/>
            <a:ext cx="1400301" cy="94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61B3C-EFC0-E942-898C-277C7557FA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599" y="1730706"/>
            <a:ext cx="3504644" cy="574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635578-E852-3342-8736-C7092B9CA7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2141" y="1702846"/>
            <a:ext cx="2592288" cy="631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E3B09-2978-D145-8A11-7866D600B1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2141" y="2540799"/>
            <a:ext cx="1595341" cy="5384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65F96C-B597-BB40-9F7C-5E820D385EA6}"/>
              </a:ext>
            </a:extLst>
          </p:cNvPr>
          <p:cNvSpPr txBox="1"/>
          <p:nvPr/>
        </p:nvSpPr>
        <p:spPr>
          <a:xfrm>
            <a:off x="107505" y="2780928"/>
            <a:ext cx="2098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Graviton</a:t>
            </a:r>
          </a:p>
          <a:p>
            <a:r>
              <a:rPr lang="en-US" sz="2400" dirty="0"/>
              <a:t>contribution: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3A247-C786-5645-A3BB-E219A58D1E5F}"/>
              </a:ext>
            </a:extLst>
          </p:cNvPr>
          <p:cNvSpPr txBox="1"/>
          <p:nvPr/>
        </p:nvSpPr>
        <p:spPr>
          <a:xfrm>
            <a:off x="539553" y="5523230"/>
            <a:ext cx="213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large k :</a:t>
            </a:r>
          </a:p>
        </p:txBody>
      </p:sp>
    </p:spTree>
    <p:extLst>
      <p:ext uri="{BB962C8B-B14F-4D97-AF65-F5344CB8AC3E}">
        <p14:creationId xmlns:p14="http://schemas.microsoft.com/office/powerpoint/2010/main" val="2625374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434282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contribution to flow of quartic scalar coupling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positive and substantial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anomalous dimension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059" y="3057793"/>
            <a:ext cx="5842000" cy="86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862" y="4140342"/>
            <a:ext cx="29845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349891"/>
            <a:ext cx="5638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12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C72FF-758B-5B40-B0C0-E8898C2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840760" cy="2683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C141-FF1B-F141-80CF-62447AB8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04" y="4869160"/>
            <a:ext cx="3788729" cy="648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95E2A8-852F-9249-8729-8000D07CC085}"/>
              </a:ext>
            </a:extLst>
          </p:cNvPr>
          <p:cNvSpPr/>
          <p:nvPr/>
        </p:nvSpPr>
        <p:spPr>
          <a:xfrm>
            <a:off x="1763688" y="5660379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err="1">
                <a:effectLst/>
                <a:latin typeface="arial" panose="020B0604020202020204" pitchFamily="34" charset="0"/>
              </a:rPr>
              <a:t>Phys.Lett</a:t>
            </a:r>
            <a:r>
              <a:rPr lang="de-DE" sz="1400" b="1" dirty="0">
                <a:effectLst/>
                <a:latin typeface="arial" panose="020B0604020202020204" pitchFamily="34" charset="0"/>
              </a:rPr>
              <a:t>. B770 (2017) 268-271</a:t>
            </a:r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815FE8-A2B1-884A-936A-8CB6828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Possible explanation of gauge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93815-8116-214F-91AC-B65FCB24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4" y="3296822"/>
            <a:ext cx="2160240" cy="420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D9BD2-B023-6148-A286-C1A071E2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57798"/>
            <a:ext cx="977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2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9B55-A3A5-2E4D-8110-A61247CC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147248" cy="108012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Infrared flow in 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CEEE-7306-7240-B89A-F5B339E22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20888"/>
            <a:ext cx="8147248" cy="3705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for k much smaller than M</a:t>
            </a:r>
          </a:p>
        </p:txBody>
      </p:sp>
    </p:spTree>
    <p:extLst>
      <p:ext uri="{BB962C8B-B14F-4D97-AF65-F5344CB8AC3E}">
        <p14:creationId xmlns:p14="http://schemas.microsoft.com/office/powerpoint/2010/main" val="1332377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155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contribution to flow of scalar potential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5013176"/>
            <a:ext cx="1543589" cy="861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047305"/>
            <a:ext cx="2289855" cy="497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571" y="2669953"/>
            <a:ext cx="3672408" cy="587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348" y="3898310"/>
            <a:ext cx="1908212" cy="592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927128"/>
            <a:ext cx="1177962" cy="579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5" y="5090790"/>
            <a:ext cx="5854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crucial dimensionless quantity</a:t>
            </a:r>
          </a:p>
        </p:txBody>
      </p:sp>
      <p:pic>
        <p:nvPicPr>
          <p:cNvPr id="11" name="Picture 10" descr="F1">
            <a:extLst>
              <a:ext uri="{FF2B5EF4-FFF2-40B4-BE49-F238E27FC236}">
                <a16:creationId xmlns:a16="http://schemas.microsoft.com/office/drawing/2014/main" id="{F684D97C-5894-BE48-8A3E-F62A13271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7218660" y="1824475"/>
            <a:ext cx="1615100" cy="17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01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equation for 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22" y="2858703"/>
            <a:ext cx="5676354" cy="3628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729016"/>
            <a:ext cx="4608512" cy="80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747467"/>
            <a:ext cx="1400639" cy="7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51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of v </a:t>
            </a:r>
            <a:r>
              <a:rPr lang="en-US">
                <a:solidFill>
                  <a:srgbClr val="33CCFF"/>
                </a:solidFill>
              </a:rPr>
              <a:t>for 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different initial conditions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132856"/>
            <a:ext cx="60706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8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00223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elementary particle physics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2708921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proton mass  ,  electron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3725746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in particle physics,</a:t>
            </a:r>
          </a:p>
          <a:p>
            <a:r>
              <a:rPr lang="en-US" dirty="0"/>
              <a:t>but very small as compared to Planck mass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High momentum scattering almost scale invariant</a:t>
            </a:r>
          </a:p>
        </p:txBody>
      </p:sp>
    </p:spTree>
    <p:extLst>
      <p:ext uri="{BB962C8B-B14F-4D97-AF65-F5344CB8AC3E}">
        <p14:creationId xmlns:p14="http://schemas.microsoft.com/office/powerpoint/2010/main" val="736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Infrared value of effective scalar potential for k/𝜒 </a:t>
            </a:r>
            <a:r>
              <a:rPr lang="is-IS" dirty="0">
                <a:solidFill>
                  <a:srgbClr val="33CCFF"/>
                </a:solidFill>
              </a:rPr>
              <a:t>→ 0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789040"/>
            <a:ext cx="3600166" cy="1486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263691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 </a:t>
            </a:r>
            <a:r>
              <a:rPr lang="en-US" sz="4800" dirty="0">
                <a:solidFill>
                  <a:srgbClr val="FFFF00"/>
                </a:solidFill>
              </a:rPr>
              <a:t>v=1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573325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graviton barrier !</a:t>
            </a:r>
          </a:p>
        </p:txBody>
      </p:sp>
    </p:spTree>
    <p:extLst>
      <p:ext uri="{BB962C8B-B14F-4D97-AF65-F5344CB8AC3E}">
        <p14:creationId xmlns:p14="http://schemas.microsoft.com/office/powerpoint/2010/main" val="3073396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75F3-65B1-1940-8C56-6F91EE2D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373042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Graviton fluctuations erase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2893094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barrier and solution of the cosmological constant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2453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V cannot increase stronger than M</a:t>
            </a:r>
            <a:r>
              <a:rPr lang="en-US" sz="3600" baseline="30000" dirty="0">
                <a:solidFill>
                  <a:srgbClr val="FFFF00"/>
                </a:solidFill>
              </a:rPr>
              <a:t>2</a:t>
            </a:r>
            <a:r>
              <a:rPr lang="en-US" sz="36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FF00"/>
                </a:solidFill>
              </a:rPr>
              <a:t>If M increases with 𝜒, and for cosmological solutions where 𝜒 asymptotically diverges for time going to infinity: </a:t>
            </a:r>
          </a:p>
          <a:p>
            <a:pPr marL="0" indent="0">
              <a:buNone/>
            </a:pPr>
            <a:endParaRPr lang="en-US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Effective cosmological constant vanishes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    in infinite future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3037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Normalization of scalar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M increases monotonically with 𝜒 :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5656" y="3429000"/>
            <a:ext cx="67687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choose normalization of scalar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</a:t>
            </a:r>
            <a:r>
              <a:rPr lang="en-US" sz="3600" dirty="0">
                <a:solidFill>
                  <a:srgbClr val="00FF00"/>
                </a:solidFill>
              </a:rPr>
              <a:t>M= 𝜒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26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 vanishing cosmological „constant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227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6116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11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Ultraviolet flow of v for  k/𝜒 </a:t>
            </a:r>
            <a:r>
              <a:rPr lang="is-IS" dirty="0">
                <a:solidFill>
                  <a:srgbClr val="33CCFF"/>
                </a:solidFill>
              </a:rPr>
              <a:t>→ ∞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556792"/>
            <a:ext cx="2592288" cy="1080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2959150"/>
            <a:ext cx="514350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907692"/>
            <a:ext cx="3517900" cy="109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4869160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 </a:t>
            </a:r>
            <a:r>
              <a:rPr lang="mr-IN" dirty="0"/>
              <a:t>–</a:t>
            </a:r>
            <a:r>
              <a:rPr lang="en-US" dirty="0"/>
              <a:t> and IR </a:t>
            </a:r>
            <a:r>
              <a:rPr lang="mr-IN" dirty="0"/>
              <a:t>–</a:t>
            </a:r>
            <a:r>
              <a:rPr lang="en-US" dirty="0"/>
              <a:t> </a:t>
            </a:r>
          </a:p>
          <a:p>
            <a:r>
              <a:rPr lang="en-US" dirty="0"/>
              <a:t>fixed points</a:t>
            </a:r>
          </a:p>
        </p:txBody>
      </p:sp>
    </p:spTree>
    <p:extLst>
      <p:ext uri="{BB962C8B-B14F-4D97-AF65-F5344CB8AC3E}">
        <p14:creationId xmlns:p14="http://schemas.microsoft.com/office/powerpoint/2010/main" val="1451593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188641"/>
            <a:ext cx="8352160" cy="1512168"/>
          </a:xfrm>
        </p:spPr>
        <p:txBody>
          <a:bodyPr/>
          <a:lstStyle/>
          <a:p>
            <a:r>
              <a:rPr lang="en-US" altLang="x-none" sz="3600" dirty="0">
                <a:solidFill>
                  <a:srgbClr val="33CCFF"/>
                </a:solidFill>
                <a:ea typeface="MS PGothic" charset="-128"/>
              </a:rPr>
              <a:t>Quantum gravity has </a:t>
            </a:r>
            <a:br>
              <a:rPr lang="en-US" altLang="x-none" sz="3600" dirty="0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 sz="3600" dirty="0">
                <a:solidFill>
                  <a:srgbClr val="33CCFF"/>
                </a:solidFill>
                <a:ea typeface="MS PGothic" charset="-128"/>
              </a:rPr>
              <a:t>UV- and IR- fixed point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3898177" cy="268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Near UV fixed point: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irrelevant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3844296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 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scalar field –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the role of scale symmetry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for cosmology</a:t>
            </a:r>
          </a:p>
        </p:txBody>
      </p:sp>
    </p:spTree>
    <p:extLst>
      <p:ext uri="{BB962C8B-B14F-4D97-AF65-F5344CB8AC3E}">
        <p14:creationId xmlns:p14="http://schemas.microsoft.com/office/powerpoint/2010/main" val="117019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AFE3-3EFD-FC4E-A6F6-143331D6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329837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2009076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8924069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08448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09" y="2030685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917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variable gravity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99592" y="4437112"/>
            <a:ext cx="7663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“Newton’s constant is not constant </a:t>
            </a:r>
            <a:r>
              <a:rPr lang="mr-IN" i="1" dirty="0">
                <a:solidFill>
                  <a:srgbClr val="FFFF00"/>
                </a:solidFill>
              </a:rPr>
              <a:t>–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00FF00"/>
                </a:solidFill>
              </a:rPr>
              <a:t>and</a:t>
            </a:r>
            <a:r>
              <a:rPr lang="en-US" i="1" dirty="0">
                <a:solidFill>
                  <a:srgbClr val="FFFF00"/>
                </a:solidFill>
              </a:rPr>
              <a:t> particle masses are not constant”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78D5D-A2F7-9644-8E71-B3F2E131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986E0-5D50-A041-8DCB-56058F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248472" cy="1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97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 </a:t>
            </a:r>
            <a:r>
              <a:rPr lang="en-US" sz="4000" dirty="0">
                <a:solidFill>
                  <a:srgbClr val="33CCFF"/>
                </a:solidFill>
              </a:rPr>
              <a:t>+ scale symmetric standard model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r>
              <a:rPr lang="en-US" sz="24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(2) Strong gauge coupling, normalized at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8" cy="58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2" cy="5655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5436096" y="2276871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4" y="3429000"/>
            <a:ext cx="1502775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3399192"/>
            <a:ext cx="1944216" cy="59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6" y="3412987"/>
            <a:ext cx="2004650" cy="579121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906401" y="359555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2921287"/>
            <a:ext cx="633297" cy="309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906FBB-B130-1645-A953-5E1663EC5CE8}"/>
              </a:ext>
            </a:extLst>
          </p:cNvPr>
          <p:cNvSpPr txBox="1"/>
          <p:nvPr/>
        </p:nvSpPr>
        <p:spPr>
          <a:xfrm>
            <a:off x="395536" y="4859540"/>
            <a:ext cx="871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FF00"/>
                </a:solidFill>
                <a:latin typeface="Garamond" panose="02020404030301010803" pitchFamily="18" charset="0"/>
              </a:rPr>
              <a:t>+ scale invariant action for dark matter</a:t>
            </a:r>
          </a:p>
        </p:txBody>
      </p:sp>
    </p:spTree>
    <p:extLst>
      <p:ext uri="{BB962C8B-B14F-4D97-AF65-F5344CB8AC3E}">
        <p14:creationId xmlns:p14="http://schemas.microsoft.com/office/powerpoint/2010/main" val="1812510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Scale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symmetry</a:t>
            </a:r>
            <a:r>
              <a:rPr lang="de-DE" sz="4000" dirty="0">
                <a:solidFill>
                  <a:srgbClr val="33CCFF"/>
                </a:solidFill>
              </a:rPr>
              <a:t> in variable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>
                <a:solidFill>
                  <a:srgbClr val="33CCFF"/>
                </a:solidFill>
              </a:rPr>
              <a:t>( IR </a:t>
            </a:r>
            <a:r>
              <a:rPr lang="mr-IN" sz="4000" dirty="0">
                <a:solidFill>
                  <a:srgbClr val="33CCFF"/>
                </a:solidFill>
              </a:rPr>
              <a:t>–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</a:t>
            </a:r>
            <a:r>
              <a:rPr lang="de-DE" sz="4000" dirty="0">
                <a:solidFill>
                  <a:srgbClr val="33CCFF"/>
                </a:solidFill>
              </a:rPr>
              <a:t> )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6979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>
                <a:solidFill>
                  <a:srgbClr val="FFFF00"/>
                </a:solidFill>
              </a:rPr>
              <a:t>μ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Nucleon and electron mass proportional to dynamical Planck mass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Kinetial</a:t>
            </a:r>
            <a:r>
              <a:rPr lang="de-DE" sz="4000" dirty="0">
                <a:solidFill>
                  <a:srgbClr val="33CCFF"/>
                </a:solidFill>
              </a:rPr>
              <a:t> B :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33CCFF"/>
                </a:solidFill>
              </a:rPr>
              <a:t>Crossover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between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two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724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5264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279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  <a:effectLst/>
              </a:rPr>
              <a:t>Cosmology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688" y="1844824"/>
            <a:ext cx="6923112" cy="4281339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400" i="1" dirty="0">
                <a:solidFill>
                  <a:srgbClr val="FFFF00"/>
                </a:solidFill>
                <a:effectLst/>
              </a:rPr>
              <a:t>Add matter and radiation (standard model + dark matter)</a:t>
            </a:r>
          </a:p>
          <a:p>
            <a:pPr>
              <a:buFont typeface="Wingdings" pitchFamily="2" charset="2"/>
              <a:buNone/>
            </a:pPr>
            <a:r>
              <a:rPr lang="en-US" sz="4400" i="1" dirty="0">
                <a:solidFill>
                  <a:srgbClr val="FFFF00"/>
                </a:solidFill>
                <a:effectLst/>
              </a:rPr>
              <a:t>Solve field equations…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785" y="4720817"/>
            <a:ext cx="5118199" cy="72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5118" y="5661248"/>
            <a:ext cx="3909532" cy="68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2296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181214"/>
            <a:ext cx="5243909" cy="3259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7727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2547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>
                <a:solidFill>
                  <a:srgbClr val="33CCFF"/>
                </a:solidFill>
                <a:effectLst/>
              </a:rPr>
            </a:br>
            <a:r>
              <a:rPr lang="en-US" sz="400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  </a:t>
            </a:r>
            <a:r>
              <a:rPr lang="en-US" dirty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0828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Strange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138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>
                <a:solidFill>
                  <a:srgbClr val="FFFF00"/>
                </a:solidFill>
              </a:rPr>
              <a:t>Expanding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Universe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shrinking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atoms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880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Do we know that the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instead of </a:t>
            </a:r>
            <a:r>
              <a:rPr lang="en-US" dirty="0" err="1"/>
              <a:t>redshift</a:t>
            </a:r>
            <a:r>
              <a:rPr lang="en-US" dirty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680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33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4380560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Big bang is not wrong,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but alternative pictures exist 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74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051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267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24540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Conclusions</a:t>
            </a:r>
            <a:r>
              <a:rPr lang="de-DE" dirty="0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94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Quantum </a:t>
            </a:r>
            <a:r>
              <a:rPr lang="de-DE" dirty="0" err="1">
                <a:solidFill>
                  <a:srgbClr val="FFFF00"/>
                </a:solidFill>
              </a:rPr>
              <a:t>gravity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may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dynamics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early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present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Universe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err="1"/>
              <a:t>Predictions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Fixed </a:t>
            </a:r>
            <a:r>
              <a:rPr lang="de-DE" dirty="0" err="1">
                <a:solidFill>
                  <a:srgbClr val="FFFF00"/>
                </a:solidFill>
              </a:rPr>
              <a:t>points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symmetry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crucial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Big bang </a:t>
            </a:r>
            <a:r>
              <a:rPr lang="de-DE" dirty="0" err="1"/>
              <a:t>singularity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artefact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inappropriate</a:t>
            </a:r>
            <a:r>
              <a:rPr lang="de-DE" dirty="0"/>
              <a:t> </a:t>
            </a:r>
            <a:r>
              <a:rPr lang="de-DE" dirty="0" err="1"/>
              <a:t>choice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singularity</a:t>
            </a:r>
            <a:endParaRPr lang="de-DE" dirty="0"/>
          </a:p>
          <a:p>
            <a:pPr>
              <a:buFont typeface="Wingdings" pitchFamily="2" charset="2"/>
              <a:buNone/>
              <a:defRPr/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891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358730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Exact equivalence of different frames !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“ different pictures”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90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8496350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395879"/>
            <a:ext cx="6624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changes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geometry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not a </a:t>
            </a:r>
            <a:r>
              <a:rPr lang="de-DE" dirty="0" err="1">
                <a:solidFill>
                  <a:srgbClr val="FFFF00"/>
                </a:solidFill>
              </a:rPr>
              <a:t>coordinate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6" name="Picture 2" descr="expand_universe_capsule_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4932041" y="4968793"/>
            <a:ext cx="2775568" cy="16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971600" y="4968793"/>
            <a:ext cx="2764659" cy="16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 Arrow 2"/>
          <p:cNvSpPr/>
          <p:nvPr/>
        </p:nvSpPr>
        <p:spPr bwMode="auto">
          <a:xfrm>
            <a:off x="3851920" y="5589240"/>
            <a:ext cx="936104" cy="43204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055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r>
              <a:rPr lang="de-DE" dirty="0">
                <a:solidFill>
                  <a:srgbClr val="33CCFF"/>
                </a:solidFill>
              </a:rPr>
              <a:t> :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>
                <a:solidFill>
                  <a:srgbClr val="33CCFF"/>
                </a:solidFill>
              </a:rPr>
              <a:t>different </a:t>
            </a:r>
            <a:r>
              <a:rPr lang="de-DE" dirty="0" err="1">
                <a:solidFill>
                  <a:srgbClr val="33CCFF"/>
                </a:solidFill>
              </a:rPr>
              <a:t>pictures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same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content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can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described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different </a:t>
            </a:r>
            <a:r>
              <a:rPr lang="de-DE" dirty="0" err="1">
                <a:solidFill>
                  <a:srgbClr val="FFFF00"/>
                </a:solidFill>
              </a:rPr>
              <a:t>pictures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related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– </a:t>
            </a:r>
            <a:r>
              <a:rPr lang="en-US" dirty="0">
                <a:solidFill>
                  <a:srgbClr val="FFFF00"/>
                </a:solidFill>
              </a:rPr>
              <a:t>redefinitions</a:t>
            </a:r>
            <a:r>
              <a:rPr lang="de-DE" dirty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, </a:t>
            </a:r>
            <a:r>
              <a:rPr lang="de-DE" dirty="0" err="1">
                <a:solidFill>
                  <a:srgbClr val="FFFF00"/>
                </a:solidFill>
              </a:rPr>
              <a:t>conformal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metric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observables </a:t>
            </a:r>
            <a:r>
              <a:rPr lang="de-DE" dirty="0" err="1">
                <a:solidFill>
                  <a:srgbClr val="FFFF00"/>
                </a:solidFill>
              </a:rPr>
              <a:t>cannot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depend</a:t>
            </a:r>
            <a:r>
              <a:rPr lang="de-DE" dirty="0">
                <a:solidFill>
                  <a:srgbClr val="FFFF00"/>
                </a:solidFill>
              </a:rPr>
              <a:t> on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metric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one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the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which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picture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usefull</a:t>
            </a:r>
            <a:r>
              <a:rPr lang="de-DE" dirty="0">
                <a:solidFill>
                  <a:srgbClr val="FFFF00"/>
                </a:solidFill>
              </a:rPr>
              <a:t> ?</a:t>
            </a:r>
            <a:endParaRPr lang="en-US" dirty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78520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Relativity of geometry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Euclid … Newton : </a:t>
            </a:r>
            <a:r>
              <a:rPr lang="en-US" sz="2800" dirty="0"/>
              <a:t>space and time </a:t>
            </a:r>
          </a:p>
          <a:p>
            <a:pPr>
              <a:buNone/>
            </a:pPr>
            <a:r>
              <a:rPr lang="en-US" sz="2800" dirty="0"/>
              <a:t>    are absolute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Special relativity : </a:t>
            </a:r>
            <a:r>
              <a:rPr lang="en-US" sz="2800" dirty="0"/>
              <a:t>space and time depend on observer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General relativity : </a:t>
            </a:r>
            <a:r>
              <a:rPr lang="en-US" sz="2800" dirty="0"/>
              <a:t>space-time is </a:t>
            </a:r>
          </a:p>
          <a:p>
            <a:pPr>
              <a:buNone/>
            </a:pPr>
            <a:r>
              <a:rPr lang="en-US" sz="2800" dirty="0"/>
              <a:t>    influenced by matter ( including radiation )</a:t>
            </a:r>
          </a:p>
          <a:p>
            <a:pPr>
              <a:buNone/>
            </a:pPr>
            <a:r>
              <a:rPr lang="en-US" sz="2800" dirty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  geometry is observable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Field relativity : </a:t>
            </a:r>
            <a:r>
              <a:rPr lang="en-US" sz="2800" dirty="0"/>
              <a:t>geometry is relative</a:t>
            </a:r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321" y="1537362"/>
            <a:ext cx="1025111" cy="130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etteric\Pictures\Cosmobilder\Euc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7362"/>
            <a:ext cx="991895" cy="1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86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Space-time is a description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Observables cannot depend on choice of fields used to describe them.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Different pictures for geometry exist.</a:t>
            </a:r>
          </a:p>
        </p:txBody>
      </p:sp>
    </p:spTree>
    <p:extLst>
      <p:ext uri="{BB962C8B-B14F-4D97-AF65-F5344CB8AC3E}">
        <p14:creationId xmlns:p14="http://schemas.microsoft.com/office/powerpoint/2010/main" val="14676894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How can 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 </a:t>
            </a:r>
            <a:r>
              <a:rPr lang="en-US" dirty="0"/>
              <a:t>Similar to Higgs field.</a:t>
            </a: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939854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Functional renormalization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720435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Hot </a:t>
            </a:r>
            <a:r>
              <a:rPr lang="de-DE" sz="4800" dirty="0" err="1">
                <a:solidFill>
                  <a:srgbClr val="FFFF00"/>
                </a:solidFill>
              </a:rPr>
              <a:t>big</a:t>
            </a:r>
            <a:r>
              <a:rPr lang="de-DE" sz="4800" dirty="0">
                <a:solidFill>
                  <a:srgbClr val="FFFF00"/>
                </a:solidFill>
              </a:rPr>
              <a:t> bang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freeze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535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Do we know that the temperature  was higher in the early Universe than now 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/>
              <a:t>Cosmic microwave radiation , </a:t>
            </a:r>
            <a:r>
              <a:rPr lang="en-US" dirty="0" err="1"/>
              <a:t>nucleosynthesis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smaller particle masses</a:t>
            </a: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67040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Temperature in radiation dominated Universe : T ~ </a:t>
            </a:r>
            <a:r>
              <a:rPr lang="el-GR"/>
              <a:t>χ</a:t>
            </a:r>
            <a:r>
              <a:rPr lang="en-US"/>
              <a:t> 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smaller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Ratio temperature / particle mass :                     T /m</a:t>
            </a:r>
            <a:r>
              <a:rPr lang="en-US" baseline="-25000"/>
              <a:t>p</a:t>
            </a:r>
            <a:r>
              <a:rPr lang="en-US"/>
              <a:t> ~ </a:t>
            </a:r>
            <a:r>
              <a:rPr lang="el-GR"/>
              <a:t>χ</a:t>
            </a:r>
            <a:r>
              <a:rPr lang="en-US"/>
              <a:t> </a:t>
            </a:r>
            <a:r>
              <a:rPr lang="en-US" b="1" baseline="30000"/>
              <a:t>-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larger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 T/m</a:t>
            </a:r>
            <a:r>
              <a:rPr lang="en-US" baseline="-25000"/>
              <a:t>p</a:t>
            </a:r>
            <a:r>
              <a:rPr lang="en-US"/>
              <a:t> counts ! This ratio decreases with time.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969445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Freeze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The Universe may have started very cold,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and only later heat up.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Freeze picture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1342332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570186"/>
          </a:xfrm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323528" y="1916832"/>
            <a:ext cx="4104927" cy="4104926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644008" y="1916832"/>
            <a:ext cx="41313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3776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696181" y="1563096"/>
            <a:ext cx="357505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6112509" y="4295264"/>
            <a:ext cx="2746648" cy="24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157191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freeze picture :</a:t>
            </a:r>
          </a:p>
          <a:p>
            <a:r>
              <a:rPr lang="en-US" dirty="0"/>
              <a:t>only rods for measurements</a:t>
            </a:r>
          </a:p>
          <a:p>
            <a:r>
              <a:rPr lang="en-US" dirty="0"/>
              <a:t>( masses ) are different !</a:t>
            </a:r>
          </a:p>
        </p:txBody>
      </p:sp>
    </p:spTree>
    <p:extLst>
      <p:ext uri="{BB962C8B-B14F-4D97-AF65-F5344CB8AC3E}">
        <p14:creationId xmlns:p14="http://schemas.microsoft.com/office/powerpoint/2010/main" val="11251636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Why should you care about the freeze picture of the Universe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/>
              <a:t>Some aspects are understood easier :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Natural tiny present dark energy</a:t>
            </a:r>
          </a:p>
          <a:p>
            <a:r>
              <a:rPr lang="en-US" dirty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>
                <a:solidFill>
                  <a:srgbClr val="FFFF00"/>
                </a:solidFill>
              </a:rPr>
              <a:t>Range of impact of 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14589629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4"/>
            <a:ext cx="8229600" cy="4392885"/>
          </a:xfrm>
        </p:spPr>
        <p:txBody>
          <a:bodyPr/>
          <a:lstStyle/>
          <a:p>
            <a:pPr>
              <a:defRPr/>
            </a:pPr>
            <a:r>
              <a:rPr lang="en-US" dirty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one time scale       </a:t>
            </a:r>
            <a:r>
              <a:rPr lang="el-GR" sz="4400" b="1" dirty="0">
                <a:solidFill>
                  <a:srgbClr val="FFFF00"/>
                </a:solidFill>
              </a:rPr>
              <a:t>μ</a:t>
            </a:r>
            <a:r>
              <a:rPr lang="en-US" sz="4400" b="1" baseline="30000" dirty="0">
                <a:solidFill>
                  <a:srgbClr val="FFFF00"/>
                </a:solidFill>
              </a:rPr>
              <a:t>-1</a:t>
            </a:r>
            <a:r>
              <a:rPr lang="en-US" sz="4400" b="1" dirty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>
                <a:solidFill>
                  <a:srgbClr val="FFFF00"/>
                </a:solidFill>
              </a:rPr>
              <a:t>10</a:t>
            </a:r>
            <a:r>
              <a:rPr lang="en-US" sz="4400" b="1" dirty="0">
                <a:solidFill>
                  <a:srgbClr val="FFFF00"/>
                </a:solidFill>
              </a:rPr>
              <a:t> yr</a:t>
            </a: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Planck mass does not appear as parameter</a:t>
            </a:r>
          </a:p>
          <a:p>
            <a:pPr>
              <a:defRPr/>
            </a:pPr>
            <a:r>
              <a:rPr lang="en-US" dirty="0"/>
              <a:t>Planck mass grows large dynamically</a:t>
            </a:r>
          </a:p>
          <a:p>
            <a:pPr>
              <a:defRPr/>
            </a:pPr>
            <a:r>
              <a:rPr lang="en-US" dirty="0"/>
              <a:t>Dark energy is tiny because Universe is old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20447155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62199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infinite past</a:t>
            </a:r>
          </a:p>
        </p:txBody>
      </p:sp>
    </p:spTree>
    <p:extLst>
      <p:ext uri="{BB962C8B-B14F-4D97-AF65-F5344CB8AC3E}">
        <p14:creationId xmlns:p14="http://schemas.microsoft.com/office/powerpoint/2010/main" val="158531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UV fixed point</a:t>
            </a:r>
          </a:p>
        </p:txBody>
      </p:sp>
    </p:spTree>
    <p:extLst>
      <p:ext uri="{BB962C8B-B14F-4D97-AF65-F5344CB8AC3E}">
        <p14:creationId xmlns:p14="http://schemas.microsoft.com/office/powerpoint/2010/main" val="20636258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particles become </a:t>
            </a:r>
            <a:r>
              <a:rPr lang="en-US" dirty="0" err="1">
                <a:solidFill>
                  <a:srgbClr val="FFFF00"/>
                </a:solidFill>
              </a:rPr>
              <a:t>massless</a:t>
            </a:r>
            <a:r>
              <a:rPr lang="en-US" dirty="0">
                <a:solidFill>
                  <a:srgbClr val="FFFF00"/>
                </a:solidFill>
              </a:rPr>
              <a:t> in infinite past !</a:t>
            </a:r>
          </a:p>
        </p:txBody>
      </p:sp>
    </p:spTree>
    <p:extLst>
      <p:ext uri="{BB962C8B-B14F-4D97-AF65-F5344CB8AC3E}">
        <p14:creationId xmlns:p14="http://schemas.microsoft.com/office/powerpoint/2010/main" val="6321692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5612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5" y="1989138"/>
            <a:ext cx="4535488" cy="4248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strength of gravity 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much stronger than today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838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the beginning was light-like emptiness.</a:t>
            </a:r>
          </a:p>
        </p:txBody>
      </p:sp>
    </p:spTree>
    <p:extLst>
      <p:ext uri="{BB962C8B-B14F-4D97-AF65-F5344CB8AC3E}">
        <p14:creationId xmlns:p14="http://schemas.microsoft.com/office/powerpoint/2010/main" val="20175246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and weakening of gravity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71035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5455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  <p:extLst>
      <p:ext uri="{BB962C8B-B14F-4D97-AF65-F5344CB8AC3E}">
        <p14:creationId xmlns:p14="http://schemas.microsoft.com/office/powerpoint/2010/main" val="7137329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046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>
                <a:solidFill>
                  <a:srgbClr val="FFFF00"/>
                </a:solidFill>
              </a:rPr>
              <a:t>Big  bang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>
                <a:solidFill>
                  <a:srgbClr val="FFFF00"/>
                </a:solidFill>
              </a:rPr>
              <a:t>in Einstein </a:t>
            </a:r>
            <a:r>
              <a:rPr lang="de-DE" b="0" i="1" dirty="0" err="1">
                <a:solidFill>
                  <a:srgbClr val="FFFF00"/>
                </a:solidFill>
              </a:rPr>
              <a:t>frame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is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 err="1">
                <a:solidFill>
                  <a:srgbClr val="FFFF00"/>
                </a:solidFill>
              </a:rPr>
              <a:t>field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0879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>
                <a:solidFill>
                  <a:srgbClr val="33CCFF"/>
                </a:solidFill>
              </a:rPr>
              <a:t>Crossover in </a:t>
            </a:r>
            <a:r>
              <a:rPr lang="de-DE" sz="4000" dirty="0" err="1">
                <a:solidFill>
                  <a:srgbClr val="33CCFF"/>
                </a:solidFill>
              </a:rPr>
              <a:t>quantum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00FF00"/>
                </a:solidFill>
              </a:rPr>
              <a:t>and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cosmology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419562" y="1557338"/>
            <a:ext cx="2376512" cy="17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3851920" y="4365104"/>
            <a:ext cx="2929936" cy="17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5620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3822</TotalTime>
  <Words>2480</Words>
  <Application>Microsoft Macintosh PowerPoint</Application>
  <PresentationFormat>On-screen Show (4:3)</PresentationFormat>
  <Paragraphs>496</Paragraphs>
  <Slides>109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6" baseType="lpstr">
      <vt:lpstr>MS PGothic</vt:lpstr>
      <vt:lpstr>Arial</vt:lpstr>
      <vt:lpstr>Arial</vt:lpstr>
      <vt:lpstr>Garamond</vt:lpstr>
      <vt:lpstr>Lucida Grande</vt:lpstr>
      <vt:lpstr>Wingdings</vt:lpstr>
      <vt:lpstr>Strömung</vt:lpstr>
      <vt:lpstr>Scale symmetry in particle physics, gravity and cosmology –  predictions from fixed points</vt:lpstr>
      <vt:lpstr>Quantum scale symmetry</vt:lpstr>
      <vt:lpstr>Scale symmetry in cosmology ?</vt:lpstr>
      <vt:lpstr>Scale symmetry in  elementary particle physics ?</vt:lpstr>
      <vt:lpstr>Quantum scale symmetry</vt:lpstr>
      <vt:lpstr>Quantum fluctuations induce running couplings</vt:lpstr>
      <vt:lpstr>Quantum scale symmetry</vt:lpstr>
      <vt:lpstr>Functional renormalization : flowing action</vt:lpstr>
      <vt:lpstr>Ultraviolet fixed point</vt:lpstr>
      <vt:lpstr>Quantum scale symmetry</vt:lpstr>
      <vt:lpstr>Example :  Wilson-Fisher fixed point</vt:lpstr>
      <vt:lpstr>Renormalized field and microscopic field</vt:lpstr>
      <vt:lpstr>Two scale symmetries</vt:lpstr>
      <vt:lpstr>Gravity scale symmetry</vt:lpstr>
      <vt:lpstr>Gravity scale symmetry</vt:lpstr>
      <vt:lpstr>Spontaneous breaking  of scale symmetry</vt:lpstr>
      <vt:lpstr>Scale symmetry</vt:lpstr>
      <vt:lpstr>Scale symmetric standard model</vt:lpstr>
      <vt:lpstr>Particle scale symmetry</vt:lpstr>
      <vt:lpstr>Second order  vacuum electroweak phase transition  fixed point  quantum scale symmetry</vt:lpstr>
      <vt:lpstr>Scale symmetry and Fermi scale</vt:lpstr>
      <vt:lpstr>Scale symmetry and Fermi scale</vt:lpstr>
      <vt:lpstr>Fine tuning ?</vt:lpstr>
      <vt:lpstr>  Quantum Gravity   </vt:lpstr>
      <vt:lpstr>Asymptotic safety of  quantum gravity</vt:lpstr>
      <vt:lpstr>UV- fixed point for quantum gravity </vt:lpstr>
      <vt:lpstr>Asymptotic safety     Asymptotic freedom</vt:lpstr>
      <vt:lpstr>a prediction…</vt:lpstr>
      <vt:lpstr>Gravity contributions to running  couplings in standard model</vt:lpstr>
      <vt:lpstr>Computation of graviton contribution</vt:lpstr>
      <vt:lpstr>Graviton propagator</vt:lpstr>
      <vt:lpstr>Graviton contribution to flow of scalar potential</vt:lpstr>
      <vt:lpstr>Graviton contributions to  Higgs potential</vt:lpstr>
      <vt:lpstr>Graviton contribution to flow of quartic scalar coupling : positive and substantial  anomalous dimension</vt:lpstr>
      <vt:lpstr>Possible explanation of gauge hierarchy</vt:lpstr>
      <vt:lpstr>Infrared flow in gravity</vt:lpstr>
      <vt:lpstr>Graviton contribution to flow of scalar potential</vt:lpstr>
      <vt:lpstr>Flow equation for v</vt:lpstr>
      <vt:lpstr>Flow of v for  different initial conditions</vt:lpstr>
      <vt:lpstr>Infrared value of effective scalar potential for k/𝜒 → 0</vt:lpstr>
      <vt:lpstr>Graviton fluctuations erase  the cosmological constant</vt:lpstr>
      <vt:lpstr>Graviton barrier and solution of the cosmological constant problem</vt:lpstr>
      <vt:lpstr>Normalization of scalar field</vt:lpstr>
      <vt:lpstr>asymptotically vanishing cosmological „constant“</vt:lpstr>
      <vt:lpstr>Quintessence</vt:lpstr>
      <vt:lpstr>Prediction :   homogeneous dark energy influences recent cosmology  - of same order as dark matter -</vt:lpstr>
      <vt:lpstr>Ultraviolet flow of v for  k/𝜒 → ∞</vt:lpstr>
      <vt:lpstr>Quantum gravity has  UV- and IR- fixed point</vt:lpstr>
      <vt:lpstr>  Quantum gravity with scalar field – the role of scale symmetry for cosmology</vt:lpstr>
      <vt:lpstr>Approximate scale symmetry near fixed points</vt:lpstr>
      <vt:lpstr>Possible consequences of  crossover in quantum gravity</vt:lpstr>
      <vt:lpstr>variable gravity</vt:lpstr>
      <vt:lpstr>PowerPoint Presentation</vt:lpstr>
      <vt:lpstr>Variable Gravity</vt:lpstr>
      <vt:lpstr> + scale symmetric standard model</vt:lpstr>
      <vt:lpstr>Scale symmetry in variable gravity  ( IR – fixed point )</vt:lpstr>
      <vt:lpstr> Variable Gravity</vt:lpstr>
      <vt:lpstr>Kinetial B :  Crossover between two fixed points</vt:lpstr>
      <vt:lpstr>Four-parameter model</vt:lpstr>
      <vt:lpstr>Cosmology</vt:lpstr>
      <vt:lpstr>Cosmological solution</vt:lpstr>
      <vt:lpstr>Model is compatible with  present observations</vt:lpstr>
      <vt:lpstr>Strange evolution of Universe</vt:lpstr>
      <vt:lpstr>Expanding Universe or shrinking atoms ? </vt:lpstr>
      <vt:lpstr>Do we know that the  Universe expands ?</vt:lpstr>
      <vt:lpstr>Why do we see redshift of  photons emitted in the distant past ?</vt:lpstr>
      <vt:lpstr>What is increasing ?</vt:lpstr>
      <vt:lpstr>Big bang is not wrong,  but alternative pictures exist ! </vt:lpstr>
      <vt:lpstr>Eternal Universe</vt:lpstr>
      <vt:lpstr>Field - singularity</vt:lpstr>
      <vt:lpstr>Conclusions </vt:lpstr>
      <vt:lpstr>PowerPoint Presentation</vt:lpstr>
      <vt:lpstr>Einstein frame</vt:lpstr>
      <vt:lpstr>Einstein frame</vt:lpstr>
      <vt:lpstr>Field relativity</vt:lpstr>
      <vt:lpstr>Field relativity :  different pictures of cosmology</vt:lpstr>
      <vt:lpstr>Relativity of geometry</vt:lpstr>
      <vt:lpstr>Space-time is a description of correlations between “matter”.  Observables cannot depend on choice of fields used to describe them.  Different pictures for geometry exist.</vt:lpstr>
      <vt:lpstr>How can  particle masses change with time ?</vt:lpstr>
      <vt:lpstr>Hot big bang or freeze ? </vt:lpstr>
      <vt:lpstr>Do we know that the temperature  was higher in the early Universe than now ? </vt:lpstr>
      <vt:lpstr>Hot plasma ?</vt:lpstr>
      <vt:lpstr>Freeze Universe</vt:lpstr>
      <vt:lpstr>Big bang or freeze ?</vt:lpstr>
      <vt:lpstr>Big bang or freeze ?</vt:lpstr>
      <vt:lpstr>Why should you care about the freeze picture of the Universe ?</vt:lpstr>
      <vt:lpstr>No tiny dimensionless parameters ( except gauge hierarchy )</vt:lpstr>
      <vt:lpstr>Slow Universe</vt:lpstr>
      <vt:lpstr>infinite past</vt:lpstr>
      <vt:lpstr>Infinite past : slow inflation</vt:lpstr>
      <vt:lpstr>Eternal Universe</vt:lpstr>
      <vt:lpstr>Eternal light-vacuum</vt:lpstr>
      <vt:lpstr>In the beginning was light-like emptiness.</vt:lpstr>
      <vt:lpstr>Eternal light-vacuum is unstable</vt:lpstr>
      <vt:lpstr>Physical time</vt:lpstr>
      <vt:lpstr>Physical time</vt:lpstr>
      <vt:lpstr>Physical time</vt:lpstr>
      <vt:lpstr>Big  bang singularity  in Einstein frame is field singularity !</vt:lpstr>
      <vt:lpstr>Crossover in quantum gravity and cosmology</vt:lpstr>
      <vt:lpstr>Cosmological solution : crossover from UV to IR fixed point</vt:lpstr>
      <vt:lpstr>Renormalization flow and cosmological evolution</vt:lpstr>
      <vt:lpstr>Scaling solution</vt:lpstr>
      <vt:lpstr>Evolution of dark energy fraction</vt:lpstr>
      <vt:lpstr>Growing neutrino masses  and quintessence</vt:lpstr>
      <vt:lpstr>Second stage of crossover</vt:lpstr>
      <vt:lpstr>Varying particle masses at onset of second crossover</vt:lpstr>
      <vt:lpstr>Cosmic trigger</vt:lpstr>
      <vt:lpstr>connection between dark energy  and neutrino properties</vt:lpstr>
      <vt:lpstr>Neutrino lumps</vt:lpstr>
    </vt:vector>
  </TitlesOfParts>
  <Company>Theoretische Physik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491</cp:revision>
  <cp:lastPrinted>2018-07-04T07:44:01Z</cp:lastPrinted>
  <dcterms:created xsi:type="dcterms:W3CDTF">2003-07-05T08:41:24Z</dcterms:created>
  <dcterms:modified xsi:type="dcterms:W3CDTF">2018-07-04T16:09:41Z</dcterms:modified>
</cp:coreProperties>
</file>