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2"/>
  </p:notesMasterIdLst>
  <p:sldIdLst>
    <p:sldId id="1067" r:id="rId2"/>
    <p:sldId id="1433" r:id="rId3"/>
    <p:sldId id="1434" r:id="rId4"/>
    <p:sldId id="823" r:id="rId5"/>
    <p:sldId id="1436" r:id="rId6"/>
    <p:sldId id="1437" r:id="rId7"/>
    <p:sldId id="1438" r:id="rId8"/>
    <p:sldId id="1447" r:id="rId9"/>
    <p:sldId id="1439" r:id="rId10"/>
    <p:sldId id="1448" r:id="rId11"/>
    <p:sldId id="1449" r:id="rId12"/>
    <p:sldId id="1450" r:id="rId13"/>
    <p:sldId id="1451" r:id="rId14"/>
    <p:sldId id="1452" r:id="rId15"/>
    <p:sldId id="1408" r:id="rId16"/>
    <p:sldId id="1369" r:id="rId17"/>
    <p:sldId id="625" r:id="rId18"/>
    <p:sldId id="1357" r:id="rId19"/>
    <p:sldId id="1453" r:id="rId20"/>
    <p:sldId id="1421" r:id="rId21"/>
    <p:sldId id="1373" r:id="rId22"/>
    <p:sldId id="1353" r:id="rId23"/>
    <p:sldId id="1405" r:id="rId24"/>
    <p:sldId id="1336" r:id="rId25"/>
    <p:sldId id="1409" r:id="rId26"/>
    <p:sldId id="261" r:id="rId27"/>
    <p:sldId id="257" r:id="rId28"/>
    <p:sldId id="1410" r:id="rId29"/>
    <p:sldId id="270" r:id="rId30"/>
    <p:sldId id="1411" r:id="rId31"/>
    <p:sldId id="1420" r:id="rId32"/>
    <p:sldId id="1427" r:id="rId33"/>
    <p:sldId id="1454" r:id="rId34"/>
    <p:sldId id="271" r:id="rId35"/>
    <p:sldId id="1444" r:id="rId36"/>
    <p:sldId id="1443" r:id="rId37"/>
    <p:sldId id="1455" r:id="rId38"/>
    <p:sldId id="1445" r:id="rId39"/>
    <p:sldId id="1446" r:id="rId40"/>
    <p:sldId id="1422" r:id="rId41"/>
    <p:sldId id="1426" r:id="rId42"/>
    <p:sldId id="1424" r:id="rId43"/>
    <p:sldId id="1423" r:id="rId44"/>
    <p:sldId id="1428" r:id="rId45"/>
    <p:sldId id="1429" r:id="rId46"/>
    <p:sldId id="1425" r:id="rId47"/>
    <p:sldId id="282" r:id="rId48"/>
    <p:sldId id="1407" r:id="rId49"/>
    <p:sldId id="1430" r:id="rId50"/>
    <p:sldId id="317" r:id="rId51"/>
    <p:sldId id="1413" r:id="rId52"/>
    <p:sldId id="275" r:id="rId53"/>
    <p:sldId id="276" r:id="rId54"/>
    <p:sldId id="277" r:id="rId55"/>
    <p:sldId id="301" r:id="rId56"/>
    <p:sldId id="319" r:id="rId57"/>
    <p:sldId id="1418" r:id="rId58"/>
    <p:sldId id="262" r:id="rId59"/>
    <p:sldId id="263" r:id="rId60"/>
    <p:sldId id="303" r:id="rId61"/>
    <p:sldId id="269" r:id="rId62"/>
    <p:sldId id="1431" r:id="rId63"/>
    <p:sldId id="1419" r:id="rId64"/>
    <p:sldId id="298" r:id="rId65"/>
    <p:sldId id="1415" r:id="rId66"/>
    <p:sldId id="1457" r:id="rId67"/>
    <p:sldId id="1417" r:id="rId68"/>
    <p:sldId id="1222" r:id="rId69"/>
    <p:sldId id="1224" r:id="rId70"/>
    <p:sldId id="1223" r:id="rId71"/>
    <p:sldId id="1363" r:id="rId72"/>
    <p:sldId id="1364" r:id="rId73"/>
    <p:sldId id="278" r:id="rId74"/>
    <p:sldId id="279" r:id="rId75"/>
    <p:sldId id="1229" r:id="rId76"/>
    <p:sldId id="1456" r:id="rId77"/>
    <p:sldId id="1432" r:id="rId78"/>
    <p:sldId id="273" r:id="rId79"/>
    <p:sldId id="274" r:id="rId80"/>
    <p:sldId id="295" r:id="rId81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00"/>
        </a:solidFill>
        <a:effectLst/>
        <a:uFillTx/>
        <a:latin typeface="Garamond"/>
        <a:ea typeface="Garamond"/>
        <a:cs typeface="Garamond"/>
        <a:sym typeface="Garamond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00"/>
        </a:solidFill>
        <a:effectLst/>
        <a:uFillTx/>
        <a:latin typeface="Garamond"/>
        <a:ea typeface="Garamond"/>
        <a:cs typeface="Garamond"/>
        <a:sym typeface="Garamond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00"/>
        </a:solidFill>
        <a:effectLst/>
        <a:uFillTx/>
        <a:latin typeface="Garamond"/>
        <a:ea typeface="Garamond"/>
        <a:cs typeface="Garamond"/>
        <a:sym typeface="Garamond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00"/>
        </a:solidFill>
        <a:effectLst/>
        <a:uFillTx/>
        <a:latin typeface="Garamond"/>
        <a:ea typeface="Garamond"/>
        <a:cs typeface="Garamond"/>
        <a:sym typeface="Garamond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00"/>
        </a:solidFill>
        <a:effectLst/>
        <a:uFillTx/>
        <a:latin typeface="Garamond"/>
        <a:ea typeface="Garamond"/>
        <a:cs typeface="Garamond"/>
        <a:sym typeface="Garamond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00"/>
        </a:solidFill>
        <a:effectLst/>
        <a:uFillTx/>
        <a:latin typeface="Garamond"/>
        <a:ea typeface="Garamond"/>
        <a:cs typeface="Garamond"/>
        <a:sym typeface="Garamond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00"/>
        </a:solidFill>
        <a:effectLst/>
        <a:uFillTx/>
        <a:latin typeface="Garamond"/>
        <a:ea typeface="Garamond"/>
        <a:cs typeface="Garamond"/>
        <a:sym typeface="Garamond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00"/>
        </a:solidFill>
        <a:effectLst/>
        <a:uFillTx/>
        <a:latin typeface="Garamond"/>
        <a:ea typeface="Garamond"/>
        <a:cs typeface="Garamond"/>
        <a:sym typeface="Garamond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00"/>
        </a:solidFill>
        <a:effectLst/>
        <a:uFillTx/>
        <a:latin typeface="Garamond"/>
        <a:ea typeface="Garamond"/>
        <a:cs typeface="Garamond"/>
        <a:sym typeface="Garamond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FFE2"/>
    <a:srgbClr val="FFFF00"/>
    <a:srgbClr val="FE5935"/>
    <a:srgbClr val="FB795B"/>
    <a:srgbClr val="F8925D"/>
    <a:srgbClr val="FF4E50"/>
    <a:srgbClr val="E5FFF5"/>
    <a:srgbClr val="0DFF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aramond"/>
          <a:ea typeface="Garamond"/>
          <a:cs typeface="Garamond"/>
        </a:font>
        <a:srgbClr val="00339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DEC"/>
          </a:solidFill>
        </a:fill>
      </a:tcStyle>
    </a:wholeTbl>
    <a:band2H>
      <a:tcTxStyle/>
      <a:tcStyle>
        <a:tcBdr/>
        <a:fill>
          <a:solidFill>
            <a:srgbClr val="E6EFF6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aramond"/>
          <a:ea typeface="Garamond"/>
          <a:cs typeface="Garamond"/>
        </a:font>
        <a:srgbClr val="00339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aramond"/>
          <a:ea typeface="Garamond"/>
          <a:cs typeface="Garamond"/>
        </a:font>
        <a:srgbClr val="00339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aramond"/>
          <a:ea typeface="Garamond"/>
          <a:cs typeface="Garamond"/>
        </a:font>
        <a:srgbClr val="00339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00339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3399"/>
              </a:solidFill>
              <a:prstDash val="solid"/>
              <a:round/>
            </a:ln>
          </a:top>
          <a:bottom>
            <a:ln w="25400" cap="flat">
              <a:solidFill>
                <a:srgbClr val="00339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3399"/>
              </a:solidFill>
              <a:prstDash val="solid"/>
              <a:round/>
            </a:ln>
          </a:top>
          <a:bottom>
            <a:ln w="25400" cap="flat">
              <a:solidFill>
                <a:srgbClr val="00339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aramond"/>
          <a:ea typeface="Garamond"/>
          <a:cs typeface="Garamond"/>
        </a:font>
        <a:srgbClr val="00339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CDD"/>
          </a:solidFill>
        </a:fill>
      </a:tcStyle>
    </a:wholeTbl>
    <a:band2H>
      <a:tcTxStyle/>
      <a:tcStyle>
        <a:tcBdr/>
        <a:fill>
          <a:solidFill>
            <a:srgbClr val="E6E7EF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99"/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99"/>
          </a:solidFill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9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2"/>
    <p:restoredTop sz="94621"/>
  </p:normalViewPr>
  <p:slideViewPr>
    <p:cSldViewPr snapToGrid="0" snapToObjects="1">
      <p:cViewPr varScale="1">
        <p:scale>
          <a:sx n="135" d="100"/>
          <a:sy n="135" d="100"/>
        </p:scale>
        <p:origin x="14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6" name="Shape 10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Arial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886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>
            <a:extLst>
              <a:ext uri="{FF2B5EF4-FFF2-40B4-BE49-F238E27FC236}">
                <a16:creationId xmlns:a16="http://schemas.microsoft.com/office/drawing/2014/main" id="{6FA79799-0361-155A-A454-CC36FBE31B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36B58B9-829E-BE43-91FD-92172DC62122}" type="slidenum">
              <a:rPr lang="de-DE" altLang="en-DE" sz="1200">
                <a:latin typeface="Arial" panose="020B0604020202020204" pitchFamily="34" charset="0"/>
              </a:rPr>
              <a:pPr eaLnBrk="1" hangingPunct="1"/>
              <a:t>4</a:t>
            </a:fld>
            <a:endParaRPr lang="de-DE" altLang="en-DE" sz="1200">
              <a:latin typeface="Arial" panose="020B0604020202020204" pitchFamily="34" charset="0"/>
            </a:endParaRPr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E2C3A974-B2D2-50CE-BA44-0E3A0A7CD8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4901FF50-1D15-923D-615F-ECD6AD9AE6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801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655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9pPr>
          </a:lstStyle>
          <a:p>
            <a:pPr eaLnBrk="1" hangingPunct="1"/>
            <a:fld id="{125EB669-3DF7-A24A-BCC5-75C6FB3D98A2}" type="slidenum">
              <a:rPr lang="de-DE" altLang="x-none" sz="1200">
                <a:latin typeface="Arial" charset="0"/>
              </a:rPr>
              <a:pPr eaLnBrk="1" hangingPunct="1"/>
              <a:t>69</a:t>
            </a:fld>
            <a:endParaRPr lang="de-DE" altLang="x-none" sz="1200">
              <a:latin typeface="Arial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7008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4FFE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E5E5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defRPr sz="3200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3144" y="6466745"/>
            <a:ext cx="273657" cy="2642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Text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E5E5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7" name="Body Level One…"/>
          <p:cNvSpPr txBox="1">
            <a:spLocks noGrp="1"/>
          </p:cNvSpPr>
          <p:nvPr>
            <p:ph type="body" idx="1"/>
          </p:nvPr>
        </p:nvSpPr>
        <p:spPr>
          <a:xfrm>
            <a:off x="571500" y="17780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defRPr sz="3200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3144" y="6466745"/>
            <a:ext cx="273657" cy="2642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4"/>
          <p:cNvGrpSpPr/>
          <p:nvPr/>
        </p:nvGrpSpPr>
        <p:grpSpPr>
          <a:xfrm>
            <a:off x="0" y="0"/>
            <a:ext cx="9140826" cy="6850064"/>
            <a:chOff x="0" y="0"/>
            <a:chExt cx="9140825" cy="6850063"/>
          </a:xfrm>
        </p:grpSpPr>
        <p:grpSp>
          <p:nvGrpSpPr>
            <p:cNvPr id="60" name="Group 5"/>
            <p:cNvGrpSpPr/>
            <p:nvPr/>
          </p:nvGrpSpPr>
          <p:grpSpPr>
            <a:xfrm>
              <a:off x="2743200" y="3540125"/>
              <a:ext cx="6392863" cy="3309939"/>
              <a:chOff x="0" y="0"/>
              <a:chExt cx="6392862" cy="3309937"/>
            </a:xfrm>
          </p:grpSpPr>
          <p:sp>
            <p:nvSpPr>
              <p:cNvPr id="55" name="Freeform 6"/>
              <p:cNvSpPr/>
              <p:nvPr/>
            </p:nvSpPr>
            <p:spPr>
              <a:xfrm>
                <a:off x="0" y="657225"/>
                <a:ext cx="4575175" cy="2652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783" y="7032"/>
                    </a:moveTo>
                    <a:lnTo>
                      <a:pt x="20536" y="6825"/>
                    </a:lnTo>
                    <a:lnTo>
                      <a:pt x="20176" y="6541"/>
                    </a:lnTo>
                    <a:lnTo>
                      <a:pt x="19726" y="6256"/>
                    </a:lnTo>
                    <a:lnTo>
                      <a:pt x="19194" y="5907"/>
                    </a:lnTo>
                    <a:lnTo>
                      <a:pt x="18587" y="5481"/>
                    </a:lnTo>
                    <a:lnTo>
                      <a:pt x="17898" y="5132"/>
                    </a:lnTo>
                    <a:lnTo>
                      <a:pt x="16511" y="4434"/>
                    </a:lnTo>
                    <a:lnTo>
                      <a:pt x="15574" y="4007"/>
                    </a:lnTo>
                    <a:lnTo>
                      <a:pt x="14765" y="3581"/>
                    </a:lnTo>
                    <a:lnTo>
                      <a:pt x="14075" y="3167"/>
                    </a:lnTo>
                    <a:lnTo>
                      <a:pt x="13543" y="2740"/>
                    </a:lnTo>
                    <a:lnTo>
                      <a:pt x="13056" y="2314"/>
                    </a:lnTo>
                    <a:lnTo>
                      <a:pt x="12689" y="1965"/>
                    </a:lnTo>
                    <a:lnTo>
                      <a:pt x="12404" y="1616"/>
                    </a:lnTo>
                    <a:lnTo>
                      <a:pt x="12202" y="1331"/>
                    </a:lnTo>
                    <a:lnTo>
                      <a:pt x="12037" y="1047"/>
                    </a:lnTo>
                    <a:lnTo>
                      <a:pt x="11917" y="776"/>
                    </a:lnTo>
                    <a:lnTo>
                      <a:pt x="11879" y="556"/>
                    </a:lnTo>
                    <a:lnTo>
                      <a:pt x="11834" y="349"/>
                    </a:lnTo>
                    <a:lnTo>
                      <a:pt x="11879" y="65"/>
                    </a:lnTo>
                    <a:lnTo>
                      <a:pt x="11879" y="0"/>
                    </a:lnTo>
                    <a:lnTo>
                      <a:pt x="11752" y="349"/>
                    </a:lnTo>
                    <a:lnTo>
                      <a:pt x="11669" y="633"/>
                    </a:lnTo>
                    <a:lnTo>
                      <a:pt x="11669" y="982"/>
                    </a:lnTo>
                    <a:lnTo>
                      <a:pt x="11752" y="1267"/>
                    </a:lnTo>
                    <a:lnTo>
                      <a:pt x="11917" y="1551"/>
                    </a:lnTo>
                    <a:lnTo>
                      <a:pt x="12119" y="1823"/>
                    </a:lnTo>
                    <a:lnTo>
                      <a:pt x="12366" y="2107"/>
                    </a:lnTo>
                    <a:lnTo>
                      <a:pt x="12651" y="2391"/>
                    </a:lnTo>
                    <a:lnTo>
                      <a:pt x="13018" y="2676"/>
                    </a:lnTo>
                    <a:lnTo>
                      <a:pt x="13423" y="2947"/>
                    </a:lnTo>
                    <a:lnTo>
                      <a:pt x="14278" y="3451"/>
                    </a:lnTo>
                    <a:lnTo>
                      <a:pt x="15289" y="4007"/>
                    </a:lnTo>
                    <a:lnTo>
                      <a:pt x="16354" y="4498"/>
                    </a:lnTo>
                    <a:lnTo>
                      <a:pt x="17126" y="4925"/>
                    </a:lnTo>
                    <a:lnTo>
                      <a:pt x="17853" y="5274"/>
                    </a:lnTo>
                    <a:lnTo>
                      <a:pt x="18467" y="5623"/>
                    </a:lnTo>
                    <a:lnTo>
                      <a:pt x="19037" y="5972"/>
                    </a:lnTo>
                    <a:lnTo>
                      <a:pt x="19524" y="6256"/>
                    </a:lnTo>
                    <a:lnTo>
                      <a:pt x="19929" y="6541"/>
                    </a:lnTo>
                    <a:lnTo>
                      <a:pt x="20296" y="6825"/>
                    </a:lnTo>
                    <a:lnTo>
                      <a:pt x="20536" y="7032"/>
                    </a:lnTo>
                    <a:lnTo>
                      <a:pt x="20746" y="7239"/>
                    </a:lnTo>
                    <a:lnTo>
                      <a:pt x="20866" y="7459"/>
                    </a:lnTo>
                    <a:lnTo>
                      <a:pt x="20948" y="7665"/>
                    </a:lnTo>
                    <a:lnTo>
                      <a:pt x="20985" y="7950"/>
                    </a:lnTo>
                    <a:lnTo>
                      <a:pt x="20948" y="8299"/>
                    </a:lnTo>
                    <a:lnTo>
                      <a:pt x="20866" y="8583"/>
                    </a:lnTo>
                    <a:lnTo>
                      <a:pt x="20701" y="8932"/>
                    </a:lnTo>
                    <a:lnTo>
                      <a:pt x="20461" y="9217"/>
                    </a:lnTo>
                    <a:lnTo>
                      <a:pt x="20176" y="9501"/>
                    </a:lnTo>
                    <a:lnTo>
                      <a:pt x="19809" y="9772"/>
                    </a:lnTo>
                    <a:lnTo>
                      <a:pt x="19404" y="10057"/>
                    </a:lnTo>
                    <a:lnTo>
                      <a:pt x="18954" y="10341"/>
                    </a:lnTo>
                    <a:lnTo>
                      <a:pt x="18422" y="10625"/>
                    </a:lnTo>
                    <a:lnTo>
                      <a:pt x="17853" y="10897"/>
                    </a:lnTo>
                    <a:lnTo>
                      <a:pt x="17246" y="11181"/>
                    </a:lnTo>
                    <a:lnTo>
                      <a:pt x="16593" y="11466"/>
                    </a:lnTo>
                    <a:lnTo>
                      <a:pt x="15214" y="12022"/>
                    </a:lnTo>
                    <a:lnTo>
                      <a:pt x="13663" y="12655"/>
                    </a:lnTo>
                    <a:lnTo>
                      <a:pt x="12037" y="13366"/>
                    </a:lnTo>
                    <a:lnTo>
                      <a:pt x="10328" y="14141"/>
                    </a:lnTo>
                    <a:lnTo>
                      <a:pt x="8582" y="15046"/>
                    </a:lnTo>
                    <a:lnTo>
                      <a:pt x="6835" y="16042"/>
                    </a:lnTo>
                    <a:lnTo>
                      <a:pt x="5044" y="17166"/>
                    </a:lnTo>
                    <a:lnTo>
                      <a:pt x="3298" y="18498"/>
                    </a:lnTo>
                    <a:lnTo>
                      <a:pt x="1626" y="19971"/>
                    </a:lnTo>
                    <a:lnTo>
                      <a:pt x="0" y="21600"/>
                    </a:lnTo>
                    <a:lnTo>
                      <a:pt x="2646" y="21600"/>
                    </a:lnTo>
                    <a:lnTo>
                      <a:pt x="4152" y="20256"/>
                    </a:lnTo>
                    <a:lnTo>
                      <a:pt x="5651" y="18989"/>
                    </a:lnTo>
                    <a:lnTo>
                      <a:pt x="7158" y="17942"/>
                    </a:lnTo>
                    <a:lnTo>
                      <a:pt x="8582" y="16946"/>
                    </a:lnTo>
                    <a:lnTo>
                      <a:pt x="10006" y="16042"/>
                    </a:lnTo>
                    <a:lnTo>
                      <a:pt x="11385" y="15331"/>
                    </a:lnTo>
                    <a:lnTo>
                      <a:pt x="12689" y="14633"/>
                    </a:lnTo>
                    <a:lnTo>
                      <a:pt x="13948" y="13999"/>
                    </a:lnTo>
                    <a:lnTo>
                      <a:pt x="15132" y="13508"/>
                    </a:lnTo>
                    <a:lnTo>
                      <a:pt x="16226" y="13017"/>
                    </a:lnTo>
                    <a:lnTo>
                      <a:pt x="17246" y="12590"/>
                    </a:lnTo>
                    <a:lnTo>
                      <a:pt x="18182" y="12241"/>
                    </a:lnTo>
                    <a:lnTo>
                      <a:pt x="18992" y="11815"/>
                    </a:lnTo>
                    <a:lnTo>
                      <a:pt x="19681" y="11530"/>
                    </a:lnTo>
                    <a:lnTo>
                      <a:pt x="20251" y="11181"/>
                    </a:lnTo>
                    <a:lnTo>
                      <a:pt x="20701" y="10832"/>
                    </a:lnTo>
                    <a:lnTo>
                      <a:pt x="20985" y="10548"/>
                    </a:lnTo>
                    <a:lnTo>
                      <a:pt x="21188" y="10264"/>
                    </a:lnTo>
                    <a:lnTo>
                      <a:pt x="21353" y="9915"/>
                    </a:lnTo>
                    <a:lnTo>
                      <a:pt x="21473" y="9630"/>
                    </a:lnTo>
                    <a:lnTo>
                      <a:pt x="21555" y="9359"/>
                    </a:lnTo>
                    <a:lnTo>
                      <a:pt x="21600" y="9074"/>
                    </a:lnTo>
                    <a:lnTo>
                      <a:pt x="21555" y="8506"/>
                    </a:lnTo>
                    <a:lnTo>
                      <a:pt x="21390" y="8014"/>
                    </a:lnTo>
                    <a:lnTo>
                      <a:pt x="21233" y="7601"/>
                    </a:lnTo>
                    <a:lnTo>
                      <a:pt x="20985" y="7239"/>
                    </a:lnTo>
                    <a:lnTo>
                      <a:pt x="20783" y="703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6" name="Freeform 7"/>
              <p:cNvSpPr/>
              <p:nvPr/>
            </p:nvSpPr>
            <p:spPr>
              <a:xfrm>
                <a:off x="3876675" y="700087"/>
                <a:ext cx="1998663" cy="1287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6380"/>
                    </a:moveTo>
                    <a:lnTo>
                      <a:pt x="21411" y="15661"/>
                    </a:lnTo>
                    <a:lnTo>
                      <a:pt x="21223" y="15075"/>
                    </a:lnTo>
                    <a:lnTo>
                      <a:pt x="20862" y="14356"/>
                    </a:lnTo>
                    <a:lnTo>
                      <a:pt x="20382" y="13770"/>
                    </a:lnTo>
                    <a:lnTo>
                      <a:pt x="19267" y="12758"/>
                    </a:lnTo>
                    <a:lnTo>
                      <a:pt x="17877" y="11745"/>
                    </a:lnTo>
                    <a:lnTo>
                      <a:pt x="16196" y="10867"/>
                    </a:lnTo>
                    <a:lnTo>
                      <a:pt x="14429" y="10147"/>
                    </a:lnTo>
                    <a:lnTo>
                      <a:pt x="12473" y="9269"/>
                    </a:lnTo>
                    <a:lnTo>
                      <a:pt x="8561" y="7830"/>
                    </a:lnTo>
                    <a:lnTo>
                      <a:pt x="6708" y="6951"/>
                    </a:lnTo>
                    <a:lnTo>
                      <a:pt x="4941" y="6099"/>
                    </a:lnTo>
                    <a:lnTo>
                      <a:pt x="3346" y="5220"/>
                    </a:lnTo>
                    <a:lnTo>
                      <a:pt x="2042" y="4048"/>
                    </a:lnTo>
                    <a:lnTo>
                      <a:pt x="926" y="2903"/>
                    </a:lnTo>
                    <a:lnTo>
                      <a:pt x="566" y="2317"/>
                    </a:lnTo>
                    <a:lnTo>
                      <a:pt x="275" y="1598"/>
                    </a:lnTo>
                    <a:lnTo>
                      <a:pt x="86" y="879"/>
                    </a:lnTo>
                    <a:lnTo>
                      <a:pt x="0" y="0"/>
                    </a:lnTo>
                    <a:lnTo>
                      <a:pt x="0" y="1012"/>
                    </a:lnTo>
                    <a:lnTo>
                      <a:pt x="86" y="1598"/>
                    </a:lnTo>
                    <a:lnTo>
                      <a:pt x="275" y="2317"/>
                    </a:lnTo>
                    <a:lnTo>
                      <a:pt x="566" y="3036"/>
                    </a:lnTo>
                    <a:lnTo>
                      <a:pt x="926" y="3782"/>
                    </a:lnTo>
                    <a:lnTo>
                      <a:pt x="1493" y="4634"/>
                    </a:lnTo>
                    <a:lnTo>
                      <a:pt x="2145" y="5513"/>
                    </a:lnTo>
                    <a:lnTo>
                      <a:pt x="3071" y="6392"/>
                    </a:lnTo>
                    <a:lnTo>
                      <a:pt x="4186" y="7404"/>
                    </a:lnTo>
                    <a:lnTo>
                      <a:pt x="5593" y="8256"/>
                    </a:lnTo>
                    <a:lnTo>
                      <a:pt x="7171" y="9269"/>
                    </a:lnTo>
                    <a:lnTo>
                      <a:pt x="9024" y="10147"/>
                    </a:lnTo>
                    <a:lnTo>
                      <a:pt x="11272" y="11026"/>
                    </a:lnTo>
                    <a:lnTo>
                      <a:pt x="12850" y="11586"/>
                    </a:lnTo>
                    <a:lnTo>
                      <a:pt x="14240" y="12331"/>
                    </a:lnTo>
                    <a:lnTo>
                      <a:pt x="15458" y="13051"/>
                    </a:lnTo>
                    <a:lnTo>
                      <a:pt x="16573" y="13636"/>
                    </a:lnTo>
                    <a:lnTo>
                      <a:pt x="17414" y="14356"/>
                    </a:lnTo>
                    <a:lnTo>
                      <a:pt x="18066" y="15075"/>
                    </a:lnTo>
                    <a:lnTo>
                      <a:pt x="18529" y="15794"/>
                    </a:lnTo>
                    <a:lnTo>
                      <a:pt x="18906" y="16513"/>
                    </a:lnTo>
                    <a:lnTo>
                      <a:pt x="19078" y="17259"/>
                    </a:lnTo>
                    <a:lnTo>
                      <a:pt x="19181" y="17978"/>
                    </a:lnTo>
                    <a:lnTo>
                      <a:pt x="19078" y="18564"/>
                    </a:lnTo>
                    <a:lnTo>
                      <a:pt x="18803" y="19283"/>
                    </a:lnTo>
                    <a:lnTo>
                      <a:pt x="18529" y="19869"/>
                    </a:lnTo>
                    <a:lnTo>
                      <a:pt x="18066" y="20428"/>
                    </a:lnTo>
                    <a:lnTo>
                      <a:pt x="16762" y="21600"/>
                    </a:lnTo>
                    <a:lnTo>
                      <a:pt x="17963" y="21014"/>
                    </a:lnTo>
                    <a:lnTo>
                      <a:pt x="18992" y="20428"/>
                    </a:lnTo>
                    <a:lnTo>
                      <a:pt x="19833" y="19869"/>
                    </a:lnTo>
                    <a:lnTo>
                      <a:pt x="20571" y="19283"/>
                    </a:lnTo>
                    <a:lnTo>
                      <a:pt x="21034" y="18697"/>
                    </a:lnTo>
                    <a:lnTo>
                      <a:pt x="21411" y="17978"/>
                    </a:lnTo>
                    <a:lnTo>
                      <a:pt x="21600" y="17259"/>
                    </a:lnTo>
                    <a:lnTo>
                      <a:pt x="21600" y="1638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7" name="Freeform 8"/>
              <p:cNvSpPr/>
              <p:nvPr/>
            </p:nvSpPr>
            <p:spPr>
              <a:xfrm>
                <a:off x="1860550" y="1771650"/>
                <a:ext cx="4522788" cy="1538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8" y="21355"/>
                    </a:moveTo>
                    <a:lnTo>
                      <a:pt x="0" y="21600"/>
                    </a:lnTo>
                    <a:lnTo>
                      <a:pt x="2964" y="21600"/>
                    </a:lnTo>
                    <a:lnTo>
                      <a:pt x="3290" y="21110"/>
                    </a:lnTo>
                    <a:lnTo>
                      <a:pt x="3662" y="20374"/>
                    </a:lnTo>
                    <a:lnTo>
                      <a:pt x="4200" y="19527"/>
                    </a:lnTo>
                    <a:lnTo>
                      <a:pt x="4814" y="18680"/>
                    </a:lnTo>
                    <a:lnTo>
                      <a:pt x="5512" y="17699"/>
                    </a:lnTo>
                    <a:lnTo>
                      <a:pt x="6338" y="16607"/>
                    </a:lnTo>
                    <a:lnTo>
                      <a:pt x="7286" y="15515"/>
                    </a:lnTo>
                    <a:lnTo>
                      <a:pt x="8355" y="14311"/>
                    </a:lnTo>
                    <a:lnTo>
                      <a:pt x="9545" y="12973"/>
                    </a:lnTo>
                    <a:lnTo>
                      <a:pt x="10864" y="11636"/>
                    </a:lnTo>
                    <a:lnTo>
                      <a:pt x="12305" y="10298"/>
                    </a:lnTo>
                    <a:lnTo>
                      <a:pt x="13867" y="8983"/>
                    </a:lnTo>
                    <a:lnTo>
                      <a:pt x="15595" y="7646"/>
                    </a:lnTo>
                    <a:lnTo>
                      <a:pt x="17445" y="6308"/>
                    </a:lnTo>
                    <a:lnTo>
                      <a:pt x="19462" y="4971"/>
                    </a:lnTo>
                    <a:lnTo>
                      <a:pt x="21600" y="3633"/>
                    </a:lnTo>
                    <a:lnTo>
                      <a:pt x="21600" y="0"/>
                    </a:lnTo>
                    <a:lnTo>
                      <a:pt x="21357" y="357"/>
                    </a:lnTo>
                    <a:lnTo>
                      <a:pt x="21024" y="736"/>
                    </a:lnTo>
                    <a:lnTo>
                      <a:pt x="20614" y="1204"/>
                    </a:lnTo>
                    <a:lnTo>
                      <a:pt x="20076" y="1694"/>
                    </a:lnTo>
                    <a:lnTo>
                      <a:pt x="19500" y="2185"/>
                    </a:lnTo>
                    <a:lnTo>
                      <a:pt x="18886" y="2675"/>
                    </a:lnTo>
                    <a:lnTo>
                      <a:pt x="18188" y="3277"/>
                    </a:lnTo>
                    <a:lnTo>
                      <a:pt x="17445" y="3767"/>
                    </a:lnTo>
                    <a:lnTo>
                      <a:pt x="14322" y="6175"/>
                    </a:lnTo>
                    <a:lnTo>
                      <a:pt x="12798" y="7267"/>
                    </a:lnTo>
                    <a:lnTo>
                      <a:pt x="12055" y="7891"/>
                    </a:lnTo>
                    <a:lnTo>
                      <a:pt x="11395" y="8493"/>
                    </a:lnTo>
                    <a:lnTo>
                      <a:pt x="8393" y="11279"/>
                    </a:lnTo>
                    <a:lnTo>
                      <a:pt x="6914" y="12862"/>
                    </a:lnTo>
                    <a:lnTo>
                      <a:pt x="5512" y="14422"/>
                    </a:lnTo>
                    <a:lnTo>
                      <a:pt x="4155" y="16005"/>
                    </a:lnTo>
                    <a:lnTo>
                      <a:pt x="2881" y="17699"/>
                    </a:lnTo>
                    <a:lnTo>
                      <a:pt x="1729" y="19527"/>
                    </a:lnTo>
                    <a:lnTo>
                      <a:pt x="698" y="2135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A7D"/>
                  </a:gs>
                  <a:gs pos="100000">
                    <a:srgbClr val="003399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8" name="Freeform 9"/>
              <p:cNvSpPr/>
              <p:nvPr/>
            </p:nvSpPr>
            <p:spPr>
              <a:xfrm>
                <a:off x="1619250" y="0"/>
                <a:ext cx="4773613" cy="3309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250" y="4569"/>
                    </a:moveTo>
                    <a:lnTo>
                      <a:pt x="10294" y="4911"/>
                    </a:lnTo>
                    <a:lnTo>
                      <a:pt x="10373" y="5190"/>
                    </a:lnTo>
                    <a:lnTo>
                      <a:pt x="10488" y="5470"/>
                    </a:lnTo>
                    <a:lnTo>
                      <a:pt x="10646" y="5698"/>
                    </a:lnTo>
                    <a:lnTo>
                      <a:pt x="11069" y="6143"/>
                    </a:lnTo>
                    <a:lnTo>
                      <a:pt x="11658" y="6599"/>
                    </a:lnTo>
                    <a:lnTo>
                      <a:pt x="12319" y="6941"/>
                    </a:lnTo>
                    <a:lnTo>
                      <a:pt x="13059" y="7273"/>
                    </a:lnTo>
                    <a:lnTo>
                      <a:pt x="13842" y="7614"/>
                    </a:lnTo>
                    <a:lnTo>
                      <a:pt x="15480" y="8174"/>
                    </a:lnTo>
                    <a:lnTo>
                      <a:pt x="16299" y="8516"/>
                    </a:lnTo>
                    <a:lnTo>
                      <a:pt x="17039" y="8795"/>
                    </a:lnTo>
                    <a:lnTo>
                      <a:pt x="17700" y="9137"/>
                    </a:lnTo>
                    <a:lnTo>
                      <a:pt x="18324" y="9531"/>
                    </a:lnTo>
                    <a:lnTo>
                      <a:pt x="18791" y="9925"/>
                    </a:lnTo>
                    <a:lnTo>
                      <a:pt x="18949" y="10153"/>
                    </a:lnTo>
                    <a:lnTo>
                      <a:pt x="19100" y="10432"/>
                    </a:lnTo>
                    <a:lnTo>
                      <a:pt x="19222" y="10660"/>
                    </a:lnTo>
                    <a:lnTo>
                      <a:pt x="19258" y="10940"/>
                    </a:lnTo>
                    <a:lnTo>
                      <a:pt x="19258" y="11220"/>
                    </a:lnTo>
                    <a:lnTo>
                      <a:pt x="19222" y="11447"/>
                    </a:lnTo>
                    <a:lnTo>
                      <a:pt x="19143" y="11675"/>
                    </a:lnTo>
                    <a:lnTo>
                      <a:pt x="18985" y="11903"/>
                    </a:lnTo>
                    <a:lnTo>
                      <a:pt x="18791" y="12121"/>
                    </a:lnTo>
                    <a:lnTo>
                      <a:pt x="18554" y="12297"/>
                    </a:lnTo>
                    <a:lnTo>
                      <a:pt x="18281" y="12515"/>
                    </a:lnTo>
                    <a:lnTo>
                      <a:pt x="17972" y="12691"/>
                    </a:lnTo>
                    <a:lnTo>
                      <a:pt x="17585" y="12856"/>
                    </a:lnTo>
                    <a:lnTo>
                      <a:pt x="17154" y="13022"/>
                    </a:lnTo>
                    <a:lnTo>
                      <a:pt x="16723" y="13198"/>
                    </a:lnTo>
                    <a:lnTo>
                      <a:pt x="16220" y="13364"/>
                    </a:lnTo>
                    <a:lnTo>
                      <a:pt x="15128" y="13758"/>
                    </a:lnTo>
                    <a:lnTo>
                      <a:pt x="13878" y="14214"/>
                    </a:lnTo>
                    <a:lnTo>
                      <a:pt x="12513" y="14721"/>
                    </a:lnTo>
                    <a:lnTo>
                      <a:pt x="10998" y="15281"/>
                    </a:lnTo>
                    <a:lnTo>
                      <a:pt x="9396" y="15954"/>
                    </a:lnTo>
                    <a:lnTo>
                      <a:pt x="7679" y="16752"/>
                    </a:lnTo>
                    <a:lnTo>
                      <a:pt x="5890" y="17705"/>
                    </a:lnTo>
                    <a:lnTo>
                      <a:pt x="3980" y="18834"/>
                    </a:lnTo>
                    <a:lnTo>
                      <a:pt x="2026" y="20129"/>
                    </a:lnTo>
                    <a:lnTo>
                      <a:pt x="0" y="21600"/>
                    </a:lnTo>
                    <a:lnTo>
                      <a:pt x="1092" y="21600"/>
                    </a:lnTo>
                    <a:lnTo>
                      <a:pt x="1753" y="21486"/>
                    </a:lnTo>
                    <a:lnTo>
                      <a:pt x="2773" y="20637"/>
                    </a:lnTo>
                    <a:lnTo>
                      <a:pt x="3857" y="19787"/>
                    </a:lnTo>
                    <a:lnTo>
                      <a:pt x="5028" y="19000"/>
                    </a:lnTo>
                    <a:lnTo>
                      <a:pt x="6314" y="18264"/>
                    </a:lnTo>
                    <a:lnTo>
                      <a:pt x="7643" y="17539"/>
                    </a:lnTo>
                    <a:lnTo>
                      <a:pt x="9044" y="16803"/>
                    </a:lnTo>
                    <a:lnTo>
                      <a:pt x="11931" y="15508"/>
                    </a:lnTo>
                    <a:lnTo>
                      <a:pt x="12556" y="15229"/>
                    </a:lnTo>
                    <a:lnTo>
                      <a:pt x="13253" y="14939"/>
                    </a:lnTo>
                    <a:lnTo>
                      <a:pt x="14697" y="14431"/>
                    </a:lnTo>
                    <a:lnTo>
                      <a:pt x="17656" y="13312"/>
                    </a:lnTo>
                    <a:lnTo>
                      <a:pt x="18324" y="13084"/>
                    </a:lnTo>
                    <a:lnTo>
                      <a:pt x="18985" y="12805"/>
                    </a:lnTo>
                    <a:lnTo>
                      <a:pt x="19610" y="12577"/>
                    </a:lnTo>
                    <a:lnTo>
                      <a:pt x="20156" y="12349"/>
                    </a:lnTo>
                    <a:lnTo>
                      <a:pt x="20659" y="12121"/>
                    </a:lnTo>
                    <a:lnTo>
                      <a:pt x="21054" y="11903"/>
                    </a:lnTo>
                    <a:lnTo>
                      <a:pt x="21363" y="11727"/>
                    </a:lnTo>
                    <a:lnTo>
                      <a:pt x="21600" y="11561"/>
                    </a:lnTo>
                    <a:lnTo>
                      <a:pt x="21600" y="9023"/>
                    </a:lnTo>
                    <a:lnTo>
                      <a:pt x="21126" y="8909"/>
                    </a:lnTo>
                    <a:lnTo>
                      <a:pt x="20544" y="8744"/>
                    </a:lnTo>
                    <a:lnTo>
                      <a:pt x="19919" y="8567"/>
                    </a:lnTo>
                    <a:lnTo>
                      <a:pt x="19179" y="8350"/>
                    </a:lnTo>
                    <a:lnTo>
                      <a:pt x="18439" y="8122"/>
                    </a:lnTo>
                    <a:lnTo>
                      <a:pt x="17656" y="7842"/>
                    </a:lnTo>
                    <a:lnTo>
                      <a:pt x="16098" y="7273"/>
                    </a:lnTo>
                    <a:lnTo>
                      <a:pt x="15358" y="6941"/>
                    </a:lnTo>
                    <a:lnTo>
                      <a:pt x="14697" y="6599"/>
                    </a:lnTo>
                    <a:lnTo>
                      <a:pt x="14072" y="6257"/>
                    </a:lnTo>
                    <a:lnTo>
                      <a:pt x="13526" y="5864"/>
                    </a:lnTo>
                    <a:lnTo>
                      <a:pt x="13102" y="5532"/>
                    </a:lnTo>
                    <a:lnTo>
                      <a:pt x="12786" y="5128"/>
                    </a:lnTo>
                    <a:lnTo>
                      <a:pt x="12707" y="4911"/>
                    </a:lnTo>
                    <a:lnTo>
                      <a:pt x="12628" y="4734"/>
                    </a:lnTo>
                    <a:lnTo>
                      <a:pt x="12592" y="4517"/>
                    </a:lnTo>
                    <a:lnTo>
                      <a:pt x="12628" y="4341"/>
                    </a:lnTo>
                    <a:lnTo>
                      <a:pt x="12786" y="3947"/>
                    </a:lnTo>
                    <a:lnTo>
                      <a:pt x="13023" y="3553"/>
                    </a:lnTo>
                    <a:lnTo>
                      <a:pt x="13375" y="3274"/>
                    </a:lnTo>
                    <a:lnTo>
                      <a:pt x="13799" y="2994"/>
                    </a:lnTo>
                    <a:lnTo>
                      <a:pt x="14266" y="2766"/>
                    </a:lnTo>
                    <a:lnTo>
                      <a:pt x="14812" y="2538"/>
                    </a:lnTo>
                    <a:lnTo>
                      <a:pt x="16062" y="2207"/>
                    </a:lnTo>
                    <a:lnTo>
                      <a:pt x="17462" y="1865"/>
                    </a:lnTo>
                    <a:lnTo>
                      <a:pt x="18870" y="1637"/>
                    </a:lnTo>
                    <a:lnTo>
                      <a:pt x="20307" y="1295"/>
                    </a:lnTo>
                    <a:lnTo>
                      <a:pt x="20975" y="1129"/>
                    </a:lnTo>
                    <a:lnTo>
                      <a:pt x="21600" y="901"/>
                    </a:lnTo>
                    <a:lnTo>
                      <a:pt x="21600" y="0"/>
                    </a:lnTo>
                    <a:lnTo>
                      <a:pt x="20896" y="228"/>
                    </a:lnTo>
                    <a:lnTo>
                      <a:pt x="20077" y="456"/>
                    </a:lnTo>
                    <a:lnTo>
                      <a:pt x="19222" y="684"/>
                    </a:lnTo>
                    <a:lnTo>
                      <a:pt x="18324" y="849"/>
                    </a:lnTo>
                    <a:lnTo>
                      <a:pt x="16414" y="1243"/>
                    </a:lnTo>
                    <a:lnTo>
                      <a:pt x="15480" y="1409"/>
                    </a:lnTo>
                    <a:lnTo>
                      <a:pt x="14582" y="1637"/>
                    </a:lnTo>
                    <a:lnTo>
                      <a:pt x="13684" y="1803"/>
                    </a:lnTo>
                    <a:lnTo>
                      <a:pt x="12865" y="2093"/>
                    </a:lnTo>
                    <a:lnTo>
                      <a:pt x="12125" y="2372"/>
                    </a:lnTo>
                    <a:lnTo>
                      <a:pt x="11500" y="2704"/>
                    </a:lnTo>
                    <a:lnTo>
                      <a:pt x="10954" y="3108"/>
                    </a:lnTo>
                    <a:lnTo>
                      <a:pt x="10567" y="3502"/>
                    </a:lnTo>
                    <a:lnTo>
                      <a:pt x="10452" y="3719"/>
                    </a:lnTo>
                    <a:lnTo>
                      <a:pt x="10329" y="4009"/>
                    </a:lnTo>
                    <a:lnTo>
                      <a:pt x="10250" y="4289"/>
                    </a:lnTo>
                    <a:lnTo>
                      <a:pt x="10250" y="4569"/>
                    </a:lnTo>
                    <a:close/>
                  </a:path>
                </a:pathLst>
              </a:custGeom>
              <a:solidFill>
                <a:srgbClr val="00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9" name="Freeform 10"/>
              <p:cNvSpPr/>
              <p:nvPr/>
            </p:nvSpPr>
            <p:spPr>
              <a:xfrm>
                <a:off x="4402137" y="138112"/>
                <a:ext cx="1981201" cy="855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305"/>
                    </a:moveTo>
                    <a:lnTo>
                      <a:pt x="0" y="14427"/>
                    </a:lnTo>
                    <a:lnTo>
                      <a:pt x="87" y="15509"/>
                    </a:lnTo>
                    <a:lnTo>
                      <a:pt x="467" y="16591"/>
                    </a:lnTo>
                    <a:lnTo>
                      <a:pt x="935" y="17472"/>
                    </a:lnTo>
                    <a:lnTo>
                      <a:pt x="1592" y="18554"/>
                    </a:lnTo>
                    <a:lnTo>
                      <a:pt x="2440" y="19636"/>
                    </a:lnTo>
                    <a:lnTo>
                      <a:pt x="3375" y="20518"/>
                    </a:lnTo>
                    <a:lnTo>
                      <a:pt x="4413" y="21600"/>
                    </a:lnTo>
                    <a:lnTo>
                      <a:pt x="3669" y="20718"/>
                    </a:lnTo>
                    <a:lnTo>
                      <a:pt x="3098" y="19636"/>
                    </a:lnTo>
                    <a:lnTo>
                      <a:pt x="2717" y="18755"/>
                    </a:lnTo>
                    <a:lnTo>
                      <a:pt x="2440" y="17913"/>
                    </a:lnTo>
                    <a:lnTo>
                      <a:pt x="2354" y="17032"/>
                    </a:lnTo>
                    <a:lnTo>
                      <a:pt x="2354" y="16150"/>
                    </a:lnTo>
                    <a:lnTo>
                      <a:pt x="2440" y="15268"/>
                    </a:lnTo>
                    <a:lnTo>
                      <a:pt x="3098" y="13745"/>
                    </a:lnTo>
                    <a:lnTo>
                      <a:pt x="3479" y="13104"/>
                    </a:lnTo>
                    <a:lnTo>
                      <a:pt x="4604" y="11782"/>
                    </a:lnTo>
                    <a:lnTo>
                      <a:pt x="6110" y="10499"/>
                    </a:lnTo>
                    <a:lnTo>
                      <a:pt x="7702" y="9377"/>
                    </a:lnTo>
                    <a:lnTo>
                      <a:pt x="9588" y="8536"/>
                    </a:lnTo>
                    <a:lnTo>
                      <a:pt x="11458" y="7654"/>
                    </a:lnTo>
                    <a:lnTo>
                      <a:pt x="15404" y="6131"/>
                    </a:lnTo>
                    <a:lnTo>
                      <a:pt x="17187" y="5450"/>
                    </a:lnTo>
                    <a:lnTo>
                      <a:pt x="18883" y="4809"/>
                    </a:lnTo>
                    <a:lnTo>
                      <a:pt x="20388" y="4609"/>
                    </a:lnTo>
                    <a:lnTo>
                      <a:pt x="21600" y="4168"/>
                    </a:lnTo>
                    <a:lnTo>
                      <a:pt x="21600" y="0"/>
                    </a:lnTo>
                    <a:lnTo>
                      <a:pt x="20094" y="882"/>
                    </a:lnTo>
                    <a:lnTo>
                      <a:pt x="18502" y="1523"/>
                    </a:lnTo>
                    <a:lnTo>
                      <a:pt x="15127" y="2845"/>
                    </a:lnTo>
                    <a:lnTo>
                      <a:pt x="11648" y="3727"/>
                    </a:lnTo>
                    <a:lnTo>
                      <a:pt x="8360" y="5049"/>
                    </a:lnTo>
                    <a:lnTo>
                      <a:pt x="6767" y="5691"/>
                    </a:lnTo>
                    <a:lnTo>
                      <a:pt x="5348" y="6332"/>
                    </a:lnTo>
                    <a:lnTo>
                      <a:pt x="3946" y="7213"/>
                    </a:lnTo>
                    <a:lnTo>
                      <a:pt x="2821" y="8095"/>
                    </a:lnTo>
                    <a:lnTo>
                      <a:pt x="1783" y="9177"/>
                    </a:lnTo>
                    <a:lnTo>
                      <a:pt x="935" y="10259"/>
                    </a:lnTo>
                    <a:lnTo>
                      <a:pt x="381" y="11782"/>
                    </a:lnTo>
                    <a:lnTo>
                      <a:pt x="0" y="133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D86"/>
                  </a:gs>
                  <a:gs pos="100000">
                    <a:srgbClr val="003399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61" name="Freeform 11"/>
            <p:cNvSpPr/>
            <p:nvPr/>
          </p:nvSpPr>
          <p:spPr>
            <a:xfrm>
              <a:off x="5273675" y="2128837"/>
              <a:ext cx="2897188" cy="2439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53" y="15998"/>
                  </a:moveTo>
                  <a:lnTo>
                    <a:pt x="9238" y="15601"/>
                  </a:lnTo>
                  <a:lnTo>
                    <a:pt x="11082" y="15204"/>
                  </a:lnTo>
                  <a:lnTo>
                    <a:pt x="12766" y="14880"/>
                  </a:lnTo>
                  <a:lnTo>
                    <a:pt x="14300" y="14483"/>
                  </a:lnTo>
                  <a:lnTo>
                    <a:pt x="15673" y="14072"/>
                  </a:lnTo>
                  <a:lnTo>
                    <a:pt x="16896" y="13675"/>
                  </a:lnTo>
                  <a:lnTo>
                    <a:pt x="18025" y="13189"/>
                  </a:lnTo>
                  <a:lnTo>
                    <a:pt x="18938" y="12792"/>
                  </a:lnTo>
                  <a:lnTo>
                    <a:pt x="19756" y="12234"/>
                  </a:lnTo>
                  <a:lnTo>
                    <a:pt x="20424" y="11763"/>
                  </a:lnTo>
                  <a:lnTo>
                    <a:pt x="20885" y="11116"/>
                  </a:lnTo>
                  <a:lnTo>
                    <a:pt x="21290" y="10469"/>
                  </a:lnTo>
                  <a:lnTo>
                    <a:pt x="21497" y="9837"/>
                  </a:lnTo>
                  <a:lnTo>
                    <a:pt x="21600" y="9028"/>
                  </a:lnTo>
                  <a:lnTo>
                    <a:pt x="21544" y="8234"/>
                  </a:lnTo>
                  <a:lnTo>
                    <a:pt x="21346" y="7352"/>
                  </a:lnTo>
                  <a:lnTo>
                    <a:pt x="21083" y="6720"/>
                  </a:lnTo>
                  <a:lnTo>
                    <a:pt x="20678" y="5999"/>
                  </a:lnTo>
                  <a:lnTo>
                    <a:pt x="20170" y="5352"/>
                  </a:lnTo>
                  <a:lnTo>
                    <a:pt x="19559" y="4720"/>
                  </a:lnTo>
                  <a:lnTo>
                    <a:pt x="18891" y="4073"/>
                  </a:lnTo>
                  <a:lnTo>
                    <a:pt x="18129" y="3441"/>
                  </a:lnTo>
                  <a:lnTo>
                    <a:pt x="16642" y="2309"/>
                  </a:lnTo>
                  <a:lnTo>
                    <a:pt x="15880" y="1838"/>
                  </a:lnTo>
                  <a:lnTo>
                    <a:pt x="15165" y="1353"/>
                  </a:lnTo>
                  <a:lnTo>
                    <a:pt x="14450" y="956"/>
                  </a:lnTo>
                  <a:lnTo>
                    <a:pt x="13886" y="632"/>
                  </a:lnTo>
                  <a:lnTo>
                    <a:pt x="13378" y="397"/>
                  </a:lnTo>
                  <a:lnTo>
                    <a:pt x="13020" y="147"/>
                  </a:lnTo>
                  <a:lnTo>
                    <a:pt x="12766" y="74"/>
                  </a:lnTo>
                  <a:lnTo>
                    <a:pt x="12663" y="0"/>
                  </a:lnTo>
                  <a:lnTo>
                    <a:pt x="14093" y="794"/>
                  </a:lnTo>
                  <a:lnTo>
                    <a:pt x="15570" y="1750"/>
                  </a:lnTo>
                  <a:lnTo>
                    <a:pt x="17000" y="2720"/>
                  </a:lnTo>
                  <a:lnTo>
                    <a:pt x="18326" y="3749"/>
                  </a:lnTo>
                  <a:lnTo>
                    <a:pt x="18938" y="4235"/>
                  </a:lnTo>
                  <a:lnTo>
                    <a:pt x="19455" y="4793"/>
                  </a:lnTo>
                  <a:lnTo>
                    <a:pt x="19963" y="5352"/>
                  </a:lnTo>
                  <a:lnTo>
                    <a:pt x="20424" y="5911"/>
                  </a:lnTo>
                  <a:lnTo>
                    <a:pt x="20782" y="6470"/>
                  </a:lnTo>
                  <a:lnTo>
                    <a:pt x="21036" y="7028"/>
                  </a:lnTo>
                  <a:lnTo>
                    <a:pt x="21186" y="7675"/>
                  </a:lnTo>
                  <a:lnTo>
                    <a:pt x="21290" y="8234"/>
                  </a:lnTo>
                  <a:lnTo>
                    <a:pt x="21243" y="8793"/>
                  </a:lnTo>
                  <a:lnTo>
                    <a:pt x="21083" y="9352"/>
                  </a:lnTo>
                  <a:lnTo>
                    <a:pt x="20829" y="9837"/>
                  </a:lnTo>
                  <a:lnTo>
                    <a:pt x="20424" y="10322"/>
                  </a:lnTo>
                  <a:lnTo>
                    <a:pt x="19963" y="10719"/>
                  </a:lnTo>
                  <a:lnTo>
                    <a:pt x="19399" y="11116"/>
                  </a:lnTo>
                  <a:lnTo>
                    <a:pt x="18787" y="11440"/>
                  </a:lnTo>
                  <a:lnTo>
                    <a:pt x="18072" y="11763"/>
                  </a:lnTo>
                  <a:lnTo>
                    <a:pt x="17254" y="12072"/>
                  </a:lnTo>
                  <a:lnTo>
                    <a:pt x="16445" y="12395"/>
                  </a:lnTo>
                  <a:lnTo>
                    <a:pt x="14601" y="12881"/>
                  </a:lnTo>
                  <a:lnTo>
                    <a:pt x="12710" y="13351"/>
                  </a:lnTo>
                  <a:lnTo>
                    <a:pt x="10668" y="13836"/>
                  </a:lnTo>
                  <a:lnTo>
                    <a:pt x="8683" y="14233"/>
                  </a:lnTo>
                  <a:lnTo>
                    <a:pt x="6736" y="14630"/>
                  </a:lnTo>
                  <a:lnTo>
                    <a:pt x="4901" y="15116"/>
                  </a:lnTo>
                  <a:lnTo>
                    <a:pt x="4083" y="15351"/>
                  </a:lnTo>
                  <a:lnTo>
                    <a:pt x="3321" y="15674"/>
                  </a:lnTo>
                  <a:lnTo>
                    <a:pt x="2606" y="15910"/>
                  </a:lnTo>
                  <a:lnTo>
                    <a:pt x="1938" y="16233"/>
                  </a:lnTo>
                  <a:lnTo>
                    <a:pt x="1383" y="16557"/>
                  </a:lnTo>
                  <a:lnTo>
                    <a:pt x="866" y="16880"/>
                  </a:lnTo>
                  <a:lnTo>
                    <a:pt x="508" y="17277"/>
                  </a:lnTo>
                  <a:lnTo>
                    <a:pt x="207" y="17674"/>
                  </a:lnTo>
                  <a:lnTo>
                    <a:pt x="56" y="18071"/>
                  </a:lnTo>
                  <a:lnTo>
                    <a:pt x="0" y="18556"/>
                  </a:lnTo>
                  <a:lnTo>
                    <a:pt x="103" y="19042"/>
                  </a:lnTo>
                  <a:lnTo>
                    <a:pt x="254" y="19512"/>
                  </a:lnTo>
                  <a:lnTo>
                    <a:pt x="508" y="19924"/>
                  </a:lnTo>
                  <a:lnTo>
                    <a:pt x="922" y="20321"/>
                  </a:lnTo>
                  <a:lnTo>
                    <a:pt x="1326" y="20644"/>
                  </a:lnTo>
                  <a:lnTo>
                    <a:pt x="1844" y="20953"/>
                  </a:lnTo>
                  <a:lnTo>
                    <a:pt x="3067" y="21600"/>
                  </a:lnTo>
                  <a:lnTo>
                    <a:pt x="2502" y="21203"/>
                  </a:lnTo>
                  <a:lnTo>
                    <a:pt x="2041" y="20791"/>
                  </a:lnTo>
                  <a:lnTo>
                    <a:pt x="1637" y="20394"/>
                  </a:lnTo>
                  <a:lnTo>
                    <a:pt x="1383" y="19997"/>
                  </a:lnTo>
                  <a:lnTo>
                    <a:pt x="1176" y="19600"/>
                  </a:lnTo>
                  <a:lnTo>
                    <a:pt x="1129" y="19203"/>
                  </a:lnTo>
                  <a:lnTo>
                    <a:pt x="1176" y="18792"/>
                  </a:lnTo>
                  <a:lnTo>
                    <a:pt x="1326" y="18483"/>
                  </a:lnTo>
                  <a:lnTo>
                    <a:pt x="1637" y="18071"/>
                  </a:lnTo>
                  <a:lnTo>
                    <a:pt x="1994" y="17762"/>
                  </a:lnTo>
                  <a:lnTo>
                    <a:pt x="2559" y="17439"/>
                  </a:lnTo>
                  <a:lnTo>
                    <a:pt x="3217" y="17115"/>
                  </a:lnTo>
                  <a:lnTo>
                    <a:pt x="3979" y="16792"/>
                  </a:lnTo>
                  <a:lnTo>
                    <a:pt x="4958" y="16483"/>
                  </a:lnTo>
                  <a:lnTo>
                    <a:pt x="6030" y="16233"/>
                  </a:lnTo>
                  <a:lnTo>
                    <a:pt x="7253" y="1599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B82"/>
                </a:gs>
                <a:gs pos="100000">
                  <a:srgbClr val="0033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2" name="Freeform 12"/>
            <p:cNvSpPr/>
            <p:nvPr/>
          </p:nvSpPr>
          <p:spPr>
            <a:xfrm>
              <a:off x="0" y="0"/>
              <a:ext cx="9140826" cy="2819401"/>
            </a:xfrm>
            <a:prstGeom prst="rect">
              <a:avLst/>
            </a:prstGeom>
            <a:gradFill flip="none" rotWithShape="1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E5E5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Title Text</a:t>
            </a:r>
          </a:p>
        </p:txBody>
      </p:sp>
      <p:sp>
        <p:nvSpPr>
          <p:cNvPr id="6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def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  <a:lvl2pPr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2pPr>
            <a:lvl3pPr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3pPr>
            <a:lvl4pPr>
              <a:defRPr>
                <a:effectLst>
                  <a:outerShdw blurRad="38100" dist="38100" dir="2700000" rotWithShape="0">
                    <a:srgbClr val="000000"/>
                  </a:outerShdw>
                </a:effectLst>
              </a:defRPr>
            </a:lvl4pPr>
            <a:lvl5pPr marL="2194560" indent="-365760">
              <a:defRPr>
                <a:effectLst>
                  <a:outerShdw blurRad="38100" dist="38100" dir="2700000" rotWithShape="0">
                    <a:srgbClr val="000000"/>
                  </a:outerShdw>
                </a:effectLst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4"/>
          <p:cNvGrpSpPr/>
          <p:nvPr/>
        </p:nvGrpSpPr>
        <p:grpSpPr>
          <a:xfrm>
            <a:off x="0" y="0"/>
            <a:ext cx="9140826" cy="6850064"/>
            <a:chOff x="0" y="0"/>
            <a:chExt cx="9140825" cy="6850063"/>
          </a:xfrm>
        </p:grpSpPr>
        <p:grpSp>
          <p:nvGrpSpPr>
            <p:cNvPr id="78" name="Group 5"/>
            <p:cNvGrpSpPr/>
            <p:nvPr/>
          </p:nvGrpSpPr>
          <p:grpSpPr>
            <a:xfrm>
              <a:off x="2743200" y="3540125"/>
              <a:ext cx="6392863" cy="3309939"/>
              <a:chOff x="0" y="0"/>
              <a:chExt cx="6392862" cy="3309937"/>
            </a:xfrm>
          </p:grpSpPr>
          <p:sp>
            <p:nvSpPr>
              <p:cNvPr id="73" name="Freeform 6"/>
              <p:cNvSpPr/>
              <p:nvPr/>
            </p:nvSpPr>
            <p:spPr>
              <a:xfrm>
                <a:off x="0" y="657225"/>
                <a:ext cx="4575175" cy="2652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783" y="7032"/>
                    </a:moveTo>
                    <a:lnTo>
                      <a:pt x="20536" y="6825"/>
                    </a:lnTo>
                    <a:lnTo>
                      <a:pt x="20176" y="6541"/>
                    </a:lnTo>
                    <a:lnTo>
                      <a:pt x="19726" y="6256"/>
                    </a:lnTo>
                    <a:lnTo>
                      <a:pt x="19194" y="5907"/>
                    </a:lnTo>
                    <a:lnTo>
                      <a:pt x="18587" y="5481"/>
                    </a:lnTo>
                    <a:lnTo>
                      <a:pt x="17898" y="5132"/>
                    </a:lnTo>
                    <a:lnTo>
                      <a:pt x="16511" y="4434"/>
                    </a:lnTo>
                    <a:lnTo>
                      <a:pt x="15574" y="4007"/>
                    </a:lnTo>
                    <a:lnTo>
                      <a:pt x="14765" y="3581"/>
                    </a:lnTo>
                    <a:lnTo>
                      <a:pt x="14075" y="3167"/>
                    </a:lnTo>
                    <a:lnTo>
                      <a:pt x="13543" y="2740"/>
                    </a:lnTo>
                    <a:lnTo>
                      <a:pt x="13056" y="2314"/>
                    </a:lnTo>
                    <a:lnTo>
                      <a:pt x="12689" y="1965"/>
                    </a:lnTo>
                    <a:lnTo>
                      <a:pt x="12404" y="1616"/>
                    </a:lnTo>
                    <a:lnTo>
                      <a:pt x="12202" y="1331"/>
                    </a:lnTo>
                    <a:lnTo>
                      <a:pt x="12037" y="1047"/>
                    </a:lnTo>
                    <a:lnTo>
                      <a:pt x="11917" y="776"/>
                    </a:lnTo>
                    <a:lnTo>
                      <a:pt x="11879" y="556"/>
                    </a:lnTo>
                    <a:lnTo>
                      <a:pt x="11834" y="349"/>
                    </a:lnTo>
                    <a:lnTo>
                      <a:pt x="11879" y="65"/>
                    </a:lnTo>
                    <a:lnTo>
                      <a:pt x="11879" y="0"/>
                    </a:lnTo>
                    <a:lnTo>
                      <a:pt x="11752" y="349"/>
                    </a:lnTo>
                    <a:lnTo>
                      <a:pt x="11669" y="633"/>
                    </a:lnTo>
                    <a:lnTo>
                      <a:pt x="11669" y="982"/>
                    </a:lnTo>
                    <a:lnTo>
                      <a:pt x="11752" y="1267"/>
                    </a:lnTo>
                    <a:lnTo>
                      <a:pt x="11917" y="1551"/>
                    </a:lnTo>
                    <a:lnTo>
                      <a:pt x="12119" y="1823"/>
                    </a:lnTo>
                    <a:lnTo>
                      <a:pt x="12366" y="2107"/>
                    </a:lnTo>
                    <a:lnTo>
                      <a:pt x="12651" y="2391"/>
                    </a:lnTo>
                    <a:lnTo>
                      <a:pt x="13018" y="2676"/>
                    </a:lnTo>
                    <a:lnTo>
                      <a:pt x="13423" y="2947"/>
                    </a:lnTo>
                    <a:lnTo>
                      <a:pt x="14278" y="3451"/>
                    </a:lnTo>
                    <a:lnTo>
                      <a:pt x="15289" y="4007"/>
                    </a:lnTo>
                    <a:lnTo>
                      <a:pt x="16354" y="4498"/>
                    </a:lnTo>
                    <a:lnTo>
                      <a:pt x="17126" y="4925"/>
                    </a:lnTo>
                    <a:lnTo>
                      <a:pt x="17853" y="5274"/>
                    </a:lnTo>
                    <a:lnTo>
                      <a:pt x="18467" y="5623"/>
                    </a:lnTo>
                    <a:lnTo>
                      <a:pt x="19037" y="5972"/>
                    </a:lnTo>
                    <a:lnTo>
                      <a:pt x="19524" y="6256"/>
                    </a:lnTo>
                    <a:lnTo>
                      <a:pt x="19929" y="6541"/>
                    </a:lnTo>
                    <a:lnTo>
                      <a:pt x="20296" y="6825"/>
                    </a:lnTo>
                    <a:lnTo>
                      <a:pt x="20536" y="7032"/>
                    </a:lnTo>
                    <a:lnTo>
                      <a:pt x="20746" y="7239"/>
                    </a:lnTo>
                    <a:lnTo>
                      <a:pt x="20866" y="7459"/>
                    </a:lnTo>
                    <a:lnTo>
                      <a:pt x="20948" y="7665"/>
                    </a:lnTo>
                    <a:lnTo>
                      <a:pt x="20985" y="7950"/>
                    </a:lnTo>
                    <a:lnTo>
                      <a:pt x="20948" y="8299"/>
                    </a:lnTo>
                    <a:lnTo>
                      <a:pt x="20866" y="8583"/>
                    </a:lnTo>
                    <a:lnTo>
                      <a:pt x="20701" y="8932"/>
                    </a:lnTo>
                    <a:lnTo>
                      <a:pt x="20461" y="9217"/>
                    </a:lnTo>
                    <a:lnTo>
                      <a:pt x="20176" y="9501"/>
                    </a:lnTo>
                    <a:lnTo>
                      <a:pt x="19809" y="9772"/>
                    </a:lnTo>
                    <a:lnTo>
                      <a:pt x="19404" y="10057"/>
                    </a:lnTo>
                    <a:lnTo>
                      <a:pt x="18954" y="10341"/>
                    </a:lnTo>
                    <a:lnTo>
                      <a:pt x="18422" y="10625"/>
                    </a:lnTo>
                    <a:lnTo>
                      <a:pt x="17853" y="10897"/>
                    </a:lnTo>
                    <a:lnTo>
                      <a:pt x="17246" y="11181"/>
                    </a:lnTo>
                    <a:lnTo>
                      <a:pt x="16593" y="11466"/>
                    </a:lnTo>
                    <a:lnTo>
                      <a:pt x="15214" y="12022"/>
                    </a:lnTo>
                    <a:lnTo>
                      <a:pt x="13663" y="12655"/>
                    </a:lnTo>
                    <a:lnTo>
                      <a:pt x="12037" y="13366"/>
                    </a:lnTo>
                    <a:lnTo>
                      <a:pt x="10328" y="14141"/>
                    </a:lnTo>
                    <a:lnTo>
                      <a:pt x="8582" y="15046"/>
                    </a:lnTo>
                    <a:lnTo>
                      <a:pt x="6835" y="16042"/>
                    </a:lnTo>
                    <a:lnTo>
                      <a:pt x="5044" y="17166"/>
                    </a:lnTo>
                    <a:lnTo>
                      <a:pt x="3298" y="18498"/>
                    </a:lnTo>
                    <a:lnTo>
                      <a:pt x="1626" y="19971"/>
                    </a:lnTo>
                    <a:lnTo>
                      <a:pt x="0" y="21600"/>
                    </a:lnTo>
                    <a:lnTo>
                      <a:pt x="2646" y="21600"/>
                    </a:lnTo>
                    <a:lnTo>
                      <a:pt x="4152" y="20256"/>
                    </a:lnTo>
                    <a:lnTo>
                      <a:pt x="5651" y="18989"/>
                    </a:lnTo>
                    <a:lnTo>
                      <a:pt x="7158" y="17942"/>
                    </a:lnTo>
                    <a:lnTo>
                      <a:pt x="8582" y="16946"/>
                    </a:lnTo>
                    <a:lnTo>
                      <a:pt x="10006" y="16042"/>
                    </a:lnTo>
                    <a:lnTo>
                      <a:pt x="11385" y="15331"/>
                    </a:lnTo>
                    <a:lnTo>
                      <a:pt x="12689" y="14633"/>
                    </a:lnTo>
                    <a:lnTo>
                      <a:pt x="13948" y="13999"/>
                    </a:lnTo>
                    <a:lnTo>
                      <a:pt x="15132" y="13508"/>
                    </a:lnTo>
                    <a:lnTo>
                      <a:pt x="16226" y="13017"/>
                    </a:lnTo>
                    <a:lnTo>
                      <a:pt x="17246" y="12590"/>
                    </a:lnTo>
                    <a:lnTo>
                      <a:pt x="18182" y="12241"/>
                    </a:lnTo>
                    <a:lnTo>
                      <a:pt x="18992" y="11815"/>
                    </a:lnTo>
                    <a:lnTo>
                      <a:pt x="19681" y="11530"/>
                    </a:lnTo>
                    <a:lnTo>
                      <a:pt x="20251" y="11181"/>
                    </a:lnTo>
                    <a:lnTo>
                      <a:pt x="20701" y="10832"/>
                    </a:lnTo>
                    <a:lnTo>
                      <a:pt x="20985" y="10548"/>
                    </a:lnTo>
                    <a:lnTo>
                      <a:pt x="21188" y="10264"/>
                    </a:lnTo>
                    <a:lnTo>
                      <a:pt x="21353" y="9915"/>
                    </a:lnTo>
                    <a:lnTo>
                      <a:pt x="21473" y="9630"/>
                    </a:lnTo>
                    <a:lnTo>
                      <a:pt x="21555" y="9359"/>
                    </a:lnTo>
                    <a:lnTo>
                      <a:pt x="21600" y="9074"/>
                    </a:lnTo>
                    <a:lnTo>
                      <a:pt x="21555" y="8506"/>
                    </a:lnTo>
                    <a:lnTo>
                      <a:pt x="21390" y="8014"/>
                    </a:lnTo>
                    <a:lnTo>
                      <a:pt x="21233" y="7601"/>
                    </a:lnTo>
                    <a:lnTo>
                      <a:pt x="20985" y="7239"/>
                    </a:lnTo>
                    <a:lnTo>
                      <a:pt x="20783" y="703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4" name="Freeform 7"/>
              <p:cNvSpPr/>
              <p:nvPr/>
            </p:nvSpPr>
            <p:spPr>
              <a:xfrm>
                <a:off x="3876675" y="700087"/>
                <a:ext cx="1998663" cy="1287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6380"/>
                    </a:moveTo>
                    <a:lnTo>
                      <a:pt x="21411" y="15661"/>
                    </a:lnTo>
                    <a:lnTo>
                      <a:pt x="21223" y="15075"/>
                    </a:lnTo>
                    <a:lnTo>
                      <a:pt x="20862" y="14356"/>
                    </a:lnTo>
                    <a:lnTo>
                      <a:pt x="20382" y="13770"/>
                    </a:lnTo>
                    <a:lnTo>
                      <a:pt x="19267" y="12758"/>
                    </a:lnTo>
                    <a:lnTo>
                      <a:pt x="17877" y="11745"/>
                    </a:lnTo>
                    <a:lnTo>
                      <a:pt x="16196" y="10867"/>
                    </a:lnTo>
                    <a:lnTo>
                      <a:pt x="14429" y="10147"/>
                    </a:lnTo>
                    <a:lnTo>
                      <a:pt x="12473" y="9269"/>
                    </a:lnTo>
                    <a:lnTo>
                      <a:pt x="8561" y="7830"/>
                    </a:lnTo>
                    <a:lnTo>
                      <a:pt x="6708" y="6951"/>
                    </a:lnTo>
                    <a:lnTo>
                      <a:pt x="4941" y="6099"/>
                    </a:lnTo>
                    <a:lnTo>
                      <a:pt x="3346" y="5220"/>
                    </a:lnTo>
                    <a:lnTo>
                      <a:pt x="2042" y="4048"/>
                    </a:lnTo>
                    <a:lnTo>
                      <a:pt x="926" y="2903"/>
                    </a:lnTo>
                    <a:lnTo>
                      <a:pt x="566" y="2317"/>
                    </a:lnTo>
                    <a:lnTo>
                      <a:pt x="275" y="1598"/>
                    </a:lnTo>
                    <a:lnTo>
                      <a:pt x="86" y="879"/>
                    </a:lnTo>
                    <a:lnTo>
                      <a:pt x="0" y="0"/>
                    </a:lnTo>
                    <a:lnTo>
                      <a:pt x="0" y="1012"/>
                    </a:lnTo>
                    <a:lnTo>
                      <a:pt x="86" y="1598"/>
                    </a:lnTo>
                    <a:lnTo>
                      <a:pt x="275" y="2317"/>
                    </a:lnTo>
                    <a:lnTo>
                      <a:pt x="566" y="3036"/>
                    </a:lnTo>
                    <a:lnTo>
                      <a:pt x="926" y="3782"/>
                    </a:lnTo>
                    <a:lnTo>
                      <a:pt x="1493" y="4634"/>
                    </a:lnTo>
                    <a:lnTo>
                      <a:pt x="2145" y="5513"/>
                    </a:lnTo>
                    <a:lnTo>
                      <a:pt x="3071" y="6392"/>
                    </a:lnTo>
                    <a:lnTo>
                      <a:pt x="4186" y="7404"/>
                    </a:lnTo>
                    <a:lnTo>
                      <a:pt x="5593" y="8256"/>
                    </a:lnTo>
                    <a:lnTo>
                      <a:pt x="7171" y="9269"/>
                    </a:lnTo>
                    <a:lnTo>
                      <a:pt x="9024" y="10147"/>
                    </a:lnTo>
                    <a:lnTo>
                      <a:pt x="11272" y="11026"/>
                    </a:lnTo>
                    <a:lnTo>
                      <a:pt x="12850" y="11586"/>
                    </a:lnTo>
                    <a:lnTo>
                      <a:pt x="14240" y="12331"/>
                    </a:lnTo>
                    <a:lnTo>
                      <a:pt x="15458" y="13051"/>
                    </a:lnTo>
                    <a:lnTo>
                      <a:pt x="16573" y="13636"/>
                    </a:lnTo>
                    <a:lnTo>
                      <a:pt x="17414" y="14356"/>
                    </a:lnTo>
                    <a:lnTo>
                      <a:pt x="18066" y="15075"/>
                    </a:lnTo>
                    <a:lnTo>
                      <a:pt x="18529" y="15794"/>
                    </a:lnTo>
                    <a:lnTo>
                      <a:pt x="18906" y="16513"/>
                    </a:lnTo>
                    <a:lnTo>
                      <a:pt x="19078" y="17259"/>
                    </a:lnTo>
                    <a:lnTo>
                      <a:pt x="19181" y="17978"/>
                    </a:lnTo>
                    <a:lnTo>
                      <a:pt x="19078" y="18564"/>
                    </a:lnTo>
                    <a:lnTo>
                      <a:pt x="18803" y="19283"/>
                    </a:lnTo>
                    <a:lnTo>
                      <a:pt x="18529" y="19869"/>
                    </a:lnTo>
                    <a:lnTo>
                      <a:pt x="18066" y="20428"/>
                    </a:lnTo>
                    <a:lnTo>
                      <a:pt x="16762" y="21600"/>
                    </a:lnTo>
                    <a:lnTo>
                      <a:pt x="17963" y="21014"/>
                    </a:lnTo>
                    <a:lnTo>
                      <a:pt x="18992" y="20428"/>
                    </a:lnTo>
                    <a:lnTo>
                      <a:pt x="19833" y="19869"/>
                    </a:lnTo>
                    <a:lnTo>
                      <a:pt x="20571" y="19283"/>
                    </a:lnTo>
                    <a:lnTo>
                      <a:pt x="21034" y="18697"/>
                    </a:lnTo>
                    <a:lnTo>
                      <a:pt x="21411" y="17978"/>
                    </a:lnTo>
                    <a:lnTo>
                      <a:pt x="21600" y="17259"/>
                    </a:lnTo>
                    <a:lnTo>
                      <a:pt x="21600" y="1638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5" name="Freeform 8"/>
              <p:cNvSpPr/>
              <p:nvPr/>
            </p:nvSpPr>
            <p:spPr>
              <a:xfrm>
                <a:off x="1860550" y="1771650"/>
                <a:ext cx="4522788" cy="1538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8" y="21355"/>
                    </a:moveTo>
                    <a:lnTo>
                      <a:pt x="0" y="21600"/>
                    </a:lnTo>
                    <a:lnTo>
                      <a:pt x="2964" y="21600"/>
                    </a:lnTo>
                    <a:lnTo>
                      <a:pt x="3290" y="21110"/>
                    </a:lnTo>
                    <a:lnTo>
                      <a:pt x="3662" y="20374"/>
                    </a:lnTo>
                    <a:lnTo>
                      <a:pt x="4200" y="19527"/>
                    </a:lnTo>
                    <a:lnTo>
                      <a:pt x="4814" y="18680"/>
                    </a:lnTo>
                    <a:lnTo>
                      <a:pt x="5512" y="17699"/>
                    </a:lnTo>
                    <a:lnTo>
                      <a:pt x="6338" y="16607"/>
                    </a:lnTo>
                    <a:lnTo>
                      <a:pt x="7286" y="15515"/>
                    </a:lnTo>
                    <a:lnTo>
                      <a:pt x="8355" y="14311"/>
                    </a:lnTo>
                    <a:lnTo>
                      <a:pt x="9545" y="12973"/>
                    </a:lnTo>
                    <a:lnTo>
                      <a:pt x="10864" y="11636"/>
                    </a:lnTo>
                    <a:lnTo>
                      <a:pt x="12305" y="10298"/>
                    </a:lnTo>
                    <a:lnTo>
                      <a:pt x="13867" y="8983"/>
                    </a:lnTo>
                    <a:lnTo>
                      <a:pt x="15595" y="7646"/>
                    </a:lnTo>
                    <a:lnTo>
                      <a:pt x="17445" y="6308"/>
                    </a:lnTo>
                    <a:lnTo>
                      <a:pt x="19462" y="4971"/>
                    </a:lnTo>
                    <a:lnTo>
                      <a:pt x="21600" y="3633"/>
                    </a:lnTo>
                    <a:lnTo>
                      <a:pt x="21600" y="0"/>
                    </a:lnTo>
                    <a:lnTo>
                      <a:pt x="21357" y="357"/>
                    </a:lnTo>
                    <a:lnTo>
                      <a:pt x="21024" y="736"/>
                    </a:lnTo>
                    <a:lnTo>
                      <a:pt x="20614" y="1204"/>
                    </a:lnTo>
                    <a:lnTo>
                      <a:pt x="20076" y="1694"/>
                    </a:lnTo>
                    <a:lnTo>
                      <a:pt x="19500" y="2185"/>
                    </a:lnTo>
                    <a:lnTo>
                      <a:pt x="18886" y="2675"/>
                    </a:lnTo>
                    <a:lnTo>
                      <a:pt x="18188" y="3277"/>
                    </a:lnTo>
                    <a:lnTo>
                      <a:pt x="17445" y="3767"/>
                    </a:lnTo>
                    <a:lnTo>
                      <a:pt x="14322" y="6175"/>
                    </a:lnTo>
                    <a:lnTo>
                      <a:pt x="12798" y="7267"/>
                    </a:lnTo>
                    <a:lnTo>
                      <a:pt x="12055" y="7891"/>
                    </a:lnTo>
                    <a:lnTo>
                      <a:pt x="11395" y="8493"/>
                    </a:lnTo>
                    <a:lnTo>
                      <a:pt x="8393" y="11279"/>
                    </a:lnTo>
                    <a:lnTo>
                      <a:pt x="6914" y="12862"/>
                    </a:lnTo>
                    <a:lnTo>
                      <a:pt x="5512" y="14422"/>
                    </a:lnTo>
                    <a:lnTo>
                      <a:pt x="4155" y="16005"/>
                    </a:lnTo>
                    <a:lnTo>
                      <a:pt x="2881" y="17699"/>
                    </a:lnTo>
                    <a:lnTo>
                      <a:pt x="1729" y="19527"/>
                    </a:lnTo>
                    <a:lnTo>
                      <a:pt x="698" y="2135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A7D"/>
                  </a:gs>
                  <a:gs pos="100000">
                    <a:srgbClr val="003399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6" name="Freeform 9"/>
              <p:cNvSpPr/>
              <p:nvPr/>
            </p:nvSpPr>
            <p:spPr>
              <a:xfrm>
                <a:off x="1619250" y="0"/>
                <a:ext cx="4773613" cy="3309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250" y="4569"/>
                    </a:moveTo>
                    <a:lnTo>
                      <a:pt x="10294" y="4911"/>
                    </a:lnTo>
                    <a:lnTo>
                      <a:pt x="10373" y="5190"/>
                    </a:lnTo>
                    <a:lnTo>
                      <a:pt x="10488" y="5470"/>
                    </a:lnTo>
                    <a:lnTo>
                      <a:pt x="10646" y="5698"/>
                    </a:lnTo>
                    <a:lnTo>
                      <a:pt x="11069" y="6143"/>
                    </a:lnTo>
                    <a:lnTo>
                      <a:pt x="11658" y="6599"/>
                    </a:lnTo>
                    <a:lnTo>
                      <a:pt x="12319" y="6941"/>
                    </a:lnTo>
                    <a:lnTo>
                      <a:pt x="13059" y="7273"/>
                    </a:lnTo>
                    <a:lnTo>
                      <a:pt x="13842" y="7614"/>
                    </a:lnTo>
                    <a:lnTo>
                      <a:pt x="15480" y="8174"/>
                    </a:lnTo>
                    <a:lnTo>
                      <a:pt x="16299" y="8516"/>
                    </a:lnTo>
                    <a:lnTo>
                      <a:pt x="17039" y="8795"/>
                    </a:lnTo>
                    <a:lnTo>
                      <a:pt x="17700" y="9137"/>
                    </a:lnTo>
                    <a:lnTo>
                      <a:pt x="18324" y="9531"/>
                    </a:lnTo>
                    <a:lnTo>
                      <a:pt x="18791" y="9925"/>
                    </a:lnTo>
                    <a:lnTo>
                      <a:pt x="18949" y="10153"/>
                    </a:lnTo>
                    <a:lnTo>
                      <a:pt x="19100" y="10432"/>
                    </a:lnTo>
                    <a:lnTo>
                      <a:pt x="19222" y="10660"/>
                    </a:lnTo>
                    <a:lnTo>
                      <a:pt x="19258" y="10940"/>
                    </a:lnTo>
                    <a:lnTo>
                      <a:pt x="19258" y="11220"/>
                    </a:lnTo>
                    <a:lnTo>
                      <a:pt x="19222" y="11447"/>
                    </a:lnTo>
                    <a:lnTo>
                      <a:pt x="19143" y="11675"/>
                    </a:lnTo>
                    <a:lnTo>
                      <a:pt x="18985" y="11903"/>
                    </a:lnTo>
                    <a:lnTo>
                      <a:pt x="18791" y="12121"/>
                    </a:lnTo>
                    <a:lnTo>
                      <a:pt x="18554" y="12297"/>
                    </a:lnTo>
                    <a:lnTo>
                      <a:pt x="18281" y="12515"/>
                    </a:lnTo>
                    <a:lnTo>
                      <a:pt x="17972" y="12691"/>
                    </a:lnTo>
                    <a:lnTo>
                      <a:pt x="17585" y="12856"/>
                    </a:lnTo>
                    <a:lnTo>
                      <a:pt x="17154" y="13022"/>
                    </a:lnTo>
                    <a:lnTo>
                      <a:pt x="16723" y="13198"/>
                    </a:lnTo>
                    <a:lnTo>
                      <a:pt x="16220" y="13364"/>
                    </a:lnTo>
                    <a:lnTo>
                      <a:pt x="15128" y="13758"/>
                    </a:lnTo>
                    <a:lnTo>
                      <a:pt x="13878" y="14214"/>
                    </a:lnTo>
                    <a:lnTo>
                      <a:pt x="12513" y="14721"/>
                    </a:lnTo>
                    <a:lnTo>
                      <a:pt x="10998" y="15281"/>
                    </a:lnTo>
                    <a:lnTo>
                      <a:pt x="9396" y="15954"/>
                    </a:lnTo>
                    <a:lnTo>
                      <a:pt x="7679" y="16752"/>
                    </a:lnTo>
                    <a:lnTo>
                      <a:pt x="5890" y="17705"/>
                    </a:lnTo>
                    <a:lnTo>
                      <a:pt x="3980" y="18834"/>
                    </a:lnTo>
                    <a:lnTo>
                      <a:pt x="2026" y="20129"/>
                    </a:lnTo>
                    <a:lnTo>
                      <a:pt x="0" y="21600"/>
                    </a:lnTo>
                    <a:lnTo>
                      <a:pt x="1092" y="21600"/>
                    </a:lnTo>
                    <a:lnTo>
                      <a:pt x="1753" y="21486"/>
                    </a:lnTo>
                    <a:lnTo>
                      <a:pt x="2773" y="20637"/>
                    </a:lnTo>
                    <a:lnTo>
                      <a:pt x="3857" y="19787"/>
                    </a:lnTo>
                    <a:lnTo>
                      <a:pt x="5028" y="19000"/>
                    </a:lnTo>
                    <a:lnTo>
                      <a:pt x="6314" y="18264"/>
                    </a:lnTo>
                    <a:lnTo>
                      <a:pt x="7643" y="17539"/>
                    </a:lnTo>
                    <a:lnTo>
                      <a:pt x="9044" y="16803"/>
                    </a:lnTo>
                    <a:lnTo>
                      <a:pt x="11931" y="15508"/>
                    </a:lnTo>
                    <a:lnTo>
                      <a:pt x="12556" y="15229"/>
                    </a:lnTo>
                    <a:lnTo>
                      <a:pt x="13253" y="14939"/>
                    </a:lnTo>
                    <a:lnTo>
                      <a:pt x="14697" y="14431"/>
                    </a:lnTo>
                    <a:lnTo>
                      <a:pt x="17656" y="13312"/>
                    </a:lnTo>
                    <a:lnTo>
                      <a:pt x="18324" y="13084"/>
                    </a:lnTo>
                    <a:lnTo>
                      <a:pt x="18985" y="12805"/>
                    </a:lnTo>
                    <a:lnTo>
                      <a:pt x="19610" y="12577"/>
                    </a:lnTo>
                    <a:lnTo>
                      <a:pt x="20156" y="12349"/>
                    </a:lnTo>
                    <a:lnTo>
                      <a:pt x="20659" y="12121"/>
                    </a:lnTo>
                    <a:lnTo>
                      <a:pt x="21054" y="11903"/>
                    </a:lnTo>
                    <a:lnTo>
                      <a:pt x="21363" y="11727"/>
                    </a:lnTo>
                    <a:lnTo>
                      <a:pt x="21600" y="11561"/>
                    </a:lnTo>
                    <a:lnTo>
                      <a:pt x="21600" y="9023"/>
                    </a:lnTo>
                    <a:lnTo>
                      <a:pt x="21126" y="8909"/>
                    </a:lnTo>
                    <a:lnTo>
                      <a:pt x="20544" y="8744"/>
                    </a:lnTo>
                    <a:lnTo>
                      <a:pt x="19919" y="8567"/>
                    </a:lnTo>
                    <a:lnTo>
                      <a:pt x="19179" y="8350"/>
                    </a:lnTo>
                    <a:lnTo>
                      <a:pt x="18439" y="8122"/>
                    </a:lnTo>
                    <a:lnTo>
                      <a:pt x="17656" y="7842"/>
                    </a:lnTo>
                    <a:lnTo>
                      <a:pt x="16098" y="7273"/>
                    </a:lnTo>
                    <a:lnTo>
                      <a:pt x="15358" y="6941"/>
                    </a:lnTo>
                    <a:lnTo>
                      <a:pt x="14697" y="6599"/>
                    </a:lnTo>
                    <a:lnTo>
                      <a:pt x="14072" y="6257"/>
                    </a:lnTo>
                    <a:lnTo>
                      <a:pt x="13526" y="5864"/>
                    </a:lnTo>
                    <a:lnTo>
                      <a:pt x="13102" y="5532"/>
                    </a:lnTo>
                    <a:lnTo>
                      <a:pt x="12786" y="5128"/>
                    </a:lnTo>
                    <a:lnTo>
                      <a:pt x="12707" y="4911"/>
                    </a:lnTo>
                    <a:lnTo>
                      <a:pt x="12628" y="4734"/>
                    </a:lnTo>
                    <a:lnTo>
                      <a:pt x="12592" y="4517"/>
                    </a:lnTo>
                    <a:lnTo>
                      <a:pt x="12628" y="4341"/>
                    </a:lnTo>
                    <a:lnTo>
                      <a:pt x="12786" y="3947"/>
                    </a:lnTo>
                    <a:lnTo>
                      <a:pt x="13023" y="3553"/>
                    </a:lnTo>
                    <a:lnTo>
                      <a:pt x="13375" y="3274"/>
                    </a:lnTo>
                    <a:lnTo>
                      <a:pt x="13799" y="2994"/>
                    </a:lnTo>
                    <a:lnTo>
                      <a:pt x="14266" y="2766"/>
                    </a:lnTo>
                    <a:lnTo>
                      <a:pt x="14812" y="2538"/>
                    </a:lnTo>
                    <a:lnTo>
                      <a:pt x="16062" y="2207"/>
                    </a:lnTo>
                    <a:lnTo>
                      <a:pt x="17462" y="1865"/>
                    </a:lnTo>
                    <a:lnTo>
                      <a:pt x="18870" y="1637"/>
                    </a:lnTo>
                    <a:lnTo>
                      <a:pt x="20307" y="1295"/>
                    </a:lnTo>
                    <a:lnTo>
                      <a:pt x="20975" y="1129"/>
                    </a:lnTo>
                    <a:lnTo>
                      <a:pt x="21600" y="901"/>
                    </a:lnTo>
                    <a:lnTo>
                      <a:pt x="21600" y="0"/>
                    </a:lnTo>
                    <a:lnTo>
                      <a:pt x="20896" y="228"/>
                    </a:lnTo>
                    <a:lnTo>
                      <a:pt x="20077" y="456"/>
                    </a:lnTo>
                    <a:lnTo>
                      <a:pt x="19222" y="684"/>
                    </a:lnTo>
                    <a:lnTo>
                      <a:pt x="18324" y="849"/>
                    </a:lnTo>
                    <a:lnTo>
                      <a:pt x="16414" y="1243"/>
                    </a:lnTo>
                    <a:lnTo>
                      <a:pt x="15480" y="1409"/>
                    </a:lnTo>
                    <a:lnTo>
                      <a:pt x="14582" y="1637"/>
                    </a:lnTo>
                    <a:lnTo>
                      <a:pt x="13684" y="1803"/>
                    </a:lnTo>
                    <a:lnTo>
                      <a:pt x="12865" y="2093"/>
                    </a:lnTo>
                    <a:lnTo>
                      <a:pt x="12125" y="2372"/>
                    </a:lnTo>
                    <a:lnTo>
                      <a:pt x="11500" y="2704"/>
                    </a:lnTo>
                    <a:lnTo>
                      <a:pt x="10954" y="3108"/>
                    </a:lnTo>
                    <a:lnTo>
                      <a:pt x="10567" y="3502"/>
                    </a:lnTo>
                    <a:lnTo>
                      <a:pt x="10452" y="3719"/>
                    </a:lnTo>
                    <a:lnTo>
                      <a:pt x="10329" y="4009"/>
                    </a:lnTo>
                    <a:lnTo>
                      <a:pt x="10250" y="4289"/>
                    </a:lnTo>
                    <a:lnTo>
                      <a:pt x="10250" y="4569"/>
                    </a:lnTo>
                    <a:close/>
                  </a:path>
                </a:pathLst>
              </a:custGeom>
              <a:solidFill>
                <a:srgbClr val="00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7" name="Freeform 10"/>
              <p:cNvSpPr/>
              <p:nvPr/>
            </p:nvSpPr>
            <p:spPr>
              <a:xfrm>
                <a:off x="4402137" y="138112"/>
                <a:ext cx="1981201" cy="855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305"/>
                    </a:moveTo>
                    <a:lnTo>
                      <a:pt x="0" y="14427"/>
                    </a:lnTo>
                    <a:lnTo>
                      <a:pt x="87" y="15509"/>
                    </a:lnTo>
                    <a:lnTo>
                      <a:pt x="467" y="16591"/>
                    </a:lnTo>
                    <a:lnTo>
                      <a:pt x="935" y="17472"/>
                    </a:lnTo>
                    <a:lnTo>
                      <a:pt x="1592" y="18554"/>
                    </a:lnTo>
                    <a:lnTo>
                      <a:pt x="2440" y="19636"/>
                    </a:lnTo>
                    <a:lnTo>
                      <a:pt x="3375" y="20518"/>
                    </a:lnTo>
                    <a:lnTo>
                      <a:pt x="4413" y="21600"/>
                    </a:lnTo>
                    <a:lnTo>
                      <a:pt x="3669" y="20718"/>
                    </a:lnTo>
                    <a:lnTo>
                      <a:pt x="3098" y="19636"/>
                    </a:lnTo>
                    <a:lnTo>
                      <a:pt x="2717" y="18755"/>
                    </a:lnTo>
                    <a:lnTo>
                      <a:pt x="2440" y="17913"/>
                    </a:lnTo>
                    <a:lnTo>
                      <a:pt x="2354" y="17032"/>
                    </a:lnTo>
                    <a:lnTo>
                      <a:pt x="2354" y="16150"/>
                    </a:lnTo>
                    <a:lnTo>
                      <a:pt x="2440" y="15268"/>
                    </a:lnTo>
                    <a:lnTo>
                      <a:pt x="3098" y="13745"/>
                    </a:lnTo>
                    <a:lnTo>
                      <a:pt x="3479" y="13104"/>
                    </a:lnTo>
                    <a:lnTo>
                      <a:pt x="4604" y="11782"/>
                    </a:lnTo>
                    <a:lnTo>
                      <a:pt x="6110" y="10499"/>
                    </a:lnTo>
                    <a:lnTo>
                      <a:pt x="7702" y="9377"/>
                    </a:lnTo>
                    <a:lnTo>
                      <a:pt x="9588" y="8536"/>
                    </a:lnTo>
                    <a:lnTo>
                      <a:pt x="11458" y="7654"/>
                    </a:lnTo>
                    <a:lnTo>
                      <a:pt x="15404" y="6131"/>
                    </a:lnTo>
                    <a:lnTo>
                      <a:pt x="17187" y="5450"/>
                    </a:lnTo>
                    <a:lnTo>
                      <a:pt x="18883" y="4809"/>
                    </a:lnTo>
                    <a:lnTo>
                      <a:pt x="20388" y="4609"/>
                    </a:lnTo>
                    <a:lnTo>
                      <a:pt x="21600" y="4168"/>
                    </a:lnTo>
                    <a:lnTo>
                      <a:pt x="21600" y="0"/>
                    </a:lnTo>
                    <a:lnTo>
                      <a:pt x="20094" y="882"/>
                    </a:lnTo>
                    <a:lnTo>
                      <a:pt x="18502" y="1523"/>
                    </a:lnTo>
                    <a:lnTo>
                      <a:pt x="15127" y="2845"/>
                    </a:lnTo>
                    <a:lnTo>
                      <a:pt x="11648" y="3727"/>
                    </a:lnTo>
                    <a:lnTo>
                      <a:pt x="8360" y="5049"/>
                    </a:lnTo>
                    <a:lnTo>
                      <a:pt x="6767" y="5691"/>
                    </a:lnTo>
                    <a:lnTo>
                      <a:pt x="5348" y="6332"/>
                    </a:lnTo>
                    <a:lnTo>
                      <a:pt x="3946" y="7213"/>
                    </a:lnTo>
                    <a:lnTo>
                      <a:pt x="2821" y="8095"/>
                    </a:lnTo>
                    <a:lnTo>
                      <a:pt x="1783" y="9177"/>
                    </a:lnTo>
                    <a:lnTo>
                      <a:pt x="935" y="10259"/>
                    </a:lnTo>
                    <a:lnTo>
                      <a:pt x="381" y="11782"/>
                    </a:lnTo>
                    <a:lnTo>
                      <a:pt x="0" y="133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D86"/>
                  </a:gs>
                  <a:gs pos="100000">
                    <a:srgbClr val="003399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79" name="Freeform 11"/>
            <p:cNvSpPr/>
            <p:nvPr/>
          </p:nvSpPr>
          <p:spPr>
            <a:xfrm>
              <a:off x="5273675" y="2128837"/>
              <a:ext cx="2897188" cy="2439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53" y="15998"/>
                  </a:moveTo>
                  <a:lnTo>
                    <a:pt x="9238" y="15601"/>
                  </a:lnTo>
                  <a:lnTo>
                    <a:pt x="11082" y="15204"/>
                  </a:lnTo>
                  <a:lnTo>
                    <a:pt x="12766" y="14880"/>
                  </a:lnTo>
                  <a:lnTo>
                    <a:pt x="14300" y="14483"/>
                  </a:lnTo>
                  <a:lnTo>
                    <a:pt x="15673" y="14072"/>
                  </a:lnTo>
                  <a:lnTo>
                    <a:pt x="16896" y="13675"/>
                  </a:lnTo>
                  <a:lnTo>
                    <a:pt x="18025" y="13189"/>
                  </a:lnTo>
                  <a:lnTo>
                    <a:pt x="18938" y="12792"/>
                  </a:lnTo>
                  <a:lnTo>
                    <a:pt x="19756" y="12234"/>
                  </a:lnTo>
                  <a:lnTo>
                    <a:pt x="20424" y="11763"/>
                  </a:lnTo>
                  <a:lnTo>
                    <a:pt x="20885" y="11116"/>
                  </a:lnTo>
                  <a:lnTo>
                    <a:pt x="21290" y="10469"/>
                  </a:lnTo>
                  <a:lnTo>
                    <a:pt x="21497" y="9837"/>
                  </a:lnTo>
                  <a:lnTo>
                    <a:pt x="21600" y="9028"/>
                  </a:lnTo>
                  <a:lnTo>
                    <a:pt x="21544" y="8234"/>
                  </a:lnTo>
                  <a:lnTo>
                    <a:pt x="21346" y="7352"/>
                  </a:lnTo>
                  <a:lnTo>
                    <a:pt x="21083" y="6720"/>
                  </a:lnTo>
                  <a:lnTo>
                    <a:pt x="20678" y="5999"/>
                  </a:lnTo>
                  <a:lnTo>
                    <a:pt x="20170" y="5352"/>
                  </a:lnTo>
                  <a:lnTo>
                    <a:pt x="19559" y="4720"/>
                  </a:lnTo>
                  <a:lnTo>
                    <a:pt x="18891" y="4073"/>
                  </a:lnTo>
                  <a:lnTo>
                    <a:pt x="18129" y="3441"/>
                  </a:lnTo>
                  <a:lnTo>
                    <a:pt x="16642" y="2309"/>
                  </a:lnTo>
                  <a:lnTo>
                    <a:pt x="15880" y="1838"/>
                  </a:lnTo>
                  <a:lnTo>
                    <a:pt x="15165" y="1353"/>
                  </a:lnTo>
                  <a:lnTo>
                    <a:pt x="14450" y="956"/>
                  </a:lnTo>
                  <a:lnTo>
                    <a:pt x="13886" y="632"/>
                  </a:lnTo>
                  <a:lnTo>
                    <a:pt x="13378" y="397"/>
                  </a:lnTo>
                  <a:lnTo>
                    <a:pt x="13020" y="147"/>
                  </a:lnTo>
                  <a:lnTo>
                    <a:pt x="12766" y="74"/>
                  </a:lnTo>
                  <a:lnTo>
                    <a:pt x="12663" y="0"/>
                  </a:lnTo>
                  <a:lnTo>
                    <a:pt x="14093" y="794"/>
                  </a:lnTo>
                  <a:lnTo>
                    <a:pt x="15570" y="1750"/>
                  </a:lnTo>
                  <a:lnTo>
                    <a:pt x="17000" y="2720"/>
                  </a:lnTo>
                  <a:lnTo>
                    <a:pt x="18326" y="3749"/>
                  </a:lnTo>
                  <a:lnTo>
                    <a:pt x="18938" y="4235"/>
                  </a:lnTo>
                  <a:lnTo>
                    <a:pt x="19455" y="4793"/>
                  </a:lnTo>
                  <a:lnTo>
                    <a:pt x="19963" y="5352"/>
                  </a:lnTo>
                  <a:lnTo>
                    <a:pt x="20424" y="5911"/>
                  </a:lnTo>
                  <a:lnTo>
                    <a:pt x="20782" y="6470"/>
                  </a:lnTo>
                  <a:lnTo>
                    <a:pt x="21036" y="7028"/>
                  </a:lnTo>
                  <a:lnTo>
                    <a:pt x="21186" y="7675"/>
                  </a:lnTo>
                  <a:lnTo>
                    <a:pt x="21290" y="8234"/>
                  </a:lnTo>
                  <a:lnTo>
                    <a:pt x="21243" y="8793"/>
                  </a:lnTo>
                  <a:lnTo>
                    <a:pt x="21083" y="9352"/>
                  </a:lnTo>
                  <a:lnTo>
                    <a:pt x="20829" y="9837"/>
                  </a:lnTo>
                  <a:lnTo>
                    <a:pt x="20424" y="10322"/>
                  </a:lnTo>
                  <a:lnTo>
                    <a:pt x="19963" y="10719"/>
                  </a:lnTo>
                  <a:lnTo>
                    <a:pt x="19399" y="11116"/>
                  </a:lnTo>
                  <a:lnTo>
                    <a:pt x="18787" y="11440"/>
                  </a:lnTo>
                  <a:lnTo>
                    <a:pt x="18072" y="11763"/>
                  </a:lnTo>
                  <a:lnTo>
                    <a:pt x="17254" y="12072"/>
                  </a:lnTo>
                  <a:lnTo>
                    <a:pt x="16445" y="12395"/>
                  </a:lnTo>
                  <a:lnTo>
                    <a:pt x="14601" y="12881"/>
                  </a:lnTo>
                  <a:lnTo>
                    <a:pt x="12710" y="13351"/>
                  </a:lnTo>
                  <a:lnTo>
                    <a:pt x="10668" y="13836"/>
                  </a:lnTo>
                  <a:lnTo>
                    <a:pt x="8683" y="14233"/>
                  </a:lnTo>
                  <a:lnTo>
                    <a:pt x="6736" y="14630"/>
                  </a:lnTo>
                  <a:lnTo>
                    <a:pt x="4901" y="15116"/>
                  </a:lnTo>
                  <a:lnTo>
                    <a:pt x="4083" y="15351"/>
                  </a:lnTo>
                  <a:lnTo>
                    <a:pt x="3321" y="15674"/>
                  </a:lnTo>
                  <a:lnTo>
                    <a:pt x="2606" y="15910"/>
                  </a:lnTo>
                  <a:lnTo>
                    <a:pt x="1938" y="16233"/>
                  </a:lnTo>
                  <a:lnTo>
                    <a:pt x="1383" y="16557"/>
                  </a:lnTo>
                  <a:lnTo>
                    <a:pt x="866" y="16880"/>
                  </a:lnTo>
                  <a:lnTo>
                    <a:pt x="508" y="17277"/>
                  </a:lnTo>
                  <a:lnTo>
                    <a:pt x="207" y="17674"/>
                  </a:lnTo>
                  <a:lnTo>
                    <a:pt x="56" y="18071"/>
                  </a:lnTo>
                  <a:lnTo>
                    <a:pt x="0" y="18556"/>
                  </a:lnTo>
                  <a:lnTo>
                    <a:pt x="103" y="19042"/>
                  </a:lnTo>
                  <a:lnTo>
                    <a:pt x="254" y="19512"/>
                  </a:lnTo>
                  <a:lnTo>
                    <a:pt x="508" y="19924"/>
                  </a:lnTo>
                  <a:lnTo>
                    <a:pt x="922" y="20321"/>
                  </a:lnTo>
                  <a:lnTo>
                    <a:pt x="1326" y="20644"/>
                  </a:lnTo>
                  <a:lnTo>
                    <a:pt x="1844" y="20953"/>
                  </a:lnTo>
                  <a:lnTo>
                    <a:pt x="3067" y="21600"/>
                  </a:lnTo>
                  <a:lnTo>
                    <a:pt x="2502" y="21203"/>
                  </a:lnTo>
                  <a:lnTo>
                    <a:pt x="2041" y="20791"/>
                  </a:lnTo>
                  <a:lnTo>
                    <a:pt x="1637" y="20394"/>
                  </a:lnTo>
                  <a:lnTo>
                    <a:pt x="1383" y="19997"/>
                  </a:lnTo>
                  <a:lnTo>
                    <a:pt x="1176" y="19600"/>
                  </a:lnTo>
                  <a:lnTo>
                    <a:pt x="1129" y="19203"/>
                  </a:lnTo>
                  <a:lnTo>
                    <a:pt x="1176" y="18792"/>
                  </a:lnTo>
                  <a:lnTo>
                    <a:pt x="1326" y="18483"/>
                  </a:lnTo>
                  <a:lnTo>
                    <a:pt x="1637" y="18071"/>
                  </a:lnTo>
                  <a:lnTo>
                    <a:pt x="1994" y="17762"/>
                  </a:lnTo>
                  <a:lnTo>
                    <a:pt x="2559" y="17439"/>
                  </a:lnTo>
                  <a:lnTo>
                    <a:pt x="3217" y="17115"/>
                  </a:lnTo>
                  <a:lnTo>
                    <a:pt x="3979" y="16792"/>
                  </a:lnTo>
                  <a:lnTo>
                    <a:pt x="4958" y="16483"/>
                  </a:lnTo>
                  <a:lnTo>
                    <a:pt x="6030" y="16233"/>
                  </a:lnTo>
                  <a:lnTo>
                    <a:pt x="7253" y="1599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B82"/>
                </a:gs>
                <a:gs pos="100000">
                  <a:srgbClr val="0033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0" name="Freeform 12"/>
            <p:cNvSpPr/>
            <p:nvPr/>
          </p:nvSpPr>
          <p:spPr>
            <a:xfrm>
              <a:off x="0" y="0"/>
              <a:ext cx="9140826" cy="2819401"/>
            </a:xfrm>
            <a:prstGeom prst="rect">
              <a:avLst/>
            </a:prstGeom>
            <a:gradFill flip="none" rotWithShape="1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E5E5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Title Text</a:t>
            </a:r>
          </a:p>
        </p:txBody>
      </p:sp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4"/>
          <p:cNvGrpSpPr/>
          <p:nvPr/>
        </p:nvGrpSpPr>
        <p:grpSpPr>
          <a:xfrm>
            <a:off x="0" y="0"/>
            <a:ext cx="9140826" cy="6850064"/>
            <a:chOff x="0" y="0"/>
            <a:chExt cx="9140825" cy="6850063"/>
          </a:xfrm>
        </p:grpSpPr>
        <p:grpSp>
          <p:nvGrpSpPr>
            <p:cNvPr id="95" name="Group 5"/>
            <p:cNvGrpSpPr/>
            <p:nvPr/>
          </p:nvGrpSpPr>
          <p:grpSpPr>
            <a:xfrm>
              <a:off x="2743200" y="3540125"/>
              <a:ext cx="6392863" cy="3309939"/>
              <a:chOff x="0" y="0"/>
              <a:chExt cx="6392862" cy="3309937"/>
            </a:xfrm>
          </p:grpSpPr>
          <p:sp>
            <p:nvSpPr>
              <p:cNvPr id="90" name="Freeform 6"/>
              <p:cNvSpPr/>
              <p:nvPr/>
            </p:nvSpPr>
            <p:spPr>
              <a:xfrm>
                <a:off x="0" y="657225"/>
                <a:ext cx="4575175" cy="2652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783" y="7032"/>
                    </a:moveTo>
                    <a:lnTo>
                      <a:pt x="20536" y="6825"/>
                    </a:lnTo>
                    <a:lnTo>
                      <a:pt x="20176" y="6541"/>
                    </a:lnTo>
                    <a:lnTo>
                      <a:pt x="19726" y="6256"/>
                    </a:lnTo>
                    <a:lnTo>
                      <a:pt x="19194" y="5907"/>
                    </a:lnTo>
                    <a:lnTo>
                      <a:pt x="18587" y="5481"/>
                    </a:lnTo>
                    <a:lnTo>
                      <a:pt x="17898" y="5132"/>
                    </a:lnTo>
                    <a:lnTo>
                      <a:pt x="16511" y="4434"/>
                    </a:lnTo>
                    <a:lnTo>
                      <a:pt x="15574" y="4007"/>
                    </a:lnTo>
                    <a:lnTo>
                      <a:pt x="14765" y="3581"/>
                    </a:lnTo>
                    <a:lnTo>
                      <a:pt x="14075" y="3167"/>
                    </a:lnTo>
                    <a:lnTo>
                      <a:pt x="13543" y="2740"/>
                    </a:lnTo>
                    <a:lnTo>
                      <a:pt x="13056" y="2314"/>
                    </a:lnTo>
                    <a:lnTo>
                      <a:pt x="12689" y="1965"/>
                    </a:lnTo>
                    <a:lnTo>
                      <a:pt x="12404" y="1616"/>
                    </a:lnTo>
                    <a:lnTo>
                      <a:pt x="12202" y="1331"/>
                    </a:lnTo>
                    <a:lnTo>
                      <a:pt x="12037" y="1047"/>
                    </a:lnTo>
                    <a:lnTo>
                      <a:pt x="11917" y="776"/>
                    </a:lnTo>
                    <a:lnTo>
                      <a:pt x="11879" y="556"/>
                    </a:lnTo>
                    <a:lnTo>
                      <a:pt x="11834" y="349"/>
                    </a:lnTo>
                    <a:lnTo>
                      <a:pt x="11879" y="65"/>
                    </a:lnTo>
                    <a:lnTo>
                      <a:pt x="11879" y="0"/>
                    </a:lnTo>
                    <a:lnTo>
                      <a:pt x="11752" y="349"/>
                    </a:lnTo>
                    <a:lnTo>
                      <a:pt x="11669" y="633"/>
                    </a:lnTo>
                    <a:lnTo>
                      <a:pt x="11669" y="982"/>
                    </a:lnTo>
                    <a:lnTo>
                      <a:pt x="11752" y="1267"/>
                    </a:lnTo>
                    <a:lnTo>
                      <a:pt x="11917" y="1551"/>
                    </a:lnTo>
                    <a:lnTo>
                      <a:pt x="12119" y="1823"/>
                    </a:lnTo>
                    <a:lnTo>
                      <a:pt x="12366" y="2107"/>
                    </a:lnTo>
                    <a:lnTo>
                      <a:pt x="12651" y="2391"/>
                    </a:lnTo>
                    <a:lnTo>
                      <a:pt x="13018" y="2676"/>
                    </a:lnTo>
                    <a:lnTo>
                      <a:pt x="13423" y="2947"/>
                    </a:lnTo>
                    <a:lnTo>
                      <a:pt x="14278" y="3451"/>
                    </a:lnTo>
                    <a:lnTo>
                      <a:pt x="15289" y="4007"/>
                    </a:lnTo>
                    <a:lnTo>
                      <a:pt x="16354" y="4498"/>
                    </a:lnTo>
                    <a:lnTo>
                      <a:pt x="17126" y="4925"/>
                    </a:lnTo>
                    <a:lnTo>
                      <a:pt x="17853" y="5274"/>
                    </a:lnTo>
                    <a:lnTo>
                      <a:pt x="18467" y="5623"/>
                    </a:lnTo>
                    <a:lnTo>
                      <a:pt x="19037" y="5972"/>
                    </a:lnTo>
                    <a:lnTo>
                      <a:pt x="19524" y="6256"/>
                    </a:lnTo>
                    <a:lnTo>
                      <a:pt x="19929" y="6541"/>
                    </a:lnTo>
                    <a:lnTo>
                      <a:pt x="20296" y="6825"/>
                    </a:lnTo>
                    <a:lnTo>
                      <a:pt x="20536" y="7032"/>
                    </a:lnTo>
                    <a:lnTo>
                      <a:pt x="20746" y="7239"/>
                    </a:lnTo>
                    <a:lnTo>
                      <a:pt x="20866" y="7459"/>
                    </a:lnTo>
                    <a:lnTo>
                      <a:pt x="20948" y="7665"/>
                    </a:lnTo>
                    <a:lnTo>
                      <a:pt x="20985" y="7950"/>
                    </a:lnTo>
                    <a:lnTo>
                      <a:pt x="20948" y="8299"/>
                    </a:lnTo>
                    <a:lnTo>
                      <a:pt x="20866" y="8583"/>
                    </a:lnTo>
                    <a:lnTo>
                      <a:pt x="20701" y="8932"/>
                    </a:lnTo>
                    <a:lnTo>
                      <a:pt x="20461" y="9217"/>
                    </a:lnTo>
                    <a:lnTo>
                      <a:pt x="20176" y="9501"/>
                    </a:lnTo>
                    <a:lnTo>
                      <a:pt x="19809" y="9772"/>
                    </a:lnTo>
                    <a:lnTo>
                      <a:pt x="19404" y="10057"/>
                    </a:lnTo>
                    <a:lnTo>
                      <a:pt x="18954" y="10341"/>
                    </a:lnTo>
                    <a:lnTo>
                      <a:pt x="18422" y="10625"/>
                    </a:lnTo>
                    <a:lnTo>
                      <a:pt x="17853" y="10897"/>
                    </a:lnTo>
                    <a:lnTo>
                      <a:pt x="17246" y="11181"/>
                    </a:lnTo>
                    <a:lnTo>
                      <a:pt x="16593" y="11466"/>
                    </a:lnTo>
                    <a:lnTo>
                      <a:pt x="15214" y="12022"/>
                    </a:lnTo>
                    <a:lnTo>
                      <a:pt x="13663" y="12655"/>
                    </a:lnTo>
                    <a:lnTo>
                      <a:pt x="12037" y="13366"/>
                    </a:lnTo>
                    <a:lnTo>
                      <a:pt x="10328" y="14141"/>
                    </a:lnTo>
                    <a:lnTo>
                      <a:pt x="8582" y="15046"/>
                    </a:lnTo>
                    <a:lnTo>
                      <a:pt x="6835" y="16042"/>
                    </a:lnTo>
                    <a:lnTo>
                      <a:pt x="5044" y="17166"/>
                    </a:lnTo>
                    <a:lnTo>
                      <a:pt x="3298" y="18498"/>
                    </a:lnTo>
                    <a:lnTo>
                      <a:pt x="1626" y="19971"/>
                    </a:lnTo>
                    <a:lnTo>
                      <a:pt x="0" y="21600"/>
                    </a:lnTo>
                    <a:lnTo>
                      <a:pt x="2646" y="21600"/>
                    </a:lnTo>
                    <a:lnTo>
                      <a:pt x="4152" y="20256"/>
                    </a:lnTo>
                    <a:lnTo>
                      <a:pt x="5651" y="18989"/>
                    </a:lnTo>
                    <a:lnTo>
                      <a:pt x="7158" y="17942"/>
                    </a:lnTo>
                    <a:lnTo>
                      <a:pt x="8582" y="16946"/>
                    </a:lnTo>
                    <a:lnTo>
                      <a:pt x="10006" y="16042"/>
                    </a:lnTo>
                    <a:lnTo>
                      <a:pt x="11385" y="15331"/>
                    </a:lnTo>
                    <a:lnTo>
                      <a:pt x="12689" y="14633"/>
                    </a:lnTo>
                    <a:lnTo>
                      <a:pt x="13948" y="13999"/>
                    </a:lnTo>
                    <a:lnTo>
                      <a:pt x="15132" y="13508"/>
                    </a:lnTo>
                    <a:lnTo>
                      <a:pt x="16226" y="13017"/>
                    </a:lnTo>
                    <a:lnTo>
                      <a:pt x="17246" y="12590"/>
                    </a:lnTo>
                    <a:lnTo>
                      <a:pt x="18182" y="12241"/>
                    </a:lnTo>
                    <a:lnTo>
                      <a:pt x="18992" y="11815"/>
                    </a:lnTo>
                    <a:lnTo>
                      <a:pt x="19681" y="11530"/>
                    </a:lnTo>
                    <a:lnTo>
                      <a:pt x="20251" y="11181"/>
                    </a:lnTo>
                    <a:lnTo>
                      <a:pt x="20701" y="10832"/>
                    </a:lnTo>
                    <a:lnTo>
                      <a:pt x="20985" y="10548"/>
                    </a:lnTo>
                    <a:lnTo>
                      <a:pt x="21188" y="10264"/>
                    </a:lnTo>
                    <a:lnTo>
                      <a:pt x="21353" y="9915"/>
                    </a:lnTo>
                    <a:lnTo>
                      <a:pt x="21473" y="9630"/>
                    </a:lnTo>
                    <a:lnTo>
                      <a:pt x="21555" y="9359"/>
                    </a:lnTo>
                    <a:lnTo>
                      <a:pt x="21600" y="9074"/>
                    </a:lnTo>
                    <a:lnTo>
                      <a:pt x="21555" y="8506"/>
                    </a:lnTo>
                    <a:lnTo>
                      <a:pt x="21390" y="8014"/>
                    </a:lnTo>
                    <a:lnTo>
                      <a:pt x="21233" y="7601"/>
                    </a:lnTo>
                    <a:lnTo>
                      <a:pt x="20985" y="7239"/>
                    </a:lnTo>
                    <a:lnTo>
                      <a:pt x="20783" y="703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91" name="Freeform 7"/>
              <p:cNvSpPr/>
              <p:nvPr/>
            </p:nvSpPr>
            <p:spPr>
              <a:xfrm>
                <a:off x="3876675" y="700087"/>
                <a:ext cx="1998663" cy="1287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6380"/>
                    </a:moveTo>
                    <a:lnTo>
                      <a:pt x="21411" y="15661"/>
                    </a:lnTo>
                    <a:lnTo>
                      <a:pt x="21223" y="15075"/>
                    </a:lnTo>
                    <a:lnTo>
                      <a:pt x="20862" y="14356"/>
                    </a:lnTo>
                    <a:lnTo>
                      <a:pt x="20382" y="13770"/>
                    </a:lnTo>
                    <a:lnTo>
                      <a:pt x="19267" y="12758"/>
                    </a:lnTo>
                    <a:lnTo>
                      <a:pt x="17877" y="11745"/>
                    </a:lnTo>
                    <a:lnTo>
                      <a:pt x="16196" y="10867"/>
                    </a:lnTo>
                    <a:lnTo>
                      <a:pt x="14429" y="10147"/>
                    </a:lnTo>
                    <a:lnTo>
                      <a:pt x="12473" y="9269"/>
                    </a:lnTo>
                    <a:lnTo>
                      <a:pt x="8561" y="7830"/>
                    </a:lnTo>
                    <a:lnTo>
                      <a:pt x="6708" y="6951"/>
                    </a:lnTo>
                    <a:lnTo>
                      <a:pt x="4941" y="6099"/>
                    </a:lnTo>
                    <a:lnTo>
                      <a:pt x="3346" y="5220"/>
                    </a:lnTo>
                    <a:lnTo>
                      <a:pt x="2042" y="4048"/>
                    </a:lnTo>
                    <a:lnTo>
                      <a:pt x="926" y="2903"/>
                    </a:lnTo>
                    <a:lnTo>
                      <a:pt x="566" y="2317"/>
                    </a:lnTo>
                    <a:lnTo>
                      <a:pt x="275" y="1598"/>
                    </a:lnTo>
                    <a:lnTo>
                      <a:pt x="86" y="879"/>
                    </a:lnTo>
                    <a:lnTo>
                      <a:pt x="0" y="0"/>
                    </a:lnTo>
                    <a:lnTo>
                      <a:pt x="0" y="1012"/>
                    </a:lnTo>
                    <a:lnTo>
                      <a:pt x="86" y="1598"/>
                    </a:lnTo>
                    <a:lnTo>
                      <a:pt x="275" y="2317"/>
                    </a:lnTo>
                    <a:lnTo>
                      <a:pt x="566" y="3036"/>
                    </a:lnTo>
                    <a:lnTo>
                      <a:pt x="926" y="3782"/>
                    </a:lnTo>
                    <a:lnTo>
                      <a:pt x="1493" y="4634"/>
                    </a:lnTo>
                    <a:lnTo>
                      <a:pt x="2145" y="5513"/>
                    </a:lnTo>
                    <a:lnTo>
                      <a:pt x="3071" y="6392"/>
                    </a:lnTo>
                    <a:lnTo>
                      <a:pt x="4186" y="7404"/>
                    </a:lnTo>
                    <a:lnTo>
                      <a:pt x="5593" y="8256"/>
                    </a:lnTo>
                    <a:lnTo>
                      <a:pt x="7171" y="9269"/>
                    </a:lnTo>
                    <a:lnTo>
                      <a:pt x="9024" y="10147"/>
                    </a:lnTo>
                    <a:lnTo>
                      <a:pt x="11272" y="11026"/>
                    </a:lnTo>
                    <a:lnTo>
                      <a:pt x="12850" y="11586"/>
                    </a:lnTo>
                    <a:lnTo>
                      <a:pt x="14240" y="12331"/>
                    </a:lnTo>
                    <a:lnTo>
                      <a:pt x="15458" y="13051"/>
                    </a:lnTo>
                    <a:lnTo>
                      <a:pt x="16573" y="13636"/>
                    </a:lnTo>
                    <a:lnTo>
                      <a:pt x="17414" y="14356"/>
                    </a:lnTo>
                    <a:lnTo>
                      <a:pt x="18066" y="15075"/>
                    </a:lnTo>
                    <a:lnTo>
                      <a:pt x="18529" y="15794"/>
                    </a:lnTo>
                    <a:lnTo>
                      <a:pt x="18906" y="16513"/>
                    </a:lnTo>
                    <a:lnTo>
                      <a:pt x="19078" y="17259"/>
                    </a:lnTo>
                    <a:lnTo>
                      <a:pt x="19181" y="17978"/>
                    </a:lnTo>
                    <a:lnTo>
                      <a:pt x="19078" y="18564"/>
                    </a:lnTo>
                    <a:lnTo>
                      <a:pt x="18803" y="19283"/>
                    </a:lnTo>
                    <a:lnTo>
                      <a:pt x="18529" y="19869"/>
                    </a:lnTo>
                    <a:lnTo>
                      <a:pt x="18066" y="20428"/>
                    </a:lnTo>
                    <a:lnTo>
                      <a:pt x="16762" y="21600"/>
                    </a:lnTo>
                    <a:lnTo>
                      <a:pt x="17963" y="21014"/>
                    </a:lnTo>
                    <a:lnTo>
                      <a:pt x="18992" y="20428"/>
                    </a:lnTo>
                    <a:lnTo>
                      <a:pt x="19833" y="19869"/>
                    </a:lnTo>
                    <a:lnTo>
                      <a:pt x="20571" y="19283"/>
                    </a:lnTo>
                    <a:lnTo>
                      <a:pt x="21034" y="18697"/>
                    </a:lnTo>
                    <a:lnTo>
                      <a:pt x="21411" y="17978"/>
                    </a:lnTo>
                    <a:lnTo>
                      <a:pt x="21600" y="17259"/>
                    </a:lnTo>
                    <a:lnTo>
                      <a:pt x="21600" y="1638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92" name="Freeform 8"/>
              <p:cNvSpPr/>
              <p:nvPr/>
            </p:nvSpPr>
            <p:spPr>
              <a:xfrm>
                <a:off x="1860550" y="1771650"/>
                <a:ext cx="4522788" cy="1538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8" y="21355"/>
                    </a:moveTo>
                    <a:lnTo>
                      <a:pt x="0" y="21600"/>
                    </a:lnTo>
                    <a:lnTo>
                      <a:pt x="2964" y="21600"/>
                    </a:lnTo>
                    <a:lnTo>
                      <a:pt x="3290" y="21110"/>
                    </a:lnTo>
                    <a:lnTo>
                      <a:pt x="3662" y="20374"/>
                    </a:lnTo>
                    <a:lnTo>
                      <a:pt x="4200" y="19527"/>
                    </a:lnTo>
                    <a:lnTo>
                      <a:pt x="4814" y="18680"/>
                    </a:lnTo>
                    <a:lnTo>
                      <a:pt x="5512" y="17699"/>
                    </a:lnTo>
                    <a:lnTo>
                      <a:pt x="6338" y="16607"/>
                    </a:lnTo>
                    <a:lnTo>
                      <a:pt x="7286" y="15515"/>
                    </a:lnTo>
                    <a:lnTo>
                      <a:pt x="8355" y="14311"/>
                    </a:lnTo>
                    <a:lnTo>
                      <a:pt x="9545" y="12973"/>
                    </a:lnTo>
                    <a:lnTo>
                      <a:pt x="10864" y="11636"/>
                    </a:lnTo>
                    <a:lnTo>
                      <a:pt x="12305" y="10298"/>
                    </a:lnTo>
                    <a:lnTo>
                      <a:pt x="13867" y="8983"/>
                    </a:lnTo>
                    <a:lnTo>
                      <a:pt x="15595" y="7646"/>
                    </a:lnTo>
                    <a:lnTo>
                      <a:pt x="17445" y="6308"/>
                    </a:lnTo>
                    <a:lnTo>
                      <a:pt x="19462" y="4971"/>
                    </a:lnTo>
                    <a:lnTo>
                      <a:pt x="21600" y="3633"/>
                    </a:lnTo>
                    <a:lnTo>
                      <a:pt x="21600" y="0"/>
                    </a:lnTo>
                    <a:lnTo>
                      <a:pt x="21357" y="357"/>
                    </a:lnTo>
                    <a:lnTo>
                      <a:pt x="21024" y="736"/>
                    </a:lnTo>
                    <a:lnTo>
                      <a:pt x="20614" y="1204"/>
                    </a:lnTo>
                    <a:lnTo>
                      <a:pt x="20076" y="1694"/>
                    </a:lnTo>
                    <a:lnTo>
                      <a:pt x="19500" y="2185"/>
                    </a:lnTo>
                    <a:lnTo>
                      <a:pt x="18886" y="2675"/>
                    </a:lnTo>
                    <a:lnTo>
                      <a:pt x="18188" y="3277"/>
                    </a:lnTo>
                    <a:lnTo>
                      <a:pt x="17445" y="3767"/>
                    </a:lnTo>
                    <a:lnTo>
                      <a:pt x="14322" y="6175"/>
                    </a:lnTo>
                    <a:lnTo>
                      <a:pt x="12798" y="7267"/>
                    </a:lnTo>
                    <a:lnTo>
                      <a:pt x="12055" y="7891"/>
                    </a:lnTo>
                    <a:lnTo>
                      <a:pt x="11395" y="8493"/>
                    </a:lnTo>
                    <a:lnTo>
                      <a:pt x="8393" y="11279"/>
                    </a:lnTo>
                    <a:lnTo>
                      <a:pt x="6914" y="12862"/>
                    </a:lnTo>
                    <a:lnTo>
                      <a:pt x="5512" y="14422"/>
                    </a:lnTo>
                    <a:lnTo>
                      <a:pt x="4155" y="16005"/>
                    </a:lnTo>
                    <a:lnTo>
                      <a:pt x="2881" y="17699"/>
                    </a:lnTo>
                    <a:lnTo>
                      <a:pt x="1729" y="19527"/>
                    </a:lnTo>
                    <a:lnTo>
                      <a:pt x="698" y="2135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A7D"/>
                  </a:gs>
                  <a:gs pos="100000">
                    <a:srgbClr val="003399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93" name="Freeform 9"/>
              <p:cNvSpPr/>
              <p:nvPr/>
            </p:nvSpPr>
            <p:spPr>
              <a:xfrm>
                <a:off x="1619250" y="0"/>
                <a:ext cx="4773613" cy="3309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250" y="4569"/>
                    </a:moveTo>
                    <a:lnTo>
                      <a:pt x="10294" y="4911"/>
                    </a:lnTo>
                    <a:lnTo>
                      <a:pt x="10373" y="5190"/>
                    </a:lnTo>
                    <a:lnTo>
                      <a:pt x="10488" y="5470"/>
                    </a:lnTo>
                    <a:lnTo>
                      <a:pt x="10646" y="5698"/>
                    </a:lnTo>
                    <a:lnTo>
                      <a:pt x="11069" y="6143"/>
                    </a:lnTo>
                    <a:lnTo>
                      <a:pt x="11658" y="6599"/>
                    </a:lnTo>
                    <a:lnTo>
                      <a:pt x="12319" y="6941"/>
                    </a:lnTo>
                    <a:lnTo>
                      <a:pt x="13059" y="7273"/>
                    </a:lnTo>
                    <a:lnTo>
                      <a:pt x="13842" y="7614"/>
                    </a:lnTo>
                    <a:lnTo>
                      <a:pt x="15480" y="8174"/>
                    </a:lnTo>
                    <a:lnTo>
                      <a:pt x="16299" y="8516"/>
                    </a:lnTo>
                    <a:lnTo>
                      <a:pt x="17039" y="8795"/>
                    </a:lnTo>
                    <a:lnTo>
                      <a:pt x="17700" y="9137"/>
                    </a:lnTo>
                    <a:lnTo>
                      <a:pt x="18324" y="9531"/>
                    </a:lnTo>
                    <a:lnTo>
                      <a:pt x="18791" y="9925"/>
                    </a:lnTo>
                    <a:lnTo>
                      <a:pt x="18949" y="10153"/>
                    </a:lnTo>
                    <a:lnTo>
                      <a:pt x="19100" y="10432"/>
                    </a:lnTo>
                    <a:lnTo>
                      <a:pt x="19222" y="10660"/>
                    </a:lnTo>
                    <a:lnTo>
                      <a:pt x="19258" y="10940"/>
                    </a:lnTo>
                    <a:lnTo>
                      <a:pt x="19258" y="11220"/>
                    </a:lnTo>
                    <a:lnTo>
                      <a:pt x="19222" y="11447"/>
                    </a:lnTo>
                    <a:lnTo>
                      <a:pt x="19143" y="11675"/>
                    </a:lnTo>
                    <a:lnTo>
                      <a:pt x="18985" y="11903"/>
                    </a:lnTo>
                    <a:lnTo>
                      <a:pt x="18791" y="12121"/>
                    </a:lnTo>
                    <a:lnTo>
                      <a:pt x="18554" y="12297"/>
                    </a:lnTo>
                    <a:lnTo>
                      <a:pt x="18281" y="12515"/>
                    </a:lnTo>
                    <a:lnTo>
                      <a:pt x="17972" y="12691"/>
                    </a:lnTo>
                    <a:lnTo>
                      <a:pt x="17585" y="12856"/>
                    </a:lnTo>
                    <a:lnTo>
                      <a:pt x="17154" y="13022"/>
                    </a:lnTo>
                    <a:lnTo>
                      <a:pt x="16723" y="13198"/>
                    </a:lnTo>
                    <a:lnTo>
                      <a:pt x="16220" y="13364"/>
                    </a:lnTo>
                    <a:lnTo>
                      <a:pt x="15128" y="13758"/>
                    </a:lnTo>
                    <a:lnTo>
                      <a:pt x="13878" y="14214"/>
                    </a:lnTo>
                    <a:lnTo>
                      <a:pt x="12513" y="14721"/>
                    </a:lnTo>
                    <a:lnTo>
                      <a:pt x="10998" y="15281"/>
                    </a:lnTo>
                    <a:lnTo>
                      <a:pt x="9396" y="15954"/>
                    </a:lnTo>
                    <a:lnTo>
                      <a:pt x="7679" y="16752"/>
                    </a:lnTo>
                    <a:lnTo>
                      <a:pt x="5890" y="17705"/>
                    </a:lnTo>
                    <a:lnTo>
                      <a:pt x="3980" y="18834"/>
                    </a:lnTo>
                    <a:lnTo>
                      <a:pt x="2026" y="20129"/>
                    </a:lnTo>
                    <a:lnTo>
                      <a:pt x="0" y="21600"/>
                    </a:lnTo>
                    <a:lnTo>
                      <a:pt x="1092" y="21600"/>
                    </a:lnTo>
                    <a:lnTo>
                      <a:pt x="1753" y="21486"/>
                    </a:lnTo>
                    <a:lnTo>
                      <a:pt x="2773" y="20637"/>
                    </a:lnTo>
                    <a:lnTo>
                      <a:pt x="3857" y="19787"/>
                    </a:lnTo>
                    <a:lnTo>
                      <a:pt x="5028" y="19000"/>
                    </a:lnTo>
                    <a:lnTo>
                      <a:pt x="6314" y="18264"/>
                    </a:lnTo>
                    <a:lnTo>
                      <a:pt x="7643" y="17539"/>
                    </a:lnTo>
                    <a:lnTo>
                      <a:pt x="9044" y="16803"/>
                    </a:lnTo>
                    <a:lnTo>
                      <a:pt x="11931" y="15508"/>
                    </a:lnTo>
                    <a:lnTo>
                      <a:pt x="12556" y="15229"/>
                    </a:lnTo>
                    <a:lnTo>
                      <a:pt x="13253" y="14939"/>
                    </a:lnTo>
                    <a:lnTo>
                      <a:pt x="14697" y="14431"/>
                    </a:lnTo>
                    <a:lnTo>
                      <a:pt x="17656" y="13312"/>
                    </a:lnTo>
                    <a:lnTo>
                      <a:pt x="18324" y="13084"/>
                    </a:lnTo>
                    <a:lnTo>
                      <a:pt x="18985" y="12805"/>
                    </a:lnTo>
                    <a:lnTo>
                      <a:pt x="19610" y="12577"/>
                    </a:lnTo>
                    <a:lnTo>
                      <a:pt x="20156" y="12349"/>
                    </a:lnTo>
                    <a:lnTo>
                      <a:pt x="20659" y="12121"/>
                    </a:lnTo>
                    <a:lnTo>
                      <a:pt x="21054" y="11903"/>
                    </a:lnTo>
                    <a:lnTo>
                      <a:pt x="21363" y="11727"/>
                    </a:lnTo>
                    <a:lnTo>
                      <a:pt x="21600" y="11561"/>
                    </a:lnTo>
                    <a:lnTo>
                      <a:pt x="21600" y="9023"/>
                    </a:lnTo>
                    <a:lnTo>
                      <a:pt x="21126" y="8909"/>
                    </a:lnTo>
                    <a:lnTo>
                      <a:pt x="20544" y="8744"/>
                    </a:lnTo>
                    <a:lnTo>
                      <a:pt x="19919" y="8567"/>
                    </a:lnTo>
                    <a:lnTo>
                      <a:pt x="19179" y="8350"/>
                    </a:lnTo>
                    <a:lnTo>
                      <a:pt x="18439" y="8122"/>
                    </a:lnTo>
                    <a:lnTo>
                      <a:pt x="17656" y="7842"/>
                    </a:lnTo>
                    <a:lnTo>
                      <a:pt x="16098" y="7273"/>
                    </a:lnTo>
                    <a:lnTo>
                      <a:pt x="15358" y="6941"/>
                    </a:lnTo>
                    <a:lnTo>
                      <a:pt x="14697" y="6599"/>
                    </a:lnTo>
                    <a:lnTo>
                      <a:pt x="14072" y="6257"/>
                    </a:lnTo>
                    <a:lnTo>
                      <a:pt x="13526" y="5864"/>
                    </a:lnTo>
                    <a:lnTo>
                      <a:pt x="13102" y="5532"/>
                    </a:lnTo>
                    <a:lnTo>
                      <a:pt x="12786" y="5128"/>
                    </a:lnTo>
                    <a:lnTo>
                      <a:pt x="12707" y="4911"/>
                    </a:lnTo>
                    <a:lnTo>
                      <a:pt x="12628" y="4734"/>
                    </a:lnTo>
                    <a:lnTo>
                      <a:pt x="12592" y="4517"/>
                    </a:lnTo>
                    <a:lnTo>
                      <a:pt x="12628" y="4341"/>
                    </a:lnTo>
                    <a:lnTo>
                      <a:pt x="12786" y="3947"/>
                    </a:lnTo>
                    <a:lnTo>
                      <a:pt x="13023" y="3553"/>
                    </a:lnTo>
                    <a:lnTo>
                      <a:pt x="13375" y="3274"/>
                    </a:lnTo>
                    <a:lnTo>
                      <a:pt x="13799" y="2994"/>
                    </a:lnTo>
                    <a:lnTo>
                      <a:pt x="14266" y="2766"/>
                    </a:lnTo>
                    <a:lnTo>
                      <a:pt x="14812" y="2538"/>
                    </a:lnTo>
                    <a:lnTo>
                      <a:pt x="16062" y="2207"/>
                    </a:lnTo>
                    <a:lnTo>
                      <a:pt x="17462" y="1865"/>
                    </a:lnTo>
                    <a:lnTo>
                      <a:pt x="18870" y="1637"/>
                    </a:lnTo>
                    <a:lnTo>
                      <a:pt x="20307" y="1295"/>
                    </a:lnTo>
                    <a:lnTo>
                      <a:pt x="20975" y="1129"/>
                    </a:lnTo>
                    <a:lnTo>
                      <a:pt x="21600" y="901"/>
                    </a:lnTo>
                    <a:lnTo>
                      <a:pt x="21600" y="0"/>
                    </a:lnTo>
                    <a:lnTo>
                      <a:pt x="20896" y="228"/>
                    </a:lnTo>
                    <a:lnTo>
                      <a:pt x="20077" y="456"/>
                    </a:lnTo>
                    <a:lnTo>
                      <a:pt x="19222" y="684"/>
                    </a:lnTo>
                    <a:lnTo>
                      <a:pt x="18324" y="849"/>
                    </a:lnTo>
                    <a:lnTo>
                      <a:pt x="16414" y="1243"/>
                    </a:lnTo>
                    <a:lnTo>
                      <a:pt x="15480" y="1409"/>
                    </a:lnTo>
                    <a:lnTo>
                      <a:pt x="14582" y="1637"/>
                    </a:lnTo>
                    <a:lnTo>
                      <a:pt x="13684" y="1803"/>
                    </a:lnTo>
                    <a:lnTo>
                      <a:pt x="12865" y="2093"/>
                    </a:lnTo>
                    <a:lnTo>
                      <a:pt x="12125" y="2372"/>
                    </a:lnTo>
                    <a:lnTo>
                      <a:pt x="11500" y="2704"/>
                    </a:lnTo>
                    <a:lnTo>
                      <a:pt x="10954" y="3108"/>
                    </a:lnTo>
                    <a:lnTo>
                      <a:pt x="10567" y="3502"/>
                    </a:lnTo>
                    <a:lnTo>
                      <a:pt x="10452" y="3719"/>
                    </a:lnTo>
                    <a:lnTo>
                      <a:pt x="10329" y="4009"/>
                    </a:lnTo>
                    <a:lnTo>
                      <a:pt x="10250" y="4289"/>
                    </a:lnTo>
                    <a:lnTo>
                      <a:pt x="10250" y="4569"/>
                    </a:lnTo>
                    <a:close/>
                  </a:path>
                </a:pathLst>
              </a:custGeom>
              <a:solidFill>
                <a:srgbClr val="00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94" name="Freeform 10"/>
              <p:cNvSpPr/>
              <p:nvPr/>
            </p:nvSpPr>
            <p:spPr>
              <a:xfrm>
                <a:off x="4402137" y="138112"/>
                <a:ext cx="1981201" cy="855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305"/>
                    </a:moveTo>
                    <a:lnTo>
                      <a:pt x="0" y="14427"/>
                    </a:lnTo>
                    <a:lnTo>
                      <a:pt x="87" y="15509"/>
                    </a:lnTo>
                    <a:lnTo>
                      <a:pt x="467" y="16591"/>
                    </a:lnTo>
                    <a:lnTo>
                      <a:pt x="935" y="17472"/>
                    </a:lnTo>
                    <a:lnTo>
                      <a:pt x="1592" y="18554"/>
                    </a:lnTo>
                    <a:lnTo>
                      <a:pt x="2440" y="19636"/>
                    </a:lnTo>
                    <a:lnTo>
                      <a:pt x="3375" y="20518"/>
                    </a:lnTo>
                    <a:lnTo>
                      <a:pt x="4413" y="21600"/>
                    </a:lnTo>
                    <a:lnTo>
                      <a:pt x="3669" y="20718"/>
                    </a:lnTo>
                    <a:lnTo>
                      <a:pt x="3098" y="19636"/>
                    </a:lnTo>
                    <a:lnTo>
                      <a:pt x="2717" y="18755"/>
                    </a:lnTo>
                    <a:lnTo>
                      <a:pt x="2440" y="17913"/>
                    </a:lnTo>
                    <a:lnTo>
                      <a:pt x="2354" y="17032"/>
                    </a:lnTo>
                    <a:lnTo>
                      <a:pt x="2354" y="16150"/>
                    </a:lnTo>
                    <a:lnTo>
                      <a:pt x="2440" y="15268"/>
                    </a:lnTo>
                    <a:lnTo>
                      <a:pt x="3098" y="13745"/>
                    </a:lnTo>
                    <a:lnTo>
                      <a:pt x="3479" y="13104"/>
                    </a:lnTo>
                    <a:lnTo>
                      <a:pt x="4604" y="11782"/>
                    </a:lnTo>
                    <a:lnTo>
                      <a:pt x="6110" y="10499"/>
                    </a:lnTo>
                    <a:lnTo>
                      <a:pt x="7702" y="9377"/>
                    </a:lnTo>
                    <a:lnTo>
                      <a:pt x="9588" y="8536"/>
                    </a:lnTo>
                    <a:lnTo>
                      <a:pt x="11458" y="7654"/>
                    </a:lnTo>
                    <a:lnTo>
                      <a:pt x="15404" y="6131"/>
                    </a:lnTo>
                    <a:lnTo>
                      <a:pt x="17187" y="5450"/>
                    </a:lnTo>
                    <a:lnTo>
                      <a:pt x="18883" y="4809"/>
                    </a:lnTo>
                    <a:lnTo>
                      <a:pt x="20388" y="4609"/>
                    </a:lnTo>
                    <a:lnTo>
                      <a:pt x="21600" y="4168"/>
                    </a:lnTo>
                    <a:lnTo>
                      <a:pt x="21600" y="0"/>
                    </a:lnTo>
                    <a:lnTo>
                      <a:pt x="20094" y="882"/>
                    </a:lnTo>
                    <a:lnTo>
                      <a:pt x="18502" y="1523"/>
                    </a:lnTo>
                    <a:lnTo>
                      <a:pt x="15127" y="2845"/>
                    </a:lnTo>
                    <a:lnTo>
                      <a:pt x="11648" y="3727"/>
                    </a:lnTo>
                    <a:lnTo>
                      <a:pt x="8360" y="5049"/>
                    </a:lnTo>
                    <a:lnTo>
                      <a:pt x="6767" y="5691"/>
                    </a:lnTo>
                    <a:lnTo>
                      <a:pt x="5348" y="6332"/>
                    </a:lnTo>
                    <a:lnTo>
                      <a:pt x="3946" y="7213"/>
                    </a:lnTo>
                    <a:lnTo>
                      <a:pt x="2821" y="8095"/>
                    </a:lnTo>
                    <a:lnTo>
                      <a:pt x="1783" y="9177"/>
                    </a:lnTo>
                    <a:lnTo>
                      <a:pt x="935" y="10259"/>
                    </a:lnTo>
                    <a:lnTo>
                      <a:pt x="381" y="11782"/>
                    </a:lnTo>
                    <a:lnTo>
                      <a:pt x="0" y="133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D86"/>
                  </a:gs>
                  <a:gs pos="100000">
                    <a:srgbClr val="003399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96" name="Freeform 11"/>
            <p:cNvSpPr/>
            <p:nvPr/>
          </p:nvSpPr>
          <p:spPr>
            <a:xfrm>
              <a:off x="5273675" y="2128837"/>
              <a:ext cx="2897188" cy="2439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53" y="15998"/>
                  </a:moveTo>
                  <a:lnTo>
                    <a:pt x="9238" y="15601"/>
                  </a:lnTo>
                  <a:lnTo>
                    <a:pt x="11082" y="15204"/>
                  </a:lnTo>
                  <a:lnTo>
                    <a:pt x="12766" y="14880"/>
                  </a:lnTo>
                  <a:lnTo>
                    <a:pt x="14300" y="14483"/>
                  </a:lnTo>
                  <a:lnTo>
                    <a:pt x="15673" y="14072"/>
                  </a:lnTo>
                  <a:lnTo>
                    <a:pt x="16896" y="13675"/>
                  </a:lnTo>
                  <a:lnTo>
                    <a:pt x="18025" y="13189"/>
                  </a:lnTo>
                  <a:lnTo>
                    <a:pt x="18938" y="12792"/>
                  </a:lnTo>
                  <a:lnTo>
                    <a:pt x="19756" y="12234"/>
                  </a:lnTo>
                  <a:lnTo>
                    <a:pt x="20424" y="11763"/>
                  </a:lnTo>
                  <a:lnTo>
                    <a:pt x="20885" y="11116"/>
                  </a:lnTo>
                  <a:lnTo>
                    <a:pt x="21290" y="10469"/>
                  </a:lnTo>
                  <a:lnTo>
                    <a:pt x="21497" y="9837"/>
                  </a:lnTo>
                  <a:lnTo>
                    <a:pt x="21600" y="9028"/>
                  </a:lnTo>
                  <a:lnTo>
                    <a:pt x="21544" y="8234"/>
                  </a:lnTo>
                  <a:lnTo>
                    <a:pt x="21346" y="7352"/>
                  </a:lnTo>
                  <a:lnTo>
                    <a:pt x="21083" y="6720"/>
                  </a:lnTo>
                  <a:lnTo>
                    <a:pt x="20678" y="5999"/>
                  </a:lnTo>
                  <a:lnTo>
                    <a:pt x="20170" y="5352"/>
                  </a:lnTo>
                  <a:lnTo>
                    <a:pt x="19559" y="4720"/>
                  </a:lnTo>
                  <a:lnTo>
                    <a:pt x="18891" y="4073"/>
                  </a:lnTo>
                  <a:lnTo>
                    <a:pt x="18129" y="3441"/>
                  </a:lnTo>
                  <a:lnTo>
                    <a:pt x="16642" y="2309"/>
                  </a:lnTo>
                  <a:lnTo>
                    <a:pt x="15880" y="1838"/>
                  </a:lnTo>
                  <a:lnTo>
                    <a:pt x="15165" y="1353"/>
                  </a:lnTo>
                  <a:lnTo>
                    <a:pt x="14450" y="956"/>
                  </a:lnTo>
                  <a:lnTo>
                    <a:pt x="13886" y="632"/>
                  </a:lnTo>
                  <a:lnTo>
                    <a:pt x="13378" y="397"/>
                  </a:lnTo>
                  <a:lnTo>
                    <a:pt x="13020" y="147"/>
                  </a:lnTo>
                  <a:lnTo>
                    <a:pt x="12766" y="74"/>
                  </a:lnTo>
                  <a:lnTo>
                    <a:pt x="12663" y="0"/>
                  </a:lnTo>
                  <a:lnTo>
                    <a:pt x="14093" y="794"/>
                  </a:lnTo>
                  <a:lnTo>
                    <a:pt x="15570" y="1750"/>
                  </a:lnTo>
                  <a:lnTo>
                    <a:pt x="17000" y="2720"/>
                  </a:lnTo>
                  <a:lnTo>
                    <a:pt x="18326" y="3749"/>
                  </a:lnTo>
                  <a:lnTo>
                    <a:pt x="18938" y="4235"/>
                  </a:lnTo>
                  <a:lnTo>
                    <a:pt x="19455" y="4793"/>
                  </a:lnTo>
                  <a:lnTo>
                    <a:pt x="19963" y="5352"/>
                  </a:lnTo>
                  <a:lnTo>
                    <a:pt x="20424" y="5911"/>
                  </a:lnTo>
                  <a:lnTo>
                    <a:pt x="20782" y="6470"/>
                  </a:lnTo>
                  <a:lnTo>
                    <a:pt x="21036" y="7028"/>
                  </a:lnTo>
                  <a:lnTo>
                    <a:pt x="21186" y="7675"/>
                  </a:lnTo>
                  <a:lnTo>
                    <a:pt x="21290" y="8234"/>
                  </a:lnTo>
                  <a:lnTo>
                    <a:pt x="21243" y="8793"/>
                  </a:lnTo>
                  <a:lnTo>
                    <a:pt x="21083" y="9352"/>
                  </a:lnTo>
                  <a:lnTo>
                    <a:pt x="20829" y="9837"/>
                  </a:lnTo>
                  <a:lnTo>
                    <a:pt x="20424" y="10322"/>
                  </a:lnTo>
                  <a:lnTo>
                    <a:pt x="19963" y="10719"/>
                  </a:lnTo>
                  <a:lnTo>
                    <a:pt x="19399" y="11116"/>
                  </a:lnTo>
                  <a:lnTo>
                    <a:pt x="18787" y="11440"/>
                  </a:lnTo>
                  <a:lnTo>
                    <a:pt x="18072" y="11763"/>
                  </a:lnTo>
                  <a:lnTo>
                    <a:pt x="17254" y="12072"/>
                  </a:lnTo>
                  <a:lnTo>
                    <a:pt x="16445" y="12395"/>
                  </a:lnTo>
                  <a:lnTo>
                    <a:pt x="14601" y="12881"/>
                  </a:lnTo>
                  <a:lnTo>
                    <a:pt x="12710" y="13351"/>
                  </a:lnTo>
                  <a:lnTo>
                    <a:pt x="10668" y="13836"/>
                  </a:lnTo>
                  <a:lnTo>
                    <a:pt x="8683" y="14233"/>
                  </a:lnTo>
                  <a:lnTo>
                    <a:pt x="6736" y="14630"/>
                  </a:lnTo>
                  <a:lnTo>
                    <a:pt x="4901" y="15116"/>
                  </a:lnTo>
                  <a:lnTo>
                    <a:pt x="4083" y="15351"/>
                  </a:lnTo>
                  <a:lnTo>
                    <a:pt x="3321" y="15674"/>
                  </a:lnTo>
                  <a:lnTo>
                    <a:pt x="2606" y="15910"/>
                  </a:lnTo>
                  <a:lnTo>
                    <a:pt x="1938" y="16233"/>
                  </a:lnTo>
                  <a:lnTo>
                    <a:pt x="1383" y="16557"/>
                  </a:lnTo>
                  <a:lnTo>
                    <a:pt x="866" y="16880"/>
                  </a:lnTo>
                  <a:lnTo>
                    <a:pt x="508" y="17277"/>
                  </a:lnTo>
                  <a:lnTo>
                    <a:pt x="207" y="17674"/>
                  </a:lnTo>
                  <a:lnTo>
                    <a:pt x="56" y="18071"/>
                  </a:lnTo>
                  <a:lnTo>
                    <a:pt x="0" y="18556"/>
                  </a:lnTo>
                  <a:lnTo>
                    <a:pt x="103" y="19042"/>
                  </a:lnTo>
                  <a:lnTo>
                    <a:pt x="254" y="19512"/>
                  </a:lnTo>
                  <a:lnTo>
                    <a:pt x="508" y="19924"/>
                  </a:lnTo>
                  <a:lnTo>
                    <a:pt x="922" y="20321"/>
                  </a:lnTo>
                  <a:lnTo>
                    <a:pt x="1326" y="20644"/>
                  </a:lnTo>
                  <a:lnTo>
                    <a:pt x="1844" y="20953"/>
                  </a:lnTo>
                  <a:lnTo>
                    <a:pt x="3067" y="21600"/>
                  </a:lnTo>
                  <a:lnTo>
                    <a:pt x="2502" y="21203"/>
                  </a:lnTo>
                  <a:lnTo>
                    <a:pt x="2041" y="20791"/>
                  </a:lnTo>
                  <a:lnTo>
                    <a:pt x="1637" y="20394"/>
                  </a:lnTo>
                  <a:lnTo>
                    <a:pt x="1383" y="19997"/>
                  </a:lnTo>
                  <a:lnTo>
                    <a:pt x="1176" y="19600"/>
                  </a:lnTo>
                  <a:lnTo>
                    <a:pt x="1129" y="19203"/>
                  </a:lnTo>
                  <a:lnTo>
                    <a:pt x="1176" y="18792"/>
                  </a:lnTo>
                  <a:lnTo>
                    <a:pt x="1326" y="18483"/>
                  </a:lnTo>
                  <a:lnTo>
                    <a:pt x="1637" y="18071"/>
                  </a:lnTo>
                  <a:lnTo>
                    <a:pt x="1994" y="17762"/>
                  </a:lnTo>
                  <a:lnTo>
                    <a:pt x="2559" y="17439"/>
                  </a:lnTo>
                  <a:lnTo>
                    <a:pt x="3217" y="17115"/>
                  </a:lnTo>
                  <a:lnTo>
                    <a:pt x="3979" y="16792"/>
                  </a:lnTo>
                  <a:lnTo>
                    <a:pt x="4958" y="16483"/>
                  </a:lnTo>
                  <a:lnTo>
                    <a:pt x="6030" y="16233"/>
                  </a:lnTo>
                  <a:lnTo>
                    <a:pt x="7253" y="1599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B82"/>
                </a:gs>
                <a:gs pos="100000">
                  <a:srgbClr val="0033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7" name="Freeform 12"/>
            <p:cNvSpPr/>
            <p:nvPr/>
          </p:nvSpPr>
          <p:spPr>
            <a:xfrm>
              <a:off x="0" y="0"/>
              <a:ext cx="9140826" cy="2819401"/>
            </a:xfrm>
            <a:prstGeom prst="rect">
              <a:avLst/>
            </a:prstGeom>
            <a:gradFill flip="none" rotWithShape="1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75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675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BE8AC-7139-4335-82FE-D51635B7F64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2243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"/>
          <p:cNvGrpSpPr/>
          <p:nvPr/>
        </p:nvGrpSpPr>
        <p:grpSpPr>
          <a:xfrm>
            <a:off x="0" y="0"/>
            <a:ext cx="9140825" cy="6850063"/>
            <a:chOff x="0" y="0"/>
            <a:chExt cx="9140825" cy="6850062"/>
          </a:xfrm>
        </p:grpSpPr>
        <p:grpSp>
          <p:nvGrpSpPr>
            <p:cNvPr id="7" name="Group"/>
            <p:cNvGrpSpPr/>
            <p:nvPr/>
          </p:nvGrpSpPr>
          <p:grpSpPr>
            <a:xfrm>
              <a:off x="2743200" y="3540125"/>
              <a:ext cx="6392863" cy="3309938"/>
              <a:chOff x="0" y="0"/>
              <a:chExt cx="6392862" cy="3309937"/>
            </a:xfrm>
          </p:grpSpPr>
          <p:sp>
            <p:nvSpPr>
              <p:cNvPr id="2" name="Shape"/>
              <p:cNvSpPr/>
              <p:nvPr/>
            </p:nvSpPr>
            <p:spPr>
              <a:xfrm>
                <a:off x="0" y="657225"/>
                <a:ext cx="4575175" cy="2652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783" y="7032"/>
                    </a:moveTo>
                    <a:lnTo>
                      <a:pt x="20536" y="6825"/>
                    </a:lnTo>
                    <a:lnTo>
                      <a:pt x="20176" y="6541"/>
                    </a:lnTo>
                    <a:lnTo>
                      <a:pt x="19726" y="6256"/>
                    </a:lnTo>
                    <a:lnTo>
                      <a:pt x="19194" y="5907"/>
                    </a:lnTo>
                    <a:lnTo>
                      <a:pt x="18587" y="5481"/>
                    </a:lnTo>
                    <a:lnTo>
                      <a:pt x="17898" y="5132"/>
                    </a:lnTo>
                    <a:lnTo>
                      <a:pt x="16511" y="4434"/>
                    </a:lnTo>
                    <a:lnTo>
                      <a:pt x="15574" y="4007"/>
                    </a:lnTo>
                    <a:lnTo>
                      <a:pt x="14765" y="3581"/>
                    </a:lnTo>
                    <a:lnTo>
                      <a:pt x="14075" y="3167"/>
                    </a:lnTo>
                    <a:lnTo>
                      <a:pt x="13543" y="2740"/>
                    </a:lnTo>
                    <a:lnTo>
                      <a:pt x="13056" y="2314"/>
                    </a:lnTo>
                    <a:lnTo>
                      <a:pt x="12689" y="1965"/>
                    </a:lnTo>
                    <a:lnTo>
                      <a:pt x="12404" y="1616"/>
                    </a:lnTo>
                    <a:lnTo>
                      <a:pt x="12202" y="1331"/>
                    </a:lnTo>
                    <a:lnTo>
                      <a:pt x="12037" y="1047"/>
                    </a:lnTo>
                    <a:lnTo>
                      <a:pt x="11917" y="776"/>
                    </a:lnTo>
                    <a:lnTo>
                      <a:pt x="11879" y="556"/>
                    </a:lnTo>
                    <a:lnTo>
                      <a:pt x="11834" y="349"/>
                    </a:lnTo>
                    <a:lnTo>
                      <a:pt x="11879" y="65"/>
                    </a:lnTo>
                    <a:lnTo>
                      <a:pt x="11879" y="0"/>
                    </a:lnTo>
                    <a:lnTo>
                      <a:pt x="11752" y="349"/>
                    </a:lnTo>
                    <a:lnTo>
                      <a:pt x="11669" y="633"/>
                    </a:lnTo>
                    <a:lnTo>
                      <a:pt x="11669" y="982"/>
                    </a:lnTo>
                    <a:lnTo>
                      <a:pt x="11752" y="1267"/>
                    </a:lnTo>
                    <a:lnTo>
                      <a:pt x="11917" y="1551"/>
                    </a:lnTo>
                    <a:lnTo>
                      <a:pt x="12119" y="1823"/>
                    </a:lnTo>
                    <a:lnTo>
                      <a:pt x="12366" y="2107"/>
                    </a:lnTo>
                    <a:lnTo>
                      <a:pt x="12651" y="2391"/>
                    </a:lnTo>
                    <a:lnTo>
                      <a:pt x="13018" y="2676"/>
                    </a:lnTo>
                    <a:lnTo>
                      <a:pt x="13423" y="2947"/>
                    </a:lnTo>
                    <a:lnTo>
                      <a:pt x="14278" y="3451"/>
                    </a:lnTo>
                    <a:lnTo>
                      <a:pt x="15289" y="4007"/>
                    </a:lnTo>
                    <a:lnTo>
                      <a:pt x="16354" y="4498"/>
                    </a:lnTo>
                    <a:lnTo>
                      <a:pt x="17126" y="4925"/>
                    </a:lnTo>
                    <a:lnTo>
                      <a:pt x="17853" y="5274"/>
                    </a:lnTo>
                    <a:lnTo>
                      <a:pt x="18467" y="5623"/>
                    </a:lnTo>
                    <a:lnTo>
                      <a:pt x="19037" y="5972"/>
                    </a:lnTo>
                    <a:lnTo>
                      <a:pt x="19524" y="6256"/>
                    </a:lnTo>
                    <a:lnTo>
                      <a:pt x="19929" y="6541"/>
                    </a:lnTo>
                    <a:lnTo>
                      <a:pt x="20296" y="6825"/>
                    </a:lnTo>
                    <a:lnTo>
                      <a:pt x="20536" y="7032"/>
                    </a:lnTo>
                    <a:lnTo>
                      <a:pt x="20746" y="7239"/>
                    </a:lnTo>
                    <a:lnTo>
                      <a:pt x="20866" y="7459"/>
                    </a:lnTo>
                    <a:lnTo>
                      <a:pt x="20948" y="7665"/>
                    </a:lnTo>
                    <a:lnTo>
                      <a:pt x="20985" y="7950"/>
                    </a:lnTo>
                    <a:lnTo>
                      <a:pt x="20948" y="8299"/>
                    </a:lnTo>
                    <a:lnTo>
                      <a:pt x="20866" y="8583"/>
                    </a:lnTo>
                    <a:lnTo>
                      <a:pt x="20701" y="8932"/>
                    </a:lnTo>
                    <a:lnTo>
                      <a:pt x="20461" y="9217"/>
                    </a:lnTo>
                    <a:lnTo>
                      <a:pt x="20176" y="9501"/>
                    </a:lnTo>
                    <a:lnTo>
                      <a:pt x="19809" y="9772"/>
                    </a:lnTo>
                    <a:lnTo>
                      <a:pt x="19404" y="10057"/>
                    </a:lnTo>
                    <a:lnTo>
                      <a:pt x="18954" y="10341"/>
                    </a:lnTo>
                    <a:lnTo>
                      <a:pt x="18422" y="10625"/>
                    </a:lnTo>
                    <a:lnTo>
                      <a:pt x="17853" y="10897"/>
                    </a:lnTo>
                    <a:lnTo>
                      <a:pt x="17246" y="11181"/>
                    </a:lnTo>
                    <a:lnTo>
                      <a:pt x="16593" y="11466"/>
                    </a:lnTo>
                    <a:lnTo>
                      <a:pt x="15214" y="12022"/>
                    </a:lnTo>
                    <a:lnTo>
                      <a:pt x="13663" y="12655"/>
                    </a:lnTo>
                    <a:lnTo>
                      <a:pt x="12037" y="13366"/>
                    </a:lnTo>
                    <a:lnTo>
                      <a:pt x="10328" y="14141"/>
                    </a:lnTo>
                    <a:lnTo>
                      <a:pt x="8582" y="15046"/>
                    </a:lnTo>
                    <a:lnTo>
                      <a:pt x="6835" y="16042"/>
                    </a:lnTo>
                    <a:lnTo>
                      <a:pt x="5044" y="17166"/>
                    </a:lnTo>
                    <a:lnTo>
                      <a:pt x="3298" y="18498"/>
                    </a:lnTo>
                    <a:lnTo>
                      <a:pt x="1626" y="19971"/>
                    </a:lnTo>
                    <a:lnTo>
                      <a:pt x="0" y="21600"/>
                    </a:lnTo>
                    <a:lnTo>
                      <a:pt x="2646" y="21600"/>
                    </a:lnTo>
                    <a:lnTo>
                      <a:pt x="4152" y="20256"/>
                    </a:lnTo>
                    <a:lnTo>
                      <a:pt x="5651" y="18989"/>
                    </a:lnTo>
                    <a:lnTo>
                      <a:pt x="7158" y="17942"/>
                    </a:lnTo>
                    <a:lnTo>
                      <a:pt x="8582" y="16946"/>
                    </a:lnTo>
                    <a:lnTo>
                      <a:pt x="10006" y="16042"/>
                    </a:lnTo>
                    <a:lnTo>
                      <a:pt x="11385" y="15331"/>
                    </a:lnTo>
                    <a:lnTo>
                      <a:pt x="12689" y="14633"/>
                    </a:lnTo>
                    <a:lnTo>
                      <a:pt x="13948" y="13999"/>
                    </a:lnTo>
                    <a:lnTo>
                      <a:pt x="15132" y="13508"/>
                    </a:lnTo>
                    <a:lnTo>
                      <a:pt x="16226" y="13017"/>
                    </a:lnTo>
                    <a:lnTo>
                      <a:pt x="17246" y="12590"/>
                    </a:lnTo>
                    <a:lnTo>
                      <a:pt x="18182" y="12241"/>
                    </a:lnTo>
                    <a:lnTo>
                      <a:pt x="18992" y="11815"/>
                    </a:lnTo>
                    <a:lnTo>
                      <a:pt x="19681" y="11530"/>
                    </a:lnTo>
                    <a:lnTo>
                      <a:pt x="20251" y="11181"/>
                    </a:lnTo>
                    <a:lnTo>
                      <a:pt x="20701" y="10832"/>
                    </a:lnTo>
                    <a:lnTo>
                      <a:pt x="20985" y="10548"/>
                    </a:lnTo>
                    <a:lnTo>
                      <a:pt x="21188" y="10264"/>
                    </a:lnTo>
                    <a:lnTo>
                      <a:pt x="21353" y="9915"/>
                    </a:lnTo>
                    <a:lnTo>
                      <a:pt x="21473" y="9630"/>
                    </a:lnTo>
                    <a:lnTo>
                      <a:pt x="21555" y="9359"/>
                    </a:lnTo>
                    <a:lnTo>
                      <a:pt x="21600" y="9074"/>
                    </a:lnTo>
                    <a:lnTo>
                      <a:pt x="21555" y="8506"/>
                    </a:lnTo>
                    <a:lnTo>
                      <a:pt x="21390" y="8014"/>
                    </a:lnTo>
                    <a:lnTo>
                      <a:pt x="21233" y="7601"/>
                    </a:lnTo>
                    <a:lnTo>
                      <a:pt x="20985" y="7239"/>
                    </a:lnTo>
                    <a:lnTo>
                      <a:pt x="20783" y="703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E8B"/>
                  </a:gs>
                  <a:gs pos="100000">
                    <a:srgbClr val="003399"/>
                  </a:gs>
                </a:gsLst>
                <a:lin ang="108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" name="Shape"/>
              <p:cNvSpPr/>
              <p:nvPr/>
            </p:nvSpPr>
            <p:spPr>
              <a:xfrm>
                <a:off x="3876675" y="700087"/>
                <a:ext cx="1998663" cy="1287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6380"/>
                    </a:moveTo>
                    <a:lnTo>
                      <a:pt x="21411" y="15661"/>
                    </a:lnTo>
                    <a:lnTo>
                      <a:pt x="21223" y="15075"/>
                    </a:lnTo>
                    <a:lnTo>
                      <a:pt x="20862" y="14356"/>
                    </a:lnTo>
                    <a:lnTo>
                      <a:pt x="20382" y="13770"/>
                    </a:lnTo>
                    <a:lnTo>
                      <a:pt x="19267" y="12758"/>
                    </a:lnTo>
                    <a:lnTo>
                      <a:pt x="17877" y="11745"/>
                    </a:lnTo>
                    <a:lnTo>
                      <a:pt x="16196" y="10867"/>
                    </a:lnTo>
                    <a:lnTo>
                      <a:pt x="14429" y="10147"/>
                    </a:lnTo>
                    <a:lnTo>
                      <a:pt x="12473" y="9269"/>
                    </a:lnTo>
                    <a:lnTo>
                      <a:pt x="8561" y="7830"/>
                    </a:lnTo>
                    <a:lnTo>
                      <a:pt x="6708" y="6951"/>
                    </a:lnTo>
                    <a:lnTo>
                      <a:pt x="4941" y="6099"/>
                    </a:lnTo>
                    <a:lnTo>
                      <a:pt x="3346" y="5220"/>
                    </a:lnTo>
                    <a:lnTo>
                      <a:pt x="2042" y="4048"/>
                    </a:lnTo>
                    <a:lnTo>
                      <a:pt x="926" y="2903"/>
                    </a:lnTo>
                    <a:lnTo>
                      <a:pt x="566" y="2317"/>
                    </a:lnTo>
                    <a:lnTo>
                      <a:pt x="275" y="1598"/>
                    </a:lnTo>
                    <a:lnTo>
                      <a:pt x="86" y="879"/>
                    </a:lnTo>
                    <a:lnTo>
                      <a:pt x="0" y="0"/>
                    </a:lnTo>
                    <a:lnTo>
                      <a:pt x="0" y="1012"/>
                    </a:lnTo>
                    <a:lnTo>
                      <a:pt x="86" y="1598"/>
                    </a:lnTo>
                    <a:lnTo>
                      <a:pt x="275" y="2317"/>
                    </a:lnTo>
                    <a:lnTo>
                      <a:pt x="566" y="3036"/>
                    </a:lnTo>
                    <a:lnTo>
                      <a:pt x="926" y="3782"/>
                    </a:lnTo>
                    <a:lnTo>
                      <a:pt x="1493" y="4634"/>
                    </a:lnTo>
                    <a:lnTo>
                      <a:pt x="2145" y="5513"/>
                    </a:lnTo>
                    <a:lnTo>
                      <a:pt x="3071" y="6392"/>
                    </a:lnTo>
                    <a:lnTo>
                      <a:pt x="4186" y="7404"/>
                    </a:lnTo>
                    <a:lnTo>
                      <a:pt x="5593" y="8256"/>
                    </a:lnTo>
                    <a:lnTo>
                      <a:pt x="7171" y="9269"/>
                    </a:lnTo>
                    <a:lnTo>
                      <a:pt x="9024" y="10147"/>
                    </a:lnTo>
                    <a:lnTo>
                      <a:pt x="11272" y="11026"/>
                    </a:lnTo>
                    <a:lnTo>
                      <a:pt x="12850" y="11586"/>
                    </a:lnTo>
                    <a:lnTo>
                      <a:pt x="14240" y="12331"/>
                    </a:lnTo>
                    <a:lnTo>
                      <a:pt x="15458" y="13051"/>
                    </a:lnTo>
                    <a:lnTo>
                      <a:pt x="16573" y="13636"/>
                    </a:lnTo>
                    <a:lnTo>
                      <a:pt x="17414" y="14356"/>
                    </a:lnTo>
                    <a:lnTo>
                      <a:pt x="18066" y="15075"/>
                    </a:lnTo>
                    <a:lnTo>
                      <a:pt x="18529" y="15794"/>
                    </a:lnTo>
                    <a:lnTo>
                      <a:pt x="18906" y="16513"/>
                    </a:lnTo>
                    <a:lnTo>
                      <a:pt x="19078" y="17259"/>
                    </a:lnTo>
                    <a:lnTo>
                      <a:pt x="19181" y="17978"/>
                    </a:lnTo>
                    <a:lnTo>
                      <a:pt x="19078" y="18564"/>
                    </a:lnTo>
                    <a:lnTo>
                      <a:pt x="18803" y="19283"/>
                    </a:lnTo>
                    <a:lnTo>
                      <a:pt x="18529" y="19869"/>
                    </a:lnTo>
                    <a:lnTo>
                      <a:pt x="18066" y="20428"/>
                    </a:lnTo>
                    <a:lnTo>
                      <a:pt x="16762" y="21600"/>
                    </a:lnTo>
                    <a:lnTo>
                      <a:pt x="17963" y="21014"/>
                    </a:lnTo>
                    <a:lnTo>
                      <a:pt x="18992" y="20428"/>
                    </a:lnTo>
                    <a:lnTo>
                      <a:pt x="19833" y="19869"/>
                    </a:lnTo>
                    <a:lnTo>
                      <a:pt x="20571" y="19283"/>
                    </a:lnTo>
                    <a:lnTo>
                      <a:pt x="21034" y="18697"/>
                    </a:lnTo>
                    <a:lnTo>
                      <a:pt x="21411" y="17978"/>
                    </a:lnTo>
                    <a:lnTo>
                      <a:pt x="21600" y="17259"/>
                    </a:lnTo>
                    <a:lnTo>
                      <a:pt x="21600" y="1638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E8B"/>
                  </a:gs>
                  <a:gs pos="100000">
                    <a:srgbClr val="003399"/>
                  </a:gs>
                </a:gsLst>
                <a:lin ang="135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" name="Shape"/>
              <p:cNvSpPr/>
              <p:nvPr/>
            </p:nvSpPr>
            <p:spPr>
              <a:xfrm>
                <a:off x="1860550" y="1771650"/>
                <a:ext cx="4522788" cy="1538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8" y="21355"/>
                    </a:moveTo>
                    <a:lnTo>
                      <a:pt x="0" y="21600"/>
                    </a:lnTo>
                    <a:lnTo>
                      <a:pt x="2964" y="21600"/>
                    </a:lnTo>
                    <a:lnTo>
                      <a:pt x="3290" y="21110"/>
                    </a:lnTo>
                    <a:lnTo>
                      <a:pt x="3662" y="20374"/>
                    </a:lnTo>
                    <a:lnTo>
                      <a:pt x="4200" y="19527"/>
                    </a:lnTo>
                    <a:lnTo>
                      <a:pt x="4814" y="18680"/>
                    </a:lnTo>
                    <a:lnTo>
                      <a:pt x="5512" y="17699"/>
                    </a:lnTo>
                    <a:lnTo>
                      <a:pt x="6338" y="16607"/>
                    </a:lnTo>
                    <a:lnTo>
                      <a:pt x="7286" y="15515"/>
                    </a:lnTo>
                    <a:lnTo>
                      <a:pt x="8355" y="14311"/>
                    </a:lnTo>
                    <a:lnTo>
                      <a:pt x="9545" y="12973"/>
                    </a:lnTo>
                    <a:lnTo>
                      <a:pt x="10864" y="11636"/>
                    </a:lnTo>
                    <a:lnTo>
                      <a:pt x="12305" y="10298"/>
                    </a:lnTo>
                    <a:lnTo>
                      <a:pt x="13867" y="8983"/>
                    </a:lnTo>
                    <a:lnTo>
                      <a:pt x="15595" y="7646"/>
                    </a:lnTo>
                    <a:lnTo>
                      <a:pt x="17445" y="6308"/>
                    </a:lnTo>
                    <a:lnTo>
                      <a:pt x="19462" y="4971"/>
                    </a:lnTo>
                    <a:lnTo>
                      <a:pt x="21600" y="3633"/>
                    </a:lnTo>
                    <a:lnTo>
                      <a:pt x="21600" y="0"/>
                    </a:lnTo>
                    <a:lnTo>
                      <a:pt x="21357" y="357"/>
                    </a:lnTo>
                    <a:lnTo>
                      <a:pt x="21024" y="736"/>
                    </a:lnTo>
                    <a:lnTo>
                      <a:pt x="20614" y="1204"/>
                    </a:lnTo>
                    <a:lnTo>
                      <a:pt x="20076" y="1694"/>
                    </a:lnTo>
                    <a:lnTo>
                      <a:pt x="19500" y="2185"/>
                    </a:lnTo>
                    <a:lnTo>
                      <a:pt x="18886" y="2675"/>
                    </a:lnTo>
                    <a:lnTo>
                      <a:pt x="18188" y="3277"/>
                    </a:lnTo>
                    <a:lnTo>
                      <a:pt x="17445" y="3767"/>
                    </a:lnTo>
                    <a:lnTo>
                      <a:pt x="14322" y="6175"/>
                    </a:lnTo>
                    <a:lnTo>
                      <a:pt x="12798" y="7267"/>
                    </a:lnTo>
                    <a:lnTo>
                      <a:pt x="12055" y="7891"/>
                    </a:lnTo>
                    <a:lnTo>
                      <a:pt x="11395" y="8493"/>
                    </a:lnTo>
                    <a:lnTo>
                      <a:pt x="8393" y="11279"/>
                    </a:lnTo>
                    <a:lnTo>
                      <a:pt x="6914" y="12862"/>
                    </a:lnTo>
                    <a:lnTo>
                      <a:pt x="5512" y="14422"/>
                    </a:lnTo>
                    <a:lnTo>
                      <a:pt x="4155" y="16005"/>
                    </a:lnTo>
                    <a:lnTo>
                      <a:pt x="2881" y="17699"/>
                    </a:lnTo>
                    <a:lnTo>
                      <a:pt x="1729" y="19527"/>
                    </a:lnTo>
                    <a:lnTo>
                      <a:pt x="698" y="2135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A7D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" name="Shape"/>
              <p:cNvSpPr/>
              <p:nvPr/>
            </p:nvSpPr>
            <p:spPr>
              <a:xfrm>
                <a:off x="1619250" y="0"/>
                <a:ext cx="4773613" cy="3309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250" y="4569"/>
                    </a:moveTo>
                    <a:lnTo>
                      <a:pt x="10294" y="4911"/>
                    </a:lnTo>
                    <a:lnTo>
                      <a:pt x="10373" y="5190"/>
                    </a:lnTo>
                    <a:lnTo>
                      <a:pt x="10488" y="5470"/>
                    </a:lnTo>
                    <a:lnTo>
                      <a:pt x="10646" y="5698"/>
                    </a:lnTo>
                    <a:lnTo>
                      <a:pt x="11069" y="6143"/>
                    </a:lnTo>
                    <a:lnTo>
                      <a:pt x="11658" y="6599"/>
                    </a:lnTo>
                    <a:lnTo>
                      <a:pt x="12319" y="6941"/>
                    </a:lnTo>
                    <a:lnTo>
                      <a:pt x="13059" y="7273"/>
                    </a:lnTo>
                    <a:lnTo>
                      <a:pt x="13842" y="7614"/>
                    </a:lnTo>
                    <a:lnTo>
                      <a:pt x="15480" y="8174"/>
                    </a:lnTo>
                    <a:lnTo>
                      <a:pt x="16299" y="8516"/>
                    </a:lnTo>
                    <a:lnTo>
                      <a:pt x="17039" y="8795"/>
                    </a:lnTo>
                    <a:lnTo>
                      <a:pt x="17700" y="9137"/>
                    </a:lnTo>
                    <a:lnTo>
                      <a:pt x="18324" y="9531"/>
                    </a:lnTo>
                    <a:lnTo>
                      <a:pt x="18791" y="9925"/>
                    </a:lnTo>
                    <a:lnTo>
                      <a:pt x="18949" y="10153"/>
                    </a:lnTo>
                    <a:lnTo>
                      <a:pt x="19100" y="10432"/>
                    </a:lnTo>
                    <a:lnTo>
                      <a:pt x="19222" y="10660"/>
                    </a:lnTo>
                    <a:lnTo>
                      <a:pt x="19258" y="10940"/>
                    </a:lnTo>
                    <a:lnTo>
                      <a:pt x="19258" y="11220"/>
                    </a:lnTo>
                    <a:lnTo>
                      <a:pt x="19222" y="11447"/>
                    </a:lnTo>
                    <a:lnTo>
                      <a:pt x="19143" y="11675"/>
                    </a:lnTo>
                    <a:lnTo>
                      <a:pt x="18985" y="11903"/>
                    </a:lnTo>
                    <a:lnTo>
                      <a:pt x="18791" y="12121"/>
                    </a:lnTo>
                    <a:lnTo>
                      <a:pt x="18554" y="12297"/>
                    </a:lnTo>
                    <a:lnTo>
                      <a:pt x="18281" y="12515"/>
                    </a:lnTo>
                    <a:lnTo>
                      <a:pt x="17972" y="12691"/>
                    </a:lnTo>
                    <a:lnTo>
                      <a:pt x="17585" y="12856"/>
                    </a:lnTo>
                    <a:lnTo>
                      <a:pt x="17154" y="13022"/>
                    </a:lnTo>
                    <a:lnTo>
                      <a:pt x="16723" y="13198"/>
                    </a:lnTo>
                    <a:lnTo>
                      <a:pt x="16220" y="13364"/>
                    </a:lnTo>
                    <a:lnTo>
                      <a:pt x="15128" y="13758"/>
                    </a:lnTo>
                    <a:lnTo>
                      <a:pt x="13878" y="14214"/>
                    </a:lnTo>
                    <a:lnTo>
                      <a:pt x="12513" y="14721"/>
                    </a:lnTo>
                    <a:lnTo>
                      <a:pt x="10998" y="15281"/>
                    </a:lnTo>
                    <a:lnTo>
                      <a:pt x="9396" y="15954"/>
                    </a:lnTo>
                    <a:lnTo>
                      <a:pt x="7679" y="16752"/>
                    </a:lnTo>
                    <a:lnTo>
                      <a:pt x="5890" y="17705"/>
                    </a:lnTo>
                    <a:lnTo>
                      <a:pt x="3980" y="18834"/>
                    </a:lnTo>
                    <a:lnTo>
                      <a:pt x="2026" y="20129"/>
                    </a:lnTo>
                    <a:lnTo>
                      <a:pt x="0" y="21600"/>
                    </a:lnTo>
                    <a:lnTo>
                      <a:pt x="1092" y="21600"/>
                    </a:lnTo>
                    <a:lnTo>
                      <a:pt x="1753" y="21486"/>
                    </a:lnTo>
                    <a:lnTo>
                      <a:pt x="2773" y="20637"/>
                    </a:lnTo>
                    <a:lnTo>
                      <a:pt x="3857" y="19787"/>
                    </a:lnTo>
                    <a:lnTo>
                      <a:pt x="5028" y="19000"/>
                    </a:lnTo>
                    <a:lnTo>
                      <a:pt x="6314" y="18264"/>
                    </a:lnTo>
                    <a:lnTo>
                      <a:pt x="7643" y="17539"/>
                    </a:lnTo>
                    <a:lnTo>
                      <a:pt x="9044" y="16803"/>
                    </a:lnTo>
                    <a:lnTo>
                      <a:pt x="11931" y="15508"/>
                    </a:lnTo>
                    <a:lnTo>
                      <a:pt x="12556" y="15229"/>
                    </a:lnTo>
                    <a:lnTo>
                      <a:pt x="13253" y="14939"/>
                    </a:lnTo>
                    <a:lnTo>
                      <a:pt x="14697" y="14431"/>
                    </a:lnTo>
                    <a:lnTo>
                      <a:pt x="17656" y="13312"/>
                    </a:lnTo>
                    <a:lnTo>
                      <a:pt x="18324" y="13084"/>
                    </a:lnTo>
                    <a:lnTo>
                      <a:pt x="18985" y="12805"/>
                    </a:lnTo>
                    <a:lnTo>
                      <a:pt x="19610" y="12577"/>
                    </a:lnTo>
                    <a:lnTo>
                      <a:pt x="20156" y="12349"/>
                    </a:lnTo>
                    <a:lnTo>
                      <a:pt x="20659" y="12121"/>
                    </a:lnTo>
                    <a:lnTo>
                      <a:pt x="21054" y="11903"/>
                    </a:lnTo>
                    <a:lnTo>
                      <a:pt x="21363" y="11727"/>
                    </a:lnTo>
                    <a:lnTo>
                      <a:pt x="21600" y="11561"/>
                    </a:lnTo>
                    <a:lnTo>
                      <a:pt x="21600" y="9023"/>
                    </a:lnTo>
                    <a:lnTo>
                      <a:pt x="21126" y="8909"/>
                    </a:lnTo>
                    <a:lnTo>
                      <a:pt x="20544" y="8744"/>
                    </a:lnTo>
                    <a:lnTo>
                      <a:pt x="19919" y="8567"/>
                    </a:lnTo>
                    <a:lnTo>
                      <a:pt x="19179" y="8350"/>
                    </a:lnTo>
                    <a:lnTo>
                      <a:pt x="18439" y="8122"/>
                    </a:lnTo>
                    <a:lnTo>
                      <a:pt x="17656" y="7842"/>
                    </a:lnTo>
                    <a:lnTo>
                      <a:pt x="16098" y="7273"/>
                    </a:lnTo>
                    <a:lnTo>
                      <a:pt x="15358" y="6941"/>
                    </a:lnTo>
                    <a:lnTo>
                      <a:pt x="14697" y="6599"/>
                    </a:lnTo>
                    <a:lnTo>
                      <a:pt x="14072" y="6257"/>
                    </a:lnTo>
                    <a:lnTo>
                      <a:pt x="13526" y="5864"/>
                    </a:lnTo>
                    <a:lnTo>
                      <a:pt x="13102" y="5532"/>
                    </a:lnTo>
                    <a:lnTo>
                      <a:pt x="12786" y="5128"/>
                    </a:lnTo>
                    <a:lnTo>
                      <a:pt x="12707" y="4911"/>
                    </a:lnTo>
                    <a:lnTo>
                      <a:pt x="12628" y="4734"/>
                    </a:lnTo>
                    <a:lnTo>
                      <a:pt x="12592" y="4517"/>
                    </a:lnTo>
                    <a:lnTo>
                      <a:pt x="12628" y="4341"/>
                    </a:lnTo>
                    <a:lnTo>
                      <a:pt x="12786" y="3947"/>
                    </a:lnTo>
                    <a:lnTo>
                      <a:pt x="13023" y="3553"/>
                    </a:lnTo>
                    <a:lnTo>
                      <a:pt x="13375" y="3274"/>
                    </a:lnTo>
                    <a:lnTo>
                      <a:pt x="13799" y="2994"/>
                    </a:lnTo>
                    <a:lnTo>
                      <a:pt x="14266" y="2766"/>
                    </a:lnTo>
                    <a:lnTo>
                      <a:pt x="14812" y="2538"/>
                    </a:lnTo>
                    <a:lnTo>
                      <a:pt x="16062" y="2207"/>
                    </a:lnTo>
                    <a:lnTo>
                      <a:pt x="17462" y="1865"/>
                    </a:lnTo>
                    <a:lnTo>
                      <a:pt x="18870" y="1637"/>
                    </a:lnTo>
                    <a:lnTo>
                      <a:pt x="20307" y="1295"/>
                    </a:lnTo>
                    <a:lnTo>
                      <a:pt x="20975" y="1129"/>
                    </a:lnTo>
                    <a:lnTo>
                      <a:pt x="21600" y="901"/>
                    </a:lnTo>
                    <a:lnTo>
                      <a:pt x="21600" y="0"/>
                    </a:lnTo>
                    <a:lnTo>
                      <a:pt x="20896" y="228"/>
                    </a:lnTo>
                    <a:lnTo>
                      <a:pt x="20077" y="456"/>
                    </a:lnTo>
                    <a:lnTo>
                      <a:pt x="19222" y="684"/>
                    </a:lnTo>
                    <a:lnTo>
                      <a:pt x="18324" y="849"/>
                    </a:lnTo>
                    <a:lnTo>
                      <a:pt x="16414" y="1243"/>
                    </a:lnTo>
                    <a:lnTo>
                      <a:pt x="15480" y="1409"/>
                    </a:lnTo>
                    <a:lnTo>
                      <a:pt x="14582" y="1637"/>
                    </a:lnTo>
                    <a:lnTo>
                      <a:pt x="13684" y="1803"/>
                    </a:lnTo>
                    <a:lnTo>
                      <a:pt x="12865" y="2093"/>
                    </a:lnTo>
                    <a:lnTo>
                      <a:pt x="12125" y="2372"/>
                    </a:lnTo>
                    <a:lnTo>
                      <a:pt x="11500" y="2704"/>
                    </a:lnTo>
                    <a:lnTo>
                      <a:pt x="10954" y="3108"/>
                    </a:lnTo>
                    <a:lnTo>
                      <a:pt x="10567" y="3502"/>
                    </a:lnTo>
                    <a:lnTo>
                      <a:pt x="10452" y="3719"/>
                    </a:lnTo>
                    <a:lnTo>
                      <a:pt x="10329" y="4009"/>
                    </a:lnTo>
                    <a:lnTo>
                      <a:pt x="10250" y="4289"/>
                    </a:lnTo>
                    <a:lnTo>
                      <a:pt x="10250" y="4569"/>
                    </a:lnTo>
                    <a:close/>
                  </a:path>
                </a:pathLst>
              </a:custGeom>
              <a:solidFill>
                <a:srgbClr val="00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" name="Shape"/>
              <p:cNvSpPr/>
              <p:nvPr/>
            </p:nvSpPr>
            <p:spPr>
              <a:xfrm>
                <a:off x="4402137" y="138112"/>
                <a:ext cx="1981201" cy="855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305"/>
                    </a:moveTo>
                    <a:lnTo>
                      <a:pt x="0" y="14427"/>
                    </a:lnTo>
                    <a:lnTo>
                      <a:pt x="87" y="15509"/>
                    </a:lnTo>
                    <a:lnTo>
                      <a:pt x="467" y="16591"/>
                    </a:lnTo>
                    <a:lnTo>
                      <a:pt x="935" y="17472"/>
                    </a:lnTo>
                    <a:lnTo>
                      <a:pt x="1592" y="18554"/>
                    </a:lnTo>
                    <a:lnTo>
                      <a:pt x="2440" y="19636"/>
                    </a:lnTo>
                    <a:lnTo>
                      <a:pt x="3375" y="20518"/>
                    </a:lnTo>
                    <a:lnTo>
                      <a:pt x="4413" y="21600"/>
                    </a:lnTo>
                    <a:lnTo>
                      <a:pt x="3669" y="20718"/>
                    </a:lnTo>
                    <a:lnTo>
                      <a:pt x="3098" y="19636"/>
                    </a:lnTo>
                    <a:lnTo>
                      <a:pt x="2717" y="18755"/>
                    </a:lnTo>
                    <a:lnTo>
                      <a:pt x="2440" y="17913"/>
                    </a:lnTo>
                    <a:lnTo>
                      <a:pt x="2354" y="17032"/>
                    </a:lnTo>
                    <a:lnTo>
                      <a:pt x="2354" y="16150"/>
                    </a:lnTo>
                    <a:lnTo>
                      <a:pt x="2440" y="15268"/>
                    </a:lnTo>
                    <a:lnTo>
                      <a:pt x="3098" y="13745"/>
                    </a:lnTo>
                    <a:lnTo>
                      <a:pt x="3479" y="13104"/>
                    </a:lnTo>
                    <a:lnTo>
                      <a:pt x="4604" y="11782"/>
                    </a:lnTo>
                    <a:lnTo>
                      <a:pt x="6110" y="10499"/>
                    </a:lnTo>
                    <a:lnTo>
                      <a:pt x="7702" y="9377"/>
                    </a:lnTo>
                    <a:lnTo>
                      <a:pt x="9588" y="8536"/>
                    </a:lnTo>
                    <a:lnTo>
                      <a:pt x="11458" y="7654"/>
                    </a:lnTo>
                    <a:lnTo>
                      <a:pt x="15404" y="6131"/>
                    </a:lnTo>
                    <a:lnTo>
                      <a:pt x="17187" y="5450"/>
                    </a:lnTo>
                    <a:lnTo>
                      <a:pt x="18883" y="4809"/>
                    </a:lnTo>
                    <a:lnTo>
                      <a:pt x="20388" y="4609"/>
                    </a:lnTo>
                    <a:lnTo>
                      <a:pt x="21600" y="4168"/>
                    </a:lnTo>
                    <a:lnTo>
                      <a:pt x="21600" y="0"/>
                    </a:lnTo>
                    <a:lnTo>
                      <a:pt x="20094" y="882"/>
                    </a:lnTo>
                    <a:lnTo>
                      <a:pt x="18502" y="1523"/>
                    </a:lnTo>
                    <a:lnTo>
                      <a:pt x="15127" y="2845"/>
                    </a:lnTo>
                    <a:lnTo>
                      <a:pt x="11648" y="3727"/>
                    </a:lnTo>
                    <a:lnTo>
                      <a:pt x="8360" y="5049"/>
                    </a:lnTo>
                    <a:lnTo>
                      <a:pt x="6767" y="5691"/>
                    </a:lnTo>
                    <a:lnTo>
                      <a:pt x="5348" y="6332"/>
                    </a:lnTo>
                    <a:lnTo>
                      <a:pt x="3946" y="7213"/>
                    </a:lnTo>
                    <a:lnTo>
                      <a:pt x="2821" y="8095"/>
                    </a:lnTo>
                    <a:lnTo>
                      <a:pt x="1783" y="9177"/>
                    </a:lnTo>
                    <a:lnTo>
                      <a:pt x="935" y="10259"/>
                    </a:lnTo>
                    <a:lnTo>
                      <a:pt x="381" y="11782"/>
                    </a:lnTo>
                    <a:lnTo>
                      <a:pt x="0" y="133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D86"/>
                  </a:gs>
                </a:gsLst>
                <a:lin ang="135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8" name="Shape"/>
            <p:cNvSpPr/>
            <p:nvPr/>
          </p:nvSpPr>
          <p:spPr>
            <a:xfrm>
              <a:off x="5273675" y="2128837"/>
              <a:ext cx="2897188" cy="2439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53" y="15998"/>
                  </a:moveTo>
                  <a:lnTo>
                    <a:pt x="9238" y="15601"/>
                  </a:lnTo>
                  <a:lnTo>
                    <a:pt x="11082" y="15204"/>
                  </a:lnTo>
                  <a:lnTo>
                    <a:pt x="12766" y="14880"/>
                  </a:lnTo>
                  <a:lnTo>
                    <a:pt x="14300" y="14483"/>
                  </a:lnTo>
                  <a:lnTo>
                    <a:pt x="15673" y="14072"/>
                  </a:lnTo>
                  <a:lnTo>
                    <a:pt x="16896" y="13675"/>
                  </a:lnTo>
                  <a:lnTo>
                    <a:pt x="18025" y="13189"/>
                  </a:lnTo>
                  <a:lnTo>
                    <a:pt x="18938" y="12792"/>
                  </a:lnTo>
                  <a:lnTo>
                    <a:pt x="19756" y="12234"/>
                  </a:lnTo>
                  <a:lnTo>
                    <a:pt x="20424" y="11763"/>
                  </a:lnTo>
                  <a:lnTo>
                    <a:pt x="20885" y="11116"/>
                  </a:lnTo>
                  <a:lnTo>
                    <a:pt x="21290" y="10469"/>
                  </a:lnTo>
                  <a:lnTo>
                    <a:pt x="21497" y="9837"/>
                  </a:lnTo>
                  <a:lnTo>
                    <a:pt x="21600" y="9028"/>
                  </a:lnTo>
                  <a:lnTo>
                    <a:pt x="21544" y="8234"/>
                  </a:lnTo>
                  <a:lnTo>
                    <a:pt x="21346" y="7352"/>
                  </a:lnTo>
                  <a:lnTo>
                    <a:pt x="21083" y="6720"/>
                  </a:lnTo>
                  <a:lnTo>
                    <a:pt x="20678" y="5999"/>
                  </a:lnTo>
                  <a:lnTo>
                    <a:pt x="20170" y="5352"/>
                  </a:lnTo>
                  <a:lnTo>
                    <a:pt x="19559" y="4720"/>
                  </a:lnTo>
                  <a:lnTo>
                    <a:pt x="18891" y="4073"/>
                  </a:lnTo>
                  <a:lnTo>
                    <a:pt x="18129" y="3441"/>
                  </a:lnTo>
                  <a:lnTo>
                    <a:pt x="16642" y="2309"/>
                  </a:lnTo>
                  <a:lnTo>
                    <a:pt x="15880" y="1838"/>
                  </a:lnTo>
                  <a:lnTo>
                    <a:pt x="15165" y="1353"/>
                  </a:lnTo>
                  <a:lnTo>
                    <a:pt x="14450" y="956"/>
                  </a:lnTo>
                  <a:lnTo>
                    <a:pt x="13886" y="632"/>
                  </a:lnTo>
                  <a:lnTo>
                    <a:pt x="13378" y="397"/>
                  </a:lnTo>
                  <a:lnTo>
                    <a:pt x="13020" y="147"/>
                  </a:lnTo>
                  <a:lnTo>
                    <a:pt x="12766" y="74"/>
                  </a:lnTo>
                  <a:lnTo>
                    <a:pt x="12663" y="0"/>
                  </a:lnTo>
                  <a:lnTo>
                    <a:pt x="14093" y="794"/>
                  </a:lnTo>
                  <a:lnTo>
                    <a:pt x="15570" y="1750"/>
                  </a:lnTo>
                  <a:lnTo>
                    <a:pt x="17000" y="2720"/>
                  </a:lnTo>
                  <a:lnTo>
                    <a:pt x="18326" y="3749"/>
                  </a:lnTo>
                  <a:lnTo>
                    <a:pt x="18938" y="4235"/>
                  </a:lnTo>
                  <a:lnTo>
                    <a:pt x="19455" y="4793"/>
                  </a:lnTo>
                  <a:lnTo>
                    <a:pt x="19963" y="5352"/>
                  </a:lnTo>
                  <a:lnTo>
                    <a:pt x="20424" y="5911"/>
                  </a:lnTo>
                  <a:lnTo>
                    <a:pt x="20782" y="6470"/>
                  </a:lnTo>
                  <a:lnTo>
                    <a:pt x="21036" y="7028"/>
                  </a:lnTo>
                  <a:lnTo>
                    <a:pt x="21186" y="7675"/>
                  </a:lnTo>
                  <a:lnTo>
                    <a:pt x="21290" y="8234"/>
                  </a:lnTo>
                  <a:lnTo>
                    <a:pt x="21243" y="8793"/>
                  </a:lnTo>
                  <a:lnTo>
                    <a:pt x="21083" y="9352"/>
                  </a:lnTo>
                  <a:lnTo>
                    <a:pt x="20829" y="9837"/>
                  </a:lnTo>
                  <a:lnTo>
                    <a:pt x="20424" y="10322"/>
                  </a:lnTo>
                  <a:lnTo>
                    <a:pt x="19963" y="10719"/>
                  </a:lnTo>
                  <a:lnTo>
                    <a:pt x="19399" y="11116"/>
                  </a:lnTo>
                  <a:lnTo>
                    <a:pt x="18787" y="11440"/>
                  </a:lnTo>
                  <a:lnTo>
                    <a:pt x="18072" y="11763"/>
                  </a:lnTo>
                  <a:lnTo>
                    <a:pt x="17254" y="12072"/>
                  </a:lnTo>
                  <a:lnTo>
                    <a:pt x="16445" y="12395"/>
                  </a:lnTo>
                  <a:lnTo>
                    <a:pt x="14601" y="12881"/>
                  </a:lnTo>
                  <a:lnTo>
                    <a:pt x="12710" y="13351"/>
                  </a:lnTo>
                  <a:lnTo>
                    <a:pt x="10668" y="13836"/>
                  </a:lnTo>
                  <a:lnTo>
                    <a:pt x="8683" y="14233"/>
                  </a:lnTo>
                  <a:lnTo>
                    <a:pt x="6736" y="14630"/>
                  </a:lnTo>
                  <a:lnTo>
                    <a:pt x="4901" y="15116"/>
                  </a:lnTo>
                  <a:lnTo>
                    <a:pt x="4083" y="15351"/>
                  </a:lnTo>
                  <a:lnTo>
                    <a:pt x="3321" y="15674"/>
                  </a:lnTo>
                  <a:lnTo>
                    <a:pt x="2606" y="15910"/>
                  </a:lnTo>
                  <a:lnTo>
                    <a:pt x="1938" y="16233"/>
                  </a:lnTo>
                  <a:lnTo>
                    <a:pt x="1383" y="16557"/>
                  </a:lnTo>
                  <a:lnTo>
                    <a:pt x="866" y="16880"/>
                  </a:lnTo>
                  <a:lnTo>
                    <a:pt x="508" y="17277"/>
                  </a:lnTo>
                  <a:lnTo>
                    <a:pt x="207" y="17674"/>
                  </a:lnTo>
                  <a:lnTo>
                    <a:pt x="56" y="18071"/>
                  </a:lnTo>
                  <a:lnTo>
                    <a:pt x="0" y="18556"/>
                  </a:lnTo>
                  <a:lnTo>
                    <a:pt x="103" y="19042"/>
                  </a:lnTo>
                  <a:lnTo>
                    <a:pt x="254" y="19512"/>
                  </a:lnTo>
                  <a:lnTo>
                    <a:pt x="508" y="19924"/>
                  </a:lnTo>
                  <a:lnTo>
                    <a:pt x="922" y="20321"/>
                  </a:lnTo>
                  <a:lnTo>
                    <a:pt x="1326" y="20644"/>
                  </a:lnTo>
                  <a:lnTo>
                    <a:pt x="1844" y="20953"/>
                  </a:lnTo>
                  <a:lnTo>
                    <a:pt x="3067" y="21600"/>
                  </a:lnTo>
                  <a:lnTo>
                    <a:pt x="2502" y="21203"/>
                  </a:lnTo>
                  <a:lnTo>
                    <a:pt x="2041" y="20791"/>
                  </a:lnTo>
                  <a:lnTo>
                    <a:pt x="1637" y="20394"/>
                  </a:lnTo>
                  <a:lnTo>
                    <a:pt x="1383" y="19997"/>
                  </a:lnTo>
                  <a:lnTo>
                    <a:pt x="1176" y="19600"/>
                  </a:lnTo>
                  <a:lnTo>
                    <a:pt x="1129" y="19203"/>
                  </a:lnTo>
                  <a:lnTo>
                    <a:pt x="1176" y="18792"/>
                  </a:lnTo>
                  <a:lnTo>
                    <a:pt x="1326" y="18483"/>
                  </a:lnTo>
                  <a:lnTo>
                    <a:pt x="1637" y="18071"/>
                  </a:lnTo>
                  <a:lnTo>
                    <a:pt x="1994" y="17762"/>
                  </a:lnTo>
                  <a:lnTo>
                    <a:pt x="2559" y="17439"/>
                  </a:lnTo>
                  <a:lnTo>
                    <a:pt x="3217" y="17115"/>
                  </a:lnTo>
                  <a:lnTo>
                    <a:pt x="3979" y="16792"/>
                  </a:lnTo>
                  <a:lnTo>
                    <a:pt x="4958" y="16483"/>
                  </a:lnTo>
                  <a:lnTo>
                    <a:pt x="6030" y="16233"/>
                  </a:lnTo>
                  <a:lnTo>
                    <a:pt x="7253" y="1599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3399"/>
                </a:gs>
                <a:gs pos="100000">
                  <a:srgbClr val="002B82"/>
                </a:gs>
              </a:gsLst>
              <a:lin ang="135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" name="Rectangle"/>
            <p:cNvSpPr/>
            <p:nvPr/>
          </p:nvSpPr>
          <p:spPr>
            <a:xfrm>
              <a:off x="0" y="0"/>
              <a:ext cx="9140825" cy="2819400"/>
            </a:xfrm>
            <a:prstGeom prst="rect">
              <a:avLst/>
            </a:prstGeom>
            <a:gradFill flip="none" rotWithShape="1">
              <a:gsLst>
                <a:gs pos="0">
                  <a:srgbClr val="003399"/>
                </a:gs>
                <a:gs pos="100000">
                  <a:srgbClr val="000514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596900" y="1682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927175"/>
            <a:ext cx="8229600" cy="4601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2pPr marL="783771" indent="-326571">
              <a:defRPr sz="3200">
                <a:solidFill>
                  <a:srgbClr val="F3FFEA"/>
                </a:solidFill>
              </a:defRPr>
            </a:lvl2pPr>
            <a:lvl3pPr marL="1219200" indent="-304800">
              <a:defRPr sz="3200">
                <a:solidFill>
                  <a:srgbClr val="00FFEC"/>
                </a:solidFill>
              </a:defRPr>
            </a:lvl3pPr>
            <a:lvl4pPr marL="1737360" indent="-365760">
              <a:defRPr sz="3200">
                <a:solidFill>
                  <a:srgbClr val="FFFFFF"/>
                </a:solidFill>
              </a:defRPr>
            </a:lvl4pPr>
            <a:lvl5pPr marL="2235200" indent="-406400">
              <a:defRPr sz="32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3144" y="6460395"/>
            <a:ext cx="273657" cy="26425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b">
            <a:spAutoFit/>
          </a:bodyPr>
          <a:lstStyle>
            <a:lvl1pPr algn="r">
              <a:defRPr sz="12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med"/>
  <p:txStyles>
    <p:titleStyle>
      <a:lvl1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05FFFD"/>
          </a:solidFill>
          <a:uFillTx/>
          <a:latin typeface="Garamond"/>
          <a:ea typeface="Garamond"/>
          <a:cs typeface="Garamond"/>
          <a:sym typeface="Garamond"/>
        </a:defRPr>
      </a:lvl1pPr>
      <a:lvl2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05FFFD"/>
          </a:solidFill>
          <a:uFillTx/>
          <a:latin typeface="Garamond"/>
          <a:ea typeface="Garamond"/>
          <a:cs typeface="Garamond"/>
          <a:sym typeface="Garamond"/>
        </a:defRPr>
      </a:lvl2pPr>
      <a:lvl3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05FFFD"/>
          </a:solidFill>
          <a:uFillTx/>
          <a:latin typeface="Garamond"/>
          <a:ea typeface="Garamond"/>
          <a:cs typeface="Garamond"/>
          <a:sym typeface="Garamond"/>
        </a:defRPr>
      </a:lvl3pPr>
      <a:lvl4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05FFFD"/>
          </a:solidFill>
          <a:uFillTx/>
          <a:latin typeface="Garamond"/>
          <a:ea typeface="Garamond"/>
          <a:cs typeface="Garamond"/>
          <a:sym typeface="Garamond"/>
        </a:defRPr>
      </a:lvl4pPr>
      <a:lvl5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05FFFD"/>
          </a:solidFill>
          <a:uFillTx/>
          <a:latin typeface="Garamond"/>
          <a:ea typeface="Garamond"/>
          <a:cs typeface="Garamond"/>
          <a:sym typeface="Garamond"/>
        </a:defRPr>
      </a:lvl5pPr>
      <a:lvl6pPr marL="0" marR="0" indent="4572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05FFFD"/>
          </a:solidFill>
          <a:uFillTx/>
          <a:latin typeface="Garamond"/>
          <a:ea typeface="Garamond"/>
          <a:cs typeface="Garamond"/>
          <a:sym typeface="Garamond"/>
        </a:defRPr>
      </a:lvl6pPr>
      <a:lvl7pPr marL="0" marR="0" indent="9144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05FFFD"/>
          </a:solidFill>
          <a:uFillTx/>
          <a:latin typeface="Garamond"/>
          <a:ea typeface="Garamond"/>
          <a:cs typeface="Garamond"/>
          <a:sym typeface="Garamond"/>
        </a:defRPr>
      </a:lvl7pPr>
      <a:lvl8pPr marL="0" marR="0" indent="13716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05FFFD"/>
          </a:solidFill>
          <a:uFillTx/>
          <a:latin typeface="Garamond"/>
          <a:ea typeface="Garamond"/>
          <a:cs typeface="Garamond"/>
          <a:sym typeface="Garamond"/>
        </a:defRPr>
      </a:lvl8pPr>
      <a:lvl9pPr marL="0" marR="0" indent="18288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05FFFD"/>
          </a:solidFill>
          <a:uFillTx/>
          <a:latin typeface="Garamond"/>
          <a:ea typeface="Garamond"/>
          <a:cs typeface="Garamond"/>
          <a:sym typeface="Garamond"/>
        </a:defRPr>
      </a:lvl9pPr>
    </p:titleStyle>
    <p:bodyStyle>
      <a:lvl1pPr marL="342899" marR="0" indent="-342899" algn="l" defTabSz="91440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Tx/>
        <a:buChar char="■"/>
        <a:tabLst/>
        <a:defRPr sz="4000" b="0" i="0" u="none" strike="noStrike" cap="none" spc="0" baseline="0">
          <a:solidFill>
            <a:srgbClr val="F1FF03"/>
          </a:solidFill>
          <a:uFillTx/>
          <a:latin typeface="Garamond"/>
          <a:ea typeface="Garamond"/>
          <a:cs typeface="Garamond"/>
          <a:sym typeface="Garamond"/>
        </a:defRPr>
      </a:lvl1pPr>
      <a:lvl2pPr marL="865414" marR="0" indent="-408214" algn="l" defTabSz="91440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Tx/>
        <a:buChar char="■"/>
        <a:tabLst/>
        <a:defRPr sz="4000" b="0" i="0" u="none" strike="noStrike" cap="none" spc="0" baseline="0">
          <a:solidFill>
            <a:srgbClr val="F1FF03"/>
          </a:solidFill>
          <a:uFillTx/>
          <a:latin typeface="Garamond"/>
          <a:ea typeface="Garamond"/>
          <a:cs typeface="Garamond"/>
          <a:sym typeface="Garamond"/>
        </a:defRPr>
      </a:lvl2pPr>
      <a:lvl3pPr marL="1295400" marR="0" indent="-381000" algn="l" defTabSz="91440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Tx/>
        <a:buChar char="■"/>
        <a:tabLst/>
        <a:defRPr sz="4000" b="0" i="0" u="none" strike="noStrike" cap="none" spc="0" baseline="0">
          <a:solidFill>
            <a:srgbClr val="F1FF03"/>
          </a:solidFill>
          <a:uFillTx/>
          <a:latin typeface="Garamond"/>
          <a:ea typeface="Garamond"/>
          <a:cs typeface="Garamond"/>
          <a:sym typeface="Garamond"/>
        </a:defRPr>
      </a:lvl3pPr>
      <a:lvl4pPr marL="1828800" marR="0" indent="-457200" algn="l" defTabSz="91440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Tx/>
        <a:buChar char="■"/>
        <a:tabLst/>
        <a:defRPr sz="4000" b="0" i="0" u="none" strike="noStrike" cap="none" spc="0" baseline="0">
          <a:solidFill>
            <a:srgbClr val="F1FF03"/>
          </a:solidFill>
          <a:uFillTx/>
          <a:latin typeface="Garamond"/>
          <a:ea typeface="Garamond"/>
          <a:cs typeface="Garamond"/>
          <a:sym typeface="Garamond"/>
        </a:defRPr>
      </a:lvl4pPr>
      <a:lvl5pPr marL="2336800" marR="0" indent="-508000" algn="l" defTabSz="91440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Tx/>
        <a:buChar char="■"/>
        <a:tabLst/>
        <a:defRPr sz="4000" b="0" i="0" u="none" strike="noStrike" cap="none" spc="0" baseline="0">
          <a:solidFill>
            <a:srgbClr val="F1FF03"/>
          </a:solidFill>
          <a:uFillTx/>
          <a:latin typeface="Garamond"/>
          <a:ea typeface="Garamond"/>
          <a:cs typeface="Garamond"/>
          <a:sym typeface="Garamond"/>
        </a:defRPr>
      </a:lvl5pPr>
      <a:lvl6pPr marL="2794000" marR="0" indent="-508000" algn="l" defTabSz="91440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 typeface="Wingdings"/>
        <a:buChar char=""/>
        <a:tabLst/>
        <a:defRPr sz="4000" b="0" i="0" u="none" strike="noStrike" cap="none" spc="0" baseline="0">
          <a:solidFill>
            <a:srgbClr val="F1FF03"/>
          </a:solidFill>
          <a:uFillTx/>
          <a:latin typeface="Garamond"/>
          <a:ea typeface="Garamond"/>
          <a:cs typeface="Garamond"/>
          <a:sym typeface="Garamond"/>
        </a:defRPr>
      </a:lvl6pPr>
      <a:lvl7pPr marL="3251200" marR="0" indent="-508000" algn="l" defTabSz="91440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 typeface="Wingdings"/>
        <a:buChar char=""/>
        <a:tabLst/>
        <a:defRPr sz="4000" b="0" i="0" u="none" strike="noStrike" cap="none" spc="0" baseline="0">
          <a:solidFill>
            <a:srgbClr val="F1FF03"/>
          </a:solidFill>
          <a:uFillTx/>
          <a:latin typeface="Garamond"/>
          <a:ea typeface="Garamond"/>
          <a:cs typeface="Garamond"/>
          <a:sym typeface="Garamond"/>
        </a:defRPr>
      </a:lvl7pPr>
      <a:lvl8pPr marL="3708400" marR="0" indent="-508000" algn="l" defTabSz="91440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 typeface="Wingdings"/>
        <a:buChar char=""/>
        <a:tabLst/>
        <a:defRPr sz="4000" b="0" i="0" u="none" strike="noStrike" cap="none" spc="0" baseline="0">
          <a:solidFill>
            <a:srgbClr val="F1FF03"/>
          </a:solidFill>
          <a:uFillTx/>
          <a:latin typeface="Garamond"/>
          <a:ea typeface="Garamond"/>
          <a:cs typeface="Garamond"/>
          <a:sym typeface="Garamond"/>
        </a:defRPr>
      </a:lvl8pPr>
      <a:lvl9pPr marL="4165600" marR="0" indent="-508000" algn="l" defTabSz="91440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 typeface="Wingdings"/>
        <a:buChar char=""/>
        <a:tabLst/>
        <a:defRPr sz="4000" b="0" i="0" u="none" strike="noStrike" cap="none" spc="0" baseline="0">
          <a:solidFill>
            <a:srgbClr val="F1FF03"/>
          </a:solidFill>
          <a:uFillTx/>
          <a:latin typeface="Garamond"/>
          <a:ea typeface="Garamond"/>
          <a:cs typeface="Garamond"/>
          <a:sym typeface="Garamond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"/><Relationship Id="rId2" Type="http://schemas.openxmlformats.org/officeDocument/2006/relationships/image" Target="../media/image51.t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tif"/><Relationship Id="rId4" Type="http://schemas.openxmlformats.org/officeDocument/2006/relationships/image" Target="../media/image53.ti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://images.google.com/imgres?imgurl=http://map.gsfc.nasa.gov/media/ContentMedia/QuantumFluctuations.gif&amp;imgrefurl=http://map.gsfc.nasa.gov/universe/uni_life.html&amp;usg=__gqcwp3Xl-Wklcp3_qfDvZF4jXHg=&amp;h=200&amp;w=200&amp;sz=15&amp;hl=en&amp;start=3&amp;tbnid=8vTMJt9ICNjoQM:&amp;tbnh=104&amp;tbnw=104&amp;prev=/images?q=quantum+fluctuations&amp;gbv=2&amp;hl=en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6.jpeg"/><Relationship Id="rId4" Type="http://schemas.openxmlformats.org/officeDocument/2006/relationships/hyperlink" Target="http://images.google.com/imgres?imgurl=http://sonenvir.at/data/lattice/lattice-raw.png&amp;imgrefurl=http://sonenvir.at/data/lattice/&amp;usg=__3fnYjOMeVzYxvfBOFlL34tRxKWM=&amp;h=468&amp;w=576&amp;sz=102&amp;hl=en&amp;start=12&amp;tbnid=GA812WUsycSAPM:&amp;tbnh=109&amp;tbnw=134&amp;prev=/images?q=quantum+fluctuations&amp;gbv=2&amp;hl=en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images.google.com/imgres?imgurl=http://sonenvir.at/data/lattice/lattice-raw.png&amp;imgrefurl=http://sonenvir.at/data/lattice/&amp;usg=__3fnYjOMeVzYxvfBOFlL34tRxKWM=&amp;h=468&amp;w=576&amp;sz=102&amp;hl=en&amp;start=12&amp;tbnid=GA812WUsycSAPM:&amp;tbnh=109&amp;tbnw=134&amp;prev=/images?q=quantum+fluctuations&amp;gbv=2&amp;hl=en" TargetMode="External"/><Relationship Id="rId5" Type="http://schemas.openxmlformats.org/officeDocument/2006/relationships/image" Target="../media/image55.jpeg"/><Relationship Id="rId4" Type="http://schemas.openxmlformats.org/officeDocument/2006/relationships/hyperlink" Target="http://images.google.com/imgres?imgurl=http://map.gsfc.nasa.gov/media/ContentMedia/QuantumFluctuations.gif&amp;imgrefurl=http://map.gsfc.nasa.gov/universe/uni_life.html&amp;usg=__gqcwp3Xl-Wklcp3_qfDvZF4jXHg=&amp;h=200&amp;w=200&amp;sz=15&amp;hl=en&amp;start=3&amp;tbnid=8vTMJt9ICNjoQM:&amp;tbnh=104&amp;tbnw=104&amp;prev=/images?q=quantum+fluctuations&amp;gbv=2&amp;hl=en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tif"/><Relationship Id="rId3" Type="http://schemas.openxmlformats.org/officeDocument/2006/relationships/image" Target="../media/image70.tif"/><Relationship Id="rId7" Type="http://schemas.openxmlformats.org/officeDocument/2006/relationships/image" Target="../media/image74.tif"/><Relationship Id="rId2" Type="http://schemas.openxmlformats.org/officeDocument/2006/relationships/image" Target="../media/image69.t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tif"/><Relationship Id="rId5" Type="http://schemas.openxmlformats.org/officeDocument/2006/relationships/image" Target="../media/image72.tif"/><Relationship Id="rId4" Type="http://schemas.openxmlformats.org/officeDocument/2006/relationships/image" Target="../media/image71.t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05142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199" y="274639"/>
            <a:ext cx="8313821" cy="31543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900" dirty="0">
                <a:solidFill>
                  <a:srgbClr val="FFFF00"/>
                </a:solidFill>
                <a:effectLst/>
              </a:rPr>
              <a:t>Functional renormalization for the</a:t>
            </a:r>
            <a:br>
              <a:rPr lang="en-US" sz="4900" dirty="0">
                <a:solidFill>
                  <a:srgbClr val="FFFF00"/>
                </a:solidFill>
                <a:effectLst/>
              </a:rPr>
            </a:br>
            <a:r>
              <a:rPr lang="en-US" sz="4900" dirty="0">
                <a:solidFill>
                  <a:srgbClr val="FFFF00"/>
                </a:solidFill>
                <a:effectLst/>
              </a:rPr>
              <a:t>beginning and</a:t>
            </a:r>
            <a:br>
              <a:rPr lang="en-US" sz="4900" dirty="0">
                <a:solidFill>
                  <a:srgbClr val="FFFF00"/>
                </a:solidFill>
                <a:effectLst/>
              </a:rPr>
            </a:br>
            <a:r>
              <a:rPr lang="en-US" sz="4900" dirty="0">
                <a:solidFill>
                  <a:srgbClr val="FFFF00"/>
                </a:solidFill>
                <a:effectLst/>
              </a:rPr>
              <a:t> the present Universe </a:t>
            </a:r>
            <a:br>
              <a:rPr lang="en-US" sz="3600" b="0" dirty="0">
                <a:solidFill>
                  <a:srgbClr val="FFFF00"/>
                </a:solidFill>
                <a:effectLst/>
              </a:rPr>
            </a:br>
            <a:endParaRPr lang="de-DE" sz="5400" dirty="0">
              <a:solidFill>
                <a:srgbClr val="FFFF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C41D57-B53A-C540-B2CA-82C58FDD9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9315" y="4426010"/>
            <a:ext cx="3470366" cy="221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2591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3CD06-E2B6-6E84-BBFB-356AC2798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Quantum gravity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E3874A-08CB-8676-3889-81E910F71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021747"/>
            <a:ext cx="8229600" cy="4104416"/>
          </a:xfrm>
        </p:spPr>
        <p:txBody>
          <a:bodyPr/>
          <a:lstStyle/>
          <a:p>
            <a:r>
              <a:rPr lang="en-US" sz="3600" dirty="0"/>
              <a:t>Gravity is </a:t>
            </a:r>
            <a:r>
              <a:rPr lang="en-US" sz="3600" dirty="0">
                <a:solidFill>
                  <a:srgbClr val="FFFF00"/>
                </a:solidFill>
              </a:rPr>
              <a:t>field theory</a:t>
            </a:r>
            <a:r>
              <a:rPr lang="en-US" sz="3600" dirty="0"/>
              <a:t>. Similar to electrodynamics. Metric field.</a:t>
            </a:r>
          </a:p>
          <a:p>
            <a:r>
              <a:rPr lang="en-US" sz="3600" dirty="0"/>
              <a:t>Gravity is </a:t>
            </a:r>
            <a:r>
              <a:rPr lang="en-US" sz="3600" dirty="0">
                <a:solidFill>
                  <a:srgbClr val="FFFF00"/>
                </a:solidFill>
              </a:rPr>
              <a:t>gauge theory</a:t>
            </a:r>
            <a:r>
              <a:rPr lang="en-US" sz="3600" dirty="0"/>
              <a:t>. Similar to QED or QCD. Gauge symmetry: general coordinate transformations ( diffeomorphisms )</a:t>
            </a:r>
          </a:p>
          <a:p>
            <a:r>
              <a:rPr lang="en-US" sz="3600" dirty="0"/>
              <a:t>Quantum gravity: include </a:t>
            </a:r>
            <a:r>
              <a:rPr lang="en-US" sz="3600" dirty="0">
                <a:solidFill>
                  <a:srgbClr val="FFFF00"/>
                </a:solidFill>
              </a:rPr>
              <a:t>metric fluctuations </a:t>
            </a:r>
            <a:r>
              <a:rPr lang="en-US" sz="3600" dirty="0"/>
              <a:t>in functional integral</a:t>
            </a:r>
          </a:p>
        </p:txBody>
      </p:sp>
    </p:spTree>
    <p:extLst>
      <p:ext uri="{BB962C8B-B14F-4D97-AF65-F5344CB8AC3E}">
        <p14:creationId xmlns:p14="http://schemas.microsoft.com/office/powerpoint/2010/main" val="224806785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498D8-5ADE-8EF8-412C-4B848E58F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Quantum gravity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5D91E5-8D57-F9CB-CD35-6AB1E96400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/>
              <a:t>Quantum gravity is similar to other quantum field theories</a:t>
            </a:r>
          </a:p>
          <a:p>
            <a:r>
              <a:rPr lang="en-US" sz="3600" dirty="0"/>
              <a:t>Difference: metric is tensor, gauge bosons are vectors</a:t>
            </a:r>
          </a:p>
          <a:p>
            <a:r>
              <a:rPr lang="en-US" sz="3600" dirty="0"/>
              <a:t>Difference: Quantum gravity is not </a:t>
            </a:r>
            <a:r>
              <a:rPr lang="en-US" sz="3600" dirty="0">
                <a:solidFill>
                  <a:srgbClr val="FFFF00"/>
                </a:solidFill>
              </a:rPr>
              <a:t>perturbatively</a:t>
            </a:r>
            <a:r>
              <a:rPr lang="en-US" sz="3600" dirty="0"/>
              <a:t> renormalizable</a:t>
            </a:r>
          </a:p>
          <a:p>
            <a:r>
              <a:rPr lang="en-US" sz="3600" dirty="0"/>
              <a:t>no small coupling, effective coupling q</a:t>
            </a:r>
            <a:r>
              <a:rPr lang="en-US" sz="3600" baseline="30000" dirty="0"/>
              <a:t>2</a:t>
            </a:r>
            <a:r>
              <a:rPr lang="en-US" sz="3600" dirty="0"/>
              <a:t>/M</a:t>
            </a:r>
            <a:r>
              <a:rPr lang="en-US" sz="3600" baseline="30000" dirty="0"/>
              <a:t>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23035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A3154-2E81-8211-B70F-AEEEFD6E6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Quantum gravity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D82945-6CA1-BC2D-2A17-5033C0EFBA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Quantum gravity is </a:t>
            </a:r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>
                <a:solidFill>
                  <a:srgbClr val="FFFF00"/>
                </a:solidFill>
              </a:rPr>
              <a:t>non-perturbatively renormalizable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Asymptotic safety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      </a:t>
            </a:r>
            <a:r>
              <a:rPr lang="en-US" dirty="0">
                <a:solidFill>
                  <a:srgbClr val="E5FFF5"/>
                </a:solidFill>
              </a:rPr>
              <a:t>Weinberg, Reuter, …</a:t>
            </a:r>
          </a:p>
          <a:p>
            <a:pPr marL="0" indent="0">
              <a:buNone/>
            </a:pPr>
            <a:endParaRPr lang="en-US" dirty="0">
              <a:solidFill>
                <a:srgbClr val="E5FFF5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E5FFF5"/>
                </a:solidFill>
              </a:rPr>
              <a:t>Uses </a:t>
            </a:r>
            <a:r>
              <a:rPr lang="en-US" dirty="0">
                <a:solidFill>
                  <a:srgbClr val="FFFF00"/>
                </a:solidFill>
              </a:rPr>
              <a:t>functional renormalization</a:t>
            </a:r>
          </a:p>
        </p:txBody>
      </p:sp>
    </p:spTree>
    <p:extLst>
      <p:ext uri="{BB962C8B-B14F-4D97-AF65-F5344CB8AC3E}">
        <p14:creationId xmlns:p14="http://schemas.microsoft.com/office/powerpoint/2010/main" val="59621948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Titel 1"/>
          <p:cNvSpPr txBox="1">
            <a:spLocks noGrp="1"/>
          </p:cNvSpPr>
          <p:nvPr>
            <p:ph type="title"/>
          </p:nvPr>
        </p:nvSpPr>
        <p:spPr>
          <a:xfrm>
            <a:off x="468312" y="620712"/>
            <a:ext cx="8229601" cy="1439863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33CCFF"/>
                </a:solidFill>
              </a:defRPr>
            </a:lvl1pPr>
          </a:lstStyle>
          <a:p>
            <a:r>
              <a:t>Asymptotic safety     Asymptotic freedom</a:t>
            </a:r>
          </a:p>
        </p:txBody>
      </p:sp>
      <p:pic>
        <p:nvPicPr>
          <p:cNvPr id="351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2" y="2703483"/>
            <a:ext cx="3517901" cy="24272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112" y="2703483"/>
            <a:ext cx="3743326" cy="2374901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TextBox 2"/>
          <p:cNvSpPr txBox="1"/>
          <p:nvPr/>
        </p:nvSpPr>
        <p:spPr>
          <a:xfrm>
            <a:off x="600501" y="4869160"/>
            <a:ext cx="8246259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>
                <a:solidFill>
                  <a:srgbClr val="FFFF00"/>
                </a:solidFill>
                <a:latin typeface="+mn-lt"/>
                <a:ea typeface="+mn-ea"/>
                <a:cs typeface="+mn-cs"/>
                <a:sym typeface="Arial"/>
              </a:defRPr>
            </a:pPr>
            <a:endParaRPr dirty="0"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473B3-33C0-8ED0-F1E1-B427F21A0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4463" cy="3722009"/>
          </a:xfrm>
        </p:spPr>
        <p:txBody>
          <a:bodyPr>
            <a:normAutofit/>
          </a:bodyPr>
          <a:lstStyle/>
          <a:p>
            <a:r>
              <a:rPr lang="en-US" sz="4800" b="0" i="1" dirty="0">
                <a:solidFill>
                  <a:srgbClr val="FFFF00"/>
                </a:solidFill>
              </a:rPr>
              <a:t>Functional renormalization</a:t>
            </a:r>
            <a:br>
              <a:rPr lang="en-US" sz="4800" b="0" i="1" dirty="0">
                <a:solidFill>
                  <a:srgbClr val="FFFF00"/>
                </a:solidFill>
              </a:rPr>
            </a:br>
            <a:r>
              <a:rPr lang="en-US" sz="4800" b="0" i="1" dirty="0">
                <a:solidFill>
                  <a:srgbClr val="FFFF00"/>
                </a:solidFill>
              </a:rPr>
              <a:t> for the </a:t>
            </a:r>
            <a:br>
              <a:rPr lang="en-US" sz="4800" b="0" i="1" dirty="0">
                <a:solidFill>
                  <a:srgbClr val="FFFF00"/>
                </a:solidFill>
              </a:rPr>
            </a:br>
            <a:r>
              <a:rPr lang="en-US" sz="4800" b="0" i="1" dirty="0">
                <a:solidFill>
                  <a:srgbClr val="FFFF00"/>
                </a:solidFill>
              </a:rPr>
              <a:t>scalar effective potential</a:t>
            </a:r>
          </a:p>
        </p:txBody>
      </p:sp>
    </p:spTree>
    <p:extLst>
      <p:ext uri="{BB962C8B-B14F-4D97-AF65-F5344CB8AC3E}">
        <p14:creationId xmlns:p14="http://schemas.microsoft.com/office/powerpoint/2010/main" val="414193555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41ABA-C6D3-1F42-8489-A0095B33D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Graviton fluctuations matter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139B39-E245-094D-9704-CE176A7154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5" t="41452" r="2751" b="27205"/>
          <a:stretch/>
        </p:blipFill>
        <p:spPr>
          <a:xfrm>
            <a:off x="1719610" y="1800117"/>
            <a:ext cx="5704779" cy="2728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3B3E8E-3F4C-4440-B40A-F9B91574F8A9}"/>
              </a:ext>
            </a:extLst>
          </p:cNvPr>
          <p:cNvSpPr txBox="1"/>
          <p:nvPr/>
        </p:nvSpPr>
        <p:spPr>
          <a:xfrm>
            <a:off x="457201" y="5329989"/>
            <a:ext cx="8915028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Quantum gravity needs method to take them into account</a:t>
            </a:r>
          </a:p>
        </p:txBody>
      </p:sp>
    </p:spTree>
    <p:extLst>
      <p:ext uri="{BB962C8B-B14F-4D97-AF65-F5344CB8AC3E}">
        <p14:creationId xmlns:p14="http://schemas.microsoft.com/office/powerpoint/2010/main" val="234130889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853EB-51CD-F64D-BC9C-FBE7F5AC3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Flowing couplings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E3CD2E-0BBC-9D48-B05F-78CB45FB02B4}"/>
              </a:ext>
            </a:extLst>
          </p:cNvPr>
          <p:cNvSpPr/>
          <p:nvPr/>
        </p:nvSpPr>
        <p:spPr>
          <a:xfrm>
            <a:off x="251520" y="1556792"/>
            <a:ext cx="87129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Couplings change with momentum scale due to quantum fluctuations.</a:t>
            </a:r>
          </a:p>
          <a:p>
            <a:endParaRPr lang="en-US" dirty="0">
              <a:solidFill>
                <a:srgbClr val="FFFF00"/>
              </a:solidFill>
              <a:latin typeface="+mn-lt"/>
            </a:endParaRPr>
          </a:p>
          <a:p>
            <a:r>
              <a:rPr lang="en-US" dirty="0">
                <a:solidFill>
                  <a:srgbClr val="FFFF00"/>
                </a:solidFill>
                <a:latin typeface="+mn-lt"/>
              </a:rPr>
              <a:t>Renormalization scale k : Only fluctuations with momenta larger k are included. </a:t>
            </a:r>
            <a:r>
              <a:rPr lang="en-US" dirty="0">
                <a:latin typeface="+mn-lt"/>
              </a:rPr>
              <a:t>Can be different from flow with momenta or geometrical properties.</a:t>
            </a:r>
            <a:endParaRPr lang="en-US" dirty="0">
              <a:solidFill>
                <a:srgbClr val="FFFF00"/>
              </a:solidFill>
              <a:latin typeface="+mn-lt"/>
            </a:endParaRPr>
          </a:p>
          <a:p>
            <a:endParaRPr lang="en-US" dirty="0">
              <a:solidFill>
                <a:srgbClr val="FFFF00"/>
              </a:solidFill>
              <a:latin typeface="+mn-lt"/>
            </a:endParaRPr>
          </a:p>
          <a:p>
            <a:r>
              <a:rPr lang="en-US" dirty="0">
                <a:latin typeface="+mn-lt"/>
              </a:rPr>
              <a:t>Flow of k to zero : all fluctuations included, </a:t>
            </a:r>
            <a:r>
              <a:rPr lang="en-US" dirty="0">
                <a:solidFill>
                  <a:srgbClr val="FFFF00"/>
                </a:solidFill>
                <a:latin typeface="+mn-lt"/>
              </a:rPr>
              <a:t>IR</a:t>
            </a:r>
          </a:p>
          <a:p>
            <a:r>
              <a:rPr lang="en-US" dirty="0">
                <a:latin typeface="+mn-lt"/>
              </a:rPr>
              <a:t>Flow of k to infinity : </a:t>
            </a:r>
            <a:r>
              <a:rPr lang="en-US" dirty="0">
                <a:solidFill>
                  <a:srgbClr val="FFFF00"/>
                </a:solidFill>
                <a:latin typeface="+mn-lt"/>
              </a:rPr>
              <a:t>UV</a:t>
            </a:r>
          </a:p>
        </p:txBody>
      </p:sp>
    </p:spTree>
    <p:extLst>
      <p:ext uri="{BB962C8B-B14F-4D97-AF65-F5344CB8AC3E}">
        <p14:creationId xmlns:p14="http://schemas.microsoft.com/office/powerpoint/2010/main" val="315314823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09FFE2"/>
                </a:solidFill>
              </a:rPr>
              <a:t>Flow of quartic Higgs coupling</a:t>
            </a:r>
            <a:endParaRPr lang="de-DE" sz="4000" dirty="0">
              <a:solidFill>
                <a:srgbClr val="09FFE2"/>
              </a:solidFill>
            </a:endParaRPr>
          </a:p>
        </p:txBody>
      </p:sp>
      <p:pic>
        <p:nvPicPr>
          <p:cNvPr id="1026" name="Picture 2" descr="http://upload.wikimedia.org/wikipedia/commons/4/44/Mecanismo_de_Higgs_P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276872"/>
            <a:ext cx="3312368" cy="3248119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7554" y="2400449"/>
            <a:ext cx="411952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7D6A8E-1DF3-614D-AC3E-E1AB22D4200D}"/>
              </a:ext>
            </a:extLst>
          </p:cNvPr>
          <p:cNvSpPr/>
          <p:nvPr/>
        </p:nvSpPr>
        <p:spPr>
          <a:xfrm>
            <a:off x="5508104" y="4437112"/>
            <a:ext cx="27363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Fermi scale</a:t>
            </a:r>
            <a:endParaRPr lang="de-DE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84EF604-A329-0D43-8953-87FEAABFB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5077945"/>
            <a:ext cx="2038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374879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99732-7543-D347-AEE2-A336296A1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42617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9FFE2"/>
                </a:solidFill>
              </a:rPr>
              <a:t>Graviton fluctuations erase </a:t>
            </a:r>
            <a:br>
              <a:rPr lang="en-US" dirty="0">
                <a:solidFill>
                  <a:srgbClr val="09FFE2"/>
                </a:solidFill>
              </a:rPr>
            </a:br>
            <a:r>
              <a:rPr lang="en-US" dirty="0">
                <a:solidFill>
                  <a:srgbClr val="09FFE2"/>
                </a:solidFill>
              </a:rPr>
              <a:t>quartic scalar coupling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59A9CF-0729-1B44-8F95-E9BEF4149B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8" t="41681" r="30885" b="26112"/>
          <a:stretch/>
        </p:blipFill>
        <p:spPr>
          <a:xfrm>
            <a:off x="1331640" y="4064707"/>
            <a:ext cx="2995746" cy="9985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5AACF0-5C67-7E46-93FD-83C984B465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0" t="10880" r="19569" b="52743"/>
          <a:stretch/>
        </p:blipFill>
        <p:spPr>
          <a:xfrm>
            <a:off x="1910524" y="5517302"/>
            <a:ext cx="2592288" cy="769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9C20A6-8703-FE40-98EE-E8C5534D66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6" t="58490" r="10046" b="17671"/>
          <a:stretch/>
        </p:blipFill>
        <p:spPr>
          <a:xfrm>
            <a:off x="4644008" y="5536440"/>
            <a:ext cx="4106627" cy="7201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58EED6-C83B-0A48-AE24-88DBCFD9E76B}"/>
              </a:ext>
            </a:extLst>
          </p:cNvPr>
          <p:cNvSpPr/>
          <p:nvPr/>
        </p:nvSpPr>
        <p:spPr>
          <a:xfrm>
            <a:off x="611559" y="1844824"/>
            <a:ext cx="82089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Renormalization scale k : Only fluctuations with momenta larger k are included.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Consider first only fluctuations of metric or graviton 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DB2764-C285-5645-80D3-2301A40EBE1D}"/>
              </a:ext>
            </a:extLst>
          </p:cNvPr>
          <p:cNvSpPr txBox="1"/>
          <p:nvPr/>
        </p:nvSpPr>
        <p:spPr>
          <a:xfrm>
            <a:off x="4569828" y="3933056"/>
            <a:ext cx="39626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FF00"/>
                </a:solidFill>
              </a:rPr>
              <a:t>gravity induced</a:t>
            </a:r>
          </a:p>
          <a:p>
            <a:r>
              <a:rPr lang="en-US" sz="2400" dirty="0">
                <a:solidFill>
                  <a:srgbClr val="00FF00"/>
                </a:solidFill>
              </a:rPr>
              <a:t>anomalous dimension</a:t>
            </a:r>
          </a:p>
          <a:p>
            <a:r>
              <a:rPr lang="en-US" sz="2800" dirty="0">
                <a:solidFill>
                  <a:srgbClr val="FFFF00"/>
                </a:solidFill>
              </a:rPr>
              <a:t>        A &gt; 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6DCCE4-B27D-1C42-9338-2213E0A87FFF}"/>
              </a:ext>
            </a:extLst>
          </p:cNvPr>
          <p:cNvSpPr txBox="1"/>
          <p:nvPr/>
        </p:nvSpPr>
        <p:spPr>
          <a:xfrm>
            <a:off x="251520" y="5517302"/>
            <a:ext cx="1586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for </a:t>
            </a:r>
          </a:p>
          <a:p>
            <a:r>
              <a:rPr lang="en-US" sz="2000" dirty="0"/>
              <a:t>constant A :</a:t>
            </a:r>
          </a:p>
        </p:txBody>
      </p:sp>
    </p:spTree>
    <p:extLst>
      <p:ext uri="{BB962C8B-B14F-4D97-AF65-F5344CB8AC3E}">
        <p14:creationId xmlns:p14="http://schemas.microsoft.com/office/powerpoint/2010/main" val="174460679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33D90-3A66-E4CA-62E3-76DBB8001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9FFE2"/>
                </a:solidFill>
              </a:rPr>
              <a:t>Metric induced scalar anomalous dimension 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377F5-0CE8-DB0E-67EB-6F915142F1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Universality</a:t>
            </a:r>
          </a:p>
          <a:p>
            <a:r>
              <a:rPr lang="en-US" dirty="0"/>
              <a:t>same for scalar fields with arbitrary quantum numbers</a:t>
            </a:r>
          </a:p>
          <a:p>
            <a:r>
              <a:rPr lang="en-US" dirty="0"/>
              <a:t>independent of non-gravitational couplings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DB7FA1-2D7A-24DE-E95E-40A8D172EE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5" t="41452" r="2751" b="27205"/>
          <a:stretch/>
        </p:blipFill>
        <p:spPr>
          <a:xfrm>
            <a:off x="2438801" y="4737630"/>
            <a:ext cx="3859257" cy="184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970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E1915-5E8F-A708-0E52-919A6488F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Extension of general relativity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71FD22-10CA-CA1A-6182-D2390745D3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sz="3600" dirty="0">
                <a:solidFill>
                  <a:srgbClr val="0DFF1A"/>
                </a:solidFill>
              </a:rPr>
              <a:t>Einstein’s general relativity is insufficient</a:t>
            </a:r>
            <a:endParaRPr lang="en-US" dirty="0">
              <a:solidFill>
                <a:srgbClr val="0DFF1A"/>
              </a:solidFill>
            </a:endParaRPr>
          </a:p>
          <a:p>
            <a:endParaRPr lang="en-US" dirty="0"/>
          </a:p>
          <a:p>
            <a:pPr marL="0" indent="0">
              <a:buNone/>
            </a:pPr>
            <a:r>
              <a:rPr lang="en-US" sz="2800" dirty="0"/>
              <a:t>Early Universe: cannot explain isotropy of primordial density fluctuations</a:t>
            </a:r>
          </a:p>
          <a:p>
            <a:r>
              <a:rPr lang="en-US" sz="2800" dirty="0">
                <a:solidFill>
                  <a:srgbClr val="FFFF00"/>
                </a:solidFill>
              </a:rPr>
              <a:t>Inflationary Universe</a:t>
            </a:r>
          </a:p>
          <a:p>
            <a:pPr marL="0" indent="0">
              <a:buNone/>
            </a:pPr>
            <a:r>
              <a:rPr lang="en-US" sz="2800" dirty="0"/>
              <a:t>Late cosmology: Cannot explain accelerated expansion ?</a:t>
            </a:r>
          </a:p>
          <a:p>
            <a:r>
              <a:rPr lang="en-US" sz="2800" dirty="0">
                <a:solidFill>
                  <a:srgbClr val="FFFF00"/>
                </a:solidFill>
              </a:rPr>
              <a:t>( Dynamical ? ) dark energy</a:t>
            </a:r>
          </a:p>
        </p:txBody>
      </p:sp>
    </p:spTree>
    <p:extLst>
      <p:ext uri="{BB962C8B-B14F-4D97-AF65-F5344CB8AC3E}">
        <p14:creationId xmlns:p14="http://schemas.microsoft.com/office/powerpoint/2010/main" val="216306897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4B36F-7F57-C742-BF82-427D1B175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169442" cy="3804067"/>
          </a:xfrm>
        </p:spPr>
        <p:txBody>
          <a:bodyPr>
            <a:normAutofit/>
          </a:bodyPr>
          <a:lstStyle/>
          <a:p>
            <a:r>
              <a:rPr lang="en-US" b="0" i="1" dirty="0">
                <a:solidFill>
                  <a:schemeClr val="tx1"/>
                </a:solidFill>
              </a:rPr>
              <a:t>Quantum gravity </a:t>
            </a:r>
            <a:br>
              <a:rPr lang="en-US" b="0" i="1" dirty="0">
                <a:solidFill>
                  <a:schemeClr val="tx1"/>
                </a:solidFill>
              </a:rPr>
            </a:br>
            <a:r>
              <a:rPr lang="en-US" b="0" i="1" dirty="0">
                <a:solidFill>
                  <a:schemeClr val="tx1"/>
                </a:solidFill>
              </a:rPr>
              <a:t>flattens scalar potentials</a:t>
            </a:r>
          </a:p>
        </p:txBody>
      </p:sp>
    </p:spTree>
    <p:extLst>
      <p:ext uri="{BB962C8B-B14F-4D97-AF65-F5344CB8AC3E}">
        <p14:creationId xmlns:p14="http://schemas.microsoft.com/office/powerpoint/2010/main" val="174448624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93494-FD0A-874C-BD1B-B2DFC2741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Fixed point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52D7E6-FF63-1F49-B552-7079F1CD77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8" t="41681" r="30885" b="26112"/>
          <a:stretch/>
        </p:blipFill>
        <p:spPr>
          <a:xfrm>
            <a:off x="1115616" y="1542239"/>
            <a:ext cx="2952328" cy="9841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8675FA-7B2A-274F-8460-F08764F9A88A}"/>
              </a:ext>
            </a:extLst>
          </p:cNvPr>
          <p:cNvSpPr/>
          <p:nvPr/>
        </p:nvSpPr>
        <p:spPr>
          <a:xfrm>
            <a:off x="683568" y="2780928"/>
            <a:ext cx="811151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dirty="0">
                <a:latin typeface="+mn-lt"/>
              </a:rPr>
              <a:t>The quartic scalar coupling </a:t>
            </a:r>
            <a:r>
              <a:rPr lang="el-GR" sz="2800" dirty="0">
                <a:latin typeface="+mn-lt"/>
                <a:cs typeface="Arial"/>
              </a:rPr>
              <a:t>λ</a:t>
            </a:r>
            <a:r>
              <a:rPr lang="en-US" sz="2800" dirty="0">
                <a:solidFill>
                  <a:srgbClr val="FFFF00"/>
                </a:solidFill>
                <a:latin typeface="+mn-lt"/>
                <a:cs typeface="Arial"/>
              </a:rPr>
              <a:t> </a:t>
            </a:r>
            <a:r>
              <a:rPr lang="en-US" sz="2800" dirty="0">
                <a:latin typeface="+mn-lt"/>
                <a:cs typeface="Arial"/>
              </a:rPr>
              <a:t>has a</a:t>
            </a:r>
          </a:p>
          <a:p>
            <a:pPr>
              <a:buNone/>
            </a:pPr>
            <a:r>
              <a:rPr lang="en-US" sz="2800" dirty="0">
                <a:solidFill>
                  <a:srgbClr val="FFFF00"/>
                </a:solidFill>
                <a:latin typeface="+mn-lt"/>
                <a:cs typeface="Arial"/>
              </a:rPr>
              <a:t>        fixed point </a:t>
            </a:r>
            <a:r>
              <a:rPr lang="en-US" sz="2800" dirty="0">
                <a:latin typeface="+mn-lt"/>
                <a:cs typeface="Arial"/>
              </a:rPr>
              <a:t>at</a:t>
            </a:r>
            <a:r>
              <a:rPr lang="en-US" sz="2800" dirty="0">
                <a:solidFill>
                  <a:srgbClr val="FFFF00"/>
                </a:solidFill>
                <a:latin typeface="+mn-lt"/>
                <a:cs typeface="Arial"/>
              </a:rPr>
              <a:t> </a:t>
            </a:r>
            <a:r>
              <a:rPr lang="el-GR" sz="2800" dirty="0">
                <a:solidFill>
                  <a:srgbClr val="FFFF00"/>
                </a:solidFill>
                <a:latin typeface="+mn-lt"/>
                <a:cs typeface="Arial"/>
              </a:rPr>
              <a:t>λ</a:t>
            </a:r>
            <a:r>
              <a:rPr lang="en-US" sz="2800" dirty="0">
                <a:solidFill>
                  <a:srgbClr val="FFFF00"/>
                </a:solidFill>
                <a:latin typeface="+mn-lt"/>
                <a:cs typeface="Arial"/>
              </a:rPr>
              <a:t>=0</a:t>
            </a:r>
          </a:p>
          <a:p>
            <a:pPr>
              <a:buNone/>
            </a:pPr>
            <a:endParaRPr lang="en-US" sz="2800" dirty="0">
              <a:solidFill>
                <a:srgbClr val="FFFF00"/>
              </a:solidFill>
              <a:latin typeface="+mn-lt"/>
              <a:cs typeface="Arial"/>
            </a:endParaRPr>
          </a:p>
          <a:p>
            <a:pPr>
              <a:buNone/>
            </a:pPr>
            <a:r>
              <a:rPr lang="en-US" sz="2800" dirty="0">
                <a:latin typeface="+mn-lt"/>
                <a:cs typeface="Arial"/>
              </a:rPr>
              <a:t>For A&gt;0 it flows towards the fixed point as k is lowered:   </a:t>
            </a:r>
            <a:r>
              <a:rPr lang="en-US" sz="2800" dirty="0">
                <a:solidFill>
                  <a:srgbClr val="0DFF1A"/>
                </a:solidFill>
                <a:latin typeface="+mn-lt"/>
                <a:cs typeface="Arial"/>
              </a:rPr>
              <a:t>irrelevant coupling</a:t>
            </a:r>
          </a:p>
          <a:p>
            <a:pPr>
              <a:buNone/>
            </a:pPr>
            <a:endParaRPr lang="en-US" sz="2800" dirty="0">
              <a:solidFill>
                <a:srgbClr val="FFFF00"/>
              </a:solidFill>
              <a:latin typeface="+mn-lt"/>
              <a:cs typeface="Arial"/>
            </a:endParaRPr>
          </a:p>
          <a:p>
            <a:pPr>
              <a:buNone/>
            </a:pPr>
            <a:r>
              <a:rPr lang="en-US" sz="2800" dirty="0">
                <a:latin typeface="+mn-lt"/>
                <a:cs typeface="Arial"/>
              </a:rPr>
              <a:t>For a UV – complete theory it is </a:t>
            </a:r>
            <a:r>
              <a:rPr lang="en-US" sz="2800" dirty="0">
                <a:solidFill>
                  <a:srgbClr val="FFFF00"/>
                </a:solidFill>
                <a:latin typeface="+mn-lt"/>
                <a:cs typeface="Arial"/>
              </a:rPr>
              <a:t>predicted</a:t>
            </a:r>
            <a:r>
              <a:rPr lang="en-US" sz="2800" dirty="0">
                <a:latin typeface="+mn-lt"/>
                <a:cs typeface="Arial"/>
              </a:rPr>
              <a:t> to assume the fixed point value</a:t>
            </a:r>
            <a:endParaRPr lang="en-US" sz="28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53EBDD-64C9-EE47-8DE9-57220A943E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0" t="10880" r="19569" b="52743"/>
          <a:stretch/>
        </p:blipFill>
        <p:spPr>
          <a:xfrm>
            <a:off x="4355976" y="1599663"/>
            <a:ext cx="3121466" cy="9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083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B59A7-392A-534C-AA9A-F1A43B137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9FFE2"/>
                </a:solidFill>
              </a:rPr>
              <a:t>Gravitational contribution to running quartic coupling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904815-4AF7-2B46-9068-A9A97DCE3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2021959"/>
            <a:ext cx="3833578" cy="9653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9BEC13-F555-4645-A45B-8B4D7C52DD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196"/>
          <a:stretch/>
        </p:blipFill>
        <p:spPr>
          <a:xfrm>
            <a:off x="962025" y="1994739"/>
            <a:ext cx="1728192" cy="9653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548763-9F6C-C14B-829F-C61FEFFB50ED}"/>
              </a:ext>
            </a:extLst>
          </p:cNvPr>
          <p:cNvSpPr/>
          <p:nvPr/>
        </p:nvSpPr>
        <p:spPr>
          <a:xfrm>
            <a:off x="1403649" y="3284984"/>
            <a:ext cx="4680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running Planck mass 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F33EE6-BA20-9341-A300-B3155D0069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424"/>
          <a:stretch/>
        </p:blipFill>
        <p:spPr>
          <a:xfrm>
            <a:off x="4139952" y="4228951"/>
            <a:ext cx="1163365" cy="9101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BFE781-BA45-5448-8236-525D9C4BA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1992" y="2276872"/>
            <a:ext cx="1284808" cy="4210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8CEAFA-A8B4-5946-A26C-B8F649C6C3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7227" y="3272409"/>
            <a:ext cx="2989737" cy="7001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282FF4-2779-A440-997D-6F2AEA869555}"/>
              </a:ext>
            </a:extLst>
          </p:cNvPr>
          <p:cNvSpPr txBox="1"/>
          <p:nvPr/>
        </p:nvSpPr>
        <p:spPr>
          <a:xfrm>
            <a:off x="251520" y="4167394"/>
            <a:ext cx="4104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dimensionless</a:t>
            </a:r>
          </a:p>
          <a:p>
            <a:r>
              <a:rPr lang="en-US" sz="2800" dirty="0">
                <a:solidFill>
                  <a:srgbClr val="FFFF00"/>
                </a:solidFill>
              </a:rPr>
              <a:t>squared Planck mass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A59FF-781A-0447-BE22-19DCE6AF0914}"/>
              </a:ext>
            </a:extLst>
          </p:cNvPr>
          <p:cNvSpPr txBox="1"/>
          <p:nvPr/>
        </p:nvSpPr>
        <p:spPr>
          <a:xfrm>
            <a:off x="539552" y="5542248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for length scales smaller than the Planck length:</a:t>
            </a:r>
          </a:p>
          <a:p>
            <a:r>
              <a:rPr lang="en-US" sz="2800" dirty="0">
                <a:solidFill>
                  <a:srgbClr val="FFFF00"/>
                </a:solidFill>
              </a:rPr>
              <a:t>metric fluctuations dominate, constant A</a:t>
            </a:r>
          </a:p>
        </p:txBody>
      </p:sp>
    </p:spTree>
    <p:extLst>
      <p:ext uri="{BB962C8B-B14F-4D97-AF65-F5344CB8AC3E}">
        <p14:creationId xmlns:p14="http://schemas.microsoft.com/office/powerpoint/2010/main" val="334910172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/>
          <a:lstStyle/>
          <a:p>
            <a:r>
              <a:rPr lang="en-US" sz="4000" dirty="0">
                <a:solidFill>
                  <a:srgbClr val="09FFE2"/>
                </a:solidFill>
              </a:rPr>
              <a:t>Prediction for quartic Higgs coupling</a:t>
            </a:r>
            <a:endParaRPr lang="de-DE" sz="4000" dirty="0">
              <a:solidFill>
                <a:srgbClr val="09FFE2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2947467"/>
          </a:xfrm>
        </p:spPr>
        <p:txBody>
          <a:bodyPr/>
          <a:lstStyle/>
          <a:p>
            <a:r>
              <a:rPr lang="en-US" dirty="0"/>
              <a:t>great desert</a:t>
            </a:r>
          </a:p>
          <a:p>
            <a:r>
              <a:rPr lang="en-US" dirty="0"/>
              <a:t>high scale fixed point</a:t>
            </a:r>
          </a:p>
          <a:p>
            <a:r>
              <a:rPr lang="en-US" dirty="0"/>
              <a:t>quartic scalar coupling predicted to be very small at transition scale where gravity decouples</a:t>
            </a:r>
            <a:endParaRPr lang="de-DE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4A377D2-DB60-5D49-B2EB-B871F2EF0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4005064"/>
            <a:ext cx="2736305" cy="2694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D0D61B-716E-F947-B589-4A3F69FC0CA5}"/>
              </a:ext>
            </a:extLst>
          </p:cNvPr>
          <p:cNvSpPr txBox="1"/>
          <p:nvPr/>
        </p:nvSpPr>
        <p:spPr>
          <a:xfrm>
            <a:off x="3779912" y="5376488"/>
            <a:ext cx="18002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</a:rPr>
              <a:t>great desert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D24DFAD5-4B55-0445-A86A-C922673C87A3}"/>
              </a:ext>
            </a:extLst>
          </p:cNvPr>
          <p:cNvSpPr/>
          <p:nvPr/>
        </p:nvSpPr>
        <p:spPr bwMode="auto">
          <a:xfrm rot="20377401">
            <a:off x="5551535" y="5904876"/>
            <a:ext cx="921251" cy="294295"/>
          </a:xfrm>
          <a:prstGeom prst="left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4D407D-A4CE-4C40-959E-453071FA36E0}"/>
              </a:ext>
            </a:extLst>
          </p:cNvPr>
          <p:cNvSpPr txBox="1"/>
          <p:nvPr/>
        </p:nvSpPr>
        <p:spPr>
          <a:xfrm>
            <a:off x="6495198" y="5661248"/>
            <a:ext cx="146117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</a:rPr>
              <a:t>fixed point</a:t>
            </a:r>
          </a:p>
        </p:txBody>
      </p:sp>
    </p:spTree>
    <p:extLst>
      <p:ext uri="{BB962C8B-B14F-4D97-AF65-F5344CB8AC3E}">
        <p14:creationId xmlns:p14="http://schemas.microsoft.com/office/powerpoint/2010/main" val="188953593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09FFE2"/>
                </a:solidFill>
              </a:rPr>
              <a:t>Prediction of mass of Higgs boson</a:t>
            </a:r>
            <a:endParaRPr lang="de-DE" sz="4000" dirty="0">
              <a:solidFill>
                <a:srgbClr val="09FFE2"/>
              </a:solidFill>
            </a:endParaRPr>
          </a:p>
        </p:txBody>
      </p:sp>
      <p:pic>
        <p:nvPicPr>
          <p:cNvPr id="1658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628775"/>
            <a:ext cx="78105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4076700"/>
            <a:ext cx="7983537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3" name="Picture 3"/>
          <p:cNvPicPr>
            <a:picLocks noChangeAspect="1" noChangeArrowheads="1"/>
          </p:cNvPicPr>
          <p:nvPr/>
        </p:nvPicPr>
        <p:blipFill>
          <a:blip r:embed="rId4" cstate="print"/>
          <a:srcRect l="45100" t="75000" r="26936" b="10001"/>
          <a:stretch>
            <a:fillRect/>
          </a:stretch>
        </p:blipFill>
        <p:spPr bwMode="auto">
          <a:xfrm>
            <a:off x="2051050" y="5876925"/>
            <a:ext cx="59531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039057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FB1F9-B5B0-1441-8B28-12960FAD9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073189" cy="315436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Scaling solutions</a:t>
            </a:r>
          </a:p>
        </p:txBody>
      </p:sp>
    </p:spTree>
    <p:extLst>
      <p:ext uri="{BB962C8B-B14F-4D97-AF65-F5344CB8AC3E}">
        <p14:creationId xmlns:p14="http://schemas.microsoft.com/office/powerpoint/2010/main" val="135396580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827087" y="260350"/>
            <a:ext cx="7473951" cy="13589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33CC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rPr dirty="0">
                <a:solidFill>
                  <a:srgbClr val="09FFE2"/>
                </a:solidFill>
              </a:rPr>
              <a:t>Ultraviolet fixed point</a:t>
            </a:r>
          </a:p>
        </p:txBody>
      </p:sp>
      <p:pic>
        <p:nvPicPr>
          <p:cNvPr id="133" name="Picture 3" descr="Picture 3"/>
          <p:cNvPicPr>
            <a:picLocks noChangeAspect="1"/>
          </p:cNvPicPr>
          <p:nvPr/>
        </p:nvPicPr>
        <p:blipFill>
          <a:blip r:embed="rId2"/>
          <a:srcRect l="15869" t="10828" r="3288" b="9461"/>
          <a:stretch>
            <a:fillRect/>
          </a:stretch>
        </p:blipFill>
        <p:spPr>
          <a:xfrm>
            <a:off x="1763713" y="1916113"/>
            <a:ext cx="5545138" cy="4100513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Text Box 4"/>
          <p:cNvSpPr txBox="1"/>
          <p:nvPr/>
        </p:nvSpPr>
        <p:spPr>
          <a:xfrm>
            <a:off x="6156325" y="5661025"/>
            <a:ext cx="989742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0000"/>
                </a:solidFill>
              </a:defRPr>
            </a:lvl1pPr>
          </a:lstStyle>
          <a:p>
            <a:r>
              <a:t>Wikipedia</a:t>
            </a:r>
          </a:p>
        </p:txBody>
      </p:sp>
      <p:sp>
        <p:nvSpPr>
          <p:cNvPr id="135" name="TextBox 1"/>
          <p:cNvSpPr txBox="1"/>
          <p:nvPr/>
        </p:nvSpPr>
        <p:spPr>
          <a:xfrm>
            <a:off x="5508104" y="1916115"/>
            <a:ext cx="2952328" cy="548045"/>
          </a:xfrm>
          <a:prstGeom prst="rect">
            <a:avLst/>
          </a:prstGeom>
          <a:solidFill>
            <a:srgbClr val="0099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UV fixed point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normalizable theor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9FFE2"/>
                </a:solidFill>
              </a:defRPr>
            </a:lvl1pPr>
          </a:lstStyle>
          <a:p>
            <a:r>
              <a:rPr dirty="0"/>
              <a:t>Renormalizable theories</a:t>
            </a:r>
          </a:p>
        </p:txBody>
      </p:sp>
      <p:sp>
        <p:nvSpPr>
          <p:cNvPr id="114" name="1) Ultraviolet fixed point :…"/>
          <p:cNvSpPr txBox="1">
            <a:spLocks noGrp="1"/>
          </p:cNvSpPr>
          <p:nvPr>
            <p:ph type="body" idx="1"/>
          </p:nvPr>
        </p:nvSpPr>
        <p:spPr>
          <a:xfrm>
            <a:off x="457200" y="2361108"/>
            <a:ext cx="8509000" cy="7508132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4200">
                <a:solidFill>
                  <a:srgbClr val="DEFF1C"/>
                </a:solidFill>
              </a:defRPr>
            </a:pPr>
            <a:r>
              <a:t>1) Ultraviolet fixed point :   </a:t>
            </a:r>
          </a:p>
          <a:p>
            <a:pPr marL="0" indent="0">
              <a:buClrTx/>
              <a:buSzTx/>
              <a:buNone/>
              <a:defRPr sz="4200">
                <a:solidFill>
                  <a:srgbClr val="DEFF1C"/>
                </a:solidFill>
              </a:defRPr>
            </a:pPr>
            <a:r>
              <a:t>            </a:t>
            </a:r>
            <a:r>
              <a:rPr>
                <a:solidFill>
                  <a:srgbClr val="0FFF03"/>
                </a:solidFill>
              </a:rPr>
              <a:t>scaling solution    </a:t>
            </a:r>
          </a:p>
          <a:p>
            <a:pPr marL="0" indent="0">
              <a:buClrTx/>
              <a:buSzTx/>
              <a:buNone/>
              <a:defRPr sz="4200">
                <a:solidFill>
                  <a:srgbClr val="DEFF1C"/>
                </a:solidFill>
              </a:defRPr>
            </a:pPr>
            <a:endParaRPr>
              <a:solidFill>
                <a:srgbClr val="0FFF03"/>
              </a:solidFill>
            </a:endParaRPr>
          </a:p>
          <a:p>
            <a:pPr marL="0" indent="0">
              <a:buClrTx/>
              <a:buSzTx/>
              <a:buNone/>
              <a:defRPr sz="4200">
                <a:solidFill>
                  <a:srgbClr val="DEFF1C"/>
                </a:solidFill>
              </a:defRPr>
            </a:pPr>
            <a:r>
              <a:t>2) Flow away from fixed point :</a:t>
            </a:r>
          </a:p>
          <a:p>
            <a:pPr marL="0" indent="0">
              <a:buClrTx/>
              <a:buSzTx/>
              <a:buNone/>
              <a:defRPr sz="4200">
                <a:solidFill>
                  <a:srgbClr val="DEFF1C"/>
                </a:solidFill>
              </a:defRPr>
            </a:pPr>
            <a:r>
              <a:t>            </a:t>
            </a:r>
            <a:r>
              <a:rPr>
                <a:solidFill>
                  <a:srgbClr val="00FF12"/>
                </a:solidFill>
              </a:rPr>
              <a:t>relevant parameters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A93D0-E475-DF43-9254-22A503348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solutions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AD6CBA-F239-AF4D-B371-6241D7181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8229600" cy="4852740"/>
          </a:xfrm>
        </p:spPr>
        <p:txBody>
          <a:bodyPr/>
          <a:lstStyle/>
          <a:p>
            <a:r>
              <a:rPr lang="en-US" sz="3600" dirty="0"/>
              <a:t>At fixed point: all ( infinitely many ) dimensionless couplings take fixed values</a:t>
            </a:r>
          </a:p>
          <a:p>
            <a:endParaRPr lang="en-US" sz="3600" dirty="0"/>
          </a:p>
          <a:p>
            <a:r>
              <a:rPr lang="en-US" sz="3600" dirty="0"/>
              <a:t>Whole scalar potential is fixed, for arbitrary values of scalar field</a:t>
            </a:r>
          </a:p>
          <a:p>
            <a:endParaRPr lang="en-US" sz="3600" dirty="0"/>
          </a:p>
          <a:p>
            <a:r>
              <a:rPr lang="en-US" sz="3600" dirty="0"/>
              <a:t>Functional flow equations are needed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7620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caling solutions are restrictiv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Scaling solutions are restrictive</a:t>
            </a:r>
          </a:p>
        </p:txBody>
      </p:sp>
      <p:sp>
        <p:nvSpPr>
          <p:cNvPr id="177" name="Scaling solutions are particular solutions of non-linear differential equations…"/>
          <p:cNvSpPr txBox="1">
            <a:spLocks noGrp="1"/>
          </p:cNvSpPr>
          <p:nvPr>
            <p:ph type="body" idx="1"/>
          </p:nvPr>
        </p:nvSpPr>
        <p:spPr>
          <a:xfrm>
            <a:off x="457200" y="2263576"/>
            <a:ext cx="8229600" cy="4265564"/>
          </a:xfrm>
          <a:prstGeom prst="rect">
            <a:avLst/>
          </a:prstGeom>
        </p:spPr>
        <p:txBody>
          <a:bodyPr/>
          <a:lstStyle/>
          <a:p>
            <a:r>
              <a:t>Scaling solutions are particular solutions of non-linear differential equations</a:t>
            </a:r>
          </a:p>
          <a:p>
            <a:r>
              <a:t>In presence of gravitational fluctuations: scalar effective potential no longer approximated by polynomial</a:t>
            </a:r>
          </a:p>
        </p:txBody>
      </p:sp>
    </p:spTree>
    <p:extLst>
      <p:ext uri="{BB962C8B-B14F-4D97-AF65-F5344CB8AC3E}">
        <p14:creationId xmlns:p14="http://schemas.microsoft.com/office/powerpoint/2010/main" val="313388617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882DE-0439-0313-1047-673E5CC5A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Metric + scalar field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0E32A7-E879-9DB2-326D-8ED831ABA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927175"/>
            <a:ext cx="8369300" cy="4601965"/>
          </a:xfrm>
        </p:spPr>
        <p:txBody>
          <a:bodyPr/>
          <a:lstStyle/>
          <a:p>
            <a:r>
              <a:rPr lang="en-US" sz="3600" dirty="0"/>
              <a:t>Inflation : </a:t>
            </a:r>
          </a:p>
          <a:p>
            <a:pPr marL="0" indent="0">
              <a:buNone/>
            </a:pPr>
            <a:r>
              <a:rPr lang="en-US" sz="3600" dirty="0"/>
              <a:t>   add scalar field ( </a:t>
            </a:r>
            <a:r>
              <a:rPr lang="en-US" sz="3600" dirty="0" err="1">
                <a:solidFill>
                  <a:srgbClr val="FFFF00"/>
                </a:solidFill>
              </a:rPr>
              <a:t>inflaton</a:t>
            </a:r>
            <a:r>
              <a:rPr lang="en-US" sz="3600" dirty="0"/>
              <a:t> )</a:t>
            </a:r>
          </a:p>
          <a:p>
            <a:endParaRPr lang="en-US" sz="3600" dirty="0"/>
          </a:p>
          <a:p>
            <a:r>
              <a:rPr lang="en-US" sz="3600" dirty="0"/>
              <a:t>Dynamical dark energy or quintessence:</a:t>
            </a:r>
          </a:p>
          <a:p>
            <a:pPr marL="0" indent="0">
              <a:buNone/>
            </a:pPr>
            <a:r>
              <a:rPr lang="en-US" sz="3600" dirty="0"/>
              <a:t>    add scalar field ( </a:t>
            </a:r>
            <a:r>
              <a:rPr lang="en-US" sz="3600" dirty="0" err="1">
                <a:solidFill>
                  <a:srgbClr val="FFFF00"/>
                </a:solidFill>
              </a:rPr>
              <a:t>cosmon</a:t>
            </a:r>
            <a:r>
              <a:rPr lang="en-US" sz="3600" dirty="0"/>
              <a:t> )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                         </a:t>
            </a:r>
            <a:r>
              <a:rPr lang="en-US" sz="3600" dirty="0" err="1"/>
              <a:t>inflaton</a:t>
            </a:r>
            <a:r>
              <a:rPr lang="en-US" sz="3600" dirty="0"/>
              <a:t> = </a:t>
            </a:r>
            <a:r>
              <a:rPr lang="en-US" sz="3600" dirty="0" err="1"/>
              <a:t>cosmon</a:t>
            </a:r>
            <a:r>
              <a:rPr lang="en-US" sz="3600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172017191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E3F95-F007-5446-8B28-36A0788FE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Scaling solutions and cosmology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F505B-4C10-F74C-83A6-99F33A7C7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925053"/>
            <a:ext cx="8229600" cy="478856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Cosmology involves scalar potentials over large range of field values</a:t>
            </a:r>
          </a:p>
          <a:p>
            <a:endParaRPr lang="en-US" dirty="0"/>
          </a:p>
          <a:p>
            <a:r>
              <a:rPr lang="en-US" dirty="0" err="1"/>
              <a:t>Inflaton</a:t>
            </a:r>
            <a:r>
              <a:rPr lang="en-US" dirty="0"/>
              <a:t> potential</a:t>
            </a:r>
          </a:p>
          <a:p>
            <a:endParaRPr lang="en-US" dirty="0"/>
          </a:p>
          <a:p>
            <a:r>
              <a:rPr lang="en-US" dirty="0"/>
              <a:t>Higgs potential for Higgs inflation</a:t>
            </a:r>
          </a:p>
          <a:p>
            <a:endParaRPr lang="en-US" dirty="0"/>
          </a:p>
          <a:p>
            <a:r>
              <a:rPr lang="en-US" dirty="0" err="1"/>
              <a:t>Cosmon</a:t>
            </a:r>
            <a:r>
              <a:rPr lang="en-US" dirty="0"/>
              <a:t> potential for dynamical dark energy or quintessence</a:t>
            </a:r>
          </a:p>
        </p:txBody>
      </p:sp>
    </p:spTree>
    <p:extLst>
      <p:ext uri="{BB962C8B-B14F-4D97-AF65-F5344CB8AC3E}">
        <p14:creationId xmlns:p14="http://schemas.microsoft.com/office/powerpoint/2010/main" val="3079863314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C23A4-4B91-AA48-915F-71F1815A0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18147"/>
            <a:ext cx="7904747" cy="4764505"/>
          </a:xfrm>
        </p:spPr>
        <p:txBody>
          <a:bodyPr/>
          <a:lstStyle/>
          <a:p>
            <a:r>
              <a:rPr lang="en-US" b="0" i="1" dirty="0">
                <a:solidFill>
                  <a:schemeClr val="tx1"/>
                </a:solidFill>
              </a:rPr>
              <a:t>Quantum gravity :</a:t>
            </a:r>
            <a:br>
              <a:rPr lang="en-US" b="0" i="1" dirty="0">
                <a:solidFill>
                  <a:schemeClr val="tx1"/>
                </a:solidFill>
              </a:rPr>
            </a:br>
            <a:r>
              <a:rPr lang="en-US" b="0" i="1" dirty="0">
                <a:solidFill>
                  <a:schemeClr val="tx1"/>
                </a:solidFill>
              </a:rPr>
              <a:t>these potentials are not arbitrary</a:t>
            </a:r>
          </a:p>
        </p:txBody>
      </p:sp>
    </p:spTree>
    <p:extLst>
      <p:ext uri="{BB962C8B-B14F-4D97-AF65-F5344CB8AC3E}">
        <p14:creationId xmlns:p14="http://schemas.microsoft.com/office/powerpoint/2010/main" val="3648724241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54912-55A2-0442-8004-40DC2611B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Dilaton</a:t>
            </a:r>
            <a:r>
              <a:rPr lang="en-US" dirty="0"/>
              <a:t> quantum gravity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2FE44B-5660-5948-AF8E-42354B35A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412274"/>
            <a:ext cx="8229600" cy="411686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quantum gravity coupled to a scalar field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 err="1">
                <a:solidFill>
                  <a:srgbClr val="E5FFF5"/>
                </a:solidFill>
              </a:rPr>
              <a:t>Henz</a:t>
            </a:r>
            <a:r>
              <a:rPr lang="en-US" sz="2800" dirty="0">
                <a:solidFill>
                  <a:srgbClr val="E5FFF5"/>
                </a:solidFill>
              </a:rPr>
              <a:t>, Pawlowski, </a:t>
            </a:r>
            <a:r>
              <a:rPr lang="en-US" sz="2800" dirty="0" err="1">
                <a:solidFill>
                  <a:srgbClr val="E5FFF5"/>
                </a:solidFill>
              </a:rPr>
              <a:t>Rodigast</a:t>
            </a:r>
            <a:r>
              <a:rPr lang="en-US" sz="2800" dirty="0">
                <a:solidFill>
                  <a:srgbClr val="E5FFF5"/>
                </a:solidFill>
              </a:rPr>
              <a:t>, Yamada, Reichert,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E5FFF5"/>
                </a:solidFill>
              </a:rPr>
              <a:t>Eichhorn, Pauly, Laporte, Pereira, Saueressig, Wang…</a:t>
            </a:r>
          </a:p>
        </p:txBody>
      </p:sp>
    </p:spTree>
    <p:extLst>
      <p:ext uri="{BB962C8B-B14F-4D97-AF65-F5344CB8AC3E}">
        <p14:creationId xmlns:p14="http://schemas.microsoft.com/office/powerpoint/2010/main" val="127971101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0BCFD-9E62-DBA2-FE0D-5E5A2DEB1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2074"/>
            <a:ext cx="8224887" cy="1491599"/>
          </a:xfrm>
        </p:spPr>
        <p:txBody>
          <a:bodyPr/>
          <a:lstStyle/>
          <a:p>
            <a:r>
              <a:rPr lang="en-US" sz="4400" dirty="0"/>
              <a:t>Flow equation for scalar potential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EF6BA0-2D6C-44D1-E886-D623EF788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889" y="4085372"/>
            <a:ext cx="1388855" cy="7908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F2C45A-45FC-6AC3-FAA5-9FA766802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259" y="4201410"/>
            <a:ext cx="2700867" cy="55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FF57B3-26DC-C806-D156-A2244A1C7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302" y="1687224"/>
            <a:ext cx="1793914" cy="6492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181282-1363-01FC-287D-2B180F3F08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6474" y="1687143"/>
            <a:ext cx="1253195" cy="6101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85828C-643F-6D84-5EC0-B2BF45D684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813" y="1687224"/>
            <a:ext cx="4393599" cy="6492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F19A7D-0F09-51F2-70B5-7A5A387007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9546" y="5646759"/>
            <a:ext cx="5324287" cy="9045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3A6E96-5000-C2AE-5336-9D17C29636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7208" y="3034930"/>
            <a:ext cx="3873500" cy="774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9AC8EE-8460-9974-6331-16C76EB517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4045221"/>
            <a:ext cx="3656092" cy="8711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B46091-4A64-29E4-CE88-FE8347519C8C}"/>
              </a:ext>
            </a:extLst>
          </p:cNvPr>
          <p:cNvSpPr txBox="1"/>
          <p:nvPr/>
        </p:nvSpPr>
        <p:spPr>
          <a:xfrm>
            <a:off x="1357460" y="4930411"/>
            <a:ext cx="583519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Differential equation for scaling solution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73314F-472A-0063-4938-A91D74AC0F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44516" y="2482193"/>
            <a:ext cx="1155700" cy="355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41FE5-EDE8-BB6D-4B30-1B067B60D6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16475" y="2467452"/>
            <a:ext cx="12065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30799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caling potential in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4FFEE"/>
                </a:solidFill>
              </a:defRPr>
            </a:pPr>
            <a:r>
              <a:t>Scaling potential in </a:t>
            </a:r>
          </a:p>
          <a:p>
            <a:pPr>
              <a:defRPr>
                <a:solidFill>
                  <a:srgbClr val="04FFEE"/>
                </a:solidFill>
              </a:defRPr>
            </a:pPr>
            <a:r>
              <a:t>standard model</a:t>
            </a:r>
          </a:p>
        </p:txBody>
      </p:sp>
      <p:pic>
        <p:nvPicPr>
          <p:cNvPr id="18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21" y="1788565"/>
            <a:ext cx="5268590" cy="497736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AC2372-9898-B64D-BA75-792418B5C5BA}"/>
              </a:ext>
            </a:extLst>
          </p:cNvPr>
          <p:cNvSpPr txBox="1"/>
          <p:nvPr/>
        </p:nvSpPr>
        <p:spPr>
          <a:xfrm>
            <a:off x="6448926" y="1949116"/>
            <a:ext cx="2559353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u : dimensionless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scalar potential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u= U/k</a:t>
            </a:r>
            <a:r>
              <a:rPr lang="en-US" baseline="30000" dirty="0"/>
              <a:t>4</a:t>
            </a:r>
            <a:endParaRPr kumimoji="0" lang="en-US" sz="2800" b="0" i="0" u="none" strike="noStrike" cap="none" spc="0" normalizeH="0" baseline="30000" dirty="0">
              <a:ln>
                <a:noFill/>
              </a:ln>
              <a:solidFill>
                <a:srgbClr val="FFFF00"/>
              </a:solidFill>
              <a:effectLst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F23818-4EF4-3C43-9F3B-F61E2E734522}"/>
              </a:ext>
            </a:extLst>
          </p:cNvPr>
          <p:cNvSpPr txBox="1"/>
          <p:nvPr/>
        </p:nvSpPr>
        <p:spPr>
          <a:xfrm>
            <a:off x="6448926" y="3886200"/>
            <a:ext cx="2555481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x : logarithm of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scalar field value</a:t>
            </a:r>
          </a:p>
        </p:txBody>
      </p:sp>
    </p:spTree>
    <p:extLst>
      <p:ext uri="{BB962C8B-B14F-4D97-AF65-F5344CB8AC3E}">
        <p14:creationId xmlns:p14="http://schemas.microsoft.com/office/powerpoint/2010/main" val="67181382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555AFB6-19A3-D04B-9311-02045C0AF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Scaling solution : flat potential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2DD45C-39AD-2C4B-AB28-51FDD5BA8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372" y="2049067"/>
            <a:ext cx="5596547" cy="373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54067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B905C-7420-DE5B-2886-081B1FA68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2073"/>
            <a:ext cx="8250572" cy="1862561"/>
          </a:xfrm>
        </p:spPr>
        <p:txBody>
          <a:bodyPr/>
          <a:lstStyle/>
          <a:p>
            <a:r>
              <a:rPr lang="en-US" dirty="0"/>
              <a:t>Derivative expansion of effective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609B16-1108-F53C-C04E-33E1D4A15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79" y="2913247"/>
            <a:ext cx="7923841" cy="10315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F4162F-FA35-AE3D-6FFC-186C2CD23CF9}"/>
              </a:ext>
            </a:extLst>
          </p:cNvPr>
          <p:cNvSpPr txBox="1"/>
          <p:nvPr/>
        </p:nvSpPr>
        <p:spPr>
          <a:xfrm>
            <a:off x="2732926" y="4798031"/>
            <a:ext cx="3392914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variable gravity</a:t>
            </a:r>
          </a:p>
        </p:txBody>
      </p:sp>
    </p:spTree>
    <p:extLst>
      <p:ext uri="{BB962C8B-B14F-4D97-AF65-F5344CB8AC3E}">
        <p14:creationId xmlns:p14="http://schemas.microsoft.com/office/powerpoint/2010/main" val="3292296606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E0D5-CCAE-B3B0-2751-01ADCC6E5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Differential equation for scaling solution for effective Planck mass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D00ECC-5711-5262-880A-B4EED36B0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983" y="2115727"/>
            <a:ext cx="3024171" cy="6419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E40F30-84CE-F58B-4EF2-6108F685E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256" y="3273177"/>
            <a:ext cx="5196329" cy="25255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ACD50E-031F-B081-FBEE-BA73343C7EAF}"/>
              </a:ext>
            </a:extLst>
          </p:cNvPr>
          <p:cNvSpPr/>
          <p:nvPr/>
        </p:nvSpPr>
        <p:spPr>
          <a:xfrm>
            <a:off x="6570482" y="2182484"/>
            <a:ext cx="1989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 =2 F/ k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981058-48C2-A23E-148B-E44102BE04EE}"/>
              </a:ext>
            </a:extLst>
          </p:cNvPr>
          <p:cNvSpPr txBox="1"/>
          <p:nvPr/>
        </p:nvSpPr>
        <p:spPr>
          <a:xfrm>
            <a:off x="3478490" y="5891753"/>
            <a:ext cx="2554663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M. Yamada, …</a:t>
            </a:r>
          </a:p>
        </p:txBody>
      </p:sp>
    </p:spTree>
    <p:extLst>
      <p:ext uri="{BB962C8B-B14F-4D97-AF65-F5344CB8AC3E}">
        <p14:creationId xmlns:p14="http://schemas.microsoft.com/office/powerpoint/2010/main" val="2725316853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oefficient of curvature scalar in standard mod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Coefficient of curvature scalar in standard model</a:t>
            </a:r>
          </a:p>
        </p:txBody>
      </p:sp>
      <p:pic>
        <p:nvPicPr>
          <p:cNvPr id="18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05" y="1698484"/>
            <a:ext cx="5581759" cy="496968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152698-C205-C549-9BE3-681AC2E22184}"/>
              </a:ext>
            </a:extLst>
          </p:cNvPr>
          <p:cNvSpPr txBox="1"/>
          <p:nvPr/>
        </p:nvSpPr>
        <p:spPr>
          <a:xfrm>
            <a:off x="6430666" y="1940445"/>
            <a:ext cx="2589979" cy="28212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w : dimensionless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field dependent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squared Planck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mass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w =2 F/ k</a:t>
            </a:r>
            <a:r>
              <a:rPr lang="en-US" baseline="30000" dirty="0"/>
              <a:t>2</a:t>
            </a:r>
            <a:endParaRPr lang="en-US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aseline="300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spc="0" normalizeH="0" baseline="30000" dirty="0">
              <a:ln>
                <a:noFill/>
              </a:ln>
              <a:solidFill>
                <a:srgbClr val="FFFF00"/>
              </a:solidFill>
              <a:effectLst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F26061-C3A0-9C4F-B423-635831EE2985}"/>
              </a:ext>
            </a:extLst>
          </p:cNvPr>
          <p:cNvSpPr txBox="1"/>
          <p:nvPr/>
        </p:nvSpPr>
        <p:spPr>
          <a:xfrm>
            <a:off x="6388767" y="4680284"/>
            <a:ext cx="2662765" cy="1815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DFF1A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non-minimal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DFF1A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coupling of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DFF1A"/>
                </a:solidFill>
              </a:rPr>
              <a:t>scalar field </a:t>
            </a:r>
          </a:p>
          <a:p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DFF1A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to gravity</a:t>
            </a:r>
            <a:r>
              <a:rPr lang="en-US" dirty="0">
                <a:solidFill>
                  <a:srgbClr val="0DFF1A"/>
                </a:solidFill>
              </a:rPr>
              <a:t> : ξχ</a:t>
            </a:r>
            <a:r>
              <a:rPr lang="en-US" baseline="30000" dirty="0">
                <a:solidFill>
                  <a:srgbClr val="0DFF1A"/>
                </a:solidFill>
              </a:rPr>
              <a:t>2</a:t>
            </a:r>
            <a:r>
              <a:rPr lang="en-US" dirty="0">
                <a:solidFill>
                  <a:srgbClr val="0DFF1A"/>
                </a:solidFill>
              </a:rPr>
              <a:t>R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DFF1A"/>
              </a:solidFill>
              <a:effectLst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86258711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555AFB6-19A3-D04B-9311-02045C0AF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9FFE2"/>
                </a:solidFill>
              </a:rPr>
              <a:t>Scaling solution : flat potential,</a:t>
            </a:r>
            <a:br>
              <a:rPr lang="en-US" dirty="0">
                <a:solidFill>
                  <a:srgbClr val="09FFE2"/>
                </a:solidFill>
              </a:rPr>
            </a:br>
            <a:r>
              <a:rPr lang="en-US" dirty="0">
                <a:solidFill>
                  <a:srgbClr val="09FFE2"/>
                </a:solidFill>
              </a:rPr>
              <a:t>non-minimal scalar- gravity coupling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2DD45C-39AD-2C4B-AB28-51FDD5BA8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372" y="2049067"/>
            <a:ext cx="5596547" cy="373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0856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Rectangle 2">
            <a:extLst>
              <a:ext uri="{FF2B5EF4-FFF2-40B4-BE49-F238E27FC236}">
                <a16:creationId xmlns:a16="http://schemas.microsoft.com/office/drawing/2014/main" id="{EEAAAF05-9719-AB16-4A1B-4B5EDD797393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00FFFF"/>
                </a:solidFill>
                <a:ea typeface="+mj-ea"/>
                <a:cs typeface="+mj-cs"/>
              </a:rPr>
              <a:t>Cosmological equations</a:t>
            </a:r>
            <a:endParaRPr lang="de-DE" dirty="0">
              <a:solidFill>
                <a:srgbClr val="00FFFF"/>
              </a:solidFill>
              <a:ea typeface="+mj-ea"/>
              <a:cs typeface="+mj-cs"/>
            </a:endParaRPr>
          </a:p>
        </p:txBody>
      </p:sp>
      <p:pic>
        <p:nvPicPr>
          <p:cNvPr id="256003" name="Picture 4" descr="figure">
            <a:extLst>
              <a:ext uri="{FF2B5EF4-FFF2-40B4-BE49-F238E27FC236}">
                <a16:creationId xmlns:a16="http://schemas.microsoft.com/office/drawing/2014/main" id="{3713E46C-D7B7-5681-9B93-5A23BEFC98B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581" y="1867556"/>
            <a:ext cx="619283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04" name="Picture 5" descr="txp_fig">
            <a:extLst>
              <a:ext uri="{FF2B5EF4-FFF2-40B4-BE49-F238E27FC236}">
                <a16:creationId xmlns:a16="http://schemas.microsoft.com/office/drawing/2014/main" id="{33F55732-3A60-6E75-6319-252AF035CEBE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488" y="2929731"/>
            <a:ext cx="6048375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E8709D3-7887-959A-B7B3-86D228DB6354}"/>
              </a:ext>
            </a:extLst>
          </p:cNvPr>
          <p:cNvSpPr/>
          <p:nvPr/>
        </p:nvSpPr>
        <p:spPr>
          <a:xfrm>
            <a:off x="1171254" y="4325421"/>
            <a:ext cx="7171362" cy="1345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same equations for inflation and dynamical dark energy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555AFB6-19A3-D04B-9311-02045C0AF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Scaling solution in Einstein frame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ADDF3C-764B-D244-A4E2-1BE5A4676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371" y="2674002"/>
            <a:ext cx="4242407" cy="27118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2DD45C-39AD-2C4B-AB28-51FDD5BA8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92" y="2674002"/>
            <a:ext cx="4067720" cy="271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40754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CEC9B-8229-D44A-991F-4DCDD707B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Quintessential inflation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7FDBB5-C708-574D-B8E7-D18E1CA79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026" y="1753477"/>
            <a:ext cx="6315974" cy="40372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095FF4-E8AD-9648-837D-14F46AF7472C}"/>
              </a:ext>
            </a:extLst>
          </p:cNvPr>
          <p:cNvSpPr txBox="1"/>
          <p:nvPr/>
        </p:nvSpPr>
        <p:spPr>
          <a:xfrm>
            <a:off x="5747657" y="4136572"/>
            <a:ext cx="2092317" cy="9628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FF00"/>
                </a:highlight>
                <a:uFillTx/>
                <a:latin typeface="Garamond"/>
                <a:ea typeface="Garamond"/>
                <a:cs typeface="Garamond"/>
                <a:sym typeface="Garamond"/>
              </a:rPr>
              <a:t>Dynamical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Dark Energy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highlight>
                <a:srgbClr val="FFFF00"/>
              </a:highlight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F6FDDB-0962-9C4D-8FF1-FA9EB14DBA07}"/>
              </a:ext>
            </a:extLst>
          </p:cNvPr>
          <p:cNvSpPr txBox="1"/>
          <p:nvPr/>
        </p:nvSpPr>
        <p:spPr>
          <a:xfrm>
            <a:off x="1524000" y="3187338"/>
            <a:ext cx="1767840" cy="5847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highlight>
                  <a:srgbClr val="FFFF00"/>
                </a:highlight>
              </a:rPr>
              <a:t>Inflation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2F747F-EAEE-194A-8F18-38EA5324628E}"/>
              </a:ext>
            </a:extLst>
          </p:cNvPr>
          <p:cNvSpPr txBox="1"/>
          <p:nvPr/>
        </p:nvSpPr>
        <p:spPr>
          <a:xfrm>
            <a:off x="457201" y="5956663"/>
            <a:ext cx="8599714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Spokoiny, Peebles, </a:t>
            </a:r>
            <a:r>
              <a:rPr kumimoji="0" lang="en-US" sz="2000" b="0" i="0" u="none" strike="noStrike" cap="none" spc="0" normalizeH="0" baseline="0" dirty="0" err="1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Vilenkin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, </a:t>
            </a:r>
            <a:r>
              <a:rPr kumimoji="0" lang="en-US" sz="2000" b="0" i="0" u="none" strike="noStrike" cap="none" spc="0" normalizeH="0" baseline="0" dirty="0" err="1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Peloso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, Rosati, </a:t>
            </a:r>
            <a:r>
              <a:rPr kumimoji="0" lang="en-US" sz="2000" b="0" i="0" u="none" strike="noStrike" cap="none" spc="0" normalizeH="0" baseline="0" dirty="0" err="1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Dimopoulos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, Valle, </a:t>
            </a:r>
            <a:r>
              <a:rPr kumimoji="0" lang="en-US" sz="2000" b="0" i="0" u="none" strike="noStrike" cap="none" spc="0" normalizeH="0" baseline="0" dirty="0" err="1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Giovannini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,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err="1">
                <a:solidFill>
                  <a:srgbClr val="E5FFF5"/>
                </a:solidFill>
              </a:rPr>
              <a:t>Brax</a:t>
            </a:r>
            <a:r>
              <a:rPr lang="en-US" sz="2000" dirty="0">
                <a:solidFill>
                  <a:srgbClr val="E5FFF5"/>
                </a:solidFill>
              </a:rPr>
              <a:t>, Martin, Hossain, </a:t>
            </a:r>
            <a:r>
              <a:rPr lang="en-US" sz="2000" dirty="0" err="1">
                <a:solidFill>
                  <a:srgbClr val="E5FFF5"/>
                </a:solidFill>
              </a:rPr>
              <a:t>Myrzakulov</a:t>
            </a:r>
            <a:r>
              <a:rPr lang="en-US" sz="2000" dirty="0">
                <a:solidFill>
                  <a:srgbClr val="E5FFF5"/>
                </a:solidFill>
              </a:rPr>
              <a:t>, Sami, </a:t>
            </a:r>
            <a:r>
              <a:rPr lang="en-US" sz="2000" dirty="0" err="1">
                <a:solidFill>
                  <a:srgbClr val="E5FFF5"/>
                </a:solidFill>
              </a:rPr>
              <a:t>Saridakis</a:t>
            </a:r>
            <a:r>
              <a:rPr lang="en-US" sz="2000" dirty="0">
                <a:solidFill>
                  <a:srgbClr val="E5FFF5"/>
                </a:solidFill>
              </a:rPr>
              <a:t>, de </a:t>
            </a:r>
            <a:r>
              <a:rPr lang="en-US" sz="2000" dirty="0" err="1">
                <a:solidFill>
                  <a:srgbClr val="E5FFF5"/>
                </a:solidFill>
              </a:rPr>
              <a:t>Haro</a:t>
            </a:r>
            <a:r>
              <a:rPr lang="en-US" sz="2000" dirty="0">
                <a:solidFill>
                  <a:srgbClr val="E5FFF5"/>
                </a:solidFill>
              </a:rPr>
              <a:t>, </a:t>
            </a:r>
            <a:r>
              <a:rPr lang="en-US" sz="2000" dirty="0" err="1">
                <a:solidFill>
                  <a:srgbClr val="E5FFF5"/>
                </a:solidFill>
              </a:rPr>
              <a:t>Salo</a:t>
            </a:r>
            <a:r>
              <a:rPr lang="en-US" sz="2000" dirty="0">
                <a:solidFill>
                  <a:srgbClr val="E5FFF5"/>
                </a:solidFill>
              </a:rPr>
              <a:t>, </a:t>
            </a:r>
            <a:r>
              <a:rPr lang="en-US" sz="2000" dirty="0" err="1">
                <a:solidFill>
                  <a:srgbClr val="E5FFF5"/>
                </a:solidFill>
              </a:rPr>
              <a:t>Bettoni</a:t>
            </a:r>
            <a:r>
              <a:rPr lang="en-US" sz="2000" dirty="0">
                <a:solidFill>
                  <a:srgbClr val="E5FFF5"/>
                </a:solidFill>
              </a:rPr>
              <a:t>, Rubio…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E5FFF5"/>
              </a:solidFill>
              <a:effectLst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4180529519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F9BAC-22BB-2D4A-9F01-A98532D98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199120" cy="14061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9FFE2"/>
                </a:solidFill>
              </a:rPr>
              <a:t>Weyl transformation for</a:t>
            </a:r>
            <a:br>
              <a:rPr lang="en-US" dirty="0">
                <a:solidFill>
                  <a:srgbClr val="09FFE2"/>
                </a:solidFill>
              </a:rPr>
            </a:br>
            <a:r>
              <a:rPr lang="en-US" dirty="0">
                <a:solidFill>
                  <a:srgbClr val="09FFE2"/>
                </a:solidFill>
              </a:rPr>
              <a:t>variable gravity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8017B5-AF58-D643-A540-DAE798E93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603" y="2996179"/>
            <a:ext cx="6496045" cy="8456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FE96B4-AEC0-364C-A854-DEB04148A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686" y="4038964"/>
            <a:ext cx="6479962" cy="8719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B42894-C322-E347-8FA2-C3E8AC7DD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3603" y="5294627"/>
            <a:ext cx="2014344" cy="10281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7D3AC6-15E8-7543-ADFA-B5572487F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3681" y="5416272"/>
            <a:ext cx="4630875" cy="845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66FF9-53F9-E045-AAF7-02F7F9E352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3951" y="1920580"/>
            <a:ext cx="3533140" cy="5118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A8C834-3D5B-084F-B477-4A0F443C3C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909" y="1892688"/>
            <a:ext cx="3793788" cy="5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67110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1DB4B0-617E-5641-B353-FEF020ECB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Scaling solution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22E871-49EC-EF4F-8F0B-878D05A2C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316" y="3780972"/>
            <a:ext cx="4008120" cy="2672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B5C78D-567E-5A4B-88C0-A4A60F73D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8487" y="2309601"/>
            <a:ext cx="4050344" cy="11006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0560E1-C046-7444-BD3D-0DAC6DEE3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169" y="2290355"/>
            <a:ext cx="2736306" cy="11193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F81E28-AE48-2D4B-8CB4-F535C4C4E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1926" y="4924170"/>
            <a:ext cx="1833626" cy="9304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7532E0-7917-244A-B225-BD48F9D924FF}"/>
              </a:ext>
            </a:extLst>
          </p:cNvPr>
          <p:cNvSpPr txBox="1"/>
          <p:nvPr/>
        </p:nvSpPr>
        <p:spPr>
          <a:xfrm>
            <a:off x="5815584" y="3922776"/>
            <a:ext cx="2410273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For low energy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standard model :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878431676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6E883-92CB-3643-8217-85EE67798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Scaling solution in Einstein frame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AB2E22-990A-C845-B255-CD6CFD775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077" y="2001520"/>
            <a:ext cx="6324600" cy="187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A9C158-86E8-F34B-BA61-B375D9ED4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127" y="4185920"/>
            <a:ext cx="32385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457906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6E883-92CB-3643-8217-85EE67798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Mass scales in Einstein frame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5E9B1F-C2B6-814D-B367-7849D2F3EE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/>
              <a:t>Renormalization scale k is no longer present</a:t>
            </a:r>
          </a:p>
          <a:p>
            <a:pPr marL="0" indent="0">
              <a:buNone/>
            </a:pPr>
            <a:r>
              <a:rPr lang="en-US" sz="3600" dirty="0"/>
              <a:t>Planck mass M not intrinsic: introduced only by change of variables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AB2E22-990A-C845-B255-CD6CFD775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38" y="4285305"/>
            <a:ext cx="5043170" cy="14987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A9C158-86E8-F34B-BA61-B375D9ED4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064" y="4272931"/>
            <a:ext cx="2383426" cy="152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812866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6E883-92CB-3643-8217-85EE67798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9FFE2"/>
                </a:solidFill>
              </a:rPr>
              <a:t>Asymptotic solution of</a:t>
            </a:r>
            <a:br>
              <a:rPr lang="en-US" dirty="0">
                <a:solidFill>
                  <a:srgbClr val="09FFE2"/>
                </a:solidFill>
              </a:rPr>
            </a:br>
            <a:r>
              <a:rPr lang="en-US" dirty="0">
                <a:solidFill>
                  <a:srgbClr val="09FFE2"/>
                </a:solidFill>
              </a:rPr>
              <a:t>cosmological constant problem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AB2E22-990A-C845-B255-CD6CFD775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077" y="2001520"/>
            <a:ext cx="6324600" cy="187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A9C158-86E8-F34B-BA61-B375D9ED4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077" y="4268113"/>
            <a:ext cx="3238500" cy="2070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A6BF33-AE2D-18DA-F8B5-71C487D04658}"/>
              </a:ext>
            </a:extLst>
          </p:cNvPr>
          <p:cNvSpPr txBox="1"/>
          <p:nvPr/>
        </p:nvSpPr>
        <p:spPr>
          <a:xfrm>
            <a:off x="5260369" y="4695290"/>
            <a:ext cx="3647325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no tiny parameter !</a:t>
            </a:r>
          </a:p>
        </p:txBody>
      </p:sp>
    </p:spTree>
    <p:extLst>
      <p:ext uri="{BB962C8B-B14F-4D97-AF65-F5344CB8AC3E}">
        <p14:creationId xmlns:p14="http://schemas.microsoft.com/office/powerpoint/2010/main" val="2275410316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CCFF"/>
                </a:solidFill>
              </a:defRPr>
            </a:lvl1pPr>
          </a:lstStyle>
          <a:p>
            <a:r>
              <a:rPr dirty="0">
                <a:solidFill>
                  <a:srgbClr val="09FFE2"/>
                </a:solidFill>
              </a:rPr>
              <a:t>Cosmological solution</a:t>
            </a:r>
          </a:p>
        </p:txBody>
      </p:sp>
      <p:sp>
        <p:nvSpPr>
          <p:cNvPr id="232" name="Inhaltsplatzhalter 2"/>
          <p:cNvSpPr txBox="1">
            <a:spLocks noGrp="1"/>
          </p:cNvSpPr>
          <p:nvPr>
            <p:ph type="body" idx="1"/>
          </p:nvPr>
        </p:nvSpPr>
        <p:spPr>
          <a:xfrm>
            <a:off x="457200" y="1700808"/>
            <a:ext cx="8229600" cy="4425356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00"/>
                </a:solidFill>
              </a:defRPr>
            </a:pPr>
            <a:r>
              <a:t>scalar field χ vanishes in the infinite past</a:t>
            </a:r>
          </a:p>
          <a:p>
            <a:pPr>
              <a:defRPr>
                <a:solidFill>
                  <a:srgbClr val="FFFF00"/>
                </a:solidFill>
              </a:defRPr>
            </a:pPr>
            <a:r>
              <a:t>scalar field χ diverges in the infinite future</a:t>
            </a:r>
          </a:p>
        </p:txBody>
      </p:sp>
      <p:pic>
        <p:nvPicPr>
          <p:cNvPr id="233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3181213"/>
            <a:ext cx="5243910" cy="3259980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TextBox 4"/>
          <p:cNvSpPr txBox="1"/>
          <p:nvPr/>
        </p:nvSpPr>
        <p:spPr>
          <a:xfrm>
            <a:off x="7380312" y="5877271"/>
            <a:ext cx="1527087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4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J.Rubio,…</a:t>
            </a:r>
          </a:p>
        </p:txBody>
      </p:sp>
    </p:spTree>
    <p:extLst>
      <p:ext uri="{BB962C8B-B14F-4D97-AF65-F5344CB8AC3E}">
        <p14:creationId xmlns:p14="http://schemas.microsoft.com/office/powerpoint/2010/main" val="192359388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Quantum scale symmetry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18488" cy="14718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effectLst>
                  <a:outerShdw blurRad="12700" dist="25400" dir="2700000" rotWithShape="0">
                    <a:srgbClr val="000000"/>
                  </a:outerShdw>
                </a:effectLst>
              </a:defRPr>
            </a:lvl1pPr>
          </a:lstStyle>
          <a:p>
            <a:r>
              <a:rPr dirty="0"/>
              <a:t>Quantum scale symmetry</a:t>
            </a:r>
          </a:p>
        </p:txBody>
      </p:sp>
      <p:sp>
        <p:nvSpPr>
          <p:cNvPr id="300" name="Exactly on fixed point:…"/>
          <p:cNvSpPr txBox="1"/>
          <p:nvPr/>
        </p:nvSpPr>
        <p:spPr>
          <a:xfrm>
            <a:off x="210312" y="1618488"/>
            <a:ext cx="8567928" cy="489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800">
                <a:solidFill>
                  <a:srgbClr val="FFFF00"/>
                </a:solidFill>
              </a:defRPr>
            </a:pPr>
            <a:r>
              <a:rPr dirty="0"/>
              <a:t>Exactly on fixed point: </a:t>
            </a:r>
          </a:p>
          <a:p>
            <a:pPr>
              <a:defRPr sz="2800">
                <a:solidFill>
                  <a:srgbClr val="FFFF00"/>
                </a:solidFill>
              </a:defRPr>
            </a:pPr>
            <a:r>
              <a:rPr dirty="0"/>
              <a:t>No </a:t>
            </a:r>
            <a:r>
              <a:rPr dirty="0">
                <a:solidFill>
                  <a:srgbClr val="00FF00"/>
                </a:solidFill>
              </a:rPr>
              <a:t>parameter</a:t>
            </a:r>
            <a:r>
              <a:rPr dirty="0"/>
              <a:t> with dimension of </a:t>
            </a:r>
          </a:p>
          <a:p>
            <a:pPr>
              <a:defRPr sz="2800">
                <a:solidFill>
                  <a:srgbClr val="FFFF00"/>
                </a:solidFill>
              </a:defRPr>
            </a:pPr>
            <a:r>
              <a:rPr dirty="0"/>
              <a:t>length or mass is present in the </a:t>
            </a:r>
          </a:p>
          <a:p>
            <a:pPr>
              <a:defRPr sz="2800">
                <a:solidFill>
                  <a:srgbClr val="00FF00"/>
                </a:solidFill>
              </a:defRPr>
            </a:pPr>
            <a:r>
              <a:rPr dirty="0"/>
              <a:t>quantum effective action</a:t>
            </a:r>
            <a:r>
              <a:rPr dirty="0">
                <a:solidFill>
                  <a:srgbClr val="FFFF00"/>
                </a:solidFill>
              </a:rPr>
              <a:t>.</a:t>
            </a:r>
            <a:r>
              <a:rPr lang="en-US" dirty="0">
                <a:solidFill>
                  <a:srgbClr val="FFFF00"/>
                </a:solidFill>
              </a:rPr>
              <a:t> </a:t>
            </a:r>
          </a:p>
          <a:p>
            <a:pPr>
              <a:defRPr sz="2800">
                <a:solidFill>
                  <a:srgbClr val="00FF00"/>
                </a:solidFill>
              </a:defRPr>
            </a:pPr>
            <a:r>
              <a:rPr lang="en-US" dirty="0">
                <a:solidFill>
                  <a:srgbClr val="FE5935"/>
                </a:solidFill>
              </a:rPr>
              <a:t>EVEN NOT k !</a:t>
            </a:r>
            <a:endParaRPr dirty="0">
              <a:solidFill>
                <a:srgbClr val="FE5935"/>
              </a:solidFill>
            </a:endParaRPr>
          </a:p>
          <a:p>
            <a:pPr>
              <a:defRPr sz="2800">
                <a:solidFill>
                  <a:srgbClr val="FFFF00"/>
                </a:solidFill>
              </a:defRPr>
            </a:pPr>
            <a:endParaRPr dirty="0">
              <a:solidFill>
                <a:srgbClr val="FFFF00"/>
              </a:solidFill>
            </a:endParaRPr>
          </a:p>
          <a:p>
            <a:pPr>
              <a:defRPr sz="2800">
                <a:solidFill>
                  <a:srgbClr val="FFFF00"/>
                </a:solidFill>
              </a:defRPr>
            </a:pPr>
            <a:r>
              <a:rPr dirty="0"/>
              <a:t>Then </a:t>
            </a:r>
            <a:r>
              <a:rPr dirty="0">
                <a:solidFill>
                  <a:srgbClr val="00FF00"/>
                </a:solidFill>
              </a:rPr>
              <a:t>invariance</a:t>
            </a:r>
            <a:r>
              <a:rPr dirty="0"/>
              <a:t> under  </a:t>
            </a:r>
          </a:p>
          <a:p>
            <a:pPr>
              <a:defRPr sz="2800">
                <a:solidFill>
                  <a:srgbClr val="FFFF00"/>
                </a:solidFill>
              </a:defRPr>
            </a:pPr>
            <a:r>
              <a:rPr dirty="0"/>
              <a:t>dilatations or global scale transformations</a:t>
            </a:r>
          </a:p>
          <a:p>
            <a:pPr>
              <a:defRPr sz="2800">
                <a:solidFill>
                  <a:srgbClr val="FFFF00"/>
                </a:solidFill>
              </a:defRPr>
            </a:pPr>
            <a:r>
              <a:rPr dirty="0"/>
              <a:t>is realized as a </a:t>
            </a:r>
            <a:r>
              <a:rPr dirty="0">
                <a:solidFill>
                  <a:srgbClr val="00FF00"/>
                </a:solidFill>
              </a:rPr>
              <a:t>quantum symmetry</a:t>
            </a:r>
            <a:r>
              <a:rPr dirty="0"/>
              <a:t>.</a:t>
            </a:r>
          </a:p>
          <a:p>
            <a:pPr>
              <a:defRPr sz="2800">
                <a:solidFill>
                  <a:srgbClr val="FFFF00"/>
                </a:solidFill>
              </a:defRPr>
            </a:pPr>
            <a:endParaRPr dirty="0"/>
          </a:p>
          <a:p>
            <a:pPr>
              <a:defRPr sz="2800">
                <a:solidFill>
                  <a:srgbClr val="FFFF00"/>
                </a:solidFill>
              </a:defRPr>
            </a:pPr>
            <a:r>
              <a:rPr dirty="0"/>
              <a:t>Continuous global symmetry </a:t>
            </a:r>
          </a:p>
        </p:txBody>
      </p:sp>
      <p:pic>
        <p:nvPicPr>
          <p:cNvPr id="301" name="image.pdf" descr="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368" y="1618488"/>
            <a:ext cx="2376488" cy="23447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67934070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Approximate scale symmetry near fixed points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32104">
              <a:defRPr sz="3640">
                <a:solidFill>
                  <a:srgbClr val="47FFF6"/>
                </a:solidFill>
              </a:defRPr>
            </a:lvl1pPr>
          </a:lstStyle>
          <a:p>
            <a:r>
              <a:t>Approximate scale symmetry near fixed points</a:t>
            </a:r>
          </a:p>
        </p:txBody>
      </p:sp>
      <p:sp>
        <p:nvSpPr>
          <p:cNvPr id="389" name="UV : approximate scale invariance of primordial fluctuation spectrum from inflation…"/>
          <p:cNvSpPr txBox="1">
            <a:spLocks noGrp="1"/>
          </p:cNvSpPr>
          <p:nvPr>
            <p:ph type="body" idx="4294967295"/>
          </p:nvPr>
        </p:nvSpPr>
        <p:spPr>
          <a:xfrm>
            <a:off x="457200" y="2205037"/>
            <a:ext cx="8229600" cy="4392613"/>
          </a:xfrm>
          <a:prstGeom prst="rect">
            <a:avLst/>
          </a:prstGeom>
          <a:solidFill>
            <a:srgbClr val="0033CC"/>
          </a:solidFill>
        </p:spPr>
        <p:txBody>
          <a:bodyPr>
            <a:normAutofit fontScale="85000" lnSpcReduction="10000"/>
          </a:bodyPr>
          <a:lstStyle/>
          <a:p>
            <a:pPr>
              <a:defRPr>
                <a:solidFill>
                  <a:srgbClr val="FFFF00"/>
                </a:solidFill>
              </a:defRPr>
            </a:pPr>
            <a:r>
              <a:t>UV : approximate scale invariance of primordial fluctuation spectrum from inflation</a:t>
            </a:r>
          </a:p>
          <a:p>
            <a:pPr>
              <a:defRPr>
                <a:solidFill>
                  <a:srgbClr val="FFFF00"/>
                </a:solidFill>
              </a:defRPr>
            </a:pPr>
            <a:endParaRPr/>
          </a:p>
          <a:p>
            <a:pPr>
              <a:defRPr>
                <a:solidFill>
                  <a:srgbClr val="FFFF00"/>
                </a:solidFill>
              </a:defRPr>
            </a:pPr>
            <a:r>
              <a:t>IR : </a:t>
            </a:r>
            <a:r>
              <a:rPr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rPr>
              <a:t>cosmon is pseudo Goldstone boson of </a:t>
            </a:r>
            <a:endParaRPr>
              <a:effectLst>
                <a:outerShdw blurRad="12700" dist="25400" dir="2700000" rotWithShape="0">
                  <a:srgbClr val="000000"/>
                </a:outerShdw>
              </a:effectLst>
            </a:endParaRPr>
          </a:p>
          <a:p>
            <a:pPr>
              <a:buSzTx/>
              <a:buFont typeface="Wingdings"/>
              <a:buNone/>
              <a:defRPr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        spontaneously broken scale symmetry,</a:t>
            </a:r>
          </a:p>
          <a:p>
            <a:pPr>
              <a:buSzTx/>
              <a:buFont typeface="Wingdings"/>
              <a:buNone/>
              <a:defRPr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        tiny mass,</a:t>
            </a:r>
          </a:p>
          <a:p>
            <a:pPr>
              <a:buSzTx/>
              <a:buFont typeface="Wingdings"/>
              <a:buNone/>
              <a:defRPr>
                <a:solidFill>
                  <a:srgbClr val="FFFF00"/>
                </a:solidFill>
              </a:defRPr>
            </a:pPr>
            <a:r>
              <a:t>        responsible for dynamical Dark Energy</a:t>
            </a:r>
          </a:p>
        </p:txBody>
      </p:sp>
    </p:spTree>
    <p:extLst>
      <p:ext uri="{BB962C8B-B14F-4D97-AF65-F5344CB8AC3E}">
        <p14:creationId xmlns:p14="http://schemas.microsoft.com/office/powerpoint/2010/main" val="332075315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F89F3-D58A-B5A4-2CDD-76402701E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Potential for inflation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78CFFA-E376-9C58-D75B-695B6B487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59" y="2148840"/>
            <a:ext cx="7453935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34761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pontaneous breaking  of scale symmetry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4986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>
                <a:solidFill>
                  <a:srgbClr val="47FFF6"/>
                </a:solidFill>
              </a:defRPr>
            </a:pPr>
            <a:r>
              <a:t>Spontaneous breaking </a:t>
            </a:r>
            <a:br/>
            <a:r>
              <a:t>of scale symmetry</a:t>
            </a:r>
          </a:p>
        </p:txBody>
      </p:sp>
      <p:sp>
        <p:nvSpPr>
          <p:cNvPr id="386" name="expectation value of scalar field breaks scale symmetry spontaneously…"/>
          <p:cNvSpPr txBox="1">
            <a:spLocks noGrp="1"/>
          </p:cNvSpPr>
          <p:nvPr>
            <p:ph type="body" idx="4294967295"/>
          </p:nvPr>
        </p:nvSpPr>
        <p:spPr>
          <a:xfrm>
            <a:off x="457200" y="2276475"/>
            <a:ext cx="8229600" cy="3849688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t>expectation value of scalar field breaks scale symmetry spontaneously</a:t>
            </a:r>
          </a:p>
          <a:p>
            <a:r>
              <a:t>massive particles are compatible with scale symmetry</a:t>
            </a:r>
          </a:p>
          <a:p>
            <a:r>
              <a:t>in presence of massive particles : sign of exact scale symmetry is exactly </a:t>
            </a:r>
            <a:r>
              <a:rPr>
                <a:solidFill>
                  <a:srgbClr val="FFFF00"/>
                </a:solidFill>
              </a:rPr>
              <a:t>massless Goldstone boson</a:t>
            </a:r>
            <a:r>
              <a:t> – the dilaton</a:t>
            </a:r>
          </a:p>
        </p:txBody>
      </p:sp>
    </p:spTree>
    <p:extLst>
      <p:ext uri="{BB962C8B-B14F-4D97-AF65-F5344CB8AC3E}">
        <p14:creationId xmlns:p14="http://schemas.microsoft.com/office/powerpoint/2010/main" val="1765556103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A34F4-00DE-1C4A-AF77-CC22E26F0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2073"/>
            <a:ext cx="8097253" cy="370990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Dynamical dark energy</a:t>
            </a:r>
          </a:p>
        </p:txBody>
      </p:sp>
    </p:spTree>
    <p:extLst>
      <p:ext uri="{BB962C8B-B14F-4D97-AF65-F5344CB8AC3E}">
        <p14:creationId xmlns:p14="http://schemas.microsoft.com/office/powerpoint/2010/main" val="1919927936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758951">
              <a:defRPr sz="3652">
                <a:solidFill>
                  <a:srgbClr val="33CCFF"/>
                </a:solidFill>
                <a:effectLst>
                  <a:outerShdw blurRad="31623" dist="31623" dir="2700000" rotWithShape="0">
                    <a:srgbClr val="000000"/>
                  </a:outerShdw>
                </a:effectLst>
              </a:defRPr>
            </a:pPr>
            <a:r>
              <a:rPr dirty="0">
                <a:solidFill>
                  <a:srgbClr val="09FFE2"/>
                </a:solidFill>
              </a:rPr>
              <a:t>Asymptotically vanishing </a:t>
            </a:r>
          </a:p>
          <a:p>
            <a:pPr defTabSz="758951">
              <a:defRPr sz="3652">
                <a:solidFill>
                  <a:srgbClr val="33CCFF"/>
                </a:solidFill>
                <a:effectLst>
                  <a:outerShdw blurRad="31623" dist="31623" dir="2700000" rotWithShape="0">
                    <a:srgbClr val="000000"/>
                  </a:outerShdw>
                </a:effectLst>
              </a:defRPr>
            </a:pPr>
            <a:r>
              <a:rPr dirty="0">
                <a:solidFill>
                  <a:srgbClr val="09FFE2"/>
                </a:solidFill>
              </a:rPr>
              <a:t>cosmological „constant“</a:t>
            </a:r>
          </a:p>
        </p:txBody>
      </p:sp>
      <p:sp>
        <p:nvSpPr>
          <p:cNvPr id="193" name="Inhaltsplatzhalter 3"/>
          <p:cNvSpPr txBox="1">
            <a:spLocks noGrp="1"/>
          </p:cNvSpPr>
          <p:nvPr>
            <p:ph type="body" idx="1"/>
          </p:nvPr>
        </p:nvSpPr>
        <p:spPr>
          <a:xfrm>
            <a:off x="190500" y="1785242"/>
            <a:ext cx="8229600" cy="3768627"/>
          </a:xfrm>
          <a:prstGeom prst="rect">
            <a:avLst/>
          </a:prstGeom>
        </p:spPr>
        <p:txBody>
          <a:bodyPr/>
          <a:lstStyle/>
          <a:p>
            <a:pPr marL="312039" indent="-312039" defTabSz="832104">
              <a:spcBef>
                <a:spcPts val="600"/>
              </a:spcBef>
              <a:defRPr sz="2912">
                <a:solidFill>
                  <a:srgbClr val="FFFF00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r>
              <a:rPr dirty="0"/>
              <a:t>What matters : Ratio of potential divided by fourth power of Planck mass</a:t>
            </a:r>
          </a:p>
          <a:p>
            <a:pPr marL="312039" indent="-312039" defTabSz="832104">
              <a:spcBef>
                <a:spcPts val="600"/>
              </a:spcBef>
              <a:defRPr sz="2912">
                <a:solidFill>
                  <a:srgbClr val="FFFF00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marL="0" indent="0" defTabSz="832104">
              <a:spcBef>
                <a:spcPts val="600"/>
              </a:spcBef>
              <a:buSzTx/>
              <a:buFont typeface="Wingdings"/>
              <a:buNone/>
              <a:defRPr sz="2912">
                <a:solidFill>
                  <a:srgbClr val="FFFF00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marL="0" indent="0" defTabSz="832104">
              <a:spcBef>
                <a:spcPts val="600"/>
              </a:spcBef>
              <a:buSzTx/>
              <a:buFont typeface="Wingdings"/>
              <a:buNone/>
              <a:defRPr sz="2912">
                <a:solidFill>
                  <a:srgbClr val="FFFF00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marL="0" indent="0" defTabSz="832104">
              <a:spcBef>
                <a:spcPts val="600"/>
              </a:spcBef>
              <a:buSzTx/>
              <a:buFont typeface="Wingdings"/>
              <a:buNone/>
              <a:defRPr sz="2912">
                <a:solidFill>
                  <a:srgbClr val="FFFF00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r>
              <a:rPr dirty="0"/>
              <a:t>vanishes for </a:t>
            </a:r>
            <a:r>
              <a:rPr dirty="0" err="1"/>
              <a:t>χ</a:t>
            </a:r>
            <a:r>
              <a:rPr dirty="0"/>
              <a:t> → ∞ !</a:t>
            </a:r>
          </a:p>
        </p:txBody>
      </p:sp>
      <p:pic>
        <p:nvPicPr>
          <p:cNvPr id="19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28" y="2882822"/>
            <a:ext cx="5696429" cy="1092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608" y="5818379"/>
            <a:ext cx="2812728" cy="921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" descr="Image"/>
          <p:cNvPicPr>
            <a:picLocks noChangeAspect="1"/>
          </p:cNvPicPr>
          <p:nvPr/>
        </p:nvPicPr>
        <p:blipFill>
          <a:blip r:embed="rId4"/>
          <a:srcRect l="3725" r="3725" b="30311"/>
          <a:stretch>
            <a:fillRect/>
          </a:stretch>
        </p:blipFill>
        <p:spPr>
          <a:xfrm>
            <a:off x="6948951" y="2691209"/>
            <a:ext cx="1877921" cy="1475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age" descr="Image"/>
          <p:cNvPicPr>
            <a:picLocks noChangeAspect="1"/>
          </p:cNvPicPr>
          <p:nvPr/>
        </p:nvPicPr>
        <p:blipFill>
          <a:blip r:embed="rId5"/>
          <a:srcRect b="27798"/>
          <a:stretch>
            <a:fillRect/>
          </a:stretch>
        </p:blipFill>
        <p:spPr>
          <a:xfrm>
            <a:off x="6814609" y="4335624"/>
            <a:ext cx="2146750" cy="1380021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k= 2 • 10-3 eV"/>
          <p:cNvSpPr txBox="1"/>
          <p:nvPr/>
        </p:nvSpPr>
        <p:spPr>
          <a:xfrm>
            <a:off x="4282350" y="5921473"/>
            <a:ext cx="2659582" cy="635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35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k</a:t>
            </a:r>
            <a:r>
              <a:rPr>
                <a:latin typeface="Garamond"/>
                <a:ea typeface="Garamond"/>
                <a:cs typeface="Garamond"/>
                <a:sym typeface="Garamond"/>
              </a:rPr>
              <a:t>= 2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•</a:t>
            </a:r>
            <a:r>
              <a:rPr>
                <a:latin typeface="Garamond"/>
                <a:ea typeface="Garamond"/>
                <a:cs typeface="Garamond"/>
                <a:sym typeface="Garamond"/>
              </a:rPr>
              <a:t> 10</a:t>
            </a:r>
            <a:r>
              <a:rPr baseline="29714">
                <a:latin typeface="Garamond"/>
                <a:ea typeface="Garamond"/>
                <a:cs typeface="Garamond"/>
                <a:sym typeface="Garamond"/>
              </a:rPr>
              <a:t>-3 </a:t>
            </a:r>
            <a:r>
              <a:rPr>
                <a:latin typeface="Garamond"/>
                <a:ea typeface="Garamond"/>
                <a:cs typeface="Garamond"/>
                <a:sym typeface="Garamond"/>
              </a:rPr>
              <a:t>eV</a:t>
            </a:r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468312" y="476250"/>
            <a:ext cx="8229601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33CC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rPr dirty="0">
                <a:solidFill>
                  <a:srgbClr val="09FFE2"/>
                </a:solidFill>
              </a:rPr>
              <a:t>Quintessence</a:t>
            </a:r>
          </a:p>
        </p:txBody>
      </p:sp>
      <p:sp>
        <p:nvSpPr>
          <p:cNvPr id="201" name="Rectangle 3"/>
          <p:cNvSpPr txBox="1">
            <a:spLocks noGrp="1"/>
          </p:cNvSpPr>
          <p:nvPr>
            <p:ph type="body" idx="4294967295"/>
          </p:nvPr>
        </p:nvSpPr>
        <p:spPr>
          <a:xfrm>
            <a:off x="827087" y="2565400"/>
            <a:ext cx="7705726" cy="40211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ts val="1100"/>
              </a:spcBef>
              <a:buSzTx/>
              <a:buFont typeface="Wingdings"/>
              <a:buNone/>
              <a:defRPr sz="4800">
                <a:solidFill>
                  <a:srgbClr val="33CC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  </a:t>
            </a:r>
            <a:r>
              <a:rPr sz="4000"/>
              <a:t>Dynamical dark energy ,</a:t>
            </a:r>
          </a:p>
          <a:p>
            <a:pPr marL="342900" indent="-342900">
              <a:spcBef>
                <a:spcPts val="900"/>
              </a:spcBef>
              <a:buSzTx/>
              <a:buFont typeface="Wingdings"/>
              <a:buNone/>
              <a:defRPr>
                <a:solidFill>
                  <a:srgbClr val="33CC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  generated by  </a:t>
            </a:r>
            <a:r>
              <a:rPr>
                <a:solidFill>
                  <a:srgbClr val="FFFF00"/>
                </a:solidFill>
              </a:rPr>
              <a:t>scalar</a:t>
            </a:r>
            <a:r>
              <a:rPr>
                <a:solidFill>
                  <a:srgbClr val="33CC33"/>
                </a:solidFill>
              </a:rPr>
              <a:t> </a:t>
            </a:r>
            <a:r>
              <a:rPr>
                <a:solidFill>
                  <a:srgbClr val="FFFF00"/>
                </a:solidFill>
              </a:rPr>
              <a:t>field (cosmon )</a:t>
            </a:r>
          </a:p>
        </p:txBody>
      </p:sp>
      <p:sp>
        <p:nvSpPr>
          <p:cNvPr id="202" name="Text Box 4"/>
          <p:cNvSpPr txBox="1"/>
          <p:nvPr/>
        </p:nvSpPr>
        <p:spPr>
          <a:xfrm>
            <a:off x="2268538" y="5734050"/>
            <a:ext cx="6767512" cy="650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C.Wetterich,Nucl.Phys.B302(1988)668,            24.9.87</a:t>
            </a:r>
            <a:endParaRPr>
              <a:latin typeface="+mn-lt"/>
              <a:ea typeface="+mn-ea"/>
              <a:cs typeface="+mn-cs"/>
              <a:sym typeface="Arial"/>
            </a:endParaRPr>
          </a:p>
          <a:p>
            <a:pPr>
              <a:defRPr sz="2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P.J.E.Peebles,B.Ratra,ApJ.Lett.325(1988)L17,  20.10.87</a:t>
            </a:r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468313" y="476250"/>
            <a:ext cx="8424862" cy="3816350"/>
          </a:xfrm>
          <a:prstGeom prst="rect">
            <a:avLst/>
          </a:prstGeom>
          <a:solidFill>
            <a:srgbClr val="33CCFF"/>
          </a:solidFill>
        </p:spPr>
        <p:txBody>
          <a:bodyPr>
            <a:normAutofit/>
          </a:bodyPr>
          <a:lstStyle/>
          <a:p>
            <a:pPr>
              <a:defRPr sz="4000">
                <a:solidFill>
                  <a:srgbClr val="FFFF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Prediction :</a:t>
            </a:r>
            <a:br/>
            <a:br/>
            <a:r>
              <a:t> homogeneous dark energy</a:t>
            </a:r>
            <a:br/>
            <a:r>
              <a:t>influences recent cosmology</a:t>
            </a:r>
            <a:br/>
            <a:br/>
            <a:r>
              <a:t>- of same order as dark matter -</a:t>
            </a:r>
          </a:p>
        </p:txBody>
      </p:sp>
      <p:sp>
        <p:nvSpPr>
          <p:cNvPr id="205" name="Text Box 3"/>
          <p:cNvSpPr txBox="1"/>
          <p:nvPr/>
        </p:nvSpPr>
        <p:spPr>
          <a:xfrm>
            <a:off x="592138" y="4953000"/>
            <a:ext cx="8179555" cy="1463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Original models do not fit the present observations</a:t>
            </a:r>
            <a:endParaRPr>
              <a:latin typeface="+mn-lt"/>
              <a:ea typeface="+mn-ea"/>
              <a:cs typeface="+mn-cs"/>
              <a:sym typeface="Arial"/>
            </a:endParaRPr>
          </a:p>
          <a:p>
            <a:pPr>
              <a:def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   …. modifications </a:t>
            </a:r>
            <a:endParaRPr>
              <a:latin typeface="+mn-lt"/>
              <a:ea typeface="+mn-ea"/>
              <a:cs typeface="+mn-cs"/>
              <a:sym typeface="Arial"/>
            </a:endParaRPr>
          </a:p>
          <a:p>
            <a:pPr>
              <a:def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   ( different growth of neutrino mass )</a:t>
            </a:r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Crossover in quantum gravity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effectLst>
                  <a:outerShdw blurRad="12700" dist="25400" dir="2700000" rotWithShape="0">
                    <a:srgbClr val="000000"/>
                  </a:outerShdw>
                </a:effectLst>
              </a:defRPr>
            </a:lvl1pPr>
          </a:lstStyle>
          <a:p>
            <a:r>
              <a:t>Crossover in quantum gravity</a:t>
            </a:r>
          </a:p>
        </p:txBody>
      </p:sp>
      <p:pic>
        <p:nvPicPr>
          <p:cNvPr id="315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" y="1557337"/>
            <a:ext cx="8208963" cy="4835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age.pdf" descr="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720" y="4511675"/>
            <a:ext cx="2376488" cy="2344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2D88FF-9D4F-8E49-8E2B-BAD1047DC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9262" y="4786313"/>
            <a:ext cx="32385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53636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implicity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47FFF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lvl1pPr>
          </a:lstStyle>
          <a:p>
            <a:r>
              <a:t>Simplicity</a:t>
            </a:r>
          </a:p>
        </p:txBody>
      </p:sp>
      <p:sp>
        <p:nvSpPr>
          <p:cNvPr id="392" name="simple description of all cosmological epochs…"/>
          <p:cNvSpPr txBox="1">
            <a:spLocks noGrp="1"/>
          </p:cNvSpPr>
          <p:nvPr>
            <p:ph type="body" idx="4294967295"/>
          </p:nvPr>
        </p:nvSpPr>
        <p:spPr>
          <a:xfrm>
            <a:off x="457200" y="1989137"/>
            <a:ext cx="8229600" cy="4137026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>
              <a:buSzTx/>
              <a:buFont typeface="Wingdings"/>
              <a:buNone/>
              <a:defRPr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simple description of </a:t>
            </a:r>
            <a:r>
              <a:rPr>
                <a:solidFill>
                  <a:srgbClr val="FFFF00"/>
                </a:solidFill>
              </a:rPr>
              <a:t>all</a:t>
            </a:r>
            <a:r>
              <a:t> cosmological epochs</a:t>
            </a:r>
          </a:p>
          <a:p>
            <a:pPr marL="0" indent="0">
              <a:defRPr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indent="0">
              <a:buSzTx/>
              <a:buFont typeface="Wingdings"/>
              <a:buNone/>
              <a:defRPr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natural incorporation of Dark Energy :</a:t>
            </a:r>
          </a:p>
          <a:p>
            <a:pPr marL="0" indent="0">
              <a:def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 inflation</a:t>
            </a:r>
          </a:p>
          <a:p>
            <a:pPr marL="0" indent="0">
              <a:def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 Early Dark Energy</a:t>
            </a:r>
          </a:p>
          <a:p>
            <a:pPr marL="0" indent="0">
              <a:def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 present Dark Energy dominated epoch</a:t>
            </a:r>
          </a:p>
        </p:txBody>
      </p:sp>
    </p:spTree>
    <p:extLst>
      <p:ext uri="{BB962C8B-B14F-4D97-AF65-F5344CB8AC3E}">
        <p14:creationId xmlns:p14="http://schemas.microsoft.com/office/powerpoint/2010/main" val="1062313056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9711F-8392-6640-8346-1C7B1483B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2073"/>
            <a:ext cx="8025063" cy="4167105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Fundamental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scale invariance</a:t>
            </a:r>
          </a:p>
        </p:txBody>
      </p:sp>
    </p:spTree>
    <p:extLst>
      <p:ext uri="{BB962C8B-B14F-4D97-AF65-F5344CB8AC3E}">
        <p14:creationId xmlns:p14="http://schemas.microsoft.com/office/powerpoint/2010/main" val="2002915342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Fundamental scale invariance"/>
          <p:cNvSpPr txBox="1">
            <a:spLocks noGrp="1"/>
          </p:cNvSpPr>
          <p:nvPr>
            <p:ph type="title"/>
          </p:nvPr>
        </p:nvSpPr>
        <p:spPr>
          <a:xfrm>
            <a:off x="596900" y="168274"/>
            <a:ext cx="8071743" cy="23470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5FFEF"/>
                </a:solidFill>
              </a:defRPr>
            </a:lvl1pPr>
          </a:lstStyle>
          <a:p>
            <a:r>
              <a:rPr dirty="0">
                <a:solidFill>
                  <a:srgbClr val="09FFE2"/>
                </a:solidFill>
              </a:rPr>
              <a:t>Fundamental scale invariance</a:t>
            </a:r>
          </a:p>
        </p:txBody>
      </p:sp>
      <p:sp>
        <p:nvSpPr>
          <p:cNvPr id="138" name="Scaling solution…"/>
          <p:cNvSpPr txBox="1">
            <a:spLocks noGrp="1"/>
          </p:cNvSpPr>
          <p:nvPr>
            <p:ph type="body" sz="half" idx="1"/>
          </p:nvPr>
        </p:nvSpPr>
        <p:spPr>
          <a:xfrm>
            <a:off x="1612232" y="2901156"/>
            <a:ext cx="6740151" cy="3138538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</a:pPr>
            <a:r>
              <a:rPr dirty="0"/>
              <a:t>         </a:t>
            </a:r>
            <a:r>
              <a:rPr sz="4400" dirty="0"/>
              <a:t>Scaling solution</a:t>
            </a:r>
          </a:p>
          <a:p>
            <a:pPr marL="0" indent="0">
              <a:buClrTx/>
              <a:buSzTx/>
              <a:buNone/>
            </a:pPr>
            <a:endParaRPr sz="4400" dirty="0"/>
          </a:p>
          <a:p>
            <a:pPr marL="0" indent="0">
              <a:buClrTx/>
              <a:buSzTx/>
              <a:buNone/>
            </a:pPr>
            <a:r>
              <a:rPr dirty="0"/>
              <a:t>                  </a:t>
            </a:r>
            <a:r>
              <a:rPr sz="4400" dirty="0"/>
              <a:t>that’s it</a:t>
            </a:r>
          </a:p>
        </p:txBody>
      </p:sp>
    </p:spTree>
    <p:extLst>
      <p:ext uri="{BB962C8B-B14F-4D97-AF65-F5344CB8AC3E}">
        <p14:creationId xmlns:p14="http://schemas.microsoft.com/office/powerpoint/2010/main" val="231327813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827087" y="260350"/>
            <a:ext cx="7473951" cy="13589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33CC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rPr dirty="0">
                <a:solidFill>
                  <a:srgbClr val="09FFE2"/>
                </a:solidFill>
              </a:rPr>
              <a:t>Ultraviolet fixed point</a:t>
            </a:r>
          </a:p>
        </p:txBody>
      </p:sp>
      <p:pic>
        <p:nvPicPr>
          <p:cNvPr id="141" name="Picture 3" descr="Picture 3"/>
          <p:cNvPicPr>
            <a:picLocks noChangeAspect="1"/>
          </p:cNvPicPr>
          <p:nvPr/>
        </p:nvPicPr>
        <p:blipFill>
          <a:blip r:embed="rId2"/>
          <a:srcRect l="15869" t="10828" r="3288" b="9461"/>
          <a:stretch>
            <a:fillRect/>
          </a:stretch>
        </p:blipFill>
        <p:spPr>
          <a:xfrm>
            <a:off x="1763713" y="1916113"/>
            <a:ext cx="5545138" cy="4100513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Text Box 4"/>
          <p:cNvSpPr txBox="1"/>
          <p:nvPr/>
        </p:nvSpPr>
        <p:spPr>
          <a:xfrm>
            <a:off x="6156325" y="5661025"/>
            <a:ext cx="989742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0000"/>
                </a:solidFill>
              </a:defRPr>
            </a:lvl1pPr>
          </a:lstStyle>
          <a:p>
            <a:r>
              <a:t>Wikipedia</a:t>
            </a:r>
          </a:p>
        </p:txBody>
      </p:sp>
      <p:sp>
        <p:nvSpPr>
          <p:cNvPr id="143" name="TextBox 1"/>
          <p:cNvSpPr txBox="1"/>
          <p:nvPr/>
        </p:nvSpPr>
        <p:spPr>
          <a:xfrm>
            <a:off x="5508104" y="1847980"/>
            <a:ext cx="2952328" cy="548046"/>
          </a:xfrm>
          <a:prstGeom prst="rect">
            <a:avLst/>
          </a:prstGeom>
          <a:solidFill>
            <a:srgbClr val="0099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UV fixed point</a:t>
            </a:r>
          </a:p>
        </p:txBody>
      </p:sp>
      <p:sp>
        <p:nvSpPr>
          <p:cNvPr id="144" name="Line"/>
          <p:cNvSpPr/>
          <p:nvPr/>
        </p:nvSpPr>
        <p:spPr>
          <a:xfrm flipH="1" flipV="1">
            <a:off x="4041874" y="2296614"/>
            <a:ext cx="1747739" cy="1338725"/>
          </a:xfrm>
          <a:prstGeom prst="line">
            <a:avLst/>
          </a:prstGeom>
          <a:ln w="57150">
            <a:solidFill>
              <a:srgbClr val="FF2600"/>
            </a:solidFill>
          </a:ln>
        </p:spPr>
        <p:txBody>
          <a:bodyPr lIns="45719" rIns="45719"/>
          <a:lstStyle/>
          <a:p>
            <a:pPr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Line"/>
          <p:cNvSpPr/>
          <p:nvPr/>
        </p:nvSpPr>
        <p:spPr>
          <a:xfrm flipV="1">
            <a:off x="3945880" y="2447390"/>
            <a:ext cx="2193876" cy="1037173"/>
          </a:xfrm>
          <a:prstGeom prst="line">
            <a:avLst/>
          </a:prstGeom>
          <a:ln w="57150">
            <a:solidFill>
              <a:srgbClr val="FF2600"/>
            </a:solidFill>
          </a:ln>
        </p:spPr>
        <p:txBody>
          <a:bodyPr lIns="45719" rIns="45719"/>
          <a:lstStyle/>
          <a:p>
            <a:pPr>
              <a:defRPr sz="18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280104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013EC-9176-DFA9-0E8B-37F3411EE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9FFE2"/>
                </a:solidFill>
              </a:rPr>
              <a:t>Potential for dynamical dark energy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AC2EC8-6FEB-E2F8-B0A9-A422C3834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740" y="1979930"/>
            <a:ext cx="7534519" cy="391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136296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Fundamental scale invariance"/>
          <p:cNvSpPr txBox="1">
            <a:spLocks noGrp="1"/>
          </p:cNvSpPr>
          <p:nvPr>
            <p:ph type="title"/>
          </p:nvPr>
        </p:nvSpPr>
        <p:spPr>
          <a:xfrm>
            <a:off x="457200" y="496292"/>
            <a:ext cx="8229600" cy="1688545"/>
          </a:xfrm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09FFE2"/>
                </a:solidFill>
              </a:rPr>
              <a:t>Fundamental scale invariance</a:t>
            </a:r>
          </a:p>
        </p:txBody>
      </p:sp>
      <p:sp>
        <p:nvSpPr>
          <p:cNvPr id="325" name="Scaling solution is exact…"/>
          <p:cNvSpPr txBox="1">
            <a:spLocks noGrp="1"/>
          </p:cNvSpPr>
          <p:nvPr>
            <p:ph type="body" sz="half" idx="1"/>
          </p:nvPr>
        </p:nvSpPr>
        <p:spPr>
          <a:xfrm>
            <a:off x="457200" y="3202503"/>
            <a:ext cx="8229600" cy="2923660"/>
          </a:xfrm>
          <a:prstGeom prst="rect">
            <a:avLst/>
          </a:prstGeom>
        </p:spPr>
        <p:txBody>
          <a:bodyPr/>
          <a:lstStyle/>
          <a:p>
            <a:r>
              <a:t>Scaling solution is exact</a:t>
            </a:r>
          </a:p>
          <a:p>
            <a:r>
              <a:t>All relevant parameters vanish</a:t>
            </a:r>
          </a:p>
        </p:txBody>
      </p:sp>
    </p:spTree>
    <p:extLst>
      <p:ext uri="{BB962C8B-B14F-4D97-AF65-F5344CB8AC3E}">
        <p14:creationId xmlns:p14="http://schemas.microsoft.com/office/powerpoint/2010/main" val="4213535100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redictiv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09FFE2"/>
                </a:solidFill>
              </a:rPr>
              <a:t>Predictivity</a:t>
            </a:r>
          </a:p>
        </p:txBody>
      </p:sp>
      <p:sp>
        <p:nvSpPr>
          <p:cNvPr id="174" name="Theories with fundamental scale symmetry are very predictive…"/>
          <p:cNvSpPr txBox="1">
            <a:spLocks noGrp="1"/>
          </p:cNvSpPr>
          <p:nvPr>
            <p:ph type="body" idx="1"/>
          </p:nvPr>
        </p:nvSpPr>
        <p:spPr>
          <a:xfrm>
            <a:off x="596900" y="2514600"/>
            <a:ext cx="8229600" cy="4601965"/>
          </a:xfrm>
          <a:prstGeom prst="rect">
            <a:avLst/>
          </a:prstGeom>
        </p:spPr>
        <p:txBody>
          <a:bodyPr/>
          <a:lstStyle/>
          <a:p>
            <a:r>
              <a:t>Theories with fundamental scale symmetry are very predictive</a:t>
            </a:r>
          </a:p>
          <a:p>
            <a:r>
              <a:t>Absence of relevant parameters</a:t>
            </a:r>
          </a:p>
          <a:p>
            <a:r>
              <a:t>New criterion for fundamental theories</a:t>
            </a:r>
          </a:p>
          <a:p>
            <a:r>
              <a:t>Stronger than renormalizability</a:t>
            </a:r>
          </a:p>
        </p:txBody>
      </p:sp>
    </p:spTree>
    <p:extLst>
      <p:ext uri="{BB962C8B-B14F-4D97-AF65-F5344CB8AC3E}">
        <p14:creationId xmlns:p14="http://schemas.microsoft.com/office/powerpoint/2010/main" val="2987037147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8D693-277E-F048-84F0-AF6966A46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scale invariance and cosmology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3E49D-4C6C-AE4D-B9EB-312603C4DC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468880"/>
            <a:ext cx="8229600" cy="4060260"/>
          </a:xfrm>
        </p:spPr>
        <p:txBody>
          <a:bodyPr/>
          <a:lstStyle/>
          <a:p>
            <a:r>
              <a:rPr lang="en-US" sz="3600" dirty="0"/>
              <a:t>Scaling solution maps dependence on renormalization scale k to dependence on </a:t>
            </a:r>
            <a:r>
              <a:rPr lang="en-US" sz="3600" dirty="0" err="1"/>
              <a:t>cosmon</a:t>
            </a:r>
            <a:r>
              <a:rPr lang="en-US" sz="3600" dirty="0"/>
              <a:t> field </a:t>
            </a:r>
          </a:p>
          <a:p>
            <a:r>
              <a:rPr lang="en-US" sz="3600" dirty="0"/>
              <a:t>Solution of field equations maps this to time dependence in cosmology</a:t>
            </a:r>
          </a:p>
          <a:p>
            <a:r>
              <a:rPr lang="en-US" sz="3600" dirty="0"/>
              <a:t>Direct predictivity for cosmology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9524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504C2-58EF-0B44-9254-BDE2F023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3BEC5-3761-8E45-9B46-74EDDC0D3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902747"/>
            <a:ext cx="8229600" cy="421314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Fluctuations of the metric matter</a:t>
            </a:r>
          </a:p>
          <a:p>
            <a:r>
              <a:rPr lang="en-US" dirty="0"/>
              <a:t>They influence the behavior of scalar potentials for all field values</a:t>
            </a:r>
          </a:p>
          <a:p>
            <a:r>
              <a:rPr lang="en-US" dirty="0"/>
              <a:t>Quantum gravity relevant for early cosmology and late cosmology</a:t>
            </a:r>
          </a:p>
          <a:p>
            <a:r>
              <a:rPr lang="en-US" dirty="0"/>
              <a:t>Quantum scale symmetry is central ingredient for understanding cosmology</a:t>
            </a:r>
          </a:p>
          <a:p>
            <a:r>
              <a:rPr lang="en-US" dirty="0"/>
              <a:t>Fundamental scale invariance is highly predictive</a:t>
            </a:r>
          </a:p>
          <a:p>
            <a:r>
              <a:rPr lang="en-US" dirty="0"/>
              <a:t>Understanding of quantum gravity fluctuations still in beginning stage</a:t>
            </a:r>
          </a:p>
        </p:txBody>
      </p:sp>
    </p:spTree>
    <p:extLst>
      <p:ext uri="{BB962C8B-B14F-4D97-AF65-F5344CB8AC3E}">
        <p14:creationId xmlns:p14="http://schemas.microsoft.com/office/powerpoint/2010/main" val="1215437473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end"/>
          <p:cNvSpPr txBox="1"/>
          <p:nvPr/>
        </p:nvSpPr>
        <p:spPr>
          <a:xfrm>
            <a:off x="6496050" y="6197600"/>
            <a:ext cx="611496" cy="485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035914294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15416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19256" cy="388843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400" b="0" dirty="0">
                <a:solidFill>
                  <a:srgbClr val="FFFF00"/>
                </a:solidFill>
                <a:effectLst/>
              </a:rPr>
              <a:t>Quantum gravity</a:t>
            </a:r>
            <a:br>
              <a:rPr lang="en-US" sz="5400" b="0" dirty="0">
                <a:solidFill>
                  <a:srgbClr val="FFFF00"/>
                </a:solidFill>
                <a:effectLst/>
              </a:rPr>
            </a:br>
            <a:r>
              <a:rPr lang="en-US" sz="5400" b="0" dirty="0">
                <a:solidFill>
                  <a:srgbClr val="FFFF00"/>
                </a:solidFill>
                <a:effectLst/>
              </a:rPr>
              <a:t>and</a:t>
            </a:r>
            <a:br>
              <a:rPr lang="en-US" sz="5400" b="0" dirty="0">
                <a:solidFill>
                  <a:srgbClr val="FFFF00"/>
                </a:solidFill>
                <a:effectLst/>
              </a:rPr>
            </a:br>
            <a:r>
              <a:rPr lang="en-US" sz="5400" b="0" dirty="0">
                <a:solidFill>
                  <a:srgbClr val="FFFF00"/>
                </a:solidFill>
                <a:effectLst/>
              </a:rPr>
              <a:t>the beginning of the Universe</a:t>
            </a:r>
            <a:br>
              <a:rPr lang="en-US" sz="5400" b="0" dirty="0">
                <a:solidFill>
                  <a:srgbClr val="FFFF00"/>
                </a:solidFill>
                <a:effectLst/>
              </a:rPr>
            </a:br>
            <a:r>
              <a:rPr lang="en-US" sz="5400" b="0" dirty="0">
                <a:solidFill>
                  <a:srgbClr val="FFFF00"/>
                </a:solidFill>
                <a:effectLst/>
              </a:rPr>
              <a:t> </a:t>
            </a:r>
            <a:br>
              <a:rPr lang="en-US" sz="5400" b="0" dirty="0">
                <a:solidFill>
                  <a:srgbClr val="FFFF00"/>
                </a:solidFill>
                <a:effectLst/>
              </a:rPr>
            </a:br>
            <a:br>
              <a:rPr lang="en-US" sz="5400" b="0" dirty="0">
                <a:solidFill>
                  <a:srgbClr val="FFFF00"/>
                </a:solidFill>
                <a:effectLst/>
              </a:rPr>
            </a:br>
            <a:endParaRPr lang="de-DE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744352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5416A-535C-7A46-D50D-39D11282E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Beginning of the Universe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220632-1F58-A4B9-5702-2B82E527C8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Infinite past: Vanishing scalar field</a:t>
            </a:r>
          </a:p>
          <a:p>
            <a:r>
              <a:rPr lang="en-US" dirty="0"/>
              <a:t>Exact quantum scale symmetry</a:t>
            </a:r>
          </a:p>
          <a:p>
            <a:r>
              <a:rPr lang="en-US" dirty="0"/>
              <a:t>No spontaneous symmetry breaking of scale symmetry</a:t>
            </a:r>
          </a:p>
          <a:p>
            <a:r>
              <a:rPr lang="en-US" dirty="0"/>
              <a:t>All particles are massless</a:t>
            </a:r>
          </a:p>
          <a:p>
            <a:r>
              <a:rPr lang="en-US" dirty="0"/>
              <a:t>Metric or vierbein vanishes</a:t>
            </a:r>
          </a:p>
          <a:p>
            <a:r>
              <a:rPr lang="en-US" dirty="0"/>
              <a:t>Universe is dominated by fluctuations ( nonzero two-point function) : inhomogeneous Universe</a:t>
            </a:r>
          </a:p>
        </p:txBody>
      </p:sp>
    </p:spTree>
    <p:extLst>
      <p:ext uri="{BB962C8B-B14F-4D97-AF65-F5344CB8AC3E}">
        <p14:creationId xmlns:p14="http://schemas.microsoft.com/office/powerpoint/2010/main" val="3677243588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7325C-4EF0-934B-B87E-10F1B8EC0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Beginning of Universe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FE39D-7C62-5042-8FCD-C43D50DBB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2204864"/>
            <a:ext cx="8640960" cy="4032448"/>
          </a:xfrm>
        </p:spPr>
        <p:txBody>
          <a:bodyPr/>
          <a:lstStyle/>
          <a:p>
            <a:pPr marL="0" indent="0">
              <a:buNone/>
            </a:pPr>
            <a:r>
              <a:rPr lang="en-US" i="1" dirty="0">
                <a:solidFill>
                  <a:srgbClr val="FFFF00"/>
                </a:solidFill>
              </a:rPr>
              <a:t>Zu </a:t>
            </a:r>
            <a:r>
              <a:rPr lang="en-US" i="1" dirty="0" err="1">
                <a:solidFill>
                  <a:srgbClr val="FFFF00"/>
                </a:solidFill>
              </a:rPr>
              <a:t>Anfang</a:t>
            </a:r>
            <a:r>
              <a:rPr lang="en-US" i="1" dirty="0">
                <a:solidFill>
                  <a:srgbClr val="FFFF00"/>
                </a:solidFill>
              </a:rPr>
              <a:t> war die Welt </a:t>
            </a:r>
            <a:r>
              <a:rPr lang="en-US" i="1" dirty="0" err="1">
                <a:solidFill>
                  <a:srgbClr val="FFFF00"/>
                </a:solidFill>
              </a:rPr>
              <a:t>öd</a:t>
            </a:r>
            <a:r>
              <a:rPr lang="en-US" i="1" dirty="0">
                <a:solidFill>
                  <a:srgbClr val="FFFF00"/>
                </a:solidFill>
              </a:rPr>
              <a:t> und leer und </a:t>
            </a:r>
            <a:r>
              <a:rPr lang="en-US" i="1" dirty="0" err="1">
                <a:solidFill>
                  <a:srgbClr val="FFFF00"/>
                </a:solidFill>
              </a:rPr>
              <a:t>währte</a:t>
            </a:r>
            <a:r>
              <a:rPr lang="en-US" i="1" dirty="0">
                <a:solidFill>
                  <a:srgbClr val="FFFF00"/>
                </a:solidFill>
              </a:rPr>
              <a:t> </a:t>
            </a:r>
            <a:r>
              <a:rPr lang="en-US" i="1" dirty="0" err="1">
                <a:solidFill>
                  <a:srgbClr val="FFFF00"/>
                </a:solidFill>
              </a:rPr>
              <a:t>ewig</a:t>
            </a:r>
            <a:r>
              <a:rPr lang="en-US" i="1" dirty="0">
                <a:solidFill>
                  <a:srgbClr val="FFFF00"/>
                </a:solidFill>
              </a:rPr>
              <a:t>.</a:t>
            </a:r>
          </a:p>
          <a:p>
            <a:pPr marL="0" indent="0">
              <a:buNone/>
            </a:pPr>
            <a:endParaRPr lang="en-US" i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i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i="1" dirty="0">
                <a:solidFill>
                  <a:srgbClr val="FFFF00"/>
                </a:solidFill>
              </a:rPr>
              <a:t>In the beginning the Universe was empty and lasted since ever.</a:t>
            </a:r>
          </a:p>
        </p:txBody>
      </p:sp>
    </p:spTree>
    <p:extLst>
      <p:ext uri="{BB962C8B-B14F-4D97-AF65-F5344CB8AC3E}">
        <p14:creationId xmlns:p14="http://schemas.microsoft.com/office/powerpoint/2010/main" val="2275540361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 descr="QuantumFluctuation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7" t="21933" r="11613" b="16629"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sz="quarter"/>
          </p:nvPr>
        </p:nvSpPr>
        <p:spPr>
          <a:xfrm>
            <a:off x="468313" y="188913"/>
            <a:ext cx="8351837" cy="1008062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 err="1">
                <a:solidFill>
                  <a:schemeClr val="tx2">
                    <a:lumMod val="25000"/>
                  </a:schemeClr>
                </a:solidFill>
              </a:rPr>
              <a:t>Eternal</a:t>
            </a:r>
            <a:r>
              <a:rPr lang="de-DE" dirty="0">
                <a:solidFill>
                  <a:schemeClr val="tx2">
                    <a:lumMod val="25000"/>
                  </a:schemeClr>
                </a:solidFill>
              </a:rPr>
              <a:t> light-</a:t>
            </a:r>
            <a:r>
              <a:rPr lang="de-DE" dirty="0" err="1">
                <a:solidFill>
                  <a:schemeClr val="tx2">
                    <a:lumMod val="25000"/>
                  </a:schemeClr>
                </a:solidFill>
              </a:rPr>
              <a:t>vacuum</a:t>
            </a:r>
            <a:endParaRPr lang="de-DE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>
          <a:xfrm>
            <a:off x="250824" y="2564904"/>
            <a:ext cx="4537200" cy="3672384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Everywhere almost nothing 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only fields and their fluctuations</a:t>
            </a:r>
          </a:p>
          <a:p>
            <a:pPr eaLnBrk="1" hangingPunct="1">
              <a:defRPr/>
            </a:pPr>
            <a:endParaRPr lang="en-US" sz="2400" dirty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All particles move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with light velocity, 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similar to photons</a:t>
            </a:r>
          </a:p>
          <a:p>
            <a:pPr eaLnBrk="1" hangingPunct="1">
              <a:defRPr/>
            </a:pPr>
            <a:endParaRPr lang="en-US" sz="2400" dirty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endParaRPr lang="en-US" sz="2400" dirty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5" name="Picture 6" descr="lattice-raw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564904"/>
            <a:ext cx="3290931" cy="267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5382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09FFE2"/>
                </a:solidFill>
              </a:rPr>
              <a:t>Eternal light-vacuum is unstable</a:t>
            </a:r>
          </a:p>
        </p:txBody>
      </p:sp>
      <p:sp>
        <p:nvSpPr>
          <p:cNvPr id="78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5040312"/>
          </a:xfrm>
        </p:spPr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2400" dirty="0">
                <a:cs typeface="Arial" pitchFamily="34" charset="0"/>
              </a:rPr>
              <a:t>Slow increase of particle masses 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2400" dirty="0">
                <a:cs typeface="Arial" pitchFamily="34" charset="0"/>
              </a:rPr>
              <a:t>Only slow change of space-time geometry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2400" dirty="0">
                <a:cs typeface="Arial" pitchFamily="34" charset="0"/>
              </a:rPr>
              <a:t>Creation of particles and entropy</a:t>
            </a:r>
          </a:p>
          <a:p>
            <a:pPr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sz="2400" dirty="0"/>
              <a:t>Consequence for observation : primordial fluctuations become visible in cosmic background radiation</a:t>
            </a:r>
          </a:p>
          <a:p>
            <a:pPr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sz="2400" dirty="0"/>
              <a:t>We see fluctuations in a stage 5000 billion years ago.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</p:txBody>
      </p:sp>
      <p:pic>
        <p:nvPicPr>
          <p:cNvPr id="31748" name="Picture 4" descr="ILC_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581525"/>
            <a:ext cx="33845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 descr="QuantumFluctuation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365625"/>
            <a:ext cx="2303462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lattice-raw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5157788"/>
            <a:ext cx="18002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0296" name="AutoShape 8"/>
          <p:cNvSpPr>
            <a:spLocks noChangeArrowheads="1"/>
          </p:cNvSpPr>
          <p:nvPr/>
        </p:nvSpPr>
        <p:spPr bwMode="auto">
          <a:xfrm>
            <a:off x="4427538" y="5157788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aramond" pitchFamily="18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380635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3C4EB-70F2-4EDF-D382-952A79D83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9FFE2"/>
                </a:solidFill>
              </a:rPr>
              <a:t>Potential for quintessential inflation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091FE5-8BAE-AFE5-5732-27373D88B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781" y="2128036"/>
            <a:ext cx="6563759" cy="419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62864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The great emptiness story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D51CD5-66BF-7140-A453-B91820F86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2780929"/>
            <a:ext cx="7715200" cy="2952328"/>
          </a:xfrm>
        </p:spPr>
        <p:txBody>
          <a:bodyPr/>
          <a:lstStyle/>
          <a:p>
            <a:pPr marL="0" indent="0">
              <a:buNone/>
            </a:pPr>
            <a:r>
              <a:rPr lang="en-US" sz="4000" i="1" dirty="0">
                <a:solidFill>
                  <a:srgbClr val="FFFF00"/>
                </a:solidFill>
              </a:rPr>
              <a:t>In the beginning was light-like emptiness.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91733157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66DD9-C068-2343-9B5D-E5D390900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The big bang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DD662-8C82-A94E-9B8D-651AFE72C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dramatic </a:t>
            </a:r>
            <a:r>
              <a:rPr lang="en-US" sz="2800" dirty="0">
                <a:solidFill>
                  <a:srgbClr val="FFFF00"/>
                </a:solidFill>
              </a:rPr>
              <a:t>hot big bang</a:t>
            </a:r>
          </a:p>
          <a:p>
            <a:r>
              <a:rPr lang="en-US" sz="2800" dirty="0"/>
              <a:t>started 13.7 billion years ago</a:t>
            </a:r>
          </a:p>
          <a:p>
            <a:r>
              <a:rPr lang="en-US" sz="2800" dirty="0"/>
              <a:t>at the beginning extremely short period of </a:t>
            </a:r>
            <a:r>
              <a:rPr lang="en-US" sz="2800" dirty="0">
                <a:solidFill>
                  <a:srgbClr val="FFFF00"/>
                </a:solidFill>
              </a:rPr>
              <a:t>cosmic inflation </a:t>
            </a:r>
            <a:r>
              <a:rPr lang="en-US" sz="2800" dirty="0"/>
              <a:t>with almost exponential expansion of the Universe, duration around 10</a:t>
            </a:r>
            <a:r>
              <a:rPr lang="en-US" sz="2800" baseline="30000" dirty="0"/>
              <a:t>-40</a:t>
            </a:r>
            <a:r>
              <a:rPr lang="en-US" sz="2800" dirty="0"/>
              <a:t> seconds</a:t>
            </a:r>
          </a:p>
          <a:p>
            <a:r>
              <a:rPr lang="en-US" sz="2800" dirty="0">
                <a:solidFill>
                  <a:srgbClr val="FFFF00"/>
                </a:solidFill>
              </a:rPr>
              <a:t>start with singularity </a:t>
            </a:r>
            <a:r>
              <a:rPr lang="en-US" sz="2800" dirty="0"/>
              <a:t>: our whole observable Universe evolves from one point</a:t>
            </a:r>
          </a:p>
          <a:p>
            <a:endParaRPr lang="en-US" dirty="0"/>
          </a:p>
        </p:txBody>
      </p:sp>
      <p:pic>
        <p:nvPicPr>
          <p:cNvPr id="4" name="Picture 2" descr="expand_universe_capsule_history">
            <a:extLst>
              <a:ext uri="{FF2B5EF4-FFF2-40B4-BE49-F238E27FC236}">
                <a16:creationId xmlns:a16="http://schemas.microsoft.com/office/drawing/2014/main" id="{996140C7-224B-5F41-94C1-59182269E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8" b="17706"/>
          <a:stretch>
            <a:fillRect/>
          </a:stretch>
        </p:blipFill>
        <p:spPr>
          <a:xfrm>
            <a:off x="2987824" y="5035747"/>
            <a:ext cx="3096344" cy="182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288860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3BDEB-7955-5C4D-846A-D1F44901A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Field relativity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5C481-44C0-F24A-8953-03E486A9C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r>
              <a:rPr lang="en-US" dirty="0"/>
              <a:t>Both stories are equivalent</a:t>
            </a:r>
          </a:p>
          <a:p>
            <a:r>
              <a:rPr lang="en-US" dirty="0"/>
              <a:t>related by field transformation of the metric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different metrics related by Weyl transformation, which depends on scalar field ( </a:t>
            </a:r>
            <a:r>
              <a:rPr lang="en-US" dirty="0" err="1"/>
              <a:t>inflaton</a:t>
            </a:r>
            <a:r>
              <a:rPr lang="en-US" dirty="0"/>
              <a:t> 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60E35D2-6C40-8B42-A571-A7E6295A0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55547"/>
          <a:stretch>
            <a:fillRect/>
          </a:stretch>
        </p:blipFill>
        <p:spPr bwMode="auto">
          <a:xfrm>
            <a:off x="3347864" y="3140968"/>
            <a:ext cx="2016869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1618742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 1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33CC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rPr lang="en-US" dirty="0">
                <a:solidFill>
                  <a:srgbClr val="09FFE2"/>
                </a:solidFill>
              </a:rPr>
              <a:t>Metric</a:t>
            </a:r>
            <a:r>
              <a:rPr dirty="0">
                <a:solidFill>
                  <a:srgbClr val="09FFE2"/>
                </a:solidFill>
              </a:rPr>
              <a:t> frame</a:t>
            </a:r>
            <a:r>
              <a:rPr lang="en-US" dirty="0">
                <a:solidFill>
                  <a:srgbClr val="09FFE2"/>
                </a:solidFill>
              </a:rPr>
              <a:t>s</a:t>
            </a:r>
            <a:endParaRPr dirty="0">
              <a:solidFill>
                <a:srgbClr val="09FFE2"/>
              </a:solidFill>
            </a:endParaRPr>
          </a:p>
        </p:txBody>
      </p:sp>
      <p:sp>
        <p:nvSpPr>
          <p:cNvPr id="208" name="Content Placeholder 2"/>
          <p:cNvSpPr txBox="1">
            <a:spLocks noGrp="1"/>
          </p:cNvSpPr>
          <p:nvPr>
            <p:ph type="body" idx="4294967295"/>
          </p:nvPr>
        </p:nvSpPr>
        <p:spPr>
          <a:xfrm>
            <a:off x="558800" y="18796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defRPr sz="3200">
                <a:solidFill>
                  <a:srgbClr val="FFFF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“Weyl scaling” maps variable gravity model to Universe with fixed masses and standard expansion history. </a:t>
            </a:r>
          </a:p>
          <a:p>
            <a:pPr marL="342900" indent="-342900">
              <a:defRPr sz="3200">
                <a:solidFill>
                  <a:srgbClr val="00F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For scaling solutions: scale k disappears !</a:t>
            </a:r>
          </a:p>
          <a:p>
            <a:pPr marL="342900" indent="-342900">
              <a:defRPr sz="3200">
                <a:solidFill>
                  <a:srgbClr val="FFFF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Standard gravity coupled to scalar field. </a:t>
            </a:r>
          </a:p>
          <a:p>
            <a:pPr marL="0" indent="0">
              <a:buSzTx/>
              <a:buFont typeface="Wingdings"/>
              <a:buNone/>
              <a:defRPr sz="3200">
                <a:solidFill>
                  <a:srgbClr val="FFFF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marL="342900" indent="-342900">
              <a:defRPr sz="3200">
                <a:solidFill>
                  <a:srgbClr val="00F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Exact equivalence of different frames !</a:t>
            </a:r>
          </a:p>
          <a:p>
            <a:pPr marL="0" indent="0">
              <a:buSzTx/>
              <a:buFont typeface="Wingdings"/>
              <a:buNone/>
              <a:defRPr sz="3200">
                <a:solidFill>
                  <a:srgbClr val="00F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   “ different pictures”</a:t>
            </a:r>
          </a:p>
        </p:txBody>
      </p:sp>
    </p:spTree>
    <p:extLst>
      <p:ext uri="{BB962C8B-B14F-4D97-AF65-F5344CB8AC3E}">
        <p14:creationId xmlns:p14="http://schemas.microsoft.com/office/powerpoint/2010/main" val="1224041601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itel 1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33CC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rPr dirty="0">
                <a:solidFill>
                  <a:srgbClr val="09FFE2"/>
                </a:solidFill>
              </a:rPr>
              <a:t>Field relativity</a:t>
            </a:r>
          </a:p>
        </p:txBody>
      </p:sp>
      <p:pic>
        <p:nvPicPr>
          <p:cNvPr id="211" name="Picture 2" descr="Picture 2"/>
          <p:cNvPicPr>
            <a:picLocks noChangeAspect="1"/>
          </p:cNvPicPr>
          <p:nvPr/>
        </p:nvPicPr>
        <p:blipFill>
          <a:blip r:embed="rId2"/>
          <a:srcRect r="55547"/>
          <a:stretch>
            <a:fillRect/>
          </a:stretch>
        </p:blipFill>
        <p:spPr>
          <a:xfrm>
            <a:off x="4211959" y="1988840"/>
            <a:ext cx="2016870" cy="1001713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Textfeld 6"/>
          <p:cNvSpPr txBox="1"/>
          <p:nvPr/>
        </p:nvSpPr>
        <p:spPr>
          <a:xfrm>
            <a:off x="539750" y="2204864"/>
            <a:ext cx="3095625" cy="548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  </a:t>
            </a:r>
            <a:r>
              <a:rPr>
                <a:solidFill>
                  <a:srgbClr val="FFFF00"/>
                </a:solidFill>
              </a:rPr>
              <a:t>Weyl scaling :</a:t>
            </a:r>
          </a:p>
        </p:txBody>
      </p:sp>
      <p:sp>
        <p:nvSpPr>
          <p:cNvPr id="213" name="Textfeld 7"/>
          <p:cNvSpPr txBox="1"/>
          <p:nvPr/>
        </p:nvSpPr>
        <p:spPr>
          <a:xfrm>
            <a:off x="755649" y="3395879"/>
            <a:ext cx="6624664" cy="1017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changes geometry,</a:t>
            </a:r>
            <a:endParaRPr>
              <a:solidFill>
                <a:srgbClr val="FFFFFF"/>
              </a:solidFill>
            </a:endParaRPr>
          </a:p>
          <a:p>
            <a:pPr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not a coordinate transformation</a:t>
            </a:r>
          </a:p>
        </p:txBody>
      </p:sp>
      <p:pic>
        <p:nvPicPr>
          <p:cNvPr id="214" name="Picture 2" descr="Picture 2"/>
          <p:cNvPicPr>
            <a:picLocks noChangeAspect="1"/>
          </p:cNvPicPr>
          <p:nvPr/>
        </p:nvPicPr>
        <p:blipFill>
          <a:blip r:embed="rId3"/>
          <a:srcRect t="13718" b="17705"/>
          <a:stretch>
            <a:fillRect/>
          </a:stretch>
        </p:blipFill>
        <p:spPr>
          <a:xfrm>
            <a:off x="4932040" y="4968792"/>
            <a:ext cx="2775569" cy="1633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Picture 8" descr="Picture 8"/>
          <p:cNvPicPr>
            <a:picLocks noChangeAspect="1"/>
          </p:cNvPicPr>
          <p:nvPr/>
        </p:nvPicPr>
        <p:blipFill>
          <a:blip r:embed="rId4"/>
          <a:srcRect l="6898" t="58334" r="2068" b="1337"/>
          <a:stretch>
            <a:fillRect/>
          </a:stretch>
        </p:blipFill>
        <p:spPr>
          <a:xfrm>
            <a:off x="971600" y="4968792"/>
            <a:ext cx="2764659" cy="1633472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Left-Right Arrow 2"/>
          <p:cNvSpPr/>
          <p:nvPr/>
        </p:nvSpPr>
        <p:spPr>
          <a:xfrm>
            <a:off x="3851919" y="5589239"/>
            <a:ext cx="936105" cy="432049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880243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Field - </a:t>
            </a:r>
            <a:r>
              <a:rPr lang="de-DE" dirty="0" err="1">
                <a:solidFill>
                  <a:srgbClr val="33CCFF"/>
                </a:solidFill>
              </a:rPr>
              <a:t>singularity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n"/>
              <a:defRPr/>
            </a:pPr>
            <a:r>
              <a:rPr lang="de-DE" dirty="0"/>
              <a:t>Big Bang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- </a:t>
            </a:r>
            <a:r>
              <a:rPr lang="de-DE" dirty="0" err="1"/>
              <a:t>singularity</a:t>
            </a:r>
            <a:r>
              <a:rPr lang="de-DE" dirty="0"/>
              <a:t> </a:t>
            </a:r>
          </a:p>
          <a:p>
            <a:pPr>
              <a:buFont typeface="Wingdings" pitchFamily="2" charset="2"/>
              <a:buChar char="n"/>
              <a:defRPr/>
            </a:pPr>
            <a:r>
              <a:rPr lang="de-DE" dirty="0" err="1"/>
              <a:t>similar</a:t>
            </a:r>
            <a:r>
              <a:rPr lang="de-DE" dirty="0"/>
              <a:t> ( but not </a:t>
            </a:r>
            <a:r>
              <a:rPr lang="de-DE" dirty="0" err="1"/>
              <a:t>identical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)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/>
              <a:t>    </a:t>
            </a:r>
            <a:r>
              <a:rPr lang="de-DE" dirty="0" err="1"/>
              <a:t>coordinate</a:t>
            </a:r>
            <a:r>
              <a:rPr lang="de-DE" dirty="0"/>
              <a:t> - </a:t>
            </a:r>
            <a:r>
              <a:rPr lang="de-DE" dirty="0" err="1"/>
              <a:t>singularity</a:t>
            </a:r>
            <a:endParaRPr lang="de-DE" dirty="0"/>
          </a:p>
        </p:txBody>
      </p:sp>
      <p:pic>
        <p:nvPicPr>
          <p:cNvPr id="86020" name="Picture 2" descr="C:\Users\wetteric\Pictures\Cosmobilder\Antarkt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860800"/>
            <a:ext cx="2808288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3" descr="C:\Users\wetteric\Pictures\Cosmobilder\erdekart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860800"/>
            <a:ext cx="47529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r="55547"/>
          <a:stretch>
            <a:fillRect/>
          </a:stretch>
        </p:blipFill>
        <p:spPr bwMode="auto">
          <a:xfrm>
            <a:off x="6432725" y="1844824"/>
            <a:ext cx="2016869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4414299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8283975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D50A4-E86A-F94C-AE91-CA66AE554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Scale symmetry near </a:t>
            </a:r>
            <a:br>
              <a:rPr lang="en-US" sz="4400" dirty="0"/>
            </a:br>
            <a:r>
              <a:rPr lang="en-US" sz="4400" dirty="0"/>
              <a:t>UV- fixed point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AA4C89-7202-A640-AD97-E3E24791A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186" y="5254787"/>
            <a:ext cx="1538808" cy="7861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24198B-447C-7049-A152-EC6E5F7D8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075" y="5058032"/>
            <a:ext cx="4038600" cy="1155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E3D2C5-EF8D-CD4F-BA52-19D61C1025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2698" y="3971344"/>
            <a:ext cx="5322755" cy="7861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76DC85-9D30-A545-821A-0A64F41116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7186" y="1867567"/>
            <a:ext cx="2626964" cy="7363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704726-535F-D64F-80F3-76963BFCF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2622" y="1867567"/>
            <a:ext cx="3147879" cy="7363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19B14E-D9E2-314D-AD77-B00CC6C320DD}"/>
              </a:ext>
            </a:extLst>
          </p:cNvPr>
          <p:cNvSpPr txBox="1"/>
          <p:nvPr/>
        </p:nvSpPr>
        <p:spPr>
          <a:xfrm>
            <a:off x="1133856" y="1943354"/>
            <a:ext cx="1429235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kinetial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 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568324-AB7C-A448-A7A0-0470C2E587E0}"/>
              </a:ext>
            </a:extLst>
          </p:cNvPr>
          <p:cNvSpPr txBox="1"/>
          <p:nvPr/>
        </p:nvSpPr>
        <p:spPr>
          <a:xfrm>
            <a:off x="1335024" y="3147568"/>
            <a:ext cx="5847111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scalar anomalous dimension </a:t>
            </a:r>
            <a:r>
              <a:rPr kumimoji="0" lang="en-US" sz="2800" b="0" i="0" u="none" strike="noStrike" cap="none" spc="0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σ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 , take </a:t>
            </a:r>
            <a:r>
              <a:rPr kumimoji="0" lang="en-US" sz="2800" b="0" i="0" u="none" strike="noStrike" cap="none" spc="0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σ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 =2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725F65-1BA7-A84D-AC77-A62DBF3C9ADF}"/>
              </a:ext>
            </a:extLst>
          </p:cNvPr>
          <p:cNvSpPr txBox="1"/>
          <p:nvPr/>
        </p:nvSpPr>
        <p:spPr>
          <a:xfrm>
            <a:off x="1335833" y="5170800"/>
            <a:ext cx="1025279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Weyl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scaling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348567345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Higgs inflation not compatible with asymptotic safe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sz="4700"/>
              <a:t>Higgs inflation not compatible with asymptotic</a:t>
            </a:r>
            <a:r>
              <a:t> safety</a:t>
            </a:r>
          </a:p>
        </p:txBody>
      </p:sp>
      <p:pic>
        <p:nvPicPr>
          <p:cNvPr id="18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427" y="1834290"/>
            <a:ext cx="5797146" cy="47379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18445787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caling potential for GUT with non-zero gauge coupl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Scaling potential for GUT with non-zero gauge coupling</a:t>
            </a:r>
          </a:p>
        </p:txBody>
      </p:sp>
      <p:pic>
        <p:nvPicPr>
          <p:cNvPr id="18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2005538"/>
            <a:ext cx="4217864" cy="4401612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Spontaneous…"/>
          <p:cNvSpPr txBox="1"/>
          <p:nvPr/>
        </p:nvSpPr>
        <p:spPr>
          <a:xfrm>
            <a:off x="5707398" y="2272029"/>
            <a:ext cx="3001031" cy="329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3700"/>
            </a:pPr>
            <a:r>
              <a:rPr>
                <a:solidFill>
                  <a:srgbClr val="FFFB00"/>
                </a:solidFill>
              </a:rPr>
              <a:t>Spontaneous </a:t>
            </a:r>
          </a:p>
          <a:p>
            <a:pPr>
              <a:defRPr sz="3700"/>
            </a:pPr>
            <a:r>
              <a:rPr>
                <a:solidFill>
                  <a:srgbClr val="FFFB00"/>
                </a:solidFill>
              </a:rPr>
              <a:t>symmetry breaking by scaling solution near Planck scale</a:t>
            </a:r>
            <a: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554986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CEC9B-8229-D44A-991F-4DCDD707B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Quintessential inflation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7FDBB5-C708-574D-B8E7-D18E1CA79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026" y="1753477"/>
            <a:ext cx="6315974" cy="40372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095FF4-E8AD-9648-837D-14F46AF7472C}"/>
              </a:ext>
            </a:extLst>
          </p:cNvPr>
          <p:cNvSpPr txBox="1"/>
          <p:nvPr/>
        </p:nvSpPr>
        <p:spPr>
          <a:xfrm>
            <a:off x="5747657" y="4136572"/>
            <a:ext cx="2092317" cy="9628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FF00"/>
                </a:highlight>
                <a:uFillTx/>
                <a:latin typeface="Garamond"/>
                <a:ea typeface="Garamond"/>
                <a:cs typeface="Garamond"/>
                <a:sym typeface="Garamond"/>
              </a:rPr>
              <a:t>Dynamical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Dark Energy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highlight>
                <a:srgbClr val="FFFF00"/>
              </a:highlight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F6FDDB-0962-9C4D-8FF1-FA9EB14DBA07}"/>
              </a:ext>
            </a:extLst>
          </p:cNvPr>
          <p:cNvSpPr txBox="1"/>
          <p:nvPr/>
        </p:nvSpPr>
        <p:spPr>
          <a:xfrm>
            <a:off x="1524000" y="3187338"/>
            <a:ext cx="1767840" cy="5847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highlight>
                  <a:srgbClr val="FFFF00"/>
                </a:highlight>
              </a:rPr>
              <a:t>Inflation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2F747F-EAEE-194A-8F18-38EA5324628E}"/>
              </a:ext>
            </a:extLst>
          </p:cNvPr>
          <p:cNvSpPr txBox="1"/>
          <p:nvPr/>
        </p:nvSpPr>
        <p:spPr>
          <a:xfrm>
            <a:off x="457201" y="5956663"/>
            <a:ext cx="8599714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Spokoiny, Peebles, </a:t>
            </a:r>
            <a:r>
              <a:rPr kumimoji="0" lang="en-US" sz="2000" b="0" i="0" u="none" strike="noStrike" cap="none" spc="0" normalizeH="0" baseline="0" dirty="0" err="1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Vilenkin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, </a:t>
            </a:r>
            <a:r>
              <a:rPr kumimoji="0" lang="en-US" sz="2000" b="0" i="0" u="none" strike="noStrike" cap="none" spc="0" normalizeH="0" baseline="0" dirty="0" err="1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Peloso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, Rosati, </a:t>
            </a:r>
            <a:r>
              <a:rPr kumimoji="0" lang="en-US" sz="2000" b="0" i="0" u="none" strike="noStrike" cap="none" spc="0" normalizeH="0" baseline="0" dirty="0" err="1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Dimopoulos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, Valle, </a:t>
            </a:r>
            <a:r>
              <a:rPr kumimoji="0" lang="en-US" sz="2000" b="0" i="0" u="none" strike="noStrike" cap="none" spc="0" normalizeH="0" baseline="0" dirty="0" err="1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Giovannini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,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err="1">
                <a:solidFill>
                  <a:srgbClr val="E5FFF5"/>
                </a:solidFill>
              </a:rPr>
              <a:t>Brax</a:t>
            </a:r>
            <a:r>
              <a:rPr lang="en-US" sz="2000" dirty="0">
                <a:solidFill>
                  <a:srgbClr val="E5FFF5"/>
                </a:solidFill>
              </a:rPr>
              <a:t>, Martin, Hossain, </a:t>
            </a:r>
            <a:r>
              <a:rPr lang="en-US" sz="2000" dirty="0" err="1">
                <a:solidFill>
                  <a:srgbClr val="E5FFF5"/>
                </a:solidFill>
              </a:rPr>
              <a:t>Myrzakulov</a:t>
            </a:r>
            <a:r>
              <a:rPr lang="en-US" sz="2000" dirty="0">
                <a:solidFill>
                  <a:srgbClr val="E5FFF5"/>
                </a:solidFill>
              </a:rPr>
              <a:t>, Sami, </a:t>
            </a:r>
            <a:r>
              <a:rPr lang="en-US" sz="2000" dirty="0" err="1">
                <a:solidFill>
                  <a:srgbClr val="E5FFF5"/>
                </a:solidFill>
              </a:rPr>
              <a:t>Saridakis</a:t>
            </a:r>
            <a:r>
              <a:rPr lang="en-US" sz="2000" dirty="0">
                <a:solidFill>
                  <a:srgbClr val="E5FFF5"/>
                </a:solidFill>
              </a:rPr>
              <a:t>, de </a:t>
            </a:r>
            <a:r>
              <a:rPr lang="en-US" sz="2000" dirty="0" err="1">
                <a:solidFill>
                  <a:srgbClr val="E5FFF5"/>
                </a:solidFill>
              </a:rPr>
              <a:t>Haro</a:t>
            </a:r>
            <a:r>
              <a:rPr lang="en-US" sz="2000" dirty="0">
                <a:solidFill>
                  <a:srgbClr val="E5FFF5"/>
                </a:solidFill>
              </a:rPr>
              <a:t>, </a:t>
            </a:r>
            <a:r>
              <a:rPr lang="en-US" sz="2000" dirty="0" err="1">
                <a:solidFill>
                  <a:srgbClr val="E5FFF5"/>
                </a:solidFill>
              </a:rPr>
              <a:t>Salo</a:t>
            </a:r>
            <a:r>
              <a:rPr lang="en-US" sz="2000" dirty="0">
                <a:solidFill>
                  <a:srgbClr val="E5FFF5"/>
                </a:solidFill>
              </a:rPr>
              <a:t>, </a:t>
            </a:r>
            <a:r>
              <a:rPr lang="en-US" sz="2000" dirty="0" err="1">
                <a:solidFill>
                  <a:srgbClr val="E5FFF5"/>
                </a:solidFill>
              </a:rPr>
              <a:t>Bettoni</a:t>
            </a:r>
            <a:r>
              <a:rPr lang="en-US" sz="2000" dirty="0">
                <a:solidFill>
                  <a:srgbClr val="E5FFF5"/>
                </a:solidFill>
              </a:rPr>
              <a:t>, Rubio…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E5FFF5"/>
              </a:solidFill>
              <a:effectLst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960172009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CCFF"/>
                </a:solidFill>
              </a:defRPr>
            </a:lvl1pPr>
          </a:lstStyle>
          <a:p>
            <a:r>
              <a:rPr dirty="0">
                <a:solidFill>
                  <a:srgbClr val="09FFE2"/>
                </a:solidFill>
              </a:rPr>
              <a:t>Scale symmetric standard model</a:t>
            </a:r>
          </a:p>
        </p:txBody>
      </p:sp>
      <p:sp>
        <p:nvSpPr>
          <p:cNvPr id="288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57200" y="1417637"/>
            <a:ext cx="8229600" cy="544036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defRPr sz="2800">
                <a:solidFill>
                  <a:srgbClr val="FFFF00"/>
                </a:solidFill>
              </a:defRPr>
            </a:pPr>
            <a:r>
              <a:t>Replace all mass scales by scalar field  𝜒</a:t>
            </a:r>
          </a:p>
          <a:p>
            <a:pPr marL="0" indent="0">
              <a:spcBef>
                <a:spcPts val="500"/>
              </a:spcBef>
              <a:buSzTx/>
              <a:buFont typeface="Wingdings"/>
              <a:buNone/>
              <a:defRPr sz="2400"/>
            </a:pPr>
            <a:r>
              <a:t>(1) Higgs potential </a:t>
            </a:r>
          </a:p>
          <a:p>
            <a:pPr marL="571500" indent="-571500">
              <a:buAutoNum type="arabicParenBoth"/>
              <a:defRPr sz="2400"/>
            </a:pPr>
            <a:endParaRPr/>
          </a:p>
          <a:p>
            <a:pPr marL="0" indent="0">
              <a:spcBef>
                <a:spcPts val="500"/>
              </a:spcBef>
              <a:buSzTx/>
              <a:buFont typeface="Wingdings"/>
              <a:buNone/>
              <a:defRPr sz="2400"/>
            </a:pPr>
            <a:r>
              <a:t>(2) Strong gauge coupling, normalized at          , is independent of 𝜒</a:t>
            </a:r>
          </a:p>
          <a:p>
            <a:pPr marL="0" indent="0">
              <a:buSzTx/>
              <a:buFont typeface="Wingdings"/>
              <a:buNone/>
              <a:defRPr sz="2400"/>
            </a:pPr>
            <a:endParaRPr/>
          </a:p>
          <a:p>
            <a:pPr marL="0" indent="0">
              <a:buSzTx/>
              <a:buFont typeface="Wingdings"/>
              <a:buNone/>
              <a:defRPr sz="2400"/>
            </a:pPr>
            <a:endParaRPr/>
          </a:p>
          <a:p>
            <a:pPr marL="0" indent="0">
              <a:spcBef>
                <a:spcPts val="500"/>
              </a:spcBef>
              <a:buSzTx/>
              <a:buFont typeface="Wingdings"/>
              <a:buNone/>
              <a:defRPr sz="2400"/>
            </a:pPr>
            <a:r>
              <a:t>(3) Similar for all dimensionless couplings</a:t>
            </a:r>
          </a:p>
          <a:p>
            <a:pPr marL="0" indent="0">
              <a:buSzTx/>
              <a:buFont typeface="Wingdings"/>
              <a:buNone/>
              <a:defRPr i="1">
                <a:solidFill>
                  <a:srgbClr val="FFFF00"/>
                </a:solidFill>
              </a:defRPr>
            </a:pPr>
            <a:r>
              <a:t>      Quantum effective action for standard model does </a:t>
            </a:r>
          </a:p>
          <a:p>
            <a:pPr marL="0" indent="0">
              <a:buSzTx/>
              <a:buFont typeface="Wingdings"/>
              <a:buNone/>
              <a:defRPr i="1">
                <a:solidFill>
                  <a:srgbClr val="FFFF00"/>
                </a:solidFill>
              </a:defRPr>
            </a:pPr>
            <a:r>
              <a:t>               not involve intrinsic mass or length</a:t>
            </a:r>
          </a:p>
          <a:p>
            <a:pPr marL="0" indent="0">
              <a:spcBef>
                <a:spcPts val="600"/>
              </a:spcBef>
              <a:buSzTx/>
              <a:buFont typeface="Wingdings"/>
              <a:buNone/>
              <a:defRPr sz="2800">
                <a:solidFill>
                  <a:srgbClr val="00FF00"/>
                </a:solidFill>
              </a:defRPr>
            </a:pPr>
            <a:r>
              <a:t>                       Quantum scale symmetry</a:t>
            </a:r>
          </a:p>
          <a:p>
            <a:pPr marL="0" indent="0">
              <a:spcBef>
                <a:spcPts val="600"/>
              </a:spcBef>
              <a:buSzTx/>
              <a:buFont typeface="Wingdings"/>
              <a:buNone/>
              <a:defRPr sz="2800"/>
            </a:pPr>
            <a:r>
              <a:t>For      :        :  massless Goldstone boson</a:t>
            </a:r>
          </a:p>
        </p:txBody>
      </p:sp>
      <p:pic>
        <p:nvPicPr>
          <p:cNvPr id="289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2132856"/>
            <a:ext cx="2232249" cy="583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2197771"/>
            <a:ext cx="1239823" cy="565534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Right Arrow 5"/>
          <p:cNvSpPr/>
          <p:nvPr/>
        </p:nvSpPr>
        <p:spPr>
          <a:xfrm>
            <a:off x="5436096" y="2276870"/>
            <a:ext cx="648073" cy="28376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292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083" y="3544965"/>
            <a:ext cx="1502777" cy="576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7642" y="3536539"/>
            <a:ext cx="1944217" cy="592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Picture 8" descr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0265" y="3543437"/>
            <a:ext cx="2004651" cy="579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Picture 9" descr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2144" y="6341002"/>
            <a:ext cx="1053593" cy="400366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Right Arrow 10"/>
          <p:cNvSpPr/>
          <p:nvPr/>
        </p:nvSpPr>
        <p:spPr>
          <a:xfrm>
            <a:off x="2906401" y="3691114"/>
            <a:ext cx="648073" cy="28376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297" name="Picture 11" descr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496" y="3035586"/>
            <a:ext cx="633298" cy="309613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TextBox 12"/>
          <p:cNvSpPr txBox="1"/>
          <p:nvPr/>
        </p:nvSpPr>
        <p:spPr>
          <a:xfrm>
            <a:off x="6876256" y="5877271"/>
            <a:ext cx="102866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CW’87</a:t>
            </a:r>
          </a:p>
        </p:txBody>
      </p:sp>
      <p:sp>
        <p:nvSpPr>
          <p:cNvPr id="299" name="TextBox 13"/>
          <p:cNvSpPr txBox="1"/>
          <p:nvPr/>
        </p:nvSpPr>
        <p:spPr>
          <a:xfrm>
            <a:off x="7904915" y="2067320"/>
            <a:ext cx="1347605" cy="667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Fujii,</a:t>
            </a:r>
          </a:p>
          <a:p>
            <a:pPr>
              <a:defRPr sz="20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Zee, CW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A08C2-CCF2-E892-ACB1-AF1E0E97E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3130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9FFE2"/>
                </a:solidFill>
              </a:rPr>
              <a:t>FRG prediction of scaling solution for quantum gravity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2BC934-A1F3-30F1-D143-5856A771F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191" y="2239662"/>
            <a:ext cx="6331158" cy="404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282268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$\ddot{\phi} +3H \dot{\phi} = -dV/d\phi$&#13;&#10;\end{document}&#13;&#10;"/>
  <p:tag name="EXTERNALNAME" val="figure"/>
  <p:tag name="BLEND" val="Falsch"/>
  <p:tag name="TRANSPARENT" val="Falsch"/>
  <p:tag name="KEEPFILES" val="Falsch"/>
  <p:tag name="DEBUGPAUSE" val="Falsch"/>
  <p:tag name="RESOLUTION" val="300"/>
  <p:tag name="TIMEOUT" val="15"/>
  <p:tag name="BITMAPFORMAT" val="bmpmono"/>
  <p:tag name="DEBUGINTERACTIVE" val="Falsch"/>
  <p:tag name="ORIGWIDTH" val="190,75"/>
  <p:tag name="PICTUREFILESIZE" val="956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$3M^2H^2=V+\frac{1}{2}\dot{\phi}^2+\rho$&#13;&#10;\end{document}&#13;&#10;"/>
  <p:tag name="EXTERNALNAME" val="txp_fig"/>
  <p:tag name="BLEND" val="Falsch"/>
  <p:tag name="TRANSPARENT" val="Falsch"/>
  <p:tag name="KEEPFILES" val="Falsch"/>
  <p:tag name="DEBUGPAUSE" val="Falsch"/>
  <p:tag name="RESOLUTION" val="300"/>
  <p:tag name="TIMEOUT" val="15"/>
  <p:tag name="BITMAPFORMAT" val="bmpmono"/>
  <p:tag name="DEBUGINTERACTIVE" val="Falsch"/>
  <p:tag name="ORIGWIDTH" val="226,75"/>
  <p:tag name="PICTUREFILESIZE" val="13982"/>
</p:tagLst>
</file>

<file path=ppt/theme/theme1.xml><?xml version="1.0" encoding="utf-8"?>
<a:theme xmlns:a="http://schemas.openxmlformats.org/drawingml/2006/main" name="Stream">
  <a:themeElements>
    <a:clrScheme name="Stream">
      <a:dk1>
        <a:srgbClr val="003399"/>
      </a:dk1>
      <a:lt1>
        <a:srgbClr val="FFFF00"/>
      </a:lt1>
      <a:dk2>
        <a:srgbClr val="A7A7A7"/>
      </a:dk2>
      <a:lt2>
        <a:srgbClr val="535353"/>
      </a:lt2>
      <a:accent1>
        <a:srgbClr val="0099CC"/>
      </a:accent1>
      <a:accent2>
        <a:srgbClr val="A886E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Stream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trea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3399"/>
            </a:solidFill>
            <a:effectLst/>
            <a:uFillTx/>
            <a:latin typeface="Garamond"/>
            <a:ea typeface="Garamond"/>
            <a:cs typeface="Garamond"/>
            <a:sym typeface="Garamon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FFFF00"/>
            </a:solidFill>
            <a:effectLst/>
            <a:uFillTx/>
            <a:latin typeface="Garamond"/>
            <a:ea typeface="Garamond"/>
            <a:cs typeface="Garamond"/>
            <a:sym typeface="Garamon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tream">
  <a:themeElements>
    <a:clrScheme name="Stream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9CC"/>
      </a:accent1>
      <a:accent2>
        <a:srgbClr val="A886E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Stream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trea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3399"/>
            </a:solidFill>
            <a:effectLst/>
            <a:uFillTx/>
            <a:latin typeface="Garamond"/>
            <a:ea typeface="Garamond"/>
            <a:cs typeface="Garamond"/>
            <a:sym typeface="Garamon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FFFF00"/>
            </a:solidFill>
            <a:effectLst/>
            <a:uFillTx/>
            <a:latin typeface="Garamond"/>
            <a:ea typeface="Garamond"/>
            <a:cs typeface="Garamond"/>
            <a:sym typeface="Garamon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1192</TotalTime>
  <Words>1750</Words>
  <Application>Microsoft Macintosh PowerPoint</Application>
  <PresentationFormat>On-screen Show (4:3)</PresentationFormat>
  <Paragraphs>335</Paragraphs>
  <Slides>80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5" baseType="lpstr">
      <vt:lpstr>Arial</vt:lpstr>
      <vt:lpstr>Garamond</vt:lpstr>
      <vt:lpstr>Lucida Grande</vt:lpstr>
      <vt:lpstr>Wingdings</vt:lpstr>
      <vt:lpstr>Stream</vt:lpstr>
      <vt:lpstr>Functional renormalization for the beginning and  the present Universe  </vt:lpstr>
      <vt:lpstr>Extension of general relativity</vt:lpstr>
      <vt:lpstr>Metric + scalar field</vt:lpstr>
      <vt:lpstr>Cosmological equations</vt:lpstr>
      <vt:lpstr>Potential for inflation</vt:lpstr>
      <vt:lpstr>Potential for dynamical dark energy</vt:lpstr>
      <vt:lpstr>Potential for quintessential inflation</vt:lpstr>
      <vt:lpstr>Quintessential inflation</vt:lpstr>
      <vt:lpstr>FRG prediction of scaling solution for quantum gravity</vt:lpstr>
      <vt:lpstr>Quantum gravity</vt:lpstr>
      <vt:lpstr>Quantum gravity</vt:lpstr>
      <vt:lpstr>Quantum gravity</vt:lpstr>
      <vt:lpstr>Asymptotic safety     Asymptotic freedom</vt:lpstr>
      <vt:lpstr>Functional renormalization  for the  scalar effective potential</vt:lpstr>
      <vt:lpstr>Graviton fluctuations matter</vt:lpstr>
      <vt:lpstr>Flowing couplings</vt:lpstr>
      <vt:lpstr>Flow of quartic Higgs coupling</vt:lpstr>
      <vt:lpstr>Graviton fluctuations erase  quartic scalar coupling</vt:lpstr>
      <vt:lpstr>Metric induced scalar anomalous dimension A</vt:lpstr>
      <vt:lpstr>Quantum gravity  flattens scalar potentials</vt:lpstr>
      <vt:lpstr>Fixed point</vt:lpstr>
      <vt:lpstr>Gravitational contribution to running quartic coupling</vt:lpstr>
      <vt:lpstr>Prediction for quartic Higgs coupling</vt:lpstr>
      <vt:lpstr>Prediction of mass of Higgs boson</vt:lpstr>
      <vt:lpstr>Scaling solutions</vt:lpstr>
      <vt:lpstr>Ultraviolet fixed point</vt:lpstr>
      <vt:lpstr>Renormalizable theories</vt:lpstr>
      <vt:lpstr>Scaling solutions</vt:lpstr>
      <vt:lpstr>Scaling solutions are restrictive</vt:lpstr>
      <vt:lpstr>Scaling solutions and cosmology</vt:lpstr>
      <vt:lpstr>Quantum gravity : these potentials are not arbitrary</vt:lpstr>
      <vt:lpstr>Dilaton quantum gravity</vt:lpstr>
      <vt:lpstr>Flow equation for scalar potential</vt:lpstr>
      <vt:lpstr>Scaling potential in  standard model</vt:lpstr>
      <vt:lpstr>Scaling solution : flat potential</vt:lpstr>
      <vt:lpstr>Derivative expansion of effective action</vt:lpstr>
      <vt:lpstr>Differential equation for scaling solution for effective Planck mass</vt:lpstr>
      <vt:lpstr>Coefficient of curvature scalar in standard model</vt:lpstr>
      <vt:lpstr>Scaling solution : flat potential, non-minimal scalar- gravity coupling</vt:lpstr>
      <vt:lpstr>Scaling solution in Einstein frame</vt:lpstr>
      <vt:lpstr>Quintessential inflation</vt:lpstr>
      <vt:lpstr>Weyl transformation for variable gravity</vt:lpstr>
      <vt:lpstr>Scaling solution</vt:lpstr>
      <vt:lpstr>Scaling solution in Einstein frame</vt:lpstr>
      <vt:lpstr>Mass scales in Einstein frame</vt:lpstr>
      <vt:lpstr>Asymptotic solution of cosmological constant problem</vt:lpstr>
      <vt:lpstr>Cosmological solution</vt:lpstr>
      <vt:lpstr>Quantum scale symmetry</vt:lpstr>
      <vt:lpstr>Approximate scale symmetry near fixed points</vt:lpstr>
      <vt:lpstr>Spontaneous breaking  of scale symmetry</vt:lpstr>
      <vt:lpstr>Dynamical dark energy</vt:lpstr>
      <vt:lpstr>Asymptotically vanishing  cosmological „constant“</vt:lpstr>
      <vt:lpstr>Quintessence</vt:lpstr>
      <vt:lpstr>Prediction :   homogeneous dark energy influences recent cosmology  - of same order as dark matter -</vt:lpstr>
      <vt:lpstr>Crossover in quantum gravity</vt:lpstr>
      <vt:lpstr>Simplicity</vt:lpstr>
      <vt:lpstr>Fundamental  scale invariance</vt:lpstr>
      <vt:lpstr>Fundamental scale invariance</vt:lpstr>
      <vt:lpstr>Ultraviolet fixed point</vt:lpstr>
      <vt:lpstr>Fundamental scale invariance</vt:lpstr>
      <vt:lpstr>Predictivity</vt:lpstr>
      <vt:lpstr>Fundamental scale invariance and cosmology</vt:lpstr>
      <vt:lpstr>Conclusions</vt:lpstr>
      <vt:lpstr>PowerPoint Presentation</vt:lpstr>
      <vt:lpstr>Quantum gravity and the beginning of the Universe    </vt:lpstr>
      <vt:lpstr>Beginning of the Universe</vt:lpstr>
      <vt:lpstr>Beginning of Universe</vt:lpstr>
      <vt:lpstr>Eternal light-vacuum</vt:lpstr>
      <vt:lpstr>Eternal light-vacuum is unstable</vt:lpstr>
      <vt:lpstr>The great emptiness story</vt:lpstr>
      <vt:lpstr>The big bang story</vt:lpstr>
      <vt:lpstr>Field relativity</vt:lpstr>
      <vt:lpstr>Metric frames</vt:lpstr>
      <vt:lpstr>Field relativity</vt:lpstr>
      <vt:lpstr>Field - singularity</vt:lpstr>
      <vt:lpstr>PowerPoint Presentation</vt:lpstr>
      <vt:lpstr>Scale symmetry near  UV- fixed point</vt:lpstr>
      <vt:lpstr>Higgs inflation not compatible with asymptotic safety</vt:lpstr>
      <vt:lpstr>Scaling potential for GUT with non-zero gauge coupling</vt:lpstr>
      <vt:lpstr>Scale symmetric standard model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Fundamental scale invariance </dc:title>
  <cp:lastModifiedBy>christof wetterich</cp:lastModifiedBy>
  <cp:revision>44</cp:revision>
  <dcterms:modified xsi:type="dcterms:W3CDTF">2022-07-14T08:56:13Z</dcterms:modified>
</cp:coreProperties>
</file>