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22" r:id="rId23"/>
    <p:sldId id="277" r:id="rId24"/>
    <p:sldId id="278" r:id="rId25"/>
    <p:sldId id="323" r:id="rId26"/>
    <p:sldId id="279" r:id="rId27"/>
    <p:sldId id="280" r:id="rId28"/>
    <p:sldId id="281" r:id="rId29"/>
    <p:sldId id="282" r:id="rId30"/>
    <p:sldId id="283" r:id="rId31"/>
    <p:sldId id="284" r:id="rId32"/>
    <p:sldId id="344" r:id="rId33"/>
    <p:sldId id="285" r:id="rId34"/>
    <p:sldId id="286" r:id="rId35"/>
    <p:sldId id="287" r:id="rId36"/>
    <p:sldId id="288" r:id="rId37"/>
    <p:sldId id="668" r:id="rId38"/>
    <p:sldId id="695" r:id="rId39"/>
    <p:sldId id="696" r:id="rId40"/>
    <p:sldId id="697" r:id="rId41"/>
    <p:sldId id="698" r:id="rId42"/>
    <p:sldId id="699" r:id="rId43"/>
    <p:sldId id="700" r:id="rId44"/>
    <p:sldId id="643" r:id="rId45"/>
    <p:sldId id="693" r:id="rId46"/>
    <p:sldId id="680" r:id="rId47"/>
    <p:sldId id="689" r:id="rId48"/>
    <p:sldId id="690" r:id="rId49"/>
    <p:sldId id="692" r:id="rId50"/>
    <p:sldId id="681" r:id="rId51"/>
    <p:sldId id="289" r:id="rId52"/>
    <p:sldId id="290" r:id="rId53"/>
    <p:sldId id="320" r:id="rId54"/>
    <p:sldId id="321" r:id="rId5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912CD6ED-B8C1-18F2-0D09-E2482B28D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24933DB-C66B-3846-AFCC-537EB7B42905}" type="slidenum">
              <a:rPr lang="de-DE" altLang="en-DE">
                <a:latin typeface="Arial" panose="020B0604020202020204" pitchFamily="34" charset="0"/>
              </a:rPr>
              <a:pPr eaLnBrk="1" hangingPunct="1"/>
              <a:t>22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34F31834-91C2-D28F-C88A-8FB03178A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D54ECCE-468C-0DB5-5DD5-E3725D63B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29A2E6D-764B-B662-C29E-09523EE9E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1AE2C79-6DA4-C14F-9034-96497CB2D172}" type="slidenum">
              <a:rPr lang="de-DE" altLang="en-DE">
                <a:latin typeface="Arial" panose="020B0604020202020204" pitchFamily="34" charset="0"/>
              </a:rPr>
              <a:pPr eaLnBrk="1" hangingPunct="1"/>
              <a:t>25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7814B9EE-F380-70B6-0619-EB79D2DB8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4853AEF-CD9D-512D-8194-14A8AB359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51CCBA39-F90B-7B70-A6A7-C20782296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169E8AE-A7E0-C445-A2B2-9FDA7867A9DD}" type="slidenum">
              <a:rPr lang="de-DE" altLang="en-DE">
                <a:latin typeface="Arial" panose="020B0604020202020204" pitchFamily="34" charset="0"/>
              </a:rPr>
              <a:pPr eaLnBrk="1" hangingPunct="1"/>
              <a:t>32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6194A7E-2508-7A03-3F66-D327C87D9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E6F8990-6E15-F2AB-3EC7-13656BAB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756C03E-2D2B-7C1A-BBC9-ED43E1E77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9C32E5D-526E-3043-80EB-749EB468275F}" type="slidenum">
              <a:rPr lang="de-DE" altLang="en-DE">
                <a:latin typeface="Arial" panose="020B0604020202020204" pitchFamily="34" charset="0"/>
              </a:rPr>
              <a:pPr eaLnBrk="1" hangingPunct="1"/>
              <a:t>37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B0EBAD8-B74F-0818-891D-AE117A1B5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B20ACC6-3C53-9DAB-DD21-5F44A6911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B16705A-29C1-2C8C-26E9-AFDCADA27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A2ABE54-DAA7-C84A-AABB-5FA551AED7F3}" type="slidenum">
              <a:rPr lang="de-DE" altLang="en-DE">
                <a:latin typeface="Arial" panose="020B0604020202020204" pitchFamily="34" charset="0"/>
              </a:rPr>
              <a:pPr eaLnBrk="1" hangingPunct="1"/>
              <a:t>46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9265409-25AD-696A-8CBC-AAE068326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B53B1900-60A6-E70C-AB21-B6595371F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C181DE8-2C3E-0862-DF94-086AAE6CB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F66848F-886F-EF4C-A717-C2BD0B09CEC3}" type="slidenum">
              <a:rPr lang="de-DE" altLang="en-DE">
                <a:latin typeface="Arial" panose="020B0604020202020204" pitchFamily="34" charset="0"/>
              </a:rPr>
              <a:pPr eaLnBrk="1" hangingPunct="1"/>
              <a:t>47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DB0AE3-2AE0-C405-474B-99544D35D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CF7233F-4185-E821-8BF6-A1C3A02EA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FA7D1278-6F2A-37CA-79AC-05C3C2F0A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2F6ED350-5631-5848-9119-E1E1F1046B25}" type="slidenum">
              <a:rPr lang="de-DE" altLang="en-DE">
                <a:latin typeface="Arial" panose="020B0604020202020204" pitchFamily="34" charset="0"/>
              </a:rPr>
              <a:pPr eaLnBrk="1" hangingPunct="1"/>
              <a:t>48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6793B90-9DC8-E1AA-A6CD-26C4EA2F0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42FEBA7-FAD7-BDFC-FB79-E8FC9324F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01859CBD-5048-A24E-05CD-3DEA44364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8A4B3C1-6208-B041-BA22-ABF2D6D3EC36}" type="slidenum">
              <a:rPr lang="de-DE" altLang="en-DE">
                <a:latin typeface="Arial" panose="020B0604020202020204" pitchFamily="34" charset="0"/>
              </a:rPr>
              <a:pPr eaLnBrk="1" hangingPunct="1"/>
              <a:t>49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8379E29-28CA-7675-A084-A0F789C2A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5F5F508-F66A-C001-0006-FED112CB5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7C60D3A-4A7D-461D-4B94-90B6E6517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CA294DC-9B12-AF42-9649-7ED78BD28651}" type="slidenum">
              <a:rPr lang="de-DE" altLang="en-DE">
                <a:latin typeface="Arial" panose="020B0604020202020204" pitchFamily="34" charset="0"/>
              </a:rPr>
              <a:pPr eaLnBrk="1" hangingPunct="1"/>
              <a:t>50</a:t>
            </a:fld>
            <a:endParaRPr lang="de-DE" altLang="en-DE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B0C64C5-9F11-FB82-00EA-B9106EDBA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850858F-C8E6-5EDF-0222-FCC7116D7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C02C2A0-DC4E-AC2C-0FC9-3CEE86E0D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6A48F107-A116-8FCC-70B1-0B34947246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93010-55A9-7A43-BF56-5BD238D55462}" type="slidenum">
              <a:rPr lang="de-DE" altLang="en-DE"/>
              <a:pPr/>
              <a:t>‹#›</a:t>
            </a:fld>
            <a:endParaRPr lang="de-DE" altLang="en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B581535-EB3E-2650-B318-56DC576B425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DA837F0-7C0B-E8B9-57DB-FE3DEC211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D52DE98F-F923-4A28-829F-ACCBA85228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7CD-50FE-2E4A-84DD-ACC51E1CE263}" type="slidenum">
              <a:rPr lang="de-DE" altLang="en-DE"/>
              <a:pPr/>
              <a:t>‹#›</a:t>
            </a:fld>
            <a:endParaRPr lang="de-DE" altLang="en-D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AFBE63C-91AF-B2CD-4342-EB6A25BC8F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98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C08B9DEB-BE69-161F-DF58-061FB8ACA4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5DC05EF-0333-7613-CCEA-379F844DF7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5CA0E8D9-B1D9-4A0E-DC90-B6CB1286E8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0905DC56-CB8D-2C17-BEA9-7CE259A428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551D4F21-535B-B286-8640-C00D5D97B3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Freeform 23">
                <a:extLst>
                  <a:ext uri="{FF2B5EF4-FFF2-40B4-BE49-F238E27FC236}">
                    <a16:creationId xmlns:a16="http://schemas.microsoft.com/office/drawing/2014/main" id="{707853E8-803C-BA66-358E-290AEA53A4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D988C505-D7FC-6C8D-A5BA-9F08F4D559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BD33EA2D-AE0B-EC79-13F0-DC9F2B903A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8A8AF5E4-364B-BD1D-0E9D-60B2F79E1C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3D9476D-549F-EEE4-69D2-03873B1E595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BE9C8DB-6B60-A93F-6D88-8571EFE8D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DFDC280-2DF9-8A86-866E-3D696F564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14EFC0-69AF-F349-AF58-FF0557B2EBC0}" type="slidenum">
              <a:rPr lang="de-DE" altLang="en-DE"/>
              <a:pPr/>
              <a:t>‹#›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3090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unctional renormalisation:  understanding fluctuations…"/>
          <p:cNvSpPr txBox="1">
            <a:spLocks noGrp="1"/>
          </p:cNvSpPr>
          <p:nvPr>
            <p:ph type="title"/>
          </p:nvPr>
        </p:nvSpPr>
        <p:spPr>
          <a:xfrm>
            <a:off x="250825" y="274637"/>
            <a:ext cx="8424863" cy="20748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2959">
              <a:defRPr sz="3600">
                <a:solidFill>
                  <a:srgbClr val="FFFF00"/>
                </a:solidFill>
              </a:defRPr>
            </a:pPr>
            <a:r>
              <a:rPr dirty="0"/>
              <a:t>Functional </a:t>
            </a:r>
            <a:r>
              <a:rPr dirty="0" err="1"/>
              <a:t>renormalisation</a:t>
            </a:r>
            <a:r>
              <a:rPr dirty="0"/>
              <a:t>: </a:t>
            </a:r>
            <a:br>
              <a:rPr dirty="0"/>
            </a:br>
            <a:r>
              <a:rPr lang="en-US" dirty="0"/>
              <a:t>a bridge from </a:t>
            </a:r>
            <a:br>
              <a:rPr lang="en-US" dirty="0"/>
            </a:br>
            <a:r>
              <a:rPr lang="en-US" dirty="0"/>
              <a:t>microphysics to macrophysics</a:t>
            </a:r>
            <a:endParaRPr dirty="0"/>
          </a:p>
        </p:txBody>
      </p:sp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2"/>
          <a:srcRect l="15869" t="10829" r="3288" b="9461"/>
          <a:stretch>
            <a:fillRect/>
          </a:stretch>
        </p:blipFill>
        <p:spPr>
          <a:xfrm>
            <a:off x="2500978" y="3429000"/>
            <a:ext cx="3850660" cy="2846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ffective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Effective action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768599"/>
            <a:ext cx="8394701" cy="132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ield equ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Field equations</a:t>
            </a:r>
          </a:p>
        </p:txBody>
      </p:sp>
      <p:sp>
        <p:nvSpPr>
          <p:cNvPr id="147" name="The field equations we use for electromagnetism, gravity, or superfluidity are macroscopic equations.…"/>
          <p:cNvSpPr txBox="1">
            <a:spLocks noGrp="1"/>
          </p:cNvSpPr>
          <p:nvPr>
            <p:ph type="body" idx="1"/>
          </p:nvPr>
        </p:nvSpPr>
        <p:spPr>
          <a:xfrm>
            <a:off x="457200" y="1986954"/>
            <a:ext cx="8229600" cy="413920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The field equations we use for electromagnetism, gravity, or superfluidity are </a:t>
            </a:r>
            <a:r>
              <a:rPr>
                <a:solidFill>
                  <a:srgbClr val="FFFB00"/>
                </a:solidFill>
              </a:rPr>
              <a:t>macroscopic </a:t>
            </a:r>
            <a:r>
              <a:t>equations.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They obtain by variation of the </a:t>
            </a:r>
            <a:r>
              <a:rPr>
                <a:solidFill>
                  <a:srgbClr val="FFFB00"/>
                </a:solidFill>
              </a:rPr>
              <a:t>effective action</a:t>
            </a:r>
            <a:r>
              <a:t>, not the microscopic action.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“Classical field theory” is exact, but only with </a:t>
            </a:r>
            <a:r>
              <a:rPr>
                <a:solidFill>
                  <a:srgbClr val="FFFB00"/>
                </a:solidFill>
              </a:rPr>
              <a:t>macroscopic field equations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mergence of macroscopic laws with Functional Renormalisation"/>
          <p:cNvSpPr txBox="1">
            <a:spLocks noGrp="1"/>
          </p:cNvSpPr>
          <p:nvPr>
            <p:ph type="title"/>
          </p:nvPr>
        </p:nvSpPr>
        <p:spPr>
          <a:xfrm>
            <a:off x="468312" y="1125537"/>
            <a:ext cx="8218488" cy="34417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Emergence of macroscopic laws with</a:t>
            </a:r>
            <a:br/>
            <a:r>
              <a:t>Functional Renormalisation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 it stepwise :  functional renormalisation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58951">
              <a:defRPr sz="3652">
                <a:solidFill>
                  <a:srgbClr val="47FFF6"/>
                </a:solidFill>
                <a:effectLst>
                  <a:outerShdw blurRad="10541" dist="21082" dir="2700000" rotWithShape="0">
                    <a:srgbClr val="000000"/>
                  </a:outerShdw>
                </a:effectLst>
              </a:defRPr>
            </a:pPr>
            <a:r>
              <a:t>Do it stepwise : </a:t>
            </a:r>
            <a:br/>
            <a:r>
              <a:t>functional renormalisation</a:t>
            </a:r>
          </a:p>
        </p:txBody>
      </p:sp>
      <p:pic>
        <p:nvPicPr>
          <p:cNvPr id="152" name="kadanoff.jpg" descr="kadano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89137"/>
            <a:ext cx="2333625" cy="29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:\Users\wetteric\Pictures\FRG\Wilson.jpg" descr="C:\Users\wetteric\Pictures\FRG\Wil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989137"/>
            <a:ext cx="2087563" cy="29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:\Users\wetteric\Pictures\FRG\wegner_franz.jpg" descr="C:\Users\wetteric\Pictures\FRG\wegner_fran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887" y="1989137"/>
            <a:ext cx="2360613" cy="29527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Leo Kadanoff   Kenneth Wilson    Franz Wegner"/>
          <p:cNvSpPr txBox="1"/>
          <p:nvPr/>
        </p:nvSpPr>
        <p:spPr>
          <a:xfrm>
            <a:off x="1042987" y="5373687"/>
            <a:ext cx="740727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   Leo Kadanoff   Kenneth Wilson    Franz Wegner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cale dependent effective action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EFFDB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Scale dependent effective action</a:t>
            </a:r>
          </a:p>
        </p:txBody>
      </p:sp>
      <p:sp>
        <p:nvSpPr>
          <p:cNvPr id="158" name="average effective action, flowing effective action…"/>
          <p:cNvSpPr txBox="1">
            <a:spLocks noGrp="1"/>
          </p:cNvSpPr>
          <p:nvPr>
            <p:ph type="body" idx="4294967295"/>
          </p:nvPr>
        </p:nvSpPr>
        <p:spPr>
          <a:xfrm>
            <a:off x="0" y="1897063"/>
            <a:ext cx="8229600" cy="46275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2613" indent="-332613" defTabSz="886968">
              <a:defRPr sz="3104">
                <a:solidFill>
                  <a:srgbClr val="FFFF00"/>
                </a:solidFill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rPr dirty="0"/>
              <a:t>average effective action, flowing effective action</a:t>
            </a:r>
          </a:p>
          <a:p>
            <a:pPr marL="332613" indent="-332613" defTabSz="886968">
              <a:defRPr sz="310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rPr dirty="0"/>
              <a:t>introduces momentum scale k by an </a:t>
            </a:r>
          </a:p>
          <a:p>
            <a:pPr marL="0" indent="0" defTabSz="886968">
              <a:buSzTx/>
              <a:buFont typeface="Wingdings"/>
              <a:buNone/>
              <a:defRPr sz="3104">
                <a:solidFill>
                  <a:srgbClr val="FFFB00"/>
                </a:solidFill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rPr lang="en-US" dirty="0"/>
              <a:t>    </a:t>
            </a:r>
            <a:r>
              <a:rPr dirty="0"/>
              <a:t>infrared cutoff</a:t>
            </a:r>
          </a:p>
          <a:p>
            <a:pPr marL="332613" indent="-332613" defTabSz="886968">
              <a:defRPr sz="310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rPr dirty="0"/>
              <a:t>all fluctuations with momenta larger k are included</a:t>
            </a:r>
          </a:p>
          <a:p>
            <a:pPr marL="332613" indent="-332613" defTabSz="886968">
              <a:defRPr sz="310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rPr dirty="0"/>
              <a:t>fluctuations with momenta smaller k are not yet included</a:t>
            </a:r>
          </a:p>
          <a:p>
            <a:pPr marL="332613" indent="-332613" defTabSz="886968">
              <a:defRPr sz="310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marL="332613" indent="-332613" defTabSz="886968">
              <a:spcBef>
                <a:spcPts val="1100"/>
              </a:spcBef>
              <a:buSzTx/>
              <a:buFont typeface="Wingdings"/>
              <a:buNone/>
              <a:defRPr sz="3880" i="1">
                <a:solidFill>
                  <a:srgbClr val="FFFF00"/>
                </a:solidFill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rPr dirty="0"/>
              <a:t>              </a:t>
            </a:r>
            <a:r>
              <a:rPr sz="4656" dirty="0"/>
              <a:t>effective laws at scale k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88912"/>
            <a:ext cx="6192838" cy="645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:\Users\wetteric\Pictures\FRG\eye.jpg" descr="C:\Users\wetteric\Pictures\FRG\e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636837"/>
            <a:ext cx="2160588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C:\Users\wetteric\Pictures\FRG\telescope1.jpg" descr="C:\Users\wetteric\Pictures\FRG\telescop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4365625"/>
            <a:ext cx="2151063" cy="214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:\Users\wetteric\Pictures\FRG\microscope.jpg" descr="C:\Users\wetteric\Pictures\FRG\microscop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33375"/>
            <a:ext cx="2049463" cy="2049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xact renormalisation group equation"/>
          <p:cNvSpPr txBox="1">
            <a:spLocks noGrp="1"/>
          </p:cNvSpPr>
          <p:nvPr>
            <p:ph type="title"/>
          </p:nvPr>
        </p:nvSpPr>
        <p:spPr>
          <a:xfrm>
            <a:off x="457200" y="2238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896111">
              <a:defRPr sz="3920">
                <a:solidFill>
                  <a:srgbClr val="0EFAE4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</a:defRPr>
            </a:lvl1pPr>
          </a:lstStyle>
          <a:p>
            <a:r>
              <a:t>Exact renormalisation group equation</a:t>
            </a:r>
          </a:p>
        </p:txBody>
      </p:sp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7" y="1341437"/>
            <a:ext cx="6697663" cy="53562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k : cutoff function…"/>
          <p:cNvSpPr txBox="1"/>
          <p:nvPr/>
        </p:nvSpPr>
        <p:spPr>
          <a:xfrm>
            <a:off x="5508625" y="4868862"/>
            <a:ext cx="3178175" cy="1536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70C0"/>
                </a:solidFill>
              </a:defRPr>
            </a:pPr>
            <a:r>
              <a:t>R</a:t>
            </a:r>
            <a:r>
              <a:rPr baseline="-25000"/>
              <a:t>k </a:t>
            </a:r>
            <a:r>
              <a:t>: cutoff function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does not affect 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high momentum fluctuations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cuts off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“infrared fluctuations”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lowing action"/>
          <p:cNvSpPr txBox="1">
            <a:spLocks noGrp="1"/>
          </p:cNvSpPr>
          <p:nvPr>
            <p:ph type="title"/>
          </p:nvPr>
        </p:nvSpPr>
        <p:spPr>
          <a:xfrm>
            <a:off x="0" y="26034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Flowing action</a:t>
            </a:r>
          </a:p>
        </p:txBody>
      </p:sp>
      <p:pic>
        <p:nvPicPr>
          <p:cNvPr id="171" name="image.png" descr="image.png"/>
          <p:cNvPicPr>
            <a:picLocks noChangeAspect="1"/>
          </p:cNvPicPr>
          <p:nvPr/>
        </p:nvPicPr>
        <p:blipFill>
          <a:blip r:embed="rId2"/>
          <a:srcRect l="15869" t="10829" r="3288" b="9461"/>
          <a:stretch>
            <a:fillRect/>
          </a:stretch>
        </p:blipFill>
        <p:spPr>
          <a:xfrm>
            <a:off x="1763712" y="1916112"/>
            <a:ext cx="5545139" cy="410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Wikipedia"/>
          <p:cNvSpPr txBox="1"/>
          <p:nvPr/>
        </p:nvSpPr>
        <p:spPr>
          <a:xfrm>
            <a:off x="6156325" y="5661025"/>
            <a:ext cx="98974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Wikipedia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lowing action"/>
          <p:cNvSpPr txBox="1">
            <a:spLocks noGrp="1"/>
          </p:cNvSpPr>
          <p:nvPr>
            <p:ph type="title"/>
          </p:nvPr>
        </p:nvSpPr>
        <p:spPr>
          <a:xfrm>
            <a:off x="0" y="26034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Flowing action</a:t>
            </a:r>
          </a:p>
        </p:txBody>
      </p:sp>
      <p:pic>
        <p:nvPicPr>
          <p:cNvPr id="175" name="image.png" descr="image.png"/>
          <p:cNvPicPr>
            <a:picLocks noChangeAspect="1"/>
          </p:cNvPicPr>
          <p:nvPr/>
        </p:nvPicPr>
        <p:blipFill>
          <a:blip r:embed="rId2"/>
          <a:srcRect l="15869" t="10829" r="3288" b="9461"/>
          <a:stretch>
            <a:fillRect/>
          </a:stretch>
        </p:blipFill>
        <p:spPr>
          <a:xfrm>
            <a:off x="1763712" y="1916112"/>
            <a:ext cx="5545139" cy="410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microscopic law"/>
          <p:cNvSpPr txBox="1"/>
          <p:nvPr/>
        </p:nvSpPr>
        <p:spPr>
          <a:xfrm>
            <a:off x="6084887" y="2565400"/>
            <a:ext cx="1820863" cy="37084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r>
              <a:t>microscopic law</a:t>
            </a:r>
          </a:p>
        </p:txBody>
      </p:sp>
      <p:sp>
        <p:nvSpPr>
          <p:cNvPr id="177" name="macroscopic law"/>
          <p:cNvSpPr txBox="1"/>
          <p:nvPr/>
        </p:nvSpPr>
        <p:spPr>
          <a:xfrm>
            <a:off x="1979612" y="3644900"/>
            <a:ext cx="1735669" cy="37084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r>
              <a:t>macroscopic law</a:t>
            </a:r>
          </a:p>
        </p:txBody>
      </p:sp>
      <p:sp>
        <p:nvSpPr>
          <p:cNvPr id="178" name="infinitely many couplings"/>
          <p:cNvSpPr txBox="1"/>
          <p:nvPr/>
        </p:nvSpPr>
        <p:spPr>
          <a:xfrm>
            <a:off x="3759200" y="5600700"/>
            <a:ext cx="4044315" cy="54864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t>infinitely many couplings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ffective potential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FFE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Effective potential</a:t>
            </a:r>
          </a:p>
        </p:txBody>
      </p:sp>
      <p:pic>
        <p:nvPicPr>
          <p:cNvPr id="181" name="http://upload.wikimedia.org/wikipedia/commons/4/44/Mecanismo_de_Higgs_PH.png" descr="http://upload.wikimedia.org/wikipedia/commons/4/44/Mecanismo_de_Higgs_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7" y="2133600"/>
            <a:ext cx="3489326" cy="341312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Effective potential…"/>
          <p:cNvSpPr txBox="1"/>
          <p:nvPr/>
        </p:nvSpPr>
        <p:spPr>
          <a:xfrm>
            <a:off x="539750" y="2492375"/>
            <a:ext cx="3489325" cy="237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Effective potential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    =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non – derivative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part of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effective action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unctional renormalisation: from microphysical laws to macrophysical complexity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18488" cy="45942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Functional </a:t>
            </a:r>
            <a:r>
              <a:rPr dirty="0" err="1"/>
              <a:t>renormalisation</a:t>
            </a:r>
            <a:r>
              <a:rPr dirty="0"/>
              <a:t>:</a:t>
            </a:r>
            <a:br>
              <a:rPr dirty="0"/>
            </a:br>
            <a:r>
              <a:rPr dirty="0"/>
              <a:t>from microphysical laws</a:t>
            </a:r>
            <a:br>
              <a:rPr dirty="0"/>
            </a:br>
            <a:r>
              <a:rPr dirty="0"/>
              <a:t>to </a:t>
            </a:r>
            <a:r>
              <a:rPr dirty="0" err="1"/>
              <a:t>macrophysical</a:t>
            </a:r>
            <a:r>
              <a:rPr dirty="0"/>
              <a:t> complexity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ffective potential includes all fluctuation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3640">
                <a:solidFill>
                  <a:srgbClr val="0EFAE4"/>
                </a:solidFill>
                <a:effectLst>
                  <a:outerShdw blurRad="11557" dist="23114" dir="2700000" rotWithShape="0">
                    <a:srgbClr val="000000"/>
                  </a:outerShdw>
                </a:effectLst>
              </a:defRPr>
            </a:pPr>
            <a:r>
              <a:t>Effective potential includes </a:t>
            </a:r>
            <a:r>
              <a:rPr>
                <a:solidFill>
                  <a:srgbClr val="FFFF00"/>
                </a:solidFill>
              </a:rPr>
              <a:t>all</a:t>
            </a:r>
            <a:r>
              <a:t> fluctuations</a:t>
            </a:r>
          </a:p>
        </p:txBody>
      </p:sp>
      <p:pic>
        <p:nvPicPr>
          <p:cNvPr id="18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628775"/>
            <a:ext cx="5975351" cy="502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700212"/>
            <a:ext cx="4954588" cy="496887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calar field theory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</a:t>
            </a:r>
            <a:r>
              <a:rPr>
                <a:solidFill>
                  <a:srgbClr val="0EFAE4"/>
                </a:solidFill>
              </a:rPr>
              <a:t>Scalar field theory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671578C9-043A-DB97-AA65-6758A8E814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0EFAE4"/>
                </a:solidFill>
              </a:rPr>
              <a:t>Flow equation for average potential</a:t>
            </a:r>
            <a:endParaRPr lang="de-DE" b="0">
              <a:solidFill>
                <a:srgbClr val="0EFAE4"/>
              </a:solidFill>
            </a:endParaRP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DF3A756A-1C34-EDA2-EAD2-6B46F9A175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B2864C35-AD11-5E2F-BDC6-73B80F14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9" t="23756" r="34023" b="69359"/>
          <a:stretch>
            <a:fillRect/>
          </a:stretch>
        </p:blipFill>
        <p:spPr bwMode="auto">
          <a:xfrm>
            <a:off x="2523202" y="2825253"/>
            <a:ext cx="4018783" cy="6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6CA557AB-17A4-FDA0-35FB-CDA31083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79321" r="54329" b="5296"/>
          <a:stretch>
            <a:fillRect/>
          </a:stretch>
        </p:blipFill>
        <p:spPr bwMode="auto">
          <a:xfrm>
            <a:off x="2963736" y="5630237"/>
            <a:ext cx="18192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>
            <a:extLst>
              <a:ext uri="{FF2B5EF4-FFF2-40B4-BE49-F238E27FC236}">
                <a16:creationId xmlns:a16="http://schemas.microsoft.com/office/drawing/2014/main" id="{30C4AA4A-DC69-E5D6-2580-4AE346A2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58505" r="26617" b="21420"/>
          <a:stretch>
            <a:fillRect/>
          </a:stretch>
        </p:blipFill>
        <p:spPr bwMode="auto">
          <a:xfrm>
            <a:off x="2648073" y="4424470"/>
            <a:ext cx="3887496" cy="12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feld 6">
            <a:extLst>
              <a:ext uri="{FF2B5EF4-FFF2-40B4-BE49-F238E27FC236}">
                <a16:creationId xmlns:a16="http://schemas.microsoft.com/office/drawing/2014/main" id="{EA2D3A96-42E6-6373-E53C-81AC3EB1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836" y="1707761"/>
            <a:ext cx="1713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3200" b="1" dirty="0">
                <a:solidFill>
                  <a:srgbClr val="FFFF00"/>
                </a:solidFill>
                <a:highlight>
                  <a:srgbClr val="0000FF"/>
                </a:highlight>
              </a:rPr>
              <a:t>cutoff</a:t>
            </a:r>
          </a:p>
        </p:txBody>
      </p:sp>
      <p:sp>
        <p:nvSpPr>
          <p:cNvPr id="18440" name="Textfeld 8">
            <a:extLst>
              <a:ext uri="{FF2B5EF4-FFF2-40B4-BE49-F238E27FC236}">
                <a16:creationId xmlns:a16="http://schemas.microsoft.com/office/drawing/2014/main" id="{8DEFA366-038C-4B67-082F-AF382B24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3141663"/>
            <a:ext cx="2519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3200" b="1" dirty="0">
                <a:solidFill>
                  <a:srgbClr val="31F927"/>
                </a:solidFill>
                <a:highlight>
                  <a:srgbClr val="0000FF"/>
                </a:highlight>
              </a:rPr>
              <a:t>propagator</a:t>
            </a:r>
          </a:p>
          <a:p>
            <a:pPr eaLnBrk="1" hangingPunct="1"/>
            <a:r>
              <a:rPr lang="en-US" altLang="en-DE" sz="3200" b="1" dirty="0">
                <a:solidFill>
                  <a:srgbClr val="31F927"/>
                </a:solidFill>
                <a:highlight>
                  <a:srgbClr val="0000FF"/>
                </a:highlight>
              </a:rPr>
              <a:t>with cutoff</a:t>
            </a:r>
          </a:p>
        </p:txBody>
      </p: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60C46082-AAE6-7180-9251-B346B3C9F44D}"/>
              </a:ext>
            </a:extLst>
          </p:cNvPr>
          <p:cNvSpPr/>
          <p:nvPr/>
        </p:nvSpPr>
        <p:spPr>
          <a:xfrm rot="2515244">
            <a:off x="5899062" y="2251230"/>
            <a:ext cx="215900" cy="5762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4125BD20-561D-F2AE-BB40-A1905122197C}"/>
              </a:ext>
            </a:extLst>
          </p:cNvPr>
          <p:cNvSpPr/>
          <p:nvPr/>
        </p:nvSpPr>
        <p:spPr>
          <a:xfrm rot="12819516">
            <a:off x="6072982" y="3583782"/>
            <a:ext cx="493712" cy="192087"/>
          </a:xfrm>
          <a:prstGeom prst="rightArrow">
            <a:avLst/>
          </a:prstGeom>
          <a:solidFill>
            <a:srgbClr val="31F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1F92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imple one loop structure –nevertheless (almost) exact"/>
          <p:cNvSpPr txBox="1">
            <a:spLocks noGrp="1"/>
          </p:cNvSpPr>
          <p:nvPr>
            <p:ph type="title"/>
          </p:nvPr>
        </p:nvSpPr>
        <p:spPr>
          <a:xfrm>
            <a:off x="758825" y="244475"/>
            <a:ext cx="8385175" cy="14319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Simple one loop structure –nevertheless (almost) exact</a:t>
            </a:r>
          </a:p>
        </p:txBody>
      </p:sp>
      <p:pic>
        <p:nvPicPr>
          <p:cNvPr id="191" name="F1" descr="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1773237"/>
            <a:ext cx="5113338" cy="38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3"/>
          <a:srcRect l="32019" t="23756" r="34022" b="69358"/>
          <a:stretch>
            <a:fillRect/>
          </a:stretch>
        </p:blipFill>
        <p:spPr>
          <a:xfrm>
            <a:off x="1476375" y="5732462"/>
            <a:ext cx="6551613" cy="998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imple differential equation for  O(N) – models , dimension d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3640">
                <a:solidFill>
                  <a:srgbClr val="47FFF6"/>
                </a:solidFill>
                <a:effectLst>
                  <a:outerShdw blurRad="11557" dist="23114" dir="2700000" rotWithShape="0">
                    <a:srgbClr val="000000"/>
                  </a:outerShdw>
                </a:effectLst>
              </a:defRPr>
            </a:pPr>
            <a:r>
              <a:t>Simple differential equation for </a:t>
            </a:r>
            <a:br/>
            <a:r>
              <a:t>O(N) – models , dimension d</a:t>
            </a:r>
          </a:p>
        </p:txBody>
      </p:sp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2"/>
          <a:srcRect l="34306" r="35693" b="68750"/>
          <a:stretch>
            <a:fillRect/>
          </a:stretch>
        </p:blipFill>
        <p:spPr>
          <a:xfrm>
            <a:off x="1258887" y="4456112"/>
            <a:ext cx="2117726" cy="201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2"/>
          <a:srcRect l="24305" t="34375" r="22834" b="46875"/>
          <a:stretch>
            <a:fillRect/>
          </a:stretch>
        </p:blipFill>
        <p:spPr>
          <a:xfrm>
            <a:off x="1619249" y="1922462"/>
            <a:ext cx="5903914" cy="1916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.png" descr="image.png"/>
          <p:cNvPicPr>
            <a:picLocks noChangeAspect="1"/>
          </p:cNvPicPr>
          <p:nvPr/>
        </p:nvPicPr>
        <p:blipFill>
          <a:blip r:embed="rId2"/>
          <a:srcRect l="5732" t="71875" r="22834" b="4687"/>
          <a:stretch>
            <a:fillRect/>
          </a:stretch>
        </p:blipFill>
        <p:spPr>
          <a:xfrm>
            <a:off x="3924299" y="4422775"/>
            <a:ext cx="3887789" cy="116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.png" descr="image.png"/>
          <p:cNvPicPr>
            <a:picLocks noChangeAspect="1"/>
          </p:cNvPicPr>
          <p:nvPr/>
        </p:nvPicPr>
        <p:blipFill>
          <a:blip r:embed="rId2"/>
          <a:srcRect l="28590" t="56250" r="31407" b="28306"/>
          <a:stretch>
            <a:fillRect/>
          </a:stretch>
        </p:blipFill>
        <p:spPr>
          <a:xfrm>
            <a:off x="3898900" y="5778500"/>
            <a:ext cx="2244726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 = ln( k )"/>
          <p:cNvSpPr txBox="1"/>
          <p:nvPr/>
        </p:nvSpPr>
        <p:spPr>
          <a:xfrm>
            <a:off x="6588125" y="5949950"/>
            <a:ext cx="1728788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t = ln( k 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6CE1571-25A0-32C3-531C-7A28BD8F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60575"/>
            <a:ext cx="44640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5" name="Rectangle 3">
            <a:extLst>
              <a:ext uri="{FF2B5EF4-FFF2-40B4-BE49-F238E27FC236}">
                <a16:creationId xmlns:a16="http://schemas.microsoft.com/office/drawing/2014/main" id="{ADAE8E1E-C237-5F54-ECB9-FB1FB7C2812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>
                <a:solidFill>
                  <a:srgbClr val="0EFAE4"/>
                </a:solidFill>
              </a:rPr>
              <a:t>Wave function renormalization and anomalous dimension</a:t>
            </a:r>
            <a:endParaRPr lang="de-DE" sz="4000" b="0">
              <a:solidFill>
                <a:srgbClr val="0EFAE4"/>
              </a:solidFill>
            </a:endParaRP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10224DEF-1411-A99B-AF79-761A12536C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5084763"/>
            <a:ext cx="8007350" cy="938212"/>
          </a:xfrm>
          <a:solidFill>
            <a:srgbClr val="0000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FFFF00"/>
                </a:solidFill>
              </a:rPr>
              <a:t>for Z</a:t>
            </a:r>
            <a:r>
              <a:rPr lang="en-US" sz="3600" baseline="-25000">
                <a:solidFill>
                  <a:srgbClr val="FFFF00"/>
                </a:solidFill>
              </a:rPr>
              <a:t>k </a:t>
            </a:r>
            <a:r>
              <a:rPr lang="en-US" sz="3600">
                <a:solidFill>
                  <a:srgbClr val="FFFF00"/>
                </a:solidFill>
              </a:rPr>
              <a:t>(</a:t>
            </a:r>
            <a:r>
              <a:rPr lang="el-GR" sz="3600">
                <a:solidFill>
                  <a:srgbClr val="FFFF00"/>
                </a:solidFill>
                <a:cs typeface="Arial" charset="0"/>
              </a:rPr>
              <a:t>φ</a:t>
            </a:r>
            <a:r>
              <a:rPr lang="en-US" sz="3600">
                <a:solidFill>
                  <a:srgbClr val="FFFF00"/>
                </a:solidFill>
                <a:cs typeface="Arial" charset="0"/>
              </a:rPr>
              <a:t>,q</a:t>
            </a:r>
            <a:r>
              <a:rPr lang="en-US" sz="3600" baseline="30000">
                <a:solidFill>
                  <a:srgbClr val="FFFF00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FFFF00"/>
                </a:solidFill>
                <a:cs typeface="Arial" charset="0"/>
              </a:rPr>
              <a:t>) : flow equation is</a:t>
            </a:r>
            <a:r>
              <a:rPr lang="en-US" sz="3600">
                <a:cs typeface="Arial" charset="0"/>
              </a:rPr>
              <a:t> </a:t>
            </a:r>
            <a:r>
              <a:rPr lang="en-US" sz="3600" b="1">
                <a:solidFill>
                  <a:srgbClr val="FF0000"/>
                </a:solidFill>
                <a:cs typeface="Arial" charset="0"/>
              </a:rPr>
              <a:t>exact !</a:t>
            </a:r>
            <a:endParaRPr lang="el-GR" sz="3600" b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unified approach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unified approach</a:t>
            </a:r>
          </a:p>
        </p:txBody>
      </p:sp>
      <p:sp>
        <p:nvSpPr>
          <p:cNvPr id="202" name="choose N…"/>
          <p:cNvSpPr txBox="1">
            <a:spLocks noGrp="1"/>
          </p:cNvSpPr>
          <p:nvPr>
            <p:ph type="body" idx="4294967295"/>
          </p:nvPr>
        </p:nvSpPr>
        <p:spPr>
          <a:xfrm>
            <a:off x="925513" y="2492375"/>
            <a:ext cx="8218487" cy="41052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choose N</a:t>
            </a:r>
          </a:p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choose d</a:t>
            </a:r>
          </a:p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choose initial form of potential</a:t>
            </a:r>
          </a:p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run !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unified description of  scalar models for all d and N"/>
          <p:cNvSpPr txBox="1">
            <a:spLocks noGrp="1"/>
          </p:cNvSpPr>
          <p:nvPr>
            <p:ph type="title"/>
          </p:nvPr>
        </p:nvSpPr>
        <p:spPr>
          <a:xfrm>
            <a:off x="468312" y="1412874"/>
            <a:ext cx="8229601" cy="21463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unified description of </a:t>
            </a:r>
            <a:br/>
            <a:r>
              <a:t>scalar models for all d and 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low of effective potential"/>
          <p:cNvSpPr txBox="1">
            <a:spLocks noGrp="1"/>
          </p:cNvSpPr>
          <p:nvPr>
            <p:ph type="title"/>
          </p:nvPr>
        </p:nvSpPr>
        <p:spPr>
          <a:xfrm>
            <a:off x="421481" y="269239"/>
            <a:ext cx="8229601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Flow of effective potential</a:t>
            </a:r>
          </a:p>
        </p:txBody>
      </p:sp>
      <p:sp>
        <p:nvSpPr>
          <p:cNvPr id="207" name="Ising  model"/>
          <p:cNvSpPr txBox="1">
            <a:spLocks noGrp="1"/>
          </p:cNvSpPr>
          <p:nvPr>
            <p:ph type="body" sz="half" idx="4294967295"/>
          </p:nvPr>
        </p:nvSpPr>
        <p:spPr>
          <a:xfrm>
            <a:off x="0" y="1628775"/>
            <a:ext cx="403701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buSzTx/>
              <a:buFont typeface="Wingdings"/>
              <a:buNone/>
              <a:defRPr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Ising  model</a:t>
            </a:r>
          </a:p>
        </p:txBody>
      </p:sp>
      <p:pic>
        <p:nvPicPr>
          <p:cNvPr id="208" name="F3" descr="F3"/>
          <p:cNvPicPr>
            <a:picLocks noChangeAspect="1"/>
          </p:cNvPicPr>
          <p:nvPr/>
        </p:nvPicPr>
        <p:blipFill>
          <a:blip r:embed="rId2"/>
          <a:srcRect l="16786" t="48811" r="17053" b="10522"/>
          <a:stretch>
            <a:fillRect/>
          </a:stretch>
        </p:blipFill>
        <p:spPr>
          <a:xfrm>
            <a:off x="3132137" y="2565400"/>
            <a:ext cx="2808288" cy="244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F3" descr="F3"/>
          <p:cNvPicPr>
            <a:picLocks noChangeAspect="1"/>
          </p:cNvPicPr>
          <p:nvPr/>
        </p:nvPicPr>
        <p:blipFill>
          <a:blip r:embed="rId3"/>
          <a:srcRect l="17710" t="4064" r="13314" b="51875"/>
          <a:stretch>
            <a:fillRect/>
          </a:stretch>
        </p:blipFill>
        <p:spPr>
          <a:xfrm>
            <a:off x="179387" y="2565400"/>
            <a:ext cx="27352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O2"/>
          <p:cNvSpPr txBox="1"/>
          <p:nvPr/>
        </p:nvSpPr>
        <p:spPr>
          <a:xfrm>
            <a:off x="3995737" y="1700212"/>
            <a:ext cx="864421" cy="62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</a:t>
            </a:r>
            <a:r>
              <a:rPr baseline="-25000"/>
              <a:t>2</a:t>
            </a:r>
          </a:p>
        </p:txBody>
      </p:sp>
      <p:sp>
        <p:nvSpPr>
          <p:cNvPr id="211" name="T* =304.15 K…"/>
          <p:cNvSpPr txBox="1"/>
          <p:nvPr/>
        </p:nvSpPr>
        <p:spPr>
          <a:xfrm>
            <a:off x="3276600" y="5734050"/>
            <a:ext cx="2141538" cy="1014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</a:t>
            </a:r>
            <a:r>
              <a:rPr baseline="-25000"/>
              <a:t>*</a:t>
            </a:r>
            <a:r>
              <a:t> =304.15 K</a:t>
            </a:r>
          </a:p>
          <a:p>
            <a:pPr>
              <a:defRPr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</a:t>
            </a:r>
            <a:r>
              <a:rPr baseline="-25000"/>
              <a:t>*</a:t>
            </a:r>
            <a:r>
              <a:t> =73.8.bar</a:t>
            </a:r>
          </a:p>
          <a:p>
            <a:pPr>
              <a:defRPr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ρ</a:t>
            </a:r>
            <a:r>
              <a:rPr baseline="-25000"/>
              <a:t>*</a:t>
            </a:r>
            <a:r>
              <a:t>  = 0.442 g cm-2</a:t>
            </a:r>
          </a:p>
        </p:txBody>
      </p:sp>
      <p:sp>
        <p:nvSpPr>
          <p:cNvPr id="212" name="Experiment :"/>
          <p:cNvSpPr txBox="1"/>
          <p:nvPr/>
        </p:nvSpPr>
        <p:spPr>
          <a:xfrm>
            <a:off x="3203575" y="5229225"/>
            <a:ext cx="138733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Experiment :</a:t>
            </a:r>
          </a:p>
        </p:txBody>
      </p:sp>
      <p:sp>
        <p:nvSpPr>
          <p:cNvPr id="213" name="S.Seide …"/>
          <p:cNvSpPr txBox="1"/>
          <p:nvPr/>
        </p:nvSpPr>
        <p:spPr>
          <a:xfrm>
            <a:off x="808037" y="6256337"/>
            <a:ext cx="119691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S.Seide …</a:t>
            </a:r>
          </a:p>
        </p:txBody>
      </p:sp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4"/>
          <a:srcRect l="7226" t="2720" r="9617"/>
          <a:stretch>
            <a:fillRect/>
          </a:stretch>
        </p:blipFill>
        <p:spPr>
          <a:xfrm>
            <a:off x="6156324" y="2492374"/>
            <a:ext cx="2484439" cy="266858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ritical exponents"/>
          <p:cNvSpPr txBox="1"/>
          <p:nvPr/>
        </p:nvSpPr>
        <p:spPr>
          <a:xfrm>
            <a:off x="6135687" y="1735137"/>
            <a:ext cx="245056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r>
              <a:t>Critical exponents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ritical exponents , d=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Critical exponents , d=3</a:t>
            </a:r>
          </a:p>
        </p:txBody>
      </p:sp>
      <p:pic>
        <p:nvPicPr>
          <p:cNvPr id="218" name="image.png" descr="image.png"/>
          <p:cNvPicPr>
            <a:picLocks noChangeAspect="1"/>
          </p:cNvPicPr>
          <p:nvPr/>
        </p:nvPicPr>
        <p:blipFill>
          <a:blip r:embed="rId2"/>
          <a:srcRect l="31970" t="80371" r="22512" b="4539"/>
          <a:stretch>
            <a:fillRect/>
          </a:stretch>
        </p:blipFill>
        <p:spPr>
          <a:xfrm>
            <a:off x="4427537" y="5589587"/>
            <a:ext cx="3311526" cy="1008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.png" descr="image.png"/>
          <p:cNvPicPr>
            <a:picLocks noChangeAspect="1"/>
          </p:cNvPicPr>
          <p:nvPr/>
        </p:nvPicPr>
        <p:blipFill>
          <a:blip r:embed="rId2"/>
          <a:srcRect l="44844" t="29858" r="12606" b="24572"/>
          <a:stretch>
            <a:fillRect/>
          </a:stretch>
        </p:blipFill>
        <p:spPr>
          <a:xfrm>
            <a:off x="4643437" y="1536700"/>
            <a:ext cx="3097213" cy="304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2"/>
          <a:srcRect l="21104" t="29707" r="54173" b="24620"/>
          <a:stretch>
            <a:fillRect/>
          </a:stretch>
        </p:blipFill>
        <p:spPr>
          <a:xfrm>
            <a:off x="2339975" y="1557337"/>
            <a:ext cx="1798638" cy="305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2"/>
          <a:srcRect l="13160" t="29707" r="77914" b="24620"/>
          <a:stretch>
            <a:fillRect/>
          </a:stretch>
        </p:blipFill>
        <p:spPr>
          <a:xfrm>
            <a:off x="1042987" y="1557337"/>
            <a:ext cx="649289" cy="305117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ERGE     world"/>
          <p:cNvSpPr txBox="1"/>
          <p:nvPr/>
        </p:nvSpPr>
        <p:spPr>
          <a:xfrm>
            <a:off x="2319337" y="4686300"/>
            <a:ext cx="1582116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ERGE     world</a:t>
            </a:r>
          </a:p>
        </p:txBody>
      </p:sp>
      <p:sp>
        <p:nvSpPr>
          <p:cNvPr id="223" name="ERGE                         world"/>
          <p:cNvSpPr txBox="1"/>
          <p:nvPr/>
        </p:nvSpPr>
        <p:spPr>
          <a:xfrm>
            <a:off x="4716462" y="4724400"/>
            <a:ext cx="2725116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ERGE                         world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unctional integr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Functional integral</a:t>
            </a:r>
          </a:p>
        </p:txBody>
      </p:sp>
      <p:sp>
        <p:nvSpPr>
          <p:cNvPr id="124" name="Wide applications:…"/>
          <p:cNvSpPr txBox="1">
            <a:spLocks noGrp="1"/>
          </p:cNvSpPr>
          <p:nvPr>
            <p:ph type="body" idx="1"/>
          </p:nvPr>
        </p:nvSpPr>
        <p:spPr>
          <a:xfrm>
            <a:off x="457199" y="2394386"/>
            <a:ext cx="8229601" cy="371145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t>Wide applications:</a:t>
            </a:r>
          </a:p>
          <a:p>
            <a:endParaRPr/>
          </a:p>
          <a:p>
            <a:r>
              <a:t>partition function in statistical physics</a:t>
            </a:r>
          </a:p>
          <a:p>
            <a:r>
              <a:t>whenever you deal with a probability distribution</a:t>
            </a:r>
          </a:p>
          <a:p>
            <a:r>
              <a:t>also more general complex weight distributions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ore sophisticated approximations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31846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More sophisticated approximations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296405"/>
            <a:ext cx="8445183" cy="493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33" y="6057613"/>
            <a:ext cx="6294134" cy="746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olution of partial differential equation :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Solution of partial differential equation :</a:t>
            </a:r>
          </a:p>
        </p:txBody>
      </p:sp>
      <p:sp>
        <p:nvSpPr>
          <p:cNvPr id="230" name="yields highly nontrivial non-perturbative…"/>
          <p:cNvSpPr txBox="1"/>
          <p:nvPr/>
        </p:nvSpPr>
        <p:spPr>
          <a:xfrm>
            <a:off x="808037" y="2360612"/>
            <a:ext cx="649740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solidFill>
                  <a:srgbClr val="FFFF00"/>
                </a:solidFill>
              </a:defRPr>
            </a:pPr>
            <a:r>
              <a:t>yields highly nontrivial non-perturbative </a:t>
            </a:r>
          </a:p>
          <a:p>
            <a:pPr>
              <a:defRPr sz="3200">
                <a:solidFill>
                  <a:srgbClr val="FFFF00"/>
                </a:solidFill>
              </a:defRPr>
            </a:pPr>
            <a:r>
              <a:t>results despite the one loop structure !</a:t>
            </a:r>
          </a:p>
          <a:p>
            <a:pPr>
              <a:defRPr sz="3200">
                <a:solidFill>
                  <a:srgbClr val="FFFF00"/>
                </a:solidFill>
              </a:defRPr>
            </a:pPr>
            <a:endParaRPr/>
          </a:p>
          <a:p>
            <a:pPr>
              <a:defRPr sz="3200">
                <a:solidFill>
                  <a:srgbClr val="17C400"/>
                </a:solidFill>
              </a:defRPr>
            </a:pPr>
            <a:r>
              <a:t>Example:</a:t>
            </a:r>
            <a:r>
              <a:rPr>
                <a:solidFill>
                  <a:srgbClr val="FFFF00"/>
                </a:solidFill>
              </a:rPr>
              <a:t> </a:t>
            </a:r>
          </a:p>
          <a:p>
            <a:pPr>
              <a:defRPr sz="3200">
                <a:solidFill>
                  <a:srgbClr val="FFFF00"/>
                </a:solidFill>
              </a:defRPr>
            </a:pPr>
            <a:r>
              <a:t>Kosterlitz-Thouless phase transition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>
            <a:extLst>
              <a:ext uri="{FF2B5EF4-FFF2-40B4-BE49-F238E27FC236}">
                <a16:creationId xmlns:a16="http://schemas.microsoft.com/office/drawing/2014/main" id="{3ACDE711-52A2-71AC-8C37-08552D9678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rgbClr val="0EFAE4"/>
                </a:solidFill>
              </a:rPr>
              <a:t>Essential scaling : d=2, N=2</a:t>
            </a:r>
            <a:endParaRPr lang="de-DE" b="0" dirty="0">
              <a:solidFill>
                <a:srgbClr val="0EFAE4"/>
              </a:solidFill>
            </a:endParaRPr>
          </a:p>
        </p:txBody>
      </p:sp>
      <p:sp>
        <p:nvSpPr>
          <p:cNvPr id="545796" name="Rectangle 4">
            <a:extLst>
              <a:ext uri="{FF2B5EF4-FFF2-40B4-BE49-F238E27FC236}">
                <a16:creationId xmlns:a16="http://schemas.microsoft.com/office/drawing/2014/main" id="{88E4617D-4B67-5954-990D-30153ADEA23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1050" y="1600200"/>
            <a:ext cx="32829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Flow equation contains correctly the non-perturbative information !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(essential scaling usually described by vortices)</a:t>
            </a:r>
            <a:endParaRPr lang="de-DE" sz="2800">
              <a:solidFill>
                <a:srgbClr val="FFFF00"/>
              </a:solidFill>
            </a:endParaRPr>
          </a:p>
        </p:txBody>
      </p:sp>
      <p:pic>
        <p:nvPicPr>
          <p:cNvPr id="29700" name="Picture 5" descr="F4">
            <a:extLst>
              <a:ext uri="{FF2B5EF4-FFF2-40B4-BE49-F238E27FC236}">
                <a16:creationId xmlns:a16="http://schemas.microsoft.com/office/drawing/2014/main" id="{0A5E3102-C970-FEFC-83A5-C4977B44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/>
          <a:stretch>
            <a:fillRect/>
          </a:stretch>
        </p:blipFill>
        <p:spPr bwMode="auto">
          <a:xfrm>
            <a:off x="179388" y="1844675"/>
            <a:ext cx="5184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>
            <a:extLst>
              <a:ext uri="{FF2B5EF4-FFF2-40B4-BE49-F238E27FC236}">
                <a16:creationId xmlns:a16="http://schemas.microsoft.com/office/drawing/2014/main" id="{334CB302-829E-2A6C-0151-A2A0CE8A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237288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>
                <a:latin typeface="Arial" panose="020B0604020202020204" pitchFamily="34" charset="0"/>
              </a:rPr>
              <a:t>Von Gersdorff …</a:t>
            </a:r>
            <a:endParaRPr lang="de-DE" altLang="en-D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Kosterlitz-Thouless phase transition (d=2,N=2)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58951">
              <a:defRPr sz="3652" b="0">
                <a:solidFill>
                  <a:srgbClr val="0EFAE4"/>
                </a:solidFill>
                <a:effectLst>
                  <a:outerShdw blurRad="10541" dist="21082" dir="2700000" rotWithShape="0">
                    <a:srgbClr val="000000"/>
                  </a:outerShdw>
                </a:effectLst>
              </a:defRPr>
            </a:lvl1pPr>
          </a:lstStyle>
          <a:p>
            <a:r>
              <a:rPr dirty="0" err="1"/>
              <a:t>Kosterlitz</a:t>
            </a:r>
            <a:r>
              <a:rPr dirty="0"/>
              <a:t>-Thouless phase transition (d=2,</a:t>
            </a:r>
            <a:r>
              <a:rPr lang="en-US" dirty="0"/>
              <a:t> </a:t>
            </a:r>
            <a:r>
              <a:rPr dirty="0"/>
              <a:t>N=2)</a:t>
            </a:r>
          </a:p>
        </p:txBody>
      </p:sp>
      <p:sp>
        <p:nvSpPr>
          <p:cNvPr id="233" name="Correct description of phase with…"/>
          <p:cNvSpPr txBox="1">
            <a:spLocks noGrp="1"/>
          </p:cNvSpPr>
          <p:nvPr>
            <p:ph type="body" sz="half" idx="4294967295"/>
          </p:nvPr>
        </p:nvSpPr>
        <p:spPr>
          <a:xfrm>
            <a:off x="3022600" y="2565400"/>
            <a:ext cx="6121400" cy="35274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Correct description of phase with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     Goldstone boson 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( infinite correlation length ) 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             for T&lt;T</a:t>
            </a:r>
            <a:r>
              <a:rPr baseline="-25000"/>
              <a:t>c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2"/>
          <a:srcRect l="537" t="11610" r="7177" b="9635"/>
          <a:stretch>
            <a:fillRect/>
          </a:stretch>
        </p:blipFill>
        <p:spPr>
          <a:xfrm>
            <a:off x="1403350" y="1844675"/>
            <a:ext cx="6337301" cy="40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emperature dependent anomalous dimension η"/>
          <p:cNvSpPr txBox="1">
            <a:spLocks noGrp="1"/>
          </p:cNvSpPr>
          <p:nvPr>
            <p:ph type="title"/>
          </p:nvPr>
        </p:nvSpPr>
        <p:spPr>
          <a:xfrm>
            <a:off x="179387" y="274637"/>
            <a:ext cx="8713788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b="0"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Temperature dependent anomalous dimension η</a:t>
            </a:r>
          </a:p>
        </p:txBody>
      </p:sp>
      <p:sp>
        <p:nvSpPr>
          <p:cNvPr id="237" name="T/Tc"/>
          <p:cNvSpPr txBox="1"/>
          <p:nvPr/>
        </p:nvSpPr>
        <p:spPr>
          <a:xfrm>
            <a:off x="5795962" y="6021387"/>
            <a:ext cx="78681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solidFill>
                  <a:srgbClr val="FFFF00"/>
                </a:solidFill>
              </a:defRPr>
            </a:pPr>
            <a:r>
              <a:t>T/T</a:t>
            </a:r>
            <a:r>
              <a:rPr baseline="-25000"/>
              <a:t>c</a:t>
            </a:r>
          </a:p>
        </p:txBody>
      </p:sp>
      <p:sp>
        <p:nvSpPr>
          <p:cNvPr id="238" name="η"/>
          <p:cNvSpPr txBox="1"/>
          <p:nvPr/>
        </p:nvSpPr>
        <p:spPr>
          <a:xfrm>
            <a:off x="900112" y="2997200"/>
            <a:ext cx="321356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FFFF00"/>
                </a:solidFill>
              </a:defRPr>
            </a:lvl1pPr>
          </a:lstStyle>
          <a:p>
            <a:r>
              <a:t>η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844675"/>
            <a:ext cx="6659563" cy="403225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unning renormalized d-wave superconducting order parameter κ in doped Hubbard (-type ) model"/>
          <p:cNvSpPr txBox="1">
            <a:spLocks noGrp="1"/>
          </p:cNvSpPr>
          <p:nvPr>
            <p:ph type="title"/>
          </p:nvPr>
        </p:nvSpPr>
        <p:spPr>
          <a:xfrm>
            <a:off x="250825" y="260349"/>
            <a:ext cx="8507413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b="0">
                <a:solidFill>
                  <a:srgbClr val="0EFAE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Running renormalized d-wave superconducting order parameter κ in doped Hubbard (-type ) model</a:t>
            </a:r>
          </a:p>
        </p:txBody>
      </p:sp>
      <p:sp>
        <p:nvSpPr>
          <p:cNvPr id="242" name="κ"/>
          <p:cNvSpPr txBox="1"/>
          <p:nvPr/>
        </p:nvSpPr>
        <p:spPr>
          <a:xfrm>
            <a:off x="611187" y="2636837"/>
            <a:ext cx="38666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t>κ</a:t>
            </a:r>
          </a:p>
        </p:txBody>
      </p:sp>
      <p:sp>
        <p:nvSpPr>
          <p:cNvPr id="243" name="- ln (k/Λ)"/>
          <p:cNvSpPr txBox="1"/>
          <p:nvPr/>
        </p:nvSpPr>
        <p:spPr>
          <a:xfrm>
            <a:off x="3635375" y="6021387"/>
            <a:ext cx="1603113" cy="527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 b="1">
                <a:solidFill>
                  <a:srgbClr val="FFFF00"/>
                </a:solidFill>
              </a:defRPr>
            </a:pPr>
            <a:r>
              <a:t>- ln (k/Λ)</a:t>
            </a:r>
          </a:p>
        </p:txBody>
      </p:sp>
      <p:sp>
        <p:nvSpPr>
          <p:cNvPr id="244" name="Tc"/>
          <p:cNvSpPr txBox="1"/>
          <p:nvPr/>
        </p:nvSpPr>
        <p:spPr>
          <a:xfrm>
            <a:off x="5795962" y="3330575"/>
            <a:ext cx="35814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/>
            </a:pPr>
            <a:r>
              <a:t>T</a:t>
            </a:r>
            <a:r>
              <a:rPr baseline="-25000"/>
              <a:t>c</a:t>
            </a:r>
          </a:p>
        </p:txBody>
      </p:sp>
      <p:sp>
        <p:nvSpPr>
          <p:cNvPr id="245" name="T&gt;Tc"/>
          <p:cNvSpPr txBox="1"/>
          <p:nvPr/>
        </p:nvSpPr>
        <p:spPr>
          <a:xfrm>
            <a:off x="2339975" y="4797425"/>
            <a:ext cx="702057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/>
            </a:pPr>
            <a:r>
              <a:t>T&gt;T</a:t>
            </a:r>
            <a:r>
              <a:rPr baseline="-25000"/>
              <a:t>c</a:t>
            </a:r>
          </a:p>
        </p:txBody>
      </p:sp>
      <p:sp>
        <p:nvSpPr>
          <p:cNvPr id="246" name="T&lt;Tc"/>
          <p:cNvSpPr txBox="1"/>
          <p:nvPr/>
        </p:nvSpPr>
        <p:spPr>
          <a:xfrm>
            <a:off x="6443662" y="2349500"/>
            <a:ext cx="702058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/>
            </a:pPr>
            <a:r>
              <a:t>T&lt;T</a:t>
            </a:r>
            <a:r>
              <a:rPr baseline="-25000"/>
              <a:t>c</a:t>
            </a:r>
          </a:p>
        </p:txBody>
      </p:sp>
      <p:sp>
        <p:nvSpPr>
          <p:cNvPr id="247" name="C.Krahl,…"/>
          <p:cNvSpPr txBox="1"/>
          <p:nvPr/>
        </p:nvSpPr>
        <p:spPr>
          <a:xfrm>
            <a:off x="1527175" y="6056312"/>
            <a:ext cx="1406387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C.Krahl,…</a:t>
            </a:r>
          </a:p>
        </p:txBody>
      </p:sp>
      <p:sp>
        <p:nvSpPr>
          <p:cNvPr id="248" name="Shape"/>
          <p:cNvSpPr/>
          <p:nvPr/>
        </p:nvSpPr>
        <p:spPr>
          <a:xfrm>
            <a:off x="6227762" y="5589587"/>
            <a:ext cx="144463" cy="71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macroscopic scale 1 cm"/>
          <p:cNvSpPr txBox="1"/>
          <p:nvPr/>
        </p:nvSpPr>
        <p:spPr>
          <a:xfrm>
            <a:off x="6300787" y="6069012"/>
            <a:ext cx="24216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macroscopic scale 1 cm</a:t>
            </a:r>
          </a:p>
        </p:txBody>
      </p:sp>
      <p:sp>
        <p:nvSpPr>
          <p:cNvPr id="250" name="location…"/>
          <p:cNvSpPr txBox="1"/>
          <p:nvPr/>
        </p:nvSpPr>
        <p:spPr>
          <a:xfrm>
            <a:off x="179387" y="3284537"/>
            <a:ext cx="96317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location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of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minimum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of u</a:t>
            </a:r>
          </a:p>
        </p:txBody>
      </p:sp>
      <p:sp>
        <p:nvSpPr>
          <p:cNvPr id="251" name="local disorder…"/>
          <p:cNvSpPr txBox="1"/>
          <p:nvPr/>
        </p:nvSpPr>
        <p:spPr>
          <a:xfrm>
            <a:off x="3543300" y="3716337"/>
            <a:ext cx="1379538" cy="624841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00"/>
                </a:solidFill>
              </a:defRPr>
            </a:pPr>
            <a:r>
              <a:t>local disorder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pseudo gap</a:t>
            </a:r>
          </a:p>
        </p:txBody>
      </p:sp>
      <p:sp>
        <p:nvSpPr>
          <p:cNvPr id="252" name="Line"/>
          <p:cNvSpPr/>
          <p:nvPr/>
        </p:nvSpPr>
        <p:spPr>
          <a:xfrm flipH="1">
            <a:off x="3203575" y="3933825"/>
            <a:ext cx="288925" cy="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Line"/>
          <p:cNvSpPr/>
          <p:nvPr/>
        </p:nvSpPr>
        <p:spPr>
          <a:xfrm flipH="1">
            <a:off x="3203575" y="4005262"/>
            <a:ext cx="288925" cy="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Line"/>
          <p:cNvSpPr/>
          <p:nvPr/>
        </p:nvSpPr>
        <p:spPr>
          <a:xfrm flipH="1">
            <a:off x="3203575" y="4005262"/>
            <a:ext cx="288925" cy="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Line"/>
          <p:cNvSpPr/>
          <p:nvPr/>
        </p:nvSpPr>
        <p:spPr>
          <a:xfrm flipH="1">
            <a:off x="3203575" y="4005262"/>
            <a:ext cx="288925" cy="1"/>
          </a:xfrm>
          <a:prstGeom prst="line">
            <a:avLst/>
          </a:prstGeom>
          <a:ln w="57150">
            <a:solidFill>
              <a:srgbClr val="000066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2"/>
          <a:srcRect l="6445" t="23416" r="14567" b="9635"/>
          <a:stretch>
            <a:fillRect/>
          </a:stretch>
        </p:blipFill>
        <p:spPr>
          <a:xfrm>
            <a:off x="1042987" y="2060575"/>
            <a:ext cx="6408739" cy="407511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Renormalized order parameter κ and gap in electron propagator Δ in doped Hubbard model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18488" cy="15700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3240" b="0">
                <a:solidFill>
                  <a:srgbClr val="0EFAE4"/>
                </a:solidFill>
                <a:effectLst>
                  <a:outerShdw blurRad="10287" dist="20574" dir="2700000" rotWithShape="0">
                    <a:srgbClr val="000000"/>
                  </a:outerShdw>
                </a:effectLst>
              </a:defRPr>
            </a:pPr>
            <a:r>
              <a:t>Renormalized order parameter κ and gap in electron propagator Δ</a:t>
            </a:r>
            <a:br/>
            <a:r>
              <a:t>in doped Hubbard model</a:t>
            </a:r>
          </a:p>
        </p:txBody>
      </p:sp>
      <p:sp>
        <p:nvSpPr>
          <p:cNvPr id="259" name="100 Δ / t"/>
          <p:cNvSpPr txBox="1"/>
          <p:nvPr/>
        </p:nvSpPr>
        <p:spPr>
          <a:xfrm>
            <a:off x="4643437" y="2852737"/>
            <a:ext cx="1316048" cy="46375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/>
            </a:pPr>
            <a:r>
              <a:t>100 Δ / t </a:t>
            </a:r>
          </a:p>
        </p:txBody>
      </p:sp>
      <p:sp>
        <p:nvSpPr>
          <p:cNvPr id="260" name="κ"/>
          <p:cNvSpPr txBox="1"/>
          <p:nvPr/>
        </p:nvSpPr>
        <p:spPr>
          <a:xfrm>
            <a:off x="2843212" y="4365625"/>
            <a:ext cx="479709" cy="52792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 b="1"/>
            </a:pPr>
            <a:r>
              <a:t> κ </a:t>
            </a:r>
          </a:p>
        </p:txBody>
      </p:sp>
      <p:sp>
        <p:nvSpPr>
          <p:cNvPr id="261" name="T/Tc"/>
          <p:cNvSpPr txBox="1"/>
          <p:nvPr/>
        </p:nvSpPr>
        <p:spPr>
          <a:xfrm>
            <a:off x="4859337" y="6165850"/>
            <a:ext cx="900595" cy="55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 b="1">
                <a:solidFill>
                  <a:srgbClr val="FFFF00"/>
                </a:solidFill>
              </a:defRPr>
            </a:pPr>
            <a:r>
              <a:t>T/T</a:t>
            </a:r>
            <a:r>
              <a:rPr baseline="-25000"/>
              <a:t>c</a:t>
            </a:r>
          </a:p>
        </p:txBody>
      </p:sp>
      <p:sp>
        <p:nvSpPr>
          <p:cNvPr id="262" name="Arrow"/>
          <p:cNvSpPr/>
          <p:nvPr/>
        </p:nvSpPr>
        <p:spPr>
          <a:xfrm>
            <a:off x="7092950" y="5300662"/>
            <a:ext cx="574675" cy="215901"/>
          </a:xfrm>
          <a:prstGeom prst="leftArrow">
            <a:avLst>
              <a:gd name="adj1" fmla="val 50000"/>
              <a:gd name="adj2" fmla="val 66544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jump"/>
          <p:cNvSpPr txBox="1"/>
          <p:nvPr/>
        </p:nvSpPr>
        <p:spPr>
          <a:xfrm>
            <a:off x="7812087" y="5084762"/>
            <a:ext cx="100167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t>jump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>
            <a:extLst>
              <a:ext uri="{FF2B5EF4-FFF2-40B4-BE49-F238E27FC236}">
                <a16:creationId xmlns:a16="http://schemas.microsoft.com/office/drawing/2014/main" id="{9EE1D861-EA68-E184-E216-6D62E912879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476250"/>
            <a:ext cx="7848600" cy="2808288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0EFAE4"/>
                </a:solidFill>
              </a:rPr>
              <a:t>Anti-ferromagnetic and</a:t>
            </a:r>
            <a:br>
              <a:rPr lang="en-US" sz="5400" dirty="0">
                <a:solidFill>
                  <a:srgbClr val="0EFAE4"/>
                </a:solidFill>
              </a:rPr>
            </a:br>
            <a:r>
              <a:rPr lang="en-US" sz="5400" dirty="0">
                <a:solidFill>
                  <a:srgbClr val="0EFAE4"/>
                </a:solidFill>
              </a:rPr>
              <a:t>superconducting order in the Hubbard model</a:t>
            </a:r>
            <a:endParaRPr lang="de-DE" sz="5400" dirty="0">
              <a:solidFill>
                <a:srgbClr val="0EFAE4"/>
              </a:solidFill>
            </a:endParaRPr>
          </a:p>
        </p:txBody>
      </p:sp>
      <p:sp>
        <p:nvSpPr>
          <p:cNvPr id="773123" name="Rectangle 3">
            <a:extLst>
              <a:ext uri="{FF2B5EF4-FFF2-40B4-BE49-F238E27FC236}">
                <a16:creationId xmlns:a16="http://schemas.microsoft.com/office/drawing/2014/main" id="{6CEC3448-B0C3-2B6B-32A8-84A5D549B37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3860800"/>
            <a:ext cx="7232650" cy="17526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A functional renormalization group study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896B9-2845-26F9-9198-653BBDE25CA6}"/>
              </a:ext>
            </a:extLst>
          </p:cNvPr>
          <p:cNvSpPr txBox="1"/>
          <p:nvPr/>
        </p:nvSpPr>
        <p:spPr>
          <a:xfrm>
            <a:off x="1972637" y="5373384"/>
            <a:ext cx="520899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T. Baier, E. Bick,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C.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Krahl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J. Mueller, S.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Friederich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…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EDC9C-8613-43B4-8B11-D1BBF597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Action for Hubbard model</a:t>
            </a:r>
            <a:endParaRPr lang="de-DE" dirty="0">
              <a:solidFill>
                <a:srgbClr val="47FFF6"/>
              </a:solidFill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A5AE0797-EFFD-7F85-762D-2B63B3C1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4657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35037B88-4037-024B-EC59-64F103CC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463"/>
            <a:ext cx="2686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96120B25-83DE-5F69-EA8B-1A6631B0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5625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>
            <a:extLst>
              <a:ext uri="{FF2B5EF4-FFF2-40B4-BE49-F238E27FC236}">
                <a16:creationId xmlns:a16="http://schemas.microsoft.com/office/drawing/2014/main" id="{22401D62-1B09-9FAC-2997-944FD646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13325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41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12D99-93AD-E5DC-C485-552A6112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Truncation for flowing action</a:t>
            </a:r>
            <a:endParaRPr lang="de-DE" dirty="0">
              <a:solidFill>
                <a:srgbClr val="47FFF6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047F925-FB6C-3A4A-D3B5-5FAB7F37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4924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060DC54D-306D-FA9A-0C21-5C153A47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8"/>
          <a:stretch>
            <a:fillRect/>
          </a:stretch>
        </p:blipFill>
        <p:spPr bwMode="auto">
          <a:xfrm>
            <a:off x="6732588" y="1773238"/>
            <a:ext cx="1804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CEAEB4B6-19B4-A025-6B1B-97C10ED4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800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extLst>
              <a:ext uri="{FF2B5EF4-FFF2-40B4-BE49-F238E27FC236}">
                <a16:creationId xmlns:a16="http://schemas.microsoft.com/office/drawing/2014/main" id="{E55FBE49-9454-7403-1048-AAE8F517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2724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>
            <a:extLst>
              <a:ext uri="{FF2B5EF4-FFF2-40B4-BE49-F238E27FC236}">
                <a16:creationId xmlns:a16="http://schemas.microsoft.com/office/drawing/2014/main" id="{B5AD3D88-AEEE-7DA1-51F9-1FE1EF41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411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9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icrophysic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EFFDB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Microphysics</a:t>
            </a:r>
          </a:p>
        </p:txBody>
      </p:sp>
      <p:sp>
        <p:nvSpPr>
          <p:cNvPr id="127" name="Formulated as partition function or functional integral…"/>
          <p:cNvSpPr txBox="1">
            <a:spLocks noGrp="1"/>
          </p:cNvSpPr>
          <p:nvPr>
            <p:ph type="body" idx="4294967295"/>
          </p:nvPr>
        </p:nvSpPr>
        <p:spPr>
          <a:xfrm>
            <a:off x="781050" y="1989138"/>
            <a:ext cx="836295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Formulated as partition function or </a:t>
            </a:r>
            <a:r>
              <a:rPr>
                <a:solidFill>
                  <a:srgbClr val="FFFF00"/>
                </a:solidFill>
              </a:rPr>
              <a:t>functional integral</a:t>
            </a:r>
          </a:p>
          <a:p>
            <a:pPr marL="0" indent="0">
              <a:buSzTx/>
              <a:buFont typeface="Wingdings"/>
              <a:buNone/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Microphysical laws are encoded in </a:t>
            </a:r>
            <a:r>
              <a:rPr>
                <a:solidFill>
                  <a:srgbClr val="FFFF00"/>
                </a:solidFill>
              </a:rPr>
              <a:t>classical action S </a:t>
            </a:r>
            <a:r>
              <a:t>(microphysical action, related to Hamiltonian)</a:t>
            </a:r>
          </a:p>
          <a:p>
            <a:pPr marL="0" indent="0"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weight factor in probability distribution </a:t>
            </a:r>
            <a:r>
              <a:rPr sz="3200" b="1">
                <a:solidFill>
                  <a:srgbClr val="FFFF00"/>
                </a:solidFill>
              </a:rPr>
              <a:t>e </a:t>
            </a:r>
            <a:r>
              <a:rPr sz="3200" b="1" baseline="30000">
                <a:solidFill>
                  <a:srgbClr val="FFFF00"/>
                </a:solidFill>
              </a:rPr>
              <a:t>- S</a:t>
            </a:r>
            <a:endParaRPr b="1" baseline="30000">
              <a:solidFill>
                <a:srgbClr val="FFFF00"/>
              </a:solidFill>
            </a:endParaRPr>
          </a:p>
          <a:p>
            <a:pPr marL="0" indent="0"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1" baseline="30000"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00FF0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atomic interactions, quantum gravity,</a:t>
            </a: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00FF0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standard model of particle physics, …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A5F46-926E-2213-12EF-61CEF136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Additional </a:t>
            </a:r>
            <a:r>
              <a:rPr lang="en-US" dirty="0" err="1">
                <a:solidFill>
                  <a:srgbClr val="47FFF6"/>
                </a:solidFill>
              </a:rPr>
              <a:t>bosonic</a:t>
            </a:r>
            <a:r>
              <a:rPr lang="en-US" dirty="0">
                <a:solidFill>
                  <a:srgbClr val="47FFF6"/>
                </a:solidFill>
              </a:rPr>
              <a:t> fields</a:t>
            </a:r>
            <a:endParaRPr lang="de-DE" dirty="0">
              <a:solidFill>
                <a:srgbClr val="47FFF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64FAEE-C7D7-1834-32C3-21DAE6F0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dirty="0"/>
              <a:t>anti-ferromagnetic</a:t>
            </a:r>
          </a:p>
          <a:p>
            <a:pPr>
              <a:defRPr/>
            </a:pPr>
            <a:r>
              <a:rPr lang="en-US" dirty="0"/>
              <a:t>charge density wave</a:t>
            </a:r>
          </a:p>
          <a:p>
            <a:pPr>
              <a:defRPr/>
            </a:pPr>
            <a:r>
              <a:rPr lang="en-US" dirty="0"/>
              <a:t>s-wave superconducting</a:t>
            </a:r>
          </a:p>
          <a:p>
            <a:pPr>
              <a:defRPr/>
            </a:pPr>
            <a:r>
              <a:rPr lang="en-US" dirty="0"/>
              <a:t>d-wave superconducting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FFFF00"/>
                </a:solidFill>
              </a:rPr>
              <a:t>initial values for flow : bosons are decoupled auxiliary fields ( microscopic action )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93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CB39F-917B-4ADD-7B69-41FD59B2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Effective potential for bosons</a:t>
            </a:r>
            <a:endParaRPr lang="de-DE" dirty="0">
              <a:solidFill>
                <a:srgbClr val="47FFF6"/>
              </a:solidFill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CB0EF83E-5C5C-4FEA-CA75-1DF11463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4392612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C1368660-7B8C-B9E7-C530-123595EC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43195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feld 4">
            <a:extLst>
              <a:ext uri="{FF2B5EF4-FFF2-40B4-BE49-F238E27FC236}">
                <a16:creationId xmlns:a16="http://schemas.microsoft.com/office/drawing/2014/main" id="{B0C80B87-1F40-76C6-34FE-B7CBB19C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628775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800"/>
              <a:t>SYM</a:t>
            </a:r>
            <a:endParaRPr lang="de-DE" altLang="en-DE" sz="2800"/>
          </a:p>
        </p:txBody>
      </p:sp>
      <p:sp>
        <p:nvSpPr>
          <p:cNvPr id="23558" name="Textfeld 5">
            <a:extLst>
              <a:ext uri="{FF2B5EF4-FFF2-40B4-BE49-F238E27FC236}">
                <a16:creationId xmlns:a16="http://schemas.microsoft.com/office/drawing/2014/main" id="{81C8D9AB-7EC9-1FEA-CEE1-017F6C3E4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868863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800"/>
              <a:t>SSB</a:t>
            </a:r>
            <a:endParaRPr lang="de-DE" altLang="en-DE" sz="2800"/>
          </a:p>
        </p:txBody>
      </p:sp>
      <p:sp>
        <p:nvSpPr>
          <p:cNvPr id="23559" name="Textfeld 6">
            <a:extLst>
              <a:ext uri="{FF2B5EF4-FFF2-40B4-BE49-F238E27FC236}">
                <a16:creationId xmlns:a16="http://schemas.microsoft.com/office/drawing/2014/main" id="{DE554875-750B-44A7-F53E-9B1ADB1D7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636838"/>
            <a:ext cx="2027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000">
                <a:solidFill>
                  <a:srgbClr val="FFFF00"/>
                </a:solidFill>
              </a:rPr>
              <a:t>microscopic :</a:t>
            </a:r>
          </a:p>
          <a:p>
            <a:pPr eaLnBrk="1" hangingPunct="1"/>
            <a:r>
              <a:rPr lang="en-US" altLang="en-DE" sz="2000">
                <a:solidFill>
                  <a:srgbClr val="FFFF00"/>
                </a:solidFill>
              </a:rPr>
              <a:t>only “mass terms”</a:t>
            </a:r>
            <a:endParaRPr lang="de-DE" altLang="en-DE" sz="2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2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5ECA5-5AAF-BD09-2682-2C4642AE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Yukawa coupling between fermions and bosons</a:t>
            </a:r>
            <a:endParaRPr lang="de-DE" dirty="0">
              <a:solidFill>
                <a:srgbClr val="47FFF6"/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518B0E0-8AD1-2871-4742-630651A7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47529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698F195D-4991-8700-A792-98A7DBF8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157788"/>
            <a:ext cx="3384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feld 4">
            <a:extLst>
              <a:ext uri="{FF2B5EF4-FFF2-40B4-BE49-F238E27FC236}">
                <a16:creationId xmlns:a16="http://schemas.microsoft.com/office/drawing/2014/main" id="{D1683BC6-0FB3-B499-A0E0-CEE4145F9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092825"/>
            <a:ext cx="590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800">
                <a:solidFill>
                  <a:srgbClr val="FFFF00"/>
                </a:solidFill>
              </a:rPr>
              <a:t>Microscopic Yukawa couplings vanish !</a:t>
            </a:r>
            <a:endParaRPr lang="de-DE" altLang="en-DE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73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5177E-CCEF-DA2B-98D8-09FCC002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Kinetic terms for </a:t>
            </a:r>
            <a:r>
              <a:rPr lang="en-US" dirty="0" err="1">
                <a:solidFill>
                  <a:srgbClr val="47FFF6"/>
                </a:solidFill>
              </a:rPr>
              <a:t>bosonic</a:t>
            </a:r>
            <a:r>
              <a:rPr lang="en-US" dirty="0">
                <a:solidFill>
                  <a:srgbClr val="47FFF6"/>
                </a:solidFill>
              </a:rPr>
              <a:t> fields</a:t>
            </a:r>
            <a:endParaRPr lang="de-DE" dirty="0">
              <a:solidFill>
                <a:srgbClr val="47FFF6"/>
              </a:solidFill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E42C3A88-A878-3FD5-C6FB-30AF85739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30956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354FA369-5A0E-4F70-DB5B-EF790D79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652963"/>
            <a:ext cx="1714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feld 4">
            <a:extLst>
              <a:ext uri="{FF2B5EF4-FFF2-40B4-BE49-F238E27FC236}">
                <a16:creationId xmlns:a16="http://schemas.microsoft.com/office/drawing/2014/main" id="{ABCA933B-0BAD-05D5-9C57-573A1E508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62877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/>
              <a:t>anti-ferromagnetic </a:t>
            </a:r>
          </a:p>
          <a:p>
            <a:pPr eaLnBrk="1" hangingPunct="1"/>
            <a:r>
              <a:rPr lang="en-US" altLang="en-DE"/>
              <a:t>boson</a:t>
            </a:r>
            <a:endParaRPr lang="de-DE" altLang="en-DE"/>
          </a:p>
        </p:txBody>
      </p:sp>
      <p:sp>
        <p:nvSpPr>
          <p:cNvPr id="25606" name="Textfeld 5">
            <a:extLst>
              <a:ext uri="{FF2B5EF4-FFF2-40B4-BE49-F238E27FC236}">
                <a16:creationId xmlns:a16="http://schemas.microsoft.com/office/drawing/2014/main" id="{255F6807-A607-DABA-A719-53416108E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573463"/>
            <a:ext cx="244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/>
              <a:t>d-wave superconducting</a:t>
            </a:r>
          </a:p>
          <a:p>
            <a:pPr eaLnBrk="1" hangingPunct="1"/>
            <a:r>
              <a:rPr lang="en-US" altLang="en-DE"/>
              <a:t>boson</a:t>
            </a:r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457375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37A8D-4816-C802-9540-CF09E8A8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Phase diagram</a:t>
            </a:r>
            <a:endParaRPr lang="de-DE" dirty="0">
              <a:solidFill>
                <a:srgbClr val="47FFF6"/>
              </a:solidFill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C8E17F9C-6CC3-D946-7033-A102BED7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7691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feld 3">
            <a:extLst>
              <a:ext uri="{FF2B5EF4-FFF2-40B4-BE49-F238E27FC236}">
                <a16:creationId xmlns:a16="http://schemas.microsoft.com/office/drawing/2014/main" id="{BE135102-DED0-5DAA-620E-AE2A7D581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9742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b="1">
                <a:solidFill>
                  <a:srgbClr val="FFFF00"/>
                </a:solidFill>
              </a:rPr>
              <a:t>AF</a:t>
            </a:r>
            <a:endParaRPr lang="de-DE" altLang="en-DE" b="1">
              <a:solidFill>
                <a:srgbClr val="FFFF00"/>
              </a:solidFill>
            </a:endParaRPr>
          </a:p>
        </p:txBody>
      </p:sp>
      <p:sp>
        <p:nvSpPr>
          <p:cNvPr id="5125" name="Textfeld 4">
            <a:extLst>
              <a:ext uri="{FF2B5EF4-FFF2-40B4-BE49-F238E27FC236}">
                <a16:creationId xmlns:a16="http://schemas.microsoft.com/office/drawing/2014/main" id="{7303D781-94A2-0771-6CEC-E42361993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01332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b="1">
                <a:solidFill>
                  <a:srgbClr val="FFFF00"/>
                </a:solidFill>
              </a:rPr>
              <a:t>SC</a:t>
            </a:r>
            <a:endParaRPr lang="de-DE" altLang="en-DE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F88CC-E281-2F4A-9A50-81A8998E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7FFF6"/>
                </a:solidFill>
              </a:rPr>
              <a:t>Anti-ferromagnetism </a:t>
            </a:r>
            <a:br>
              <a:rPr lang="en-US" dirty="0">
                <a:solidFill>
                  <a:srgbClr val="47FFF6"/>
                </a:solidFill>
              </a:rPr>
            </a:br>
            <a:r>
              <a:rPr lang="en-US" dirty="0">
                <a:solidFill>
                  <a:srgbClr val="47FFF6"/>
                </a:solidFill>
              </a:rPr>
              <a:t>in Hubbard model</a:t>
            </a:r>
            <a:endParaRPr lang="de-DE" dirty="0">
              <a:solidFill>
                <a:srgbClr val="47FFF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BBAF77-BCB6-36C3-1147-910730AF4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defRPr/>
            </a:pPr>
            <a:r>
              <a:rPr lang="en-US" dirty="0"/>
              <a:t>SO(3) – symmetric scalar model coupled to fermions</a:t>
            </a:r>
          </a:p>
          <a:p>
            <a:pPr>
              <a:defRPr/>
            </a:pPr>
            <a:r>
              <a:rPr lang="en-US" dirty="0"/>
              <a:t>For low enough k : </a:t>
            </a:r>
            <a:r>
              <a:rPr lang="en-US" dirty="0" err="1"/>
              <a:t>fermion</a:t>
            </a:r>
            <a:r>
              <a:rPr lang="en-US" dirty="0"/>
              <a:t> degrees of freedom decouple effectively</a:t>
            </a:r>
          </a:p>
          <a:p>
            <a:pPr>
              <a:defRPr/>
            </a:pPr>
            <a:r>
              <a:rPr lang="en-US" dirty="0"/>
              <a:t>crucial question : running of </a:t>
            </a:r>
            <a:r>
              <a:rPr lang="el-GR" dirty="0"/>
              <a:t>κ</a:t>
            </a:r>
            <a:r>
              <a:rPr lang="en-US" dirty="0"/>
              <a:t> ( location  of minimum of effective potential , renormalized , dimensionless )</a:t>
            </a:r>
            <a:endParaRPr lang="de-DE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6" name="Rectangle 4">
            <a:extLst>
              <a:ext uri="{FF2B5EF4-FFF2-40B4-BE49-F238E27FC236}">
                <a16:creationId xmlns:a16="http://schemas.microsoft.com/office/drawing/2014/main" id="{FC1A214A-04E7-586A-C139-D9EF6221B4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EFAE4"/>
                </a:solidFill>
              </a:rPr>
              <a:t>Critical temperature</a:t>
            </a:r>
            <a:endParaRPr lang="de-DE">
              <a:solidFill>
                <a:srgbClr val="0EFAE4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3386C962-9E75-C598-4BC0-B8DE595C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32923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06321D4A-BCB5-00FF-D26D-0F5914C9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341438"/>
            <a:ext cx="6613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800" b="1">
                <a:solidFill>
                  <a:srgbClr val="0EFAE4"/>
                </a:solidFill>
              </a:rPr>
              <a:t>For T&lt;T</a:t>
            </a:r>
            <a:r>
              <a:rPr lang="en-US" altLang="en-DE" sz="2800" b="1" baseline="-25000">
                <a:solidFill>
                  <a:srgbClr val="0EFAE4"/>
                </a:solidFill>
              </a:rPr>
              <a:t>c </a:t>
            </a:r>
            <a:r>
              <a:rPr lang="en-US" altLang="en-DE" sz="2800" b="1">
                <a:solidFill>
                  <a:srgbClr val="0EFAE4"/>
                </a:solidFill>
              </a:rPr>
              <a:t>: </a:t>
            </a:r>
            <a:r>
              <a:rPr lang="el-GR" altLang="en-DE" sz="2800" b="1">
                <a:solidFill>
                  <a:srgbClr val="0EFAE4"/>
                </a:solidFill>
              </a:rPr>
              <a:t>κ</a:t>
            </a:r>
            <a:r>
              <a:rPr lang="en-US" altLang="en-DE" sz="2800" b="1">
                <a:solidFill>
                  <a:srgbClr val="0EFAE4"/>
                </a:solidFill>
              </a:rPr>
              <a:t> remains positive for k/t &gt; 10</a:t>
            </a:r>
            <a:r>
              <a:rPr lang="en-US" altLang="en-DE" sz="2800" b="1" baseline="30000">
                <a:solidFill>
                  <a:srgbClr val="0EFAE4"/>
                </a:solidFill>
              </a:rPr>
              <a:t>-9</a:t>
            </a:r>
            <a:endParaRPr lang="en-US" altLang="en-DE" sz="2800" b="1">
              <a:solidFill>
                <a:srgbClr val="0EFAE4"/>
              </a:solidFill>
            </a:endParaRPr>
          </a:p>
          <a:p>
            <a:pPr eaLnBrk="1" hangingPunct="1"/>
            <a:r>
              <a:rPr lang="en-US" altLang="en-DE" sz="2800" b="1">
                <a:solidFill>
                  <a:srgbClr val="0EFAE4"/>
                </a:solidFill>
              </a:rPr>
              <a:t>                  size of probe &gt; 1 cm</a:t>
            </a:r>
            <a:endParaRPr lang="el-GR" altLang="en-DE" sz="2800" b="1">
              <a:solidFill>
                <a:srgbClr val="0EFAE4"/>
              </a:solidFill>
            </a:endParaRP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8923347C-E1E5-B03C-5E49-47D8B9AD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165850"/>
            <a:ext cx="1152525" cy="396875"/>
          </a:xfrm>
          <a:prstGeom prst="rect">
            <a:avLst/>
          </a:prstGeom>
          <a:solidFill>
            <a:srgbClr val="17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000" b="1">
                <a:solidFill>
                  <a:srgbClr val="FFFF00"/>
                </a:solidFill>
              </a:rPr>
              <a:t>-ln(k/t)</a:t>
            </a:r>
            <a:endParaRPr lang="de-DE" altLang="en-DE" sz="2000" b="1">
              <a:solidFill>
                <a:srgbClr val="FFFF00"/>
              </a:solidFill>
            </a:endParaRP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3C213C6A-F56C-898B-04D6-FEDC3913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997200"/>
            <a:ext cx="358775" cy="457200"/>
          </a:xfrm>
          <a:prstGeom prst="rect">
            <a:avLst/>
          </a:prstGeom>
          <a:solidFill>
            <a:srgbClr val="17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l-GR" altLang="en-DE" sz="2400" b="1">
                <a:solidFill>
                  <a:srgbClr val="FFFF00"/>
                </a:solidFill>
              </a:rPr>
              <a:t>κ</a:t>
            </a:r>
          </a:p>
        </p:txBody>
      </p:sp>
      <p:sp>
        <p:nvSpPr>
          <p:cNvPr id="14343" name="Text Box 10">
            <a:extLst>
              <a:ext uri="{FF2B5EF4-FFF2-40B4-BE49-F238E27FC236}">
                <a16:creationId xmlns:a16="http://schemas.microsoft.com/office/drawing/2014/main" id="{349143EE-4C11-F945-4CFD-7F7BA2B3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5949950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400"/>
              <a:t>T</a:t>
            </a:r>
            <a:r>
              <a:rPr lang="en-US" altLang="en-DE" sz="2400" baseline="-25000"/>
              <a:t>c</a:t>
            </a:r>
            <a:r>
              <a:rPr lang="en-US" altLang="en-DE" sz="2400"/>
              <a:t>=0.115</a:t>
            </a:r>
            <a:endParaRPr lang="de-DE" altLang="en-DE" sz="2400"/>
          </a:p>
        </p:txBody>
      </p:sp>
      <p:sp>
        <p:nvSpPr>
          <p:cNvPr id="14344" name="Text Box 11">
            <a:extLst>
              <a:ext uri="{FF2B5EF4-FFF2-40B4-BE49-F238E27FC236}">
                <a16:creationId xmlns:a16="http://schemas.microsoft.com/office/drawing/2014/main" id="{87AEEEB0-9793-9365-42A9-39CF3D7C7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429000"/>
            <a:ext cx="1074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b="1">
                <a:solidFill>
                  <a:srgbClr val="FF0000"/>
                </a:solidFill>
              </a:rPr>
              <a:t>T/t=0.05</a:t>
            </a:r>
            <a:endParaRPr lang="de-DE" altLang="en-DE" b="1">
              <a:solidFill>
                <a:srgbClr val="FF0000"/>
              </a:solidFill>
            </a:endParaRPr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202BB30E-D594-1DB1-D06E-0CCA4932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437063"/>
            <a:ext cx="94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b="1">
                <a:solidFill>
                  <a:srgbClr val="FF0000"/>
                </a:solidFill>
              </a:rPr>
              <a:t>T/t=0.1</a:t>
            </a:r>
            <a:endParaRPr lang="de-DE" altLang="en-DE" b="1">
              <a:solidFill>
                <a:srgbClr val="FF0000"/>
              </a:solidFill>
            </a:endParaRPr>
          </a:p>
        </p:txBody>
      </p:sp>
      <p:pic>
        <p:nvPicPr>
          <p:cNvPr id="14346" name="Picture 13">
            <a:extLst>
              <a:ext uri="{FF2B5EF4-FFF2-40B4-BE49-F238E27FC236}">
                <a16:creationId xmlns:a16="http://schemas.microsoft.com/office/drawing/2014/main" id="{04783EE4-4815-AF63-34FC-BF5BB633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0" t="68306" r="22945" b="19376"/>
          <a:stretch>
            <a:fillRect/>
          </a:stretch>
        </p:blipFill>
        <p:spPr bwMode="auto">
          <a:xfrm>
            <a:off x="7164388" y="4149725"/>
            <a:ext cx="1584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4">
            <a:extLst>
              <a:ext uri="{FF2B5EF4-FFF2-40B4-BE49-F238E27FC236}">
                <a16:creationId xmlns:a16="http://schemas.microsoft.com/office/drawing/2014/main" id="{4961E11A-B27B-CB09-49DC-D8E48BAD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216650"/>
            <a:ext cx="1439862" cy="6413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>
                <a:solidFill>
                  <a:srgbClr val="FFFF00"/>
                </a:solidFill>
              </a:rPr>
              <a:t>local disorder</a:t>
            </a:r>
          </a:p>
          <a:p>
            <a:pPr eaLnBrk="1" hangingPunct="1"/>
            <a:r>
              <a:rPr lang="en-US" altLang="en-DE">
                <a:solidFill>
                  <a:srgbClr val="FFFF00"/>
                </a:solidFill>
              </a:rPr>
              <a:t>pseudo gap</a:t>
            </a:r>
            <a:endParaRPr lang="de-DE" altLang="en-DE">
              <a:solidFill>
                <a:srgbClr val="FFFF00"/>
              </a:solidFill>
            </a:endParaRPr>
          </a:p>
        </p:txBody>
      </p:sp>
      <p:sp>
        <p:nvSpPr>
          <p:cNvPr id="14348" name="Text Box 15">
            <a:extLst>
              <a:ext uri="{FF2B5EF4-FFF2-40B4-BE49-F238E27FC236}">
                <a16:creationId xmlns:a16="http://schemas.microsoft.com/office/drawing/2014/main" id="{5A69E798-BAC6-D650-FAE6-6F788CF6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08725"/>
            <a:ext cx="544512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>
                <a:solidFill>
                  <a:srgbClr val="FFFF00"/>
                </a:solidFill>
              </a:rPr>
              <a:t>SSB</a:t>
            </a:r>
            <a:endParaRPr lang="de-DE" altLang="en-DE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6" name="Rectangle 4">
            <a:extLst>
              <a:ext uri="{FF2B5EF4-FFF2-40B4-BE49-F238E27FC236}">
                <a16:creationId xmlns:a16="http://schemas.microsoft.com/office/drawing/2014/main" id="{6629ABA8-077D-0C40-FC4A-F246FDAA09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solidFill>
                  <a:srgbClr val="0EFAE4"/>
                </a:solidFill>
              </a:rPr>
              <a:t>Below the pseudocritical temperature</a:t>
            </a:r>
            <a:endParaRPr lang="de-DE" sz="4000">
              <a:solidFill>
                <a:srgbClr val="0EFAE4"/>
              </a:solidFill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9B2ACB09-AD8F-A58B-AD9A-B4487850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681288"/>
            <a:ext cx="53673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6000">
                <a:solidFill>
                  <a:srgbClr val="FFFF00"/>
                </a:solidFill>
              </a:rPr>
              <a:t>the reign of the </a:t>
            </a:r>
          </a:p>
          <a:p>
            <a:pPr eaLnBrk="1" hangingPunct="1"/>
            <a:r>
              <a:rPr lang="en-US" altLang="en-DE" sz="6000">
                <a:solidFill>
                  <a:srgbClr val="FFFF00"/>
                </a:solidFill>
              </a:rPr>
              <a:t>goldstone bosons</a:t>
            </a:r>
            <a:endParaRPr lang="de-DE" altLang="en-DE" sz="6000">
              <a:solidFill>
                <a:srgbClr val="FFFF00"/>
              </a:solidFill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A2F8A7A4-3595-F1FD-A0E6-A1831CFCB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5408613"/>
            <a:ext cx="445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400"/>
              <a:t>effective nonlinear O(3) – </a:t>
            </a:r>
            <a:r>
              <a:rPr lang="el-GR" altLang="en-DE" sz="2400"/>
              <a:t>σ</a:t>
            </a:r>
            <a:r>
              <a:rPr lang="en-US" altLang="en-DE" sz="2400"/>
              <a:t> - model</a:t>
            </a:r>
            <a:endParaRPr lang="el-GR" altLang="en-DE"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DB9B6E9-7318-9746-2164-E0056218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0"/>
          <a:stretch>
            <a:fillRect/>
          </a:stretch>
        </p:blipFill>
        <p:spPr bwMode="auto">
          <a:xfrm>
            <a:off x="2339975" y="4005263"/>
            <a:ext cx="45354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7" name="Rectangle 3">
            <a:extLst>
              <a:ext uri="{FF2B5EF4-FFF2-40B4-BE49-F238E27FC236}">
                <a16:creationId xmlns:a16="http://schemas.microsoft.com/office/drawing/2014/main" id="{38EA9CCC-BEC6-DA4B-AB79-19698063EA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EFAE4"/>
                </a:solidFill>
              </a:rPr>
              <a:t>critical behavior</a:t>
            </a:r>
            <a:endParaRPr lang="de-DE">
              <a:solidFill>
                <a:srgbClr val="0EFAE4"/>
              </a:solidFill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94DD5D88-9EA1-94B1-D037-9BD55F5F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687513"/>
            <a:ext cx="6718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800" b="1">
                <a:solidFill>
                  <a:srgbClr val="FFFF00"/>
                </a:solidFill>
              </a:rPr>
              <a:t>for interval T</a:t>
            </a:r>
            <a:r>
              <a:rPr lang="en-US" altLang="en-DE" sz="2800" b="1" baseline="-25000">
                <a:solidFill>
                  <a:srgbClr val="FFFF00"/>
                </a:solidFill>
              </a:rPr>
              <a:t>c </a:t>
            </a:r>
            <a:r>
              <a:rPr lang="en-US" altLang="en-DE" sz="2800" b="1">
                <a:solidFill>
                  <a:srgbClr val="FFFF00"/>
                </a:solidFill>
              </a:rPr>
              <a:t>&lt; T &lt; T</a:t>
            </a:r>
            <a:r>
              <a:rPr lang="en-US" altLang="en-DE" sz="2800" b="1" baseline="-25000">
                <a:solidFill>
                  <a:srgbClr val="FFFF00"/>
                </a:solidFill>
              </a:rPr>
              <a:t>pc </a:t>
            </a:r>
          </a:p>
          <a:p>
            <a:pPr eaLnBrk="1" hangingPunct="1"/>
            <a:r>
              <a:rPr lang="en-US" altLang="en-DE" sz="2800" b="1">
                <a:solidFill>
                  <a:srgbClr val="FFFF00"/>
                </a:solidFill>
              </a:rPr>
              <a:t>evolution as for classical Heisenberg model</a:t>
            </a:r>
          </a:p>
          <a:p>
            <a:pPr eaLnBrk="1" hangingPunct="1"/>
            <a:endParaRPr lang="en-US" altLang="en-DE" sz="2800" b="1">
              <a:solidFill>
                <a:srgbClr val="33CC33"/>
              </a:solidFill>
            </a:endParaRPr>
          </a:p>
          <a:p>
            <a:pPr eaLnBrk="1" hangingPunct="1"/>
            <a:r>
              <a:rPr lang="en-US" altLang="en-DE" sz="2800"/>
              <a:t>cf. Chakravarty,Halperin,Nelson</a:t>
            </a:r>
            <a:endParaRPr lang="de-DE" altLang="en-DE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>
            <a:extLst>
              <a:ext uri="{FF2B5EF4-FFF2-40B4-BE49-F238E27FC236}">
                <a16:creationId xmlns:a16="http://schemas.microsoft.com/office/drawing/2014/main" id="{8DFEB842-B29C-4E27-A907-69F99673B28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EFAE4"/>
                </a:solidFill>
              </a:rPr>
              <a:t>Mermin-Wagner theorem ?</a:t>
            </a:r>
            <a:endParaRPr lang="de-DE">
              <a:solidFill>
                <a:srgbClr val="0EFAE4"/>
              </a:solidFill>
            </a:endParaRPr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B5BB93AA-0A39-21D6-FC50-FC7BC70C8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36838"/>
            <a:ext cx="8229600" cy="34559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400">
                <a:solidFill>
                  <a:srgbClr val="FD220B"/>
                </a:solidFill>
              </a:rPr>
              <a:t>No</a:t>
            </a:r>
            <a:r>
              <a:rPr lang="en-US" sz="4400"/>
              <a:t> </a:t>
            </a:r>
            <a:r>
              <a:rPr lang="en-US" sz="4400">
                <a:solidFill>
                  <a:srgbClr val="33CC33"/>
                </a:solidFill>
              </a:rPr>
              <a:t>spontaneous symmetry breaking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>
                <a:solidFill>
                  <a:srgbClr val="33CC33"/>
                </a:solidFill>
              </a:rPr>
              <a:t>    of continuous symmetry in </a:t>
            </a:r>
            <a:r>
              <a:rPr lang="en-US" sz="4400">
                <a:solidFill>
                  <a:srgbClr val="FD220B"/>
                </a:solidFill>
              </a:rPr>
              <a:t>d=2 </a:t>
            </a:r>
            <a:r>
              <a:rPr lang="en-US" sz="4400">
                <a:solidFill>
                  <a:srgbClr val="33CC33"/>
                </a:solidFill>
              </a:rPr>
              <a:t>!</a:t>
            </a:r>
          </a:p>
          <a:p>
            <a:pPr>
              <a:buFont typeface="Wingdings" pitchFamily="2" charset="2"/>
              <a:buNone/>
              <a:defRPr/>
            </a:pPr>
            <a:endParaRPr lang="en-US" sz="4400">
              <a:solidFill>
                <a:srgbClr val="33CC33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400">
                <a:solidFill>
                  <a:srgbClr val="FFFF00"/>
                </a:solidFill>
              </a:rPr>
              <a:t>      </a:t>
            </a:r>
            <a:r>
              <a:rPr lang="en-US" sz="4400" b="1">
                <a:solidFill>
                  <a:srgbClr val="FFFF00"/>
                </a:solidFill>
              </a:rPr>
              <a:t>not valid in practice !</a:t>
            </a:r>
            <a:endParaRPr lang="de-DE" sz="4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acrophysic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EFFDB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Macrophysics</a:t>
            </a:r>
          </a:p>
        </p:txBody>
      </p:sp>
      <p:sp>
        <p:nvSpPr>
          <p:cNvPr id="130" name="Landau type theories for relevant degrees of freedom…"/>
          <p:cNvSpPr txBox="1">
            <a:spLocks noGrp="1"/>
          </p:cNvSpPr>
          <p:nvPr>
            <p:ph type="body" idx="4294967295"/>
          </p:nvPr>
        </p:nvSpPr>
        <p:spPr>
          <a:xfrm>
            <a:off x="781050" y="2420938"/>
            <a:ext cx="8362950" cy="3705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Landau type theories for relevant degrees of freedom</a:t>
            </a:r>
          </a:p>
          <a:p>
            <a:pPr marL="0" indent="0"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extract properties from variation of </a:t>
            </a:r>
            <a:r>
              <a:rPr dirty="0">
                <a:solidFill>
                  <a:srgbClr val="FFFF00"/>
                </a:solidFill>
              </a:rPr>
              <a:t>effective action </a:t>
            </a:r>
            <a:r>
              <a:rPr dirty="0"/>
              <a:t>:     </a:t>
            </a:r>
            <a:endParaRPr lang="en-US"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DE" dirty="0">
                <a:solidFill>
                  <a:srgbClr val="FFFF00"/>
                </a:solidFill>
              </a:rPr>
              <a:t>     </a:t>
            </a:r>
            <a:r>
              <a:rPr dirty="0">
                <a:solidFill>
                  <a:srgbClr val="FFFF00"/>
                </a:solidFill>
              </a:rPr>
              <a:t>field equations</a:t>
            </a:r>
            <a:r>
              <a:rPr lang="en-US" dirty="0">
                <a:solidFill>
                  <a:srgbClr val="FFFF00"/>
                </a:solidFill>
              </a:rPr>
              <a:t>, correlation function, 1PI-vertices</a:t>
            </a:r>
            <a:endParaRPr dirty="0">
              <a:solidFill>
                <a:srgbClr val="FFFF00"/>
              </a:solidFill>
            </a:endParaRPr>
          </a:p>
          <a:p>
            <a:pPr marL="0" indent="0">
              <a:buSzTx/>
              <a:buFont typeface="Wingdings"/>
              <a:buNone/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dirty="0"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00FF0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superconductors, superfluidity …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ECE6541-685C-891D-C36A-4D341749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5302" r="9573" b="5678"/>
          <a:stretch>
            <a:fillRect/>
          </a:stretch>
        </p:blipFill>
        <p:spPr bwMode="auto">
          <a:xfrm>
            <a:off x="3492500" y="3044825"/>
            <a:ext cx="4537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1" name="Rectangle 3">
            <a:extLst>
              <a:ext uri="{FF2B5EF4-FFF2-40B4-BE49-F238E27FC236}">
                <a16:creationId xmlns:a16="http://schemas.microsoft.com/office/drawing/2014/main" id="{784F5C85-D326-237F-C9CA-FC7E540E33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solidFill>
                  <a:srgbClr val="0EFAE4"/>
                </a:solidFill>
              </a:rPr>
              <a:t>Below the critical temperature :</a:t>
            </a:r>
            <a:endParaRPr lang="de-DE" sz="4000">
              <a:solidFill>
                <a:srgbClr val="0EFAE4"/>
              </a:solidFill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7DFE0F19-F250-37B6-4DB6-651D7B7CE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165850"/>
            <a:ext cx="2447925" cy="39687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/>
              <a:t>temperature in units of  t</a:t>
            </a:r>
            <a:r>
              <a:rPr lang="en-US" altLang="en-DE" sz="2000"/>
              <a:t> </a:t>
            </a:r>
            <a:endParaRPr lang="de-DE" altLang="en-DE" sz="2000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42342FEF-4B25-7929-CDB0-36FE667A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76700"/>
            <a:ext cx="1223962" cy="131127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000"/>
              <a:t>antiferro-</a:t>
            </a:r>
          </a:p>
          <a:p>
            <a:pPr eaLnBrk="1" hangingPunct="1"/>
            <a:r>
              <a:rPr lang="en-US" altLang="en-DE" sz="2000"/>
              <a:t>magnetic </a:t>
            </a:r>
          </a:p>
          <a:p>
            <a:pPr eaLnBrk="1" hangingPunct="1"/>
            <a:r>
              <a:rPr lang="en-US" altLang="en-DE" sz="2000"/>
              <a:t>order</a:t>
            </a:r>
          </a:p>
          <a:p>
            <a:pPr eaLnBrk="1" hangingPunct="1"/>
            <a:r>
              <a:rPr lang="en-US" altLang="en-DE" sz="2000"/>
              <a:t>parameter</a:t>
            </a:r>
            <a:r>
              <a:rPr lang="en-US" altLang="en-DE"/>
              <a:t> </a:t>
            </a:r>
            <a:endParaRPr lang="de-DE" altLang="en-DE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59DB9235-30DD-721F-F797-9928E90B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868863"/>
            <a:ext cx="1457325" cy="396875"/>
          </a:xfrm>
          <a:prstGeom prst="rect">
            <a:avLst/>
          </a:prstGeom>
          <a:solidFill>
            <a:srgbClr val="FD22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000" b="1"/>
              <a:t>T</a:t>
            </a:r>
            <a:r>
              <a:rPr lang="en-US" altLang="en-DE" sz="2000" b="1" baseline="-25000"/>
              <a:t>c</a:t>
            </a:r>
            <a:r>
              <a:rPr lang="en-US" altLang="en-DE" sz="2000" b="1"/>
              <a:t>/t = 0.115</a:t>
            </a:r>
            <a:endParaRPr lang="de-DE" altLang="en-DE" sz="2000" b="1"/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358B1FF9-AE0E-4446-C3E1-60E2DCB54312}"/>
              </a:ext>
            </a:extLst>
          </p:cNvPr>
          <p:cNvSpPr>
            <a:spLocks noChangeArrowheads="1"/>
          </p:cNvSpPr>
          <p:nvPr/>
        </p:nvSpPr>
        <p:spPr bwMode="auto">
          <a:xfrm rot="18250848" flipV="1">
            <a:off x="7188201" y="5421312"/>
            <a:ext cx="804862" cy="277813"/>
          </a:xfrm>
          <a:prstGeom prst="leftArrow">
            <a:avLst>
              <a:gd name="adj1" fmla="val 50000"/>
              <a:gd name="adj2" fmla="val 72428"/>
            </a:avLst>
          </a:prstGeom>
          <a:solidFill>
            <a:srgbClr val="FD22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de-DE" altLang="en-DE"/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B7DB1868-E288-33EE-7B5E-5B328D10F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2671763"/>
            <a:ext cx="89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400">
                <a:solidFill>
                  <a:schemeClr val="bg1"/>
                </a:solidFill>
              </a:rPr>
              <a:t>U = 3</a:t>
            </a:r>
            <a:endParaRPr lang="de-DE" altLang="en-DE" sz="2400">
              <a:solidFill>
                <a:schemeClr val="bg1"/>
              </a:solidFill>
            </a:endParaRP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5B7C5839-A269-049F-8F92-D20F9CD04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374775"/>
            <a:ext cx="8096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DE" sz="2400">
                <a:solidFill>
                  <a:srgbClr val="FFFF00"/>
                </a:solidFill>
              </a:rPr>
              <a:t>Infinite-volume-correlation-length becomes larger than sample size</a:t>
            </a:r>
          </a:p>
          <a:p>
            <a:pPr eaLnBrk="1" hangingPunct="1"/>
            <a:endParaRPr lang="en-US" altLang="en-DE" sz="2400">
              <a:solidFill>
                <a:srgbClr val="FFFF00"/>
              </a:solidFill>
            </a:endParaRPr>
          </a:p>
          <a:p>
            <a:pPr eaLnBrk="1" hangingPunct="1"/>
            <a:r>
              <a:rPr lang="en-US" altLang="en-DE" sz="2400">
                <a:solidFill>
                  <a:srgbClr val="FF0000"/>
                </a:solidFill>
              </a:rPr>
              <a:t>finite sample ≈ finite k   :   order remains effectively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low of four point function Hubbard model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3640">
                <a:solidFill>
                  <a:srgbClr val="47FFF6"/>
                </a:solidFill>
                <a:effectLst>
                  <a:outerShdw blurRad="11557" dist="23114" dir="2700000" rotWithShape="0">
                    <a:srgbClr val="000000"/>
                  </a:outerShdw>
                </a:effectLst>
              </a:defRPr>
            </a:pPr>
            <a:r>
              <a:t>Flow of four point function</a:t>
            </a:r>
            <a:br/>
            <a:r>
              <a:t>Hubbard model</a:t>
            </a:r>
          </a:p>
        </p:txBody>
      </p:sp>
      <p:pic>
        <p:nvPicPr>
          <p:cNvPr id="26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557337"/>
            <a:ext cx="5472113" cy="4300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4948237"/>
            <a:ext cx="4392613" cy="1909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Many applications"/>
          <p:cNvSpPr txBox="1">
            <a:spLocks noGrp="1"/>
          </p:cNvSpPr>
          <p:nvPr>
            <p:ph type="title"/>
          </p:nvPr>
        </p:nvSpPr>
        <p:spPr>
          <a:xfrm>
            <a:off x="457200" y="506690"/>
            <a:ext cx="8229600" cy="1084025"/>
          </a:xfrm>
          <a:prstGeom prst="rect">
            <a:avLst/>
          </a:prstGeom>
        </p:spPr>
        <p:txBody>
          <a:bodyPr/>
          <a:lstStyle/>
          <a:p>
            <a:r>
              <a:t>Many applications</a:t>
            </a:r>
          </a:p>
        </p:txBody>
      </p:sp>
      <p:sp>
        <p:nvSpPr>
          <p:cNvPr id="270" name="Ultracold atoms ( quantum statistics )…"/>
          <p:cNvSpPr txBox="1">
            <a:spLocks noGrp="1"/>
          </p:cNvSpPr>
          <p:nvPr>
            <p:ph type="body" idx="1"/>
          </p:nvPr>
        </p:nvSpPr>
        <p:spPr>
          <a:xfrm>
            <a:off x="457200" y="2671167"/>
            <a:ext cx="8229600" cy="34549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Ultracold atoms ( quantum statistics )</a:t>
            </a:r>
          </a:p>
          <a:p>
            <a:r>
              <a:t>Disorder</a:t>
            </a:r>
          </a:p>
          <a:p>
            <a:r>
              <a:t>Turbulence ( non-equilibrium physics )</a:t>
            </a:r>
          </a:p>
          <a:p>
            <a:r>
              <a:t>Density functional</a:t>
            </a:r>
          </a:p>
          <a:p>
            <a:r>
              <a:t>Active matter ( biophysics )</a:t>
            </a:r>
          </a:p>
          <a:p>
            <a:r>
              <a:t>Economics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onclusion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Conclusions</a:t>
            </a:r>
          </a:p>
        </p:txBody>
      </p:sp>
      <p:sp>
        <p:nvSpPr>
          <p:cNvPr id="395" name="Functional renormalisation has worked out in many areas of physics,…"/>
          <p:cNvSpPr txBox="1">
            <a:spLocks noGrp="1"/>
          </p:cNvSpPr>
          <p:nvPr>
            <p:ph type="body" idx="4294967295"/>
          </p:nvPr>
        </p:nvSpPr>
        <p:spPr>
          <a:xfrm>
            <a:off x="781050" y="2349500"/>
            <a:ext cx="8362950" cy="3776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Functional renormalisation has worked out in many areas of physics, 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even biology and economics…</a:t>
            </a:r>
          </a:p>
          <a:p>
            <a: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try it out !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end"/>
          <p:cNvSpPr txBox="1"/>
          <p:nvPr/>
        </p:nvSpPr>
        <p:spPr>
          <a:xfrm>
            <a:off x="6496050" y="6197600"/>
            <a:ext cx="43029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end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acroscopic understanding  does not need all details of underlying microscopic physic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304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>
                <a:solidFill>
                  <a:srgbClr val="47FF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Macroscopic understanding </a:t>
            </a:r>
            <a:br/>
            <a:r>
              <a:t>does not need all details of underlying microscopic physics</a:t>
            </a:r>
          </a:p>
        </p:txBody>
      </p:sp>
      <p:sp>
        <p:nvSpPr>
          <p:cNvPr id="133" name="1) motion of planets      :   mi…"/>
          <p:cNvSpPr txBox="1">
            <a:spLocks noGrp="1"/>
          </p:cNvSpPr>
          <p:nvPr>
            <p:ph type="body" idx="4294967295"/>
          </p:nvPr>
        </p:nvSpPr>
        <p:spPr>
          <a:xfrm>
            <a:off x="708025" y="2492375"/>
            <a:ext cx="8435975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1) </a:t>
            </a:r>
            <a:r>
              <a:rPr>
                <a:solidFill>
                  <a:srgbClr val="FFFF00"/>
                </a:solidFill>
              </a:rPr>
              <a:t>motion of planets      </a:t>
            </a:r>
            <a:r>
              <a:t>:   </a:t>
            </a:r>
            <a:r>
              <a:rPr b="1">
                <a:solidFill>
                  <a:srgbClr val="31F927"/>
                </a:solidFill>
              </a:rPr>
              <a:t>m</a:t>
            </a:r>
            <a:r>
              <a:rPr b="1" baseline="-25000">
                <a:solidFill>
                  <a:srgbClr val="31F927"/>
                </a:solidFill>
              </a:rPr>
              <a:t>i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Newtonian mechanics of point particles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probabilistic atoms  →  deterministic planets</a:t>
            </a:r>
          </a:p>
          <a:p>
            <a:pPr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2) </a:t>
            </a:r>
            <a:r>
              <a:rPr>
                <a:solidFill>
                  <a:srgbClr val="FFFF00"/>
                </a:solidFill>
              </a:rPr>
              <a:t>thermodynamics</a:t>
            </a:r>
            <a:r>
              <a:t>        :  T, µ,  </a:t>
            </a:r>
            <a:r>
              <a:rPr sz="2400"/>
              <a:t>Gibbs free energy  </a:t>
            </a:r>
            <a:r>
              <a:rPr b="1">
                <a:solidFill>
                  <a:srgbClr val="31F927"/>
                </a:solidFill>
              </a:rPr>
              <a:t>J(T,µ)</a:t>
            </a:r>
          </a:p>
          <a:p>
            <a:pPr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1">
              <a:solidFill>
                <a:srgbClr val="31F927"/>
              </a:solidFill>
            </a:endParaRP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3) </a:t>
            </a:r>
            <a:r>
              <a:rPr>
                <a:solidFill>
                  <a:srgbClr val="FFFF00"/>
                </a:solidFill>
              </a:rPr>
              <a:t>antiferromagnetic waves for correlated electrons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</a:t>
            </a:r>
            <a:r>
              <a:rPr b="1">
                <a:solidFill>
                  <a:srgbClr val="31F927"/>
                </a:solidFill>
              </a:rPr>
              <a:t>Γ[ s</a:t>
            </a:r>
            <a:r>
              <a:rPr b="1" baseline="-25000">
                <a:solidFill>
                  <a:srgbClr val="31F927"/>
                </a:solidFill>
              </a:rPr>
              <a:t>i</a:t>
            </a:r>
            <a:r>
              <a:rPr b="1">
                <a:solidFill>
                  <a:srgbClr val="31F927"/>
                </a:solidFill>
              </a:rPr>
              <a:t>(x)]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How to get from microphysics to macrophysics ?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498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47FF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How to get from microphysics to macrophysics ?</a:t>
            </a:r>
          </a:p>
        </p:txBody>
      </p:sp>
      <p:sp>
        <p:nvSpPr>
          <p:cNvPr id="136" name="1) motion of planets      :   mi…"/>
          <p:cNvSpPr txBox="1">
            <a:spLocks noGrp="1"/>
          </p:cNvSpPr>
          <p:nvPr>
            <p:ph type="body" idx="4294967295"/>
          </p:nvPr>
        </p:nvSpPr>
        <p:spPr>
          <a:xfrm>
            <a:off x="708025" y="2205038"/>
            <a:ext cx="8435975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1) </a:t>
            </a:r>
            <a:r>
              <a:rPr>
                <a:solidFill>
                  <a:srgbClr val="FFFF00"/>
                </a:solidFill>
              </a:rPr>
              <a:t>motion of planets      </a:t>
            </a:r>
            <a:r>
              <a:t>:   </a:t>
            </a:r>
            <a:r>
              <a:rPr b="1">
                <a:solidFill>
                  <a:srgbClr val="31F927"/>
                </a:solidFill>
              </a:rPr>
              <a:t>m</a:t>
            </a:r>
            <a:r>
              <a:rPr b="1" baseline="-25000">
                <a:solidFill>
                  <a:srgbClr val="31F927"/>
                </a:solidFill>
              </a:rPr>
              <a:t>i</a:t>
            </a:r>
          </a:p>
          <a:p>
            <a:pPr>
              <a:buSzTx/>
              <a:buFont typeface="Wingdings"/>
              <a:buNone/>
              <a:defRPr>
                <a:solidFill>
                  <a:srgbClr val="47FFF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compute or measure mass of objects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</a:t>
            </a:r>
            <a:r>
              <a:rPr sz="2800"/>
              <a:t>( second order more complicated : tides etc. )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2) </a:t>
            </a:r>
            <a:r>
              <a:rPr>
                <a:solidFill>
                  <a:srgbClr val="FFFF00"/>
                </a:solidFill>
              </a:rPr>
              <a:t>thermodynamics</a:t>
            </a:r>
            <a:r>
              <a:t>        :   </a:t>
            </a:r>
            <a:r>
              <a:rPr b="1">
                <a:solidFill>
                  <a:srgbClr val="31F927"/>
                </a:solidFill>
              </a:rPr>
              <a:t>J( T, µ )</a:t>
            </a:r>
          </a:p>
          <a:p>
            <a:pPr>
              <a:buSzTx/>
              <a:buFont typeface="Wingdings"/>
              <a:buNone/>
              <a:defRPr b="1">
                <a:solidFill>
                  <a:srgbClr val="31F927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</a:t>
            </a:r>
            <a:r>
              <a:rPr b="0">
                <a:solidFill>
                  <a:srgbClr val="47FFF6"/>
                </a:solidFill>
              </a:rPr>
              <a:t>integrate out degrees of freedom</a:t>
            </a:r>
            <a:endParaRPr>
              <a:solidFill>
                <a:srgbClr val="47FFF6"/>
              </a:solidFill>
            </a:endParaRP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3) </a:t>
            </a:r>
            <a:r>
              <a:rPr>
                <a:solidFill>
                  <a:srgbClr val="FFFF00"/>
                </a:solidFill>
              </a:rPr>
              <a:t>antiferromagnetic waves for correlated electrons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</a:t>
            </a:r>
            <a:r>
              <a:rPr b="1">
                <a:solidFill>
                  <a:srgbClr val="31F927"/>
                </a:solidFill>
              </a:rPr>
              <a:t>Γ[ s</a:t>
            </a:r>
            <a:r>
              <a:rPr b="1" baseline="-25000">
                <a:solidFill>
                  <a:srgbClr val="31F927"/>
                </a:solidFill>
              </a:rPr>
              <a:t>i</a:t>
            </a:r>
            <a:r>
              <a:rPr b="1">
                <a:solidFill>
                  <a:srgbClr val="31F927"/>
                </a:solidFill>
              </a:rPr>
              <a:t>(x) ]    </a:t>
            </a:r>
            <a:r>
              <a:rPr>
                <a:solidFill>
                  <a:srgbClr val="47FFF6"/>
                </a:solidFill>
              </a:rPr>
              <a:t>change degrees of freedom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entral role of fluctuation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91513" cy="48831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central role of fluctuations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assical and effective action"/>
          <p:cNvSpPr txBox="1">
            <a:spLocks noGrp="1"/>
          </p:cNvSpPr>
          <p:nvPr>
            <p:ph type="title"/>
          </p:nvPr>
        </p:nvSpPr>
        <p:spPr>
          <a:xfrm>
            <a:off x="457200" y="26447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EFFDB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Classical and effective action</a:t>
            </a:r>
          </a:p>
        </p:txBody>
      </p:sp>
      <p:sp>
        <p:nvSpPr>
          <p:cNvPr id="141" name="classical action : microscopic laws…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classical action </a:t>
            </a:r>
            <a:r>
              <a:rPr>
                <a:solidFill>
                  <a:srgbClr val="FFFFFF"/>
                </a:solidFill>
              </a:rPr>
              <a:t>: microscopic laws</a:t>
            </a:r>
          </a:p>
          <a:p>
            <a: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>
              <a:solidFill>
                <a:srgbClr val="FFFFFF"/>
              </a:solidFill>
            </a:endParaRPr>
          </a:p>
          <a:p>
            <a:pPr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quantum effective action </a:t>
            </a:r>
            <a:r>
              <a:rPr>
                <a:solidFill>
                  <a:srgbClr val="FFFFFF"/>
                </a:solidFill>
              </a:rPr>
              <a:t>: macroscopic laws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 includes</a:t>
            </a:r>
            <a:r>
              <a:rPr>
                <a:solidFill>
                  <a:srgbClr val="FFFB00"/>
                </a:solidFill>
              </a:rPr>
              <a:t> all fluctuation effects</a:t>
            </a:r>
            <a:r>
              <a:t> 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(quantum, thermal, whatsoever…)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 field equations are exact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 Landau type theory</a:t>
            </a:r>
          </a:p>
          <a:p>
            <a: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   generates 1PI- correlation functions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eam">
  <a:themeElements>
    <a:clrScheme name="Stream">
      <a:dk1>
        <a:srgbClr val="003399"/>
      </a:dk1>
      <a:lt1>
        <a:srgbClr val="003399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1113</Words>
  <Application>Microsoft Macintosh PowerPoint</Application>
  <PresentationFormat>On-screen Show (4:3)</PresentationFormat>
  <Paragraphs>241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Garamond</vt:lpstr>
      <vt:lpstr>Wingdings</vt:lpstr>
      <vt:lpstr>Stream</vt:lpstr>
      <vt:lpstr>Functional renormalisation:  a bridge from  microphysics to macrophysics</vt:lpstr>
      <vt:lpstr>Functional renormalisation: from microphysical laws to macrophysical complexity</vt:lpstr>
      <vt:lpstr>Functional integral</vt:lpstr>
      <vt:lpstr>Microphysics</vt:lpstr>
      <vt:lpstr>Macrophysics</vt:lpstr>
      <vt:lpstr>Macroscopic understanding  does not need all details of underlying microscopic physics</vt:lpstr>
      <vt:lpstr>How to get from microphysics to macrophysics ?</vt:lpstr>
      <vt:lpstr>central role of fluctuations</vt:lpstr>
      <vt:lpstr>Classical and effective action</vt:lpstr>
      <vt:lpstr>Effective action</vt:lpstr>
      <vt:lpstr>Field equations</vt:lpstr>
      <vt:lpstr>Emergence of macroscopic laws with Functional Renormalisation </vt:lpstr>
      <vt:lpstr>Do it stepwise :  functional renormalisation</vt:lpstr>
      <vt:lpstr>Scale dependent effective action</vt:lpstr>
      <vt:lpstr>PowerPoint Presentation</vt:lpstr>
      <vt:lpstr>Exact renormalisation group equation</vt:lpstr>
      <vt:lpstr>Flowing action</vt:lpstr>
      <vt:lpstr>Flowing action</vt:lpstr>
      <vt:lpstr>Effective potential</vt:lpstr>
      <vt:lpstr>Effective potential includes all fluctuations</vt:lpstr>
      <vt:lpstr>      Scalar field theory</vt:lpstr>
      <vt:lpstr>Flow equation for average potential</vt:lpstr>
      <vt:lpstr>Simple one loop structure –nevertheless (almost) exact</vt:lpstr>
      <vt:lpstr>Simple differential equation for  O(N) – models , dimension d</vt:lpstr>
      <vt:lpstr>Wave function renormalization and anomalous dimension</vt:lpstr>
      <vt:lpstr>unified approach</vt:lpstr>
      <vt:lpstr>unified description of  scalar models for all d and N</vt:lpstr>
      <vt:lpstr>Flow of effective potential</vt:lpstr>
      <vt:lpstr>Critical exponents , d=3</vt:lpstr>
      <vt:lpstr>More sophisticated approximations</vt:lpstr>
      <vt:lpstr>Solution of partial differential equation :</vt:lpstr>
      <vt:lpstr>Essential scaling : d=2, N=2</vt:lpstr>
      <vt:lpstr>Kosterlitz-Thouless phase transition (d=2, N=2)</vt:lpstr>
      <vt:lpstr>Temperature dependent anomalous dimension η</vt:lpstr>
      <vt:lpstr>Running renormalized d-wave superconducting order parameter κ in doped Hubbard (-type ) model</vt:lpstr>
      <vt:lpstr>Renormalized order parameter κ and gap in electron propagator Δ in doped Hubbard model</vt:lpstr>
      <vt:lpstr>Anti-ferromagnetic and superconducting order in the Hubbard model</vt:lpstr>
      <vt:lpstr>Action for Hubbard model</vt:lpstr>
      <vt:lpstr>Truncation for flowing action</vt:lpstr>
      <vt:lpstr>Additional bosonic fields</vt:lpstr>
      <vt:lpstr>Effective potential for bosons</vt:lpstr>
      <vt:lpstr>Yukawa coupling between fermions and bosons</vt:lpstr>
      <vt:lpstr>Kinetic terms for bosonic fields</vt:lpstr>
      <vt:lpstr>Phase diagram</vt:lpstr>
      <vt:lpstr>Anti-ferromagnetism  in Hubbard model</vt:lpstr>
      <vt:lpstr>Critical temperature</vt:lpstr>
      <vt:lpstr>Below the pseudocritical temperature</vt:lpstr>
      <vt:lpstr>critical behavior</vt:lpstr>
      <vt:lpstr>Mermin-Wagner theorem ?</vt:lpstr>
      <vt:lpstr>Below the critical temperature :</vt:lpstr>
      <vt:lpstr>Flow of four point function Hubbard model</vt:lpstr>
      <vt:lpstr>Many applications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renormalisation:  understanding fluctuations  from superconductivity to quantum gravity</dc:title>
  <cp:lastModifiedBy>christof wetterich</cp:lastModifiedBy>
  <cp:revision>8</cp:revision>
  <dcterms:modified xsi:type="dcterms:W3CDTF">2022-05-10T07:49:49Z</dcterms:modified>
</cp:coreProperties>
</file>