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2"/>
    <p:sldId id="322" r:id="rId3"/>
    <p:sldId id="323" r:id="rId4"/>
    <p:sldId id="325" r:id="rId5"/>
    <p:sldId id="324" r:id="rId6"/>
    <p:sldId id="326" r:id="rId7"/>
    <p:sldId id="327" r:id="rId8"/>
    <p:sldId id="328" r:id="rId9"/>
    <p:sldId id="330" r:id="rId10"/>
    <p:sldId id="331" r:id="rId11"/>
    <p:sldId id="329" r:id="rId12"/>
    <p:sldId id="332" r:id="rId13"/>
    <p:sldId id="333" r:id="rId14"/>
    <p:sldId id="334" r:id="rId15"/>
    <p:sldId id="336" r:id="rId16"/>
    <p:sldId id="337" r:id="rId17"/>
    <p:sldId id="338" r:id="rId18"/>
    <p:sldId id="339" r:id="rId19"/>
    <p:sldId id="321" r:id="rId20"/>
    <p:sldId id="335" r:id="rId21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3399"/>
        </a:solidFill>
        <a:effectLst/>
        <a:uFillTx/>
        <a:latin typeface="Garamond"/>
        <a:ea typeface="Garamond"/>
        <a:cs typeface="Garamond"/>
        <a:sym typeface="Garamond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3399"/>
        </a:solidFill>
        <a:effectLst/>
        <a:uFillTx/>
        <a:latin typeface="Garamond"/>
        <a:ea typeface="Garamond"/>
        <a:cs typeface="Garamond"/>
        <a:sym typeface="Garamond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3399"/>
        </a:solidFill>
        <a:effectLst/>
        <a:uFillTx/>
        <a:latin typeface="Garamond"/>
        <a:ea typeface="Garamond"/>
        <a:cs typeface="Garamond"/>
        <a:sym typeface="Garamond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3399"/>
        </a:solidFill>
        <a:effectLst/>
        <a:uFillTx/>
        <a:latin typeface="Garamond"/>
        <a:ea typeface="Garamond"/>
        <a:cs typeface="Garamond"/>
        <a:sym typeface="Garamond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3399"/>
        </a:solidFill>
        <a:effectLst/>
        <a:uFillTx/>
        <a:latin typeface="Garamond"/>
        <a:ea typeface="Garamond"/>
        <a:cs typeface="Garamond"/>
        <a:sym typeface="Garamond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3399"/>
        </a:solidFill>
        <a:effectLst/>
        <a:uFillTx/>
        <a:latin typeface="Garamond"/>
        <a:ea typeface="Garamond"/>
        <a:cs typeface="Garamond"/>
        <a:sym typeface="Garamond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3399"/>
        </a:solidFill>
        <a:effectLst/>
        <a:uFillTx/>
        <a:latin typeface="Garamond"/>
        <a:ea typeface="Garamond"/>
        <a:cs typeface="Garamond"/>
        <a:sym typeface="Garamond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3399"/>
        </a:solidFill>
        <a:effectLst/>
        <a:uFillTx/>
        <a:latin typeface="Garamond"/>
        <a:ea typeface="Garamond"/>
        <a:cs typeface="Garamond"/>
        <a:sym typeface="Garamond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3399"/>
        </a:solidFill>
        <a:effectLst/>
        <a:uFillTx/>
        <a:latin typeface="Garamond"/>
        <a:ea typeface="Garamond"/>
        <a:cs typeface="Garamond"/>
        <a:sym typeface="Garamond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Garamond"/>
          <a:ea typeface="Garamond"/>
          <a:cs typeface="Garamond"/>
        </a:font>
        <a:srgbClr val="003399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DEC"/>
          </a:solidFill>
        </a:fill>
      </a:tcStyle>
    </a:wholeTbl>
    <a:band2H>
      <a:tcTxStyle/>
      <a:tcStyle>
        <a:tcBdr/>
        <a:fill>
          <a:solidFill>
            <a:srgbClr val="E6EFF6"/>
          </a:solidFill>
        </a:fill>
      </a:tcStyle>
    </a:band2H>
    <a:firstCol>
      <a:tcTxStyle b="on" i="off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Garamond"/>
          <a:ea typeface="Garamond"/>
          <a:cs typeface="Garamond"/>
        </a:font>
        <a:srgbClr val="003399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aramond"/>
          <a:ea typeface="Garamond"/>
          <a:cs typeface="Garamond"/>
        </a:font>
        <a:srgbClr val="003399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aramond"/>
          <a:ea typeface="Garamond"/>
          <a:cs typeface="Garamond"/>
        </a:font>
        <a:srgbClr val="00339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Garamond"/>
          <a:ea typeface="Garamond"/>
          <a:cs typeface="Garamond"/>
        </a:font>
        <a:srgbClr val="00339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3399"/>
              </a:solidFill>
              <a:prstDash val="solid"/>
              <a:round/>
            </a:ln>
          </a:top>
          <a:bottom>
            <a:ln w="25400" cap="flat">
              <a:solidFill>
                <a:srgbClr val="003399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3399"/>
              </a:solidFill>
              <a:prstDash val="solid"/>
              <a:round/>
            </a:ln>
          </a:top>
          <a:bottom>
            <a:ln w="25400" cap="flat">
              <a:solidFill>
                <a:srgbClr val="003399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aramond"/>
          <a:ea typeface="Garamond"/>
          <a:cs typeface="Garamond"/>
        </a:font>
        <a:srgbClr val="003399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CDD"/>
          </a:solidFill>
        </a:fill>
      </a:tcStyle>
    </a:wholeTbl>
    <a:band2H>
      <a:tcTxStyle/>
      <a:tcStyle>
        <a:tcBdr/>
        <a:fill>
          <a:solidFill>
            <a:srgbClr val="E6E7EF"/>
          </a:solidFill>
        </a:fill>
      </a:tcStyle>
    </a:band2H>
    <a:firstCol>
      <a:tcTxStyle b="on" i="off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3399"/>
          </a:solidFill>
        </a:fill>
      </a:tcStyle>
    </a:firstCol>
    <a:lastRow>
      <a:tcTxStyle b="on" i="off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3399"/>
          </a:solidFill>
        </a:fill>
      </a:tcStyle>
    </a:lastRow>
    <a:firstRow>
      <a:tcTxStyle b="on" i="off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339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67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7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" name="Shape 11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Arial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Text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54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rgbClr val="FFFB00"/>
                </a:solidFill>
              </a:defRPr>
            </a:lvl1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13144" y="6466745"/>
            <a:ext cx="273657" cy="26425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"/>
          <p:cNvGrpSpPr/>
          <p:nvPr/>
        </p:nvGrpSpPr>
        <p:grpSpPr>
          <a:xfrm>
            <a:off x="0" y="0"/>
            <a:ext cx="9140825" cy="6850063"/>
            <a:chOff x="0" y="0"/>
            <a:chExt cx="9140825" cy="6850062"/>
          </a:xfrm>
        </p:grpSpPr>
        <p:grpSp>
          <p:nvGrpSpPr>
            <p:cNvPr id="7" name="Group"/>
            <p:cNvGrpSpPr/>
            <p:nvPr/>
          </p:nvGrpSpPr>
          <p:grpSpPr>
            <a:xfrm>
              <a:off x="2743200" y="3540125"/>
              <a:ext cx="6392863" cy="3309938"/>
              <a:chOff x="0" y="0"/>
              <a:chExt cx="6392862" cy="3309937"/>
            </a:xfrm>
          </p:grpSpPr>
          <p:sp>
            <p:nvSpPr>
              <p:cNvPr id="2" name="Shape"/>
              <p:cNvSpPr/>
              <p:nvPr/>
            </p:nvSpPr>
            <p:spPr>
              <a:xfrm>
                <a:off x="0" y="657225"/>
                <a:ext cx="4575175" cy="26527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783" y="7032"/>
                    </a:moveTo>
                    <a:lnTo>
                      <a:pt x="20536" y="6825"/>
                    </a:lnTo>
                    <a:lnTo>
                      <a:pt x="20176" y="6541"/>
                    </a:lnTo>
                    <a:lnTo>
                      <a:pt x="19726" y="6256"/>
                    </a:lnTo>
                    <a:lnTo>
                      <a:pt x="19194" y="5907"/>
                    </a:lnTo>
                    <a:lnTo>
                      <a:pt x="18587" y="5481"/>
                    </a:lnTo>
                    <a:lnTo>
                      <a:pt x="17898" y="5132"/>
                    </a:lnTo>
                    <a:lnTo>
                      <a:pt x="16511" y="4434"/>
                    </a:lnTo>
                    <a:lnTo>
                      <a:pt x="15574" y="4007"/>
                    </a:lnTo>
                    <a:lnTo>
                      <a:pt x="14765" y="3581"/>
                    </a:lnTo>
                    <a:lnTo>
                      <a:pt x="14075" y="3167"/>
                    </a:lnTo>
                    <a:lnTo>
                      <a:pt x="13543" y="2740"/>
                    </a:lnTo>
                    <a:lnTo>
                      <a:pt x="13056" y="2314"/>
                    </a:lnTo>
                    <a:lnTo>
                      <a:pt x="12689" y="1965"/>
                    </a:lnTo>
                    <a:lnTo>
                      <a:pt x="12404" y="1616"/>
                    </a:lnTo>
                    <a:lnTo>
                      <a:pt x="12202" y="1331"/>
                    </a:lnTo>
                    <a:lnTo>
                      <a:pt x="12037" y="1047"/>
                    </a:lnTo>
                    <a:lnTo>
                      <a:pt x="11917" y="776"/>
                    </a:lnTo>
                    <a:lnTo>
                      <a:pt x="11879" y="556"/>
                    </a:lnTo>
                    <a:lnTo>
                      <a:pt x="11834" y="349"/>
                    </a:lnTo>
                    <a:lnTo>
                      <a:pt x="11879" y="65"/>
                    </a:lnTo>
                    <a:lnTo>
                      <a:pt x="11879" y="0"/>
                    </a:lnTo>
                    <a:lnTo>
                      <a:pt x="11752" y="349"/>
                    </a:lnTo>
                    <a:lnTo>
                      <a:pt x="11669" y="633"/>
                    </a:lnTo>
                    <a:lnTo>
                      <a:pt x="11669" y="982"/>
                    </a:lnTo>
                    <a:lnTo>
                      <a:pt x="11752" y="1267"/>
                    </a:lnTo>
                    <a:lnTo>
                      <a:pt x="11917" y="1551"/>
                    </a:lnTo>
                    <a:lnTo>
                      <a:pt x="12119" y="1823"/>
                    </a:lnTo>
                    <a:lnTo>
                      <a:pt x="12366" y="2107"/>
                    </a:lnTo>
                    <a:lnTo>
                      <a:pt x="12651" y="2391"/>
                    </a:lnTo>
                    <a:lnTo>
                      <a:pt x="13018" y="2676"/>
                    </a:lnTo>
                    <a:lnTo>
                      <a:pt x="13423" y="2947"/>
                    </a:lnTo>
                    <a:lnTo>
                      <a:pt x="14278" y="3451"/>
                    </a:lnTo>
                    <a:lnTo>
                      <a:pt x="15289" y="4007"/>
                    </a:lnTo>
                    <a:lnTo>
                      <a:pt x="16354" y="4498"/>
                    </a:lnTo>
                    <a:lnTo>
                      <a:pt x="17126" y="4925"/>
                    </a:lnTo>
                    <a:lnTo>
                      <a:pt x="17853" y="5274"/>
                    </a:lnTo>
                    <a:lnTo>
                      <a:pt x="18467" y="5623"/>
                    </a:lnTo>
                    <a:lnTo>
                      <a:pt x="19037" y="5972"/>
                    </a:lnTo>
                    <a:lnTo>
                      <a:pt x="19524" y="6256"/>
                    </a:lnTo>
                    <a:lnTo>
                      <a:pt x="19929" y="6541"/>
                    </a:lnTo>
                    <a:lnTo>
                      <a:pt x="20296" y="6825"/>
                    </a:lnTo>
                    <a:lnTo>
                      <a:pt x="20536" y="7032"/>
                    </a:lnTo>
                    <a:lnTo>
                      <a:pt x="20746" y="7239"/>
                    </a:lnTo>
                    <a:lnTo>
                      <a:pt x="20866" y="7459"/>
                    </a:lnTo>
                    <a:lnTo>
                      <a:pt x="20948" y="7665"/>
                    </a:lnTo>
                    <a:lnTo>
                      <a:pt x="20985" y="7950"/>
                    </a:lnTo>
                    <a:lnTo>
                      <a:pt x="20948" y="8299"/>
                    </a:lnTo>
                    <a:lnTo>
                      <a:pt x="20866" y="8583"/>
                    </a:lnTo>
                    <a:lnTo>
                      <a:pt x="20701" y="8932"/>
                    </a:lnTo>
                    <a:lnTo>
                      <a:pt x="20461" y="9217"/>
                    </a:lnTo>
                    <a:lnTo>
                      <a:pt x="20176" y="9501"/>
                    </a:lnTo>
                    <a:lnTo>
                      <a:pt x="19809" y="9772"/>
                    </a:lnTo>
                    <a:lnTo>
                      <a:pt x="19404" y="10057"/>
                    </a:lnTo>
                    <a:lnTo>
                      <a:pt x="18954" y="10341"/>
                    </a:lnTo>
                    <a:lnTo>
                      <a:pt x="18422" y="10625"/>
                    </a:lnTo>
                    <a:lnTo>
                      <a:pt x="17853" y="10897"/>
                    </a:lnTo>
                    <a:lnTo>
                      <a:pt x="17246" y="11181"/>
                    </a:lnTo>
                    <a:lnTo>
                      <a:pt x="16593" y="11466"/>
                    </a:lnTo>
                    <a:lnTo>
                      <a:pt x="15214" y="12022"/>
                    </a:lnTo>
                    <a:lnTo>
                      <a:pt x="13663" y="12655"/>
                    </a:lnTo>
                    <a:lnTo>
                      <a:pt x="12037" y="13366"/>
                    </a:lnTo>
                    <a:lnTo>
                      <a:pt x="10328" y="14141"/>
                    </a:lnTo>
                    <a:lnTo>
                      <a:pt x="8582" y="15046"/>
                    </a:lnTo>
                    <a:lnTo>
                      <a:pt x="6835" y="16042"/>
                    </a:lnTo>
                    <a:lnTo>
                      <a:pt x="5044" y="17166"/>
                    </a:lnTo>
                    <a:lnTo>
                      <a:pt x="3298" y="18498"/>
                    </a:lnTo>
                    <a:lnTo>
                      <a:pt x="1626" y="19971"/>
                    </a:lnTo>
                    <a:lnTo>
                      <a:pt x="0" y="21600"/>
                    </a:lnTo>
                    <a:lnTo>
                      <a:pt x="2646" y="21600"/>
                    </a:lnTo>
                    <a:lnTo>
                      <a:pt x="4152" y="20256"/>
                    </a:lnTo>
                    <a:lnTo>
                      <a:pt x="5651" y="18989"/>
                    </a:lnTo>
                    <a:lnTo>
                      <a:pt x="7158" y="17942"/>
                    </a:lnTo>
                    <a:lnTo>
                      <a:pt x="8582" y="16946"/>
                    </a:lnTo>
                    <a:lnTo>
                      <a:pt x="10006" y="16042"/>
                    </a:lnTo>
                    <a:lnTo>
                      <a:pt x="11385" y="15331"/>
                    </a:lnTo>
                    <a:lnTo>
                      <a:pt x="12689" y="14633"/>
                    </a:lnTo>
                    <a:lnTo>
                      <a:pt x="13948" y="13999"/>
                    </a:lnTo>
                    <a:lnTo>
                      <a:pt x="15132" y="13508"/>
                    </a:lnTo>
                    <a:lnTo>
                      <a:pt x="16226" y="13017"/>
                    </a:lnTo>
                    <a:lnTo>
                      <a:pt x="17246" y="12590"/>
                    </a:lnTo>
                    <a:lnTo>
                      <a:pt x="18182" y="12241"/>
                    </a:lnTo>
                    <a:lnTo>
                      <a:pt x="18992" y="11815"/>
                    </a:lnTo>
                    <a:lnTo>
                      <a:pt x="19681" y="11530"/>
                    </a:lnTo>
                    <a:lnTo>
                      <a:pt x="20251" y="11181"/>
                    </a:lnTo>
                    <a:lnTo>
                      <a:pt x="20701" y="10832"/>
                    </a:lnTo>
                    <a:lnTo>
                      <a:pt x="20985" y="10548"/>
                    </a:lnTo>
                    <a:lnTo>
                      <a:pt x="21188" y="10264"/>
                    </a:lnTo>
                    <a:lnTo>
                      <a:pt x="21353" y="9915"/>
                    </a:lnTo>
                    <a:lnTo>
                      <a:pt x="21473" y="9630"/>
                    </a:lnTo>
                    <a:lnTo>
                      <a:pt x="21555" y="9359"/>
                    </a:lnTo>
                    <a:lnTo>
                      <a:pt x="21600" y="9074"/>
                    </a:lnTo>
                    <a:lnTo>
                      <a:pt x="21555" y="8506"/>
                    </a:lnTo>
                    <a:lnTo>
                      <a:pt x="21390" y="8014"/>
                    </a:lnTo>
                    <a:lnTo>
                      <a:pt x="21233" y="7601"/>
                    </a:lnTo>
                    <a:lnTo>
                      <a:pt x="20985" y="7239"/>
                    </a:lnTo>
                    <a:lnTo>
                      <a:pt x="20783" y="7032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2E8B"/>
                  </a:gs>
                  <a:gs pos="100000">
                    <a:srgbClr val="003399"/>
                  </a:gs>
                </a:gsLst>
                <a:lin ang="10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" name="Shape"/>
              <p:cNvSpPr/>
              <p:nvPr/>
            </p:nvSpPr>
            <p:spPr>
              <a:xfrm>
                <a:off x="3876675" y="700087"/>
                <a:ext cx="1998663" cy="12874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6380"/>
                    </a:moveTo>
                    <a:lnTo>
                      <a:pt x="21411" y="15661"/>
                    </a:lnTo>
                    <a:lnTo>
                      <a:pt x="21223" y="15075"/>
                    </a:lnTo>
                    <a:lnTo>
                      <a:pt x="20862" y="14356"/>
                    </a:lnTo>
                    <a:lnTo>
                      <a:pt x="20382" y="13770"/>
                    </a:lnTo>
                    <a:lnTo>
                      <a:pt x="19267" y="12758"/>
                    </a:lnTo>
                    <a:lnTo>
                      <a:pt x="17877" y="11745"/>
                    </a:lnTo>
                    <a:lnTo>
                      <a:pt x="16196" y="10867"/>
                    </a:lnTo>
                    <a:lnTo>
                      <a:pt x="14429" y="10147"/>
                    </a:lnTo>
                    <a:lnTo>
                      <a:pt x="12473" y="9269"/>
                    </a:lnTo>
                    <a:lnTo>
                      <a:pt x="8561" y="7830"/>
                    </a:lnTo>
                    <a:lnTo>
                      <a:pt x="6708" y="6951"/>
                    </a:lnTo>
                    <a:lnTo>
                      <a:pt x="4941" y="6099"/>
                    </a:lnTo>
                    <a:lnTo>
                      <a:pt x="3346" y="5220"/>
                    </a:lnTo>
                    <a:lnTo>
                      <a:pt x="2042" y="4048"/>
                    </a:lnTo>
                    <a:lnTo>
                      <a:pt x="926" y="2903"/>
                    </a:lnTo>
                    <a:lnTo>
                      <a:pt x="566" y="2317"/>
                    </a:lnTo>
                    <a:lnTo>
                      <a:pt x="275" y="1598"/>
                    </a:lnTo>
                    <a:lnTo>
                      <a:pt x="86" y="879"/>
                    </a:lnTo>
                    <a:lnTo>
                      <a:pt x="0" y="0"/>
                    </a:lnTo>
                    <a:lnTo>
                      <a:pt x="0" y="1012"/>
                    </a:lnTo>
                    <a:lnTo>
                      <a:pt x="86" y="1598"/>
                    </a:lnTo>
                    <a:lnTo>
                      <a:pt x="275" y="2317"/>
                    </a:lnTo>
                    <a:lnTo>
                      <a:pt x="566" y="3036"/>
                    </a:lnTo>
                    <a:lnTo>
                      <a:pt x="926" y="3782"/>
                    </a:lnTo>
                    <a:lnTo>
                      <a:pt x="1493" y="4634"/>
                    </a:lnTo>
                    <a:lnTo>
                      <a:pt x="2145" y="5513"/>
                    </a:lnTo>
                    <a:lnTo>
                      <a:pt x="3071" y="6392"/>
                    </a:lnTo>
                    <a:lnTo>
                      <a:pt x="4186" y="7404"/>
                    </a:lnTo>
                    <a:lnTo>
                      <a:pt x="5593" y="8256"/>
                    </a:lnTo>
                    <a:lnTo>
                      <a:pt x="7171" y="9269"/>
                    </a:lnTo>
                    <a:lnTo>
                      <a:pt x="9024" y="10147"/>
                    </a:lnTo>
                    <a:lnTo>
                      <a:pt x="11272" y="11026"/>
                    </a:lnTo>
                    <a:lnTo>
                      <a:pt x="12850" y="11586"/>
                    </a:lnTo>
                    <a:lnTo>
                      <a:pt x="14240" y="12331"/>
                    </a:lnTo>
                    <a:lnTo>
                      <a:pt x="15458" y="13051"/>
                    </a:lnTo>
                    <a:lnTo>
                      <a:pt x="16573" y="13636"/>
                    </a:lnTo>
                    <a:lnTo>
                      <a:pt x="17414" y="14356"/>
                    </a:lnTo>
                    <a:lnTo>
                      <a:pt x="18066" y="15075"/>
                    </a:lnTo>
                    <a:lnTo>
                      <a:pt x="18529" y="15794"/>
                    </a:lnTo>
                    <a:lnTo>
                      <a:pt x="18906" y="16513"/>
                    </a:lnTo>
                    <a:lnTo>
                      <a:pt x="19078" y="17259"/>
                    </a:lnTo>
                    <a:lnTo>
                      <a:pt x="19181" y="17978"/>
                    </a:lnTo>
                    <a:lnTo>
                      <a:pt x="19078" y="18564"/>
                    </a:lnTo>
                    <a:lnTo>
                      <a:pt x="18803" y="19283"/>
                    </a:lnTo>
                    <a:lnTo>
                      <a:pt x="18529" y="19869"/>
                    </a:lnTo>
                    <a:lnTo>
                      <a:pt x="18066" y="20428"/>
                    </a:lnTo>
                    <a:lnTo>
                      <a:pt x="16762" y="21600"/>
                    </a:lnTo>
                    <a:lnTo>
                      <a:pt x="17963" y="21014"/>
                    </a:lnTo>
                    <a:lnTo>
                      <a:pt x="18992" y="20428"/>
                    </a:lnTo>
                    <a:lnTo>
                      <a:pt x="19833" y="19869"/>
                    </a:lnTo>
                    <a:lnTo>
                      <a:pt x="20571" y="19283"/>
                    </a:lnTo>
                    <a:lnTo>
                      <a:pt x="21034" y="18697"/>
                    </a:lnTo>
                    <a:lnTo>
                      <a:pt x="21411" y="17978"/>
                    </a:lnTo>
                    <a:lnTo>
                      <a:pt x="21600" y="17259"/>
                    </a:lnTo>
                    <a:lnTo>
                      <a:pt x="21600" y="1638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2E8B"/>
                  </a:gs>
                  <a:gs pos="100000">
                    <a:srgbClr val="003399"/>
                  </a:gs>
                </a:gsLst>
                <a:lin ang="135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" name="Shape"/>
              <p:cNvSpPr/>
              <p:nvPr/>
            </p:nvSpPr>
            <p:spPr>
              <a:xfrm>
                <a:off x="1860550" y="1771650"/>
                <a:ext cx="4522788" cy="15382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8" y="21355"/>
                    </a:moveTo>
                    <a:lnTo>
                      <a:pt x="0" y="21600"/>
                    </a:lnTo>
                    <a:lnTo>
                      <a:pt x="2964" y="21600"/>
                    </a:lnTo>
                    <a:lnTo>
                      <a:pt x="3290" y="21110"/>
                    </a:lnTo>
                    <a:lnTo>
                      <a:pt x="3662" y="20374"/>
                    </a:lnTo>
                    <a:lnTo>
                      <a:pt x="4200" y="19527"/>
                    </a:lnTo>
                    <a:lnTo>
                      <a:pt x="4814" y="18680"/>
                    </a:lnTo>
                    <a:lnTo>
                      <a:pt x="5512" y="17699"/>
                    </a:lnTo>
                    <a:lnTo>
                      <a:pt x="6338" y="16607"/>
                    </a:lnTo>
                    <a:lnTo>
                      <a:pt x="7286" y="15515"/>
                    </a:lnTo>
                    <a:lnTo>
                      <a:pt x="8355" y="14311"/>
                    </a:lnTo>
                    <a:lnTo>
                      <a:pt x="9545" y="12973"/>
                    </a:lnTo>
                    <a:lnTo>
                      <a:pt x="10864" y="11636"/>
                    </a:lnTo>
                    <a:lnTo>
                      <a:pt x="12305" y="10298"/>
                    </a:lnTo>
                    <a:lnTo>
                      <a:pt x="13867" y="8983"/>
                    </a:lnTo>
                    <a:lnTo>
                      <a:pt x="15595" y="7646"/>
                    </a:lnTo>
                    <a:lnTo>
                      <a:pt x="17445" y="6308"/>
                    </a:lnTo>
                    <a:lnTo>
                      <a:pt x="19462" y="4971"/>
                    </a:lnTo>
                    <a:lnTo>
                      <a:pt x="21600" y="3633"/>
                    </a:lnTo>
                    <a:lnTo>
                      <a:pt x="21600" y="0"/>
                    </a:lnTo>
                    <a:lnTo>
                      <a:pt x="21357" y="357"/>
                    </a:lnTo>
                    <a:lnTo>
                      <a:pt x="21024" y="736"/>
                    </a:lnTo>
                    <a:lnTo>
                      <a:pt x="20614" y="1204"/>
                    </a:lnTo>
                    <a:lnTo>
                      <a:pt x="20076" y="1694"/>
                    </a:lnTo>
                    <a:lnTo>
                      <a:pt x="19500" y="2185"/>
                    </a:lnTo>
                    <a:lnTo>
                      <a:pt x="18886" y="2675"/>
                    </a:lnTo>
                    <a:lnTo>
                      <a:pt x="18188" y="3277"/>
                    </a:lnTo>
                    <a:lnTo>
                      <a:pt x="17445" y="3767"/>
                    </a:lnTo>
                    <a:lnTo>
                      <a:pt x="14322" y="6175"/>
                    </a:lnTo>
                    <a:lnTo>
                      <a:pt x="12798" y="7267"/>
                    </a:lnTo>
                    <a:lnTo>
                      <a:pt x="12055" y="7891"/>
                    </a:lnTo>
                    <a:lnTo>
                      <a:pt x="11395" y="8493"/>
                    </a:lnTo>
                    <a:lnTo>
                      <a:pt x="8393" y="11279"/>
                    </a:lnTo>
                    <a:lnTo>
                      <a:pt x="6914" y="12862"/>
                    </a:lnTo>
                    <a:lnTo>
                      <a:pt x="5512" y="14422"/>
                    </a:lnTo>
                    <a:lnTo>
                      <a:pt x="4155" y="16005"/>
                    </a:lnTo>
                    <a:lnTo>
                      <a:pt x="2881" y="17699"/>
                    </a:lnTo>
                    <a:lnTo>
                      <a:pt x="1729" y="19527"/>
                    </a:lnTo>
                    <a:lnTo>
                      <a:pt x="698" y="21355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3399"/>
                  </a:gs>
                  <a:gs pos="100000">
                    <a:srgbClr val="002A7D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" name="Shape"/>
              <p:cNvSpPr/>
              <p:nvPr/>
            </p:nvSpPr>
            <p:spPr>
              <a:xfrm>
                <a:off x="1619250" y="0"/>
                <a:ext cx="4773613" cy="33099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250" y="4569"/>
                    </a:moveTo>
                    <a:lnTo>
                      <a:pt x="10294" y="4911"/>
                    </a:lnTo>
                    <a:lnTo>
                      <a:pt x="10373" y="5190"/>
                    </a:lnTo>
                    <a:lnTo>
                      <a:pt x="10488" y="5470"/>
                    </a:lnTo>
                    <a:lnTo>
                      <a:pt x="10646" y="5698"/>
                    </a:lnTo>
                    <a:lnTo>
                      <a:pt x="11069" y="6143"/>
                    </a:lnTo>
                    <a:lnTo>
                      <a:pt x="11658" y="6599"/>
                    </a:lnTo>
                    <a:lnTo>
                      <a:pt x="12319" y="6941"/>
                    </a:lnTo>
                    <a:lnTo>
                      <a:pt x="13059" y="7273"/>
                    </a:lnTo>
                    <a:lnTo>
                      <a:pt x="13842" y="7614"/>
                    </a:lnTo>
                    <a:lnTo>
                      <a:pt x="15480" y="8174"/>
                    </a:lnTo>
                    <a:lnTo>
                      <a:pt x="16299" y="8516"/>
                    </a:lnTo>
                    <a:lnTo>
                      <a:pt x="17039" y="8795"/>
                    </a:lnTo>
                    <a:lnTo>
                      <a:pt x="17700" y="9137"/>
                    </a:lnTo>
                    <a:lnTo>
                      <a:pt x="18324" y="9531"/>
                    </a:lnTo>
                    <a:lnTo>
                      <a:pt x="18791" y="9925"/>
                    </a:lnTo>
                    <a:lnTo>
                      <a:pt x="18949" y="10153"/>
                    </a:lnTo>
                    <a:lnTo>
                      <a:pt x="19100" y="10432"/>
                    </a:lnTo>
                    <a:lnTo>
                      <a:pt x="19222" y="10660"/>
                    </a:lnTo>
                    <a:lnTo>
                      <a:pt x="19258" y="10940"/>
                    </a:lnTo>
                    <a:lnTo>
                      <a:pt x="19258" y="11220"/>
                    </a:lnTo>
                    <a:lnTo>
                      <a:pt x="19222" y="11447"/>
                    </a:lnTo>
                    <a:lnTo>
                      <a:pt x="19143" y="11675"/>
                    </a:lnTo>
                    <a:lnTo>
                      <a:pt x="18985" y="11903"/>
                    </a:lnTo>
                    <a:lnTo>
                      <a:pt x="18791" y="12121"/>
                    </a:lnTo>
                    <a:lnTo>
                      <a:pt x="18554" y="12297"/>
                    </a:lnTo>
                    <a:lnTo>
                      <a:pt x="18281" y="12515"/>
                    </a:lnTo>
                    <a:lnTo>
                      <a:pt x="17972" y="12691"/>
                    </a:lnTo>
                    <a:lnTo>
                      <a:pt x="17585" y="12856"/>
                    </a:lnTo>
                    <a:lnTo>
                      <a:pt x="17154" y="13022"/>
                    </a:lnTo>
                    <a:lnTo>
                      <a:pt x="16723" y="13198"/>
                    </a:lnTo>
                    <a:lnTo>
                      <a:pt x="16220" y="13364"/>
                    </a:lnTo>
                    <a:lnTo>
                      <a:pt x="15128" y="13758"/>
                    </a:lnTo>
                    <a:lnTo>
                      <a:pt x="13878" y="14214"/>
                    </a:lnTo>
                    <a:lnTo>
                      <a:pt x="12513" y="14721"/>
                    </a:lnTo>
                    <a:lnTo>
                      <a:pt x="10998" y="15281"/>
                    </a:lnTo>
                    <a:lnTo>
                      <a:pt x="9396" y="15954"/>
                    </a:lnTo>
                    <a:lnTo>
                      <a:pt x="7679" y="16752"/>
                    </a:lnTo>
                    <a:lnTo>
                      <a:pt x="5890" y="17705"/>
                    </a:lnTo>
                    <a:lnTo>
                      <a:pt x="3980" y="18834"/>
                    </a:lnTo>
                    <a:lnTo>
                      <a:pt x="2026" y="20129"/>
                    </a:lnTo>
                    <a:lnTo>
                      <a:pt x="0" y="21600"/>
                    </a:lnTo>
                    <a:lnTo>
                      <a:pt x="1092" y="21600"/>
                    </a:lnTo>
                    <a:lnTo>
                      <a:pt x="1753" y="21486"/>
                    </a:lnTo>
                    <a:lnTo>
                      <a:pt x="2773" y="20637"/>
                    </a:lnTo>
                    <a:lnTo>
                      <a:pt x="3857" y="19787"/>
                    </a:lnTo>
                    <a:lnTo>
                      <a:pt x="5028" y="19000"/>
                    </a:lnTo>
                    <a:lnTo>
                      <a:pt x="6314" y="18264"/>
                    </a:lnTo>
                    <a:lnTo>
                      <a:pt x="7643" y="17539"/>
                    </a:lnTo>
                    <a:lnTo>
                      <a:pt x="9044" y="16803"/>
                    </a:lnTo>
                    <a:lnTo>
                      <a:pt x="11931" y="15508"/>
                    </a:lnTo>
                    <a:lnTo>
                      <a:pt x="12556" y="15229"/>
                    </a:lnTo>
                    <a:lnTo>
                      <a:pt x="13253" y="14939"/>
                    </a:lnTo>
                    <a:lnTo>
                      <a:pt x="14697" y="14431"/>
                    </a:lnTo>
                    <a:lnTo>
                      <a:pt x="17656" y="13312"/>
                    </a:lnTo>
                    <a:lnTo>
                      <a:pt x="18324" y="13084"/>
                    </a:lnTo>
                    <a:lnTo>
                      <a:pt x="18985" y="12805"/>
                    </a:lnTo>
                    <a:lnTo>
                      <a:pt x="19610" y="12577"/>
                    </a:lnTo>
                    <a:lnTo>
                      <a:pt x="20156" y="12349"/>
                    </a:lnTo>
                    <a:lnTo>
                      <a:pt x="20659" y="12121"/>
                    </a:lnTo>
                    <a:lnTo>
                      <a:pt x="21054" y="11903"/>
                    </a:lnTo>
                    <a:lnTo>
                      <a:pt x="21363" y="11727"/>
                    </a:lnTo>
                    <a:lnTo>
                      <a:pt x="21600" y="11561"/>
                    </a:lnTo>
                    <a:lnTo>
                      <a:pt x="21600" y="9023"/>
                    </a:lnTo>
                    <a:lnTo>
                      <a:pt x="21126" y="8909"/>
                    </a:lnTo>
                    <a:lnTo>
                      <a:pt x="20544" y="8744"/>
                    </a:lnTo>
                    <a:lnTo>
                      <a:pt x="19919" y="8567"/>
                    </a:lnTo>
                    <a:lnTo>
                      <a:pt x="19179" y="8350"/>
                    </a:lnTo>
                    <a:lnTo>
                      <a:pt x="18439" y="8122"/>
                    </a:lnTo>
                    <a:lnTo>
                      <a:pt x="17656" y="7842"/>
                    </a:lnTo>
                    <a:lnTo>
                      <a:pt x="16098" y="7273"/>
                    </a:lnTo>
                    <a:lnTo>
                      <a:pt x="15358" y="6941"/>
                    </a:lnTo>
                    <a:lnTo>
                      <a:pt x="14697" y="6599"/>
                    </a:lnTo>
                    <a:lnTo>
                      <a:pt x="14072" y="6257"/>
                    </a:lnTo>
                    <a:lnTo>
                      <a:pt x="13526" y="5864"/>
                    </a:lnTo>
                    <a:lnTo>
                      <a:pt x="13102" y="5532"/>
                    </a:lnTo>
                    <a:lnTo>
                      <a:pt x="12786" y="5128"/>
                    </a:lnTo>
                    <a:lnTo>
                      <a:pt x="12707" y="4911"/>
                    </a:lnTo>
                    <a:lnTo>
                      <a:pt x="12628" y="4734"/>
                    </a:lnTo>
                    <a:lnTo>
                      <a:pt x="12592" y="4517"/>
                    </a:lnTo>
                    <a:lnTo>
                      <a:pt x="12628" y="4341"/>
                    </a:lnTo>
                    <a:lnTo>
                      <a:pt x="12786" y="3947"/>
                    </a:lnTo>
                    <a:lnTo>
                      <a:pt x="13023" y="3553"/>
                    </a:lnTo>
                    <a:lnTo>
                      <a:pt x="13375" y="3274"/>
                    </a:lnTo>
                    <a:lnTo>
                      <a:pt x="13799" y="2994"/>
                    </a:lnTo>
                    <a:lnTo>
                      <a:pt x="14266" y="2766"/>
                    </a:lnTo>
                    <a:lnTo>
                      <a:pt x="14812" y="2538"/>
                    </a:lnTo>
                    <a:lnTo>
                      <a:pt x="16062" y="2207"/>
                    </a:lnTo>
                    <a:lnTo>
                      <a:pt x="17462" y="1865"/>
                    </a:lnTo>
                    <a:lnTo>
                      <a:pt x="18870" y="1637"/>
                    </a:lnTo>
                    <a:lnTo>
                      <a:pt x="20307" y="1295"/>
                    </a:lnTo>
                    <a:lnTo>
                      <a:pt x="20975" y="1129"/>
                    </a:lnTo>
                    <a:lnTo>
                      <a:pt x="21600" y="901"/>
                    </a:lnTo>
                    <a:lnTo>
                      <a:pt x="21600" y="0"/>
                    </a:lnTo>
                    <a:lnTo>
                      <a:pt x="20896" y="228"/>
                    </a:lnTo>
                    <a:lnTo>
                      <a:pt x="20077" y="456"/>
                    </a:lnTo>
                    <a:lnTo>
                      <a:pt x="19222" y="684"/>
                    </a:lnTo>
                    <a:lnTo>
                      <a:pt x="18324" y="849"/>
                    </a:lnTo>
                    <a:lnTo>
                      <a:pt x="16414" y="1243"/>
                    </a:lnTo>
                    <a:lnTo>
                      <a:pt x="15480" y="1409"/>
                    </a:lnTo>
                    <a:lnTo>
                      <a:pt x="14582" y="1637"/>
                    </a:lnTo>
                    <a:lnTo>
                      <a:pt x="13684" y="1803"/>
                    </a:lnTo>
                    <a:lnTo>
                      <a:pt x="12865" y="2093"/>
                    </a:lnTo>
                    <a:lnTo>
                      <a:pt x="12125" y="2372"/>
                    </a:lnTo>
                    <a:lnTo>
                      <a:pt x="11500" y="2704"/>
                    </a:lnTo>
                    <a:lnTo>
                      <a:pt x="10954" y="3108"/>
                    </a:lnTo>
                    <a:lnTo>
                      <a:pt x="10567" y="3502"/>
                    </a:lnTo>
                    <a:lnTo>
                      <a:pt x="10452" y="3719"/>
                    </a:lnTo>
                    <a:lnTo>
                      <a:pt x="10329" y="4009"/>
                    </a:lnTo>
                    <a:lnTo>
                      <a:pt x="10250" y="4289"/>
                    </a:lnTo>
                    <a:lnTo>
                      <a:pt x="10250" y="4569"/>
                    </a:lnTo>
                    <a:close/>
                  </a:path>
                </a:pathLst>
              </a:custGeom>
              <a:solidFill>
                <a:srgbClr val="0033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" name="Shape"/>
              <p:cNvSpPr/>
              <p:nvPr/>
            </p:nvSpPr>
            <p:spPr>
              <a:xfrm>
                <a:off x="4402137" y="138112"/>
                <a:ext cx="1981201" cy="8556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3305"/>
                    </a:moveTo>
                    <a:lnTo>
                      <a:pt x="0" y="14427"/>
                    </a:lnTo>
                    <a:lnTo>
                      <a:pt x="87" y="15509"/>
                    </a:lnTo>
                    <a:lnTo>
                      <a:pt x="467" y="16591"/>
                    </a:lnTo>
                    <a:lnTo>
                      <a:pt x="935" y="17472"/>
                    </a:lnTo>
                    <a:lnTo>
                      <a:pt x="1592" y="18554"/>
                    </a:lnTo>
                    <a:lnTo>
                      <a:pt x="2440" y="19636"/>
                    </a:lnTo>
                    <a:lnTo>
                      <a:pt x="3375" y="20518"/>
                    </a:lnTo>
                    <a:lnTo>
                      <a:pt x="4413" y="21600"/>
                    </a:lnTo>
                    <a:lnTo>
                      <a:pt x="3669" y="20718"/>
                    </a:lnTo>
                    <a:lnTo>
                      <a:pt x="3098" y="19636"/>
                    </a:lnTo>
                    <a:lnTo>
                      <a:pt x="2717" y="18755"/>
                    </a:lnTo>
                    <a:lnTo>
                      <a:pt x="2440" y="17913"/>
                    </a:lnTo>
                    <a:lnTo>
                      <a:pt x="2354" y="17032"/>
                    </a:lnTo>
                    <a:lnTo>
                      <a:pt x="2354" y="16150"/>
                    </a:lnTo>
                    <a:lnTo>
                      <a:pt x="2440" y="15268"/>
                    </a:lnTo>
                    <a:lnTo>
                      <a:pt x="3098" y="13745"/>
                    </a:lnTo>
                    <a:lnTo>
                      <a:pt x="3479" y="13104"/>
                    </a:lnTo>
                    <a:lnTo>
                      <a:pt x="4604" y="11782"/>
                    </a:lnTo>
                    <a:lnTo>
                      <a:pt x="6110" y="10499"/>
                    </a:lnTo>
                    <a:lnTo>
                      <a:pt x="7702" y="9377"/>
                    </a:lnTo>
                    <a:lnTo>
                      <a:pt x="9588" y="8536"/>
                    </a:lnTo>
                    <a:lnTo>
                      <a:pt x="11458" y="7654"/>
                    </a:lnTo>
                    <a:lnTo>
                      <a:pt x="15404" y="6131"/>
                    </a:lnTo>
                    <a:lnTo>
                      <a:pt x="17187" y="5450"/>
                    </a:lnTo>
                    <a:lnTo>
                      <a:pt x="18883" y="4809"/>
                    </a:lnTo>
                    <a:lnTo>
                      <a:pt x="20388" y="4609"/>
                    </a:lnTo>
                    <a:lnTo>
                      <a:pt x="21600" y="4168"/>
                    </a:lnTo>
                    <a:lnTo>
                      <a:pt x="21600" y="0"/>
                    </a:lnTo>
                    <a:lnTo>
                      <a:pt x="20094" y="882"/>
                    </a:lnTo>
                    <a:lnTo>
                      <a:pt x="18502" y="1523"/>
                    </a:lnTo>
                    <a:lnTo>
                      <a:pt x="15127" y="2845"/>
                    </a:lnTo>
                    <a:lnTo>
                      <a:pt x="11648" y="3727"/>
                    </a:lnTo>
                    <a:lnTo>
                      <a:pt x="8360" y="5049"/>
                    </a:lnTo>
                    <a:lnTo>
                      <a:pt x="6767" y="5691"/>
                    </a:lnTo>
                    <a:lnTo>
                      <a:pt x="5348" y="6332"/>
                    </a:lnTo>
                    <a:lnTo>
                      <a:pt x="3946" y="7213"/>
                    </a:lnTo>
                    <a:lnTo>
                      <a:pt x="2821" y="8095"/>
                    </a:lnTo>
                    <a:lnTo>
                      <a:pt x="1783" y="9177"/>
                    </a:lnTo>
                    <a:lnTo>
                      <a:pt x="935" y="10259"/>
                    </a:lnTo>
                    <a:lnTo>
                      <a:pt x="381" y="11782"/>
                    </a:lnTo>
                    <a:lnTo>
                      <a:pt x="0" y="13305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3399"/>
                  </a:gs>
                  <a:gs pos="100000">
                    <a:srgbClr val="002D86"/>
                  </a:gs>
                </a:gsLst>
                <a:lin ang="135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sp>
          <p:nvSpPr>
            <p:cNvPr id="8" name="Shape"/>
            <p:cNvSpPr/>
            <p:nvPr/>
          </p:nvSpPr>
          <p:spPr>
            <a:xfrm>
              <a:off x="5273675" y="2128837"/>
              <a:ext cx="2897188" cy="2439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253" y="15998"/>
                  </a:moveTo>
                  <a:lnTo>
                    <a:pt x="9238" y="15601"/>
                  </a:lnTo>
                  <a:lnTo>
                    <a:pt x="11082" y="15204"/>
                  </a:lnTo>
                  <a:lnTo>
                    <a:pt x="12766" y="14880"/>
                  </a:lnTo>
                  <a:lnTo>
                    <a:pt x="14300" y="14483"/>
                  </a:lnTo>
                  <a:lnTo>
                    <a:pt x="15673" y="14072"/>
                  </a:lnTo>
                  <a:lnTo>
                    <a:pt x="16896" y="13675"/>
                  </a:lnTo>
                  <a:lnTo>
                    <a:pt x="18025" y="13189"/>
                  </a:lnTo>
                  <a:lnTo>
                    <a:pt x="18938" y="12792"/>
                  </a:lnTo>
                  <a:lnTo>
                    <a:pt x="19756" y="12234"/>
                  </a:lnTo>
                  <a:lnTo>
                    <a:pt x="20424" y="11763"/>
                  </a:lnTo>
                  <a:lnTo>
                    <a:pt x="20885" y="11116"/>
                  </a:lnTo>
                  <a:lnTo>
                    <a:pt x="21290" y="10469"/>
                  </a:lnTo>
                  <a:lnTo>
                    <a:pt x="21497" y="9837"/>
                  </a:lnTo>
                  <a:lnTo>
                    <a:pt x="21600" y="9028"/>
                  </a:lnTo>
                  <a:lnTo>
                    <a:pt x="21544" y="8234"/>
                  </a:lnTo>
                  <a:lnTo>
                    <a:pt x="21346" y="7352"/>
                  </a:lnTo>
                  <a:lnTo>
                    <a:pt x="21083" y="6720"/>
                  </a:lnTo>
                  <a:lnTo>
                    <a:pt x="20678" y="5999"/>
                  </a:lnTo>
                  <a:lnTo>
                    <a:pt x="20170" y="5352"/>
                  </a:lnTo>
                  <a:lnTo>
                    <a:pt x="19559" y="4720"/>
                  </a:lnTo>
                  <a:lnTo>
                    <a:pt x="18891" y="4073"/>
                  </a:lnTo>
                  <a:lnTo>
                    <a:pt x="18129" y="3441"/>
                  </a:lnTo>
                  <a:lnTo>
                    <a:pt x="16642" y="2309"/>
                  </a:lnTo>
                  <a:lnTo>
                    <a:pt x="15880" y="1838"/>
                  </a:lnTo>
                  <a:lnTo>
                    <a:pt x="15165" y="1353"/>
                  </a:lnTo>
                  <a:lnTo>
                    <a:pt x="14450" y="956"/>
                  </a:lnTo>
                  <a:lnTo>
                    <a:pt x="13886" y="632"/>
                  </a:lnTo>
                  <a:lnTo>
                    <a:pt x="13378" y="397"/>
                  </a:lnTo>
                  <a:lnTo>
                    <a:pt x="13020" y="147"/>
                  </a:lnTo>
                  <a:lnTo>
                    <a:pt x="12766" y="74"/>
                  </a:lnTo>
                  <a:lnTo>
                    <a:pt x="12663" y="0"/>
                  </a:lnTo>
                  <a:lnTo>
                    <a:pt x="14093" y="794"/>
                  </a:lnTo>
                  <a:lnTo>
                    <a:pt x="15570" y="1750"/>
                  </a:lnTo>
                  <a:lnTo>
                    <a:pt x="17000" y="2720"/>
                  </a:lnTo>
                  <a:lnTo>
                    <a:pt x="18326" y="3749"/>
                  </a:lnTo>
                  <a:lnTo>
                    <a:pt x="18938" y="4235"/>
                  </a:lnTo>
                  <a:lnTo>
                    <a:pt x="19455" y="4793"/>
                  </a:lnTo>
                  <a:lnTo>
                    <a:pt x="19963" y="5352"/>
                  </a:lnTo>
                  <a:lnTo>
                    <a:pt x="20424" y="5911"/>
                  </a:lnTo>
                  <a:lnTo>
                    <a:pt x="20782" y="6470"/>
                  </a:lnTo>
                  <a:lnTo>
                    <a:pt x="21036" y="7028"/>
                  </a:lnTo>
                  <a:lnTo>
                    <a:pt x="21186" y="7675"/>
                  </a:lnTo>
                  <a:lnTo>
                    <a:pt x="21290" y="8234"/>
                  </a:lnTo>
                  <a:lnTo>
                    <a:pt x="21243" y="8793"/>
                  </a:lnTo>
                  <a:lnTo>
                    <a:pt x="21083" y="9352"/>
                  </a:lnTo>
                  <a:lnTo>
                    <a:pt x="20829" y="9837"/>
                  </a:lnTo>
                  <a:lnTo>
                    <a:pt x="20424" y="10322"/>
                  </a:lnTo>
                  <a:lnTo>
                    <a:pt x="19963" y="10719"/>
                  </a:lnTo>
                  <a:lnTo>
                    <a:pt x="19399" y="11116"/>
                  </a:lnTo>
                  <a:lnTo>
                    <a:pt x="18787" y="11440"/>
                  </a:lnTo>
                  <a:lnTo>
                    <a:pt x="18072" y="11763"/>
                  </a:lnTo>
                  <a:lnTo>
                    <a:pt x="17254" y="12072"/>
                  </a:lnTo>
                  <a:lnTo>
                    <a:pt x="16445" y="12395"/>
                  </a:lnTo>
                  <a:lnTo>
                    <a:pt x="14601" y="12881"/>
                  </a:lnTo>
                  <a:lnTo>
                    <a:pt x="12710" y="13351"/>
                  </a:lnTo>
                  <a:lnTo>
                    <a:pt x="10668" y="13836"/>
                  </a:lnTo>
                  <a:lnTo>
                    <a:pt x="8683" y="14233"/>
                  </a:lnTo>
                  <a:lnTo>
                    <a:pt x="6736" y="14630"/>
                  </a:lnTo>
                  <a:lnTo>
                    <a:pt x="4901" y="15116"/>
                  </a:lnTo>
                  <a:lnTo>
                    <a:pt x="4083" y="15351"/>
                  </a:lnTo>
                  <a:lnTo>
                    <a:pt x="3321" y="15674"/>
                  </a:lnTo>
                  <a:lnTo>
                    <a:pt x="2606" y="15910"/>
                  </a:lnTo>
                  <a:lnTo>
                    <a:pt x="1938" y="16233"/>
                  </a:lnTo>
                  <a:lnTo>
                    <a:pt x="1383" y="16557"/>
                  </a:lnTo>
                  <a:lnTo>
                    <a:pt x="866" y="16880"/>
                  </a:lnTo>
                  <a:lnTo>
                    <a:pt x="508" y="17277"/>
                  </a:lnTo>
                  <a:lnTo>
                    <a:pt x="207" y="17674"/>
                  </a:lnTo>
                  <a:lnTo>
                    <a:pt x="56" y="18071"/>
                  </a:lnTo>
                  <a:lnTo>
                    <a:pt x="0" y="18556"/>
                  </a:lnTo>
                  <a:lnTo>
                    <a:pt x="103" y="19042"/>
                  </a:lnTo>
                  <a:lnTo>
                    <a:pt x="254" y="19512"/>
                  </a:lnTo>
                  <a:lnTo>
                    <a:pt x="508" y="19924"/>
                  </a:lnTo>
                  <a:lnTo>
                    <a:pt x="922" y="20321"/>
                  </a:lnTo>
                  <a:lnTo>
                    <a:pt x="1326" y="20644"/>
                  </a:lnTo>
                  <a:lnTo>
                    <a:pt x="1844" y="20953"/>
                  </a:lnTo>
                  <a:lnTo>
                    <a:pt x="3067" y="21600"/>
                  </a:lnTo>
                  <a:lnTo>
                    <a:pt x="2502" y="21203"/>
                  </a:lnTo>
                  <a:lnTo>
                    <a:pt x="2041" y="20791"/>
                  </a:lnTo>
                  <a:lnTo>
                    <a:pt x="1637" y="20394"/>
                  </a:lnTo>
                  <a:lnTo>
                    <a:pt x="1383" y="19997"/>
                  </a:lnTo>
                  <a:lnTo>
                    <a:pt x="1176" y="19600"/>
                  </a:lnTo>
                  <a:lnTo>
                    <a:pt x="1129" y="19203"/>
                  </a:lnTo>
                  <a:lnTo>
                    <a:pt x="1176" y="18792"/>
                  </a:lnTo>
                  <a:lnTo>
                    <a:pt x="1326" y="18483"/>
                  </a:lnTo>
                  <a:lnTo>
                    <a:pt x="1637" y="18071"/>
                  </a:lnTo>
                  <a:lnTo>
                    <a:pt x="1994" y="17762"/>
                  </a:lnTo>
                  <a:lnTo>
                    <a:pt x="2559" y="17439"/>
                  </a:lnTo>
                  <a:lnTo>
                    <a:pt x="3217" y="17115"/>
                  </a:lnTo>
                  <a:lnTo>
                    <a:pt x="3979" y="16792"/>
                  </a:lnTo>
                  <a:lnTo>
                    <a:pt x="4958" y="16483"/>
                  </a:lnTo>
                  <a:lnTo>
                    <a:pt x="6030" y="16233"/>
                  </a:lnTo>
                  <a:lnTo>
                    <a:pt x="7253" y="15998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3399"/>
                </a:gs>
                <a:gs pos="100000">
                  <a:srgbClr val="002B82"/>
                </a:gs>
              </a:gsLst>
              <a:lin ang="135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" name="Rectangle"/>
            <p:cNvSpPr/>
            <p:nvPr/>
          </p:nvSpPr>
          <p:spPr>
            <a:xfrm>
              <a:off x="0" y="0"/>
              <a:ext cx="9140825" cy="2819400"/>
            </a:xfrm>
            <a:prstGeom prst="rect">
              <a:avLst/>
            </a:prstGeom>
            <a:gradFill flip="none" rotWithShape="1">
              <a:gsLst>
                <a:gs pos="0">
                  <a:srgbClr val="003399"/>
                </a:gs>
                <a:gs pos="100000">
                  <a:srgbClr val="000514"/>
                </a:gs>
              </a:gsLst>
              <a:lin ang="162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13144" y="6460395"/>
            <a:ext cx="273657" cy="264256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b">
            <a:spAutoFit/>
          </a:bodyPr>
          <a:lstStyle>
            <a:lvl1pPr algn="r">
              <a:defRPr sz="12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00FDFF"/>
          </a:solidFill>
          <a:uFillTx/>
          <a:latin typeface="Garamond"/>
          <a:ea typeface="Garamond"/>
          <a:cs typeface="Garamond"/>
          <a:sym typeface="Garamond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00FDFF"/>
          </a:solidFill>
          <a:uFillTx/>
          <a:latin typeface="Garamond"/>
          <a:ea typeface="Garamond"/>
          <a:cs typeface="Garamond"/>
          <a:sym typeface="Garamond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00FDFF"/>
          </a:solidFill>
          <a:uFillTx/>
          <a:latin typeface="Garamond"/>
          <a:ea typeface="Garamond"/>
          <a:cs typeface="Garamond"/>
          <a:sym typeface="Garamond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00FDFF"/>
          </a:solidFill>
          <a:uFillTx/>
          <a:latin typeface="Garamond"/>
          <a:ea typeface="Garamond"/>
          <a:cs typeface="Garamond"/>
          <a:sym typeface="Garamond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00FDFF"/>
          </a:solidFill>
          <a:uFillTx/>
          <a:latin typeface="Garamond"/>
          <a:ea typeface="Garamond"/>
          <a:cs typeface="Garamond"/>
          <a:sym typeface="Garamond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00FDFF"/>
          </a:solidFill>
          <a:uFillTx/>
          <a:latin typeface="Garamond"/>
          <a:ea typeface="Garamond"/>
          <a:cs typeface="Garamond"/>
          <a:sym typeface="Garamond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00FDFF"/>
          </a:solidFill>
          <a:uFillTx/>
          <a:latin typeface="Garamond"/>
          <a:ea typeface="Garamond"/>
          <a:cs typeface="Garamond"/>
          <a:sym typeface="Garamond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00FDFF"/>
          </a:solidFill>
          <a:uFillTx/>
          <a:latin typeface="Garamond"/>
          <a:ea typeface="Garamond"/>
          <a:cs typeface="Garamond"/>
          <a:sym typeface="Garamond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00FDFF"/>
          </a:solidFill>
          <a:uFillTx/>
          <a:latin typeface="Garamond"/>
          <a:ea typeface="Garamond"/>
          <a:cs typeface="Garamond"/>
          <a:sym typeface="Garamond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CC00"/>
        </a:buClr>
        <a:buSzPct val="70000"/>
        <a:buFontTx/>
        <a:buChar char="■"/>
        <a:tabLst/>
        <a:defRPr sz="3200" b="0" i="0" u="none" strike="noStrike" cap="none" spc="0" baseline="0">
          <a:solidFill>
            <a:srgbClr val="FFFFFF"/>
          </a:solidFill>
          <a:uFillTx/>
          <a:latin typeface="Garamond"/>
          <a:ea typeface="Garamond"/>
          <a:cs typeface="Garamond"/>
          <a:sym typeface="Garamond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CC00"/>
        </a:buClr>
        <a:buSzPct val="70000"/>
        <a:buFontTx/>
        <a:buChar char="■"/>
        <a:tabLst/>
        <a:defRPr sz="3200" b="0" i="0" u="none" strike="noStrike" cap="none" spc="0" baseline="0">
          <a:solidFill>
            <a:srgbClr val="FFFFFF"/>
          </a:solidFill>
          <a:uFillTx/>
          <a:latin typeface="Garamond"/>
          <a:ea typeface="Garamond"/>
          <a:cs typeface="Garamond"/>
          <a:sym typeface="Garamond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CC00"/>
        </a:buClr>
        <a:buSzPct val="70000"/>
        <a:buFontTx/>
        <a:buChar char="■"/>
        <a:tabLst/>
        <a:defRPr sz="3200" b="0" i="0" u="none" strike="noStrike" cap="none" spc="0" baseline="0">
          <a:solidFill>
            <a:srgbClr val="FFFFFF"/>
          </a:solidFill>
          <a:uFillTx/>
          <a:latin typeface="Garamond"/>
          <a:ea typeface="Garamond"/>
          <a:cs typeface="Garamond"/>
          <a:sym typeface="Garamond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CC00"/>
        </a:buClr>
        <a:buSzPct val="70000"/>
        <a:buFontTx/>
        <a:buChar char="■"/>
        <a:tabLst/>
        <a:defRPr sz="3200" b="0" i="0" u="none" strike="noStrike" cap="none" spc="0" baseline="0">
          <a:solidFill>
            <a:srgbClr val="FFFFFF"/>
          </a:solidFill>
          <a:uFillTx/>
          <a:latin typeface="Garamond"/>
          <a:ea typeface="Garamond"/>
          <a:cs typeface="Garamond"/>
          <a:sym typeface="Garamond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CC00"/>
        </a:buClr>
        <a:buSzPct val="70000"/>
        <a:buFontTx/>
        <a:buChar char="■"/>
        <a:tabLst/>
        <a:defRPr sz="3200" b="0" i="0" u="none" strike="noStrike" cap="none" spc="0" baseline="0">
          <a:solidFill>
            <a:srgbClr val="FFFFFF"/>
          </a:solidFill>
          <a:uFillTx/>
          <a:latin typeface="Garamond"/>
          <a:ea typeface="Garamond"/>
          <a:cs typeface="Garamond"/>
          <a:sym typeface="Garamond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CC00"/>
        </a:buClr>
        <a:buSzPct val="70000"/>
        <a:buFont typeface="Wingdings"/>
        <a:buChar char=""/>
        <a:tabLst/>
        <a:defRPr sz="3200" b="0" i="0" u="none" strike="noStrike" cap="none" spc="0" baseline="0">
          <a:solidFill>
            <a:srgbClr val="FFFFFF"/>
          </a:solidFill>
          <a:uFillTx/>
          <a:latin typeface="Garamond"/>
          <a:ea typeface="Garamond"/>
          <a:cs typeface="Garamond"/>
          <a:sym typeface="Garamond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CC00"/>
        </a:buClr>
        <a:buSzPct val="70000"/>
        <a:buFont typeface="Wingdings"/>
        <a:buChar char=""/>
        <a:tabLst/>
        <a:defRPr sz="3200" b="0" i="0" u="none" strike="noStrike" cap="none" spc="0" baseline="0">
          <a:solidFill>
            <a:srgbClr val="FFFFFF"/>
          </a:solidFill>
          <a:uFillTx/>
          <a:latin typeface="Garamond"/>
          <a:ea typeface="Garamond"/>
          <a:cs typeface="Garamond"/>
          <a:sym typeface="Garamond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CC00"/>
        </a:buClr>
        <a:buSzPct val="70000"/>
        <a:buFont typeface="Wingdings"/>
        <a:buChar char=""/>
        <a:tabLst/>
        <a:defRPr sz="3200" b="0" i="0" u="none" strike="noStrike" cap="none" spc="0" baseline="0">
          <a:solidFill>
            <a:srgbClr val="FFFFFF"/>
          </a:solidFill>
          <a:uFillTx/>
          <a:latin typeface="Garamond"/>
          <a:ea typeface="Garamond"/>
          <a:cs typeface="Garamond"/>
          <a:sym typeface="Garamond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CC00"/>
        </a:buClr>
        <a:buSzPct val="70000"/>
        <a:buFont typeface="Wingdings"/>
        <a:buChar char=""/>
        <a:tabLst/>
        <a:defRPr sz="3200" b="0" i="0" u="none" strike="noStrike" cap="none" spc="0" baseline="0">
          <a:solidFill>
            <a:srgbClr val="FFFFFF"/>
          </a:solidFill>
          <a:uFillTx/>
          <a:latin typeface="Garamond"/>
          <a:ea typeface="Garamond"/>
          <a:cs typeface="Garamond"/>
          <a:sym typeface="Garamond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8.png"/><Relationship Id="rId5" Type="http://schemas.openxmlformats.org/officeDocument/2006/relationships/image" Target="../media/image18.png"/><Relationship Id="rId4" Type="http://schemas.openxmlformats.org/officeDocument/2006/relationships/image" Target="../media/image2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Functional renormalisation:  understanding fluctuations…"/>
          <p:cNvSpPr txBox="1">
            <a:spLocks noGrp="1"/>
          </p:cNvSpPr>
          <p:nvPr>
            <p:ph type="title"/>
          </p:nvPr>
        </p:nvSpPr>
        <p:spPr>
          <a:xfrm>
            <a:off x="250825" y="274637"/>
            <a:ext cx="8424863" cy="2074863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822959">
              <a:defRPr sz="3600">
                <a:solidFill>
                  <a:srgbClr val="FFFF00"/>
                </a:solidFill>
              </a:defRPr>
            </a:pPr>
            <a:r>
              <a:rPr lang="en-US" dirty="0"/>
              <a:t>Simplified flow equation</a:t>
            </a:r>
            <a:endParaRPr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CA17735-CEB0-550E-9221-E53A4D3530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867" y="3052174"/>
            <a:ext cx="8126265" cy="957475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4DA07-1E26-CC8C-415E-CF71CBDED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Field dependent cutoff function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E9E528-7B5D-E60A-35A9-8AFF4F0671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777429"/>
            <a:ext cx="8229600" cy="4348734"/>
          </a:xfrm>
        </p:spPr>
        <p:txBody>
          <a:bodyPr/>
          <a:lstStyle/>
          <a:p>
            <a:r>
              <a:rPr lang="en-US" dirty="0"/>
              <a:t>field dependence of cutoff is essential ingredient</a:t>
            </a:r>
          </a:p>
          <a:p>
            <a:r>
              <a:rPr lang="en-US" dirty="0"/>
              <a:t>needed for gauge invariance</a:t>
            </a:r>
          </a:p>
          <a:p>
            <a:pPr marL="0" indent="0">
              <a:buNone/>
            </a:pPr>
            <a:r>
              <a:rPr lang="en-US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    </a:t>
            </a:r>
            <a:r>
              <a:rPr lang="en-US" sz="2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see previous work on gauge invariant flow equation </a:t>
            </a:r>
          </a:p>
          <a:p>
            <a:r>
              <a:rPr lang="en-US" dirty="0"/>
              <a:t>needed for derivation of simple form</a:t>
            </a:r>
          </a:p>
          <a:p>
            <a:r>
              <a:rPr lang="en-US" dirty="0"/>
              <a:t>often used in practice as truncation by background field method</a:t>
            </a:r>
          </a:p>
        </p:txBody>
      </p:sp>
    </p:spTree>
    <p:extLst>
      <p:ext uri="{BB962C8B-B14F-4D97-AF65-F5344CB8AC3E}">
        <p14:creationId xmlns:p14="http://schemas.microsoft.com/office/powerpoint/2010/main" val="4835798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B8FE7-604C-1800-20E5-9731B1424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Simplified flow equation is lowest order of systematic expansion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693705-5177-B153-A33E-A208132EB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131996" cy="5180744"/>
          </a:xfrm>
        </p:spPr>
        <p:txBody>
          <a:bodyPr>
            <a:normAutofit/>
          </a:bodyPr>
          <a:lstStyle/>
          <a:p>
            <a:r>
              <a:rPr lang="en-US" dirty="0"/>
              <a:t>Exact flow equation for field dependent cutoff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Q can be expanded in loops</a:t>
            </a:r>
          </a:p>
          <a:p>
            <a:r>
              <a:rPr lang="en-US" dirty="0"/>
              <a:t>SFE : Q=0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930B1B-BB9D-15DC-8A04-48BC72051D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9747" y="2219235"/>
            <a:ext cx="4384506" cy="75306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3AFF4CA-67D2-5069-7186-E15DCB0F5D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600" y="3168012"/>
            <a:ext cx="4114800" cy="6223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FD3C1AA-2879-0E22-E81C-1B6C0CF79E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9570" y="4678036"/>
            <a:ext cx="1600200" cy="431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1A25AC2-A6CB-166A-B76D-A35F8FF9D8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96903" y="4678036"/>
            <a:ext cx="3416300" cy="419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A92FBD1-B07C-8613-1136-71FCDEDAF48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35395" y="3972874"/>
            <a:ext cx="2459949" cy="56104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56F5FA0-C287-5D7C-58BC-CBFB62DC11D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72681" y="3986025"/>
            <a:ext cx="3639388" cy="53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286056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C94FB-B765-B0D9-8779-87C37A6AB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Particular form of </a:t>
            </a:r>
            <a:br>
              <a:rPr lang="en-US" dirty="0"/>
            </a:br>
            <a:r>
              <a:rPr lang="en-US" dirty="0"/>
              <a:t>simplified flow equation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CD942C-E208-DDA1-4F23-699BF884BA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8337" y="2089950"/>
            <a:ext cx="2527300" cy="4953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D4870D-E839-8FF4-ACBA-D3233A7F51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5801" y="2782535"/>
            <a:ext cx="1701800" cy="431800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1177BB-4A25-8433-DC11-D0937EEDE5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2089950"/>
            <a:ext cx="8229600" cy="4125915"/>
          </a:xfrm>
        </p:spPr>
        <p:txBody>
          <a:bodyPr/>
          <a:lstStyle/>
          <a:p>
            <a:r>
              <a:rPr lang="en-US" dirty="0"/>
              <a:t>Start with</a:t>
            </a:r>
          </a:p>
          <a:p>
            <a:r>
              <a:rPr lang="en-US" dirty="0"/>
              <a:t>Field dependent cutoff</a:t>
            </a:r>
          </a:p>
          <a:p>
            <a:r>
              <a:rPr lang="en-US" dirty="0"/>
              <a:t>Block diagonal constant anomalous dimension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9F9A50D-546C-6468-D499-345CDEE5C5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63154" y="2782535"/>
            <a:ext cx="1312672" cy="431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1CEA6D9-8FFD-B34C-4899-7BE00D34F5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98076" y="4113565"/>
            <a:ext cx="1926982" cy="31837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15AC246-7EA1-F698-DA98-5388A9AB0BC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41344" y="4711223"/>
            <a:ext cx="6439273" cy="699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196064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3608D-BE54-A155-C3B3-B10A450C4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Particular choice of cutoff function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EDF080-1947-8371-7688-7EBEC8F4B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941816"/>
            <a:ext cx="8229600" cy="4184347"/>
          </a:xfrm>
        </p:spPr>
        <p:txBody>
          <a:bodyPr/>
          <a:lstStyle/>
          <a:p>
            <a:r>
              <a:rPr lang="en-US" dirty="0"/>
              <a:t>Choose r(x) obeying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For n=3, 𝛾=1:</a:t>
            </a:r>
          </a:p>
          <a:p>
            <a:endParaRPr lang="en-US" dirty="0"/>
          </a:p>
          <a:p>
            <a:r>
              <a:rPr lang="en-US" dirty="0"/>
              <a:t>Solution</a:t>
            </a:r>
          </a:p>
          <a:p>
            <a:pPr marL="0" indent="0">
              <a:buNone/>
            </a:pPr>
            <a:r>
              <a:rPr lang="en-US" dirty="0"/>
              <a:t>    yields wanted form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C18ED2-86C0-336C-CAB7-F382C23936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1226" y="2045147"/>
            <a:ext cx="4347633" cy="4953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11ED6AB-B453-82DC-1B71-3EC180F858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5875" y="2785903"/>
            <a:ext cx="4559300" cy="4953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D33E9CD-7BA6-8392-58E0-091897B7BE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3226" y="3772115"/>
            <a:ext cx="3225800" cy="4953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7E2A514-6835-49E6-C471-71F1597FFC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46350" y="4791593"/>
            <a:ext cx="40513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956900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B8FE7-604C-1800-20E5-9731B1424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Computation of correction term Q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693705-5177-B153-A33E-A208132EB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131996" cy="5180744"/>
          </a:xfrm>
        </p:spPr>
        <p:txBody>
          <a:bodyPr>
            <a:normAutofit/>
          </a:bodyPr>
          <a:lstStyle/>
          <a:p>
            <a:r>
              <a:rPr lang="en-US" dirty="0"/>
              <a:t>Exact flow equation for field dependent cutoff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Q can be expanded in loops</a:t>
            </a:r>
          </a:p>
          <a:p>
            <a:r>
              <a:rPr lang="en-US" dirty="0"/>
              <a:t>SFE : Q=0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930B1B-BB9D-15DC-8A04-48BC72051D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9747" y="2219235"/>
            <a:ext cx="4384506" cy="75306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3AFF4CA-67D2-5069-7186-E15DCB0F5D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600" y="3168012"/>
            <a:ext cx="4114800" cy="6223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FD3C1AA-2879-0E22-E81C-1B6C0CF79E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9570" y="4678036"/>
            <a:ext cx="1600200" cy="431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1A25AC2-A6CB-166A-B76D-A35F8FF9D8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96903" y="4678036"/>
            <a:ext cx="3416300" cy="419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A92FBD1-B07C-8613-1136-71FCDEDAF48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35395" y="3972874"/>
            <a:ext cx="2459949" cy="56104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56F5FA0-C287-5D7C-58BC-CBFB62DC11D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72681" y="3986025"/>
            <a:ext cx="3639388" cy="53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048727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58F2B-5A52-9C57-A85E-064C24206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Expansion of correction term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07B2F5-E113-F151-2CDF-2714362AE3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Lowest order is a one-loop expression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Higher orders involve higher loops</a:t>
            </a:r>
          </a:p>
          <a:p>
            <a:r>
              <a:rPr lang="en-US" dirty="0"/>
              <a:t>Loop expansion of correction term, not flow equation</a:t>
            </a:r>
          </a:p>
          <a:p>
            <a:r>
              <a:rPr lang="en-US" dirty="0"/>
              <a:t>Dominant error from truncations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8EE0EB-0BFD-89E4-944B-6C176C9D9F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6087" y="2428081"/>
            <a:ext cx="4254500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70311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964AE-30A3-7503-3FE3-16613237C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3A9A9-ACC2-2737-AED9-7F1EE7573E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Simplified flow equation yields qualitatively correct physics in many situations, in particular for gauge theories or for </a:t>
            </a:r>
            <a:r>
              <a:rPr lang="en-US" dirty="0" err="1"/>
              <a:t>Minkowski</a:t>
            </a:r>
            <a:r>
              <a:rPr lang="en-US" dirty="0"/>
              <a:t> space</a:t>
            </a:r>
          </a:p>
          <a:p>
            <a:r>
              <a:rPr lang="en-US" dirty="0"/>
              <a:t>SFE is easy to handle (heat kernel methods)</a:t>
            </a:r>
          </a:p>
          <a:p>
            <a:r>
              <a:rPr lang="en-US" dirty="0"/>
              <a:t>SFE is often quantitatively reliable. Corrections can be computed in loop expansion and turn often out to be small. Suppressed by small couplings, loop factors…</a:t>
            </a:r>
          </a:p>
        </p:txBody>
      </p:sp>
    </p:spTree>
    <p:extLst>
      <p:ext uri="{BB962C8B-B14F-4D97-AF65-F5344CB8AC3E}">
        <p14:creationId xmlns:p14="http://schemas.microsoft.com/office/powerpoint/2010/main" val="3849120619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13FCB-94D4-B849-A213-7EF76DEC0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New fixed point for scalar QFT in d=4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32F0E3-0E22-DF39-11EE-BBBBF9A9AE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9590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Truncation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Flow of potential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Flow of </a:t>
            </a:r>
            <a:r>
              <a:rPr lang="en-US" dirty="0" err="1"/>
              <a:t>kinetial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Fixed point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87E086-6EED-8070-608A-781D633DCD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987" y="1600200"/>
            <a:ext cx="3352800" cy="5969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B41B6D1-2035-63D4-5E21-748737A777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6661" y="2379662"/>
            <a:ext cx="3860800" cy="5588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5460C57-5CD9-1223-40D8-BCF3668343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4346" y="2355657"/>
            <a:ext cx="3387811" cy="5969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394F236-406E-5C76-4D10-50F6E0F89DB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05268" y="3160787"/>
            <a:ext cx="2283788" cy="60348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42E8289-721D-1789-BA58-C88D4934277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05268" y="3953209"/>
            <a:ext cx="3136543" cy="147121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3BF9F6E-63C0-B381-61FB-EA735B3A647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05268" y="5775037"/>
            <a:ext cx="3314700" cy="59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639705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908D0-90A1-19DC-4A2B-5FE649ED0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Quantum scale symmetry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FF15CA-45E3-07C6-F185-8AE6E9BC13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7677" y="1600200"/>
            <a:ext cx="863029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Fixed point is invariant under multiplicative rescaling of 𝜑</a:t>
            </a:r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SFE preserves this symmetry</a:t>
            </a:r>
          </a:p>
          <a:p>
            <a:pPr marL="0" indent="0">
              <a:buNone/>
            </a:pPr>
            <a:r>
              <a:rPr lang="en-US" sz="2800" dirty="0"/>
              <a:t>corrections preserve this symmetry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If crossover trajectory to trivial fixed point for large 𝜑 exists: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39FF00"/>
                </a:solidFill>
              </a:rPr>
              <a:t>UV completion of non-trivial scalar QFT in d=4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68C1E1E-244E-C0A4-9F53-B253960D34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374" y="2277295"/>
            <a:ext cx="3352800" cy="5969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E0584CE-B57C-D71B-ABF5-52FF2E186F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7331" y="2277295"/>
            <a:ext cx="3314700" cy="59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021780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end"/>
          <p:cNvSpPr txBox="1"/>
          <p:nvPr/>
        </p:nvSpPr>
        <p:spPr>
          <a:xfrm>
            <a:off x="6496050" y="6197600"/>
            <a:ext cx="430297" cy="3581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end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87329-F6F2-ADB4-BF6C-16E2D7339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Simplified flow equation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D4E2B4-D4CB-5044-DE2A-86CC57E702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Flow equation for effective average action is sometimes difficult to handle in practice…</a:t>
            </a:r>
          </a:p>
          <a:p>
            <a:r>
              <a:rPr lang="en-US" dirty="0"/>
              <a:t>Simplified flow equation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6D53DC-E68A-86DD-D74B-766DBCCE07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815" y="3623138"/>
            <a:ext cx="6745177" cy="7947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46BE36A-D6D9-4003-8760-6E94389AE3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6395" y="4600449"/>
            <a:ext cx="5402376" cy="72161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66A1FAD-8C23-A623-1741-C57458B085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84264" y="5588607"/>
            <a:ext cx="4400799" cy="564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357559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D66F8-9CB1-8DF2-AF64-FD0407951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Expansion of correction term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7F8805-464D-409F-91EB-F9639947DB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yields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Set D=0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8F0974-7265-EDFB-E6FE-792085DABF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4376" y="1328560"/>
            <a:ext cx="4241800" cy="1625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95A1AE0-848B-3192-A949-C8A0F4E4AD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4826" y="3768359"/>
            <a:ext cx="4724400" cy="8001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BB6E73D-9BFD-E245-C344-6E5C29C64C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3678" y="3850552"/>
            <a:ext cx="2332323" cy="6084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4E87A3D-6DD8-0451-1A14-6D9FD00A7E0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49651" y="4722473"/>
            <a:ext cx="4254500" cy="1435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E18D6B9-C185-5D70-FE17-96C4B766386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87876" y="3009900"/>
            <a:ext cx="41783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88924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87329-F6F2-ADB4-BF6C-16E2D7339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Simplified flow equation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D4E2B4-D4CB-5044-DE2A-86CC57E702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419672" cy="4851971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Particular </a:t>
            </a:r>
            <a:r>
              <a:rPr lang="en-US" sz="2400" dirty="0">
                <a:solidFill>
                  <a:srgbClr val="39FF00"/>
                </a:solidFill>
              </a:rPr>
              <a:t>field-dependent </a:t>
            </a:r>
            <a:r>
              <a:rPr lang="en-US" sz="2400" dirty="0"/>
              <a:t>cutoff function is used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Field-dependent root of wave function renormalization N</a:t>
            </a:r>
          </a:p>
          <a:p>
            <a:endParaRPr lang="en-US" sz="2400" dirty="0"/>
          </a:p>
          <a:p>
            <a:endParaRPr lang="en-US" sz="2400" dirty="0">
              <a:solidFill>
                <a:srgbClr val="39FF00"/>
              </a:solidFill>
            </a:endParaRPr>
          </a:p>
          <a:p>
            <a:r>
              <a:rPr lang="en-US" sz="2400" dirty="0"/>
              <a:t>Field-dependent anomalous dimension E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n needs to be large enough for UV- finiteness and decoupling of massive modes,  d=4 : n=3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6D53DC-E68A-86DD-D74B-766DBCCE07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1418" y="2079822"/>
            <a:ext cx="5037799" cy="59357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46BE36A-D6D9-4003-8760-6E94389AE3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3918" y="3358623"/>
            <a:ext cx="4452798" cy="59477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66A1FAD-8C23-A623-1741-C57458B085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9325" y="4614385"/>
            <a:ext cx="3821986" cy="48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506009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CDA35B1-8B5E-6187-9CC0-2FF9D250A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2074"/>
            <a:ext cx="8121721" cy="4120330"/>
          </a:xfrm>
        </p:spPr>
        <p:txBody>
          <a:bodyPr/>
          <a:lstStyle/>
          <a:p>
            <a:r>
              <a:rPr lang="en-US" b="0" i="1" dirty="0">
                <a:solidFill>
                  <a:srgbClr val="FFFF00"/>
                </a:solidFill>
              </a:rPr>
              <a:t>Properties of simplified flow equation </a:t>
            </a:r>
          </a:p>
        </p:txBody>
      </p:sp>
    </p:spTree>
    <p:extLst>
      <p:ext uri="{BB962C8B-B14F-4D97-AF65-F5344CB8AC3E}">
        <p14:creationId xmlns:p14="http://schemas.microsoft.com/office/powerpoint/2010/main" val="4251020813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87329-F6F2-ADB4-BF6C-16E2D7339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gauge symmetry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D4E2B4-D4CB-5044-DE2A-86CC57E702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second functional derivative of gauge invariant effective action involves covariant derivatives and transforms as tensor</a:t>
            </a:r>
          </a:p>
          <a:p>
            <a:r>
              <a:rPr lang="en-US" sz="2800" dirty="0"/>
              <a:t>sufficient that N is chosen to transform as a tensor</a:t>
            </a:r>
          </a:p>
          <a:p>
            <a:r>
              <a:rPr lang="en-US" sz="2800" dirty="0"/>
              <a:t>add universal measure term from regularized      </a:t>
            </a:r>
            <a:r>
              <a:rPr lang="en-US" sz="2800" dirty="0" err="1"/>
              <a:t>Faddeev</a:t>
            </a:r>
            <a:r>
              <a:rPr lang="en-US" sz="2800" dirty="0"/>
              <a:t>-Popov determinant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6D53DC-E68A-86DD-D74B-766DBCCE07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6831" y="4700955"/>
            <a:ext cx="5845403" cy="68873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46BE36A-D6D9-4003-8760-6E94389AE3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572250"/>
            <a:ext cx="4146858" cy="55391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66A1FAD-8C23-A623-1741-C57458B085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0458" y="5597287"/>
            <a:ext cx="3929942" cy="503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90693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87329-F6F2-ADB4-BF6C-16E2D7339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Arbitrary metric and signature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D4E2B4-D4CB-5044-DE2A-86CC57E702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962364"/>
            <a:ext cx="8153200" cy="4163799"/>
          </a:xfrm>
        </p:spPr>
        <p:txBody>
          <a:bodyPr/>
          <a:lstStyle/>
          <a:p>
            <a:r>
              <a:rPr lang="en-US" dirty="0"/>
              <a:t>g= det g</a:t>
            </a:r>
            <a:r>
              <a:rPr lang="en-US" baseline="-25000" dirty="0"/>
              <a:t>𝜇𝜈</a:t>
            </a:r>
          </a:p>
          <a:p>
            <a:r>
              <a:rPr lang="en-US" dirty="0"/>
              <a:t>all factors of i for </a:t>
            </a:r>
            <a:r>
              <a:rPr lang="en-US" dirty="0" err="1"/>
              <a:t>Minkowski</a:t>
            </a:r>
            <a:r>
              <a:rPr lang="en-US" dirty="0"/>
              <a:t> signature from g&lt;0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6D53DC-E68A-86DD-D74B-766DBCCE07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7379" y="4441263"/>
            <a:ext cx="5845403" cy="68873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46BE36A-D6D9-4003-8760-6E94389AE3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3907" y="5330355"/>
            <a:ext cx="5156185" cy="688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441771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87329-F6F2-ADB4-BF6C-16E2D7339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Analytic continuation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D4E2B4-D4CB-5044-DE2A-86CC57E702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analytic E: all poles are given by zeros of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6D53DC-E68A-86DD-D74B-766DBCCE07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7379" y="4441263"/>
            <a:ext cx="5845403" cy="68873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46BE36A-D6D9-4003-8760-6E94389AE3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572250"/>
            <a:ext cx="4146858" cy="55391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66A1FAD-8C23-A623-1741-C57458B085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0458" y="5597287"/>
            <a:ext cx="3929942" cy="50383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327A0A4-4FBB-4E9C-344B-D4DB4A7270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602" t="2775" r="11149" b="-2775"/>
          <a:stretch/>
        </p:blipFill>
        <p:spPr>
          <a:xfrm>
            <a:off x="3554857" y="2633569"/>
            <a:ext cx="1855017" cy="940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47411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87329-F6F2-ADB4-BF6C-16E2D7339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13707"/>
            <a:ext cx="8153200" cy="1890445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Automatic cutoff of dangerous modes with large effects in perturbation theory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D4E2B4-D4CB-5044-DE2A-86CC57E702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2404153"/>
            <a:ext cx="8229600" cy="3722010"/>
          </a:xfrm>
        </p:spPr>
        <p:txBody>
          <a:bodyPr/>
          <a:lstStyle/>
          <a:p>
            <a:r>
              <a:rPr lang="en-US" dirty="0"/>
              <a:t>IR –cutoff for massless modes</a:t>
            </a:r>
          </a:p>
          <a:p>
            <a:r>
              <a:rPr lang="en-US" dirty="0"/>
              <a:t> cutoff of momenta near Fermi surface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6D53DC-E68A-86DD-D74B-766DBCCE07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7379" y="4441263"/>
            <a:ext cx="5845403" cy="68873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46BE36A-D6D9-4003-8760-6E94389AE3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7056" y="5351123"/>
            <a:ext cx="5156185" cy="688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14367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4A25A1E-3A9E-D2F5-23B9-971EB69C4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2073"/>
            <a:ext cx="7864867" cy="3791557"/>
          </a:xfrm>
        </p:spPr>
        <p:txBody>
          <a:bodyPr/>
          <a:lstStyle/>
          <a:p>
            <a:r>
              <a:rPr lang="en-US" b="0" i="1" dirty="0">
                <a:solidFill>
                  <a:srgbClr val="FFFF00"/>
                </a:solidFill>
              </a:rPr>
              <a:t>Status of simplified flow equation</a:t>
            </a:r>
          </a:p>
        </p:txBody>
      </p:sp>
    </p:spTree>
    <p:extLst>
      <p:ext uri="{BB962C8B-B14F-4D97-AF65-F5344CB8AC3E}">
        <p14:creationId xmlns:p14="http://schemas.microsoft.com/office/powerpoint/2010/main" val="286520787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Stream">
  <a:themeElements>
    <a:clrScheme name="Stream">
      <a:dk1>
        <a:srgbClr val="003399"/>
      </a:dk1>
      <a:lt1>
        <a:srgbClr val="003399"/>
      </a:lt1>
      <a:dk2>
        <a:srgbClr val="A7A7A7"/>
      </a:dk2>
      <a:lt2>
        <a:srgbClr val="535353"/>
      </a:lt2>
      <a:accent1>
        <a:srgbClr val="0099CC"/>
      </a:accent1>
      <a:accent2>
        <a:srgbClr val="A886E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Stream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trea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3399"/>
            </a:solidFill>
            <a:effectLst/>
            <a:uFillTx/>
            <a:latin typeface="Garamond"/>
            <a:ea typeface="Garamond"/>
            <a:cs typeface="Garamond"/>
            <a:sym typeface="Garamon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3399"/>
            </a:solidFill>
            <a:effectLst/>
            <a:uFillTx/>
            <a:latin typeface="Garamond"/>
            <a:ea typeface="Garamond"/>
            <a:cs typeface="Garamond"/>
            <a:sym typeface="Garamon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Stream">
  <a:themeElements>
    <a:clrScheme name="Stream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99CC"/>
      </a:accent1>
      <a:accent2>
        <a:srgbClr val="A886E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Stream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trea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3399"/>
            </a:solidFill>
            <a:effectLst/>
            <a:uFillTx/>
            <a:latin typeface="Garamond"/>
            <a:ea typeface="Garamond"/>
            <a:cs typeface="Garamond"/>
            <a:sym typeface="Garamon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3399"/>
            </a:solidFill>
            <a:effectLst/>
            <a:uFillTx/>
            <a:latin typeface="Garamond"/>
            <a:ea typeface="Garamond"/>
            <a:cs typeface="Garamond"/>
            <a:sym typeface="Garamon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9863</TotalTime>
  <Words>462</Words>
  <Application>Microsoft Macintosh PowerPoint</Application>
  <PresentationFormat>On-screen Show (4:3)</PresentationFormat>
  <Paragraphs>107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Garamond</vt:lpstr>
      <vt:lpstr>Wingdings</vt:lpstr>
      <vt:lpstr>Stream</vt:lpstr>
      <vt:lpstr>Simplified flow equation</vt:lpstr>
      <vt:lpstr>Simplified flow equation</vt:lpstr>
      <vt:lpstr>Simplified flow equation</vt:lpstr>
      <vt:lpstr>Properties of simplified flow equation </vt:lpstr>
      <vt:lpstr>Local gauge symmetry</vt:lpstr>
      <vt:lpstr>Arbitrary metric and signature</vt:lpstr>
      <vt:lpstr>Analytic continuation</vt:lpstr>
      <vt:lpstr>Automatic cutoff of dangerous modes with large effects in perturbation theory </vt:lpstr>
      <vt:lpstr>Status of simplified flow equation</vt:lpstr>
      <vt:lpstr>Field dependent cutoff function</vt:lpstr>
      <vt:lpstr>Simplified flow equation is lowest order of systematic expansion</vt:lpstr>
      <vt:lpstr>Particular form of  simplified flow equation</vt:lpstr>
      <vt:lpstr>Particular choice of cutoff function</vt:lpstr>
      <vt:lpstr>Computation of correction term Q</vt:lpstr>
      <vt:lpstr>Expansion of correction term</vt:lpstr>
      <vt:lpstr>Conclusions</vt:lpstr>
      <vt:lpstr>New fixed point for scalar QFT in d=4</vt:lpstr>
      <vt:lpstr>Quantum scale symmetry</vt:lpstr>
      <vt:lpstr>PowerPoint Presentation</vt:lpstr>
      <vt:lpstr>Expansion of correction term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Functional renormalisation:  understanding fluctuations  from superconductivity to quantum gravity</dc:title>
  <cp:lastModifiedBy>christof wetterich</cp:lastModifiedBy>
  <cp:revision>16</cp:revision>
  <dcterms:modified xsi:type="dcterms:W3CDTF">2024-09-08T07:40:00Z</dcterms:modified>
</cp:coreProperties>
</file>