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7"/>
  </p:notesMasterIdLst>
  <p:handoutMasterIdLst>
    <p:handoutMasterId r:id="rId38"/>
  </p:handoutMasterIdLst>
  <p:sldIdLst>
    <p:sldId id="1503" r:id="rId2"/>
    <p:sldId id="1506" r:id="rId3"/>
    <p:sldId id="1505" r:id="rId4"/>
    <p:sldId id="1509" r:id="rId5"/>
    <p:sldId id="1526" r:id="rId6"/>
    <p:sldId id="1531" r:id="rId7"/>
    <p:sldId id="1504" r:id="rId8"/>
    <p:sldId id="1501" r:id="rId9"/>
    <p:sldId id="1502" r:id="rId10"/>
    <p:sldId id="1516" r:id="rId11"/>
    <p:sldId id="1517" r:id="rId12"/>
    <p:sldId id="1518" r:id="rId13"/>
    <p:sldId id="1507" r:id="rId14"/>
    <p:sldId id="1508" r:id="rId15"/>
    <p:sldId id="1532" r:id="rId16"/>
    <p:sldId id="1515" r:id="rId17"/>
    <p:sldId id="1514" r:id="rId18"/>
    <p:sldId id="1530" r:id="rId19"/>
    <p:sldId id="1210" r:id="rId20"/>
    <p:sldId id="1519" r:id="rId21"/>
    <p:sldId id="1510" r:id="rId22"/>
    <p:sldId id="1511" r:id="rId23"/>
    <p:sldId id="1520" r:id="rId24"/>
    <p:sldId id="1521" r:id="rId25"/>
    <p:sldId id="1522" r:id="rId26"/>
    <p:sldId id="1524" r:id="rId27"/>
    <p:sldId id="1529" r:id="rId28"/>
    <p:sldId id="1533" r:id="rId29"/>
    <p:sldId id="1512" r:id="rId30"/>
    <p:sldId id="1525" r:id="rId31"/>
    <p:sldId id="1527" r:id="rId32"/>
    <p:sldId id="1528" r:id="rId33"/>
    <p:sldId id="1513" r:id="rId34"/>
    <p:sldId id="1523" r:id="rId35"/>
    <p:sldId id="1351" r:id="rId36"/>
  </p:sldIdLst>
  <p:sldSz cx="9144000" cy="6858000" type="screen4x3"/>
  <p:notesSz cx="6858000" cy="9144000"/>
  <p:custDataLst>
    <p:tags r:id="rId3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00FFDC"/>
    <a:srgbClr val="0033CC"/>
    <a:srgbClr val="33CCFF"/>
    <a:srgbClr val="33CC33"/>
    <a:srgbClr val="009900"/>
    <a:srgbClr val="FB250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0"/>
    <p:restoredTop sz="94660"/>
  </p:normalViewPr>
  <p:slideViewPr>
    <p:cSldViewPr>
      <p:cViewPr varScale="1">
        <p:scale>
          <a:sx n="148" d="100"/>
          <a:sy n="148" d="100"/>
        </p:scale>
        <p:origin x="5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15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pPr>
              <a:defRPr/>
            </a:pPr>
            <a:fld id="{07A23D4A-4A75-4723-A6B6-E3ACDE16B7C7}" type="datetimeFigureOut">
              <a:rPr lang="en-US"/>
              <a:pPr>
                <a:defRPr/>
              </a:pPr>
              <a:t>4/10/24</a:t>
            </a:fld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pPr>
              <a:defRPr/>
            </a:pPr>
            <a:fld id="{A03D9FFD-C963-4151-8B1F-01897BBE2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1487572A-3073-4D30-9A24-ED212565E8B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8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BE8AC-7139-4335-82FE-D51635B7F6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3DE4-3C59-45C9-8138-924684B6B5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61014-A62B-49EE-8EED-7DFAD2059C4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84446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36DA-0852-480E-961D-B885B72510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AE89-C714-4923-8436-05DFA839E4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CC0A-2A31-479C-8688-82C61DC207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DF439-99D5-41AC-A104-6E7CB46B6E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9666A-8293-4E67-B102-7E7E538011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8EBC-CB0E-4114-AC9B-39036030AE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BF741-4A19-49A8-866B-85A6A370C1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D41E7-73CB-4C85-93AE-280E2439D3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637C8898-2542-4CC8-B71F-FE86B7565D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8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76DAFA-DF90-AF17-DA2A-60D5486C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5890666"/>
          </a:xfrm>
        </p:spPr>
        <p:txBody>
          <a:bodyPr/>
          <a:lstStyle/>
          <a:p>
            <a:r>
              <a:rPr lang="de-DE" dirty="0">
                <a:solidFill>
                  <a:srgbClr val="00FFDC"/>
                </a:solidFill>
              </a:rPr>
              <a:t>Field </a:t>
            </a:r>
            <a:r>
              <a:rPr lang="de-DE" dirty="0" err="1">
                <a:solidFill>
                  <a:srgbClr val="00FFDC"/>
                </a:solidFill>
              </a:rPr>
              <a:t>transformations</a:t>
            </a:r>
            <a:r>
              <a:rPr lang="de-DE" dirty="0">
                <a:solidFill>
                  <a:srgbClr val="00FFDC"/>
                </a:solidFill>
              </a:rPr>
              <a:t> in</a:t>
            </a:r>
            <a:br>
              <a:rPr lang="de-DE" dirty="0">
                <a:solidFill>
                  <a:srgbClr val="00FFDC"/>
                </a:solidFill>
              </a:rPr>
            </a:br>
            <a:r>
              <a:rPr lang="de-DE" dirty="0">
                <a:solidFill>
                  <a:srgbClr val="00FFDC"/>
                </a:solidFill>
              </a:rPr>
              <a:t> </a:t>
            </a:r>
            <a:r>
              <a:rPr lang="de-DE" dirty="0" err="1">
                <a:solidFill>
                  <a:srgbClr val="00FFDC"/>
                </a:solidFill>
              </a:rPr>
              <a:t>functional</a:t>
            </a:r>
            <a:r>
              <a:rPr lang="de-DE" dirty="0">
                <a:solidFill>
                  <a:srgbClr val="00FFDC"/>
                </a:solidFill>
              </a:rPr>
              <a:t> </a:t>
            </a:r>
            <a:r>
              <a:rPr lang="de-DE" dirty="0" err="1">
                <a:solidFill>
                  <a:srgbClr val="00FFDC"/>
                </a:solidFill>
              </a:rPr>
              <a:t>flow</a:t>
            </a:r>
            <a:r>
              <a:rPr lang="de-DE" dirty="0">
                <a:solidFill>
                  <a:srgbClr val="00FFDC"/>
                </a:solidFill>
              </a:rPr>
              <a:t> </a:t>
            </a:r>
            <a:r>
              <a:rPr lang="de-DE" dirty="0" err="1">
                <a:solidFill>
                  <a:srgbClr val="00FFDC"/>
                </a:solidFill>
              </a:rPr>
              <a:t>equations</a:t>
            </a:r>
            <a:br>
              <a:rPr lang="de-DE" dirty="0">
                <a:solidFill>
                  <a:srgbClr val="00FFDC"/>
                </a:solidFill>
              </a:rPr>
            </a:br>
            <a:br>
              <a:rPr lang="de-DE" dirty="0">
                <a:solidFill>
                  <a:srgbClr val="00FFDC"/>
                </a:solidFill>
              </a:rPr>
            </a:br>
            <a:br>
              <a:rPr lang="de-DE" dirty="0">
                <a:solidFill>
                  <a:srgbClr val="00FFDC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powerful tool for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effective action and flowing action</a:t>
            </a:r>
            <a:br>
              <a:rPr lang="en-US" dirty="0"/>
            </a:br>
            <a:br>
              <a:rPr lang="de-DE" dirty="0">
                <a:solidFill>
                  <a:srgbClr val="00FFDC"/>
                </a:solidFill>
              </a:rPr>
            </a:br>
            <a:endParaRPr lang="de-DE" dirty="0">
              <a:solidFill>
                <a:srgbClr val="00FF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F5902-5C6E-90F3-4E40-F0858241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Example: non-linear </a:t>
            </a:r>
            <a:r>
              <a:rPr lang="en-US" dirty="0" err="1">
                <a:solidFill>
                  <a:srgbClr val="00FFDC"/>
                </a:solidFill>
              </a:rPr>
              <a:t>kinetial</a:t>
            </a:r>
            <a:endParaRPr lang="en-US" dirty="0">
              <a:solidFill>
                <a:srgbClr val="00FFD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8495-8B06-8EEE-B989-428A7E074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8"/>
          </a:xfrm>
        </p:spPr>
        <p:txBody>
          <a:bodyPr/>
          <a:lstStyle/>
          <a:p>
            <a:r>
              <a:rPr lang="en-US" dirty="0"/>
              <a:t>classical action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functional measure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model with interactions: </a:t>
            </a:r>
            <a:r>
              <a:rPr lang="en-US" dirty="0"/>
              <a:t>non-linear field classical equations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DE8E8-3573-ED63-1FC1-2588F96DE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772816"/>
            <a:ext cx="3187700" cy="737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359194-7DDA-DB4C-B960-CBC6E492C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720203"/>
            <a:ext cx="2935311" cy="517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661C79-14A1-A534-AA14-7854EC044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531" y="2710392"/>
            <a:ext cx="2693578" cy="51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6A27D3-1392-6C3B-6447-5F15DFB8B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5399" y="3585258"/>
            <a:ext cx="2244282" cy="662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29F5C7-A36E-7205-016A-EC6A083F6F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909" y="5314283"/>
            <a:ext cx="3372182" cy="6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10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2EE7F-027C-AF1D-5167-CD539232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Microscopic field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13E88-3825-A495-2AC5-A00838DDE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non-linear field transformation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Jacobian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227A4-57AC-C284-C5D4-C4CB9DDED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325155"/>
            <a:ext cx="1952621" cy="520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9D5F20-9BE2-F88D-4F12-1A3789C81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565" y="2325155"/>
            <a:ext cx="1390001" cy="564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B7973D-F89C-8433-0513-CBDC835B2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668" y="3156947"/>
            <a:ext cx="1791795" cy="587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C12E01-7F80-EA20-B191-0BB1E84C0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225" y="4307987"/>
            <a:ext cx="3983153" cy="1157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3808F-1EB2-C90D-7FB9-4C3AB03434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721" y="5722877"/>
            <a:ext cx="4764542" cy="670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05BD60-50FF-EA04-D7B4-5832657579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1737" y="3161451"/>
            <a:ext cx="2520280" cy="582723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417D26A4-76B9-CB75-DAF8-C7CDC908B02C}"/>
              </a:ext>
            </a:extLst>
          </p:cNvPr>
          <p:cNvSpPr/>
          <p:nvPr/>
        </p:nvSpPr>
        <p:spPr bwMode="auto">
          <a:xfrm>
            <a:off x="3839453" y="3321383"/>
            <a:ext cx="660539" cy="33714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5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DED9-FEB4-E92F-AE46-457A7B8E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FT induced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0696E-250A-62FA-DD5C-A4161C25F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Jacobian results in </a:t>
            </a:r>
            <a:r>
              <a:rPr lang="en-US" sz="2400" dirty="0">
                <a:solidFill>
                  <a:srgbClr val="FFFF00"/>
                </a:solidFill>
              </a:rPr>
              <a:t>scalar potential </a:t>
            </a:r>
            <a:r>
              <a:rPr lang="en-US" sz="2400" dirty="0"/>
              <a:t>for classical action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equivalent formulations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suitable </a:t>
            </a:r>
            <a:r>
              <a:rPr lang="en-US" sz="2400" dirty="0" err="1"/>
              <a:t>kinetial</a:t>
            </a:r>
            <a:r>
              <a:rPr lang="en-US" sz="2400" dirty="0"/>
              <a:t> can lead to spontaneous symmetry breaking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6E190-F172-46A8-E28A-C70890BD6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06" y="2305233"/>
            <a:ext cx="2865834" cy="624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9D458-FB4D-3CEC-9833-CE5B1A9A9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717" y="2305233"/>
            <a:ext cx="2080800" cy="624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481BAB-1E60-721C-E3DA-FB8618ACF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817" y="3984545"/>
            <a:ext cx="37338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CC7F1F-6047-9414-E781-72F462BFD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917" y="5672510"/>
            <a:ext cx="2971800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3D8CBD-2DC0-04E6-2EA8-B7342FA62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7981" y="5657610"/>
            <a:ext cx="3399072" cy="569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08463B-6060-3B72-EBD8-844FF32867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872" y="5196036"/>
            <a:ext cx="1295400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E5A5D4-4D41-B1DB-67F4-2F563FF5E6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9907" y="2880500"/>
            <a:ext cx="2234591" cy="6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2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1DEE-273F-ECBB-AFD1-0052E73E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FFDC"/>
                </a:solidFill>
              </a:rPr>
              <a:t>k- dependent field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AE0FD-15B3-80FD-67CA-3EE944248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Correction terms in flow equations</a:t>
            </a:r>
          </a:p>
          <a:p>
            <a:r>
              <a:rPr lang="en-US" sz="2800" dirty="0"/>
              <a:t>Macroscopic FT : </a:t>
            </a:r>
            <a:r>
              <a:rPr lang="en-US" sz="2800" dirty="0">
                <a:solidFill>
                  <a:srgbClr val="00FF00"/>
                </a:solidFill>
              </a:rPr>
              <a:t>corrections due to simple change of the variables which are kept fixed in flow equations</a:t>
            </a:r>
          </a:p>
          <a:p>
            <a:r>
              <a:rPr lang="en-US" sz="2800" dirty="0"/>
              <a:t>Microscopic FT : </a:t>
            </a:r>
            <a:r>
              <a:rPr lang="en-US" sz="2800" dirty="0">
                <a:solidFill>
                  <a:srgbClr val="00FF00"/>
                </a:solidFill>
              </a:rPr>
              <a:t>corrections due to  k – dependent Jacobian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Linear field transformations : Macroscopic and microscopic FT are equivalent</a:t>
            </a:r>
          </a:p>
          <a:p>
            <a:r>
              <a:rPr lang="en-US" sz="2800" dirty="0"/>
              <a:t>In practice: often only small difference between microscopic and macroscopic non-linear field transformations   </a:t>
            </a:r>
            <a:r>
              <a:rPr lang="en-US" sz="2400" dirty="0"/>
              <a:t>H. </a:t>
            </a:r>
            <a:r>
              <a:rPr lang="en-US" sz="2400" dirty="0" err="1"/>
              <a:t>Gies</a:t>
            </a:r>
            <a:r>
              <a:rPr lang="en-US" sz="2400" dirty="0"/>
              <a:t>,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8444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7ABF-EFA5-6782-4D25-221603DA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Two- field formalism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64984-E025-185C-A1C1-0961A17A8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Keep fundamental and composite fields</a:t>
            </a:r>
          </a:p>
          <a:p>
            <a:pPr marL="0" indent="0">
              <a:buNone/>
            </a:pPr>
            <a:r>
              <a:rPr lang="en-US" dirty="0"/>
              <a:t>   ( quarks and mesons )</a:t>
            </a:r>
          </a:p>
          <a:p>
            <a:r>
              <a:rPr lang="en-US" dirty="0"/>
              <a:t>often most powerful</a:t>
            </a:r>
          </a:p>
          <a:p>
            <a:r>
              <a:rPr lang="en-US" dirty="0"/>
              <a:t>not covered in this talk</a:t>
            </a:r>
          </a:p>
          <a:p>
            <a:r>
              <a:rPr lang="en-US" dirty="0" err="1"/>
              <a:t>Gies</a:t>
            </a:r>
            <a:r>
              <a:rPr lang="en-US" dirty="0"/>
              <a:t>, Pawlowski, </a:t>
            </a:r>
            <a:r>
              <a:rPr lang="en-US" dirty="0" err="1"/>
              <a:t>Floerchinger</a:t>
            </a:r>
            <a:r>
              <a:rPr lang="en-US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225696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B2AA57-284E-3B72-8F79-866F85CF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3874442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Macroscopic and microscopic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field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956369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F49D-B4B2-99F0-0F61-B447D080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 Functional integral for </a:t>
            </a:r>
            <a:br>
              <a:rPr lang="en-US" dirty="0">
                <a:solidFill>
                  <a:srgbClr val="00FFDC"/>
                </a:solidFill>
              </a:rPr>
            </a:br>
            <a:r>
              <a:rPr lang="en-US" dirty="0">
                <a:solidFill>
                  <a:srgbClr val="00FFDC"/>
                </a:solidFill>
              </a:rPr>
              <a:t>flowing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5D460-5CF6-BCB7-1EDC-8AF642C56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US" dirty="0"/>
              <a:t>Implicit functional integral with cutoff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Exact flow equation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399E0-455B-7D47-9166-4CB000A2E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275" y="2468240"/>
            <a:ext cx="3543300" cy="132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D43D79-B702-E7D2-816E-F7085CFB1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318" y="3929152"/>
            <a:ext cx="2743200" cy="546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CB4174-F08F-989B-6A46-CCA448AD8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075" y="5445224"/>
            <a:ext cx="2679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0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C304-0840-3761-8E80-514BE160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Macroscopic field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D7CA4-5EE0-85BE-5CA5-C34BD0F91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Variable change in differential equation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Can be used to derive scaling form of flow equation or “eliminate” certain couplings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CE42E-3228-28AF-28EE-08754F026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147664"/>
            <a:ext cx="4536330" cy="947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D49712-183C-8128-95CE-9D3A78F7E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3" y="4361432"/>
            <a:ext cx="3363796" cy="655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AE996E-E415-7A4D-64EE-F43B4D7DC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888" y="2263214"/>
            <a:ext cx="1339587" cy="618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4EFEA8-AD02-49EF-EE0A-917F19DC8B2E}"/>
              </a:ext>
            </a:extLst>
          </p:cNvPr>
          <p:cNvSpPr txBox="1"/>
          <p:nvPr/>
        </p:nvSpPr>
        <p:spPr>
          <a:xfrm>
            <a:off x="6660232" y="3429001"/>
            <a:ext cx="237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CW     hep-</a:t>
            </a:r>
            <a:r>
              <a:rPr lang="en-US" sz="1600" dirty="0" err="1"/>
              <a:t>ph</a:t>
            </a:r>
            <a:r>
              <a:rPr lang="en-US" sz="1600" dirty="0"/>
              <a:t>/9604227</a:t>
            </a:r>
          </a:p>
          <a:p>
            <a:r>
              <a:rPr lang="en-US" sz="1600" dirty="0" err="1"/>
              <a:t>Gies</a:t>
            </a:r>
            <a:r>
              <a:rPr lang="en-US" sz="1600" dirty="0"/>
              <a:t>,…hep-</a:t>
            </a:r>
            <a:r>
              <a:rPr lang="en-US" sz="1600" dirty="0" err="1"/>
              <a:t>th</a:t>
            </a:r>
            <a:r>
              <a:rPr lang="en-US" sz="1600" dirty="0"/>
              <a:t>/0107221</a:t>
            </a:r>
          </a:p>
        </p:txBody>
      </p:sp>
    </p:spTree>
    <p:extLst>
      <p:ext uri="{BB962C8B-B14F-4D97-AF65-F5344CB8AC3E}">
        <p14:creationId xmlns:p14="http://schemas.microsoft.com/office/powerpoint/2010/main" val="3848463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D331-0464-635D-E872-920557D4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Field relativity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6C6A-DB69-622D-F5BE-B3A2C2868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2564904"/>
            <a:ext cx="7272808" cy="3561259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>
                <a:solidFill>
                  <a:srgbClr val="FFFF00"/>
                </a:solidFill>
              </a:rPr>
              <a:t>Effective actions related by macroscopic field transformations are strictly equivalent</a:t>
            </a:r>
          </a:p>
          <a:p>
            <a:pPr marL="0" indent="0">
              <a:buNone/>
            </a:pPr>
            <a:endParaRPr lang="en-US" sz="36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600" i="1" dirty="0">
                <a:solidFill>
                  <a:srgbClr val="FFFF00"/>
                </a:solidFill>
              </a:rPr>
              <a:t>Different geometries for same physics</a:t>
            </a:r>
          </a:p>
        </p:txBody>
      </p:sp>
    </p:spTree>
    <p:extLst>
      <p:ext uri="{BB962C8B-B14F-4D97-AF65-F5344CB8AC3E}">
        <p14:creationId xmlns:p14="http://schemas.microsoft.com/office/powerpoint/2010/main" val="773646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FFDC"/>
                </a:solidFill>
              </a:rPr>
              <a:t>Field </a:t>
            </a:r>
            <a:r>
              <a:rPr lang="de-DE" dirty="0" err="1">
                <a:solidFill>
                  <a:srgbClr val="00FFDC"/>
                </a:solidFill>
              </a:rPr>
              <a:t>relativity</a:t>
            </a:r>
            <a:endParaRPr lang="de-DE" dirty="0">
              <a:solidFill>
                <a:srgbClr val="00FFDC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 r="55547"/>
          <a:stretch>
            <a:fillRect/>
          </a:stretch>
        </p:blipFill>
        <p:spPr bwMode="auto">
          <a:xfrm>
            <a:off x="4211960" y="1988840"/>
            <a:ext cx="2016869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39750" y="2204864"/>
            <a:ext cx="3095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  </a:t>
            </a:r>
            <a:r>
              <a:rPr lang="de-DE" dirty="0" err="1">
                <a:solidFill>
                  <a:srgbClr val="FFFF00"/>
                </a:solidFill>
              </a:rPr>
              <a:t>Weyl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scaling</a:t>
            </a:r>
            <a:r>
              <a:rPr lang="de-DE" dirty="0">
                <a:solidFill>
                  <a:srgbClr val="FFFF00"/>
                </a:solidFill>
              </a:rPr>
              <a:t> 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55650" y="3395879"/>
            <a:ext cx="66246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rgbClr val="FFFF00"/>
                </a:solidFill>
              </a:rPr>
              <a:t>changes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geometry</a:t>
            </a:r>
            <a:r>
              <a:rPr lang="de-DE" dirty="0">
                <a:solidFill>
                  <a:srgbClr val="FFFF00"/>
                </a:solidFill>
              </a:rPr>
              <a:t>,</a:t>
            </a:r>
          </a:p>
          <a:p>
            <a:pPr>
              <a:defRPr/>
            </a:pPr>
            <a:r>
              <a:rPr lang="de-DE" dirty="0">
                <a:solidFill>
                  <a:srgbClr val="FFFF00"/>
                </a:solidFill>
              </a:rPr>
              <a:t>not a </a:t>
            </a:r>
            <a:r>
              <a:rPr lang="de-DE" dirty="0" err="1">
                <a:solidFill>
                  <a:srgbClr val="FFFF00"/>
                </a:solidFill>
              </a:rPr>
              <a:t>coordinate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transformation</a:t>
            </a:r>
            <a:endParaRPr lang="de-DE" dirty="0">
              <a:solidFill>
                <a:srgbClr val="FFFF00"/>
              </a:solidFill>
            </a:endParaRPr>
          </a:p>
        </p:txBody>
      </p:sp>
      <p:pic>
        <p:nvPicPr>
          <p:cNvPr id="6" name="Picture 2" descr="expand_universe_capsule_his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8" b="17706"/>
          <a:stretch>
            <a:fillRect/>
          </a:stretch>
        </p:blipFill>
        <p:spPr>
          <a:xfrm>
            <a:off x="4932041" y="4968793"/>
            <a:ext cx="2775568" cy="163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rcRect l="6898" t="58334" r="2069" b="1338"/>
          <a:stretch>
            <a:fillRect/>
          </a:stretch>
        </p:blipFill>
        <p:spPr bwMode="auto">
          <a:xfrm>
            <a:off x="971600" y="4968793"/>
            <a:ext cx="2764659" cy="163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-Right Arrow 2"/>
          <p:cNvSpPr/>
          <p:nvPr/>
        </p:nvSpPr>
        <p:spPr bwMode="auto">
          <a:xfrm>
            <a:off x="3851920" y="5589240"/>
            <a:ext cx="936104" cy="43204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0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A20FAA-B1E5-B76D-14F3-552AB463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Wide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05E43-3834-EFCD-6E15-82E47292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7859216" cy="49545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Composite fields</a:t>
            </a:r>
          </a:p>
          <a:p>
            <a:r>
              <a:rPr lang="en-US" sz="2000" dirty="0"/>
              <a:t>mesons in QCD</a:t>
            </a:r>
          </a:p>
          <a:p>
            <a:r>
              <a:rPr lang="en-US" sz="2000" dirty="0"/>
              <a:t>antiferromagnetic spin waves in Hubbard model</a:t>
            </a:r>
          </a:p>
          <a:p>
            <a:r>
              <a:rPr lang="en-US" sz="2000" dirty="0"/>
              <a:t>relation between composite and fundamental fields can depend on renormalization scale k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Dressed fields</a:t>
            </a:r>
          </a:p>
          <a:p>
            <a:r>
              <a:rPr lang="en-US" sz="2000" dirty="0"/>
              <a:t>incorporating some type of wave function renormalization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Computational simplifications</a:t>
            </a:r>
            <a:r>
              <a:rPr lang="en-US" sz="2000" dirty="0"/>
              <a:t> by transforming away unpleasant terms in flow equations (“essential RG”)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Better insights for </a:t>
            </a:r>
            <a:r>
              <a:rPr lang="en-US" sz="2000" dirty="0">
                <a:solidFill>
                  <a:srgbClr val="FFFF00"/>
                </a:solidFill>
              </a:rPr>
              <a:t>symmetries</a:t>
            </a:r>
          </a:p>
        </p:txBody>
      </p:sp>
    </p:spTree>
    <p:extLst>
      <p:ext uri="{BB962C8B-B14F-4D97-AF65-F5344CB8AC3E}">
        <p14:creationId xmlns:p14="http://schemas.microsoft.com/office/powerpoint/2010/main" val="3518064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8CB9-D1EF-4605-D0E0-8ABA8842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Microscopic field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49899-DADD-56D1-43A2-7AFC69F07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correction term in flow equation is </a:t>
            </a:r>
            <a:r>
              <a:rPr lang="en-US" dirty="0">
                <a:solidFill>
                  <a:srgbClr val="FFFF00"/>
                </a:solidFill>
              </a:rPr>
              <a:t>not identical </a:t>
            </a:r>
            <a:r>
              <a:rPr lang="en-US" dirty="0"/>
              <a:t>to macroscopic field transformation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4A329-B274-994D-7343-42D2FA5BD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140968"/>
            <a:ext cx="5541882" cy="1440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EFEBE0-CF5F-AD79-3F41-AFEC837A73F5}"/>
              </a:ext>
            </a:extLst>
          </p:cNvPr>
          <p:cNvSpPr txBox="1"/>
          <p:nvPr/>
        </p:nvSpPr>
        <p:spPr>
          <a:xfrm>
            <a:off x="1115616" y="5229200"/>
            <a:ext cx="4700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Pawlowski,</a:t>
            </a:r>
          </a:p>
          <a:p>
            <a:r>
              <a:rPr lang="en-US" sz="2400" dirty="0" err="1"/>
              <a:t>Baldazzi</a:t>
            </a:r>
            <a:r>
              <a:rPr lang="en-US" sz="2400" dirty="0"/>
              <a:t>, Ben Ali </a:t>
            </a:r>
            <a:r>
              <a:rPr lang="en-US" sz="2400" dirty="0" err="1"/>
              <a:t>Zinati</a:t>
            </a:r>
            <a:r>
              <a:rPr lang="en-US" sz="2400" dirty="0"/>
              <a:t>, Falls, …</a:t>
            </a:r>
          </a:p>
        </p:txBody>
      </p:sp>
    </p:spTree>
    <p:extLst>
      <p:ext uri="{BB962C8B-B14F-4D97-AF65-F5344CB8AC3E}">
        <p14:creationId xmlns:p14="http://schemas.microsoft.com/office/powerpoint/2010/main" val="2086784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BBB34CE-C10F-0171-4346-A7BCB48F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84300"/>
          </a:xfrm>
        </p:spPr>
        <p:txBody>
          <a:bodyPr/>
          <a:lstStyle/>
          <a:p>
            <a:r>
              <a:rPr lang="en-US" sz="4000" dirty="0">
                <a:solidFill>
                  <a:srgbClr val="00FFDC"/>
                </a:solidFill>
              </a:rPr>
              <a:t>Flowing action for composite fields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31E210-B19F-6666-3D64-EE2C6B2F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functional integral for flowing action for composite fields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B90EBE4-8307-2A36-BE59-295E49A39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47023" y="2848210"/>
            <a:ext cx="5058019" cy="116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E3DB53-B09F-93A3-D0B7-0FBD240AE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4217875"/>
            <a:ext cx="3276600" cy="495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52A8E9-6AF6-7606-2629-B52843045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072" y="5051219"/>
            <a:ext cx="4469922" cy="153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05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A4C0-DCCC-ACCD-E81B-151182D1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RG -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86A35-9227-C399-37E1-3C5D56745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expectation values for k &gt; 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RG - kernel </a:t>
            </a:r>
          </a:p>
          <a:p>
            <a:endParaRPr lang="en-US" dirty="0"/>
          </a:p>
          <a:p>
            <a:r>
              <a:rPr lang="en-US" dirty="0"/>
              <a:t>flow equation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7962E-9835-7E39-3BDA-DDFEA17C1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297" y="4858145"/>
            <a:ext cx="4879654" cy="1268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5FEFF1-196B-1C1D-90ED-F3B5A09C7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90" y="2362566"/>
            <a:ext cx="3429000" cy="55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60630-898B-5C1C-641A-EBFD7067C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377977"/>
            <a:ext cx="3960440" cy="546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3705D2-4C07-07D8-DF44-8EFE6B224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626" y="3187698"/>
            <a:ext cx="4718747" cy="558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7D95B7-CF6F-F48B-E581-6C85BA363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5366" y="4041246"/>
            <a:ext cx="2494746" cy="5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8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146E-488C-65DE-033F-081CF1730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FFDC"/>
                </a:solidFill>
              </a:rPr>
              <a:t>Macroscopic and microscopic field transformations do not yield identical flow equations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9B057-7D13-334A-C348-42F9BDD34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correction terms</a:t>
            </a:r>
          </a:p>
          <a:p>
            <a:endParaRPr lang="en-US" dirty="0"/>
          </a:p>
          <a:p>
            <a:r>
              <a:rPr lang="en-US" dirty="0"/>
              <a:t>macroscopic FT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microscopic 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20473-21AC-CEB0-869A-2D8C9649F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97" y="4244275"/>
            <a:ext cx="4879654" cy="1268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4C18A-2430-6913-1934-F9DAC11BA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361" y="2708920"/>
            <a:ext cx="4536330" cy="94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2CBE-9836-4E6E-6CEA-D90D1696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Different flowing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85FB3-A09D-AC5B-4862-1A1956B81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macroscopic FT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microscopic FT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different sources, different cutoff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700D5-8ABF-DCFB-6ACF-5AD2B47C7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24" y="2267136"/>
            <a:ext cx="3543300" cy="132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FA46B-67C2-D4ED-207C-06EC6E739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624" y="2927536"/>
            <a:ext cx="2743200" cy="5461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C0B1A3F-7349-7E82-A1F7-D13C6A0AD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80969" y="4266850"/>
            <a:ext cx="5058019" cy="116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FF8978-9A61-D563-FE24-6FDAC957C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272" y="4954903"/>
            <a:ext cx="2844552" cy="4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82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E065-59CD-114C-7392-48986863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Variable transformation in functional integral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4693E-8FEC-D6AB-2867-4C47160E9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r>
              <a:rPr lang="en-US" dirty="0"/>
              <a:t>One could transform variables in functional integral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k- dependent classical action for composite fields yield corrections to flow equation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92312C4-9405-4995-8A3B-DC0115003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75656" y="3140968"/>
            <a:ext cx="595752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7913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E0AD-0F54-7419-628C-9A30FB1A9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Initial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C0837-BD8E-893C-AD91-FCC095D89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FF00"/>
                </a:solidFill>
              </a:rPr>
              <a:t>For microscopic FT the Jacobian strikes back !</a:t>
            </a:r>
          </a:p>
          <a:p>
            <a:r>
              <a:rPr lang="en-US" sz="2800" dirty="0">
                <a:solidFill>
                  <a:srgbClr val="FFFF00"/>
                </a:solidFill>
              </a:rPr>
              <a:t>Relation between classical action and flowing action at large k involves Jacobian</a:t>
            </a:r>
          </a:p>
          <a:p>
            <a:r>
              <a:rPr lang="en-US" sz="2800" dirty="0"/>
              <a:t>For linear measure: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General measure: </a:t>
            </a:r>
          </a:p>
          <a:p>
            <a:endParaRPr lang="en-US" sz="2800" dirty="0"/>
          </a:p>
          <a:p>
            <a:r>
              <a:rPr lang="en-US" sz="2800" dirty="0"/>
              <a:t>Proof: Change of integration variable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A889B-0441-BF57-BB34-287681F3D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162" y="3068960"/>
            <a:ext cx="4254500" cy="9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2C806C-38C7-107F-FA56-48E9D1DA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162" y="4509120"/>
            <a:ext cx="4318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49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D035-A74E-D087-CD69-A252ACC5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Advantages and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67F63-04BD-1AA5-CF0E-BF701B194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FF00"/>
                </a:solidFill>
              </a:rPr>
              <a:t>microscopic FT:</a:t>
            </a:r>
          </a:p>
          <a:p>
            <a:r>
              <a:rPr lang="en-US" sz="2800" dirty="0">
                <a:solidFill>
                  <a:srgbClr val="FFFF00"/>
                </a:solidFill>
              </a:rPr>
              <a:t>advantages: </a:t>
            </a:r>
            <a:r>
              <a:rPr lang="en-US" sz="2800" dirty="0"/>
              <a:t>cutoff can be adapted to composite fields,</a:t>
            </a:r>
          </a:p>
          <a:p>
            <a:pPr marL="0" indent="0">
              <a:buNone/>
            </a:pPr>
            <a:r>
              <a:rPr lang="en-US" sz="2800" dirty="0"/>
              <a:t>      richer possibilities of “eliminating couplings”</a:t>
            </a:r>
          </a:p>
          <a:p>
            <a:r>
              <a:rPr lang="en-US" sz="2800" dirty="0">
                <a:solidFill>
                  <a:srgbClr val="FFFF00"/>
                </a:solidFill>
              </a:rPr>
              <a:t>disadvantages:</a:t>
            </a:r>
            <a:r>
              <a:rPr lang="en-US" sz="2800" dirty="0"/>
              <a:t> no direct access to fundamental correlation functions,</a:t>
            </a:r>
          </a:p>
          <a:p>
            <a:pPr marL="0" indent="0">
              <a:buNone/>
            </a:pPr>
            <a:r>
              <a:rPr lang="en-US" sz="2800" dirty="0"/>
              <a:t>     Jacobian in initial conditions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FF00"/>
                </a:solidFill>
              </a:rPr>
              <a:t>macroscopic FT:</a:t>
            </a:r>
          </a:p>
          <a:p>
            <a:r>
              <a:rPr lang="en-US" sz="2800" dirty="0">
                <a:solidFill>
                  <a:srgbClr val="FFFF00"/>
                </a:solidFill>
              </a:rPr>
              <a:t>advantage:</a:t>
            </a:r>
            <a:r>
              <a:rPr lang="en-US" sz="2800" dirty="0"/>
              <a:t> contact to fundamental correlation functions remains straightforward if field transformation is reconstructed </a:t>
            </a:r>
          </a:p>
        </p:txBody>
      </p:sp>
    </p:spTree>
    <p:extLst>
      <p:ext uri="{BB962C8B-B14F-4D97-AF65-F5344CB8AC3E}">
        <p14:creationId xmlns:p14="http://schemas.microsoft.com/office/powerpoint/2010/main" val="3372955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32A66B-5B1B-6E56-337E-7DCECE7BC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Flowing action and correlation functions</a:t>
            </a:r>
          </a:p>
        </p:txBody>
      </p:sp>
    </p:spTree>
    <p:extLst>
      <p:ext uri="{BB962C8B-B14F-4D97-AF65-F5344CB8AC3E}">
        <p14:creationId xmlns:p14="http://schemas.microsoft.com/office/powerpoint/2010/main" val="4062032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676D-4DAE-FE10-7456-5666730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FFDC"/>
                </a:solidFill>
              </a:rPr>
              <a:t>Relation RG- kernel to </a:t>
            </a:r>
            <a:br>
              <a:rPr lang="en-US" sz="4000" dirty="0">
                <a:solidFill>
                  <a:srgbClr val="00FFDC"/>
                </a:solidFill>
              </a:rPr>
            </a:br>
            <a:r>
              <a:rPr lang="en-US" sz="4000" dirty="0">
                <a:solidFill>
                  <a:srgbClr val="00FFDC"/>
                </a:solidFill>
              </a:rPr>
              <a:t>correlations of fundamental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A75E2-E343-3B39-7589-363D8A2B4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non-linear microscopic FT the relation between the RG- kernel                         and correlation functions of  fundamental fields gets complex</a:t>
            </a:r>
          </a:p>
          <a:p>
            <a:r>
              <a:rPr lang="en-US" sz="2800" dirty="0"/>
              <a:t>example: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RG – kernel involves correlation functions of  composite fields of arbitrary 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11C29-2227-5F07-83E9-7A6048B6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87" y="2100088"/>
            <a:ext cx="1944216" cy="395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802B87-2111-CB98-657B-1F57860AB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082743"/>
            <a:ext cx="2700626" cy="488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F65B3F-7707-588B-1423-3B95C536F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52" y="4102519"/>
            <a:ext cx="6121918" cy="622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B6E3D9-3734-0AD7-3BC0-A051B9487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3068453"/>
            <a:ext cx="2505191" cy="5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8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F4BC0A-BE04-C639-36CF-250C93FF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Linear field transformations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52BDF-2981-1DCC-EB1D-DA2CD1881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US" sz="2400" dirty="0"/>
              <a:t>Standard example : renormalized fields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FF00"/>
                </a:solidFill>
              </a:rPr>
              <a:t>Momentum- dependent field transformations  </a:t>
            </a:r>
            <a:r>
              <a:rPr lang="en-US" sz="2400" dirty="0"/>
              <a:t>transform different Fourier modes separately</a:t>
            </a:r>
          </a:p>
          <a:p>
            <a:r>
              <a:rPr lang="en-US" sz="2400" dirty="0"/>
              <a:t>Useful to simplify propagator if momentum dependence is sufficiently smooth</a:t>
            </a:r>
          </a:p>
          <a:p>
            <a:r>
              <a:rPr lang="en-US" sz="2400" dirty="0"/>
              <a:t>Transforming away the Fermi surface for electrons in solids seems not to be a good idea …</a:t>
            </a:r>
          </a:p>
          <a:p>
            <a:endParaRPr lang="en-US" sz="2400" dirty="0"/>
          </a:p>
          <a:p>
            <a:r>
              <a:rPr lang="en-US" sz="2400" dirty="0"/>
              <a:t>Transformation of fields in position space can get complicated</a:t>
            </a:r>
          </a:p>
        </p:txBody>
      </p:sp>
    </p:spTree>
    <p:extLst>
      <p:ext uri="{BB962C8B-B14F-4D97-AF65-F5344CB8AC3E}">
        <p14:creationId xmlns:p14="http://schemas.microsoft.com/office/powerpoint/2010/main" val="1391871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3B53-4E74-F6F7-8954-C176C6EB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FFDC"/>
                </a:solidFill>
              </a:rPr>
              <a:t>“Transforming away” the potential…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A570E-FEA3-F43D-08C8-1828C94DF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sz="2400" dirty="0"/>
              <a:t>For a suitably chosen RG kernel contributions to the scalar potential can be “transformed away”</a:t>
            </a:r>
          </a:p>
          <a:p>
            <a:r>
              <a:rPr lang="en-US" sz="2400" dirty="0"/>
              <a:t>Assume fermion fluctuations induce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truncation                         the fermion contribution is cancelled</a:t>
            </a:r>
          </a:p>
          <a:p>
            <a:pPr marL="0" indent="0">
              <a:buNone/>
            </a:pPr>
            <a:r>
              <a:rPr lang="en-US" sz="2400" dirty="0"/>
              <a:t>    if one chooses RG – kernel                        , with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Physical information moved from potential to Yukawa couplings</a:t>
            </a:r>
          </a:p>
          <a:p>
            <a:r>
              <a:rPr lang="en-US" sz="2400" dirty="0"/>
              <a:t>Spontaneous symmetry breaking now through complicated Yukawa couplings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42A20-8A6E-2B0E-56E8-81FF5602E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420888"/>
            <a:ext cx="2520280" cy="534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8DE584-C2B9-35D9-4F65-9CD5A207F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708319"/>
            <a:ext cx="1600200" cy="49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8E375-8C32-988B-E2B9-05B104269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417286"/>
            <a:ext cx="1701800" cy="24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E292A-51BC-8997-ED7F-5600C711A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366797"/>
            <a:ext cx="3429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5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E0F5-291D-43BC-3D90-58A1A856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“Irrelevant couplings”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D9CFB-44C6-B9A3-EDBF-2442DC813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Couplings that can be transformed away are not unphysical</a:t>
            </a:r>
          </a:p>
          <a:p>
            <a:r>
              <a:rPr lang="en-US" sz="2800" dirty="0"/>
              <a:t>If one calls couplings that can be transformed away “irrelevant”: </a:t>
            </a:r>
            <a:r>
              <a:rPr lang="en-US" sz="2800" dirty="0">
                <a:solidFill>
                  <a:srgbClr val="FFFF00"/>
                </a:solidFill>
              </a:rPr>
              <a:t>irrelevant is not unphysical</a:t>
            </a:r>
          </a:p>
          <a:p>
            <a:r>
              <a:rPr lang="en-US" sz="2800" dirty="0">
                <a:solidFill>
                  <a:srgbClr val="00FF00"/>
                </a:solidFill>
              </a:rPr>
              <a:t>Field transformations move physical information between different sectors of flowing action</a:t>
            </a:r>
          </a:p>
          <a:p>
            <a:r>
              <a:rPr lang="en-US" sz="2800" dirty="0"/>
              <a:t>In general: physical observables involve combination of choice of fields and functionals of these fields               ( correlation functions )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2038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00A3-1DAB-08AB-B95D-B50AA235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Flowing action and correlations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CDB1B-8017-52FD-722D-47EF81B5E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Meaningful </a:t>
            </a:r>
            <a:r>
              <a:rPr lang="en-US" dirty="0">
                <a:solidFill>
                  <a:srgbClr val="00FF00"/>
                </a:solidFill>
              </a:rPr>
              <a:t>truncations</a:t>
            </a:r>
            <a:r>
              <a:rPr lang="en-US" dirty="0"/>
              <a:t> need understanding of relation between flowing action and correlation functions at least qualitatively</a:t>
            </a:r>
          </a:p>
          <a:p>
            <a:r>
              <a:rPr lang="en-US" dirty="0"/>
              <a:t>Defining flowing action by arbitrary flow equation and boundary conditions is not sufficient</a:t>
            </a:r>
          </a:p>
          <a:p>
            <a:r>
              <a:rPr lang="en-US" dirty="0">
                <a:solidFill>
                  <a:srgbClr val="FFFF00"/>
                </a:solidFill>
              </a:rPr>
              <a:t>Danger of truncating away relevant physical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638550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688FD-32DF-60E6-EABB-48741110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microscopic FT with </a:t>
            </a:r>
            <a:br>
              <a:rPr lang="en-US" dirty="0">
                <a:solidFill>
                  <a:srgbClr val="00FFDC"/>
                </a:solidFill>
              </a:rPr>
            </a:br>
            <a:r>
              <a:rPr lang="en-US" dirty="0">
                <a:solidFill>
                  <a:srgbClr val="00FFDC"/>
                </a:solidFill>
              </a:rPr>
              <a:t>k – dependent macroscopic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3AF12-D563-72FF-B7A5-88540C55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integrate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with initial value</a:t>
            </a:r>
          </a:p>
          <a:p>
            <a:endParaRPr lang="en-US" sz="2800" dirty="0"/>
          </a:p>
          <a:p>
            <a:r>
              <a:rPr lang="en-US" sz="2800" dirty="0"/>
              <a:t>initial value may not need Jacobian</a:t>
            </a:r>
          </a:p>
          <a:p>
            <a:r>
              <a:rPr lang="en-US" sz="2800" dirty="0"/>
              <a:t>yields relation for expectation value, not microscopic field transformation</a:t>
            </a:r>
          </a:p>
          <a:p>
            <a:r>
              <a:rPr lang="en-US" sz="2800" dirty="0"/>
              <a:t>direct contact to correlations of fundamental or composite fields is not available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CAE73-E939-69CA-63DD-831C6CD9F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988840"/>
            <a:ext cx="3798625" cy="645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E83E67-EE15-EA9D-4168-E9EE5FC1B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042711"/>
            <a:ext cx="1915413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87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924B-D775-E6D0-A871-334B6242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F00DB-211D-0F64-06D3-22ED24B02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/>
          <a:lstStyle/>
          <a:p>
            <a:r>
              <a:rPr lang="en-US" dirty="0"/>
              <a:t>Field transformations are powerful tool for functional flow equations</a:t>
            </a:r>
          </a:p>
          <a:p>
            <a:r>
              <a:rPr lang="en-US" dirty="0">
                <a:solidFill>
                  <a:srgbClr val="FFFF00"/>
                </a:solidFill>
              </a:rPr>
              <a:t>Control of physical properties and relation to correlation functions is necessary</a:t>
            </a:r>
          </a:p>
          <a:p>
            <a:r>
              <a:rPr lang="en-US" dirty="0"/>
              <a:t>“Irrelevant couplings” are not unphysical</a:t>
            </a:r>
          </a:p>
          <a:p>
            <a:r>
              <a:rPr lang="en-US" dirty="0"/>
              <a:t>Universality can help, but is not guaranteed</a:t>
            </a:r>
          </a:p>
          <a:p>
            <a:r>
              <a:rPr lang="en-US" dirty="0"/>
              <a:t>Macroscopic and microscopic non-linear field transformations lead to different flowing actions</a:t>
            </a:r>
          </a:p>
        </p:txBody>
      </p:sp>
    </p:spTree>
    <p:extLst>
      <p:ext uri="{BB962C8B-B14F-4D97-AF65-F5344CB8AC3E}">
        <p14:creationId xmlns:p14="http://schemas.microsoft.com/office/powerpoint/2010/main" val="4194049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5F62AB-A01C-6C41-86EF-EACCAEABCBDE}"/>
              </a:ext>
            </a:extLst>
          </p:cNvPr>
          <p:cNvSpPr txBox="1"/>
          <p:nvPr/>
        </p:nvSpPr>
        <p:spPr>
          <a:xfrm>
            <a:off x="7020272" y="580526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23910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0590-B244-CCF6-E39C-98E404B4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“Transforming away” the </a:t>
            </a:r>
            <a:br>
              <a:rPr lang="en-US" dirty="0">
                <a:solidFill>
                  <a:srgbClr val="00FFDC"/>
                </a:solidFill>
              </a:rPr>
            </a:br>
            <a:r>
              <a:rPr lang="en-US" dirty="0">
                <a:solidFill>
                  <a:srgbClr val="00FFDC"/>
                </a:solidFill>
              </a:rPr>
              <a:t>Fermi surface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045430-4A9C-33FF-3A12-EBBB44E40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415564"/>
            <a:ext cx="6051861" cy="5803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9A6D35-7DB1-0ABD-A356-61399A69BDE6}"/>
              </a:ext>
            </a:extLst>
          </p:cNvPr>
          <p:cNvSpPr txBox="1"/>
          <p:nvPr/>
        </p:nvSpPr>
        <p:spPr>
          <a:xfrm>
            <a:off x="2627784" y="3125861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regular linear FT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F7CD17E-A7CD-B3F0-F48E-A43D87F5BFFA}"/>
              </a:ext>
            </a:extLst>
          </p:cNvPr>
          <p:cNvSpPr/>
          <p:nvPr/>
        </p:nvSpPr>
        <p:spPr bwMode="auto">
          <a:xfrm>
            <a:off x="4138558" y="4538888"/>
            <a:ext cx="217417" cy="45529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BD156-C65E-8560-1688-BB8C06780C79}"/>
              </a:ext>
            </a:extLst>
          </p:cNvPr>
          <p:cNvSpPr txBox="1"/>
          <p:nvPr/>
        </p:nvSpPr>
        <p:spPr>
          <a:xfrm>
            <a:off x="2051720" y="5824765"/>
            <a:ext cx="4818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physics moves to vertices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49641-2D66-1F03-4462-4768AD025C34}"/>
              </a:ext>
            </a:extLst>
          </p:cNvPr>
          <p:cNvSpPr txBox="1"/>
          <p:nvPr/>
        </p:nvSpPr>
        <p:spPr>
          <a:xfrm>
            <a:off x="2339752" y="1700808"/>
            <a:ext cx="446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inverse propagator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1BAD54-75B7-3FF0-19F3-61D1FEF70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021" y="3878903"/>
            <a:ext cx="4903661" cy="580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86C8BB-DA98-3B14-3F2E-58C771CD3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949" y="5153518"/>
            <a:ext cx="4648961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7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E0F5-291D-43BC-3D90-58A1A856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“Irrelevant couplings”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D9CFB-44C6-B9A3-EDBF-2442DC813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Couplings that can be transformed away are not unphysical</a:t>
            </a:r>
          </a:p>
          <a:p>
            <a:r>
              <a:rPr lang="en-US" sz="2800" dirty="0"/>
              <a:t>If one calls couplings that can be transformed away “irrelevant”: </a:t>
            </a:r>
            <a:r>
              <a:rPr lang="en-US" sz="2800" dirty="0">
                <a:solidFill>
                  <a:srgbClr val="FFFF00"/>
                </a:solidFill>
              </a:rPr>
              <a:t>irrelevant is not unphysical</a:t>
            </a:r>
          </a:p>
          <a:p>
            <a:r>
              <a:rPr lang="en-US" sz="2800" dirty="0">
                <a:solidFill>
                  <a:srgbClr val="00FF00"/>
                </a:solidFill>
              </a:rPr>
              <a:t>Field transformations move physical information between different sectors of flowing action</a:t>
            </a:r>
          </a:p>
          <a:p>
            <a:r>
              <a:rPr lang="en-US" sz="2800" dirty="0"/>
              <a:t>In general: physical observables involve combination of choice of fields and functionals of these fields               ( correlation functions )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799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0CC513-A7EB-EBD8-3221-640B0657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018458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Non-linear field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92323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87A11D-7BDE-2B69-A7D5-9AF88EC8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Non- linear field transformations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199BF-D3A3-767B-9B96-B885FA1EC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147248" cy="4065315"/>
          </a:xfrm>
        </p:spPr>
        <p:txBody>
          <a:bodyPr/>
          <a:lstStyle/>
          <a:p>
            <a:r>
              <a:rPr lang="en-US" sz="2800" dirty="0"/>
              <a:t>(Too?) powerful tool for effective action and flowing action</a:t>
            </a:r>
          </a:p>
          <a:p>
            <a:r>
              <a:rPr lang="en-US" sz="2800" dirty="0"/>
              <a:t>Many possibilities : for example, one can transform away the potential in a scalar field theory</a:t>
            </a:r>
          </a:p>
          <a:p>
            <a:r>
              <a:rPr lang="en-US" sz="2800" dirty="0"/>
              <a:t>Information is shuffled to other sectors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While field transformations are exact, truncations can become very misleading</a:t>
            </a:r>
          </a:p>
          <a:p>
            <a:r>
              <a:rPr lang="en-US" sz="2800" dirty="0"/>
              <a:t>Keep track of physics !</a:t>
            </a:r>
          </a:p>
        </p:txBody>
      </p:sp>
    </p:spTree>
    <p:extLst>
      <p:ext uri="{BB962C8B-B14F-4D97-AF65-F5344CB8AC3E}">
        <p14:creationId xmlns:p14="http://schemas.microsoft.com/office/powerpoint/2010/main" val="209060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AB33-F240-53CC-8755-6B4A028F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FFDC"/>
                </a:solidFill>
              </a:rPr>
              <a:t>Microscopic</a:t>
            </a:r>
            <a:r>
              <a:rPr lang="de-DE" dirty="0">
                <a:solidFill>
                  <a:srgbClr val="00FFDC"/>
                </a:solidFill>
              </a:rPr>
              <a:t> and </a:t>
            </a:r>
            <a:r>
              <a:rPr lang="de-DE" dirty="0" err="1">
                <a:solidFill>
                  <a:srgbClr val="00FFDC"/>
                </a:solidFill>
              </a:rPr>
              <a:t>macroscopic</a:t>
            </a:r>
            <a:r>
              <a:rPr lang="de-DE" dirty="0">
                <a:solidFill>
                  <a:srgbClr val="00FFDC"/>
                </a:solidFill>
              </a:rPr>
              <a:t> </a:t>
            </a:r>
            <a:r>
              <a:rPr lang="de-DE" dirty="0" err="1">
                <a:solidFill>
                  <a:srgbClr val="00FFDC"/>
                </a:solidFill>
              </a:rPr>
              <a:t>field</a:t>
            </a:r>
            <a:r>
              <a:rPr lang="de-DE" dirty="0">
                <a:solidFill>
                  <a:srgbClr val="00FFDC"/>
                </a:solidFill>
              </a:rPr>
              <a:t> </a:t>
            </a:r>
            <a:r>
              <a:rPr lang="de-DE" dirty="0" err="1">
                <a:solidFill>
                  <a:srgbClr val="00FFDC"/>
                </a:solidFill>
              </a:rPr>
              <a:t>transformations</a:t>
            </a:r>
            <a:endParaRPr lang="de-DE" dirty="0">
              <a:solidFill>
                <a:srgbClr val="00FFD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EA149-B973-115F-283C-E3D13F1B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147248" cy="4320480"/>
          </a:xfrm>
        </p:spPr>
        <p:txBody>
          <a:bodyPr/>
          <a:lstStyle/>
          <a:p>
            <a:r>
              <a:rPr lang="de-DE" dirty="0" err="1">
                <a:solidFill>
                  <a:srgbClr val="FFFF00"/>
                </a:solidFill>
              </a:rPr>
              <a:t>Microscopic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field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transformations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/>
              <a:t>transform</a:t>
            </a:r>
            <a:r>
              <a:rPr lang="de-DE" dirty="0"/>
              <a:t> </a:t>
            </a:r>
            <a:r>
              <a:rPr lang="de-DE" dirty="0" err="1"/>
              <a:t>fluctuating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variables in </a:t>
            </a:r>
            <a:r>
              <a:rPr lang="de-DE" dirty="0" err="1"/>
              <a:t>functional</a:t>
            </a:r>
            <a:r>
              <a:rPr lang="de-DE" dirty="0"/>
              <a:t> integral</a:t>
            </a:r>
          </a:p>
          <a:p>
            <a:r>
              <a:rPr lang="de-DE" dirty="0" err="1"/>
              <a:t>Possibly</a:t>
            </a:r>
            <a:r>
              <a:rPr lang="de-DE" dirty="0"/>
              <a:t> </a:t>
            </a: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and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cutoff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„</a:t>
            </a:r>
            <a:r>
              <a:rPr lang="de-DE" dirty="0" err="1"/>
              <a:t>composite</a:t>
            </a:r>
            <a:r>
              <a:rPr lang="de-DE" dirty="0"/>
              <a:t> </a:t>
            </a:r>
            <a:r>
              <a:rPr lang="de-DE" dirty="0" err="1"/>
              <a:t>fields</a:t>
            </a:r>
            <a:r>
              <a:rPr lang="de-DE" dirty="0"/>
              <a:t>“ in </a:t>
            </a:r>
            <a:r>
              <a:rPr lang="de-DE" dirty="0" err="1"/>
              <a:t>flowing</a:t>
            </a:r>
            <a:r>
              <a:rPr lang="de-DE" dirty="0"/>
              <a:t> </a:t>
            </a:r>
            <a:r>
              <a:rPr lang="de-DE" dirty="0" err="1"/>
              <a:t>action</a:t>
            </a:r>
            <a:endParaRPr lang="de-DE" dirty="0"/>
          </a:p>
          <a:p>
            <a:pPr marL="0" indent="0">
              <a:buNone/>
            </a:pPr>
            <a:r>
              <a:rPr lang="en-US" sz="2800" dirty="0"/>
              <a:t>    ( Jan Pawlowski, essential RG )</a:t>
            </a:r>
            <a:endParaRPr lang="de-DE" dirty="0"/>
          </a:p>
          <a:p>
            <a:r>
              <a:rPr lang="de-DE" dirty="0" err="1">
                <a:solidFill>
                  <a:srgbClr val="FFFF00"/>
                </a:solidFill>
              </a:rPr>
              <a:t>Macroscopic</a:t>
            </a:r>
            <a:r>
              <a:rPr lang="de-DE" dirty="0"/>
              <a:t> </a:t>
            </a:r>
            <a:r>
              <a:rPr lang="de-DE" dirty="0" err="1">
                <a:solidFill>
                  <a:srgbClr val="FFFF00"/>
                </a:solidFill>
              </a:rPr>
              <a:t>field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transformations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/>
              <a:t>transform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variables in </a:t>
            </a:r>
            <a:r>
              <a:rPr lang="de-DE" dirty="0" err="1"/>
              <a:t>effective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flowing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7240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7C1E54-790A-2400-C3E1-4FDE5F3E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Jacobian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04F785-F45C-FDD5-2A3C-482B0A681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Microscopic field transformations involve a Jacobian</a:t>
            </a:r>
          </a:p>
          <a:p>
            <a:r>
              <a:rPr lang="en-US" dirty="0"/>
              <a:t>Comes back indirectly through initial conditions even if integration variables in functional integral are kept fixed, and only sources and cutoff are changed  </a:t>
            </a:r>
            <a:r>
              <a:rPr lang="en-US" sz="2800" dirty="0"/>
              <a:t>( Jan Pawlowski, essential RG )</a:t>
            </a:r>
          </a:p>
          <a:p>
            <a:r>
              <a:rPr lang="en-US" dirty="0"/>
              <a:t>Macroscopic field transformations have no Jacobian</a:t>
            </a:r>
          </a:p>
        </p:txBody>
      </p:sp>
    </p:spTree>
    <p:extLst>
      <p:ext uri="{BB962C8B-B14F-4D97-AF65-F5344CB8AC3E}">
        <p14:creationId xmlns:p14="http://schemas.microsoft.com/office/powerpoint/2010/main" val="672954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10">
        <a:dk1>
          <a:srgbClr val="000514"/>
        </a:dk1>
        <a:lt1>
          <a:srgbClr val="FF0000"/>
        </a:lt1>
        <a:dk2>
          <a:srgbClr val="003399"/>
        </a:dk2>
        <a:lt2>
          <a:srgbClr val="E9341B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30363</TotalTime>
  <Words>1074</Words>
  <Application>Microsoft Macintosh PowerPoint</Application>
  <PresentationFormat>On-screen Show (4:3)</PresentationFormat>
  <Paragraphs>206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Garamond</vt:lpstr>
      <vt:lpstr>Wingdings</vt:lpstr>
      <vt:lpstr>Strömung</vt:lpstr>
      <vt:lpstr>Field transformations in  functional flow equations   powerful tool for  effective action and flowing action  </vt:lpstr>
      <vt:lpstr>Wide applications</vt:lpstr>
      <vt:lpstr>Linear field transformations</vt:lpstr>
      <vt:lpstr>“Transforming away” the  Fermi surface</vt:lpstr>
      <vt:lpstr>“Irrelevant couplings”</vt:lpstr>
      <vt:lpstr>Non-linear field transformations</vt:lpstr>
      <vt:lpstr>Non- linear field transformations</vt:lpstr>
      <vt:lpstr>Microscopic and macroscopic field transformations</vt:lpstr>
      <vt:lpstr>Jacobian</vt:lpstr>
      <vt:lpstr>Example: non-linear kinetial</vt:lpstr>
      <vt:lpstr>Microscopic field transformation</vt:lpstr>
      <vt:lpstr>FT induced potential</vt:lpstr>
      <vt:lpstr>k- dependent field transformations</vt:lpstr>
      <vt:lpstr>Two- field formalism</vt:lpstr>
      <vt:lpstr>Macroscopic and microscopic  field transformations</vt:lpstr>
      <vt:lpstr> Functional integral for  flowing action</vt:lpstr>
      <vt:lpstr>Macroscopic field transformation</vt:lpstr>
      <vt:lpstr>Field relativity</vt:lpstr>
      <vt:lpstr>Field relativity</vt:lpstr>
      <vt:lpstr>Microscopic field transformation</vt:lpstr>
      <vt:lpstr>Flowing action for composite fields</vt:lpstr>
      <vt:lpstr>RG - kernel</vt:lpstr>
      <vt:lpstr>Macroscopic and microscopic field transformations do not yield identical flow equations </vt:lpstr>
      <vt:lpstr>Different flowing actions</vt:lpstr>
      <vt:lpstr>Variable transformation in functional integral</vt:lpstr>
      <vt:lpstr>Initial conditions</vt:lpstr>
      <vt:lpstr>Advantages and disadvantages</vt:lpstr>
      <vt:lpstr>Flowing action and correlation functions</vt:lpstr>
      <vt:lpstr>Relation RG- kernel to  correlations of fundamental fields</vt:lpstr>
      <vt:lpstr>“Transforming away” the potential…</vt:lpstr>
      <vt:lpstr>“Irrelevant couplings”</vt:lpstr>
      <vt:lpstr>Flowing action and correlations</vt:lpstr>
      <vt:lpstr>microscopic FT with  k – dependent macroscopic field</vt:lpstr>
      <vt:lpstr>Conclusions</vt:lpstr>
      <vt:lpstr>PowerPoint Presentation</vt:lpstr>
    </vt:vector>
  </TitlesOfParts>
  <Company>Theoretische Physik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</dc:title>
  <dc:creator>C. Wetterich</dc:creator>
  <cp:lastModifiedBy>christof wetterich</cp:lastModifiedBy>
  <cp:revision>683</cp:revision>
  <cp:lastPrinted>2019-03-11T09:40:50Z</cp:lastPrinted>
  <dcterms:created xsi:type="dcterms:W3CDTF">2003-07-05T08:41:24Z</dcterms:created>
  <dcterms:modified xsi:type="dcterms:W3CDTF">2024-04-15T10:04:10Z</dcterms:modified>
</cp:coreProperties>
</file>