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notesMasterIdLst>
    <p:notesMasterId r:id="rId63"/>
  </p:notesMasterIdLst>
  <p:sldIdLst>
    <p:sldId id="611" r:id="rId2"/>
    <p:sldId id="536" r:id="rId3"/>
    <p:sldId id="537" r:id="rId4"/>
    <p:sldId id="550" r:id="rId5"/>
    <p:sldId id="571" r:id="rId6"/>
    <p:sldId id="551" r:id="rId7"/>
    <p:sldId id="552" r:id="rId8"/>
    <p:sldId id="607" r:id="rId9"/>
    <p:sldId id="573" r:id="rId10"/>
    <p:sldId id="572" r:id="rId11"/>
    <p:sldId id="555" r:id="rId12"/>
    <p:sldId id="557" r:id="rId13"/>
    <p:sldId id="553" r:id="rId14"/>
    <p:sldId id="615" r:id="rId15"/>
    <p:sldId id="560" r:id="rId16"/>
    <p:sldId id="561" r:id="rId17"/>
    <p:sldId id="567" r:id="rId18"/>
    <p:sldId id="562" r:id="rId19"/>
    <p:sldId id="558" r:id="rId20"/>
    <p:sldId id="568" r:id="rId21"/>
    <p:sldId id="569" r:id="rId22"/>
    <p:sldId id="570" r:id="rId23"/>
    <p:sldId id="577" r:id="rId24"/>
    <p:sldId id="583" r:id="rId25"/>
    <p:sldId id="556" r:id="rId26"/>
    <p:sldId id="584" r:id="rId27"/>
    <p:sldId id="585" r:id="rId28"/>
    <p:sldId id="586" r:id="rId29"/>
    <p:sldId id="587" r:id="rId30"/>
    <p:sldId id="574" r:id="rId31"/>
    <p:sldId id="575" r:id="rId32"/>
    <p:sldId id="588" r:id="rId33"/>
    <p:sldId id="590" r:id="rId34"/>
    <p:sldId id="589" r:id="rId35"/>
    <p:sldId id="563" r:id="rId36"/>
    <p:sldId id="616" r:id="rId37"/>
    <p:sldId id="593" r:id="rId38"/>
    <p:sldId id="591" r:id="rId39"/>
    <p:sldId id="592" r:id="rId40"/>
    <p:sldId id="576" r:id="rId41"/>
    <p:sldId id="538" r:id="rId42"/>
    <p:sldId id="594" r:id="rId43"/>
    <p:sldId id="542" r:id="rId44"/>
    <p:sldId id="541" r:id="rId45"/>
    <p:sldId id="603" r:id="rId46"/>
    <p:sldId id="598" r:id="rId47"/>
    <p:sldId id="595" r:id="rId48"/>
    <p:sldId id="596" r:id="rId49"/>
    <p:sldId id="540" r:id="rId50"/>
    <p:sldId id="599" r:id="rId51"/>
    <p:sldId id="547" r:id="rId52"/>
    <p:sldId id="602" r:id="rId53"/>
    <p:sldId id="612" r:id="rId54"/>
    <p:sldId id="617" r:id="rId55"/>
    <p:sldId id="604" r:id="rId56"/>
    <p:sldId id="609" r:id="rId57"/>
    <p:sldId id="580" r:id="rId58"/>
    <p:sldId id="597" r:id="rId59"/>
    <p:sldId id="613" r:id="rId60"/>
    <p:sldId id="579" r:id="rId61"/>
    <p:sldId id="601" r:id="rId62"/>
  </p:sldIdLst>
  <p:sldSz cx="9144000" cy="6858000" type="screen4x3"/>
  <p:notesSz cx="6858000" cy="9144000"/>
  <p:custDataLst>
    <p:tags r:id="rId64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DCFF"/>
    <a:srgbClr val="F9FBFD"/>
    <a:srgbClr val="FF0066"/>
    <a:srgbClr val="FF0000"/>
    <a:srgbClr val="006600"/>
    <a:srgbClr val="FFFF66"/>
    <a:srgbClr val="009900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48" autoAdjust="0"/>
    <p:restoredTop sz="99642" autoAdjust="0"/>
  </p:normalViewPr>
  <p:slideViewPr>
    <p:cSldViewPr>
      <p:cViewPr>
        <p:scale>
          <a:sx n="77" d="100"/>
          <a:sy n="77" d="100"/>
        </p:scale>
        <p:origin x="-5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D5D0774-85C6-4481-97C5-C00FCAF1AB6A}" type="datetimeFigureOut">
              <a:rPr lang="de-DE"/>
              <a:pPr>
                <a:defRPr/>
              </a:pPr>
              <a:t>28.08.2012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0AA0181-3C43-4A8A-8716-A2C55F6B0AA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19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20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 sz="1800">
                  <a:solidFill>
                    <a:srgbClr val="FFFFFF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9" name="Freeform 21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 sz="1800">
                  <a:solidFill>
                    <a:srgbClr val="FFFFFF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10" name="Freeform 22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 sz="1800">
                  <a:solidFill>
                    <a:srgbClr val="FFFFFF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11" name="Freeform 23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 sz="1800">
                  <a:solidFill>
                    <a:srgbClr val="FFFFFF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12" name="Freeform 24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 sz="1800">
                  <a:solidFill>
                    <a:srgbClr val="FFFFFF"/>
                  </a:solidFill>
                  <a:effectLst/>
                  <a:latin typeface="Garamond" pitchFamily="18" charset="0"/>
                </a:endParaRPr>
              </a:p>
            </p:txBody>
          </p:sp>
        </p:grpSp>
        <p:sp>
          <p:nvSpPr>
            <p:cNvPr id="6" name="Freeform 25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 sz="1800">
                <a:solidFill>
                  <a:srgbClr val="FFFFFF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 sz="1800">
                <a:solidFill>
                  <a:srgbClr val="FFFFFF"/>
                </a:solidFill>
                <a:effectLst/>
                <a:latin typeface="Garamond" pitchFamily="18" charset="0"/>
              </a:endParaRPr>
            </a:p>
          </p:txBody>
        </p:sp>
      </p:grpSp>
      <p:sp>
        <p:nvSpPr>
          <p:cNvPr id="4157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157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1CA3465-BDE2-4750-BA35-46D6AEEF8786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89B72C9-2C83-4E73-94E5-54AE2F59289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A6F09B4-C41F-4AB4-9B4E-A0234F5DC55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175B833-89DA-4CC9-A04E-24871BFDDCA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75755F2-0670-4D24-BB42-48A3FEC29AB9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6FE98AF-BF74-40E6-B608-33EFFAFD4484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EEA4807-4A4E-4B0F-8D67-08814AC50CBE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CC79CF25-B81D-4CBA-A3CA-5058A45C74B4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C5F5418-4E9D-4B71-88A9-F6ACF9A68F4D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68643B3-E8C5-4C60-8652-41DAC7858A79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BD51823-A820-4DE4-8676-A92B84C0B956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473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85BE04E0-980E-41F2-A4C0-B158FC5F763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18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4725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 sz="1800">
                  <a:solidFill>
                    <a:srgbClr val="FFFFFF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414726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 sz="1800">
                  <a:solidFill>
                    <a:srgbClr val="FFFFFF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414727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 sz="1800">
                  <a:solidFill>
                    <a:srgbClr val="FFFFFF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414728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 sz="1800">
                  <a:solidFill>
                    <a:srgbClr val="FFFFFF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414729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 sz="1800">
                  <a:solidFill>
                    <a:srgbClr val="FFFFFF"/>
                  </a:solidFill>
                  <a:effectLst/>
                  <a:latin typeface="Garamond" pitchFamily="18" charset="0"/>
                </a:endParaRPr>
              </a:p>
            </p:txBody>
          </p:sp>
        </p:grpSp>
        <p:sp>
          <p:nvSpPr>
            <p:cNvPr id="414730" name="Freeform 10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 sz="1800">
                <a:solidFill>
                  <a:srgbClr val="FFFFFF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414723" name="Freeform 3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 sz="1800">
                <a:solidFill>
                  <a:srgbClr val="FFFFFF"/>
                </a:solidFill>
                <a:effectLst/>
                <a:latin typeface="Garamond" pitchFamily="18" charset="0"/>
              </a:endParaRPr>
            </a:p>
          </p:txBody>
        </p:sp>
      </p:grpSp>
      <p:sp>
        <p:nvSpPr>
          <p:cNvPr id="414731" name="Rectangle 11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4147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4740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65490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hyperlink" Target="http://inspirehep.net/search?cc=Institutions&amp;p=institution:%22Freiburg%20U.%22&amp;ln=en" TargetMode="External"/><Relationship Id="rId4" Type="http://schemas.openxmlformats.org/officeDocument/2006/relationships/hyperlink" Target="http://inspirehep.net/author/Wetterich,%20C.?recid=165490&amp;ln=en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251437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nspirehep.net/search?ln=en&amp;cc=Conferences&amp;ln=en&amp;cc=Conferences&amp;p=111__g:C87-07-23&amp;of=hd" TargetMode="External"/><Relationship Id="rId5" Type="http://schemas.openxmlformats.org/officeDocument/2006/relationships/hyperlink" Target="http://inspirehep.net/search?cc=Institutions&amp;p=institution:%22DESY%22&amp;ln=en" TargetMode="External"/><Relationship Id="rId4" Type="http://schemas.openxmlformats.org/officeDocument/2006/relationships/hyperlink" Target="http://inspirehep.net/author/Wetterich,%20C.?recid=251437&amp;ln=e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nspirehep.net/search?cc=Institutions&amp;p=institution:%22CERN%22&amp;ln=en" TargetMode="External"/><Relationship Id="rId5" Type="http://schemas.openxmlformats.org/officeDocument/2006/relationships/hyperlink" Target="http://inspirehep.net/author/Wetterich,%20C.?recid=189504&amp;ln=en" TargetMode="External"/><Relationship Id="rId4" Type="http://schemas.openxmlformats.org/officeDocument/2006/relationships/hyperlink" Target="http://inspirehep.net/record/189504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hyperlink" Target="http://inspirehep.net/search?cc=Institutions&amp;p=institution:%22Freiburg%20U.%22&amp;ln=en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nspirehep.net/author/Wetterich,%20C.?recid=165490&amp;ln=en" TargetMode="External"/><Relationship Id="rId5" Type="http://schemas.openxmlformats.org/officeDocument/2006/relationships/hyperlink" Target="http://inspirehep.net/record/165490" TargetMode="Externa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author/Wetterich,%20C.?recid=165490&amp;ln=en" TargetMode="External"/><Relationship Id="rId2" Type="http://schemas.openxmlformats.org/officeDocument/2006/relationships/hyperlink" Target="http://inspirehep.net/record/16549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png"/><Relationship Id="rId4" Type="http://schemas.openxmlformats.org/officeDocument/2006/relationships/hyperlink" Target="http://inspirehep.net/search?cc=Institutions&amp;p=institution:%22Freiburg%20U.%22&amp;ln=en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wetteric\Pictures\Material_Talks\oasis2_desert-camp-s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7135"/>
            <a:ext cx="9258069" cy="693513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-171399"/>
            <a:ext cx="8219256" cy="2808312"/>
          </a:xfrm>
        </p:spPr>
        <p:txBody>
          <a:bodyPr/>
          <a:lstStyle/>
          <a:p>
            <a:pPr>
              <a:defRPr/>
            </a:pPr>
            <a:r>
              <a:rPr lang="en-US" sz="4800" dirty="0" smtClean="0">
                <a:solidFill>
                  <a:srgbClr val="FFFF00"/>
                </a:solidFill>
              </a:rPr>
              <a:t>The mass of the Higgs boson, the great desert, and asymptotic safety of gravity</a:t>
            </a:r>
            <a:endParaRPr lang="de-DE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Running couplings,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Infrared interval,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UV-IR mapping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de-D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79DCFF"/>
                </a:solidFill>
              </a:rPr>
              <a:t>Running </a:t>
            </a:r>
            <a:r>
              <a:rPr lang="en-US" sz="4000" dirty="0" err="1" smtClean="0">
                <a:solidFill>
                  <a:srgbClr val="79DCFF"/>
                </a:solidFill>
              </a:rPr>
              <a:t>quartic</a:t>
            </a:r>
            <a:r>
              <a:rPr lang="en-US" sz="4000" dirty="0" smtClean="0">
                <a:solidFill>
                  <a:srgbClr val="79DCFF"/>
                </a:solidFill>
              </a:rPr>
              <a:t> scalar coupling </a:t>
            </a:r>
            <a:r>
              <a:rPr lang="el-GR" sz="3600" b="0" dirty="0" smtClean="0">
                <a:solidFill>
                  <a:schemeClr val="tx1"/>
                </a:solidFill>
                <a:latin typeface="Arial"/>
                <a:cs typeface="Arial"/>
              </a:rPr>
              <a:t>λ</a:t>
            </a:r>
            <a:r>
              <a:rPr lang="en-US" sz="4000" dirty="0" smtClean="0">
                <a:solidFill>
                  <a:srgbClr val="79DCFF"/>
                </a:solidFill>
              </a:rPr>
              <a:t/>
            </a:r>
            <a:br>
              <a:rPr lang="en-US" sz="4000" dirty="0" smtClean="0">
                <a:solidFill>
                  <a:srgbClr val="79DCFF"/>
                </a:solidFill>
              </a:rPr>
            </a:br>
            <a:r>
              <a:rPr lang="en-US" sz="4000" dirty="0" smtClean="0">
                <a:solidFill>
                  <a:srgbClr val="79DCFF"/>
                </a:solidFill>
              </a:rPr>
              <a:t>and Yukawa coupling of top quark  </a:t>
            </a:r>
            <a:r>
              <a:rPr lang="en-US" sz="4000" dirty="0" smtClean="0">
                <a:solidFill>
                  <a:schemeClr val="tx1"/>
                </a:solidFill>
              </a:rPr>
              <a:t>h</a:t>
            </a:r>
            <a:endParaRPr lang="de-DE" sz="40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4032448" cy="73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204864"/>
            <a:ext cx="2035696" cy="43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861048"/>
            <a:ext cx="5472608" cy="120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5157192"/>
            <a:ext cx="3816424" cy="124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1331640" y="2996952"/>
            <a:ext cx="3730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neglect gauge couplings g</a:t>
            </a:r>
            <a:endParaRPr lang="de-DE" sz="2400" i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5949280"/>
            <a:ext cx="2195736" cy="44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Partial infrared fixed point 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55911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2051720" y="4005064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u="sng" dirty="0" smtClean="0">
                <a:solidFill>
                  <a:srgbClr val="3366CC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Gauge </a:t>
            </a:r>
            <a:r>
              <a:rPr lang="de-DE" sz="1600" b="1" u="sng" dirty="0" err="1" smtClean="0">
                <a:solidFill>
                  <a:srgbClr val="3366CC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Hierarchy</a:t>
            </a:r>
            <a:r>
              <a:rPr lang="de-DE" sz="1600" b="1" u="sng" dirty="0" smtClean="0">
                <a:solidFill>
                  <a:srgbClr val="3366CC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 Due </a:t>
            </a:r>
            <a:r>
              <a:rPr lang="de-DE" sz="1600" b="1" u="sng" dirty="0" err="1" smtClean="0">
                <a:solidFill>
                  <a:srgbClr val="3366CC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To</a:t>
            </a:r>
            <a:r>
              <a:rPr lang="de-DE" sz="1600" b="1" u="sng" dirty="0" smtClean="0">
                <a:solidFill>
                  <a:srgbClr val="3366CC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 Strong Interactions?.</a:t>
            </a:r>
            <a:r>
              <a:rPr lang="de-DE" sz="16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de-DE" sz="16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de-DE" sz="1600" b="1" u="sng" dirty="0" smtClean="0">
                <a:solidFill>
                  <a:srgbClr val="3366CC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C. Wetterich</a:t>
            </a:r>
            <a:r>
              <a:rPr lang="de-DE" sz="16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lang="de-DE" sz="1600" b="1" u="sng" dirty="0" smtClean="0">
                <a:solidFill>
                  <a:srgbClr val="3366CC"/>
                </a:solidFill>
                <a:effectLst/>
                <a:latin typeface="Arial" pitchFamily="34" charset="0"/>
                <a:cs typeface="Arial" pitchFamily="34" charset="0"/>
                <a:hlinkClick r:id="rId5"/>
              </a:rPr>
              <a:t>Freiburg U.</a:t>
            </a:r>
            <a:r>
              <a:rPr lang="de-DE" sz="16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). Apr 1981. 20 pp. </a:t>
            </a:r>
            <a:br>
              <a:rPr lang="de-DE" sz="16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de-DE" sz="1600" dirty="0" err="1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Published</a:t>
            </a:r>
            <a:r>
              <a:rPr lang="de-DE" sz="16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in </a:t>
            </a:r>
            <a:r>
              <a:rPr lang="de-DE" sz="1600" b="1" dirty="0" err="1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Phys.Lett</a:t>
            </a:r>
            <a:r>
              <a:rPr lang="de-DE" sz="1600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. B104 (1981) 269</a:t>
            </a:r>
            <a:endParaRPr lang="de-DE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/>
          <a:srcRect t="13662"/>
          <a:stretch>
            <a:fillRect/>
          </a:stretch>
        </p:blipFill>
        <p:spPr bwMode="auto">
          <a:xfrm>
            <a:off x="1907704" y="4941168"/>
            <a:ext cx="5295900" cy="13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199387" cy="520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infrared interval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608" y="1988840"/>
            <a:ext cx="7344816" cy="338437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allowed values of  </a:t>
            </a:r>
            <a:r>
              <a:rPr lang="el-GR" dirty="0" smtClean="0">
                <a:latin typeface="Arial"/>
                <a:cs typeface="Arial"/>
              </a:rPr>
              <a:t>λ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/>
              <a:t> or </a:t>
            </a:r>
            <a:r>
              <a:rPr lang="el-GR" dirty="0" smtClean="0">
                <a:latin typeface="Arial"/>
                <a:cs typeface="Arial"/>
              </a:rPr>
              <a:t>λ</a:t>
            </a:r>
            <a:r>
              <a:rPr lang="en-US" dirty="0" smtClean="0"/>
              <a:t>/h</a:t>
            </a:r>
            <a:r>
              <a:rPr lang="en-US" baseline="30000" dirty="0" smtClean="0"/>
              <a:t>2</a:t>
            </a:r>
            <a:r>
              <a:rPr lang="en-US" dirty="0" smtClean="0"/>
              <a:t> at UV-scale </a:t>
            </a:r>
            <a:r>
              <a:rPr lang="el-GR" dirty="0" smtClean="0">
                <a:latin typeface="Arial"/>
                <a:cs typeface="Arial"/>
              </a:rPr>
              <a:t>Λ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dirty="0" smtClean="0"/>
              <a:t>             </a:t>
            </a:r>
            <a:r>
              <a:rPr lang="en-US" dirty="0" smtClean="0">
                <a:solidFill>
                  <a:srgbClr val="F9FBFD"/>
                </a:solidFill>
              </a:rPr>
              <a:t>between zero and infinity</a:t>
            </a:r>
          </a:p>
          <a:p>
            <a:pPr>
              <a:buNone/>
            </a:pPr>
            <a:r>
              <a:rPr lang="en-US" dirty="0" smtClean="0"/>
              <a:t>                     are mapped to </a:t>
            </a:r>
          </a:p>
          <a:p>
            <a:pPr>
              <a:buNone/>
            </a:pPr>
            <a:r>
              <a:rPr lang="en-US" dirty="0" smtClean="0"/>
              <a:t>      finite infrared interval of values of </a:t>
            </a:r>
          </a:p>
          <a:p>
            <a:pPr>
              <a:buNone/>
            </a:pPr>
            <a:r>
              <a:rPr lang="en-US" dirty="0" smtClean="0">
                <a:solidFill>
                  <a:srgbClr val="F9FBFD"/>
                </a:solidFill>
              </a:rPr>
              <a:t>                 </a:t>
            </a:r>
            <a:r>
              <a:rPr lang="el-GR" dirty="0" smtClean="0">
                <a:solidFill>
                  <a:srgbClr val="F9FBFD"/>
                </a:solidFill>
                <a:latin typeface="Arial"/>
                <a:cs typeface="Arial"/>
              </a:rPr>
              <a:t>λ</a:t>
            </a:r>
            <a:r>
              <a:rPr lang="en-US" dirty="0" smtClean="0">
                <a:solidFill>
                  <a:srgbClr val="F9FBFD"/>
                </a:solidFill>
              </a:rPr>
              <a:t>/h</a:t>
            </a:r>
            <a:r>
              <a:rPr lang="en-US" baseline="30000" dirty="0" smtClean="0">
                <a:solidFill>
                  <a:srgbClr val="F9FBFD"/>
                </a:solidFill>
              </a:rPr>
              <a:t>2</a:t>
            </a:r>
            <a:r>
              <a:rPr lang="en-US" dirty="0" smtClean="0">
                <a:solidFill>
                  <a:srgbClr val="F9FBFD"/>
                </a:solidFill>
              </a:rPr>
              <a:t> at Fermi scale</a:t>
            </a:r>
            <a:r>
              <a:rPr lang="el-GR" dirty="0" smtClean="0">
                <a:solidFill>
                  <a:srgbClr val="F9FBFD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F9FBFD"/>
                </a:solidFill>
              </a:rPr>
              <a:t> </a:t>
            </a:r>
            <a:endParaRPr lang="de-DE" dirty="0">
              <a:solidFill>
                <a:srgbClr val="F9FBF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b="44230"/>
          <a:stretch>
            <a:fillRect/>
          </a:stretch>
        </p:blipFill>
        <p:spPr bwMode="auto">
          <a:xfrm>
            <a:off x="4427984" y="1916832"/>
            <a:ext cx="215265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5085184"/>
            <a:ext cx="6048672" cy="104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861048"/>
            <a:ext cx="335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infrared interval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43608" y="1772816"/>
            <a:ext cx="3180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deviation from partial </a:t>
            </a:r>
          </a:p>
          <a:p>
            <a:r>
              <a:rPr lang="en-US" sz="2400" dirty="0" smtClean="0"/>
              <a:t>fixed point</a:t>
            </a:r>
            <a:endParaRPr lang="de-DE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t="49573"/>
          <a:stretch>
            <a:fillRect/>
          </a:stretch>
        </p:blipFill>
        <p:spPr bwMode="auto">
          <a:xfrm>
            <a:off x="4427984" y="3068960"/>
            <a:ext cx="2152650" cy="58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1187624" y="3140968"/>
            <a:ext cx="254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flow parameter s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844824"/>
            <a:ext cx="1720974" cy="79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852936"/>
            <a:ext cx="3571011" cy="87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365104"/>
            <a:ext cx="4896544" cy="99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infrared interval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99592" y="184482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small x :</a:t>
            </a:r>
            <a:endParaRPr lang="de-DE" sz="2800" dirty="0"/>
          </a:p>
        </p:txBody>
      </p:sp>
      <p:sp>
        <p:nvSpPr>
          <p:cNvPr id="7" name="Textfeld 6"/>
          <p:cNvSpPr txBox="1"/>
          <p:nvPr/>
        </p:nvSpPr>
        <p:spPr>
          <a:xfrm>
            <a:off x="971600" y="458112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solution</a:t>
            </a:r>
            <a:endParaRPr lang="de-DE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683568" y="594928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9FBFD"/>
                </a:solidFill>
              </a:rPr>
              <a:t>infrared interval shrinks as </a:t>
            </a:r>
            <a:r>
              <a:rPr lang="el-GR" dirty="0" smtClean="0">
                <a:solidFill>
                  <a:srgbClr val="F9FBFD"/>
                </a:solidFill>
                <a:latin typeface="Arial"/>
                <a:cs typeface="Arial"/>
              </a:rPr>
              <a:t>μ</a:t>
            </a:r>
            <a:r>
              <a:rPr lang="en-US" dirty="0" smtClean="0">
                <a:solidFill>
                  <a:srgbClr val="F9FBFD"/>
                </a:solidFill>
                <a:latin typeface="Arial"/>
                <a:cs typeface="Arial"/>
              </a:rPr>
              <a:t>/</a:t>
            </a:r>
            <a:r>
              <a:rPr lang="el-GR" dirty="0" smtClean="0">
                <a:solidFill>
                  <a:srgbClr val="F9FBFD"/>
                </a:solidFill>
                <a:latin typeface="Arial"/>
                <a:cs typeface="Arial"/>
              </a:rPr>
              <a:t>Λ</a:t>
            </a:r>
            <a:r>
              <a:rPr lang="en-US" dirty="0" smtClean="0">
                <a:solidFill>
                  <a:srgbClr val="F9FBFD"/>
                </a:solidFill>
              </a:rPr>
              <a:t> decreases</a:t>
            </a:r>
            <a:endParaRPr lang="de-DE" dirty="0">
              <a:solidFill>
                <a:srgbClr val="F9FBF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550533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661248"/>
            <a:ext cx="4194442" cy="98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infrared interval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 t="18373" r="8624"/>
          <a:stretch>
            <a:fillRect/>
          </a:stretch>
        </p:blipFill>
        <p:spPr bwMode="auto">
          <a:xfrm>
            <a:off x="5148064" y="5661248"/>
            <a:ext cx="3428156" cy="95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348880"/>
            <a:ext cx="5184576" cy="409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 2"/>
          <p:cNvSpPr/>
          <p:nvPr/>
        </p:nvSpPr>
        <p:spPr>
          <a:xfrm>
            <a:off x="2286000" y="332656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hlinkClick r:id="rId3"/>
              </a:rPr>
              <a:t>The Mass Of The Higgs Particle.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hlinkClick r:id="rId4"/>
              </a:rPr>
              <a:t>C. </a:t>
            </a:r>
            <a:r>
              <a:rPr lang="en-US" sz="1800" dirty="0" err="1" smtClean="0">
                <a:hlinkClick r:id="rId4"/>
              </a:rPr>
              <a:t>Wetterich</a:t>
            </a:r>
            <a:r>
              <a:rPr lang="en-US" sz="1800" dirty="0" smtClean="0"/>
              <a:t> (</a:t>
            </a:r>
            <a:r>
              <a:rPr lang="en-US" sz="1800" dirty="0" smtClean="0">
                <a:hlinkClick r:id="rId5"/>
              </a:rPr>
              <a:t>DESY</a:t>
            </a:r>
            <a:r>
              <a:rPr lang="en-US" sz="1800" dirty="0" smtClean="0"/>
              <a:t>). Nov 1987. 52 pp. </a:t>
            </a:r>
            <a:br>
              <a:rPr lang="en-US" sz="1800" dirty="0" smtClean="0"/>
            </a:br>
            <a:r>
              <a:rPr lang="en-US" sz="1800" dirty="0" smtClean="0"/>
              <a:t>DESY-87-154, C87/07/23</a:t>
            </a:r>
            <a:br>
              <a:rPr lang="en-US" sz="1800" dirty="0" smtClean="0"/>
            </a:br>
            <a:r>
              <a:rPr lang="en-US" sz="1800" dirty="0" smtClean="0"/>
              <a:t>Talk presented at Conference: </a:t>
            </a:r>
            <a:r>
              <a:rPr lang="en-US" sz="1800" dirty="0" smtClean="0">
                <a:hlinkClick r:id="rId6" action="ppaction://hlinkfile"/>
              </a:rPr>
              <a:t>C87-07-23</a:t>
            </a:r>
            <a:r>
              <a:rPr lang="en-US" sz="1800" dirty="0" smtClean="0"/>
              <a:t> (Trieste HEP Workshop 1987:0403)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63272" cy="2592288"/>
          </a:xfrm>
        </p:spPr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realistic mass of top quark (2010),</a:t>
            </a:r>
            <a:br>
              <a:rPr lang="en-US" dirty="0" smtClean="0">
                <a:solidFill>
                  <a:srgbClr val="79DCFF"/>
                </a:solidFill>
              </a:rPr>
            </a:br>
            <a:r>
              <a:rPr lang="en-US" dirty="0" smtClean="0">
                <a:solidFill>
                  <a:srgbClr val="79DCFF"/>
                </a:solidFill>
              </a:rPr>
              <a:t>ultraviolet cutoff: </a:t>
            </a:r>
            <a:br>
              <a:rPr lang="en-US" dirty="0" smtClean="0">
                <a:solidFill>
                  <a:srgbClr val="79DCFF"/>
                </a:solidFill>
              </a:rPr>
            </a:br>
            <a:r>
              <a:rPr lang="en-US" dirty="0" smtClean="0">
                <a:solidFill>
                  <a:srgbClr val="79DCFF"/>
                </a:solidFill>
              </a:rPr>
              <a:t>reduced Planck mass 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013176"/>
            <a:ext cx="839514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996952"/>
            <a:ext cx="4968552" cy="5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a prediction…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8105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77072"/>
            <a:ext cx="798301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45101" t="75000" r="26937" b="10000"/>
          <a:stretch>
            <a:fillRect/>
          </a:stretch>
        </p:blipFill>
        <p:spPr bwMode="auto">
          <a:xfrm>
            <a:off x="2051720" y="5877272"/>
            <a:ext cx="595266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ultraviolet- infrared map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dirty="0" smtClean="0"/>
              <a:t>Whole range of small </a:t>
            </a:r>
            <a:r>
              <a:rPr lang="el-GR" sz="4000" dirty="0" smtClean="0">
                <a:latin typeface="Arial"/>
                <a:cs typeface="Arial"/>
              </a:rPr>
              <a:t>λ</a:t>
            </a:r>
            <a:r>
              <a:rPr lang="en-US" sz="4000" dirty="0" smtClean="0">
                <a:latin typeface="Arial"/>
                <a:cs typeface="Arial"/>
              </a:rPr>
              <a:t> </a:t>
            </a:r>
          </a:p>
          <a:p>
            <a:pPr>
              <a:buNone/>
            </a:pPr>
            <a:r>
              <a:rPr lang="en-US" sz="4000" dirty="0" smtClean="0">
                <a:cs typeface="Arial"/>
              </a:rPr>
              <a:t>at ultraviolet scale is mapped by</a:t>
            </a:r>
          </a:p>
          <a:p>
            <a:pPr>
              <a:buNone/>
            </a:pPr>
            <a:r>
              <a:rPr lang="en-US" sz="4000" dirty="0" smtClean="0">
                <a:cs typeface="Arial"/>
              </a:rPr>
              <a:t>renormalization flow </a:t>
            </a:r>
          </a:p>
          <a:p>
            <a:pPr>
              <a:buNone/>
            </a:pPr>
            <a:r>
              <a:rPr lang="en-US" sz="4000" dirty="0" smtClean="0">
                <a:cs typeface="Arial"/>
              </a:rPr>
              <a:t>to lower bound of  infrared interval !</a:t>
            </a:r>
          </a:p>
          <a:p>
            <a:pPr>
              <a:buNone/>
            </a:pPr>
            <a:r>
              <a:rPr lang="en-US" sz="4000" dirty="0" smtClean="0">
                <a:solidFill>
                  <a:srgbClr val="F9FBFD"/>
                </a:solidFill>
                <a:cs typeface="Arial"/>
              </a:rPr>
              <a:t>Prediction of Higgs boson mass </a:t>
            </a:r>
          </a:p>
          <a:p>
            <a:pPr>
              <a:buNone/>
            </a:pPr>
            <a:r>
              <a:rPr lang="en-US" sz="4000" dirty="0" smtClean="0">
                <a:solidFill>
                  <a:srgbClr val="F9FBFD"/>
                </a:solidFill>
                <a:cs typeface="Arial"/>
              </a:rPr>
              <a:t>close to 126 </a:t>
            </a:r>
            <a:r>
              <a:rPr lang="en-US" sz="4000" dirty="0" err="1" smtClean="0">
                <a:solidFill>
                  <a:srgbClr val="F9FBFD"/>
                </a:solidFill>
                <a:cs typeface="Arial"/>
              </a:rPr>
              <a:t>GeV</a:t>
            </a:r>
            <a:endParaRPr lang="de-DE" sz="4000" dirty="0">
              <a:solidFill>
                <a:srgbClr val="F9FBF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remark on </a:t>
            </a:r>
            <a:r>
              <a:rPr lang="en-US" dirty="0" err="1" smtClean="0">
                <a:solidFill>
                  <a:srgbClr val="79DCFF"/>
                </a:solidFill>
              </a:rPr>
              <a:t>metastable</a:t>
            </a:r>
            <a:r>
              <a:rPr lang="en-US" dirty="0" smtClean="0">
                <a:solidFill>
                  <a:srgbClr val="79DCFF"/>
                </a:solidFill>
              </a:rPr>
              <a:t> vacuum 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348880"/>
            <a:ext cx="5040560" cy="403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899592" y="1484784"/>
            <a:ext cx="7432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model known where this is realized in reliable way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key points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en-US" dirty="0" smtClean="0"/>
              <a:t>great desert</a:t>
            </a:r>
          </a:p>
          <a:p>
            <a:r>
              <a:rPr lang="en-US" dirty="0" smtClean="0"/>
              <a:t>solution of hierarchy problem at high scale</a:t>
            </a:r>
          </a:p>
          <a:p>
            <a:r>
              <a:rPr lang="en-US" dirty="0" smtClean="0"/>
              <a:t>high scale fixed point</a:t>
            </a:r>
          </a:p>
          <a:p>
            <a:r>
              <a:rPr lang="en-US" dirty="0" smtClean="0"/>
              <a:t>vanishing scalar coupling at fixed point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3600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gauge hierarchy problem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and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fine tuning problem</a:t>
            </a:r>
            <a:endParaRPr lang="de-D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quantum effective potential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601537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429000"/>
            <a:ext cx="17145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467544" y="5157192"/>
            <a:ext cx="8501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scalar field  </a:t>
            </a:r>
            <a:r>
              <a:rPr lang="el-GR" dirty="0" smtClean="0"/>
              <a:t>χ</a:t>
            </a:r>
            <a:r>
              <a:rPr lang="en-US" dirty="0" smtClean="0"/>
              <a:t> with high expectation value M,</a:t>
            </a:r>
          </a:p>
          <a:p>
            <a:r>
              <a:rPr lang="en-US" dirty="0" smtClean="0"/>
              <a:t>say Planck mass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anomalous mass dimension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72816"/>
            <a:ext cx="53625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852936"/>
            <a:ext cx="53625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4067944" y="4581128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i="1" dirty="0" smtClean="0">
                <a:solidFill>
                  <a:srgbClr val="FFFF00"/>
                </a:solidFill>
              </a:rPr>
              <a:t>one loop, </a:t>
            </a:r>
          </a:p>
          <a:p>
            <a:pPr lvl="0"/>
            <a:r>
              <a:rPr lang="en-US" sz="2400" i="1" dirty="0" smtClean="0">
                <a:solidFill>
                  <a:srgbClr val="FFFF00"/>
                </a:solidFill>
              </a:rPr>
              <a:t>neglect gauge couplings g</a:t>
            </a:r>
            <a:endParaRPr lang="de-DE" sz="24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fixed point for </a:t>
            </a:r>
            <a:r>
              <a:rPr lang="el-GR" dirty="0" smtClean="0">
                <a:solidFill>
                  <a:srgbClr val="79DCFF"/>
                </a:solidFill>
              </a:rPr>
              <a:t>γ</a:t>
            </a:r>
            <a:r>
              <a:rPr lang="en-US" dirty="0" smtClean="0">
                <a:solidFill>
                  <a:srgbClr val="79DCFF"/>
                </a:solidFill>
              </a:rPr>
              <a:t>  = 0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US" sz="2800" dirty="0" smtClean="0"/>
              <a:t>zero temperature electroweak phase transition (as function of </a:t>
            </a:r>
            <a:r>
              <a:rPr lang="el-GR" sz="2800" dirty="0" smtClean="0"/>
              <a:t>γ</a:t>
            </a:r>
            <a:r>
              <a:rPr lang="en-US" sz="2800" dirty="0" smtClean="0"/>
              <a:t>  ) is essentially second order</a:t>
            </a:r>
          </a:p>
          <a:p>
            <a:r>
              <a:rPr lang="en-US" sz="2800" dirty="0" smtClean="0"/>
              <a:t>fixed point with effective dilatation symmetry</a:t>
            </a:r>
          </a:p>
          <a:p>
            <a:r>
              <a:rPr lang="en-US" sz="2800" dirty="0" smtClean="0"/>
              <a:t>no flow of  </a:t>
            </a:r>
            <a:r>
              <a:rPr lang="el-GR" sz="2800" dirty="0" smtClean="0"/>
              <a:t>γ</a:t>
            </a:r>
            <a:r>
              <a:rPr lang="en-US" sz="2800" dirty="0" smtClean="0"/>
              <a:t>  at fixed point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naturalness due to enhanced symmetry</a:t>
            </a:r>
          </a:p>
          <a:p>
            <a:r>
              <a:rPr lang="en-US" sz="2800" dirty="0" smtClean="0"/>
              <a:t>small deviations from fixed point due to running couplings: leading effect is lower bound on Fermi scale by quark-</a:t>
            </a:r>
            <a:r>
              <a:rPr lang="en-US" sz="2800" dirty="0" err="1" smtClean="0"/>
              <a:t>antiquark</a:t>
            </a:r>
            <a:r>
              <a:rPr lang="en-US" sz="2800" dirty="0" smtClean="0"/>
              <a:t> condensates </a:t>
            </a: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717032"/>
            <a:ext cx="4032448" cy="62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renormalization group improved perturbation theory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/>
          <a:lstStyle/>
          <a:p>
            <a:r>
              <a:rPr lang="en-US" sz="2800" dirty="0" smtClean="0"/>
              <a:t>no change of form of flow equation</a:t>
            </a:r>
          </a:p>
          <a:p>
            <a:r>
              <a:rPr lang="en-US" sz="2800" dirty="0" smtClean="0"/>
              <a:t>loop corrections to anomalous mass dimension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small </a:t>
            </a:r>
            <a:r>
              <a:rPr lang="el-GR" sz="2800" dirty="0" smtClean="0"/>
              <a:t>γ</a:t>
            </a:r>
            <a:r>
              <a:rPr lang="en-US" sz="2800" dirty="0" smtClean="0"/>
              <a:t>  at high scale remains small at low scale</a:t>
            </a:r>
          </a:p>
          <a:p>
            <a:r>
              <a:rPr lang="en-US" sz="2800" dirty="0" smtClean="0"/>
              <a:t>no need of tuning order by order in perturbation theory</a:t>
            </a:r>
          </a:p>
          <a:p>
            <a:r>
              <a:rPr lang="en-US" sz="2800" dirty="0" smtClean="0"/>
              <a:t>fine tuning problem </a:t>
            </a:r>
            <a:r>
              <a:rPr lang="en-US" sz="2800" dirty="0" err="1" smtClean="0"/>
              <a:t>artefact</a:t>
            </a:r>
            <a:r>
              <a:rPr lang="en-US" sz="2800" dirty="0" smtClean="0"/>
              <a:t> of bad expansion               ( perturbation theory does not see fixed point and associated effective dilatation symmetry )</a:t>
            </a:r>
            <a:endParaRPr lang="de-DE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140968"/>
            <a:ext cx="2234586" cy="6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4572000" y="3068960"/>
            <a:ext cx="137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9FBFD"/>
                </a:solidFill>
              </a:rPr>
              <a:t>+ …</a:t>
            </a:r>
            <a:endParaRPr lang="de-DE" dirty="0">
              <a:solidFill>
                <a:srgbClr val="F9FBF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critical physics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6504"/>
          </a:xfrm>
        </p:spPr>
        <p:txBody>
          <a:bodyPr/>
          <a:lstStyle/>
          <a:p>
            <a:r>
              <a:rPr lang="en-US" sz="2800" dirty="0" smtClean="0">
                <a:solidFill>
                  <a:srgbClr val="F9FBFD"/>
                </a:solidFill>
              </a:rPr>
              <a:t>second order phase transition corresponds to critical surface in general space of couplings</a:t>
            </a:r>
          </a:p>
          <a:p>
            <a:r>
              <a:rPr lang="en-US" sz="2800" dirty="0" smtClean="0">
                <a:solidFill>
                  <a:srgbClr val="F9FBFD"/>
                </a:solidFill>
              </a:rPr>
              <a:t>flow of couplings remains within critical surface</a:t>
            </a:r>
          </a:p>
          <a:p>
            <a:r>
              <a:rPr lang="en-US" sz="2800" dirty="0" smtClean="0">
                <a:solidFill>
                  <a:srgbClr val="F9FBFD"/>
                </a:solidFill>
              </a:rPr>
              <a:t>once couplings are near critical surface at one scale, they remain in the vicinity of critical surface</a:t>
            </a:r>
          </a:p>
          <a:p>
            <a:r>
              <a:rPr lang="en-US" sz="2800" dirty="0" smtClean="0">
                <a:solidFill>
                  <a:srgbClr val="F9FBFD"/>
                </a:solidFill>
              </a:rPr>
              <a:t>gauge hierarchy problem : explain why world is near critical surface for electroweak phase transition</a:t>
            </a:r>
          </a:p>
          <a:p>
            <a:r>
              <a:rPr lang="en-US" sz="3600" dirty="0" smtClean="0"/>
              <a:t>explanation can be at arbitrary scale !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79DCFF"/>
                </a:solidFill>
              </a:rPr>
              <a:t>critical physics in statistical physics</a:t>
            </a:r>
            <a:endParaRPr lang="de-DE" sz="4000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use of naïve perturbation theory </a:t>
            </a:r>
          </a:p>
          <a:p>
            <a:pPr>
              <a:buNone/>
            </a:pPr>
            <a:r>
              <a:rPr lang="en-US" dirty="0" smtClean="0"/>
              <a:t>( without RG – improvement ) </a:t>
            </a:r>
          </a:p>
          <a:p>
            <a:pPr>
              <a:buNone/>
            </a:pPr>
            <a:r>
              <a:rPr lang="en-US" dirty="0" smtClean="0"/>
              <a:t>would make the existence of critical temperature look “unnatural”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>
                <a:solidFill>
                  <a:srgbClr val="F9FBFD"/>
                </a:solidFill>
              </a:rPr>
              <a:t>artefact</a:t>
            </a:r>
            <a:r>
              <a:rPr lang="en-US" dirty="0" smtClean="0">
                <a:solidFill>
                  <a:srgbClr val="F9FBFD"/>
                </a:solidFill>
              </a:rPr>
              <a:t> of badly converging expansion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a prediction …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268760"/>
            <a:ext cx="4536504" cy="344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653137"/>
            <a:ext cx="4536504" cy="193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conclusions fine tuning problem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4674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7" y="3356992"/>
            <a:ext cx="6480721" cy="171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2411760" y="5229200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 smtClean="0">
                <a:solidFill>
                  <a:srgbClr val="FFFF00"/>
                </a:solidFill>
                <a:hlinkClick r:id="rId4"/>
              </a:rPr>
              <a:t>Fine Tuning Problem And The Renormalization Group.</a:t>
            </a:r>
            <a:r>
              <a:rPr lang="en-US" sz="1600" dirty="0" smtClean="0">
                <a:solidFill>
                  <a:srgbClr val="FFFF00"/>
                </a:solidFill>
              </a:rPr>
              <a:t/>
            </a:r>
            <a:br>
              <a:rPr lang="en-US" sz="1600" dirty="0" smtClean="0">
                <a:solidFill>
                  <a:srgbClr val="FFFF00"/>
                </a:solidFill>
              </a:rPr>
            </a:br>
            <a:r>
              <a:rPr lang="en-US" sz="1600" dirty="0" smtClean="0">
                <a:solidFill>
                  <a:srgbClr val="FFFF00"/>
                </a:solidFill>
                <a:hlinkClick r:id="rId5"/>
              </a:rPr>
              <a:t>C. </a:t>
            </a:r>
            <a:r>
              <a:rPr lang="en-US" sz="1600" dirty="0" err="1" smtClean="0">
                <a:solidFill>
                  <a:srgbClr val="FFFF00"/>
                </a:solidFill>
                <a:hlinkClick r:id="rId5"/>
              </a:rPr>
              <a:t>Wetterich</a:t>
            </a:r>
            <a:r>
              <a:rPr lang="en-US" sz="1600" dirty="0" smtClean="0">
                <a:solidFill>
                  <a:srgbClr val="FFFF00"/>
                </a:solidFill>
              </a:rPr>
              <a:t> (</a:t>
            </a:r>
            <a:r>
              <a:rPr lang="en-US" sz="1600" dirty="0" smtClean="0">
                <a:solidFill>
                  <a:srgbClr val="FFFF00"/>
                </a:solidFill>
                <a:hlinkClick r:id="rId6"/>
              </a:rPr>
              <a:t>CERN</a:t>
            </a:r>
            <a:r>
              <a:rPr lang="en-US" sz="1600" dirty="0" smtClean="0">
                <a:solidFill>
                  <a:srgbClr val="FFFF00"/>
                </a:solidFill>
              </a:rPr>
              <a:t>). Feb 1983. 13 pp. </a:t>
            </a:r>
            <a:br>
              <a:rPr lang="en-US" sz="1600" dirty="0" smtClean="0">
                <a:solidFill>
                  <a:srgbClr val="FFFF00"/>
                </a:solidFill>
              </a:rPr>
            </a:br>
            <a:r>
              <a:rPr lang="en-US" sz="1600" dirty="0" smtClean="0">
                <a:solidFill>
                  <a:srgbClr val="FFFF00"/>
                </a:solidFill>
              </a:rPr>
              <a:t>Published in </a:t>
            </a:r>
            <a:r>
              <a:rPr lang="en-US" sz="1600" b="1" dirty="0" err="1" smtClean="0">
                <a:solidFill>
                  <a:srgbClr val="FFFF00"/>
                </a:solidFill>
              </a:rPr>
              <a:t>Phys.Lett</a:t>
            </a:r>
            <a:r>
              <a:rPr lang="en-US" sz="1600" b="1" dirty="0" smtClean="0">
                <a:solidFill>
                  <a:srgbClr val="FFFF00"/>
                </a:solidFill>
              </a:rPr>
              <a:t>. B140 (1984) 215</a:t>
            </a:r>
            <a:r>
              <a:rPr lang="en-US" sz="1600" dirty="0" smtClean="0">
                <a:solidFill>
                  <a:srgbClr val="FFFF00"/>
                </a:solidFill>
              </a:rPr>
              <a:t/>
            </a:r>
            <a:br>
              <a:rPr lang="en-US" sz="1600" dirty="0" smtClean="0">
                <a:solidFill>
                  <a:srgbClr val="FFFF00"/>
                </a:solidFill>
              </a:rPr>
            </a:br>
            <a:endParaRPr lang="de-DE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4664"/>
            <a:ext cx="5400600" cy="407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725144"/>
            <a:ext cx="6192688" cy="199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SUSY </a:t>
            </a:r>
            <a:r>
              <a:rPr lang="en-US" dirty="0" err="1" smtClean="0">
                <a:solidFill>
                  <a:srgbClr val="79DCFF"/>
                </a:solidFill>
              </a:rPr>
              <a:t>vs</a:t>
            </a:r>
            <a:r>
              <a:rPr lang="en-US" dirty="0" smtClean="0">
                <a:solidFill>
                  <a:srgbClr val="79DCFF"/>
                </a:solidFill>
              </a:rPr>
              <a:t> Standard Model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natural predictions</a:t>
            </a:r>
          </a:p>
          <a:p>
            <a:r>
              <a:rPr lang="en-US" sz="2800" dirty="0" smtClean="0">
                <a:solidFill>
                  <a:srgbClr val="F9FBFD"/>
                </a:solidFill>
              </a:rPr>
              <a:t>baryon and lepton number conservation                  </a:t>
            </a:r>
            <a:r>
              <a:rPr lang="en-US" sz="2800" dirty="0" smtClean="0">
                <a:solidFill>
                  <a:srgbClr val="FFFF00"/>
                </a:solidFill>
              </a:rPr>
              <a:t>S</a:t>
            </a:r>
            <a:r>
              <a:rPr lang="en-US" sz="2800" dirty="0" smtClean="0"/>
              <a:t>M</a:t>
            </a:r>
          </a:p>
          <a:p>
            <a:r>
              <a:rPr lang="en-US" sz="2800" dirty="0" smtClean="0">
                <a:solidFill>
                  <a:srgbClr val="F9FBFD"/>
                </a:solidFill>
              </a:rPr>
              <a:t>flavor and CP violation described by CKM matrix   </a:t>
            </a:r>
            <a:r>
              <a:rPr lang="en-US" sz="2800" dirty="0" smtClean="0"/>
              <a:t>SM</a:t>
            </a:r>
          </a:p>
          <a:p>
            <a:r>
              <a:rPr lang="en-US" sz="2800" dirty="0" smtClean="0">
                <a:solidFill>
                  <a:srgbClr val="F9FBFD"/>
                </a:solidFill>
              </a:rPr>
              <a:t>absence of strangeness violating neutral currents     </a:t>
            </a:r>
            <a:r>
              <a:rPr lang="en-US" sz="2800" dirty="0" smtClean="0"/>
              <a:t>SM</a:t>
            </a:r>
          </a:p>
          <a:p>
            <a:r>
              <a:rPr lang="en-US" sz="2800" dirty="0" smtClean="0">
                <a:solidFill>
                  <a:srgbClr val="F9FBFD"/>
                </a:solidFill>
              </a:rPr>
              <a:t>g-2 etc.</a:t>
            </a:r>
            <a:r>
              <a:rPr lang="en-US" sz="2800" dirty="0" smtClean="0"/>
              <a:t>                                                                     SM</a:t>
            </a:r>
          </a:p>
          <a:p>
            <a:r>
              <a:rPr lang="en-US" sz="2800" dirty="0" smtClean="0">
                <a:solidFill>
                  <a:srgbClr val="F9FBFD"/>
                </a:solidFill>
              </a:rPr>
              <a:t>dark matter particle (WIMP)                                 </a:t>
            </a:r>
            <a:r>
              <a:rPr lang="en-US" sz="2800" dirty="0" smtClean="0"/>
              <a:t>SUSY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key points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en-US" dirty="0" smtClean="0"/>
              <a:t>great desert</a:t>
            </a:r>
          </a:p>
          <a:p>
            <a:r>
              <a:rPr lang="en-US" dirty="0" smtClean="0"/>
              <a:t>solution of hierarchy problem at high scale</a:t>
            </a:r>
          </a:p>
          <a:p>
            <a:r>
              <a:rPr lang="en-US" dirty="0" smtClean="0"/>
              <a:t>high scale fixed point</a:t>
            </a:r>
          </a:p>
          <a:p>
            <a:r>
              <a:rPr lang="en-US" dirty="0" smtClean="0"/>
              <a:t>vanishing scalar coupling at fixed point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295232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high scale fixed point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09683"/>
            <a:ext cx="3672408" cy="389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5589240"/>
            <a:ext cx="4968552" cy="115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5949280"/>
            <a:ext cx="21145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79DCFF"/>
                </a:solidFill>
              </a:rPr>
              <a:t>large anomalous mass dimension ?</a:t>
            </a:r>
            <a:endParaRPr lang="de-DE" sz="4000" dirty="0">
              <a:solidFill>
                <a:srgbClr val="79DCFF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444208" y="3501008"/>
            <a:ext cx="244827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de-DE" sz="1400" b="1" u="sng" dirty="0" smtClean="0">
                <a:solidFill>
                  <a:srgbClr val="3366CC"/>
                </a:solidFill>
                <a:effectLst/>
                <a:latin typeface="Arial" pitchFamily="34" charset="0"/>
                <a:cs typeface="Arial" pitchFamily="34" charset="0"/>
                <a:hlinkClick r:id="rId5"/>
              </a:rPr>
              <a:t>Gauge </a:t>
            </a:r>
            <a:r>
              <a:rPr lang="de-DE" sz="1400" b="1" u="sng" dirty="0" err="1" smtClean="0">
                <a:solidFill>
                  <a:srgbClr val="3366CC"/>
                </a:solidFill>
                <a:effectLst/>
                <a:latin typeface="Arial" pitchFamily="34" charset="0"/>
                <a:cs typeface="Arial" pitchFamily="34" charset="0"/>
                <a:hlinkClick r:id="rId5"/>
              </a:rPr>
              <a:t>Hierarchy</a:t>
            </a:r>
            <a:r>
              <a:rPr lang="de-DE" sz="1400" b="1" u="sng" dirty="0" smtClean="0">
                <a:solidFill>
                  <a:srgbClr val="3366CC"/>
                </a:solidFill>
                <a:effectLst/>
                <a:latin typeface="Arial" pitchFamily="34" charset="0"/>
                <a:cs typeface="Arial" pitchFamily="34" charset="0"/>
                <a:hlinkClick r:id="rId5"/>
              </a:rPr>
              <a:t> Due </a:t>
            </a:r>
            <a:r>
              <a:rPr lang="de-DE" sz="1400" b="1" u="sng" dirty="0" err="1" smtClean="0">
                <a:solidFill>
                  <a:srgbClr val="3366CC"/>
                </a:solidFill>
                <a:effectLst/>
                <a:latin typeface="Arial" pitchFamily="34" charset="0"/>
                <a:cs typeface="Arial" pitchFamily="34" charset="0"/>
                <a:hlinkClick r:id="rId5"/>
              </a:rPr>
              <a:t>To</a:t>
            </a:r>
            <a:r>
              <a:rPr lang="de-DE" sz="1400" b="1" u="sng" dirty="0" smtClean="0">
                <a:solidFill>
                  <a:srgbClr val="3366CC"/>
                </a:solidFill>
                <a:effectLst/>
                <a:latin typeface="Arial" pitchFamily="34" charset="0"/>
                <a:cs typeface="Arial" pitchFamily="34" charset="0"/>
                <a:hlinkClick r:id="rId5"/>
              </a:rPr>
              <a:t> Strong Interactions?.</a:t>
            </a:r>
            <a:r>
              <a:rPr lang="de-DE" sz="14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de-DE" sz="14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de-DE" sz="1400" b="1" u="sng" dirty="0" smtClean="0">
                <a:solidFill>
                  <a:srgbClr val="3366CC"/>
                </a:solidFill>
                <a:effectLst/>
                <a:latin typeface="Arial" pitchFamily="34" charset="0"/>
                <a:cs typeface="Arial" pitchFamily="34" charset="0"/>
                <a:hlinkClick r:id="rId6"/>
              </a:rPr>
              <a:t>C. Wetterich</a:t>
            </a:r>
            <a:r>
              <a:rPr lang="de-DE" sz="14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lang="de-DE" sz="1400" b="1" u="sng" dirty="0" smtClean="0">
                <a:solidFill>
                  <a:srgbClr val="3366CC"/>
                </a:solidFill>
                <a:effectLst/>
                <a:latin typeface="Arial" pitchFamily="34" charset="0"/>
                <a:cs typeface="Arial" pitchFamily="34" charset="0"/>
                <a:hlinkClick r:id="rId7"/>
              </a:rPr>
              <a:t>Freiburg U.</a:t>
            </a:r>
            <a:r>
              <a:rPr lang="de-DE" sz="14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). Apr 1981. 20 pp. </a:t>
            </a:r>
            <a:br>
              <a:rPr lang="de-DE" sz="14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de-DE" sz="1400" dirty="0" err="1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Published</a:t>
            </a:r>
            <a:r>
              <a:rPr lang="de-DE" sz="14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in </a:t>
            </a:r>
            <a:r>
              <a:rPr lang="de-DE" sz="1400" b="1" dirty="0" err="1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Phys.Lett</a:t>
            </a:r>
            <a:r>
              <a:rPr lang="de-DE" sz="1400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. B104 (1981) 269</a:t>
            </a:r>
            <a:r>
              <a:rPr lang="de-DE" sz="17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de-DE" sz="17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de-DE" sz="1800" dirty="0" smtClean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relevant and irrelevant couplings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&lt; 2 deviation from critical surface is relevant coupling</a:t>
            </a:r>
          </a:p>
          <a:p>
            <a:r>
              <a:rPr lang="en-US" dirty="0" smtClean="0"/>
              <a:t>A &gt; 2 deviation from critical surface is irrelevant coupling</a:t>
            </a:r>
          </a:p>
          <a:p>
            <a:r>
              <a:rPr lang="en-US" dirty="0" smtClean="0"/>
              <a:t>parameters in effective action are attracted towards the critical surface as scale k flows towards the infrared</a:t>
            </a:r>
          </a:p>
          <a:p>
            <a:r>
              <a:rPr lang="en-US" dirty="0" smtClean="0"/>
              <a:t>self-tuned criticality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en-US" sz="4000" dirty="0" smtClean="0">
                <a:solidFill>
                  <a:srgbClr val="79DCFF"/>
                </a:solidFill>
              </a:rPr>
              <a:t>comparison with critical density in cosmology</a:t>
            </a:r>
            <a:endParaRPr lang="de-DE" sz="4000" dirty="0">
              <a:solidFill>
                <a:srgbClr val="79DCFF"/>
              </a:solidFill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16832"/>
            <a:ext cx="3728138" cy="459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79DCFF"/>
                </a:solidFill>
              </a:rPr>
              <a:t>fixed point in short-distance theory</a:t>
            </a:r>
            <a:endParaRPr lang="de-DE" sz="4000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en-US" sz="2800" dirty="0" smtClean="0"/>
              <a:t>short-distance theory extends SM</a:t>
            </a:r>
          </a:p>
          <a:p>
            <a:r>
              <a:rPr lang="en-US" sz="2800" dirty="0" smtClean="0"/>
              <a:t>minimal: SM + gravity</a:t>
            </a:r>
          </a:p>
          <a:p>
            <a:r>
              <a:rPr lang="en-US" sz="2800" dirty="0" smtClean="0"/>
              <a:t>higher dimensional theory ?</a:t>
            </a:r>
          </a:p>
          <a:p>
            <a:r>
              <a:rPr lang="en-US" sz="2800" dirty="0" smtClean="0"/>
              <a:t>grand unification ?</a:t>
            </a:r>
          </a:p>
          <a:p>
            <a:r>
              <a:rPr lang="en-US" sz="2800" dirty="0" smtClean="0"/>
              <a:t>( almost) second order electroweak phase transition guarantees ( approximate ) fixed point of flow</a:t>
            </a:r>
          </a:p>
          <a:p>
            <a:r>
              <a:rPr lang="en-US" sz="2800" dirty="0" smtClean="0"/>
              <a:t>needed : deviation from fixed point is an irrelevant parameter (A&gt;2)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self-tuned criticality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deviation from fixed point is an irrelevant parameter (A&gt;2)</a:t>
            </a:r>
          </a:p>
          <a:p>
            <a:r>
              <a:rPr lang="en-US" dirty="0" smtClean="0"/>
              <a:t>critical behavior realized for wide range of parameters </a:t>
            </a:r>
          </a:p>
          <a:p>
            <a:r>
              <a:rPr lang="en-US" dirty="0" smtClean="0"/>
              <a:t>in statistical physics : models of this type are known for d=2 </a:t>
            </a:r>
          </a:p>
          <a:p>
            <a:r>
              <a:rPr lang="en-US" dirty="0" smtClean="0"/>
              <a:t>d=4: second order phase transitions found , </a:t>
            </a:r>
          </a:p>
          <a:p>
            <a:pPr>
              <a:buNone/>
            </a:pPr>
            <a:r>
              <a:rPr lang="en-US" dirty="0" smtClean="0"/>
              <a:t>    self-tuned criticality not yet found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LHC : Higgs particle observation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6"/>
            <a:ext cx="370255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5" y="1413546"/>
            <a:ext cx="3240360" cy="511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5652120" y="400506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CMS 2011/12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4283968" y="6093296"/>
            <a:ext cx="2257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ATLAS 2011/12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280831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asymptotic safety for gravity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436096" y="5949280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9FBFD"/>
                </a:solidFill>
              </a:rPr>
              <a:t>Weinberg , Reuter</a:t>
            </a:r>
            <a:endParaRPr lang="de-DE" sz="2000" dirty="0">
              <a:solidFill>
                <a:srgbClr val="F9FBF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running Planck mass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348880"/>
            <a:ext cx="50863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869160"/>
            <a:ext cx="5400600" cy="54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043608" y="3861048"/>
            <a:ext cx="436273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infrared cutoff scale k ,</a:t>
            </a:r>
          </a:p>
          <a:p>
            <a:endParaRPr lang="en-US" dirty="0" smtClean="0"/>
          </a:p>
          <a:p>
            <a:r>
              <a:rPr lang="en-US" sz="2800" dirty="0" smtClean="0">
                <a:solidFill>
                  <a:srgbClr val="F9FBFD"/>
                </a:solidFill>
              </a:rPr>
              <a:t>for k=0 :</a:t>
            </a:r>
            <a:endParaRPr lang="de-DE" sz="2800" dirty="0">
              <a:solidFill>
                <a:srgbClr val="F9FBF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fixed point for dimensionless ratio M/k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r="1757"/>
          <a:stretch>
            <a:fillRect/>
          </a:stretch>
        </p:blipFill>
        <p:spPr bwMode="auto">
          <a:xfrm>
            <a:off x="1043608" y="3212976"/>
            <a:ext cx="72008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scaling at short distances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6138" y="2952750"/>
            <a:ext cx="23717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653136"/>
            <a:ext cx="58293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/>
          <a:lstStyle/>
          <a:p>
            <a:r>
              <a:rPr lang="en-US" sz="4000" dirty="0" smtClean="0">
                <a:solidFill>
                  <a:srgbClr val="79DCFF"/>
                </a:solidFill>
              </a:rPr>
              <a:t>infrared unstable fixed point:</a:t>
            </a:r>
            <a:br>
              <a:rPr lang="en-US" sz="4000" dirty="0" smtClean="0">
                <a:solidFill>
                  <a:srgbClr val="79DCFF"/>
                </a:solidFill>
              </a:rPr>
            </a:br>
            <a:r>
              <a:rPr lang="en-US" sz="4000" dirty="0" smtClean="0">
                <a:solidFill>
                  <a:srgbClr val="79DCFF"/>
                </a:solidFill>
              </a:rPr>
              <a:t>transition from scaling to constant Planck mass</a:t>
            </a:r>
            <a:endParaRPr lang="de-DE" sz="4000" dirty="0">
              <a:solidFill>
                <a:srgbClr val="79DCFF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556706"/>
            <a:ext cx="5256584" cy="155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517232"/>
            <a:ext cx="16764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517232"/>
            <a:ext cx="39243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365104"/>
            <a:ext cx="3168352" cy="61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a prediction…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8105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77072"/>
            <a:ext cx="798301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45101" t="75000" r="26937" b="10000"/>
          <a:stretch>
            <a:fillRect/>
          </a:stretch>
        </p:blipFill>
        <p:spPr bwMode="auto">
          <a:xfrm>
            <a:off x="2051720" y="5877272"/>
            <a:ext cx="595266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gravitational running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933056"/>
            <a:ext cx="2736304" cy="110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844824"/>
            <a:ext cx="3816424" cy="133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924054"/>
            <a:ext cx="2376264" cy="108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988840"/>
            <a:ext cx="27051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1187624" y="5445224"/>
            <a:ext cx="71821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&lt; 0 for gauge and Yukawa couplings</a:t>
            </a:r>
          </a:p>
          <a:p>
            <a:r>
              <a:rPr lang="en-US" dirty="0" smtClean="0"/>
              <a:t>                 asymptotic freedom</a:t>
            </a:r>
          </a:p>
        </p:txBody>
      </p:sp>
      <p:sp>
        <p:nvSpPr>
          <p:cNvPr id="8" name="Pfeil nach rechts 7"/>
          <p:cNvSpPr/>
          <p:nvPr/>
        </p:nvSpPr>
        <p:spPr>
          <a:xfrm>
            <a:off x="2555776" y="6093296"/>
            <a:ext cx="504056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642194"/>
          </a:xfrm>
        </p:spPr>
        <p:txBody>
          <a:bodyPr/>
          <a:lstStyle/>
          <a:p>
            <a:r>
              <a:rPr lang="en-US" sz="3600" dirty="0" smtClean="0">
                <a:solidFill>
                  <a:srgbClr val="79DCFF"/>
                </a:solidFill>
              </a:rPr>
              <a:t>modified running of </a:t>
            </a:r>
            <a:r>
              <a:rPr lang="en-US" sz="3600" dirty="0" err="1" smtClean="0">
                <a:solidFill>
                  <a:srgbClr val="79DCFF"/>
                </a:solidFill>
              </a:rPr>
              <a:t>quartic</a:t>
            </a:r>
            <a:r>
              <a:rPr lang="en-US" sz="3600" dirty="0" smtClean="0">
                <a:solidFill>
                  <a:srgbClr val="79DCFF"/>
                </a:solidFill>
              </a:rPr>
              <a:t> scalar coupling in presence of metric fluctuations</a:t>
            </a:r>
            <a:endParaRPr lang="de-DE" sz="3600" dirty="0">
              <a:solidFill>
                <a:srgbClr val="79DCFF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71501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611560" y="4149080"/>
            <a:ext cx="945531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9FBFD"/>
                </a:solidFill>
              </a:rPr>
              <a:t>for a &gt; 0 and small h : </a:t>
            </a:r>
          </a:p>
          <a:p>
            <a:endParaRPr lang="en-US" sz="2800" dirty="0" smtClean="0">
              <a:solidFill>
                <a:srgbClr val="F9FBFD"/>
              </a:solidFill>
            </a:endParaRPr>
          </a:p>
          <a:p>
            <a:r>
              <a:rPr lang="el-GR" sz="3600" dirty="0" smtClean="0">
                <a:solidFill>
                  <a:srgbClr val="FFFF00"/>
                </a:solidFill>
                <a:latin typeface="Arial"/>
                <a:cs typeface="Arial"/>
              </a:rPr>
              <a:t>λ</a:t>
            </a:r>
            <a:r>
              <a:rPr lang="en-US" sz="3600" dirty="0" smtClean="0">
                <a:solidFill>
                  <a:srgbClr val="FFFF00"/>
                </a:solidFill>
              </a:rPr>
              <a:t> is driven fast too very small values !</a:t>
            </a:r>
          </a:p>
          <a:p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9FBFD"/>
                </a:solidFill>
              </a:rPr>
              <a:t>e.g. a=3 found in gravity computations </a:t>
            </a:r>
            <a:endParaRPr lang="de-DE" sz="2800" dirty="0">
              <a:solidFill>
                <a:srgbClr val="F9FBFD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740352" y="2420888"/>
            <a:ext cx="97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9FBFD"/>
                </a:solidFill>
              </a:rPr>
              <a:t>+…</a:t>
            </a:r>
            <a:endParaRPr lang="de-DE" sz="3600" dirty="0">
              <a:solidFill>
                <a:srgbClr val="F9FBF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short distance flow of </a:t>
            </a:r>
            <a:r>
              <a:rPr lang="el-GR" dirty="0" smtClean="0">
                <a:solidFill>
                  <a:srgbClr val="79DCFF"/>
                </a:solidFill>
                <a:latin typeface="Arial"/>
                <a:cs typeface="Arial"/>
              </a:rPr>
              <a:t>λ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59817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013176"/>
            <a:ext cx="546952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259632" y="4221088"/>
            <a:ext cx="6612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9FBFD"/>
                </a:solidFill>
              </a:rPr>
              <a:t>integral dominated by small interval in k’</a:t>
            </a:r>
            <a:endParaRPr lang="de-DE" sz="2800" dirty="0">
              <a:solidFill>
                <a:srgbClr val="F9FBF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79DCFF"/>
                </a:solidFill>
              </a:rPr>
              <a:t>prediction for mass of Higgs scalar</a:t>
            </a:r>
            <a:endParaRPr lang="de-DE" sz="4000" dirty="0">
              <a:solidFill>
                <a:srgbClr val="79DCFF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556792"/>
            <a:ext cx="34990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068960"/>
            <a:ext cx="503335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7596336" y="3717032"/>
            <a:ext cx="1082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9FBFD"/>
                </a:solidFill>
              </a:rPr>
              <a:t>2010</a:t>
            </a:r>
            <a:endParaRPr lang="de-DE" dirty="0">
              <a:solidFill>
                <a:srgbClr val="F9FBFD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6242921"/>
            <a:ext cx="5112568" cy="39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5661248"/>
            <a:ext cx="51530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standard model Higgs boson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1026" name="Picture 2" descr="D:\Material\HiggsMaterial\HiggsComparison8TeV1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12776"/>
            <a:ext cx="5184576" cy="4004160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3635896" y="5733256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T.Plehn</a:t>
            </a:r>
            <a:r>
              <a:rPr lang="en-US" dirty="0" smtClean="0"/>
              <a:t>, </a:t>
            </a:r>
            <a:r>
              <a:rPr lang="en-US" dirty="0" err="1" smtClean="0"/>
              <a:t>M.Rauch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uncertainties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uncertainty is a few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central value has moved somewhat upwards , close to 129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change in top-mass and strong gauge coupling</a:t>
            </a:r>
          </a:p>
          <a:p>
            <a:r>
              <a:rPr lang="en-US" dirty="0" smtClean="0"/>
              <a:t>inclusion of three loop running and two loop matching</a:t>
            </a:r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b="3556"/>
          <a:stretch>
            <a:fillRect/>
          </a:stretch>
        </p:blipFill>
        <p:spPr bwMode="auto">
          <a:xfrm>
            <a:off x="1403648" y="4998642"/>
            <a:ext cx="5904656" cy="157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bound on top quark mass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157192"/>
            <a:ext cx="28479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48631"/>
          <a:stretch>
            <a:fillRect/>
          </a:stretch>
        </p:blipFill>
        <p:spPr bwMode="auto">
          <a:xfrm>
            <a:off x="1763688" y="3212976"/>
            <a:ext cx="5112568" cy="147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827584" y="1556792"/>
            <a:ext cx="68407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quartic</a:t>
            </a:r>
            <a:r>
              <a:rPr lang="en-US" dirty="0" smtClean="0"/>
              <a:t> scalar coupling has to remain positive during flow</a:t>
            </a:r>
          </a:p>
          <a:p>
            <a:r>
              <a:rPr lang="en-US" sz="1800" dirty="0" smtClean="0"/>
              <a:t>( otherwise Coleman-Weinberg symmetry breaking at high scale)</a:t>
            </a:r>
            <a:endParaRPr lang="de-DE" sz="1800" dirty="0"/>
          </a:p>
        </p:txBody>
      </p:sp>
      <p:sp>
        <p:nvSpPr>
          <p:cNvPr id="7" name="Textfeld 6"/>
          <p:cNvSpPr txBox="1"/>
          <p:nvPr/>
        </p:nvSpPr>
        <p:spPr>
          <a:xfrm>
            <a:off x="4499992" y="530120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~170 </a:t>
            </a:r>
            <a:r>
              <a:rPr lang="en-US" sz="3600" dirty="0" err="1" smtClean="0"/>
              <a:t>GeV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short distance fixed point at </a:t>
            </a:r>
            <a:r>
              <a:rPr lang="el-GR" dirty="0" smtClean="0">
                <a:solidFill>
                  <a:srgbClr val="79DCFF"/>
                </a:solidFill>
                <a:latin typeface="Arial"/>
                <a:cs typeface="Arial"/>
              </a:rPr>
              <a:t>λ</a:t>
            </a:r>
            <a:r>
              <a:rPr lang="en-US" dirty="0" smtClean="0">
                <a:solidFill>
                  <a:srgbClr val="79DCFF"/>
                </a:solidFill>
              </a:rPr>
              <a:t>=0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interesting speculation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top quark mass </a:t>
            </a:r>
            <a:r>
              <a:rPr lang="en-US" b="1" dirty="0" smtClean="0">
                <a:solidFill>
                  <a:srgbClr val="F9FBFD"/>
                </a:solidFill>
              </a:rPr>
              <a:t>“predicted” </a:t>
            </a:r>
            <a:r>
              <a:rPr lang="en-US" dirty="0" smtClean="0"/>
              <a:t>to be close to minimal value , as found in experiment</a:t>
            </a:r>
            <a:endParaRPr lang="de-D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564904"/>
            <a:ext cx="60579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running </a:t>
            </a:r>
            <a:r>
              <a:rPr lang="en-US" dirty="0" err="1" smtClean="0">
                <a:solidFill>
                  <a:srgbClr val="79DCFF"/>
                </a:solidFill>
              </a:rPr>
              <a:t>quartic</a:t>
            </a:r>
            <a:r>
              <a:rPr lang="en-US" dirty="0" smtClean="0">
                <a:solidFill>
                  <a:srgbClr val="79DCFF"/>
                </a:solidFill>
              </a:rPr>
              <a:t> scalar coupling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5328592" cy="500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7380312" y="4725144"/>
            <a:ext cx="1338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9FBFD"/>
                </a:solidFill>
              </a:rPr>
              <a:t>Degrassi</a:t>
            </a:r>
            <a:endParaRPr lang="en-US" sz="2400" dirty="0" smtClean="0">
              <a:solidFill>
                <a:srgbClr val="F9FBFD"/>
              </a:solidFill>
            </a:endParaRPr>
          </a:p>
          <a:p>
            <a:r>
              <a:rPr lang="en-US" sz="2400" dirty="0" smtClean="0">
                <a:solidFill>
                  <a:srgbClr val="F9FBFD"/>
                </a:solidFill>
              </a:rPr>
              <a:t> et al</a:t>
            </a:r>
            <a:endParaRPr lang="de-DE" sz="2400" dirty="0">
              <a:solidFill>
                <a:srgbClr val="F9FBF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en-US" sz="4000" dirty="0" smtClean="0">
                <a:solidFill>
                  <a:srgbClr val="79DCFF"/>
                </a:solidFill>
              </a:rPr>
              <a:t>top “prediction” for known </a:t>
            </a:r>
            <a:br>
              <a:rPr lang="en-US" sz="4000" dirty="0" smtClean="0">
                <a:solidFill>
                  <a:srgbClr val="79DCFF"/>
                </a:solidFill>
              </a:rPr>
            </a:br>
            <a:r>
              <a:rPr lang="en-US" sz="4000" dirty="0" smtClean="0">
                <a:solidFill>
                  <a:srgbClr val="79DCFF"/>
                </a:solidFill>
              </a:rPr>
              <a:t>Higgs boson mass ?</a:t>
            </a:r>
            <a:endParaRPr lang="de-DE" sz="4000" dirty="0">
              <a:solidFill>
                <a:srgbClr val="79DC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18597"/>
            <a:ext cx="3888432" cy="288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924944"/>
            <a:ext cx="3590342" cy="287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988840"/>
            <a:ext cx="6743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conclusions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en-US" sz="2800" dirty="0" smtClean="0"/>
              <a:t>observed value of Higgs boson mass is compatible with great desert</a:t>
            </a:r>
          </a:p>
          <a:p>
            <a:r>
              <a:rPr lang="en-US" sz="2800" dirty="0" smtClean="0"/>
              <a:t>short distance fixed point with small </a:t>
            </a:r>
            <a:r>
              <a:rPr lang="el-GR" sz="2800" dirty="0" smtClean="0">
                <a:latin typeface="Arial"/>
                <a:cs typeface="Arial"/>
              </a:rPr>
              <a:t>λ</a:t>
            </a:r>
            <a:r>
              <a:rPr lang="en-US" sz="2800" dirty="0" smtClean="0"/>
              <a:t> predicts</a:t>
            </a:r>
            <a:r>
              <a:rPr lang="de-DE" sz="2800" dirty="0" smtClean="0"/>
              <a:t> </a:t>
            </a:r>
            <a:r>
              <a:rPr lang="de-DE" sz="2800" dirty="0" err="1" smtClean="0"/>
              <a:t>Higgs</a:t>
            </a:r>
            <a:r>
              <a:rPr lang="de-DE" sz="2800" dirty="0" smtClean="0"/>
              <a:t> </a:t>
            </a:r>
            <a:r>
              <a:rPr lang="de-DE" sz="2800" dirty="0" err="1" smtClean="0"/>
              <a:t>boson</a:t>
            </a:r>
            <a:r>
              <a:rPr lang="de-DE" sz="2800" dirty="0" smtClean="0"/>
              <a:t> </a:t>
            </a:r>
            <a:r>
              <a:rPr lang="de-DE" sz="2800" dirty="0" err="1" smtClean="0"/>
              <a:t>mass</a:t>
            </a:r>
            <a:r>
              <a:rPr lang="de-DE" sz="2800" dirty="0" smtClean="0"/>
              <a:t> </a:t>
            </a:r>
            <a:r>
              <a:rPr lang="de-DE" sz="2800" dirty="0" err="1" smtClean="0"/>
              <a:t>close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126 </a:t>
            </a:r>
            <a:r>
              <a:rPr lang="de-DE" sz="2800" dirty="0" err="1" smtClean="0"/>
              <a:t>GeV</a:t>
            </a:r>
            <a:endParaRPr lang="de-DE" sz="2800" dirty="0" smtClean="0"/>
          </a:p>
          <a:p>
            <a:r>
              <a:rPr lang="en-US" sz="2800" dirty="0" smtClean="0"/>
              <a:t>prediction in </a:t>
            </a:r>
            <a:r>
              <a:rPr lang="en-US" sz="2800" dirty="0" err="1" smtClean="0"/>
              <a:t>SM+gravity</a:t>
            </a:r>
            <a:r>
              <a:rPr lang="en-US" sz="2800" dirty="0" smtClean="0"/>
              <a:t>, but also wider class of models</a:t>
            </a:r>
            <a:endParaRPr lang="de-DE" sz="2800" dirty="0" smtClean="0"/>
          </a:p>
          <a:p>
            <a:r>
              <a:rPr lang="en-US" sz="2800" dirty="0" smtClean="0"/>
              <a:t>desert: no new physics at LHC and future colliders</a:t>
            </a:r>
          </a:p>
          <a:p>
            <a:r>
              <a:rPr lang="en-US" sz="2800" dirty="0" smtClean="0"/>
              <a:t>relevant scale for neutrino physics may be low or intermediate ( say 10</a:t>
            </a:r>
            <a:r>
              <a:rPr lang="en-US" sz="2800" baseline="30000" dirty="0" smtClean="0"/>
              <a:t>11</a:t>
            </a:r>
            <a:r>
              <a:rPr lang="en-US" sz="2800" dirty="0" smtClean="0"/>
              <a:t> </a:t>
            </a:r>
            <a:r>
              <a:rPr lang="en-US" sz="2800" dirty="0" err="1" smtClean="0"/>
              <a:t>GeV</a:t>
            </a:r>
            <a:r>
              <a:rPr lang="en-US" sz="2800" dirty="0" smtClean="0"/>
              <a:t> ) - oasis in desert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etteric\Pictures\Material_Talks\oasis2_desert-camp-s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8069" cy="6935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092280" y="5733256"/>
            <a:ext cx="857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9FBFD"/>
                </a:solidFill>
              </a:rPr>
              <a:t>end</a:t>
            </a:r>
            <a:endParaRPr lang="de-DE" dirty="0">
              <a:solidFill>
                <a:srgbClr val="F9FBF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one loop flow equations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88840"/>
            <a:ext cx="57912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5373216"/>
            <a:ext cx="4248472" cy="85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running SM couplings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00808"/>
            <a:ext cx="4896544" cy="482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7164288" y="4797152"/>
            <a:ext cx="180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 smtClean="0">
                <a:solidFill>
                  <a:srgbClr val="F9FBFD"/>
                </a:solidFill>
              </a:rPr>
              <a:t>Degrassi</a:t>
            </a:r>
            <a:endParaRPr lang="en-US" sz="2400" dirty="0" smtClean="0">
              <a:solidFill>
                <a:srgbClr val="F9FBFD"/>
              </a:solidFill>
            </a:endParaRPr>
          </a:p>
          <a:p>
            <a:pPr lvl="0"/>
            <a:r>
              <a:rPr lang="en-US" sz="2400" dirty="0" smtClean="0">
                <a:solidFill>
                  <a:srgbClr val="F9FBFD"/>
                </a:solidFill>
              </a:rPr>
              <a:t> et al</a:t>
            </a:r>
            <a:endParaRPr lang="de-DE" sz="2400" dirty="0">
              <a:solidFill>
                <a:srgbClr val="F9FBF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too good to be true ?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F9FBFD"/>
                </a:solidFill>
              </a:rPr>
              <a:t>500 theoretical physicists = 500 models</a:t>
            </a:r>
          </a:p>
          <a:p>
            <a:pPr>
              <a:buNone/>
            </a:pPr>
            <a:r>
              <a:rPr lang="en-US" sz="2800" dirty="0" smtClean="0">
                <a:solidFill>
                  <a:srgbClr val="F9FBFD"/>
                </a:solidFill>
              </a:rPr>
              <a:t>equidistant predictions</a:t>
            </a:r>
          </a:p>
          <a:p>
            <a:pPr>
              <a:buNone/>
            </a:pPr>
            <a:r>
              <a:rPr lang="en-US" sz="2800" dirty="0" smtClean="0">
                <a:solidFill>
                  <a:srgbClr val="F9FBFD"/>
                </a:solidFill>
              </a:rPr>
              <a:t>range 100-600 </a:t>
            </a:r>
            <a:r>
              <a:rPr lang="en-US" sz="2800" dirty="0" err="1" smtClean="0">
                <a:solidFill>
                  <a:srgbClr val="F9FBFD"/>
                </a:solidFill>
              </a:rPr>
              <a:t>GeV</a:t>
            </a:r>
            <a:r>
              <a:rPr lang="en-US" sz="2800" dirty="0" smtClean="0">
                <a:solidFill>
                  <a:srgbClr val="F9FBFD"/>
                </a:solidFill>
              </a:rPr>
              <a:t> …</a:t>
            </a:r>
          </a:p>
          <a:p>
            <a:pPr>
              <a:buNone/>
            </a:pPr>
            <a:endParaRPr lang="en-US" sz="2800" dirty="0" smtClean="0">
              <a:solidFill>
                <a:srgbClr val="F9FBFD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9FBFD"/>
                </a:solidFill>
              </a:rPr>
              <a:t>3 </a:t>
            </a:r>
            <a:r>
              <a:rPr lang="en-US" sz="2800" dirty="0" err="1" smtClean="0">
                <a:solidFill>
                  <a:srgbClr val="F9FBFD"/>
                </a:solidFill>
              </a:rPr>
              <a:t>GeV</a:t>
            </a:r>
            <a:r>
              <a:rPr lang="en-US" sz="2800" dirty="0" smtClean="0">
                <a:solidFill>
                  <a:srgbClr val="F9FBFD"/>
                </a:solidFill>
              </a:rPr>
              <a:t> bins : one expects several correct predictions , </a:t>
            </a:r>
          </a:p>
          <a:p>
            <a:pPr>
              <a:buNone/>
            </a:pPr>
            <a:r>
              <a:rPr lang="en-US" sz="2800" dirty="0" smtClean="0">
                <a:solidFill>
                  <a:srgbClr val="F9FBFD"/>
                </a:solidFill>
              </a:rPr>
              <a:t>    but for contradicting models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600" dirty="0" smtClean="0"/>
              <a:t>motivation behind prediction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/>
          <a:lstStyle/>
          <a:p>
            <a:r>
              <a:rPr lang="en-US" sz="2800" dirty="0" smtClean="0"/>
              <a:t>partial infrared fixed point for ratio </a:t>
            </a:r>
            <a:br>
              <a:rPr lang="en-US" sz="2800" dirty="0" smtClean="0"/>
            </a:br>
            <a:r>
              <a:rPr lang="en-US" sz="2800" dirty="0" err="1" smtClean="0"/>
              <a:t>quartic</a:t>
            </a:r>
            <a:r>
              <a:rPr lang="en-US" sz="2800" dirty="0" smtClean="0"/>
              <a:t> scalar coupling / squared Yukawa coupling </a:t>
            </a:r>
            <a:br>
              <a:rPr lang="en-US" sz="2800" dirty="0" smtClean="0"/>
            </a:br>
            <a:r>
              <a:rPr lang="en-US" sz="2800" dirty="0" smtClean="0"/>
              <a:t>( four generations )</a:t>
            </a:r>
            <a:endParaRPr lang="de-DE" sz="2800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611560" y="2919224"/>
          <a:ext cx="416560" cy="365760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051720" y="4828570"/>
            <a:ext cx="547260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sng" strike="noStrike" cap="none" normalizeH="0" baseline="0" dirty="0" smtClean="0">
                <a:ln>
                  <a:noFill/>
                </a:ln>
                <a:solidFill>
                  <a:srgbClr val="3366CC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Gauge </a:t>
            </a:r>
            <a:r>
              <a:rPr kumimoji="0" lang="de-DE" sz="1800" b="1" i="0" u="sng" strike="noStrike" cap="none" normalizeH="0" baseline="0" dirty="0" err="1" smtClean="0">
                <a:ln>
                  <a:noFill/>
                </a:ln>
                <a:solidFill>
                  <a:srgbClr val="3366CC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Hierarchy</a:t>
            </a:r>
            <a:r>
              <a:rPr kumimoji="0" lang="de-DE" sz="1800" b="1" i="0" u="sng" strike="noStrike" cap="none" normalizeH="0" baseline="0" dirty="0" smtClean="0">
                <a:ln>
                  <a:noFill/>
                </a:ln>
                <a:solidFill>
                  <a:srgbClr val="3366CC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 Due </a:t>
            </a:r>
            <a:r>
              <a:rPr kumimoji="0" lang="de-DE" sz="1800" b="1" i="0" u="sng" strike="noStrike" cap="none" normalizeH="0" baseline="0" dirty="0" err="1" smtClean="0">
                <a:ln>
                  <a:noFill/>
                </a:ln>
                <a:solidFill>
                  <a:srgbClr val="3366CC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To</a:t>
            </a:r>
            <a:r>
              <a:rPr kumimoji="0" lang="de-DE" sz="1800" b="1" i="0" u="sng" strike="noStrike" cap="none" normalizeH="0" baseline="0" dirty="0" smtClean="0">
                <a:ln>
                  <a:noFill/>
                </a:ln>
                <a:solidFill>
                  <a:srgbClr val="3366CC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 Strong Interactions?.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sz="1700" b="1" i="0" u="sng" strike="noStrike" cap="none" normalizeH="0" baseline="0" dirty="0" smtClean="0">
                <a:ln>
                  <a:noFill/>
                </a:ln>
                <a:solidFill>
                  <a:srgbClr val="3366CC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C. Wetterich</a:t>
            </a:r>
            <a:r>
              <a:rPr kumimoji="0" lang="de-DE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de-DE" sz="1700" b="1" i="0" u="sng" strike="noStrike" cap="none" normalizeH="0" baseline="0" dirty="0" smtClean="0">
                <a:ln>
                  <a:noFill/>
                </a:ln>
                <a:solidFill>
                  <a:srgbClr val="3366CC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Freiburg U.</a:t>
            </a:r>
            <a:r>
              <a:rPr kumimoji="0" lang="de-DE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). Apr 1981. 20 pp. </a:t>
            </a:r>
            <a:br>
              <a:rPr kumimoji="0" lang="de-DE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Published</a:t>
            </a:r>
            <a:r>
              <a:rPr kumimoji="0" lang="de-DE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in </a:t>
            </a:r>
            <a:r>
              <a:rPr kumimoji="0" lang="de-DE" sz="17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Phys.Lett</a:t>
            </a:r>
            <a:r>
              <a:rPr kumimoji="0" lang="de-DE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B104 (1981) 269</a:t>
            </a:r>
            <a:r>
              <a:rPr kumimoji="0" lang="de-DE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1524000" y="-3063240"/>
          <a:ext cx="803920" cy="1941944"/>
        </p:xfrm>
        <a:graphic>
          <a:graphicData uri="http://schemas.openxmlformats.org/drawingml/2006/table">
            <a:tbl>
              <a:tblPr/>
              <a:tblGrid>
                <a:gridCol w="803920"/>
              </a:tblGrid>
              <a:tr h="1941944"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2708920"/>
            <a:ext cx="43243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infrared interval</a:t>
            </a:r>
            <a:endParaRPr lang="de-D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72816"/>
            <a:ext cx="44386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365104"/>
            <a:ext cx="45148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key points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en-US" dirty="0" smtClean="0"/>
              <a:t>great desert</a:t>
            </a:r>
          </a:p>
          <a:p>
            <a:r>
              <a:rPr lang="en-US" dirty="0" smtClean="0"/>
              <a:t>solution of hierarchy problem at high scale</a:t>
            </a:r>
          </a:p>
          <a:p>
            <a:r>
              <a:rPr lang="en-US" dirty="0" smtClean="0"/>
              <a:t>high scale fixed point</a:t>
            </a:r>
          </a:p>
          <a:p>
            <a:r>
              <a:rPr lang="en-US" dirty="0" smtClean="0"/>
              <a:t>vanishing scalar coupling at fixed point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tteric\Pictures\Material_Talks\desert2_db_IMG_31531.jpg"/>
          <p:cNvPicPr>
            <a:picLocks noChangeAspect="1" noChangeArrowheads="1"/>
          </p:cNvPicPr>
          <p:nvPr/>
        </p:nvPicPr>
        <p:blipFill>
          <a:blip r:embed="rId2" cstate="print"/>
          <a:srcRect l="6546" t="3801" r="5500"/>
          <a:stretch>
            <a:fillRect/>
          </a:stretch>
        </p:blipFill>
        <p:spPr bwMode="auto">
          <a:xfrm>
            <a:off x="0" y="0"/>
            <a:ext cx="923375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9DCFF"/>
                </a:solidFill>
              </a:rPr>
              <a:t>Quartic</a:t>
            </a:r>
            <a:r>
              <a:rPr lang="en-US" dirty="0" smtClean="0">
                <a:solidFill>
                  <a:srgbClr val="79DCFF"/>
                </a:solidFill>
              </a:rPr>
              <a:t> scalar coupling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381642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prediction of mass of Higgs boson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=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prediction of value of </a:t>
            </a:r>
            <a:r>
              <a:rPr lang="en-US" dirty="0" err="1" smtClean="0"/>
              <a:t>quartic</a:t>
            </a:r>
            <a:r>
              <a:rPr lang="en-US" dirty="0" smtClean="0"/>
              <a:t> scalar coupling </a:t>
            </a:r>
            <a:r>
              <a:rPr lang="el-GR" dirty="0" smtClean="0">
                <a:latin typeface="Arial"/>
                <a:cs typeface="Arial"/>
              </a:rPr>
              <a:t>λ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at Fermi scale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589240"/>
            <a:ext cx="38385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</p:tagLst>
</file>

<file path=ppt/theme/theme1.xml><?xml version="1.0" encoding="utf-8"?>
<a:theme xmlns:a="http://schemas.openxmlformats.org/drawingml/2006/main" name="Design1">
  <a:themeElements>
    <a:clrScheme name="Benutzerdefiniert 3">
      <a:dk1>
        <a:srgbClr val="000514"/>
      </a:dk1>
      <a:lt1>
        <a:srgbClr val="FFFF00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84E0FF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1061</Words>
  <Application>Microsoft Office PowerPoint</Application>
  <PresentationFormat>Bildschirmpräsentation (4:3)</PresentationFormat>
  <Paragraphs>195</Paragraphs>
  <Slides>61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61</vt:i4>
      </vt:variant>
    </vt:vector>
  </HeadingPairs>
  <TitlesOfParts>
    <vt:vector size="62" baseType="lpstr">
      <vt:lpstr>Design1</vt:lpstr>
      <vt:lpstr>The mass of the Higgs boson, the great desert, and asymptotic safety of gravity</vt:lpstr>
      <vt:lpstr>a prediction…</vt:lpstr>
      <vt:lpstr>a prediction …</vt:lpstr>
      <vt:lpstr>LHC : Higgs particle observation</vt:lpstr>
      <vt:lpstr>standard model Higgs boson</vt:lpstr>
      <vt:lpstr>too good to be true ?</vt:lpstr>
      <vt:lpstr>key points</vt:lpstr>
      <vt:lpstr>Folie 8</vt:lpstr>
      <vt:lpstr>Quartic scalar coupling</vt:lpstr>
      <vt:lpstr>Running couplings,  Infrared interval, UV-IR mapping </vt:lpstr>
      <vt:lpstr>Running quartic scalar coupling λ and Yukawa coupling of top quark  h</vt:lpstr>
      <vt:lpstr>Partial infrared fixed point </vt:lpstr>
      <vt:lpstr>Folie 13</vt:lpstr>
      <vt:lpstr>infrared interval</vt:lpstr>
      <vt:lpstr>infrared interval</vt:lpstr>
      <vt:lpstr>infrared interval</vt:lpstr>
      <vt:lpstr>infrared interval</vt:lpstr>
      <vt:lpstr>Folie 18</vt:lpstr>
      <vt:lpstr>realistic mass of top quark (2010), ultraviolet cutoff:  reduced Planck mass </vt:lpstr>
      <vt:lpstr>ultraviolet- infrared map</vt:lpstr>
      <vt:lpstr>remark on metastable vacuum </vt:lpstr>
      <vt:lpstr>key points</vt:lpstr>
      <vt:lpstr>gauge hierarchy problem and fine tuning problem</vt:lpstr>
      <vt:lpstr>quantum effective potential</vt:lpstr>
      <vt:lpstr>anomalous mass dimension</vt:lpstr>
      <vt:lpstr>fixed point for γ  = 0</vt:lpstr>
      <vt:lpstr>renormalization group improved perturbation theory</vt:lpstr>
      <vt:lpstr>critical physics</vt:lpstr>
      <vt:lpstr>critical physics in statistical physics</vt:lpstr>
      <vt:lpstr>conclusions fine tuning problem</vt:lpstr>
      <vt:lpstr>Folie 31</vt:lpstr>
      <vt:lpstr>SUSY vs Standard Model</vt:lpstr>
      <vt:lpstr>key points</vt:lpstr>
      <vt:lpstr>high scale fixed point</vt:lpstr>
      <vt:lpstr>large anomalous mass dimension ?</vt:lpstr>
      <vt:lpstr>relevant and irrelevant couplings</vt:lpstr>
      <vt:lpstr>comparison with critical density in cosmology</vt:lpstr>
      <vt:lpstr>fixed point in short-distance theory</vt:lpstr>
      <vt:lpstr>self-tuned criticality</vt:lpstr>
      <vt:lpstr>asymptotic safety for gravity</vt:lpstr>
      <vt:lpstr>running Planck mass</vt:lpstr>
      <vt:lpstr>fixed point for dimensionless ratio M/k</vt:lpstr>
      <vt:lpstr>scaling at short distances</vt:lpstr>
      <vt:lpstr>infrared unstable fixed point: transition from scaling to constant Planck mass</vt:lpstr>
      <vt:lpstr>a prediction…</vt:lpstr>
      <vt:lpstr>gravitational running</vt:lpstr>
      <vt:lpstr>modified running of quartic scalar coupling in presence of metric fluctuations</vt:lpstr>
      <vt:lpstr>short distance flow of λ</vt:lpstr>
      <vt:lpstr>prediction for mass of Higgs scalar</vt:lpstr>
      <vt:lpstr>uncertainties</vt:lpstr>
      <vt:lpstr>bound on top quark mass</vt:lpstr>
      <vt:lpstr>short distance fixed point at λ=0</vt:lpstr>
      <vt:lpstr>running quartic scalar coupling</vt:lpstr>
      <vt:lpstr>top “prediction” for known  Higgs boson mass ?</vt:lpstr>
      <vt:lpstr>conclusions</vt:lpstr>
      <vt:lpstr>Folie 56</vt:lpstr>
      <vt:lpstr>Folie 57</vt:lpstr>
      <vt:lpstr>one loop flow equations</vt:lpstr>
      <vt:lpstr>running SM couplings</vt:lpstr>
      <vt:lpstr>partial infrared fixed point for ratio  quartic scalar coupling / squared Yukawa coupling  ( four generations )</vt:lpstr>
      <vt:lpstr>infrared interval</vt:lpstr>
    </vt:vector>
  </TitlesOfParts>
  <Company>Theoretische Physik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QCD – from the vacuum to high temperature</dc:title>
  <dc:creator>C. Wetterich</dc:creator>
  <cp:lastModifiedBy>wetteric</cp:lastModifiedBy>
  <cp:revision>212</cp:revision>
  <dcterms:created xsi:type="dcterms:W3CDTF">2004-03-09T15:21:32Z</dcterms:created>
  <dcterms:modified xsi:type="dcterms:W3CDTF">2012-08-28T09:08:14Z</dcterms:modified>
</cp:coreProperties>
</file>