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49" r:id="rId2"/>
  </p:sldMasterIdLst>
  <p:notesMasterIdLst>
    <p:notesMasterId r:id="rId77"/>
  </p:notesMasterIdLst>
  <p:sldIdLst>
    <p:sldId id="611" r:id="rId3"/>
    <p:sldId id="626" r:id="rId4"/>
    <p:sldId id="695" r:id="rId5"/>
    <p:sldId id="696" r:id="rId6"/>
    <p:sldId id="697" r:id="rId7"/>
    <p:sldId id="627" r:id="rId8"/>
    <p:sldId id="685" r:id="rId9"/>
    <p:sldId id="654" r:id="rId10"/>
    <p:sldId id="644" r:id="rId11"/>
    <p:sldId id="620" r:id="rId12"/>
    <p:sldId id="724" r:id="rId13"/>
    <p:sldId id="625" r:id="rId14"/>
    <p:sldId id="726" r:id="rId15"/>
    <p:sldId id="725" r:id="rId16"/>
    <p:sldId id="621" r:id="rId17"/>
    <p:sldId id="698" r:id="rId18"/>
    <p:sldId id="655" r:id="rId19"/>
    <p:sldId id="699" r:id="rId20"/>
    <p:sldId id="622" r:id="rId21"/>
    <p:sldId id="623" r:id="rId22"/>
    <p:sldId id="682" r:id="rId23"/>
    <p:sldId id="624" r:id="rId24"/>
    <p:sldId id="700" r:id="rId25"/>
    <p:sldId id="658" r:id="rId26"/>
    <p:sldId id="701" r:id="rId27"/>
    <p:sldId id="656" r:id="rId28"/>
    <p:sldId id="657" r:id="rId29"/>
    <p:sldId id="683" r:id="rId30"/>
    <p:sldId id="702" r:id="rId31"/>
    <p:sldId id="684" r:id="rId32"/>
    <p:sldId id="629" r:id="rId33"/>
    <p:sldId id="630" r:id="rId34"/>
    <p:sldId id="631" r:id="rId35"/>
    <p:sldId id="632" r:id="rId36"/>
    <p:sldId id="703" r:id="rId37"/>
    <p:sldId id="633" r:id="rId38"/>
    <p:sldId id="635" r:id="rId39"/>
    <p:sldId id="636" r:id="rId40"/>
    <p:sldId id="704" r:id="rId41"/>
    <p:sldId id="637" r:id="rId42"/>
    <p:sldId id="660" r:id="rId43"/>
    <p:sldId id="638" r:id="rId44"/>
    <p:sldId id="639" r:id="rId45"/>
    <p:sldId id="640" r:id="rId46"/>
    <p:sldId id="705" r:id="rId47"/>
    <p:sldId id="642" r:id="rId48"/>
    <p:sldId id="643" r:id="rId49"/>
    <p:sldId id="661" r:id="rId50"/>
    <p:sldId id="706" r:id="rId51"/>
    <p:sldId id="707" r:id="rId52"/>
    <p:sldId id="708" r:id="rId53"/>
    <p:sldId id="663" r:id="rId54"/>
    <p:sldId id="662" r:id="rId55"/>
    <p:sldId id="664" r:id="rId56"/>
    <p:sldId id="607" r:id="rId57"/>
    <p:sldId id="675" r:id="rId58"/>
    <p:sldId id="573" r:id="rId59"/>
    <p:sldId id="715" r:id="rId60"/>
    <p:sldId id="677" r:id="rId61"/>
    <p:sldId id="709" r:id="rId62"/>
    <p:sldId id="723" r:id="rId63"/>
    <p:sldId id="710" r:id="rId64"/>
    <p:sldId id="714" r:id="rId65"/>
    <p:sldId id="727" r:id="rId66"/>
    <p:sldId id="712" r:id="rId67"/>
    <p:sldId id="713" r:id="rId68"/>
    <p:sldId id="722" r:id="rId69"/>
    <p:sldId id="716" r:id="rId70"/>
    <p:sldId id="717" r:id="rId71"/>
    <p:sldId id="718" r:id="rId72"/>
    <p:sldId id="719" r:id="rId73"/>
    <p:sldId id="538" r:id="rId74"/>
    <p:sldId id="693" r:id="rId75"/>
    <p:sldId id="692" r:id="rId76"/>
  </p:sldIdLst>
  <p:sldSz cx="9144000" cy="6858000" type="screen4x3"/>
  <p:notesSz cx="6858000" cy="9144000"/>
  <p:custDataLst>
    <p:tags r:id="rId7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9FBFD"/>
    <a:srgbClr val="FFFF66"/>
    <a:srgbClr val="CC0099"/>
    <a:srgbClr val="009900"/>
    <a:srgbClr val="FF0000"/>
    <a:srgbClr val="FF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8" autoAdjust="0"/>
    <p:restoredTop sz="99642" autoAdjust="0"/>
  </p:normalViewPr>
  <p:slideViewPr>
    <p:cSldViewPr>
      <p:cViewPr>
        <p:scale>
          <a:sx n="78" d="100"/>
          <a:sy n="78" d="100"/>
        </p:scale>
        <p:origin x="-53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5D0774-85C6-4481-97C5-C00FCAF1AB6A}" type="datetimeFigureOut">
              <a:rPr lang="de-DE"/>
              <a:pPr>
                <a:defRPr/>
              </a:pPr>
              <a:t>27.10.2013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AA0181-3C43-4A8A-8716-A2C55F6B0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180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>
                <a:solidFill>
                  <a:prstClr val="black"/>
                </a:solidFill>
              </a:rPr>
              <a:pPr/>
              <a:t>44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3C04-C9E8-4029-B018-8FA8E2B69200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32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49C7-5893-44C4-BB8A-B446867D28E9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33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F5D-D02F-4B47-BE5B-78792C8A494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38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39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BFBBF-54A4-4F55-A5CE-A1E70F67BCF5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40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15E9D-16AC-419F-9182-31C21EB4A907}" type="slidenum">
              <a:rPr lang="de-DE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E6AB-1F03-4B00-92AA-2D7B76DE210A}" type="slidenum">
              <a:rPr lang="de-DE">
                <a:solidFill>
                  <a:prstClr val="black"/>
                </a:solidFill>
              </a:rPr>
              <a:pPr/>
              <a:t>43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CA3465-BDE2-4750-BA35-46D6AEEF878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9B72C9-2C83-4E73-94E5-54AE2F59289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A6F09B4-C41F-4AB4-9B4E-A0234F5DC55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D28F0-F670-4068-8576-9E3553299C7D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1C6-9D53-40DE-85E2-B4DD122ED58A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F794-7088-4DA8-92F9-BC372F9F2756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3D3-F6F3-45B2-8EDB-6A08A51CA124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623C-72D2-49C8-9462-9E7F23A0198B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8496-3490-4949-BD4E-BE4335C069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875F-3894-44ED-8A3F-88604E38985D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949D-0621-4A2C-BE28-A495CB5797D9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75B833-89DA-4CC9-A04E-24871BFDDCA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6E7E-2E87-4E25-917B-32E59A9C515E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72FB-3437-40BD-9A24-EFDC91EA841A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68A-2C8C-4D2F-AB7B-EA051691E1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5755F2-0670-4D24-BB42-48A3FEC29AB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FE98AF-BF74-40E6-B608-33EFFAFD448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EA4807-4A4E-4B0F-8D67-08814AC50CB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79CF25-B81D-4CBA-A3CA-5058A45C74B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5F5418-4E9D-4B71-88A9-F6ACF9A68F4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8643B3-E8C5-4C60-8652-41DAC7858A7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BD51823-A820-4DE4-8676-A92B84C0B9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5BE04E0-980E-41F2-A4C0-B158FC5F76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9A2F9AC1-5DBC-4099-A734-DA86510082EC}" type="slidenum">
              <a:rPr lang="de-DE">
                <a:solidFill>
                  <a:srgbClr val="FFFFFF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blogs.discovermagazine.com/crux/files/2012/07/Higgs-candidate-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7384"/>
            <a:ext cx="9252520" cy="688681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1368152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Das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Higgs </a:t>
            </a:r>
            <a:r>
              <a:rPr lang="en-US" sz="4000" dirty="0" smtClean="0">
                <a:solidFill>
                  <a:srgbClr val="FFFF00"/>
                </a:solidFill>
              </a:rPr>
              <a:t>Boson </a:t>
            </a:r>
            <a:r>
              <a:rPr lang="en-US" sz="4000" dirty="0" smtClean="0">
                <a:solidFill>
                  <a:srgbClr val="FFFF00"/>
                </a:solidFill>
              </a:rPr>
              <a:t>u</a:t>
            </a:r>
            <a:r>
              <a:rPr lang="en-US" sz="4000" dirty="0" smtClean="0">
                <a:solidFill>
                  <a:srgbClr val="FFFF00"/>
                </a:solidFill>
              </a:rPr>
              <a:t>nd seine Masse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Was </a:t>
            </a:r>
            <a:r>
              <a:rPr lang="en-US" sz="3200" dirty="0" err="1" smtClean="0">
                <a:solidFill>
                  <a:srgbClr val="FFFF00"/>
                </a:solidFill>
              </a:rPr>
              <a:t>lernen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wir</a:t>
            </a:r>
            <a:r>
              <a:rPr lang="en-US" sz="3200" dirty="0" smtClean="0">
                <a:solidFill>
                  <a:srgbClr val="FFFF00"/>
                </a:solidFill>
              </a:rPr>
              <a:t> von </a:t>
            </a:r>
            <a:r>
              <a:rPr lang="en-US" sz="3200" dirty="0" err="1" smtClean="0">
                <a:solidFill>
                  <a:srgbClr val="FFFF00"/>
                </a:solidFill>
              </a:rPr>
              <a:t>der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Entdeckung</a:t>
            </a:r>
            <a:r>
              <a:rPr lang="en-US" sz="3200" dirty="0" smtClean="0">
                <a:solidFill>
                  <a:srgbClr val="FFFF00"/>
                </a:solidFill>
              </a:rPr>
              <a:t> am LHC ?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Spontane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S</a:t>
            </a:r>
            <a:r>
              <a:rPr lang="en-US" dirty="0" err="1" smtClean="0">
                <a:solidFill>
                  <a:srgbClr val="79DCFF"/>
                </a:solidFill>
              </a:rPr>
              <a:t>ymmetrie-Brechung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44045" cy="126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776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517232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89240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021288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796136" y="5373216"/>
            <a:ext cx="22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</a:t>
            </a:r>
            <a:r>
              <a:rPr lang="en-US" dirty="0" err="1" smtClean="0"/>
              <a:t>Sk</a:t>
            </a:r>
            <a:r>
              <a:rPr lang="en-US" dirty="0" err="1" smtClean="0"/>
              <a:t>ala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429000"/>
            <a:ext cx="4495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79DCFF"/>
                </a:solidFill>
              </a:rPr>
              <a:t>Feldgleichung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für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Erwartungswert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das Higgs - </a:t>
            </a:r>
            <a:r>
              <a:rPr lang="en-US" sz="4000" dirty="0" err="1" smtClean="0">
                <a:solidFill>
                  <a:srgbClr val="79DCFF"/>
                </a:solidFill>
              </a:rPr>
              <a:t>Skalars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608511" cy="9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 b="59091"/>
          <a:stretch>
            <a:fillRect/>
          </a:stretch>
        </p:blipFill>
        <p:spPr bwMode="auto">
          <a:xfrm>
            <a:off x="2627784" y="4365104"/>
            <a:ext cx="37762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996952"/>
            <a:ext cx="4032448" cy="10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229200"/>
            <a:ext cx="559760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Potenzial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für</a:t>
            </a:r>
            <a:r>
              <a:rPr lang="en-US" dirty="0" smtClean="0">
                <a:solidFill>
                  <a:srgbClr val="79DCFF"/>
                </a:solidFill>
              </a:rPr>
              <a:t> Higgs-</a:t>
            </a:r>
            <a:r>
              <a:rPr lang="en-US" dirty="0" err="1" smtClean="0">
                <a:solidFill>
                  <a:srgbClr val="79DCFF"/>
                </a:solidFill>
              </a:rPr>
              <a:t>Skalar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2481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195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932040" y="4725144"/>
            <a:ext cx="373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dirty="0" smtClean="0">
                <a:latin typeface="Arial"/>
                <a:cs typeface="Arial"/>
              </a:rPr>
              <a:t> : </a:t>
            </a:r>
            <a:r>
              <a:rPr lang="en-US" dirty="0" err="1" smtClean="0">
                <a:latin typeface="Arial"/>
                <a:cs typeface="Arial"/>
              </a:rPr>
              <a:t>komplexes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Feld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517232"/>
            <a:ext cx="1447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733256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512168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79DCFF"/>
                </a:solidFill>
              </a:rPr>
              <a:t>Vakuum</a:t>
            </a:r>
            <a:r>
              <a:rPr lang="en-US" sz="3600" dirty="0" smtClean="0">
                <a:solidFill>
                  <a:srgbClr val="79DCFF"/>
                </a:solidFill>
              </a:rPr>
              <a:t> : </a:t>
            </a:r>
            <a:r>
              <a:rPr lang="en-US" sz="3600" dirty="0" err="1" smtClean="0">
                <a:solidFill>
                  <a:srgbClr val="79DCFF"/>
                </a:solidFill>
              </a:rPr>
              <a:t>statische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homogene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Lösung</a:t>
            </a:r>
            <a:r>
              <a:rPr lang="en-US" sz="3600" dirty="0" smtClean="0">
                <a:solidFill>
                  <a:srgbClr val="79DCFF"/>
                </a:solidFill>
              </a:rPr>
              <a:t> , Minimum des </a:t>
            </a:r>
            <a:r>
              <a:rPr lang="en-US" sz="3600" dirty="0" err="1" smtClean="0">
                <a:solidFill>
                  <a:srgbClr val="79DCFF"/>
                </a:solidFill>
              </a:rPr>
              <a:t>Potenzials</a:t>
            </a:r>
            <a:endParaRPr lang="de-DE" sz="3600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818482" cy="374441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85184"/>
            <a:ext cx="2304256" cy="10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86178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021288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20888"/>
            <a:ext cx="4032448" cy="10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645024"/>
            <a:ext cx="3024336" cy="12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Spontane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S</a:t>
            </a:r>
            <a:r>
              <a:rPr lang="en-US" dirty="0" err="1" smtClean="0">
                <a:solidFill>
                  <a:srgbClr val="79DCFF"/>
                </a:solidFill>
              </a:rPr>
              <a:t>ymmetrie-Brechung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608512" cy="9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456384" cy="14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1512168" cy="87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290749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267745" y="364502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Fermi </a:t>
            </a:r>
            <a:r>
              <a:rPr lang="en-US" dirty="0" err="1" smtClean="0">
                <a:solidFill>
                  <a:srgbClr val="F9FBFD"/>
                </a:solidFill>
              </a:rPr>
              <a:t>Sk</a:t>
            </a:r>
            <a:r>
              <a:rPr lang="en-US" dirty="0" err="1" smtClean="0">
                <a:solidFill>
                  <a:srgbClr val="F9FBFD"/>
                </a:solidFill>
              </a:rPr>
              <a:t>ala</a:t>
            </a:r>
            <a:endParaRPr lang="de-DE" dirty="0">
              <a:solidFill>
                <a:srgbClr val="F9FBFD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560" y="5157192"/>
            <a:ext cx="8336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von 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baseline="-25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beliebig</a:t>
            </a:r>
            <a:r>
              <a:rPr lang="en-US" dirty="0" smtClean="0">
                <a:latin typeface="Arial"/>
                <a:cs typeface="Arial"/>
              </a:rPr>
              <a:t> , </a:t>
            </a:r>
            <a:r>
              <a:rPr lang="en-US" dirty="0" err="1" smtClean="0">
                <a:latin typeface="Arial"/>
                <a:cs typeface="Arial"/>
              </a:rPr>
              <a:t>jeder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gebene</a:t>
            </a:r>
            <a:r>
              <a:rPr lang="en-US" dirty="0" smtClean="0">
                <a:latin typeface="Arial"/>
                <a:cs typeface="Arial"/>
              </a:rPr>
              <a:t> Wert </a:t>
            </a:r>
            <a:r>
              <a:rPr lang="en-US" dirty="0" err="1" smtClean="0">
                <a:latin typeface="Arial"/>
                <a:cs typeface="Arial"/>
              </a:rPr>
              <a:t>ist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9FBFD"/>
                </a:solidFill>
                <a:latin typeface="Arial"/>
                <a:cs typeface="Arial"/>
              </a:rPr>
              <a:t>nicht</a:t>
            </a:r>
            <a:r>
              <a:rPr lang="en-US" dirty="0" smtClean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invariant </a:t>
            </a:r>
            <a:r>
              <a:rPr lang="en-US" dirty="0" err="1" smtClean="0">
                <a:latin typeface="Arial"/>
                <a:cs typeface="Arial"/>
              </a:rPr>
              <a:t>unter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Phasenrotation</a:t>
            </a:r>
            <a:r>
              <a:rPr lang="en-US" dirty="0" smtClean="0">
                <a:latin typeface="Arial"/>
                <a:cs typeface="Arial"/>
              </a:rPr>
              <a:t> : SSB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Radiale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smtClean="0">
                <a:solidFill>
                  <a:srgbClr val="79DCFF"/>
                </a:solidFill>
              </a:rPr>
              <a:t>M</a:t>
            </a:r>
            <a:r>
              <a:rPr lang="en-US" dirty="0" smtClean="0">
                <a:solidFill>
                  <a:srgbClr val="79DCFF"/>
                </a:solidFill>
              </a:rPr>
              <a:t>ode </a:t>
            </a:r>
            <a:r>
              <a:rPr lang="en-US" dirty="0" smtClean="0">
                <a:solidFill>
                  <a:srgbClr val="79DCFF"/>
                </a:solidFill>
              </a:rPr>
              <a:t>u</a:t>
            </a:r>
            <a:r>
              <a:rPr lang="en-US" dirty="0" smtClean="0">
                <a:solidFill>
                  <a:srgbClr val="79DCFF"/>
                </a:solidFill>
              </a:rPr>
              <a:t>nd </a:t>
            </a:r>
            <a:r>
              <a:rPr lang="en-US" dirty="0" smtClean="0">
                <a:solidFill>
                  <a:srgbClr val="79DCFF"/>
                </a:solidFill>
              </a:rPr>
              <a:t/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Goldstone-Mode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504612" cy="24560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99592" y="1772816"/>
            <a:ext cx="759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Entwicklung</a:t>
            </a:r>
            <a:r>
              <a:rPr lang="en-US" dirty="0" smtClean="0"/>
              <a:t> um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inimum des </a:t>
            </a:r>
            <a:r>
              <a:rPr lang="en-US" dirty="0" smtClean="0"/>
              <a:t>P</a:t>
            </a:r>
            <a:r>
              <a:rPr lang="en-US" dirty="0" smtClean="0"/>
              <a:t>otentials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5373216"/>
            <a:ext cx="23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dirty="0" err="1" smtClean="0"/>
              <a:t>assenterm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err="1" smtClean="0"/>
              <a:t>radiale</a:t>
            </a:r>
            <a:r>
              <a:rPr lang="en-US" sz="2400" dirty="0" smtClean="0"/>
              <a:t> </a:t>
            </a:r>
            <a:r>
              <a:rPr lang="en-US" sz="2400" dirty="0" smtClean="0"/>
              <a:t>M</a:t>
            </a:r>
            <a:r>
              <a:rPr lang="en-US" sz="2400" dirty="0" smtClean="0"/>
              <a:t>ode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Masse des Higgs-Bosons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320480" cy="15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187625" y="39330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Fermi </a:t>
            </a:r>
            <a:r>
              <a:rPr lang="en-US" dirty="0" err="1" smtClean="0">
                <a:solidFill>
                  <a:srgbClr val="F9FBFD"/>
                </a:solidFill>
              </a:rPr>
              <a:t>Skala</a:t>
            </a:r>
            <a:endParaRPr lang="de-DE" dirty="0">
              <a:solidFill>
                <a:srgbClr val="F9FBFD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6"/>
            <a:ext cx="2808312" cy="69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301208"/>
            <a:ext cx="32612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11561" y="530120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: </a:t>
            </a:r>
            <a:r>
              <a:rPr lang="en-US" dirty="0" err="1" smtClean="0">
                <a:latin typeface="Arial"/>
                <a:cs typeface="Arial"/>
              </a:rPr>
              <a:t>quartische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Kopplung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des </a:t>
            </a:r>
            <a:r>
              <a:rPr lang="en-US" dirty="0" err="1" smtClean="0">
                <a:latin typeface="Arial"/>
                <a:cs typeface="Arial"/>
              </a:rPr>
              <a:t>Skalarfelds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35386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95536" y="1988840"/>
            <a:ext cx="314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lineare</a:t>
            </a:r>
            <a:r>
              <a:rPr lang="en-US" sz="2800" dirty="0" smtClean="0"/>
              <a:t> </a:t>
            </a:r>
            <a:r>
              <a:rPr lang="en-US" sz="2800" dirty="0" err="1" smtClean="0"/>
              <a:t>Näherung</a:t>
            </a:r>
            <a:r>
              <a:rPr lang="en-US" sz="2800" dirty="0" smtClean="0"/>
              <a:t> :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masselose</a:t>
            </a:r>
            <a:r>
              <a:rPr lang="en-US" dirty="0" smtClean="0">
                <a:solidFill>
                  <a:srgbClr val="79DCFF"/>
                </a:solidFill>
              </a:rPr>
              <a:t> Goldstone-Mode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173062"/>
            <a:ext cx="3456384" cy="13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2798341" cy="2744063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755577" y="386104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FFFF00"/>
                </a:solidFill>
              </a:rPr>
              <a:t>lineare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Näherung</a:t>
            </a:r>
            <a:r>
              <a:rPr lang="en-US" sz="2800" dirty="0" smtClean="0">
                <a:solidFill>
                  <a:srgbClr val="FFFF00"/>
                </a:solidFill>
              </a:rPr>
              <a:t> :</a:t>
            </a:r>
            <a:endParaRPr lang="de-DE" sz="2800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08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043608" y="5733256"/>
            <a:ext cx="7646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9FBFD"/>
                </a:solidFill>
              </a:rPr>
              <a:t>ähnlich elektromagnetische Wellen im Vakuum,</a:t>
            </a:r>
          </a:p>
          <a:p>
            <a:r>
              <a:rPr lang="en-US" sz="2800" dirty="0" err="1" smtClean="0">
                <a:solidFill>
                  <a:srgbClr val="F9FBFD"/>
                </a:solidFill>
              </a:rPr>
              <a:t>aber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ohne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Polarisation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masselose</a:t>
            </a:r>
            <a:r>
              <a:rPr lang="en-US" dirty="0" smtClean="0">
                <a:solidFill>
                  <a:srgbClr val="79DCFF"/>
                </a:solidFill>
              </a:rPr>
              <a:t> Goldstone-Mode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798341" cy="274406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115616" y="5373216"/>
            <a:ext cx="412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Supra-</a:t>
            </a:r>
            <a:r>
              <a:rPr lang="en-US" dirty="0" err="1" smtClean="0"/>
              <a:t>Fluidität</a:t>
            </a:r>
            <a:r>
              <a:rPr lang="en-US" dirty="0" smtClean="0"/>
              <a:t> in He</a:t>
            </a:r>
            <a:r>
              <a:rPr lang="en-US" baseline="30000" dirty="0" smtClean="0"/>
              <a:t>4</a:t>
            </a:r>
            <a:endParaRPr lang="de-DE" baseline="30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36045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Abelscher</a:t>
            </a:r>
            <a:r>
              <a:rPr lang="en-US" dirty="0" smtClean="0">
                <a:solidFill>
                  <a:srgbClr val="79DCFF"/>
                </a:solidFill>
              </a:rPr>
              <a:t> Higgs-</a:t>
            </a:r>
            <a:r>
              <a:rPr lang="en-US" dirty="0" err="1" smtClean="0">
                <a:solidFill>
                  <a:srgbClr val="79DCFF"/>
                </a:solidFill>
              </a:rPr>
              <a:t>Mechanismus</a:t>
            </a:r>
            <a:r>
              <a:rPr lang="en-US" dirty="0" smtClean="0">
                <a:solidFill>
                  <a:srgbClr val="79DCFF"/>
                </a:solidFill>
              </a:rPr>
              <a:t/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</a:t>
            </a:r>
            <a:r>
              <a:rPr lang="en-US" dirty="0" err="1" smtClean="0">
                <a:solidFill>
                  <a:srgbClr val="79DCFF"/>
                </a:solidFill>
              </a:rPr>
              <a:t>upraleitung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4032448" cy="175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45224"/>
            <a:ext cx="3096343" cy="8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5445224"/>
            <a:ext cx="3672408" cy="8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2132856"/>
            <a:ext cx="832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Kopplung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omplexen</a:t>
            </a:r>
            <a:r>
              <a:rPr lang="en-US" dirty="0" smtClean="0"/>
              <a:t> </a:t>
            </a:r>
            <a:r>
              <a:rPr lang="en-US" dirty="0" err="1" smtClean="0"/>
              <a:t>Sk</a:t>
            </a:r>
            <a:r>
              <a:rPr lang="en-US" dirty="0" err="1" smtClean="0"/>
              <a:t>alar</a:t>
            </a:r>
            <a:r>
              <a:rPr lang="en-US" dirty="0" err="1" smtClean="0"/>
              <a:t>fe</a:t>
            </a:r>
            <a:r>
              <a:rPr lang="en-US" dirty="0" err="1" smtClean="0"/>
              <a:t>lds</a:t>
            </a:r>
            <a:r>
              <a:rPr lang="en-US" dirty="0" smtClean="0"/>
              <a:t> an </a:t>
            </a:r>
          </a:p>
          <a:p>
            <a:r>
              <a:rPr lang="en-US" dirty="0" err="1" smtClean="0"/>
              <a:t>elektromagnetisches</a:t>
            </a:r>
            <a:r>
              <a:rPr lang="en-US" dirty="0" smtClean="0"/>
              <a:t> </a:t>
            </a:r>
            <a:r>
              <a:rPr lang="en-US" dirty="0" err="1" smtClean="0"/>
              <a:t>Feld</a:t>
            </a:r>
            <a:r>
              <a:rPr lang="en-US" dirty="0" smtClean="0"/>
              <a:t> ( Photon 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LHC : Higgs </a:t>
            </a:r>
            <a:r>
              <a:rPr lang="en-US" dirty="0" smtClean="0">
                <a:solidFill>
                  <a:srgbClr val="79DCFF"/>
                </a:solidFill>
              </a:rPr>
              <a:t>Boson </a:t>
            </a:r>
            <a:r>
              <a:rPr lang="en-US" dirty="0" err="1" smtClean="0">
                <a:solidFill>
                  <a:srgbClr val="79DCFF"/>
                </a:solidFill>
              </a:rPr>
              <a:t>gefunden</a:t>
            </a:r>
            <a:r>
              <a:rPr lang="en-US" dirty="0" smtClean="0">
                <a:solidFill>
                  <a:srgbClr val="79DCFF"/>
                </a:solidFill>
              </a:rPr>
              <a:t> ?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25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13546"/>
            <a:ext cx="3240360" cy="51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652120" y="40050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 2011/12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6093296"/>
            <a:ext cx="22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2011/12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Abelscher</a:t>
            </a:r>
            <a:r>
              <a:rPr lang="en-US" dirty="0" smtClean="0">
                <a:solidFill>
                  <a:srgbClr val="79DCFF"/>
                </a:solidFill>
              </a:rPr>
              <a:t> Higgs-</a:t>
            </a:r>
            <a:r>
              <a:rPr lang="en-US" dirty="0" err="1" smtClean="0">
                <a:solidFill>
                  <a:srgbClr val="79DCFF"/>
                </a:solidFill>
              </a:rPr>
              <a:t>Mechanismus</a:t>
            </a:r>
            <a:r>
              <a:rPr lang="en-US" dirty="0" smtClean="0">
                <a:solidFill>
                  <a:srgbClr val="79DCFF"/>
                </a:solidFill>
              </a:rPr>
              <a:t/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</a:t>
            </a:r>
            <a:r>
              <a:rPr lang="en-US" dirty="0" err="1" smtClean="0">
                <a:solidFill>
                  <a:srgbClr val="79DCFF"/>
                </a:solidFill>
              </a:rPr>
              <a:t>upraleitung</a:t>
            </a:r>
            <a:endParaRPr lang="de-DE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040560" cy="321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771800" y="55892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massives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hoton </a:t>
            </a:r>
            <a:r>
              <a:rPr lang="en-US" dirty="0" smtClean="0"/>
              <a:t>!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411760" y="2924944"/>
            <a:ext cx="9064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2088232" cy="5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852936"/>
            <a:ext cx="2088232" cy="5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Photon </a:t>
            </a:r>
            <a:r>
              <a:rPr lang="en-US" dirty="0" smtClean="0">
                <a:solidFill>
                  <a:srgbClr val="79DCFF"/>
                </a:solidFill>
              </a:rPr>
              <a:t>Masse </a:t>
            </a:r>
            <a:r>
              <a:rPr lang="en-US" dirty="0" smtClean="0">
                <a:solidFill>
                  <a:srgbClr val="79DCFF"/>
                </a:solidFill>
              </a:rPr>
              <a:t>m=e </a:t>
            </a:r>
            <a:r>
              <a:rPr lang="el-GR" b="0" dirty="0" smtClean="0">
                <a:solidFill>
                  <a:srgbClr val="79DCFF"/>
                </a:solidFill>
                <a:latin typeface="Arial"/>
                <a:cs typeface="Arial"/>
              </a:rPr>
              <a:t>φ</a:t>
            </a:r>
            <a:endParaRPr lang="de-DE" b="0" dirty="0">
              <a:solidFill>
                <a:srgbClr val="79DCFF"/>
              </a:solidFill>
            </a:endParaRPr>
          </a:p>
        </p:txBody>
      </p:sp>
      <p:sp>
        <p:nvSpPr>
          <p:cNvPr id="163842" name="AutoShape 2" descr="data:image/jpeg;base64,/9j/4AAQSkZJRgABAQAAAQABAAD/2wCEAAkGBhQQEBIUEhIVFRQQFRAUDxAQFBAPDxAPFBQVFBQQFBQXHCYeFxkjGRQUHy8gJCcpLCwsFR8xNTAqNSYrLCkBCQoKDgwOFA8PFykcFBgpKSkpKSkpKSkpKSksKSkpKSkpKSkpKSkpKSkqNSkpKSkpKSwpKSkpLCkpLCwpKSksKf/AABEIAMIBAwMBIgACEQEDEQH/xAAcAAABBQEBAQAAAAAAAAAAAAAAAQIDBAYFBwj/xAA8EAACAQIEBAMFBgQFBQAAAAAAAQIDEQQhMUEFElFhBnGREyIygaEUQlKxweEW0fDxBxVDgpIkM2Jyov/EABkBAQEBAQEBAAAAAAAAAAAAAAABAgMEBf/EACARAQEAAwACAgMBAAAAAAAAAAABAhESAyExQRMiUQT/2gAMAwEAAhEDEQA/APIQADzO4AAAAAUBAFEClAAQAIKJcrtiGAAHpwCFEHIlerEoogpl1gHRY0CpVmEixTmUoSJ6cjUebyRdhImgyrCRPBmniyizFkiZDFksWR5rDhkx42ZXFWqIryLVRFaZHXFFIY2PkRSZHoxFwGXAzp2UQBAV5AACgIAoE2AAAbAABcEAgoliu2IEFYFerAoqEFRmvVCgApHQgADCHRJ6ZXiWKZuOOazTZZgVaZapleHNNEmiRwRLFB5cjhsh9hJIrjVeaK1RFuaK9RB0itMgmyxMrVCPRgZcBoodVUAAy8oFEAlCgAAAABACAKaWEAAK7YgAAPVgBwg+lScnaKbb2RmvRCAdvD+DsVPSla/45KPy7Ful4AxDTbdONus1c43y4T7a7k+2ZA1sf8Pp71qf+1SkvU7cP8HXLCzrwxMZKCcmlFt2SuyTzYX4rOXlwn283iT0y3iOBzhpaS2a19CsoNPNW8ztjnjl8Vzyyl+FikWqZVpstUzo8WazAmiiGBPAPLThskPEkHKoJorVC1Mq1Ct4q1Qq1C1UKtQj0YI2AjFDvtWEFAy8gALgAoABAAAgSgAFNLCAAFdsCCgAevAqNF4Zkoq65eeTSi5K9ru2W/czh3OAWyv92SktMmr2fqzz+afrW/LdYtdha83bmd5ZX+9e+f6FDj2Nq05LkleErRkuW8qc73cuvX0IeHY+Up2llytWejcb8qXLv8updxL5rq7Tl02aVs/l+R86TnL28+9wmE4jNxs4u942l91xa+L56m38O4r/AKTGx0i8PUajok1FmMg7Je6k8u+u6beTuaHgFW6xEHrPD13bdpRz8zNvvcLj6ZWlQ5VFte7ld/nmQY/CRqRkkurg3a+WmZ18FhvaUl73Kowz75aMgWGu0lpbOT66iZc10jG0y1TK0VmyzTPtx5s6swJ4EECeAeXJIhJCoJFckMypULVRlWqHTFVqFWoWqhVqB6METFEYB2Nlh2hns2bCXB+xWqcG7GNV4+mX5QsaCfCOxDPhPYaq7cUDpy4WyKXDmBQAuPBMb9kYFYWxO8ON9mUiGwWJeQSxXbFG0ISWEsNPThTDr8EjzXXk+qylucqx0OG1XFNra19vxfrY5eWfq35bOXXpUWq11lFLKXVW2y0yNNKnGyck0mr3eum7+hkXxyDWcc7a5pN6aISfiyzSXMopNKKbTae109Dw3xZ5/Tzd4xpqk4r4VKUYZ1IpZxldpdHbRmh8IzU6lWzzeHrqzednDdnn8ONRquMs7tJTdrJ2SV2/l+XQ1vhbiKgq0nJJKlUS3u3Fq3mcM8Lj9e3THKZKGDnJ0+RbxeXVotYCXNCSeu7GcEhzJNdHcks6fPdZXy/czr26fTCte8/N/mT0yGp8cv8A2l+bJYM+5jPUePOrMCxBlWDJ4yNaebKp0xJMYpDZSLpg2bK1QnmyvUZNN4q9RFWoi1UK9RDT0YK9hRWhQ7PWpcN7EM+GdjSSwwx4U3p89l58K7EUuEdjVvBjXgxybZCfB+xBPg3Y2bwXYjeB7E5NsVLgvYgnwTsbmWAI3w5dCcm2DnwbsQT4N2N/Lhi6ENTha6Dlenn0+DsrVOFNbHoU+EdivV4P2LpuZvPZcPaIpYV9Dd1OC9itU4H2Lp2nkYmVFrYemuRp3une6zyy1+cTVVeA9irPgIuO5p0vkmU0y8asE783/wAvMHiabd8/9sUvzZoKnBL6xT81n6rMr1PD0doteTyMficL1Phy1xKK0jP1jG/mrMlhxuSvyw11vJu/6Fp8ES2fzf7DfsXLpFfO7H4Mb8xnebr8D8Y+wjytNRbd1JNpX6SWnoaCn4hp1acsrqzu001bv0MUqklokvl/Ma60mmm8nqlaKfnbU5Zf4scrtueXKT2Xmu2+rbJYEESWLPZxpyyzWIMmjIrRZIpDlytT3GuQzmGuQ5NnSkQzYspEcmTlqVHMhmiaRFJDl2xyROIhJYBy6dPoFwB0xvtRsqpHkP8AZiOBXliunqQyxOet/LQsm02sysRuS6EEq1jmcS4/Gjrd+Sdi8p1HYcuw13MfW8bv7sNOrIJeOqn4UvMahttXEjlAw0vG1V9BP4tqv7y/kPS7rbSpkcqRjX4oqfiD+JKv4l9SejbWvDjfsiMm/EFXqh0fEFbzHpdtPLAor1MAjgT8TVY3TWa1W6KeI8Z1Y6wHo6rRT4eiKXDDMfx/LeBNT/xEtrAbn9Oq7c+ElapwZ9Cov8RIv7hZpePqL1Rdz+nVV6nB30K8uEPodmPi7Dy3sT0uLYeekka2nTMT4Q+hBLh7RuYUKc9Ghs+FJ9Ga3WbWFeGaE5GjZVeDLoU6vBC9M6ZhjWzuVuDNbFOpw5l9Hw5rYxsuzwTIZYZl1GpVVjbE7osb7MablQ2Al9kBOW+ntiqkWIrfUprEDK1bQ4OZuKxqcvZqajNLm5XlzRe6d89GTUa0YJc1/Pb1Mp4lhzVotZPlWb7NlP8AzPEUmuWfPF6xleUevNG+aOmNc78t05KWad15lerTUk1qnk9010M7Dj3tI+/S/wCDcb9+ly5hOK0195q+ikVklfwrSnpFxe7i+VW8mUJ+EVnabWvLdXz6XO3T4mn96L6WZdp4hNbGbI1LWKq+D6qeTi/N8pXl4UxC0gn/ALkz0WNaPQHViYrcrzd+G8Qv9KXysyKfC60HnTn/AMWz1ONeCFc465GVeTSw9TeL72UkJU53qmrWSSdn52Z6s5w7EM8PB6peiLJU28mba/F6ic72bPVZYCk/uR9ENlwWk9acfRGuanUeUOpdP9hnOsrxT12SfrY9Rr+HKFv+3FeWRTn4Sw7+79WOU6jzd0ItfCsuyTGvBx/D+f8AM9GfguhnlJdLMh/gujf4peqHJ08+hh4rb1uy3TcV9xfK5uYeCqP4pfSxYj4Mw+V3P1Q4XqMbS4k7e7zXXTRLqW6HiKpFfE/nmaeXg3DrSU/W2XnYdHwvQVvcb85XuWSpuOVgvFzVudJr0ZpuHYilifhdnunkyChwehH/AEYprdpv8zo0YqPwpJdkka9/bO4ZW4L0OfiuBNaxO3Gv5/miaM29P29GNL0xVbhdtipU4X2NpxCgmr79llY5ao3JbY3NVlqvCuxWnwt9DYPCjJYJdB2rHf5YxTWfYRC9ialXuOxM8jnwrWdmJXxWRzFXi0ryjfoxlOpdJySTta0VZZLLTsR46tfk+Y2nP+50x+HPJI6f9aDXSJdf6zENsKroPO2T2b6jqNGUc+Z33s2voWITz8tBzd9gm0M8TVj8M2/PoT0+J1d2n5obVWQyLJo2u0eMy32JXx3scqdrZDZwuhqLuurV42rfoLh+Kxera9ThOJJSY0baOXEo9RVxGz+LIzkp2He0dho20M+Ip/euR0sanlc4SnYfEaNtFLGf+X1I6mJzyaM+6jXUSNVtjRtoft9la5IsblnIzMpZ6v6jowb/AEINJTxsb5zHR4rTV7z/AHMxJO/kSJKwVpKnHaUUve1I34ipK95Z2vHIzlkyJ08uyeV9QNDPxfFWcISeS969o+Zz8Z40rfcjCKV83aU/PM5k4LpkrZJZepUxLvr+dmiWrHc8NY6rWqVJ1JuSjlFN+7Ft7LyRoKcs2cDwuuWjJ/ik/okdmjUOTqtXBMYmJYB+QEYAcKrik3nbTbT1KVTFXy9WJUtGz5lK9rppJJtfsV8ZPmfuqyXzV30e5QYqtH3eWXM828skuosKn16/kQYyhvFWas7ZNNPYbSknplLO6eXp1RvGsZR1KEh7mnvmUoN7/wBMnT0/Q256SuoEp9yNya11/Qjb6lRM6t/mJUeWRE6mWXqCqZZlCp3FlLKxWlWazHUK19QiTlJKURVIWMgpslmD0CT3GyZAsFcdoM57D4q6YD3UysI4EdySM7ryASUAixs6gtNXWuZFP5sxspjOZ2ET7ALGebBrL8ug5yyG83T5Xy+ZFNnB20+ezOfiH/WuRfqSy33ORj6rUdcno+vW2RnJqNHwyuo0ortf1zOjRrXRleH4vRbI7eGq6taaI5x0dD7WTwxqRSXKld69hXUUlbTuyosPGNgU1VaAiuWqmsuXJ3yWSV8slsSfZrR5tna/ZjlHLIFSukuhNiN04rR3d9unYjdBSfvWv5Itewimr6PR5/UhrU/e915F2Ep0rQfLqnpLNJdh0ZZd8l+4srKOue63K8qmxek0tTrx3+Vxk6kbCqonC2+3YiehemeSezBwGzhcfCDXkWZJcUMojZIsVMP0ZC8M0y9HK9w7BSq5LYdUoODs9dw4diOSV/7DcXiHObaHRwWSIZU3cmp0Zuz5Xbq07P5jZzaeheonJtSN7WXmMaf8xJVZMSLm9h0cpPZ2X5hkvmRKb3uK+46hyf7Naj6dLqMs1nsF3J2ivQnUOTmkhYw6eZHJSWTWffUfeUVsh0vNJVkr9/QrzrpW7Cyw15XbcuzyS7Dng4qzWXf9jNyWYqNbHrO2fZfqVVg5Td5PTSOeXa3kdlU0r2t7/wATt3H00kmlLK/vJ2ztoyW7ak0p0MI1FKNry8uu+6L+HqJZS0WWja5mrc11tmSTcL+5dPL40pXyzfRDJV8nGKyvurZ2syKfKLvlZxqX5M0n7uTeuWYz27jm80pWs17rttcKlJ8skqbys3PdAsJJRTaTurq+jel0TY6WG8SSjFJRoNLeUI8z8wOZDiTsrt6Le4F2HxyXd6h7WzWdiGNQjrSuZVPVrcz69CCtUstSv7QLXAe6gsH1G0qdy9CmEVeb+wcxJXoWd9mMauUOpvMnqaIrqyHxqkBew51Mv1HU4J6jJooS46CzuiBsWL6DY7MuIr2Tjb3mlG98krp3t1yOe83176sZF2H6NMbD1Stn6hVtZW+dtBKuJbSW3bIbTnZZfUB0qOWQxYcdKpkRVMQ9gH0qbl5Fp1XTknHpZ8yuncoUq7iySFXmfnqNh9as5Su7Xvt00LFbNLLJbbu5DPPTKwsMRdWYCUZp5P652IqkVd2f9xtRZk0I2jp/cCHl5sh1TDpLuNU7aiykA1QbzS9B81o39B9Guks9ulsyOvX5rJK1s33ILWHxkorlk5ODzsnlfq+pWnUWa227DFNtJN5Inw+E5le6XYo50mrgWKuFs2gAhhogkAEVHIfTACB6OlAUAhmI1+RTjqAFUm4yYoERaoPIZLQQDQhkS0tBAILNPRjHoKADJ6DIAADqmhHPQAAiepLR1AALUt/JkPQAKCfxFxfD8kAEKoV/iEewAUI9wjuAECN5HR4dpLyFAo583mwACD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44" name="Picture 4" descr="http://geniorama.com/wp-content/uploads/2011/04/thumb-la-supraconductivite-presentation-histoire-et-applications-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10000" cy="2857500"/>
          </a:xfrm>
          <a:prstGeom prst="rect">
            <a:avLst/>
          </a:prstGeom>
          <a:noFill/>
        </p:spPr>
      </p:pic>
      <p:pic>
        <p:nvPicPr>
          <p:cNvPr id="163846" name="Picture 6" descr="http://www.rts.ch/2011/04/12/15/06/3068922.image?h=301&amp;mw=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560082" cy="2141612"/>
          </a:xfrm>
          <a:prstGeom prst="rect">
            <a:avLst/>
          </a:prstGeom>
          <a:noFill/>
        </p:spPr>
      </p:pic>
      <p:pic>
        <p:nvPicPr>
          <p:cNvPr id="163848" name="Picture 8" descr="http://referentiel.nouvelobs.com/file/1582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592452" cy="201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Eich-S</a:t>
            </a:r>
            <a:r>
              <a:rPr lang="en-US" dirty="0" err="1" smtClean="0">
                <a:solidFill>
                  <a:srgbClr val="79DCFF"/>
                </a:solidFill>
              </a:rPr>
              <a:t>ymmetrie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847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279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335560" cy="17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46531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Goldstone-Boson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Eichfreiheitsgrad</a:t>
            </a:r>
            <a:endParaRPr lang="en-US" sz="2400" dirty="0" smtClean="0"/>
          </a:p>
          <a:p>
            <a:r>
              <a:rPr lang="en-US" sz="2400" dirty="0" err="1" smtClean="0"/>
              <a:t>kein</a:t>
            </a:r>
            <a:r>
              <a:rPr lang="en-US" sz="2400" dirty="0" smtClean="0"/>
              <a:t> </a:t>
            </a:r>
            <a:r>
              <a:rPr lang="en-US" sz="2400" dirty="0" err="1" smtClean="0"/>
              <a:t>physikal</a:t>
            </a:r>
            <a:r>
              <a:rPr lang="en-US" sz="2400" dirty="0" err="1" smtClean="0"/>
              <a:t>isches</a:t>
            </a:r>
            <a:r>
              <a:rPr lang="en-US" sz="2400" dirty="0" smtClean="0"/>
              <a:t> </a:t>
            </a:r>
            <a:r>
              <a:rPr lang="en-US" sz="2400" dirty="0" err="1" smtClean="0"/>
              <a:t>Teilchen</a:t>
            </a:r>
            <a:endParaRPr lang="en-US" sz="2400" dirty="0" smtClean="0"/>
          </a:p>
          <a:p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Eich</a:t>
            </a:r>
            <a:r>
              <a:rPr lang="en-US" sz="2400" dirty="0" err="1" smtClean="0"/>
              <a:t>transformation</a:t>
            </a:r>
            <a:r>
              <a:rPr lang="en-US" sz="2400" dirty="0" smtClean="0"/>
              <a:t> </a:t>
            </a:r>
            <a:r>
              <a:rPr lang="en-US" sz="2400" dirty="0" err="1" smtClean="0"/>
              <a:t>eliminiert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longitudinalen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Komponente</a:t>
            </a:r>
            <a:r>
              <a:rPr lang="en-US" sz="2400" dirty="0" smtClean="0"/>
              <a:t> des </a:t>
            </a:r>
            <a:r>
              <a:rPr lang="en-US" sz="2400" dirty="0" err="1" smtClean="0"/>
              <a:t>massiven</a:t>
            </a:r>
            <a:r>
              <a:rPr lang="en-US" sz="2400" dirty="0" smtClean="0"/>
              <a:t> </a:t>
            </a:r>
            <a:r>
              <a:rPr lang="en-US" sz="2400" dirty="0" smtClean="0"/>
              <a:t>P</a:t>
            </a:r>
            <a:r>
              <a:rPr lang="en-US" sz="2400" dirty="0" smtClean="0"/>
              <a:t>hotons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Standard-</a:t>
            </a:r>
            <a:r>
              <a:rPr lang="en-US" sz="3600" dirty="0" err="1" smtClean="0">
                <a:solidFill>
                  <a:srgbClr val="79DCFF"/>
                </a:solidFill>
              </a:rPr>
              <a:t>Modell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der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elektroschwachen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Wechselwirkung</a:t>
            </a:r>
            <a:r>
              <a:rPr lang="en-US" sz="3600" dirty="0" smtClean="0">
                <a:solidFill>
                  <a:srgbClr val="79DCFF"/>
                </a:solidFill>
              </a:rPr>
              <a:t> : </a:t>
            </a:r>
            <a:br>
              <a:rPr lang="en-US" sz="3600" dirty="0" smtClean="0">
                <a:solidFill>
                  <a:srgbClr val="79DCFF"/>
                </a:solidFill>
              </a:rPr>
            </a:br>
            <a:r>
              <a:rPr lang="en-US" sz="3600" dirty="0" err="1" smtClean="0">
                <a:solidFill>
                  <a:srgbClr val="79DCFF"/>
                </a:solidFill>
              </a:rPr>
              <a:t>Brout</a:t>
            </a:r>
            <a:r>
              <a:rPr lang="en-US" sz="3600" dirty="0" smtClean="0">
                <a:solidFill>
                  <a:srgbClr val="79DCFF"/>
                </a:solidFill>
              </a:rPr>
              <a:t>-</a:t>
            </a:r>
            <a:r>
              <a:rPr lang="en-US" sz="3600" dirty="0" err="1" smtClean="0">
                <a:solidFill>
                  <a:srgbClr val="79DCFF"/>
                </a:solidFill>
              </a:rPr>
              <a:t>Englert</a:t>
            </a:r>
            <a:r>
              <a:rPr lang="en-US" sz="3600" dirty="0" smtClean="0">
                <a:solidFill>
                  <a:srgbClr val="79DCFF"/>
                </a:solidFill>
              </a:rPr>
              <a:t>-Higgs-</a:t>
            </a:r>
            <a:r>
              <a:rPr lang="en-US" sz="3600" dirty="0" err="1" smtClean="0">
                <a:solidFill>
                  <a:srgbClr val="79DCFF"/>
                </a:solidFill>
              </a:rPr>
              <a:t>Mechanismus</a:t>
            </a:r>
            <a:endParaRPr lang="de-DE" sz="36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91264" cy="2448272"/>
          </a:xfrm>
        </p:spPr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dirty="0" smtClean="0">
                <a:latin typeface="Arial"/>
                <a:cs typeface="Arial"/>
              </a:rPr>
              <a:t> : </a:t>
            </a:r>
            <a:r>
              <a:rPr lang="en-US" dirty="0" err="1" smtClean="0">
                <a:latin typeface="Arial"/>
                <a:cs typeface="Arial"/>
              </a:rPr>
              <a:t>zwei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komplexe</a:t>
            </a:r>
            <a:r>
              <a:rPr lang="en-US" dirty="0" smtClean="0">
                <a:latin typeface="Arial"/>
                <a:cs typeface="Arial"/>
              </a:rPr>
              <a:t> Felder ( Higgs-Doublet 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W- und Z-</a:t>
            </a:r>
            <a:r>
              <a:rPr lang="en-US" dirty="0" err="1" smtClean="0">
                <a:latin typeface="Arial"/>
                <a:cs typeface="Arial"/>
              </a:rPr>
              <a:t>Bosonen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werden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massiv</a:t>
            </a:r>
            <a:r>
              <a:rPr lang="en-US" dirty="0" smtClean="0">
                <a:latin typeface="Arial"/>
                <a:cs typeface="Arial"/>
              </a:rPr>
              <a:t>,   Photon </a:t>
            </a:r>
            <a:r>
              <a:rPr lang="en-US" dirty="0" err="1" smtClean="0">
                <a:latin typeface="Arial"/>
                <a:cs typeface="Arial"/>
              </a:rPr>
              <a:t>bleibt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masselos</a:t>
            </a:r>
            <a:r>
              <a:rPr lang="en-US" dirty="0" smtClean="0">
                <a:latin typeface="Arial"/>
                <a:cs typeface="Arial"/>
              </a:rPr>
              <a:t>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Standard-</a:t>
            </a:r>
            <a:r>
              <a:rPr lang="en-US" sz="3600" dirty="0" err="1" smtClean="0">
                <a:solidFill>
                  <a:srgbClr val="79DCFF"/>
                </a:solidFill>
              </a:rPr>
              <a:t>Modell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der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elektroschwachen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Wechselwirkung</a:t>
            </a:r>
            <a:r>
              <a:rPr lang="en-US" sz="3600" dirty="0" smtClean="0">
                <a:solidFill>
                  <a:srgbClr val="79DCFF"/>
                </a:solidFill>
              </a:rPr>
              <a:t> : </a:t>
            </a:r>
            <a:br>
              <a:rPr lang="en-US" sz="3600" dirty="0" smtClean="0">
                <a:solidFill>
                  <a:srgbClr val="79DCFF"/>
                </a:solidFill>
              </a:rPr>
            </a:br>
            <a:r>
              <a:rPr lang="en-US" sz="3600" dirty="0" err="1" smtClean="0">
                <a:solidFill>
                  <a:srgbClr val="79DCFF"/>
                </a:solidFill>
              </a:rPr>
              <a:t>Brout</a:t>
            </a:r>
            <a:r>
              <a:rPr lang="en-US" sz="3600" dirty="0" smtClean="0">
                <a:solidFill>
                  <a:srgbClr val="79DCFF"/>
                </a:solidFill>
              </a:rPr>
              <a:t>-</a:t>
            </a:r>
            <a:r>
              <a:rPr lang="en-US" sz="3600" dirty="0" err="1" smtClean="0">
                <a:solidFill>
                  <a:srgbClr val="79DCFF"/>
                </a:solidFill>
              </a:rPr>
              <a:t>Englert</a:t>
            </a:r>
            <a:r>
              <a:rPr lang="en-US" sz="3600" dirty="0" smtClean="0">
                <a:solidFill>
                  <a:srgbClr val="79DCFF"/>
                </a:solidFill>
              </a:rPr>
              <a:t>-Higgs-</a:t>
            </a:r>
            <a:r>
              <a:rPr lang="en-US" sz="3600" dirty="0" err="1" smtClean="0">
                <a:solidFill>
                  <a:srgbClr val="79DCFF"/>
                </a:solidFill>
              </a:rPr>
              <a:t>Mechanismus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4904"/>
            <a:ext cx="8291512" cy="384859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800" dirty="0" smtClean="0"/>
              <a:t>Die </a:t>
            </a:r>
            <a:r>
              <a:rPr lang="en-US" sz="2800" dirty="0" err="1" smtClean="0"/>
              <a:t>Massen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geladenen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dirty="0" err="1" smtClean="0"/>
              <a:t>ermionen</a:t>
            </a:r>
            <a:r>
              <a:rPr lang="en-US" sz="2800" dirty="0" smtClean="0"/>
              <a:t> </a:t>
            </a:r>
            <a:r>
              <a:rPr lang="en-US" sz="2800" dirty="0"/>
              <a:t>u</a:t>
            </a:r>
            <a:r>
              <a:rPr lang="en-US" sz="2800" dirty="0" smtClean="0"/>
              <a:t>nd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W,Z-</a:t>
            </a:r>
            <a:r>
              <a:rPr lang="en-US" sz="2800" dirty="0" err="1" smtClean="0"/>
              <a:t>Eichbosonen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/>
              <a:t>proportional </a:t>
            </a:r>
            <a:r>
              <a:rPr lang="en-US" sz="2800" dirty="0" err="1" smtClean="0"/>
              <a:t>zum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( </a:t>
            </a:r>
            <a:r>
              <a:rPr lang="en-US" sz="2800" dirty="0" err="1" smtClean="0"/>
              <a:t>V</a:t>
            </a:r>
            <a:r>
              <a:rPr lang="en-US" sz="2800" dirty="0" err="1" smtClean="0"/>
              <a:t>akuum</a:t>
            </a:r>
            <a:r>
              <a:rPr lang="en-US" sz="2800" dirty="0" smtClean="0"/>
              <a:t> -</a:t>
            </a:r>
            <a:r>
              <a:rPr lang="en-US" sz="2800" dirty="0" err="1" smtClean="0"/>
              <a:t>Erwartungs</a:t>
            </a:r>
            <a:r>
              <a:rPr lang="en-US" sz="2800" dirty="0" smtClean="0"/>
              <a:t> -) Wert des </a:t>
            </a:r>
            <a:r>
              <a:rPr lang="en-US" sz="2800" dirty="0" err="1" smtClean="0"/>
              <a:t>skalaren</a:t>
            </a:r>
            <a:r>
              <a:rPr lang="en-US" sz="2800" dirty="0" smtClean="0"/>
              <a:t> </a:t>
            </a:r>
            <a:r>
              <a:rPr lang="en-US" sz="2800" dirty="0" err="1" smtClean="0"/>
              <a:t>Fe</a:t>
            </a:r>
            <a:r>
              <a:rPr lang="en-US" sz="2800" dirty="0" err="1" smtClean="0"/>
              <a:t>lds</a:t>
            </a:r>
            <a:r>
              <a:rPr lang="en-US" sz="2800" dirty="0" smtClean="0"/>
              <a:t>  </a:t>
            </a:r>
            <a:r>
              <a:rPr lang="el-GR" b="1" dirty="0">
                <a:solidFill>
                  <a:srgbClr val="FFFF00"/>
                </a:solidFill>
              </a:rPr>
              <a:t>φ</a:t>
            </a:r>
            <a:r>
              <a:rPr lang="en-US" b="1" baseline="-25000" dirty="0" smtClean="0">
                <a:solidFill>
                  <a:srgbClr val="FFFF00"/>
                </a:solidFill>
              </a:rPr>
              <a:t>H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   </a:t>
            </a:r>
            <a:endParaRPr lang="en-US" sz="2800" dirty="0"/>
          </a:p>
          <a:p>
            <a:pPr>
              <a:buNone/>
            </a:pPr>
            <a:r>
              <a:rPr lang="en-US" sz="2400" dirty="0" err="1" smtClean="0">
                <a:solidFill>
                  <a:srgbClr val="F9FBFD"/>
                </a:solidFill>
              </a:rPr>
              <a:t>Für</a:t>
            </a:r>
            <a:r>
              <a:rPr lang="en-US" sz="2400" dirty="0" smtClean="0">
                <a:solidFill>
                  <a:srgbClr val="F9FBFD"/>
                </a:solidFill>
              </a:rPr>
              <a:t> </a:t>
            </a:r>
            <a:r>
              <a:rPr lang="en-US" sz="2400" dirty="0" err="1" smtClean="0">
                <a:solidFill>
                  <a:srgbClr val="F9FBFD"/>
                </a:solidFill>
              </a:rPr>
              <a:t>E</a:t>
            </a:r>
            <a:r>
              <a:rPr lang="en-US" sz="2400" dirty="0" err="1" smtClean="0">
                <a:solidFill>
                  <a:srgbClr val="F9FBFD"/>
                </a:solidFill>
              </a:rPr>
              <a:t>lektron</a:t>
            </a:r>
            <a:r>
              <a:rPr lang="en-US" sz="2400" dirty="0">
                <a:solidFill>
                  <a:srgbClr val="F9FBFD"/>
                </a:solidFill>
              </a:rPr>
              <a:t>, </a:t>
            </a:r>
            <a:r>
              <a:rPr lang="en-US" sz="2400" dirty="0" smtClean="0">
                <a:solidFill>
                  <a:srgbClr val="F9FBFD"/>
                </a:solidFill>
              </a:rPr>
              <a:t>Quarks </a:t>
            </a:r>
            <a:r>
              <a:rPr lang="en-US" sz="2400" dirty="0">
                <a:solidFill>
                  <a:srgbClr val="F9FBFD"/>
                </a:solidFill>
              </a:rPr>
              <a:t>, W- </a:t>
            </a:r>
            <a:r>
              <a:rPr lang="en-US" sz="2400" dirty="0" smtClean="0">
                <a:solidFill>
                  <a:srgbClr val="F9FBFD"/>
                </a:solidFill>
              </a:rPr>
              <a:t>und </a:t>
            </a:r>
            <a:r>
              <a:rPr lang="en-US" sz="2400" dirty="0">
                <a:solidFill>
                  <a:srgbClr val="F9FBFD"/>
                </a:solidFill>
              </a:rPr>
              <a:t>Z- </a:t>
            </a:r>
            <a:r>
              <a:rPr lang="en-US" sz="2400" dirty="0" err="1" smtClean="0">
                <a:solidFill>
                  <a:srgbClr val="F9FBFD"/>
                </a:solidFill>
              </a:rPr>
              <a:t>Bosonen</a:t>
            </a:r>
            <a:r>
              <a:rPr lang="en-US" sz="2400" dirty="0" smtClean="0">
                <a:solidFill>
                  <a:srgbClr val="F9FBFD"/>
                </a:solidFill>
              </a:rPr>
              <a:t> :</a:t>
            </a:r>
            <a:endParaRPr lang="en-US" sz="2400" dirty="0">
              <a:solidFill>
                <a:srgbClr val="F9FBF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/>
              <a:t>              </a:t>
            </a:r>
            <a:r>
              <a:rPr lang="en-US" sz="4400" b="1" dirty="0" err="1">
                <a:solidFill>
                  <a:srgbClr val="FFFF00"/>
                </a:solidFill>
              </a:rPr>
              <a:t>m</a:t>
            </a:r>
            <a:r>
              <a:rPr lang="en-US" sz="4400" b="1" baseline="-25000" dirty="0" err="1">
                <a:solidFill>
                  <a:srgbClr val="FFFF00"/>
                </a:solidFill>
              </a:rPr>
              <a:t>electron</a:t>
            </a:r>
            <a:r>
              <a:rPr lang="en-US" sz="4400" b="1" baseline="-25000" dirty="0">
                <a:solidFill>
                  <a:srgbClr val="FFFF00"/>
                </a:solidFill>
              </a:rPr>
              <a:t>   </a:t>
            </a:r>
            <a:r>
              <a:rPr lang="en-US" sz="4400" b="1" dirty="0">
                <a:solidFill>
                  <a:srgbClr val="FFFF00"/>
                </a:solidFill>
              </a:rPr>
              <a:t>=  </a:t>
            </a:r>
            <a:r>
              <a:rPr lang="en-US" sz="4400" b="1" dirty="0" err="1">
                <a:solidFill>
                  <a:srgbClr val="FFFF00"/>
                </a:solidFill>
              </a:rPr>
              <a:t>h</a:t>
            </a:r>
            <a:r>
              <a:rPr lang="en-US" sz="4400" b="1" baseline="-25000" dirty="0" err="1">
                <a:solidFill>
                  <a:srgbClr val="FFFF00"/>
                </a:solidFill>
              </a:rPr>
              <a:t>electron</a:t>
            </a:r>
            <a:r>
              <a:rPr lang="en-US" sz="4400" b="1" baseline="-25000" dirty="0">
                <a:solidFill>
                  <a:srgbClr val="FFFF00"/>
                </a:solidFill>
              </a:rPr>
              <a:t>   *  </a:t>
            </a:r>
            <a:r>
              <a:rPr lang="el-GR" sz="4400" b="1" dirty="0">
                <a:solidFill>
                  <a:srgbClr val="FFFF00"/>
                </a:solidFill>
              </a:rPr>
              <a:t>φ</a:t>
            </a:r>
            <a:r>
              <a:rPr lang="en-US" sz="4400" b="1" baseline="-25000" dirty="0">
                <a:solidFill>
                  <a:srgbClr val="FFFF00"/>
                </a:solidFill>
              </a:rPr>
              <a:t>H</a:t>
            </a:r>
            <a:r>
              <a:rPr lang="en-US" sz="4000" b="1" dirty="0">
                <a:solidFill>
                  <a:srgbClr val="FFFF00"/>
                </a:solidFill>
              </a:rPr>
              <a:t>    </a:t>
            </a:r>
            <a:r>
              <a:rPr lang="en-US" sz="2800" b="1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9FBFD"/>
                </a:solidFill>
              </a:rPr>
              <a:t>etc.</a:t>
            </a:r>
            <a:endParaRPr lang="el-GR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90266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Brout</a:t>
            </a:r>
            <a:r>
              <a:rPr lang="en-US" dirty="0" smtClean="0">
                <a:solidFill>
                  <a:srgbClr val="79DCFF"/>
                </a:solidFill>
              </a:rPr>
              <a:t>-</a:t>
            </a:r>
            <a:r>
              <a:rPr lang="en-US" dirty="0" err="1" smtClean="0">
                <a:solidFill>
                  <a:srgbClr val="79DCFF"/>
                </a:solidFill>
              </a:rPr>
              <a:t>Englert</a:t>
            </a:r>
            <a:r>
              <a:rPr lang="en-US" dirty="0" smtClean="0">
                <a:solidFill>
                  <a:srgbClr val="79DCFF"/>
                </a:solidFill>
              </a:rPr>
              <a:t>-Higgs-</a:t>
            </a:r>
            <a:r>
              <a:rPr lang="en-US" dirty="0" err="1" smtClean="0">
                <a:solidFill>
                  <a:srgbClr val="79DCFF"/>
                </a:solidFill>
              </a:rPr>
              <a:t>Mechanismus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gibt</a:t>
            </a:r>
            <a:r>
              <a:rPr lang="en-US" dirty="0" smtClean="0">
                <a:solidFill>
                  <a:srgbClr val="79DCFF"/>
                </a:solidFill>
              </a:rPr>
              <a:t> den </a:t>
            </a:r>
            <a:r>
              <a:rPr lang="en-US" dirty="0" err="1" smtClean="0">
                <a:solidFill>
                  <a:srgbClr val="79DCFF"/>
                </a:solidFill>
              </a:rPr>
              <a:t>Elementarteilchen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ihre</a:t>
            </a:r>
            <a:r>
              <a:rPr lang="en-US" dirty="0" smtClean="0">
                <a:solidFill>
                  <a:srgbClr val="79DCFF"/>
                </a:solidFill>
              </a:rPr>
              <a:t> Masse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221088"/>
            <a:ext cx="8136904" cy="1905075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nicht</a:t>
            </a:r>
            <a:r>
              <a:rPr lang="en-US" dirty="0" smtClean="0"/>
              <a:t> : </a:t>
            </a:r>
            <a:r>
              <a:rPr lang="en-US" dirty="0" err="1" smtClean="0"/>
              <a:t>dominanter</a:t>
            </a:r>
            <a:r>
              <a:rPr lang="en-US" dirty="0" smtClean="0"/>
              <a:t> </a:t>
            </a:r>
            <a:r>
              <a:rPr lang="en-US" dirty="0" err="1" smtClean="0"/>
              <a:t>Beitrag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Protonmasse</a:t>
            </a:r>
            <a:r>
              <a:rPr lang="en-US" dirty="0" smtClean="0"/>
              <a:t> und</a:t>
            </a:r>
          </a:p>
          <a:p>
            <a:pPr>
              <a:buNone/>
            </a:pPr>
            <a:r>
              <a:rPr lang="en-US" dirty="0" smtClean="0"/>
              <a:t>Masse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Atome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(QCD , </a:t>
            </a:r>
            <a:r>
              <a:rPr lang="en-US" dirty="0" err="1" smtClean="0"/>
              <a:t>chirale</a:t>
            </a:r>
            <a:r>
              <a:rPr lang="en-US" dirty="0" smtClean="0"/>
              <a:t> </a:t>
            </a:r>
            <a:r>
              <a:rPr lang="en-US" dirty="0" err="1" smtClean="0"/>
              <a:t>Symmetriebrechung</a:t>
            </a:r>
            <a:r>
              <a:rPr lang="en-US" dirty="0" smtClean="0"/>
              <a:t> 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016224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Lektionen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1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Das </a:t>
            </a:r>
            <a:r>
              <a:rPr lang="en-US" sz="6000" dirty="0" err="1" smtClean="0">
                <a:solidFill>
                  <a:srgbClr val="FFFF00"/>
                </a:solidFill>
              </a:rPr>
              <a:t>Vakuum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ist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kompliziert</a:t>
            </a:r>
            <a:endParaRPr lang="de-DE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M</a:t>
            </a:r>
            <a:r>
              <a:rPr lang="en-US" dirty="0" smtClean="0">
                <a:solidFill>
                  <a:srgbClr val="79DCFF"/>
                </a:solidFill>
              </a:rPr>
              <a:t>asse </a:t>
            </a:r>
            <a:r>
              <a:rPr lang="en-US" dirty="0" err="1" smtClean="0">
                <a:solidFill>
                  <a:srgbClr val="79DCFF"/>
                </a:solidFill>
              </a:rPr>
              <a:t>hängt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ab</a:t>
            </a:r>
            <a:r>
              <a:rPr lang="en-US" dirty="0" smtClean="0">
                <a:solidFill>
                  <a:srgbClr val="79DCFF"/>
                </a:solidFill>
              </a:rPr>
              <a:t> von den </a:t>
            </a:r>
            <a:r>
              <a:rPr lang="en-US" dirty="0" err="1" smtClean="0">
                <a:solidFill>
                  <a:srgbClr val="79DCFF"/>
                </a:solidFill>
              </a:rPr>
              <a:t>Eigenschaften</a:t>
            </a:r>
            <a:r>
              <a:rPr lang="en-US" dirty="0" smtClean="0">
                <a:solidFill>
                  <a:srgbClr val="79DCFF"/>
                </a:solidFill>
              </a:rPr>
              <a:t> des </a:t>
            </a:r>
            <a:r>
              <a:rPr lang="en-US" dirty="0" err="1" smtClean="0">
                <a:solidFill>
                  <a:srgbClr val="79DCFF"/>
                </a:solidFill>
              </a:rPr>
              <a:t>V</a:t>
            </a:r>
            <a:r>
              <a:rPr lang="en-US" dirty="0" err="1" smtClean="0">
                <a:solidFill>
                  <a:srgbClr val="79DCFF"/>
                </a:solidFill>
              </a:rPr>
              <a:t>akuums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328498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Elementarteilchen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Anregungen</a:t>
            </a:r>
            <a:r>
              <a:rPr lang="en-US" dirty="0" smtClean="0"/>
              <a:t> des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Vakuums</a:t>
            </a:r>
            <a:r>
              <a:rPr lang="en-US" dirty="0" smtClean="0"/>
              <a:t>   ( </a:t>
            </a:r>
            <a:r>
              <a:rPr lang="en-US" dirty="0" err="1" smtClean="0"/>
              <a:t>Vakuum</a:t>
            </a:r>
            <a:r>
              <a:rPr lang="en-US" dirty="0" smtClean="0"/>
              <a:t> = </a:t>
            </a:r>
            <a:r>
              <a:rPr lang="en-US" dirty="0" err="1" smtClean="0"/>
              <a:t>Äther</a:t>
            </a:r>
            <a:r>
              <a:rPr lang="en-US" dirty="0" smtClean="0"/>
              <a:t> …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Teilchen-Eigenschaften</a:t>
            </a:r>
            <a:r>
              <a:rPr lang="en-US" dirty="0" smtClean="0"/>
              <a:t> </a:t>
            </a:r>
            <a:r>
              <a:rPr lang="en-US" dirty="0" err="1" smtClean="0"/>
              <a:t>hängen</a:t>
            </a:r>
            <a:r>
              <a:rPr lang="en-US" dirty="0" smtClean="0"/>
              <a:t> von </a:t>
            </a:r>
            <a:r>
              <a:rPr lang="en-US" dirty="0" err="1" smtClean="0"/>
              <a:t>Eigenschaften</a:t>
            </a:r>
            <a:r>
              <a:rPr lang="en-US" dirty="0" smtClean="0"/>
              <a:t> des </a:t>
            </a:r>
            <a:r>
              <a:rPr lang="en-US" dirty="0" err="1" smtClean="0"/>
              <a:t>Vakuums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Spontane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Symmetrie-Brechung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nicht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nur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Eigenschaft</a:t>
            </a:r>
            <a:r>
              <a:rPr lang="en-US" sz="4000" dirty="0" smtClean="0">
                <a:solidFill>
                  <a:srgbClr val="FFFF00"/>
                </a:solidFill>
              </a:rPr>
              <a:t> von </a:t>
            </a:r>
            <a:r>
              <a:rPr lang="en-US" sz="4000" dirty="0" err="1" smtClean="0">
                <a:solidFill>
                  <a:srgbClr val="FFFF00"/>
                </a:solidFill>
              </a:rPr>
              <a:t>Festkörpern</a:t>
            </a:r>
            <a:r>
              <a:rPr lang="en-US" sz="4000" dirty="0" smtClean="0">
                <a:solidFill>
                  <a:srgbClr val="FFFF00"/>
                </a:solidFill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</a:rPr>
              <a:t>Magneten</a:t>
            </a:r>
            <a:r>
              <a:rPr lang="en-US" sz="4000" dirty="0" smtClean="0">
                <a:solidFill>
                  <a:srgbClr val="FFFF00"/>
                </a:solidFill>
              </a:rPr>
              <a:t> etc.,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err="1" smtClean="0">
                <a:solidFill>
                  <a:srgbClr val="FFFF00"/>
                </a:solidFill>
              </a:rPr>
              <a:t>sondern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zentrale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Eigenschaft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fundamentalen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Gesetze</a:t>
            </a:r>
            <a:r>
              <a:rPr lang="en-US" sz="4000" dirty="0" smtClean="0">
                <a:solidFill>
                  <a:srgbClr val="FFFF00"/>
                </a:solidFill>
              </a:rPr>
              <a:t> !</a:t>
            </a:r>
            <a:endParaRPr lang="de-DE" sz="4000" dirty="0">
              <a:solidFill>
                <a:srgbClr val="FFFF00"/>
              </a:solidFill>
            </a:endParaRPr>
          </a:p>
        </p:txBody>
      </p:sp>
      <p:pic>
        <p:nvPicPr>
          <p:cNvPr id="4" name="Picture 6" descr="http://www.ph.ed.ac.uk/sites/default/files/images/higgs/headers/Peter%20Higgs%20May%2030th%202008-small_2.jpg?1325937882"/>
          <p:cNvPicPr>
            <a:picLocks noChangeAspect="1" noChangeArrowheads="1"/>
          </p:cNvPicPr>
          <p:nvPr/>
        </p:nvPicPr>
        <p:blipFill>
          <a:blip r:embed="rId2" cstate="print"/>
          <a:srcRect l="5400" r="37901" b="37338"/>
          <a:stretch>
            <a:fillRect/>
          </a:stretch>
        </p:blipFill>
        <p:spPr bwMode="auto">
          <a:xfrm>
            <a:off x="5652120" y="4077072"/>
            <a:ext cx="3312368" cy="2444843"/>
          </a:xfrm>
          <a:prstGeom prst="rect">
            <a:avLst/>
          </a:prstGeom>
          <a:noFill/>
        </p:spPr>
      </p:pic>
      <p:pic>
        <p:nvPicPr>
          <p:cNvPr id="5" name="Picture 8" descr="Robert Brout ne pourra plus recevoir le prix No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887509" cy="2592288"/>
          </a:xfrm>
          <a:prstGeom prst="rect">
            <a:avLst/>
          </a:prstGeom>
          <a:noFill/>
        </p:spPr>
      </p:pic>
      <p:pic>
        <p:nvPicPr>
          <p:cNvPr id="6" name="Picture 4" descr="http://www.atlas.ch/multimedia/swf-view/englert-interview-higgs.jpg"/>
          <p:cNvPicPr>
            <a:picLocks noChangeAspect="1" noChangeArrowheads="1"/>
          </p:cNvPicPr>
          <p:nvPr/>
        </p:nvPicPr>
        <p:blipFill>
          <a:blip r:embed="rId4" cstate="print"/>
          <a:srcRect l="8846" r="18619"/>
          <a:stretch>
            <a:fillRect/>
          </a:stretch>
        </p:blipFill>
        <p:spPr bwMode="auto">
          <a:xfrm>
            <a:off x="2555776" y="4077072"/>
            <a:ext cx="298762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AutoShape 8" descr="https://atlas.web.cern.ch/Atlas/GROUPS/PHYSICS/PAPERS/HIGG-2012-27/.thumb_fig_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2106" name="Picture 10" descr="https://atlas.web.cern.ch/Atlas/GROUPS/PHYSICS/PAPERS/HIGG-2012-27/.thumb_fig_004.png"/>
          <p:cNvPicPr>
            <a:picLocks noChangeAspect="1" noChangeArrowheads="1"/>
          </p:cNvPicPr>
          <p:nvPr/>
        </p:nvPicPr>
        <p:blipFill>
          <a:blip r:embed="rId2" cstate="print"/>
          <a:srcRect b="51515"/>
          <a:stretch>
            <a:fillRect/>
          </a:stretch>
        </p:blipFill>
        <p:spPr bwMode="auto">
          <a:xfrm>
            <a:off x="467544" y="1700808"/>
            <a:ext cx="4464496" cy="2437996"/>
          </a:xfrm>
          <a:prstGeom prst="rect">
            <a:avLst/>
          </a:prstGeom>
          <a:noFill/>
        </p:spPr>
      </p:pic>
      <p:pic>
        <p:nvPicPr>
          <p:cNvPr id="132108" name="Picture 12" descr="https://atlas.web.cern.ch/Atlas/GROUPS/PHYSICS/PAPERS/HIGG-2012-27/.thumb_fig_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21088"/>
            <a:ext cx="2592288" cy="2484276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Higgs </a:t>
            </a:r>
            <a:r>
              <a:rPr lang="en-US" dirty="0" smtClean="0">
                <a:solidFill>
                  <a:srgbClr val="79DCFF"/>
                </a:solidFill>
              </a:rPr>
              <a:t>Boson </a:t>
            </a:r>
            <a:r>
              <a:rPr lang="en-US" dirty="0" err="1" smtClean="0">
                <a:solidFill>
                  <a:srgbClr val="79DCFF"/>
                </a:solidFill>
              </a:rPr>
              <a:t>gefunden</a:t>
            </a:r>
            <a:r>
              <a:rPr lang="en-US" dirty="0" smtClean="0">
                <a:solidFill>
                  <a:srgbClr val="79DCFF"/>
                </a:solidFill>
              </a:rPr>
              <a:t> !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Masse 125-126 </a:t>
            </a:r>
            <a:r>
              <a:rPr lang="en-US" dirty="0" err="1" smtClean="0">
                <a:solidFill>
                  <a:srgbClr val="79DCFF"/>
                </a:solidFill>
              </a:rPr>
              <a:t>GeV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32110" name="Picture 14" descr="https://atlas.web.cern.ch/Atlas/GROUPS/PHYSICS/PAPERS/HIGG-2012-27/.thumb_figaux_11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3600400" cy="310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Das </a:t>
            </a:r>
            <a:r>
              <a:rPr lang="en-US" dirty="0" err="1" smtClean="0">
                <a:solidFill>
                  <a:schemeClr val="tx1"/>
                </a:solidFill>
              </a:rPr>
              <a:t>Vakuum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nicht</a:t>
            </a:r>
            <a:r>
              <a:rPr lang="en-US" dirty="0" smtClean="0">
                <a:solidFill>
                  <a:schemeClr val="tx1"/>
                </a:solidFill>
              </a:rPr>
              <a:t> leer 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4104456"/>
          </a:xfrm>
        </p:spPr>
        <p:txBody>
          <a:bodyPr/>
          <a:lstStyle/>
          <a:p>
            <a:pPr marL="514350" indent="-514350"/>
            <a:r>
              <a:rPr lang="en-US" sz="5400" dirty="0" smtClean="0">
                <a:solidFill>
                  <a:srgbClr val="FFFF00"/>
                </a:solidFill>
              </a:rPr>
              <a:t>2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4800" dirty="0" err="1" smtClean="0">
                <a:solidFill>
                  <a:srgbClr val="FFFF00"/>
                </a:solidFill>
              </a:rPr>
              <a:t>Fundamentale</a:t>
            </a:r>
            <a:r>
              <a:rPr lang="en-US" sz="4800" dirty="0" smtClean="0">
                <a:solidFill>
                  <a:srgbClr val="FFFF00"/>
                </a:solidFill>
              </a:rPr>
              <a:t> “</a:t>
            </a:r>
            <a:r>
              <a:rPr lang="en-US" sz="4800" dirty="0" err="1" smtClean="0">
                <a:solidFill>
                  <a:srgbClr val="FFFF00"/>
                </a:solidFill>
              </a:rPr>
              <a:t>Konstanten</a:t>
            </a:r>
            <a:r>
              <a:rPr lang="en-US" sz="4800" dirty="0" smtClean="0">
                <a:solidFill>
                  <a:srgbClr val="FFFF00"/>
                </a:solidFill>
              </a:rPr>
              <a:t>” </a:t>
            </a:r>
            <a:r>
              <a:rPr lang="en-US" sz="4800" dirty="0" err="1" smtClean="0">
                <a:solidFill>
                  <a:srgbClr val="FFFF00"/>
                </a:solidFill>
              </a:rPr>
              <a:t>sind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nicht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k</a:t>
            </a:r>
            <a:r>
              <a:rPr lang="en-US" sz="4800" dirty="0" err="1" smtClean="0">
                <a:solidFill>
                  <a:srgbClr val="FFFF00"/>
                </a:solidFill>
              </a:rPr>
              <a:t>onstant</a:t>
            </a:r>
            <a:endParaRPr lang="en-US" sz="5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679575"/>
            <a:ext cx="66262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Hatten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Kopplungskonstanten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im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frühen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Universum</a:t>
            </a:r>
            <a:endParaRPr lang="en-US" sz="4800" i="1" dirty="0">
              <a:solidFill>
                <a:srgbClr val="FFFF00"/>
              </a:solidFill>
              <a:effectLst/>
              <a:latin typeface="Garamond" pitchFamily="18" charset="0"/>
              <a:ea typeface="MS PGothic" pitchFamily="34" charset="-128"/>
            </a:endParaRPr>
          </a:p>
          <a:p>
            <a:pPr eaLnBrk="1" hangingPunct="1"/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andere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Werte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als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heute</a:t>
            </a:r>
            <a:r>
              <a:rPr lang="en-US" sz="4800" i="1" dirty="0" smtClean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4800" i="1" dirty="0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?</a:t>
            </a:r>
            <a:endParaRPr lang="de-DE" sz="4800" i="1" dirty="0">
              <a:solidFill>
                <a:srgbClr val="FFFF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4868863"/>
            <a:ext cx="1097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400" b="1" dirty="0" err="1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Ja</a:t>
            </a:r>
            <a:r>
              <a:rPr lang="en-US" sz="5400" b="1" dirty="0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5400" b="1" dirty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!</a:t>
            </a:r>
            <a:endParaRPr lang="de-DE" sz="5400" b="1" dirty="0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388350" cy="2584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Massen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5400" i="1" dirty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u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nd </a:t>
            </a:r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Kopplunskonstanten</a:t>
            </a:r>
            <a:endParaRPr lang="en-US" sz="5400" i="1" dirty="0">
              <a:solidFill>
                <a:srgbClr val="FF0000"/>
              </a:solidFill>
              <a:effectLst/>
              <a:latin typeface="Garamond" pitchFamily="18" charset="0"/>
              <a:ea typeface="MS PGothic" pitchFamily="34" charset="-128"/>
            </a:endParaRPr>
          </a:p>
          <a:p>
            <a:pPr eaLnBrk="1" hangingPunct="1"/>
            <a:r>
              <a:rPr lang="en-US" sz="5400" i="1" dirty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</a:t>
            </a:r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werden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durch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Eigenschaften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des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endParaRPr lang="en-US" sz="5400" i="1" dirty="0">
              <a:solidFill>
                <a:srgbClr val="FF0000"/>
              </a:solidFill>
              <a:effectLst/>
              <a:latin typeface="Garamond" pitchFamily="18" charset="0"/>
              <a:ea typeface="MS PGothic" pitchFamily="34" charset="-128"/>
            </a:endParaRPr>
          </a:p>
          <a:p>
            <a:pPr eaLnBrk="1" hangingPunct="1"/>
            <a:r>
              <a:rPr lang="en-US" sz="5400" i="1" dirty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</a:t>
            </a:r>
            <a:r>
              <a:rPr lang="en-US" sz="5400" b="1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V</a:t>
            </a:r>
            <a:r>
              <a:rPr lang="en-US" sz="5400" b="1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akuums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bestimmt</a:t>
            </a:r>
            <a:r>
              <a:rPr lang="en-US" sz="5400" i="1" dirty="0" smtClean="0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!</a:t>
            </a:r>
            <a:endParaRPr lang="de-DE" sz="5400" i="1" dirty="0">
              <a:solidFill>
                <a:srgbClr val="FF00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6102350"/>
            <a:ext cx="7227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Ähnlich</a:t>
            </a:r>
            <a:r>
              <a:rPr lang="en-US" dirty="0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zu</a:t>
            </a:r>
            <a:r>
              <a:rPr lang="en-US" dirty="0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 Maxwell-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Gleichungen</a:t>
            </a:r>
            <a:r>
              <a:rPr lang="en-US" dirty="0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 in 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Materie</a:t>
            </a:r>
            <a:endParaRPr lang="de-DE" dirty="0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33CCFF"/>
                </a:solidFill>
                <a:ea typeface="+mj-ea"/>
              </a:rPr>
              <a:t>Fundamentale</a:t>
            </a:r>
            <a:r>
              <a:rPr lang="en-US" sz="4000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  <a:ea typeface="+mj-ea"/>
              </a:rPr>
              <a:t>Kopplungs-Konstanten</a:t>
            </a:r>
            <a:r>
              <a:rPr lang="en-US" sz="4000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sz="4000" dirty="0" smtClean="0">
                <a:solidFill>
                  <a:srgbClr val="33CCFF"/>
                </a:solidFill>
                <a:ea typeface="+mj-ea"/>
              </a:rPr>
              <a:t>in </a:t>
            </a:r>
            <a:r>
              <a:rPr lang="en-US" sz="4000" dirty="0" err="1" smtClean="0">
                <a:solidFill>
                  <a:srgbClr val="33CCFF"/>
                </a:solidFill>
                <a:ea typeface="+mj-ea"/>
              </a:rPr>
              <a:t>der</a:t>
            </a:r>
            <a:r>
              <a:rPr lang="en-US" sz="4000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  <a:ea typeface="+mj-ea"/>
              </a:rPr>
              <a:t>Quanten-Feld-Theorie</a:t>
            </a:r>
            <a:r>
              <a:rPr lang="en-US" sz="4000" dirty="0" smtClean="0">
                <a:solidFill>
                  <a:srgbClr val="33CCFF"/>
                </a:solidFill>
                <a:ea typeface="+mj-ea"/>
              </a:rPr>
              <a:t> </a:t>
            </a:r>
            <a:endParaRPr lang="de-DE" sz="4000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434282"/>
          </a:xfrm>
        </p:spPr>
        <p:txBody>
          <a:bodyPr/>
          <a:lstStyle/>
          <a:p>
            <a:r>
              <a:rPr lang="en-US" dirty="0" err="1" smtClean="0">
                <a:solidFill>
                  <a:srgbClr val="33CCFF"/>
                </a:solidFill>
              </a:rPr>
              <a:t>Physik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der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kondensierten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Materie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smtClean="0">
                <a:solidFill>
                  <a:srgbClr val="33CCFF"/>
                </a:solidFill>
              </a:rPr>
              <a:t>: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err="1" smtClean="0">
                <a:solidFill>
                  <a:srgbClr val="33CCFF"/>
                </a:solidFill>
              </a:rPr>
              <a:t>Gesetze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hängen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vom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Zustand</a:t>
            </a:r>
            <a:r>
              <a:rPr lang="en-US" dirty="0" smtClean="0">
                <a:solidFill>
                  <a:srgbClr val="33CCFF"/>
                </a:solidFill>
              </a:rPr>
              <a:t> des Systems </a:t>
            </a:r>
            <a:r>
              <a:rPr lang="en-US" dirty="0" err="1" smtClean="0">
                <a:solidFill>
                  <a:srgbClr val="33CCFF"/>
                </a:solidFill>
              </a:rPr>
              <a:t>ab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3068960"/>
            <a:ext cx="8075240" cy="305720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Grundzustand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hermischer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Gleichgewichtszustand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Beispiel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Gesetze</a:t>
            </a:r>
            <a:r>
              <a:rPr lang="en-US" dirty="0" smtClean="0">
                <a:solidFill>
                  <a:srgbClr val="FFFF00"/>
                </a:solidFill>
              </a:rPr>
              <a:t> des </a:t>
            </a:r>
            <a:r>
              <a:rPr lang="en-US" dirty="0" err="1" smtClean="0">
                <a:solidFill>
                  <a:srgbClr val="FFFF00"/>
                </a:solidFill>
              </a:rPr>
              <a:t>Elektromagnetismus</a:t>
            </a:r>
            <a:r>
              <a:rPr lang="en-US" dirty="0" smtClean="0">
                <a:solidFill>
                  <a:srgbClr val="FFFF00"/>
                </a:solidFill>
              </a:rPr>
              <a:t> in </a:t>
            </a:r>
            <a:r>
              <a:rPr lang="en-US" dirty="0" err="1" smtClean="0">
                <a:solidFill>
                  <a:srgbClr val="FFFF00"/>
                </a:solidFill>
              </a:rPr>
              <a:t>Supraleitern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sind</a:t>
            </a:r>
            <a:r>
              <a:rPr lang="en-US" dirty="0" smtClean="0">
                <a:solidFill>
                  <a:srgbClr val="FFFF00"/>
                </a:solidFill>
              </a:rPr>
              <a:t> von Maxwell-</a:t>
            </a:r>
            <a:r>
              <a:rPr lang="en-US" dirty="0" err="1" smtClean="0">
                <a:solidFill>
                  <a:srgbClr val="FFFF00"/>
                </a:solidFill>
              </a:rPr>
              <a:t>Gleichungen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Vakuum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verschieden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Photon </a:t>
            </a:r>
            <a:r>
              <a:rPr lang="en-US" dirty="0" smtClean="0">
                <a:solidFill>
                  <a:srgbClr val="79DCFF"/>
                </a:solidFill>
              </a:rPr>
              <a:t>Masse </a:t>
            </a:r>
            <a:r>
              <a:rPr lang="en-US" dirty="0" smtClean="0">
                <a:solidFill>
                  <a:srgbClr val="79DCFF"/>
                </a:solidFill>
              </a:rPr>
              <a:t>m=e </a:t>
            </a:r>
            <a:r>
              <a:rPr lang="el-GR" b="0" dirty="0" smtClean="0">
                <a:solidFill>
                  <a:srgbClr val="79DCFF"/>
                </a:solidFill>
                <a:latin typeface="Arial"/>
                <a:cs typeface="Arial"/>
              </a:rPr>
              <a:t>φ</a:t>
            </a:r>
            <a:endParaRPr lang="de-DE" b="0" dirty="0">
              <a:solidFill>
                <a:srgbClr val="79DCFF"/>
              </a:solidFill>
            </a:endParaRPr>
          </a:p>
        </p:txBody>
      </p:sp>
      <p:sp>
        <p:nvSpPr>
          <p:cNvPr id="163842" name="AutoShape 2" descr="data:image/jpeg;base64,/9j/4AAQSkZJRgABAQAAAQABAAD/2wCEAAkGBhQQEBIUEhIVFRQQFRAUDxAQFBAPDxAPFBQVFBQQFBQXHCYeFxkjGRQUHy8gJCcpLCwsFR8xNTAqNSYrLCkBCQoKDgwOFA8PFykcFBgpKSkpKSkpKSkpKSksKSkpKSkpKSkpKSkpKSkqNSkpKSkpKSwpKSkpLCkpLCwpKSksKf/AABEIAMIBAwMBIgACEQEDEQH/xAAcAAABBQEBAQAAAAAAAAAAAAAAAQIDBAYFBwj/xAA8EAACAQIEBAMFBgQFBQAAAAAAAQIDEQQhMUEFElFhBnGREyIygaEUQlKxweEW0fDxBxVDgpIkM2Jyov/EABkBAQEBAQEBAAAAAAAAAAAAAAABAgMEBf/EACARAQEAAwACAgMBAAAAAAAAAAABAhESAyExQRMiUQT/2gAMAwEAAhEDEQA/APIQADzO4AAAAAUBAFEClAAQAIKJcrtiGAAHpwCFEHIlerEoogpl1gHRY0CpVmEixTmUoSJ6cjUebyRdhImgyrCRPBmniyizFkiZDFksWR5rDhkx42ZXFWqIryLVRFaZHXFFIY2PkRSZHoxFwGXAzp2UQBAV5AACgIAoE2AAAbAABcEAgoliu2IEFYFerAoqEFRmvVCgApHQgADCHRJ6ZXiWKZuOOazTZZgVaZapleHNNEmiRwRLFB5cjhsh9hJIrjVeaK1RFuaK9RB0itMgmyxMrVCPRgZcBoodVUAAy8oFEAlCgAAAABACAKaWEAAK7YgAAPVgBwg+lScnaKbb2RmvRCAdvD+DsVPSla/45KPy7Ful4AxDTbdONus1c43y4T7a7k+2ZA1sf8Pp71qf+1SkvU7cP8HXLCzrwxMZKCcmlFt2SuyTzYX4rOXlwn283iT0y3iOBzhpaS2a19CsoNPNW8ztjnjl8Vzyyl+FikWqZVpstUzo8WazAmiiGBPAPLThskPEkHKoJorVC1Mq1Ct4q1Qq1C1UKtQj0YI2AjFDvtWEFAy8gALgAoABAAAgSgAFNLCAAFdsCCgAevAqNF4Zkoq65eeTSi5K9ru2W/czh3OAWyv92SktMmr2fqzz+afrW/LdYtdha83bmd5ZX+9e+f6FDj2Nq05LkleErRkuW8qc73cuvX0IeHY+Up2llytWejcb8qXLv8updxL5rq7Tl02aVs/l+R86TnL28+9wmE4jNxs4u942l91xa+L56m38O4r/AKTGx0i8PUajok1FmMg7Je6k8u+u6beTuaHgFW6xEHrPD13bdpRz8zNvvcLj6ZWlQ5VFte7ld/nmQY/CRqRkkurg3a+WmZ18FhvaUl73Kowz75aMgWGu0lpbOT66iZc10jG0y1TK0VmyzTPtx5s6swJ4EECeAeXJIhJCoJFckMypULVRlWqHTFVqFWoWqhVqB6METFEYB2Nlh2hns2bCXB+xWqcG7GNV4+mX5QsaCfCOxDPhPYaq7cUDpy4WyKXDmBQAuPBMb9kYFYWxO8ON9mUiGwWJeQSxXbFG0ISWEsNPThTDr8EjzXXk+qylucqx0OG1XFNra19vxfrY5eWfq35bOXXpUWq11lFLKXVW2y0yNNKnGyck0mr3eum7+hkXxyDWcc7a5pN6aISfiyzSXMopNKKbTae109Dw3xZ5/Tzd4xpqk4r4VKUYZ1IpZxldpdHbRmh8IzU6lWzzeHrqzednDdnn8ONRquMs7tJTdrJ2SV2/l+XQ1vhbiKgq0nJJKlUS3u3Fq3mcM8Lj9e3THKZKGDnJ0+RbxeXVotYCXNCSeu7GcEhzJNdHcks6fPdZXy/czr26fTCte8/N/mT0yGp8cv8A2l+bJYM+5jPUePOrMCxBlWDJ4yNaebKp0xJMYpDZSLpg2bK1QnmyvUZNN4q9RFWoi1UK9RDT0YK9hRWhQ7PWpcN7EM+GdjSSwwx4U3p89l58K7EUuEdjVvBjXgxybZCfB+xBPg3Y2bwXYjeB7E5NsVLgvYgnwTsbmWAI3w5dCcm2DnwbsQT4N2N/Lhi6ENTha6Dlenn0+DsrVOFNbHoU+EdivV4P2LpuZvPZcPaIpYV9Dd1OC9itU4H2Lp2nkYmVFrYemuRp3une6zyy1+cTVVeA9irPgIuO5p0vkmU0y8asE783/wAvMHiabd8/9sUvzZoKnBL6xT81n6rMr1PD0doteTyMficL1Phy1xKK0jP1jG/mrMlhxuSvyw11vJu/6Fp8ES2fzf7DfsXLpFfO7H4Mb8xnebr8D8Y+wjytNRbd1JNpX6SWnoaCn4hp1acsrqzu001bv0MUqklokvl/Ma60mmm8nqlaKfnbU5Zf4scrtueXKT2Xmu2+rbJYEESWLPZxpyyzWIMmjIrRZIpDlytT3GuQzmGuQ5NnSkQzYspEcmTlqVHMhmiaRFJDl2xyROIhJYBy6dPoFwB0xvtRsqpHkP8AZiOBXliunqQyxOet/LQsm02sysRuS6EEq1jmcS4/Gjrd+Sdi8p1HYcuw13MfW8bv7sNOrIJeOqn4UvMahttXEjlAw0vG1V9BP4tqv7y/kPS7rbSpkcqRjX4oqfiD+JKv4l9SejbWvDjfsiMm/EFXqh0fEFbzHpdtPLAor1MAjgT8TVY3TWa1W6KeI8Z1Y6wHo6rRT4eiKXDDMfx/LeBNT/xEtrAbn9Oq7c+ElapwZ9Cov8RIv7hZpePqL1Rdz+nVV6nB30K8uEPodmPi7Dy3sT0uLYeekka2nTMT4Q+hBLh7RuYUKc9Ghs+FJ9Ga3WbWFeGaE5GjZVeDLoU6vBC9M6ZhjWzuVuDNbFOpw5l9Hw5rYxsuzwTIZYZl1GpVVjbE7osb7MablQ2Al9kBOW+ntiqkWIrfUprEDK1bQ4OZuKxqcvZqajNLm5XlzRe6d89GTUa0YJc1/Pb1Mp4lhzVotZPlWb7NlP8AzPEUmuWfPF6xleUevNG+aOmNc78t05KWad15lerTUk1qnk9010M7Dj3tI+/S/wCDcb9+ly5hOK0195q+ikVklfwrSnpFxe7i+VW8mUJ+EVnabWvLdXz6XO3T4mn96L6WZdp4hNbGbI1LWKq+D6qeTi/N8pXl4UxC0gn/ALkz0WNaPQHViYrcrzd+G8Qv9KXysyKfC60HnTn/AMWz1ONeCFc465GVeTSw9TeL72UkJU53qmrWSSdn52Z6s5w7EM8PB6peiLJU28mba/F6ic72bPVZYCk/uR9ENlwWk9acfRGuanUeUOpdP9hnOsrxT12SfrY9Rr+HKFv+3FeWRTn4Sw7+79WOU6jzd0ItfCsuyTGvBx/D+f8AM9GfguhnlJdLMh/gujf4peqHJ08+hh4rb1uy3TcV9xfK5uYeCqP4pfSxYj4Mw+V3P1Q4XqMbS4k7e7zXXTRLqW6HiKpFfE/nmaeXg3DrSU/W2XnYdHwvQVvcb85XuWSpuOVgvFzVudJr0ZpuHYilifhdnunkyChwehH/AEYprdpv8zo0YqPwpJdkka9/bO4ZW4L0OfiuBNaxO3Gv5/miaM29P29GNL0xVbhdtipU4X2NpxCgmr79llY5ao3JbY3NVlqvCuxWnwt9DYPCjJYJdB2rHf5YxTWfYRC9ialXuOxM8jnwrWdmJXxWRzFXi0ryjfoxlOpdJySTta0VZZLLTsR46tfk+Y2nP+50x+HPJI6f9aDXSJdf6zENsKroPO2T2b6jqNGUc+Z33s2voWITz8tBzd9gm0M8TVj8M2/PoT0+J1d2n5obVWQyLJo2u0eMy32JXx3scqdrZDZwuhqLuurV42rfoLh+Kxera9ThOJJSY0baOXEo9RVxGz+LIzkp2He0dho20M+Ip/euR0sanlc4SnYfEaNtFLGf+X1I6mJzyaM+6jXUSNVtjRtoft9la5IsblnIzMpZ6v6jowb/AEINJTxsb5zHR4rTV7z/AHMxJO/kSJKwVpKnHaUUve1I34ipK95Z2vHIzlkyJ08uyeV9QNDPxfFWcISeS969o+Zz8Z40rfcjCKV83aU/PM5k4LpkrZJZepUxLvr+dmiWrHc8NY6rWqVJ1JuSjlFN+7Ft7LyRoKcs2cDwuuWjJ/ik/okdmjUOTqtXBMYmJYB+QEYAcKrik3nbTbT1KVTFXy9WJUtGz5lK9rppJJtfsV8ZPmfuqyXzV30e5QYqtH3eWXM828skuosKn16/kQYyhvFWas7ZNNPYbSknplLO6eXp1RvGsZR1KEh7mnvmUoN7/wBMnT0/Q256SuoEp9yNya11/Qjb6lRM6t/mJUeWRE6mWXqCqZZlCp3FlLKxWlWazHUK19QiTlJKURVIWMgpslmD0CT3GyZAsFcdoM57D4q6YD3UysI4EdySM7ryASUAixs6gtNXWuZFP5sxspjOZ2ET7ALGebBrL8ug5yyG83T5Xy+ZFNnB20+ezOfiH/WuRfqSy33ORj6rUdcno+vW2RnJqNHwyuo0ortf1zOjRrXRleH4vRbI7eGq6taaI5x0dD7WTwxqRSXKld69hXUUlbTuyosPGNgU1VaAiuWqmsuXJ3yWSV8slsSfZrR5tna/ZjlHLIFSukuhNiN04rR3d9unYjdBSfvWv5Itewimr6PR5/UhrU/e915F2Ep0rQfLqnpLNJdh0ZZd8l+4srKOue63K8qmxek0tTrx3+Vxk6kbCqonC2+3YiehemeSezBwGzhcfCDXkWZJcUMojZIsVMP0ZC8M0y9HK9w7BSq5LYdUoODs9dw4diOSV/7DcXiHObaHRwWSIZU3cmp0Zuz5Xbq07P5jZzaeheonJtSN7WXmMaf8xJVZMSLm9h0cpPZ2X5hkvmRKb3uK+46hyf7Naj6dLqMs1nsF3J2ivQnUOTmkhYw6eZHJSWTWffUfeUVsh0vNJVkr9/QrzrpW7Cyw15XbcuzyS7Dng4qzWXf9jNyWYqNbHrO2fZfqVVg5Td5PTSOeXa3kdlU0r2t7/wATt3H00kmlLK/vJ2ztoyW7ak0p0MI1FKNry8uu+6L+HqJZS0WWja5mrc11tmSTcL+5dPL40pXyzfRDJV8nGKyvurZ2syKfKLvlZxqX5M0n7uTeuWYz27jm80pWs17rttcKlJ8skqbys3PdAsJJRTaTurq+jel0TY6WG8SSjFJRoNLeUI8z8wOZDiTsrt6Le4F2HxyXd6h7WzWdiGNQjrSuZVPVrcz69CCtUstSv7QLXAe6gsH1G0qdy9CmEVeb+wcxJXoWd9mMauUOpvMnqaIrqyHxqkBew51Mv1HU4J6jJooS46CzuiBsWL6DY7MuIr2Tjb3mlG98krp3t1yOe83176sZF2H6NMbD1Stn6hVtZW+dtBKuJbSW3bIbTnZZfUB0qOWQxYcdKpkRVMQ9gH0qbl5Fp1XTknHpZ8yuncoUq7iySFXmfnqNh9as5Su7Xvt00LFbNLLJbbu5DPPTKwsMRdWYCUZp5P652IqkVd2f9xtRZk0I2jp/cCHl5sh1TDpLuNU7aiykA1QbzS9B81o39B9Guks9ulsyOvX5rJK1s33ILWHxkorlk5ODzsnlfq+pWnUWa227DFNtJN5Inw+E5le6XYo50mrgWKuFs2gAhhogkAEVHIfTACB6OlAUAhmI1+RTjqAFUm4yYoERaoPIZLQQDQhkS0tBAILNPRjHoKADJ6DIAADqmhHPQAAiepLR1AALUt/JkPQAKCfxFxfD8kAEKoV/iEewAUI9wjuAECN5HR4dpLyFAo583mwACD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44" name="Picture 4" descr="http://geniorama.com/wp-content/uploads/2011/04/thumb-la-supraconductivite-presentation-histoire-et-applications-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10000" cy="2857500"/>
          </a:xfrm>
          <a:prstGeom prst="rect">
            <a:avLst/>
          </a:prstGeom>
          <a:noFill/>
        </p:spPr>
      </p:pic>
      <p:pic>
        <p:nvPicPr>
          <p:cNvPr id="163846" name="Picture 6" descr="http://www.rts.ch/2011/04/12/15/06/3068922.image?h=301&amp;mw=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560082" cy="2141612"/>
          </a:xfrm>
          <a:prstGeom prst="rect">
            <a:avLst/>
          </a:prstGeom>
          <a:noFill/>
        </p:spPr>
      </p:pic>
      <p:pic>
        <p:nvPicPr>
          <p:cNvPr id="163848" name="Picture 8" descr="http://referentiel.nouvelobs.com/file/1582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592452" cy="201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Standard-</a:t>
            </a:r>
            <a:r>
              <a:rPr lang="en-US" sz="4000" dirty="0" err="1" smtClean="0">
                <a:solidFill>
                  <a:srgbClr val="33CCFF"/>
                </a:solidFill>
              </a:rPr>
              <a:t>Modell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</a:rPr>
              <a:t>der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</a:rPr>
              <a:t>Elementarteilchen-Physik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: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91264" cy="305720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9FBFD"/>
                </a:solidFill>
              </a:rPr>
              <a:t>Elektroschwache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err="1" smtClean="0">
                <a:solidFill>
                  <a:srgbClr val="F9FBFD"/>
                </a:solidFill>
              </a:rPr>
              <a:t>Eich</a:t>
            </a:r>
            <a:r>
              <a:rPr lang="en-US" dirty="0" err="1" smtClean="0">
                <a:solidFill>
                  <a:srgbClr val="F9FBFD"/>
                </a:solidFill>
              </a:rPr>
              <a:t>symmetrie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err="1" smtClean="0">
                <a:solidFill>
                  <a:srgbClr val="F9FBFD"/>
                </a:solidFill>
              </a:rPr>
              <a:t>ist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err="1" smtClean="0">
                <a:solidFill>
                  <a:srgbClr val="F9FBFD"/>
                </a:solidFill>
              </a:rPr>
              <a:t>durch</a:t>
            </a:r>
            <a:endParaRPr lang="en-US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err="1" smtClean="0">
                <a:solidFill>
                  <a:srgbClr val="F9FBFD"/>
                </a:solidFill>
              </a:rPr>
              <a:t>Erwartungswert</a:t>
            </a:r>
            <a:r>
              <a:rPr lang="en-US" dirty="0" smtClean="0">
                <a:solidFill>
                  <a:srgbClr val="F9FBFD"/>
                </a:solidFill>
              </a:rPr>
              <a:t> des Higgs-</a:t>
            </a:r>
            <a:r>
              <a:rPr lang="en-US" dirty="0" err="1" smtClean="0">
                <a:solidFill>
                  <a:srgbClr val="F9FBFD"/>
                </a:solidFill>
              </a:rPr>
              <a:t>Skalars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r>
              <a:rPr lang="en-US" dirty="0" err="1" smtClean="0">
                <a:solidFill>
                  <a:srgbClr val="F9FBFD"/>
                </a:solidFill>
              </a:rPr>
              <a:t>spontan</a:t>
            </a:r>
            <a:endParaRPr lang="en-US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</a:t>
            </a:r>
            <a:r>
              <a:rPr lang="en-US" dirty="0" err="1" smtClean="0">
                <a:solidFill>
                  <a:srgbClr val="F9FBFD"/>
                </a:solidFill>
              </a:rPr>
              <a:t>gebrochen</a:t>
            </a:r>
            <a:r>
              <a:rPr lang="en-US" dirty="0" smtClean="0">
                <a:solidFill>
                  <a:srgbClr val="F9FBFD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Und </a:t>
            </a:r>
            <a:r>
              <a:rPr lang="en-US" dirty="0" err="1" smtClean="0">
                <a:solidFill>
                  <a:srgbClr val="FFFF00"/>
                </a:solidFill>
              </a:rPr>
              <a:t>wenn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dieser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früher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einen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anderen</a:t>
            </a:r>
            <a:r>
              <a:rPr lang="en-US" dirty="0" smtClean="0">
                <a:solidFill>
                  <a:srgbClr val="FFFF00"/>
                </a:solidFill>
              </a:rPr>
              <a:t> Wert </a:t>
            </a:r>
            <a:r>
              <a:rPr lang="en-US" dirty="0" err="1" smtClean="0">
                <a:solidFill>
                  <a:srgbClr val="FFFF00"/>
                </a:solidFill>
              </a:rPr>
              <a:t>hatte</a:t>
            </a:r>
            <a:r>
              <a:rPr lang="en-US" dirty="0" smtClean="0">
                <a:solidFill>
                  <a:srgbClr val="FFFF00"/>
                </a:solidFill>
              </a:rPr>
              <a:t> ?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US" dirty="0" err="1" smtClean="0">
                <a:solidFill>
                  <a:srgbClr val="33CCFF"/>
                </a:solidFill>
              </a:rPr>
              <a:t>K</a:t>
            </a:r>
            <a:r>
              <a:rPr lang="en-US" dirty="0" err="1" smtClean="0">
                <a:solidFill>
                  <a:srgbClr val="33CCFF"/>
                </a:solidFill>
              </a:rPr>
              <a:t>osmologie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smtClean="0">
                <a:solidFill>
                  <a:srgbClr val="33CCFF"/>
                </a:solidFill>
              </a:rPr>
              <a:t>: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2736304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Universum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ist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nicht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in </a:t>
            </a:r>
            <a:r>
              <a:rPr lang="en-US" sz="4000" dirty="0" err="1" smtClean="0">
                <a:solidFill>
                  <a:srgbClr val="FFFF00"/>
                </a:solidFill>
              </a:rPr>
              <a:t>festem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statischen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Zustand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err="1" smtClean="0">
                <a:solidFill>
                  <a:srgbClr val="FFFF00"/>
                </a:solidFill>
              </a:rPr>
              <a:t>Dynamische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E</a:t>
            </a:r>
            <a:r>
              <a:rPr lang="en-US" sz="4000" dirty="0" smtClean="0">
                <a:solidFill>
                  <a:srgbClr val="FFFF00"/>
                </a:solidFill>
              </a:rPr>
              <a:t>volution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err="1" smtClean="0">
                <a:solidFill>
                  <a:srgbClr val="FFFF00"/>
                </a:solidFill>
              </a:rPr>
              <a:t>Gesetze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hängen</a:t>
            </a:r>
            <a:r>
              <a:rPr lang="en-US" sz="4000" dirty="0" smtClean="0">
                <a:solidFill>
                  <a:srgbClr val="FFFF00"/>
                </a:solidFill>
              </a:rPr>
              <a:t> von </a:t>
            </a:r>
            <a:r>
              <a:rPr lang="en-US" sz="4000" dirty="0" err="1" smtClean="0">
                <a:solidFill>
                  <a:srgbClr val="FFFF00"/>
                </a:solidFill>
              </a:rPr>
              <a:t>der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Zeit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ab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FFFF"/>
                </a:solidFill>
              </a:rPr>
              <a:t>Restoration </a:t>
            </a:r>
            <a:r>
              <a:rPr lang="en-US" sz="4000" dirty="0" err="1" smtClean="0">
                <a:solidFill>
                  <a:srgbClr val="00FFFF"/>
                </a:solidFill>
              </a:rPr>
              <a:t>der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S</a:t>
            </a:r>
            <a:r>
              <a:rPr lang="en-US" sz="4000" dirty="0" err="1" smtClean="0">
                <a:solidFill>
                  <a:srgbClr val="00FFFF"/>
                </a:solidFill>
              </a:rPr>
              <a:t>ymmetrie</a:t>
            </a:r>
            <a:r>
              <a:rPr lang="en-US" sz="4000" dirty="0" smtClean="0">
                <a:solidFill>
                  <a:srgbClr val="00FFFF"/>
                </a:solidFill>
              </a:rPr>
              <a:t/>
            </a:r>
            <a:br>
              <a:rPr lang="en-US" sz="4000" dirty="0" smtClean="0">
                <a:solidFill>
                  <a:srgbClr val="00FFFF"/>
                </a:solidFill>
              </a:rPr>
            </a:br>
            <a:r>
              <a:rPr lang="en-US" sz="4000" dirty="0" err="1" smtClean="0">
                <a:solidFill>
                  <a:srgbClr val="00FFFF"/>
                </a:solidFill>
              </a:rPr>
              <a:t>bei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hoher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T</a:t>
            </a:r>
            <a:r>
              <a:rPr lang="en-US" sz="4000" dirty="0" err="1" smtClean="0">
                <a:solidFill>
                  <a:srgbClr val="00FFFF"/>
                </a:solidFill>
              </a:rPr>
              <a:t>emperatur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smtClean="0">
                <a:solidFill>
                  <a:srgbClr val="00FFFF"/>
                </a:solidFill>
              </a:rPr>
              <a:t/>
            </a:r>
            <a:br>
              <a:rPr lang="en-US" sz="4000" dirty="0" smtClean="0">
                <a:solidFill>
                  <a:srgbClr val="00FFFF"/>
                </a:solidFill>
              </a:rPr>
            </a:br>
            <a:r>
              <a:rPr lang="en-US" sz="4000" dirty="0" err="1" smtClean="0">
                <a:solidFill>
                  <a:srgbClr val="00FFFF"/>
                </a:solidFill>
              </a:rPr>
              <a:t>im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frühen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Universum</a:t>
            </a:r>
            <a:endParaRPr lang="en-US" sz="4000" dirty="0" smtClean="0">
              <a:solidFill>
                <a:srgbClr val="00FFFF"/>
              </a:solidFill>
            </a:endParaRP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l="63734" t="65047" r="10764"/>
          <a:stretch>
            <a:fillRect/>
          </a:stretch>
        </p:blipFill>
        <p:spPr>
          <a:xfrm>
            <a:off x="3132138" y="4005263"/>
            <a:ext cx="2376487" cy="2520950"/>
          </a:xfrm>
          <a:noFill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9920" t="65047" r="59117"/>
          <a:stretch>
            <a:fillRect/>
          </a:stretch>
        </p:blipFill>
        <p:spPr bwMode="auto">
          <a:xfrm>
            <a:off x="395288" y="4005263"/>
            <a:ext cx="221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492500" y="2276475"/>
            <a:ext cx="1800225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Hohe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SYM          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&lt;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&gt;=0</a:t>
            </a:r>
            <a:endParaRPr lang="el-G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3749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Niedrige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SSB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&lt;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0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≠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0</a:t>
            </a:r>
            <a:endParaRPr lang="de-DE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6156176" y="2060575"/>
            <a:ext cx="2808311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hohe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Temperatur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: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Weniger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rdnung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Mehr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ymmetrie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Bespiel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: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Magnete</a:t>
            </a:r>
            <a:endParaRPr lang="de-DE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Standard-</a:t>
            </a:r>
            <a:r>
              <a:rPr lang="en-US" sz="3600" dirty="0" err="1" smtClean="0">
                <a:solidFill>
                  <a:srgbClr val="79DCFF"/>
                </a:solidFill>
              </a:rPr>
              <a:t>Modell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der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elektroschwachen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Wechselwirkung</a:t>
            </a:r>
            <a:r>
              <a:rPr lang="en-US" sz="3600" dirty="0" smtClean="0">
                <a:solidFill>
                  <a:srgbClr val="79DCFF"/>
                </a:solidFill>
              </a:rPr>
              <a:t> : </a:t>
            </a:r>
            <a:br>
              <a:rPr lang="en-US" sz="3600" dirty="0" smtClean="0">
                <a:solidFill>
                  <a:srgbClr val="79DCFF"/>
                </a:solidFill>
              </a:rPr>
            </a:br>
            <a:r>
              <a:rPr lang="en-US" sz="3600" dirty="0" err="1" smtClean="0">
                <a:solidFill>
                  <a:srgbClr val="79DCFF"/>
                </a:solidFill>
              </a:rPr>
              <a:t>Brout</a:t>
            </a:r>
            <a:r>
              <a:rPr lang="en-US" sz="3600" dirty="0" smtClean="0">
                <a:solidFill>
                  <a:srgbClr val="79DCFF"/>
                </a:solidFill>
              </a:rPr>
              <a:t>-</a:t>
            </a:r>
            <a:r>
              <a:rPr lang="en-US" sz="3600" dirty="0" err="1" smtClean="0">
                <a:solidFill>
                  <a:srgbClr val="79DCFF"/>
                </a:solidFill>
              </a:rPr>
              <a:t>Englert</a:t>
            </a:r>
            <a:r>
              <a:rPr lang="en-US" sz="3600" dirty="0" smtClean="0">
                <a:solidFill>
                  <a:srgbClr val="79DCFF"/>
                </a:solidFill>
              </a:rPr>
              <a:t>-Higgs-</a:t>
            </a:r>
            <a:r>
              <a:rPr lang="en-US" sz="3600" dirty="0" err="1" smtClean="0">
                <a:solidFill>
                  <a:srgbClr val="79DCFF"/>
                </a:solidFill>
              </a:rPr>
              <a:t>Mechanismus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4904"/>
            <a:ext cx="8291512" cy="384859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800" dirty="0" smtClean="0"/>
              <a:t>Die </a:t>
            </a:r>
            <a:r>
              <a:rPr lang="en-US" sz="2800" dirty="0" err="1" smtClean="0"/>
              <a:t>Massen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geladenen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dirty="0" err="1" smtClean="0"/>
              <a:t>ermionen</a:t>
            </a:r>
            <a:r>
              <a:rPr lang="en-US" sz="2800" dirty="0" smtClean="0"/>
              <a:t> </a:t>
            </a:r>
            <a:r>
              <a:rPr lang="en-US" sz="2800" dirty="0"/>
              <a:t>u</a:t>
            </a:r>
            <a:r>
              <a:rPr lang="en-US" sz="2800" dirty="0" smtClean="0"/>
              <a:t>nd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W,Z-</a:t>
            </a:r>
            <a:r>
              <a:rPr lang="en-US" sz="2800" dirty="0" err="1" smtClean="0"/>
              <a:t>Eichbosonen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/>
              <a:t>proportional </a:t>
            </a:r>
            <a:r>
              <a:rPr lang="en-US" sz="2800" dirty="0" err="1" smtClean="0"/>
              <a:t>zum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( </a:t>
            </a:r>
            <a:r>
              <a:rPr lang="en-US" sz="2800" dirty="0" err="1" smtClean="0"/>
              <a:t>V</a:t>
            </a:r>
            <a:r>
              <a:rPr lang="en-US" sz="2800" dirty="0" err="1" smtClean="0"/>
              <a:t>akuum</a:t>
            </a:r>
            <a:r>
              <a:rPr lang="en-US" sz="2800" dirty="0" smtClean="0"/>
              <a:t> -</a:t>
            </a:r>
            <a:r>
              <a:rPr lang="en-US" sz="2800" dirty="0" err="1" smtClean="0"/>
              <a:t>Erwartungs</a:t>
            </a:r>
            <a:r>
              <a:rPr lang="en-US" sz="2800" dirty="0" smtClean="0"/>
              <a:t> -) Wert des </a:t>
            </a:r>
            <a:r>
              <a:rPr lang="en-US" sz="2800" dirty="0" err="1" smtClean="0"/>
              <a:t>skalaren</a:t>
            </a:r>
            <a:r>
              <a:rPr lang="en-US" sz="2800" dirty="0" smtClean="0"/>
              <a:t> </a:t>
            </a:r>
            <a:r>
              <a:rPr lang="en-US" sz="2800" dirty="0" err="1" smtClean="0"/>
              <a:t>Fe</a:t>
            </a:r>
            <a:r>
              <a:rPr lang="en-US" sz="2800" dirty="0" err="1" smtClean="0"/>
              <a:t>lds</a:t>
            </a:r>
            <a:r>
              <a:rPr lang="en-US" sz="2800" dirty="0" smtClean="0"/>
              <a:t>  </a:t>
            </a:r>
            <a:r>
              <a:rPr lang="el-GR" b="1" dirty="0">
                <a:solidFill>
                  <a:srgbClr val="FFFF00"/>
                </a:solidFill>
              </a:rPr>
              <a:t>φ</a:t>
            </a:r>
            <a:r>
              <a:rPr lang="en-US" b="1" baseline="-25000" dirty="0" smtClean="0">
                <a:solidFill>
                  <a:srgbClr val="FFFF00"/>
                </a:solidFill>
              </a:rPr>
              <a:t>H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   </a:t>
            </a:r>
            <a:endParaRPr lang="en-US" sz="2800" dirty="0"/>
          </a:p>
          <a:p>
            <a:pPr>
              <a:buNone/>
            </a:pPr>
            <a:r>
              <a:rPr lang="en-US" sz="2400" dirty="0" err="1" smtClean="0">
                <a:solidFill>
                  <a:srgbClr val="F9FBFD"/>
                </a:solidFill>
              </a:rPr>
              <a:t>Für</a:t>
            </a:r>
            <a:r>
              <a:rPr lang="en-US" sz="2400" dirty="0" smtClean="0">
                <a:solidFill>
                  <a:srgbClr val="F9FBFD"/>
                </a:solidFill>
              </a:rPr>
              <a:t> </a:t>
            </a:r>
            <a:r>
              <a:rPr lang="en-US" sz="2400" dirty="0" err="1" smtClean="0">
                <a:solidFill>
                  <a:srgbClr val="F9FBFD"/>
                </a:solidFill>
              </a:rPr>
              <a:t>E</a:t>
            </a:r>
            <a:r>
              <a:rPr lang="en-US" sz="2400" dirty="0" err="1" smtClean="0">
                <a:solidFill>
                  <a:srgbClr val="F9FBFD"/>
                </a:solidFill>
              </a:rPr>
              <a:t>lektron</a:t>
            </a:r>
            <a:r>
              <a:rPr lang="en-US" sz="2400" dirty="0">
                <a:solidFill>
                  <a:srgbClr val="F9FBFD"/>
                </a:solidFill>
              </a:rPr>
              <a:t>, </a:t>
            </a:r>
            <a:r>
              <a:rPr lang="en-US" sz="2400" dirty="0" smtClean="0">
                <a:solidFill>
                  <a:srgbClr val="F9FBFD"/>
                </a:solidFill>
              </a:rPr>
              <a:t>Quarks </a:t>
            </a:r>
            <a:r>
              <a:rPr lang="en-US" sz="2400" dirty="0">
                <a:solidFill>
                  <a:srgbClr val="F9FBFD"/>
                </a:solidFill>
              </a:rPr>
              <a:t>, W- </a:t>
            </a:r>
            <a:r>
              <a:rPr lang="en-US" sz="2400" dirty="0" smtClean="0">
                <a:solidFill>
                  <a:srgbClr val="F9FBFD"/>
                </a:solidFill>
              </a:rPr>
              <a:t>und </a:t>
            </a:r>
            <a:r>
              <a:rPr lang="en-US" sz="2400" dirty="0">
                <a:solidFill>
                  <a:srgbClr val="F9FBFD"/>
                </a:solidFill>
              </a:rPr>
              <a:t>Z- </a:t>
            </a:r>
            <a:r>
              <a:rPr lang="en-US" sz="2400" dirty="0" err="1" smtClean="0">
                <a:solidFill>
                  <a:srgbClr val="F9FBFD"/>
                </a:solidFill>
              </a:rPr>
              <a:t>Bosonen</a:t>
            </a:r>
            <a:r>
              <a:rPr lang="en-US" sz="2400" dirty="0" smtClean="0">
                <a:solidFill>
                  <a:srgbClr val="F9FBFD"/>
                </a:solidFill>
              </a:rPr>
              <a:t> :</a:t>
            </a:r>
            <a:endParaRPr lang="en-US" sz="2400" dirty="0">
              <a:solidFill>
                <a:srgbClr val="F9FBF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/>
              <a:t>              </a:t>
            </a:r>
            <a:r>
              <a:rPr lang="en-US" sz="4400" b="1" dirty="0" err="1">
                <a:solidFill>
                  <a:srgbClr val="FFFF00"/>
                </a:solidFill>
              </a:rPr>
              <a:t>m</a:t>
            </a:r>
            <a:r>
              <a:rPr lang="en-US" sz="4400" b="1" baseline="-25000" dirty="0" err="1">
                <a:solidFill>
                  <a:srgbClr val="FFFF00"/>
                </a:solidFill>
              </a:rPr>
              <a:t>electron</a:t>
            </a:r>
            <a:r>
              <a:rPr lang="en-US" sz="4400" b="1" baseline="-25000" dirty="0">
                <a:solidFill>
                  <a:srgbClr val="FFFF00"/>
                </a:solidFill>
              </a:rPr>
              <a:t>   </a:t>
            </a:r>
            <a:r>
              <a:rPr lang="en-US" sz="4400" b="1" dirty="0">
                <a:solidFill>
                  <a:srgbClr val="FFFF00"/>
                </a:solidFill>
              </a:rPr>
              <a:t>=  </a:t>
            </a:r>
            <a:r>
              <a:rPr lang="en-US" sz="4400" b="1" dirty="0" err="1">
                <a:solidFill>
                  <a:srgbClr val="FFFF00"/>
                </a:solidFill>
              </a:rPr>
              <a:t>h</a:t>
            </a:r>
            <a:r>
              <a:rPr lang="en-US" sz="4400" b="1" baseline="-25000" dirty="0" err="1">
                <a:solidFill>
                  <a:srgbClr val="FFFF00"/>
                </a:solidFill>
              </a:rPr>
              <a:t>electron</a:t>
            </a:r>
            <a:r>
              <a:rPr lang="en-US" sz="4400" b="1" baseline="-25000" dirty="0">
                <a:solidFill>
                  <a:srgbClr val="FFFF00"/>
                </a:solidFill>
              </a:rPr>
              <a:t>   *  </a:t>
            </a:r>
            <a:r>
              <a:rPr lang="el-GR" sz="4400" b="1" dirty="0">
                <a:solidFill>
                  <a:srgbClr val="FFFF00"/>
                </a:solidFill>
              </a:rPr>
              <a:t>φ</a:t>
            </a:r>
            <a:r>
              <a:rPr lang="en-US" sz="4400" b="1" baseline="-25000" dirty="0">
                <a:solidFill>
                  <a:srgbClr val="FFFF00"/>
                </a:solidFill>
              </a:rPr>
              <a:t>H</a:t>
            </a:r>
            <a:r>
              <a:rPr lang="en-US" sz="4000" b="1" dirty="0">
                <a:solidFill>
                  <a:srgbClr val="FFFF00"/>
                </a:solidFill>
              </a:rPr>
              <a:t>    </a:t>
            </a:r>
            <a:r>
              <a:rPr lang="en-US" sz="2800" b="1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9FBFD"/>
                </a:solidFill>
              </a:rPr>
              <a:t>etc.</a:t>
            </a:r>
            <a:endParaRPr lang="el-GR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sz="4000" dirty="0" smtClean="0">
                <a:solidFill>
                  <a:srgbClr val="79DCFF"/>
                </a:solidFill>
              </a:rPr>
              <a:t>Higgs </a:t>
            </a:r>
            <a:r>
              <a:rPr lang="en-US" sz="4000" dirty="0" smtClean="0">
                <a:solidFill>
                  <a:srgbClr val="79DCFF"/>
                </a:solidFill>
              </a:rPr>
              <a:t>Boson des Standard-</a:t>
            </a:r>
            <a:r>
              <a:rPr lang="en-US" sz="4000" dirty="0" err="1" smtClean="0">
                <a:solidFill>
                  <a:srgbClr val="79DCFF"/>
                </a:solidFill>
              </a:rPr>
              <a:t>Modells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kompatibel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mit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allen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Beobachtungen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1026" name="Picture 2" descr="D:\Material\HiggsMaterial\HiggsComparison8TeV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692804" cy="285203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148064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T.Plehn</a:t>
            </a:r>
            <a:r>
              <a:rPr lang="en-US" sz="2400" dirty="0" smtClean="0"/>
              <a:t>, </a:t>
            </a:r>
            <a:r>
              <a:rPr lang="en-US" sz="2400" dirty="0" err="1" smtClean="0"/>
              <a:t>M.Rauch</a:t>
            </a:r>
            <a:endParaRPr lang="de-DE" sz="2400" dirty="0"/>
          </a:p>
        </p:txBody>
      </p:sp>
      <p:pic>
        <p:nvPicPr>
          <p:cNvPr id="65538" name="Picture 2" descr="https://atlas.web.cern.ch/Atlas/GROUPS/PHYSICS/PAPERS/HIGG-2012-27/.thumb_figaux_07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76464" cy="28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4963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33CCFF"/>
                </a:solidFill>
              </a:rPr>
              <a:t>Im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</a:rPr>
              <a:t>heissen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P</a:t>
            </a:r>
            <a:r>
              <a:rPr lang="en-US" sz="4000" dirty="0" smtClean="0">
                <a:solidFill>
                  <a:srgbClr val="33CCFF"/>
                </a:solidFill>
              </a:rPr>
              <a:t>lasma </a:t>
            </a:r>
            <a:r>
              <a:rPr lang="en-US" sz="4000" dirty="0" smtClean="0">
                <a:solidFill>
                  <a:srgbClr val="33CCFF"/>
                </a:solidFill>
              </a:rPr>
              <a:t/>
            </a:r>
            <a:br>
              <a:rPr lang="en-US" sz="4000" dirty="0" smtClean="0">
                <a:solidFill>
                  <a:srgbClr val="33CCFF"/>
                </a:solidFill>
              </a:rPr>
            </a:br>
            <a:r>
              <a:rPr lang="en-US" sz="4000" dirty="0" smtClean="0">
                <a:solidFill>
                  <a:srgbClr val="33CCFF"/>
                </a:solidFill>
              </a:rPr>
              <a:t>des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</a:rPr>
              <a:t>frühen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err="1" smtClean="0">
                <a:solidFill>
                  <a:srgbClr val="33CCFF"/>
                </a:solidFill>
              </a:rPr>
              <a:t>Universums</a:t>
            </a:r>
            <a:r>
              <a:rPr lang="en-US" sz="4000" dirty="0" smtClean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err="1" smtClean="0">
                <a:solidFill>
                  <a:srgbClr val="FFFF00"/>
                </a:solidFill>
              </a:rPr>
              <a:t>Gleiche</a:t>
            </a:r>
            <a:r>
              <a:rPr lang="en-US" sz="4000" dirty="0" smtClean="0">
                <a:solidFill>
                  <a:srgbClr val="FFFF00"/>
                </a:solidFill>
              </a:rPr>
              <a:t> Masse von </a:t>
            </a:r>
            <a:r>
              <a:rPr lang="en-US" sz="4000" dirty="0" err="1" smtClean="0">
                <a:solidFill>
                  <a:srgbClr val="FFFF00"/>
                </a:solidFill>
              </a:rPr>
              <a:t>Elektron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und </a:t>
            </a:r>
            <a:r>
              <a:rPr lang="en-US" sz="4000" dirty="0" err="1" smtClean="0">
                <a:solidFill>
                  <a:srgbClr val="FFFF00"/>
                </a:solidFill>
              </a:rPr>
              <a:t>My</a:t>
            </a:r>
            <a:r>
              <a:rPr lang="en-US" sz="4000" dirty="0" err="1" smtClean="0">
                <a:solidFill>
                  <a:srgbClr val="FFFF00"/>
                </a:solidFill>
              </a:rPr>
              <a:t>on</a:t>
            </a:r>
            <a:r>
              <a:rPr lang="en-US" sz="4000" dirty="0" smtClean="0">
                <a:solidFill>
                  <a:srgbClr val="FFFF00"/>
                </a:solidFill>
              </a:rPr>
              <a:t> !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err="1" smtClean="0">
                <a:solidFill>
                  <a:srgbClr val="FFFF00"/>
                </a:solidFill>
              </a:rPr>
              <a:t>Ähnliche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Stärke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elektromagnetischen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and </a:t>
            </a:r>
            <a:r>
              <a:rPr lang="en-US" sz="4000" dirty="0" err="1" smtClean="0">
                <a:solidFill>
                  <a:srgbClr val="FFFF00"/>
                </a:solidFill>
              </a:rPr>
              <a:t>schwachen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Wechselwirkung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bubble"/>
          <p:cNvPicPr>
            <a:picLocks noChangeAspect="1" noChangeArrowheads="1"/>
          </p:cNvPicPr>
          <p:nvPr/>
        </p:nvPicPr>
        <p:blipFill>
          <a:blip r:embed="rId3" cstate="print"/>
          <a:srcRect b="8574"/>
          <a:stretch>
            <a:fillRect/>
          </a:stretch>
        </p:blipFill>
        <p:spPr bwMode="auto">
          <a:xfrm>
            <a:off x="4283968" y="2276872"/>
            <a:ext cx="4608686" cy="4184998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79DCFF"/>
                </a:solidFill>
              </a:rPr>
              <a:t>Elektroschwacher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Phasenübergang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im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frühen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Universum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2564904"/>
            <a:ext cx="32265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400" baseline="30000" dirty="0" smtClean="0"/>
              <a:t>-12</a:t>
            </a:r>
            <a:r>
              <a:rPr lang="en-US" sz="2800" dirty="0" smtClean="0"/>
              <a:t> s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Urknall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crossover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33CCFF"/>
                </a:solidFill>
                <a:ea typeface="+mj-ea"/>
              </a:rPr>
              <a:t>Zeitliche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Änderung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von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Kopplungskonstanten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ea typeface="+mn-ea"/>
              </a:rPr>
              <a:t>Wie</a:t>
            </a:r>
            <a:r>
              <a:rPr lang="en-US" dirty="0" smtClean="0">
                <a:ea typeface="+mn-ea"/>
              </a:rPr>
              <a:t> stark </a:t>
            </a:r>
            <a:r>
              <a:rPr lang="en-US" dirty="0" err="1" smtClean="0">
                <a:ea typeface="+mn-ea"/>
              </a:rPr>
              <a:t>ist</a:t>
            </a:r>
            <a:r>
              <a:rPr lang="en-US" dirty="0" smtClean="0">
                <a:ea typeface="+mn-ea"/>
              </a:rPr>
              <a:t> die </a:t>
            </a:r>
            <a:r>
              <a:rPr lang="en-US" b="1" dirty="0" err="1" smtClean="0">
                <a:solidFill>
                  <a:srgbClr val="FFFF00"/>
                </a:solidFill>
                <a:ea typeface="+mn-ea"/>
              </a:rPr>
              <a:t>gegenwärtige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Änderung</a:t>
            </a:r>
            <a:r>
              <a:rPr lang="en-US" dirty="0" smtClean="0"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  </a:t>
            </a:r>
            <a:r>
              <a:rPr lang="en-US" dirty="0" err="1" smtClean="0">
                <a:ea typeface="+mn-ea"/>
              </a:rPr>
              <a:t>der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Kopplungskonstanten</a:t>
            </a:r>
            <a:r>
              <a:rPr lang="en-US" dirty="0" smtClean="0">
                <a:ea typeface="+mn-ea"/>
              </a:rPr>
              <a:t> ?</a:t>
            </a:r>
            <a:endParaRPr lang="de-DE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33CCFF"/>
                </a:solidFill>
              </a:rPr>
              <a:t>Kann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zeitliche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Änderung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der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Kopplungskonstanten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beobachtet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200" dirty="0" err="1" smtClean="0">
                <a:solidFill>
                  <a:srgbClr val="33CCFF"/>
                </a:solidFill>
              </a:rPr>
              <a:t>werden</a:t>
            </a:r>
            <a:r>
              <a:rPr lang="en-US" sz="3200" dirty="0" smtClean="0">
                <a:solidFill>
                  <a:srgbClr val="33CCFF"/>
                </a:solidFill>
              </a:rPr>
              <a:t> ?</a:t>
            </a:r>
            <a:endParaRPr lang="en-US" sz="3200" dirty="0">
              <a:solidFill>
                <a:srgbClr val="33CCFF"/>
              </a:solidFill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859712" cy="3705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 smtClean="0"/>
              <a:t>Feinstruktur-Konstante</a:t>
            </a:r>
            <a:r>
              <a:rPr lang="en-US" dirty="0" smtClean="0"/>
              <a:t> </a:t>
            </a:r>
            <a:r>
              <a:rPr lang="el-GR" dirty="0"/>
              <a:t>α</a:t>
            </a:r>
            <a:r>
              <a:rPr lang="en-US" dirty="0"/>
              <a:t> (</a:t>
            </a:r>
            <a:r>
              <a:rPr lang="en-US" dirty="0" err="1" smtClean="0"/>
              <a:t>elektrische</a:t>
            </a:r>
            <a:r>
              <a:rPr lang="en-US" dirty="0" smtClean="0"/>
              <a:t> </a:t>
            </a:r>
            <a:r>
              <a:rPr lang="en-US" dirty="0" err="1" smtClean="0"/>
              <a:t>Ladung</a:t>
            </a:r>
            <a:r>
              <a:rPr lang="en-US" dirty="0" smtClean="0"/>
              <a:t> )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Verhältnis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- </a:t>
            </a:r>
            <a:r>
              <a:rPr lang="en-US" dirty="0" err="1" smtClean="0"/>
              <a:t>zu</a:t>
            </a:r>
            <a:r>
              <a:rPr lang="en-US" dirty="0" smtClean="0"/>
              <a:t> Proton- Masse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Verhältnis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ukleon</a:t>
            </a:r>
            <a:r>
              <a:rPr lang="en-US" dirty="0" smtClean="0"/>
              <a:t>- </a:t>
            </a:r>
            <a:r>
              <a:rPr lang="en-US" dirty="0" err="1" smtClean="0"/>
              <a:t>zu</a:t>
            </a:r>
            <a:r>
              <a:rPr lang="en-US" dirty="0" smtClean="0"/>
              <a:t> Planck- </a:t>
            </a:r>
            <a:r>
              <a:rPr lang="en-US" dirty="0" smtClean="0"/>
              <a:t>M</a:t>
            </a:r>
            <a:r>
              <a:rPr lang="en-US" dirty="0" smtClean="0"/>
              <a:t>asse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Zeitentwicklung</a:t>
            </a:r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von </a:t>
            </a:r>
            <a:r>
              <a:rPr lang="en-US" sz="4000" b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Kopplungen</a:t>
            </a:r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und </a:t>
            </a:r>
            <a:r>
              <a:rPr lang="en-US" sz="4000" b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skalare</a:t>
            </a:r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Felder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Feinstrukur-Konstante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hängt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ab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vom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Wert des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Higgs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Felds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Zeitentwicklung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von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Zeitentwicklung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von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5004048" y="429309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Jordan,…</a:t>
            </a:r>
            <a:endParaRPr lang="de-DE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Statische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Skalar</a:t>
            </a:r>
            <a:r>
              <a:rPr lang="en-US" dirty="0" smtClean="0">
                <a:solidFill>
                  <a:srgbClr val="79DCFF"/>
                </a:solidFill>
              </a:rPr>
              <a:t> – Felder </a:t>
            </a:r>
            <a:r>
              <a:rPr lang="en-US" dirty="0" err="1" smtClean="0">
                <a:solidFill>
                  <a:srgbClr val="79DCFF"/>
                </a:solidFill>
              </a:rPr>
              <a:t>im</a:t>
            </a:r>
            <a:r>
              <a:rPr lang="en-US" dirty="0" smtClean="0">
                <a:solidFill>
                  <a:srgbClr val="79DCFF"/>
                </a:solidFill>
              </a:rPr>
              <a:t> Standard - </a:t>
            </a:r>
            <a:r>
              <a:rPr lang="en-US" dirty="0" err="1" smtClean="0">
                <a:solidFill>
                  <a:srgbClr val="79DCFF"/>
                </a:solidFill>
              </a:rPr>
              <a:t>Modell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dirty="0" smtClean="0"/>
              <a:t>Wert des Higgs – </a:t>
            </a:r>
            <a:r>
              <a:rPr lang="en-US" dirty="0" err="1" smtClean="0"/>
              <a:t>Skalars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elektroschwachen</a:t>
            </a:r>
            <a:r>
              <a:rPr lang="en-US" dirty="0" smtClean="0"/>
              <a:t> </a:t>
            </a:r>
            <a:r>
              <a:rPr lang="en-US" dirty="0" err="1" smtClean="0"/>
              <a:t>Phasenübergang</a:t>
            </a:r>
            <a:r>
              <a:rPr lang="en-US" dirty="0" smtClean="0"/>
              <a:t> </a:t>
            </a:r>
            <a:r>
              <a:rPr lang="en-US" dirty="0" err="1" smtClean="0"/>
              <a:t>eingefroren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beobachtbare</a:t>
            </a:r>
            <a:r>
              <a:rPr lang="en-US" dirty="0" smtClean="0"/>
              <a:t> </a:t>
            </a:r>
            <a:r>
              <a:rPr lang="en-US" dirty="0" err="1" smtClean="0"/>
              <a:t>zeitliche</a:t>
            </a:r>
            <a:r>
              <a:rPr lang="en-US" dirty="0" smtClean="0"/>
              <a:t> </a:t>
            </a:r>
            <a:r>
              <a:rPr lang="en-US" dirty="0" err="1" smtClean="0"/>
              <a:t>Änderung</a:t>
            </a:r>
            <a:r>
              <a:rPr lang="en-US" dirty="0" smtClean="0"/>
              <a:t> von </a:t>
            </a:r>
            <a:r>
              <a:rPr lang="en-US" dirty="0" err="1" smtClean="0"/>
              <a:t>Kopplngkonstanten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Standard -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Beobachtung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einer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zeitlichen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oder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räumlichen</a:t>
            </a:r>
            <a:r>
              <a:rPr lang="en-US" dirty="0" smtClean="0">
                <a:solidFill>
                  <a:srgbClr val="FFFF00"/>
                </a:solidFill>
              </a:rPr>
              <a:t> Variation </a:t>
            </a:r>
            <a:r>
              <a:rPr lang="en-US" dirty="0" err="1" smtClean="0">
                <a:solidFill>
                  <a:srgbClr val="FFFF00"/>
                </a:solidFill>
              </a:rPr>
              <a:t>der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Kopplungskonstanten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Physik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jenseits</a:t>
            </a:r>
            <a:r>
              <a:rPr lang="en-US" dirty="0" smtClean="0">
                <a:solidFill>
                  <a:srgbClr val="FFFF00"/>
                </a:solidFill>
              </a:rPr>
              <a:t> des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Standard </a:t>
            </a:r>
            <a:r>
              <a:rPr lang="en-US" dirty="0" err="1" smtClean="0">
                <a:solidFill>
                  <a:srgbClr val="FFFF00"/>
                </a:solidFill>
              </a:rPr>
              <a:t>Modells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3923928" y="2996952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solidFill>
                <a:srgbClr val="FFFF00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Quintessenz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K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osmologie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18487" cy="298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Massen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und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Kopplungen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können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vom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Wert des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Kosmon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–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Felds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abhängen</a:t>
            </a:r>
            <a:endParaRPr lang="de-DE" sz="36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38" y="5732463"/>
            <a:ext cx="63794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ähnlich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zur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Abhängigkeit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vom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Wert des Higgs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Felds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Standard </a:t>
            </a:r>
            <a:r>
              <a:rPr lang="en-US" sz="4000" dirty="0" err="1" smtClean="0">
                <a:solidFill>
                  <a:srgbClr val="FFFF00"/>
                </a:solidFill>
              </a:rPr>
              <a:t>Modell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Elementarteilchenphysik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könnte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bis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zur</a:t>
            </a:r>
            <a:r>
              <a:rPr lang="en-US" sz="4000" dirty="0" smtClean="0">
                <a:solidFill>
                  <a:srgbClr val="FFFF00"/>
                </a:solidFill>
              </a:rPr>
              <a:t> Planck </a:t>
            </a:r>
            <a:r>
              <a:rPr lang="en-US" sz="4000" dirty="0" err="1" smtClean="0">
                <a:solidFill>
                  <a:srgbClr val="FFFF00"/>
                </a:solidFill>
              </a:rPr>
              <a:t>Länge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gültig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bleiben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00FFFF"/>
                </a:solidFill>
              </a:rPr>
              <a:t>Längen</a:t>
            </a:r>
            <a:r>
              <a:rPr lang="en-US" b="0" dirty="0" smtClean="0">
                <a:solidFill>
                  <a:srgbClr val="00FFFF"/>
                </a:solidFill>
              </a:rPr>
              <a:t>-</a:t>
            </a:r>
            <a:r>
              <a:rPr lang="en-US" b="0" dirty="0" smtClean="0">
                <a:solidFill>
                  <a:srgbClr val="00FFFF"/>
                </a:solidFill>
              </a:rPr>
              <a:t> und </a:t>
            </a:r>
            <a:r>
              <a:rPr lang="en-US" b="0" dirty="0" err="1" smtClean="0">
                <a:solidFill>
                  <a:srgbClr val="00FFFF"/>
                </a:solidFill>
              </a:rPr>
              <a:t>Energie</a:t>
            </a:r>
            <a:r>
              <a:rPr lang="en-US" b="0" dirty="0" smtClean="0">
                <a:solidFill>
                  <a:srgbClr val="00FFFF"/>
                </a:solidFill>
              </a:rPr>
              <a:t>- </a:t>
            </a:r>
            <a:r>
              <a:rPr lang="en-US" b="0" dirty="0" err="1" smtClean="0">
                <a:solidFill>
                  <a:srgbClr val="00FFFF"/>
                </a:solidFill>
              </a:rPr>
              <a:t>Skalen</a:t>
            </a:r>
            <a:endParaRPr lang="de-DE" b="0" dirty="0">
              <a:solidFill>
                <a:srgbClr val="00FFFF"/>
              </a:solidFill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141913"/>
          </a:xfrm>
        </p:spPr>
        <p:txBody>
          <a:bodyPr/>
          <a:lstStyle/>
          <a:p>
            <a:pPr lvl="1"/>
            <a:r>
              <a:rPr lang="en-US" sz="3600" dirty="0">
                <a:cs typeface="Arial" pitchFamily="34" charset="0"/>
              </a:rPr>
              <a:t>Newton’s </a:t>
            </a:r>
            <a:r>
              <a:rPr lang="en-US" sz="3600" dirty="0" err="1">
                <a:cs typeface="Arial" pitchFamily="34" charset="0"/>
              </a:rPr>
              <a:t>Konstante</a:t>
            </a:r>
            <a:endParaRPr lang="en-US" sz="36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3600" dirty="0">
                <a:cs typeface="Arial" pitchFamily="34" charset="0"/>
              </a:rPr>
              <a:t>   G</a:t>
            </a:r>
            <a:r>
              <a:rPr lang="en-US" sz="2000" dirty="0">
                <a:cs typeface="Arial" pitchFamily="34" charset="0"/>
              </a:rPr>
              <a:t>N</a:t>
            </a:r>
            <a:r>
              <a:rPr lang="en-US" sz="3600" dirty="0">
                <a:cs typeface="Arial" pitchFamily="34" charset="0"/>
              </a:rPr>
              <a:t>=1/(8</a:t>
            </a:r>
            <a:r>
              <a:rPr lang="el-GR" sz="3600" dirty="0">
                <a:cs typeface="Arial" pitchFamily="34" charset="0"/>
              </a:rPr>
              <a:t>π</a:t>
            </a:r>
            <a:r>
              <a:rPr lang="en-US" sz="3600" dirty="0">
                <a:cs typeface="Arial" pitchFamily="34" charset="0"/>
              </a:rPr>
              <a:t>M²)</a:t>
            </a:r>
          </a:p>
          <a:p>
            <a:pPr lvl="1">
              <a:buFont typeface="Wingdings" pitchFamily="2" charset="2"/>
              <a:buNone/>
            </a:pPr>
            <a:endParaRPr lang="en-US" sz="3600" dirty="0">
              <a:cs typeface="Arial" pitchFamily="34" charset="0"/>
            </a:endParaRPr>
          </a:p>
          <a:p>
            <a:pPr lvl="1"/>
            <a:r>
              <a:rPr lang="en-US" sz="3600" dirty="0" err="1"/>
              <a:t>Reduzierte</a:t>
            </a:r>
            <a:r>
              <a:rPr lang="en-US" sz="3600" dirty="0"/>
              <a:t> Planck Masse</a:t>
            </a:r>
          </a:p>
          <a:p>
            <a:pPr lvl="1">
              <a:buFont typeface="Wingdings" pitchFamily="2" charset="2"/>
              <a:buNone/>
            </a:pPr>
            <a:r>
              <a:rPr lang="en-US" sz="3600" dirty="0"/>
              <a:t>    </a:t>
            </a:r>
            <a:r>
              <a:rPr lang="en-US" sz="3600" dirty="0" smtClean="0"/>
              <a:t>M=2.44</a:t>
            </a:r>
            <a:r>
              <a:rPr lang="en-US" sz="3600" dirty="0" smtClean="0">
                <a:cs typeface="Arial" pitchFamily="34" charset="0"/>
              </a:rPr>
              <a:t>×10</a:t>
            </a:r>
            <a:r>
              <a:rPr lang="en-US" sz="3600" baseline="30000" dirty="0" smtClean="0">
                <a:cs typeface="Arial" pitchFamily="34" charset="0"/>
              </a:rPr>
              <a:t>18 </a:t>
            </a:r>
            <a:r>
              <a:rPr lang="en-US" sz="3600" dirty="0" err="1" smtClean="0">
                <a:cs typeface="Arial" pitchFamily="34" charset="0"/>
              </a:rPr>
              <a:t>GeV</a:t>
            </a:r>
            <a:endParaRPr lang="en-US" sz="36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6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Planck – </a:t>
            </a:r>
            <a:r>
              <a:rPr lang="en-US" sz="3600" dirty="0" err="1" smtClean="0">
                <a:cs typeface="Arial" pitchFamily="34" charset="0"/>
              </a:rPr>
              <a:t>Länge</a:t>
            </a:r>
            <a:r>
              <a:rPr lang="en-US" sz="3600" dirty="0" smtClean="0">
                <a:cs typeface="Arial" pitchFamily="34" charset="0"/>
              </a:rPr>
              <a:t> 10 </a:t>
            </a:r>
            <a:r>
              <a:rPr lang="en-US" sz="3600" b="1" baseline="30000" dirty="0" smtClean="0">
                <a:cs typeface="Arial" pitchFamily="34" charset="0"/>
              </a:rPr>
              <a:t>-34 </a:t>
            </a:r>
            <a:r>
              <a:rPr lang="en-US" sz="3600" b="1" dirty="0" smtClean="0">
                <a:cs typeface="Arial" pitchFamily="34" charset="0"/>
              </a:rPr>
              <a:t>m</a:t>
            </a:r>
            <a:endParaRPr lang="en-US" sz="3600" b="1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Brout</a:t>
            </a:r>
            <a:r>
              <a:rPr lang="en-US" dirty="0" smtClean="0">
                <a:solidFill>
                  <a:srgbClr val="79DCFF"/>
                </a:solidFill>
              </a:rPr>
              <a:t>-</a:t>
            </a:r>
            <a:r>
              <a:rPr lang="en-US" dirty="0" err="1" smtClean="0">
                <a:solidFill>
                  <a:srgbClr val="79DCFF"/>
                </a:solidFill>
              </a:rPr>
              <a:t>Englert</a:t>
            </a:r>
            <a:r>
              <a:rPr lang="en-US" dirty="0" smtClean="0">
                <a:solidFill>
                  <a:srgbClr val="79DCFF"/>
                </a:solidFill>
              </a:rPr>
              <a:t>-Higgs </a:t>
            </a:r>
            <a:r>
              <a:rPr lang="en-US" dirty="0" err="1" smtClean="0">
                <a:solidFill>
                  <a:srgbClr val="79DCFF"/>
                </a:solidFill>
              </a:rPr>
              <a:t>M</a:t>
            </a:r>
            <a:r>
              <a:rPr lang="en-US" dirty="0" err="1" smtClean="0">
                <a:solidFill>
                  <a:srgbClr val="79DCFF"/>
                </a:solidFill>
              </a:rPr>
              <a:t>echanismus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bestätigt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131074" name="AutoShape 2" descr="http://www.atlas.ch/multimedia/swf-view/englert-interview-higg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1076" name="Picture 4" descr="http://www.atlas.ch/multimedia/swf-view/englert-interview-higgs.jpg"/>
          <p:cNvPicPr>
            <a:picLocks noChangeAspect="1" noChangeArrowheads="1"/>
          </p:cNvPicPr>
          <p:nvPr/>
        </p:nvPicPr>
        <p:blipFill>
          <a:blip r:embed="rId2" cstate="print"/>
          <a:srcRect l="8846" r="18619"/>
          <a:stretch>
            <a:fillRect/>
          </a:stretch>
        </p:blipFill>
        <p:spPr bwMode="auto">
          <a:xfrm>
            <a:off x="4716016" y="4293096"/>
            <a:ext cx="2987621" cy="2448272"/>
          </a:xfrm>
          <a:prstGeom prst="rect">
            <a:avLst/>
          </a:prstGeom>
          <a:noFill/>
        </p:spPr>
      </p:pic>
      <p:pic>
        <p:nvPicPr>
          <p:cNvPr id="131078" name="Picture 6" descr="http://www.ph.ed.ac.uk/sites/default/files/images/higgs/headers/Peter%20Higgs%20May%2030th%202008-small_2.jpg?1325937882"/>
          <p:cNvPicPr>
            <a:picLocks noChangeAspect="1" noChangeArrowheads="1"/>
          </p:cNvPicPr>
          <p:nvPr/>
        </p:nvPicPr>
        <p:blipFill>
          <a:blip r:embed="rId3" cstate="print"/>
          <a:srcRect l="5400" r="37901" b="37338"/>
          <a:stretch>
            <a:fillRect/>
          </a:stretch>
        </p:blipFill>
        <p:spPr bwMode="auto">
          <a:xfrm>
            <a:off x="755576" y="2492896"/>
            <a:ext cx="3312368" cy="2444843"/>
          </a:xfrm>
          <a:prstGeom prst="rect">
            <a:avLst/>
          </a:prstGeom>
          <a:noFill/>
        </p:spPr>
      </p:pic>
      <p:pic>
        <p:nvPicPr>
          <p:cNvPr id="131080" name="Picture 8" descr="Robert Brout ne pourra plus recevoir le prix No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1887509" cy="259228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99592" y="530120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   </a:t>
            </a:r>
            <a:r>
              <a:rPr lang="en-US" dirty="0" err="1" smtClean="0"/>
              <a:t>Brout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Englert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00FFFF"/>
                </a:solidFill>
              </a:rPr>
              <a:t>Längen</a:t>
            </a:r>
            <a:r>
              <a:rPr lang="en-US" b="0" dirty="0" smtClean="0">
                <a:solidFill>
                  <a:srgbClr val="00FFFF"/>
                </a:solidFill>
              </a:rPr>
              <a:t>-</a:t>
            </a:r>
            <a:r>
              <a:rPr lang="en-US" b="0" dirty="0" smtClean="0">
                <a:solidFill>
                  <a:srgbClr val="00FFFF"/>
                </a:solidFill>
              </a:rPr>
              <a:t> und </a:t>
            </a:r>
            <a:r>
              <a:rPr lang="en-US" b="0" dirty="0" err="1" smtClean="0">
                <a:solidFill>
                  <a:srgbClr val="00FFFF"/>
                </a:solidFill>
              </a:rPr>
              <a:t>Energie</a:t>
            </a:r>
            <a:r>
              <a:rPr lang="en-US" b="0" dirty="0" smtClean="0">
                <a:solidFill>
                  <a:srgbClr val="00FFFF"/>
                </a:solidFill>
              </a:rPr>
              <a:t>- </a:t>
            </a:r>
            <a:r>
              <a:rPr lang="en-US" b="0" dirty="0" err="1" smtClean="0">
                <a:solidFill>
                  <a:srgbClr val="00FFFF"/>
                </a:solidFill>
              </a:rPr>
              <a:t>Skalen</a:t>
            </a:r>
            <a:endParaRPr lang="de-DE" b="0" dirty="0">
              <a:solidFill>
                <a:srgbClr val="00FFFF"/>
              </a:solidFill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141913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>
                <a:cs typeface="Arial" pitchFamily="34" charset="0"/>
              </a:rPr>
              <a:t>Fermi – </a:t>
            </a:r>
            <a:r>
              <a:rPr lang="en-US" sz="3200" dirty="0" err="1" smtClean="0">
                <a:cs typeface="Arial" pitchFamily="34" charset="0"/>
              </a:rPr>
              <a:t>Skala</a:t>
            </a:r>
            <a:r>
              <a:rPr lang="en-US" sz="3200" dirty="0" smtClean="0">
                <a:cs typeface="Arial" pitchFamily="34" charset="0"/>
              </a:rPr>
              <a:t> 175 </a:t>
            </a:r>
            <a:r>
              <a:rPr lang="en-US" sz="3200" dirty="0" err="1" smtClean="0">
                <a:cs typeface="Arial" pitchFamily="34" charset="0"/>
              </a:rPr>
              <a:t>Gev</a:t>
            </a:r>
            <a:endParaRPr lang="en-US" sz="32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200" dirty="0">
              <a:cs typeface="Arial" pitchFamily="34" charset="0"/>
            </a:endParaRPr>
          </a:p>
          <a:p>
            <a:pPr lvl="1">
              <a:buNone/>
            </a:pPr>
            <a:r>
              <a:rPr lang="en-US" sz="3200" dirty="0" err="1"/>
              <a:t>Reduzierte</a:t>
            </a:r>
            <a:r>
              <a:rPr lang="en-US" sz="3200" dirty="0"/>
              <a:t> Planck Masse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/>
              <a:t>    </a:t>
            </a:r>
            <a:r>
              <a:rPr lang="en-US" sz="3200" dirty="0" smtClean="0"/>
              <a:t>M=2.44</a:t>
            </a:r>
            <a:r>
              <a:rPr lang="en-US" sz="3200" dirty="0" smtClean="0">
                <a:cs typeface="Arial" pitchFamily="34" charset="0"/>
              </a:rPr>
              <a:t>×10</a:t>
            </a:r>
            <a:r>
              <a:rPr lang="en-US" sz="3200" baseline="30000" dirty="0" smtClean="0">
                <a:cs typeface="Arial" pitchFamily="34" charset="0"/>
              </a:rPr>
              <a:t>18 </a:t>
            </a:r>
            <a:r>
              <a:rPr lang="en-US" sz="3200" dirty="0" err="1" smtClean="0">
                <a:cs typeface="Arial" pitchFamily="34" charset="0"/>
              </a:rPr>
              <a:t>GeV</a:t>
            </a:r>
            <a:endParaRPr lang="en-US" sz="3200" dirty="0" smtClean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200" dirty="0" smtClean="0">
              <a:cs typeface="Arial" pitchFamily="34" charset="0"/>
            </a:endParaRPr>
          </a:p>
          <a:p>
            <a:pPr lvl="1">
              <a:buNone/>
            </a:pPr>
            <a:r>
              <a:rPr lang="en-US" sz="3200" dirty="0" smtClean="0">
                <a:cs typeface="Arial" pitchFamily="34" charset="0"/>
              </a:rPr>
              <a:t>Fermi – </a:t>
            </a:r>
            <a:r>
              <a:rPr lang="en-US" sz="3200" dirty="0" err="1" smtClean="0">
                <a:cs typeface="Arial" pitchFamily="34" charset="0"/>
              </a:rPr>
              <a:t>Länge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10 </a:t>
            </a:r>
            <a:r>
              <a:rPr lang="en-US" sz="3200" b="1" baseline="30000" dirty="0" smtClean="0">
                <a:cs typeface="Arial" pitchFamily="34" charset="0"/>
              </a:rPr>
              <a:t>-18 </a:t>
            </a:r>
            <a:r>
              <a:rPr lang="en-US" sz="3200" b="1" dirty="0" smtClean="0">
                <a:cs typeface="Arial" pitchFamily="34" charset="0"/>
              </a:rPr>
              <a:t>m</a:t>
            </a:r>
            <a:endParaRPr lang="en-US" sz="32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200" dirty="0">
              <a:cs typeface="Arial" pitchFamily="34" charset="0"/>
            </a:endParaRPr>
          </a:p>
          <a:p>
            <a:pPr lvl="1">
              <a:buNone/>
            </a:pPr>
            <a:r>
              <a:rPr lang="en-US" sz="3200" dirty="0" smtClean="0">
                <a:cs typeface="Arial" pitchFamily="34" charset="0"/>
              </a:rPr>
              <a:t>Planck – </a:t>
            </a:r>
            <a:r>
              <a:rPr lang="en-US" sz="3200" dirty="0" err="1" smtClean="0">
                <a:cs typeface="Arial" pitchFamily="34" charset="0"/>
              </a:rPr>
              <a:t>Länge</a:t>
            </a:r>
            <a:r>
              <a:rPr lang="en-US" sz="3200" dirty="0" smtClean="0">
                <a:cs typeface="Arial" pitchFamily="34" charset="0"/>
              </a:rPr>
              <a:t> 10 </a:t>
            </a:r>
            <a:r>
              <a:rPr lang="en-US" sz="3200" b="1" baseline="30000" dirty="0" smtClean="0">
                <a:cs typeface="Arial" pitchFamily="34" charset="0"/>
              </a:rPr>
              <a:t>-34 </a:t>
            </a:r>
            <a:r>
              <a:rPr lang="en-US" sz="3200" b="1" dirty="0" smtClean="0">
                <a:cs typeface="Arial" pitchFamily="34" charset="0"/>
              </a:rPr>
              <a:t>m</a:t>
            </a:r>
            <a:endParaRPr lang="en-US" sz="3200" b="1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216024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Die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grosse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Wüste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:</a:t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eue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Physik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erst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bei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Planck -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Länge</a:t>
            </a:r>
            <a:endParaRPr lang="de-DE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35"/>
            <a:ext cx="9258069" cy="6935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19256" cy="280831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The mass of the Higgs boson, the great desert, and asymptotic safety of gravity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34126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347864" y="5085184"/>
            <a:ext cx="63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no </a:t>
            </a:r>
            <a:r>
              <a:rPr lang="en-US" sz="4800" dirty="0" err="1" smtClean="0">
                <a:solidFill>
                  <a:srgbClr val="FF0000"/>
                </a:solidFill>
              </a:rPr>
              <a:t>supersymmetry</a:t>
            </a:r>
            <a:endParaRPr lang="de-DE" sz="4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305349" y="3356992"/>
            <a:ext cx="43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 low scale </a:t>
            </a:r>
          </a:p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higher dimensions</a:t>
            </a:r>
            <a:endParaRPr lang="de-D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2132856"/>
            <a:ext cx="2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no </a:t>
            </a:r>
            <a:r>
              <a:rPr lang="en-US" sz="2800" dirty="0" err="1" smtClean="0">
                <a:solidFill>
                  <a:srgbClr val="009900"/>
                </a:solidFill>
              </a:rPr>
              <a:t>technicolor</a:t>
            </a:r>
            <a:endParaRPr lang="de-DE" sz="2800" dirty="0">
              <a:solidFill>
                <a:srgbClr val="0099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60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</a:rPr>
              <a:t>no multi-Higgs model</a:t>
            </a:r>
            <a:endParaRPr lang="de-DE" sz="2000" dirty="0">
              <a:solidFill>
                <a:srgbClr val="CC00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764705"/>
            <a:ext cx="475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Planck scale, gravity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Entscheidende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Grösse</a:t>
            </a:r>
            <a:r>
              <a:rPr lang="en-US" dirty="0" smtClean="0">
                <a:solidFill>
                  <a:srgbClr val="79DCFF"/>
                </a:solidFill>
              </a:rPr>
              <a:t/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q</a:t>
            </a:r>
            <a:r>
              <a:rPr lang="en-US" dirty="0" err="1" smtClean="0">
                <a:solidFill>
                  <a:srgbClr val="79DCFF"/>
                </a:solidFill>
              </a:rPr>
              <a:t>uartische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skalare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Kopplung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831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Vorhersage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Masse des</a:t>
            </a:r>
            <a:r>
              <a:rPr lang="en-US" dirty="0" smtClean="0"/>
              <a:t> </a:t>
            </a:r>
            <a:r>
              <a:rPr lang="en-US" dirty="0" smtClean="0"/>
              <a:t>Higgs </a:t>
            </a:r>
            <a:r>
              <a:rPr lang="en-US" dirty="0" smtClean="0"/>
              <a:t>B</a:t>
            </a:r>
            <a:r>
              <a:rPr lang="en-US" dirty="0" smtClean="0"/>
              <a:t>osons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dirty="0" smtClean="0"/>
              <a:t>=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Vorhersage</a:t>
            </a:r>
            <a:r>
              <a:rPr lang="en-US" dirty="0" smtClean="0"/>
              <a:t> des </a:t>
            </a:r>
            <a:r>
              <a:rPr lang="en-US" dirty="0" err="1" smtClean="0"/>
              <a:t>Werts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quartischen</a:t>
            </a:r>
            <a:r>
              <a:rPr lang="en-US" dirty="0" smtClean="0"/>
              <a:t> </a:t>
            </a:r>
            <a:r>
              <a:rPr lang="en-US" dirty="0" err="1" smtClean="0"/>
              <a:t>skalaren</a:t>
            </a:r>
            <a:r>
              <a:rPr lang="en-US" dirty="0" smtClean="0"/>
              <a:t> </a:t>
            </a:r>
            <a:r>
              <a:rPr lang="en-US" dirty="0" err="1" smtClean="0"/>
              <a:t>Kopplung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smtClean="0"/>
              <a:t>Fermi </a:t>
            </a:r>
            <a:r>
              <a:rPr lang="en-US" dirty="0" err="1" smtClean="0"/>
              <a:t>Sk</a:t>
            </a:r>
            <a:r>
              <a:rPr lang="en-US" dirty="0" err="1" smtClean="0"/>
              <a:t>ala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085184"/>
            <a:ext cx="3838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197999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Potenzial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für</a:t>
            </a:r>
            <a:r>
              <a:rPr lang="en-US" dirty="0" smtClean="0">
                <a:solidFill>
                  <a:srgbClr val="79DCFF"/>
                </a:solidFill>
              </a:rPr>
              <a:t> Higgs-</a:t>
            </a:r>
            <a:r>
              <a:rPr lang="en-US" dirty="0" err="1" smtClean="0">
                <a:solidFill>
                  <a:srgbClr val="79DCFF"/>
                </a:solidFill>
              </a:rPr>
              <a:t>Skalar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2481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195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932040" y="4725144"/>
            <a:ext cx="373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dirty="0" smtClean="0">
                <a:latin typeface="Arial"/>
                <a:cs typeface="Arial"/>
              </a:rPr>
              <a:t> : </a:t>
            </a:r>
            <a:r>
              <a:rPr lang="en-US" dirty="0" err="1" smtClean="0">
                <a:latin typeface="Arial"/>
                <a:cs typeface="Arial"/>
              </a:rPr>
              <a:t>komplexes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Feld</a:t>
            </a:r>
            <a:endParaRPr lang="de-D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733256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Renormierung</a:t>
            </a:r>
            <a:r>
              <a:rPr lang="en-US" dirty="0" smtClean="0">
                <a:solidFill>
                  <a:srgbClr val="79DCFF"/>
                </a:solidFill>
              </a:rPr>
              <a:t> ,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laufende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Kopplungen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9632" y="335699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Kopplungen</a:t>
            </a:r>
            <a:r>
              <a:rPr lang="en-US" dirty="0" smtClean="0"/>
              <a:t> </a:t>
            </a:r>
            <a:r>
              <a:rPr lang="en-US" dirty="0" err="1" smtClean="0"/>
              <a:t>hängen</a:t>
            </a:r>
            <a:r>
              <a:rPr lang="en-US" dirty="0" smtClean="0"/>
              <a:t> von </a:t>
            </a:r>
            <a:r>
              <a:rPr lang="en-US" dirty="0" err="1" smtClean="0"/>
              <a:t>der</a:t>
            </a:r>
            <a:endParaRPr lang="en-US" dirty="0" smtClean="0"/>
          </a:p>
          <a:p>
            <a:r>
              <a:rPr lang="en-US" dirty="0" err="1" smtClean="0"/>
              <a:t>Längenskala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, </a:t>
            </a:r>
            <a:r>
              <a:rPr lang="en-US" dirty="0" err="1" smtClean="0"/>
              <a:t>oder</a:t>
            </a:r>
            <a:r>
              <a:rPr lang="en-US" dirty="0" smtClean="0"/>
              <a:t> von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Massenskala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9FBFD"/>
                </a:solidFill>
              </a:rPr>
              <a:t>k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eine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Vorhersage</a:t>
            </a:r>
            <a:r>
              <a:rPr lang="en-US" dirty="0" smtClean="0">
                <a:solidFill>
                  <a:srgbClr val="79DCFF"/>
                </a:solidFill>
              </a:rPr>
              <a:t>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79DCFF"/>
                </a:solidFill>
              </a:rPr>
              <a:t>Laufende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quartische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skalare</a:t>
            </a:r>
            <a:r>
              <a:rPr lang="en-US" sz="3600" dirty="0" smtClean="0">
                <a:solidFill>
                  <a:srgbClr val="79DCFF"/>
                </a:solidFill>
              </a:rPr>
              <a:t> </a:t>
            </a:r>
            <a:r>
              <a:rPr lang="en-US" sz="3600" dirty="0" err="1" smtClean="0">
                <a:solidFill>
                  <a:srgbClr val="79DCFF"/>
                </a:solidFill>
              </a:rPr>
              <a:t>Kopplung</a:t>
            </a:r>
            <a:endParaRPr lang="de-DE" sz="3600" dirty="0">
              <a:solidFill>
                <a:srgbClr val="79DC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328592" cy="50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380312" y="4725144"/>
            <a:ext cx="133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79DCFF"/>
                </a:solidFill>
              </a:rPr>
              <a:t>Vorhersage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für</a:t>
            </a:r>
            <a:r>
              <a:rPr lang="en-US" sz="4000" dirty="0" smtClean="0">
                <a:solidFill>
                  <a:srgbClr val="79DCFF"/>
                </a:solidFill>
              </a:rPr>
              <a:t> die M</a:t>
            </a:r>
            <a:r>
              <a:rPr lang="en-US" sz="4000" dirty="0" smtClean="0">
                <a:solidFill>
                  <a:srgbClr val="79DCFF"/>
                </a:solidFill>
              </a:rPr>
              <a:t>asse des 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Higgs </a:t>
            </a:r>
            <a:r>
              <a:rPr lang="en-US" sz="4000" dirty="0" err="1" smtClean="0">
                <a:solidFill>
                  <a:srgbClr val="79DCFF"/>
                </a:solidFill>
              </a:rPr>
              <a:t>Sk</a:t>
            </a:r>
            <a:r>
              <a:rPr lang="en-US" sz="4000" dirty="0" err="1" smtClean="0">
                <a:solidFill>
                  <a:srgbClr val="79DCFF"/>
                </a:solidFill>
              </a:rPr>
              <a:t>alars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67656"/>
            <a:ext cx="2808312" cy="9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5033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596336" y="3717032"/>
            <a:ext cx="10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2010</a:t>
            </a:r>
            <a:endParaRPr lang="de-DE" dirty="0">
              <a:solidFill>
                <a:srgbClr val="F9FBFD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242921"/>
            <a:ext cx="5112568" cy="3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661248"/>
            <a:ext cx="515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08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 “</a:t>
            </a:r>
            <a:r>
              <a:rPr lang="en-US" sz="4000" dirty="0" err="1" smtClean="0">
                <a:solidFill>
                  <a:srgbClr val="79DCFF"/>
                </a:solidFill>
              </a:rPr>
              <a:t>Vorhersage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smtClean="0">
                <a:solidFill>
                  <a:srgbClr val="79DCFF"/>
                </a:solidFill>
              </a:rPr>
              <a:t>” </a:t>
            </a:r>
            <a:r>
              <a:rPr lang="en-US" sz="4000" dirty="0" err="1" smtClean="0">
                <a:solidFill>
                  <a:srgbClr val="79DCFF"/>
                </a:solidFill>
              </a:rPr>
              <a:t>für</a:t>
            </a:r>
            <a:r>
              <a:rPr lang="en-US" sz="4000" dirty="0" smtClean="0">
                <a:solidFill>
                  <a:srgbClr val="79DCFF"/>
                </a:solidFill>
              </a:rPr>
              <a:t> die Masse des Top – Quarks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err="1" smtClean="0">
                <a:solidFill>
                  <a:srgbClr val="79DCFF"/>
                </a:solidFill>
              </a:rPr>
              <a:t>bei</a:t>
            </a:r>
            <a:r>
              <a:rPr lang="en-US" sz="4000" dirty="0" smtClean="0">
                <a:solidFill>
                  <a:srgbClr val="79DCFF"/>
                </a:solidFill>
              </a:rPr>
              <a:t> </a:t>
            </a:r>
            <a:r>
              <a:rPr lang="en-US" sz="4000" dirty="0" err="1" smtClean="0">
                <a:solidFill>
                  <a:srgbClr val="79DCFF"/>
                </a:solidFill>
              </a:rPr>
              <a:t>bekannter</a:t>
            </a:r>
            <a:r>
              <a:rPr lang="en-US" sz="4000" dirty="0" smtClean="0">
                <a:solidFill>
                  <a:srgbClr val="79DCFF"/>
                </a:solidFill>
              </a:rPr>
              <a:t> Masse des 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Higgs </a:t>
            </a:r>
            <a:r>
              <a:rPr lang="en-US" sz="4000" dirty="0" smtClean="0">
                <a:solidFill>
                  <a:srgbClr val="79DCFF"/>
                </a:solidFill>
              </a:rPr>
              <a:t>B</a:t>
            </a:r>
            <a:r>
              <a:rPr lang="en-US" sz="4000" dirty="0" smtClean="0">
                <a:solidFill>
                  <a:srgbClr val="79DCFF"/>
                </a:solidFill>
              </a:rPr>
              <a:t>osons 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57301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or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H</a:t>
            </a:r>
            <a:r>
              <a:rPr lang="en-US" sz="4000" dirty="0" smtClean="0"/>
              <a:t> =126 </a:t>
            </a:r>
            <a:r>
              <a:rPr lang="en-US" sz="4000" dirty="0" err="1" smtClean="0"/>
              <a:t>Gev</a:t>
            </a:r>
            <a:r>
              <a:rPr lang="en-US" sz="4000" dirty="0" smtClean="0"/>
              <a:t> :</a:t>
            </a:r>
          </a:p>
          <a:p>
            <a:endParaRPr lang="en-US" sz="4000" dirty="0"/>
          </a:p>
          <a:p>
            <a:r>
              <a:rPr lang="en-US" sz="4000" dirty="0" smtClean="0"/>
              <a:t> 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= 171.5 </a:t>
            </a:r>
            <a:r>
              <a:rPr lang="en-US" sz="4000" dirty="0" err="1" smtClean="0"/>
              <a:t>GeV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757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M</a:t>
            </a:r>
            <a:r>
              <a:rPr lang="en-US" dirty="0" err="1" smtClean="0">
                <a:solidFill>
                  <a:srgbClr val="79DCFF"/>
                </a:solidFill>
              </a:rPr>
              <a:t>etastabiles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V</a:t>
            </a:r>
            <a:r>
              <a:rPr lang="en-US" dirty="0" err="1" smtClean="0">
                <a:solidFill>
                  <a:srgbClr val="79DCFF"/>
                </a:solidFill>
              </a:rPr>
              <a:t>akuum</a:t>
            </a:r>
            <a:r>
              <a:rPr lang="en-US" dirty="0" smtClean="0">
                <a:solidFill>
                  <a:srgbClr val="79DCFF"/>
                </a:solidFill>
              </a:rPr>
              <a:t> ? 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61653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Existenz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konsistenten</a:t>
            </a:r>
            <a:r>
              <a:rPr lang="en-US" sz="2400" dirty="0" smtClean="0"/>
              <a:t> </a:t>
            </a:r>
            <a:r>
              <a:rPr lang="en-US" sz="2400" dirty="0" err="1" smtClean="0"/>
              <a:t>Modells</a:t>
            </a:r>
            <a:r>
              <a:rPr lang="en-US" sz="2400" dirty="0" smtClean="0"/>
              <a:t> </a:t>
            </a:r>
            <a:r>
              <a:rPr lang="en-US" sz="2400" dirty="0" err="1" smtClean="0"/>
              <a:t>dieser</a:t>
            </a:r>
            <a:r>
              <a:rPr lang="en-US" sz="2400" dirty="0" smtClean="0"/>
              <a:t> Art </a:t>
            </a:r>
            <a:r>
              <a:rPr lang="en-US" sz="2400" dirty="0" err="1" smtClean="0"/>
              <a:t>unsicher</a:t>
            </a:r>
            <a:endParaRPr lang="de-DE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556436" cy="439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488388" cy="32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Zusammenfassung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Entdeckung</a:t>
            </a:r>
            <a:r>
              <a:rPr lang="en-US" dirty="0" smtClean="0"/>
              <a:t> des Higgs- Bosons : </a:t>
            </a:r>
            <a:r>
              <a:rPr lang="en-US" dirty="0" err="1" smtClean="0"/>
              <a:t>spontane</a:t>
            </a:r>
            <a:r>
              <a:rPr lang="en-US" dirty="0" smtClean="0"/>
              <a:t> </a:t>
            </a:r>
            <a:r>
              <a:rPr lang="en-US" dirty="0" err="1" smtClean="0"/>
              <a:t>Symmetriebrechung</a:t>
            </a:r>
            <a:r>
              <a:rPr lang="en-US" dirty="0" smtClean="0"/>
              <a:t> </a:t>
            </a:r>
            <a:r>
              <a:rPr lang="en-US" dirty="0" err="1" smtClean="0"/>
              <a:t>bestimmt</a:t>
            </a:r>
            <a:r>
              <a:rPr lang="en-US" dirty="0" smtClean="0"/>
              <a:t> </a:t>
            </a:r>
            <a:r>
              <a:rPr lang="en-US" dirty="0" err="1" smtClean="0"/>
              <a:t>Massen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Elementarteilchen</a:t>
            </a:r>
            <a:endParaRPr lang="en-US" dirty="0" smtClean="0"/>
          </a:p>
          <a:p>
            <a:r>
              <a:rPr lang="en-US" dirty="0" err="1" smtClean="0"/>
              <a:t>Vakuum</a:t>
            </a:r>
            <a:r>
              <a:rPr lang="en-US" dirty="0" smtClean="0"/>
              <a:t> is </a:t>
            </a:r>
            <a:r>
              <a:rPr lang="en-US" dirty="0" err="1" smtClean="0"/>
              <a:t>nicht</a:t>
            </a:r>
            <a:r>
              <a:rPr lang="en-US" dirty="0" smtClean="0"/>
              <a:t> leer</a:t>
            </a:r>
          </a:p>
          <a:p>
            <a:r>
              <a:rPr lang="en-US" dirty="0" err="1" smtClean="0"/>
              <a:t>Fundamentale</a:t>
            </a:r>
            <a:r>
              <a:rPr lang="en-US" dirty="0" smtClean="0"/>
              <a:t> </a:t>
            </a:r>
            <a:r>
              <a:rPr lang="en-US" dirty="0" err="1" smtClean="0"/>
              <a:t>Kopplungen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unveränderlich</a:t>
            </a:r>
            <a:endParaRPr lang="en-US" dirty="0" smtClean="0"/>
          </a:p>
          <a:p>
            <a:r>
              <a:rPr lang="en-US" dirty="0" smtClean="0"/>
              <a:t>Standard-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 err="1" smtClean="0"/>
              <a:t>vielleicht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Planck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gültig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conclusions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observed value of Higgs boson mass is compatible with great desert</a:t>
            </a:r>
          </a:p>
          <a:p>
            <a:r>
              <a:rPr lang="en-US" sz="2800" dirty="0" smtClean="0"/>
              <a:t>short distance fixed point with small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/>
              <a:t> predicts</a:t>
            </a:r>
            <a:r>
              <a:rPr lang="de-DE" sz="2800" dirty="0" smtClean="0"/>
              <a:t> </a:t>
            </a:r>
            <a:r>
              <a:rPr lang="de-DE" sz="2800" dirty="0" err="1" smtClean="0"/>
              <a:t>Higgs</a:t>
            </a:r>
            <a:r>
              <a:rPr lang="de-DE" sz="2800" dirty="0" smtClean="0"/>
              <a:t> </a:t>
            </a:r>
            <a:r>
              <a:rPr lang="de-DE" sz="2800" dirty="0" err="1" smtClean="0"/>
              <a:t>boson</a:t>
            </a:r>
            <a:r>
              <a:rPr lang="de-DE" sz="2800" dirty="0" smtClean="0"/>
              <a:t> </a:t>
            </a:r>
            <a:r>
              <a:rPr lang="de-DE" sz="2800" dirty="0" err="1" smtClean="0"/>
              <a:t>mass</a:t>
            </a:r>
            <a:r>
              <a:rPr lang="de-DE" sz="2800" dirty="0" smtClean="0"/>
              <a:t> 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126 </a:t>
            </a:r>
            <a:r>
              <a:rPr lang="de-DE" sz="2800" dirty="0" err="1" smtClean="0"/>
              <a:t>GeV</a:t>
            </a:r>
            <a:endParaRPr lang="de-DE" sz="2800" dirty="0" smtClean="0"/>
          </a:p>
          <a:p>
            <a:r>
              <a:rPr lang="en-US" sz="2800" dirty="0" smtClean="0"/>
              <a:t>prediction in </a:t>
            </a:r>
            <a:r>
              <a:rPr lang="en-US" sz="2800" dirty="0" err="1" smtClean="0"/>
              <a:t>SM+gravity</a:t>
            </a:r>
            <a:r>
              <a:rPr lang="en-US" sz="2800" dirty="0" smtClean="0"/>
              <a:t>, but also wider class of models</a:t>
            </a:r>
            <a:endParaRPr lang="de-DE" sz="2800" dirty="0" smtClean="0"/>
          </a:p>
          <a:p>
            <a:r>
              <a:rPr lang="en-US" sz="2800" dirty="0" smtClean="0"/>
              <a:t>desert: no new physics at LHC and future colliders</a:t>
            </a:r>
          </a:p>
          <a:p>
            <a:r>
              <a:rPr lang="en-US" sz="2800" dirty="0" smtClean="0"/>
              <a:t>relevant scale for neutrino physics may be low or intermediate ( say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 ) - oasis in desert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92280" y="5733256"/>
            <a:ext cx="85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end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Running </a:t>
            </a:r>
            <a:r>
              <a:rPr lang="en-US" sz="4000" dirty="0" err="1" smtClean="0">
                <a:solidFill>
                  <a:srgbClr val="79DCFF"/>
                </a:solidFill>
              </a:rPr>
              <a:t>quartic</a:t>
            </a:r>
            <a:r>
              <a:rPr lang="en-US" sz="4000" dirty="0" smtClean="0">
                <a:solidFill>
                  <a:srgbClr val="79DCFF"/>
                </a:solidFill>
              </a:rPr>
              <a:t> scalar coupling </a:t>
            </a:r>
            <a:r>
              <a:rPr lang="el-GR" sz="3600" b="0" dirty="0" smtClean="0">
                <a:solidFill>
                  <a:schemeClr val="tx1"/>
                </a:solidFill>
                <a:latin typeface="Arial"/>
                <a:cs typeface="Arial"/>
              </a:rPr>
              <a:t>λ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and Yukawa coupling of top quark  </a:t>
            </a:r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4032448" cy="7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035696" cy="4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472608" cy="12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57192"/>
            <a:ext cx="3816424" cy="12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31640" y="2996952"/>
            <a:ext cx="37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neglect gauge couplings g</a:t>
            </a:r>
            <a:endParaRPr lang="de-DE" sz="24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949280"/>
            <a:ext cx="2195736" cy="4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SM couplings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96544" cy="48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164288" y="479715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pPr lvl="0"/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Partial infrared fixed point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013176"/>
            <a:ext cx="4968552" cy="15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4392488" cy="31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zu</a:t>
            </a:r>
            <a:r>
              <a:rPr lang="en-US" dirty="0" smtClean="0">
                <a:solidFill>
                  <a:srgbClr val="79DCFF"/>
                </a:solidFill>
              </a:rPr>
              <a:t> gut um </a:t>
            </a:r>
            <a:r>
              <a:rPr lang="en-US" dirty="0" err="1" smtClean="0">
                <a:solidFill>
                  <a:srgbClr val="79DCFF"/>
                </a:solidFill>
              </a:rPr>
              <a:t>wahr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zu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err="1" smtClean="0">
                <a:solidFill>
                  <a:srgbClr val="79DCFF"/>
                </a:solidFill>
              </a:rPr>
              <a:t>sein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smtClean="0">
                <a:solidFill>
                  <a:srgbClr val="79DCFF"/>
                </a:solidFill>
              </a:rPr>
              <a:t>?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500 </a:t>
            </a:r>
            <a:r>
              <a:rPr lang="en-US" sz="2800" dirty="0" err="1" smtClean="0">
                <a:solidFill>
                  <a:srgbClr val="F9FBFD"/>
                </a:solidFill>
              </a:rPr>
              <a:t>theoretische</a:t>
            </a:r>
            <a:r>
              <a:rPr lang="en-US" sz="2800" dirty="0" smtClean="0">
                <a:solidFill>
                  <a:srgbClr val="F9FBFD"/>
                </a:solidFill>
              </a:rPr>
              <a:t>  </a:t>
            </a:r>
            <a:r>
              <a:rPr lang="en-US" sz="2800" dirty="0" err="1" smtClean="0">
                <a:solidFill>
                  <a:srgbClr val="F9FBFD"/>
                </a:solidFill>
              </a:rPr>
              <a:t>P</a:t>
            </a:r>
            <a:r>
              <a:rPr lang="en-US" sz="2800" dirty="0" err="1" smtClean="0">
                <a:solidFill>
                  <a:srgbClr val="F9FBFD"/>
                </a:solidFill>
              </a:rPr>
              <a:t>hysiker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smtClean="0">
                <a:solidFill>
                  <a:srgbClr val="F9FBFD"/>
                </a:solidFill>
              </a:rPr>
              <a:t>= 500 </a:t>
            </a:r>
            <a:r>
              <a:rPr lang="en-US" sz="2800" dirty="0" err="1" smtClean="0">
                <a:solidFill>
                  <a:srgbClr val="F9FBFD"/>
                </a:solidFill>
              </a:rPr>
              <a:t>Modelle</a:t>
            </a: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F9FBFD"/>
                </a:solidFill>
              </a:rPr>
              <a:t>äquidistante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Vorhersagen</a:t>
            </a: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F9FBFD"/>
                </a:solidFill>
              </a:rPr>
              <a:t>Bereich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smtClean="0">
                <a:solidFill>
                  <a:srgbClr val="F9FBFD"/>
                </a:solidFill>
              </a:rPr>
              <a:t>100-600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…</a:t>
            </a:r>
          </a:p>
          <a:p>
            <a:pPr>
              <a:buNone/>
            </a:pP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3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smtClean="0">
                <a:solidFill>
                  <a:srgbClr val="F9FBFD"/>
                </a:solidFill>
              </a:rPr>
              <a:t>Bins </a:t>
            </a:r>
            <a:r>
              <a:rPr lang="en-US" sz="2800" dirty="0" smtClean="0">
                <a:solidFill>
                  <a:srgbClr val="F9FBFD"/>
                </a:solidFill>
              </a:rPr>
              <a:t>: </a:t>
            </a:r>
            <a:r>
              <a:rPr lang="en-US" sz="2800" dirty="0" smtClean="0">
                <a:solidFill>
                  <a:srgbClr val="F9FBFD"/>
                </a:solidFill>
              </a:rPr>
              <a:t>man </a:t>
            </a:r>
            <a:r>
              <a:rPr lang="en-US" sz="2800" dirty="0" err="1" smtClean="0">
                <a:solidFill>
                  <a:srgbClr val="F9FBFD"/>
                </a:solidFill>
              </a:rPr>
              <a:t>erwartet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mehrere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k</a:t>
            </a:r>
            <a:r>
              <a:rPr lang="en-US" sz="2800" dirty="0" err="1" smtClean="0">
                <a:solidFill>
                  <a:srgbClr val="F9FBFD"/>
                </a:solidFill>
              </a:rPr>
              <a:t>orrekte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Vorhersagen</a:t>
            </a:r>
            <a:r>
              <a:rPr lang="en-US" sz="2800" dirty="0" smtClean="0">
                <a:solidFill>
                  <a:srgbClr val="F9FBFD"/>
                </a:solidFill>
              </a:rPr>
              <a:t>,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   </a:t>
            </a:r>
            <a:r>
              <a:rPr lang="en-US" sz="2800" dirty="0" err="1" smtClean="0">
                <a:solidFill>
                  <a:srgbClr val="F9FBFD"/>
                </a:solidFill>
              </a:rPr>
              <a:t>allerdings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für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verschiedene</a:t>
            </a:r>
            <a:r>
              <a:rPr lang="en-US" sz="2800" dirty="0" smtClean="0">
                <a:solidFill>
                  <a:srgbClr val="F9FBFD"/>
                </a:solidFill>
              </a:rPr>
              <a:t> </a:t>
            </a:r>
            <a:r>
              <a:rPr lang="en-US" sz="2800" dirty="0" err="1" smtClean="0">
                <a:solidFill>
                  <a:srgbClr val="F9FBFD"/>
                </a:solidFill>
              </a:rPr>
              <a:t>Modelle</a:t>
            </a:r>
            <a:r>
              <a:rPr lang="en-US" sz="2800" dirty="0" smtClean="0">
                <a:solidFill>
                  <a:srgbClr val="F9FBFD"/>
                </a:solidFill>
              </a:rPr>
              <a:t>  </a:t>
            </a: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    </a:t>
            </a:r>
            <a:endParaRPr lang="en-US" dirty="0" smtClean="0"/>
          </a:p>
          <a:p>
            <a:pPr>
              <a:buNone/>
            </a:pPr>
            <a:r>
              <a:rPr lang="en-US" sz="3600" dirty="0" smtClean="0"/>
              <a:t>M</a:t>
            </a:r>
            <a:r>
              <a:rPr lang="en-US" sz="3600" dirty="0" smtClean="0"/>
              <a:t>otivation hinter </a:t>
            </a:r>
            <a:r>
              <a:rPr lang="de-DE" sz="3600" dirty="0" smtClean="0"/>
              <a:t>der</a:t>
            </a:r>
            <a:r>
              <a:rPr lang="en-US" sz="3600" dirty="0" smtClean="0"/>
              <a:t> </a:t>
            </a:r>
            <a:r>
              <a:rPr lang="de-DE" sz="3600" dirty="0" smtClean="0"/>
              <a:t>Vorhersage</a:t>
            </a:r>
            <a:r>
              <a:rPr lang="en-US" sz="3600" dirty="0" smtClean="0"/>
              <a:t> 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808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33843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allowed values of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 or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/h</a:t>
            </a:r>
            <a:r>
              <a:rPr lang="en-US" baseline="30000" dirty="0" smtClean="0"/>
              <a:t>2</a:t>
            </a:r>
            <a:r>
              <a:rPr lang="en-US" dirty="0" smtClean="0"/>
              <a:t> at UV-scale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F9FBFD"/>
                </a:solidFill>
              </a:rPr>
              <a:t>between zero and infinity</a:t>
            </a:r>
          </a:p>
          <a:p>
            <a:pPr>
              <a:buNone/>
            </a:pPr>
            <a:r>
              <a:rPr lang="en-US" dirty="0" smtClean="0"/>
              <a:t>                     are mapped to </a:t>
            </a:r>
          </a:p>
          <a:p>
            <a:pPr>
              <a:buNone/>
            </a:pPr>
            <a:r>
              <a:rPr lang="en-US" dirty="0" smtClean="0"/>
              <a:t>      finite infrared interval of values of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             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F9FBFD"/>
                </a:solidFill>
              </a:rPr>
              <a:t>/h</a:t>
            </a:r>
            <a:r>
              <a:rPr lang="en-US" baseline="30000" dirty="0" smtClean="0">
                <a:solidFill>
                  <a:srgbClr val="F9FBFD"/>
                </a:solidFill>
              </a:rPr>
              <a:t>2</a:t>
            </a:r>
            <a:r>
              <a:rPr lang="en-US" dirty="0" smtClean="0">
                <a:solidFill>
                  <a:srgbClr val="F9FBFD"/>
                </a:solidFill>
              </a:rPr>
              <a:t> at Fermi scale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053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61248"/>
            <a:ext cx="4194442" cy="9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18373" r="8624"/>
          <a:stretch>
            <a:fillRect/>
          </a:stretch>
        </p:blipFill>
        <p:spPr bwMode="auto">
          <a:xfrm>
            <a:off x="5148064" y="5661248"/>
            <a:ext cx="3428156" cy="9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Planck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86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5400600" cy="5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3861048"/>
            <a:ext cx="43627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cutoff scale k ,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9FBFD"/>
                </a:solidFill>
              </a:rPr>
              <a:t>for k=0 :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What if top pole mass is 173 </a:t>
            </a:r>
            <a:r>
              <a:rPr lang="en-US" sz="4000" dirty="0" err="1" smtClean="0">
                <a:solidFill>
                  <a:srgbClr val="33CCFF"/>
                </a:solidFill>
              </a:rPr>
              <a:t>GeV</a:t>
            </a:r>
            <a:r>
              <a:rPr lang="en-US" sz="4000" dirty="0" smtClean="0">
                <a:solidFill>
                  <a:srgbClr val="33CCFF"/>
                </a:solidFill>
              </a:rPr>
              <a:t> ?</a:t>
            </a:r>
            <a:endParaRPr lang="en-US" sz="4000" dirty="0">
              <a:solidFill>
                <a:srgbClr val="33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standard model needs extension around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smtClean="0"/>
              <a:t>scale of seesaw for neutrinos</a:t>
            </a:r>
          </a:p>
          <a:p>
            <a:r>
              <a:rPr lang="en-US" sz="2800" dirty="0" smtClean="0"/>
              <a:t>heavy triplet ?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3888432" cy="36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4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069" cy="693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09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Brout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Englert</a:t>
            </a:r>
            <a:r>
              <a:rPr lang="en-US" dirty="0" smtClean="0">
                <a:solidFill>
                  <a:srgbClr val="FFFF00"/>
                </a:solidFill>
              </a:rPr>
              <a:t>- Higgs- </a:t>
            </a:r>
            <a:r>
              <a:rPr lang="en-US" dirty="0" err="1" smtClean="0">
                <a:solidFill>
                  <a:srgbClr val="FFFF00"/>
                </a:solidFill>
              </a:rPr>
              <a:t>Mechanismus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Spontane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dirty="0" err="1" smtClean="0">
                <a:solidFill>
                  <a:srgbClr val="FFFF00"/>
                </a:solidFill>
              </a:rPr>
              <a:t>ymmetrie</a:t>
            </a:r>
            <a:r>
              <a:rPr lang="en-US" dirty="0" err="1" smtClean="0">
                <a:solidFill>
                  <a:srgbClr val="FFFF00"/>
                </a:solidFill>
              </a:rPr>
              <a:t>-Brechung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33CCFF"/>
                </a:solidFill>
                <a:ea typeface="+mj-ea"/>
              </a:rPr>
              <a:t>Spontane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S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ymmetrie-Brechung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bestätigt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rgbClr val="33CCFF"/>
                </a:solidFill>
                <a:ea typeface="+mj-ea"/>
              </a:rPr>
              <a:t>beim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 </a:t>
            </a:r>
            <a:r>
              <a:rPr lang="en-US" dirty="0" smtClean="0">
                <a:solidFill>
                  <a:srgbClr val="33CCFF"/>
                </a:solidFill>
                <a:ea typeface="+mj-ea"/>
              </a:rPr>
              <a:t>LHC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Design1">
  <a:themeElements>
    <a:clrScheme name="Benutzerdefiniert 3">
      <a:dk1>
        <a:srgbClr val="000514"/>
      </a:dk1>
      <a:lt1>
        <a:srgbClr val="FFFF00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84E0F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1086</Words>
  <Application>Microsoft Office PowerPoint</Application>
  <PresentationFormat>Bildschirmpräsentation (4:3)</PresentationFormat>
  <Paragraphs>256</Paragraphs>
  <Slides>74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74</vt:i4>
      </vt:variant>
    </vt:vector>
  </HeadingPairs>
  <TitlesOfParts>
    <vt:vector size="76" baseType="lpstr">
      <vt:lpstr>Design1</vt:lpstr>
      <vt:lpstr>Strömung</vt:lpstr>
      <vt:lpstr>Das Higgs Boson und seine Masse  Was lernen wir von der Entdeckung am LHC ? </vt:lpstr>
      <vt:lpstr>LHC : Higgs Boson gefunden ?</vt:lpstr>
      <vt:lpstr>Higgs Boson gefunden !  Masse 125-126 GeV</vt:lpstr>
      <vt:lpstr> Higgs Boson des Standard-Modells kompatibel mit allen Beobachtungen</vt:lpstr>
      <vt:lpstr>Brout-Englert-Higgs Mechanismus bestätigt</vt:lpstr>
      <vt:lpstr>eine Vorhersage…</vt:lpstr>
      <vt:lpstr>zu gut um wahr zu sein ?</vt:lpstr>
      <vt:lpstr>Brout- Englert- Higgs- Mechanismus:  Spontane Symmetrie-Brechung</vt:lpstr>
      <vt:lpstr>Spontane Symmetrie-Brechung  bestätigt beim LHC</vt:lpstr>
      <vt:lpstr>Spontane Symmetrie-Brechung</vt:lpstr>
      <vt:lpstr>Feldgleichung für Erwartungswert das Higgs - Skalars </vt:lpstr>
      <vt:lpstr>Potenzial für Higgs-Skalar</vt:lpstr>
      <vt:lpstr>Vakuum : statische homogene Lösung , Minimum des Potenzials</vt:lpstr>
      <vt:lpstr>Spontane Symmetrie-Brechung</vt:lpstr>
      <vt:lpstr>Radiale Mode und  Goldstone-Mode</vt:lpstr>
      <vt:lpstr>Masse des Higgs-Bosons</vt:lpstr>
      <vt:lpstr>masselose Goldstone-Mode</vt:lpstr>
      <vt:lpstr>masselose Goldstone-Mode</vt:lpstr>
      <vt:lpstr>Abelscher Higgs-Mechanismus Supraleitung</vt:lpstr>
      <vt:lpstr>Abelscher Higgs-Mechanismus Supraleitung</vt:lpstr>
      <vt:lpstr>Photon Masse m=e φ</vt:lpstr>
      <vt:lpstr>Eich-Symmetrie</vt:lpstr>
      <vt:lpstr>Standard-Modell der elektroschwachen Wechselwirkung :  Brout-Englert-Higgs-Mechanismus</vt:lpstr>
      <vt:lpstr>Standard-Modell der elektroschwachen Wechselwirkung :  Brout-Englert-Higgs-Mechanismus</vt:lpstr>
      <vt:lpstr>Brout-Englert-Higgs-Mechanismus gibt den Elementarteilchen ihre Masse</vt:lpstr>
      <vt:lpstr>Lektionen</vt:lpstr>
      <vt:lpstr>1  Das Vakuum ist kompliziert</vt:lpstr>
      <vt:lpstr>Masse hängt ab von den Eigenschaften des Vakuums </vt:lpstr>
      <vt:lpstr>Spontane Symmetrie-Brechung nicht nur Eigenschaft von Festkörpern, Magneten etc., sondern zentrale Eigenschaft der fundamentalen Gesetze !</vt:lpstr>
      <vt:lpstr>Das Vakuum ist nicht leer !</vt:lpstr>
      <vt:lpstr>2  Fundamentale “Konstanten” sind nicht konstant</vt:lpstr>
      <vt:lpstr>Folie 32</vt:lpstr>
      <vt:lpstr>Fundamentale Kopplungs-Konstanten in der Quanten-Feld-Theorie </vt:lpstr>
      <vt:lpstr>Physik der kondensierten Materie : Gesetze hängen vom Zustand des Systems ab</vt:lpstr>
      <vt:lpstr>Photon Masse m=e φ</vt:lpstr>
      <vt:lpstr>Standard-Modell der Elementarteilchen-Physik :</vt:lpstr>
      <vt:lpstr>Kosmologie :</vt:lpstr>
      <vt:lpstr>Restoration der Symmetrie bei hoher Temperatur  im frühen Universum</vt:lpstr>
      <vt:lpstr>Standard-Modell der elektroschwachen Wechselwirkung :  Brout-Englert-Higgs-Mechanismus</vt:lpstr>
      <vt:lpstr>Im heissen Plasma  des frühen Universums :  Gleiche Masse von Elektron  und Myon !  Ähnliche Stärke der elektromagnetischen and schwachen Wechselwirkung</vt:lpstr>
      <vt:lpstr>Elektroschwacher Phasenübergang im frühen Universum</vt:lpstr>
      <vt:lpstr>Zeitliche Änderung von Kopplungskonstanten</vt:lpstr>
      <vt:lpstr>Kann zeitliche Änderung der Kopplungskonstanten beobachtet werden ?</vt:lpstr>
      <vt:lpstr>Folie 44</vt:lpstr>
      <vt:lpstr>Statische Skalar – Felder im Standard - Modell</vt:lpstr>
      <vt:lpstr>Beobachtung einer zeitlichen oder räumlichen Variation der Kopplungskonstanten   Physik jenseits des  Standard Modells</vt:lpstr>
      <vt:lpstr> Quintessenz Kosmologie</vt:lpstr>
      <vt:lpstr>3   Standard Modell der Elementarteilchenphysik könnte bis zur Planck Länge gültig bleiben</vt:lpstr>
      <vt:lpstr>Längen- und Energie- Skalen</vt:lpstr>
      <vt:lpstr>Längen- und Energie- Skalen</vt:lpstr>
      <vt:lpstr>Die grosse Wüste : Neue Physik erst bei der  Planck - Länge</vt:lpstr>
      <vt:lpstr>a prediction…</vt:lpstr>
      <vt:lpstr>The mass of the Higgs boson, the great desert, and asymptotic safety of gravity</vt:lpstr>
      <vt:lpstr>key points</vt:lpstr>
      <vt:lpstr>Folie 55</vt:lpstr>
      <vt:lpstr>Folie 56</vt:lpstr>
      <vt:lpstr>Entscheidende Grösse quartische skalare Kopplung</vt:lpstr>
      <vt:lpstr>Potenzial für Higgs-Skalar</vt:lpstr>
      <vt:lpstr>Renormierung ,  laufende Kopplungen</vt:lpstr>
      <vt:lpstr>Laufende quartische skalare Kopplung</vt:lpstr>
      <vt:lpstr>Vorhersage für die Masse des  Higgs Skalars</vt:lpstr>
      <vt:lpstr> “Vorhersage ” für die Masse des Top – Quarks bei bekannter Masse des  Higgs Bosons </vt:lpstr>
      <vt:lpstr>Metastabiles Vakuum ? </vt:lpstr>
      <vt:lpstr>Zusammenfassung</vt:lpstr>
      <vt:lpstr>conclusions</vt:lpstr>
      <vt:lpstr>Folie 66</vt:lpstr>
      <vt:lpstr>Running quartic scalar coupling λ and Yukawa coupling of top quark  h</vt:lpstr>
      <vt:lpstr>running SM couplings</vt:lpstr>
      <vt:lpstr>Partial infrared fixed point </vt:lpstr>
      <vt:lpstr>infrared interval</vt:lpstr>
      <vt:lpstr>infrared interval</vt:lpstr>
      <vt:lpstr>running Planck mass</vt:lpstr>
      <vt:lpstr>What if top pole mass is 173 GeV ?</vt:lpstr>
      <vt:lpstr>Folie 74</vt:lpstr>
    </vt:vector>
  </TitlesOfParts>
  <Company>Theoretische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– from the vacuum to high temperature</dc:title>
  <dc:creator>C. Wetterich</dc:creator>
  <cp:lastModifiedBy>wetteric</cp:lastModifiedBy>
  <cp:revision>267</cp:revision>
  <dcterms:created xsi:type="dcterms:W3CDTF">2004-03-09T15:21:32Z</dcterms:created>
  <dcterms:modified xsi:type="dcterms:W3CDTF">2013-10-31T09:00:09Z</dcterms:modified>
</cp:coreProperties>
</file>