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1"/>
    <p:sldMasterId id="2147483849" r:id="rId2"/>
  </p:sldMasterIdLst>
  <p:notesMasterIdLst>
    <p:notesMasterId r:id="rId87"/>
  </p:notesMasterIdLst>
  <p:sldIdLst>
    <p:sldId id="611" r:id="rId3"/>
    <p:sldId id="626" r:id="rId4"/>
    <p:sldId id="627" r:id="rId5"/>
    <p:sldId id="653" r:id="rId6"/>
    <p:sldId id="628" r:id="rId7"/>
    <p:sldId id="644" r:id="rId8"/>
    <p:sldId id="652" r:id="rId9"/>
    <p:sldId id="654" r:id="rId10"/>
    <p:sldId id="649" r:id="rId11"/>
    <p:sldId id="650" r:id="rId12"/>
    <p:sldId id="651" r:id="rId13"/>
    <p:sldId id="620" r:id="rId14"/>
    <p:sldId id="625" r:id="rId15"/>
    <p:sldId id="621" r:id="rId16"/>
    <p:sldId id="655" r:id="rId17"/>
    <p:sldId id="622" r:id="rId18"/>
    <p:sldId id="623" r:id="rId19"/>
    <p:sldId id="624" r:id="rId20"/>
    <p:sldId id="682" r:id="rId21"/>
    <p:sldId id="658" r:id="rId22"/>
    <p:sldId id="656" r:id="rId23"/>
    <p:sldId id="657" r:id="rId24"/>
    <p:sldId id="683" r:id="rId25"/>
    <p:sldId id="684" r:id="rId26"/>
    <p:sldId id="629" r:id="rId27"/>
    <p:sldId id="630" r:id="rId28"/>
    <p:sldId id="631" r:id="rId29"/>
    <p:sldId id="632" r:id="rId30"/>
    <p:sldId id="633" r:id="rId31"/>
    <p:sldId id="635" r:id="rId32"/>
    <p:sldId id="636" r:id="rId33"/>
    <p:sldId id="659" r:id="rId34"/>
    <p:sldId id="637" r:id="rId35"/>
    <p:sldId id="660" r:id="rId36"/>
    <p:sldId id="638" r:id="rId37"/>
    <p:sldId id="639" r:id="rId38"/>
    <p:sldId id="640" r:id="rId39"/>
    <p:sldId id="641" r:id="rId40"/>
    <p:sldId id="642" r:id="rId41"/>
    <p:sldId id="643" r:id="rId42"/>
    <p:sldId id="661" r:id="rId43"/>
    <p:sldId id="662" r:id="rId44"/>
    <p:sldId id="663" r:id="rId45"/>
    <p:sldId id="664" r:id="rId46"/>
    <p:sldId id="607" r:id="rId47"/>
    <p:sldId id="675" r:id="rId48"/>
    <p:sldId id="573" r:id="rId49"/>
    <p:sldId id="676" r:id="rId50"/>
    <p:sldId id="572" r:id="rId51"/>
    <p:sldId id="677" r:id="rId52"/>
    <p:sldId id="555" r:id="rId53"/>
    <p:sldId id="665" r:id="rId54"/>
    <p:sldId id="557" r:id="rId55"/>
    <p:sldId id="615" r:id="rId56"/>
    <p:sldId id="567" r:id="rId57"/>
    <p:sldId id="558" r:id="rId58"/>
    <p:sldId id="568" r:id="rId59"/>
    <p:sldId id="589" r:id="rId60"/>
    <p:sldId id="678" r:id="rId61"/>
    <p:sldId id="679" r:id="rId62"/>
    <p:sldId id="591" r:id="rId63"/>
    <p:sldId id="576" r:id="rId64"/>
    <p:sldId id="538" r:id="rId65"/>
    <p:sldId id="594" r:id="rId66"/>
    <p:sldId id="542" r:id="rId67"/>
    <p:sldId id="541" r:id="rId68"/>
    <p:sldId id="595" r:id="rId69"/>
    <p:sldId id="602" r:id="rId70"/>
    <p:sldId id="612" r:id="rId71"/>
    <p:sldId id="617" r:id="rId72"/>
    <p:sldId id="618" r:id="rId73"/>
    <p:sldId id="604" r:id="rId74"/>
    <p:sldId id="609" r:id="rId75"/>
    <p:sldId id="580" r:id="rId76"/>
    <p:sldId id="667" r:id="rId77"/>
    <p:sldId id="668" r:id="rId78"/>
    <p:sldId id="669" r:id="rId79"/>
    <p:sldId id="670" r:id="rId80"/>
    <p:sldId id="671" r:id="rId81"/>
    <p:sldId id="672" r:id="rId82"/>
    <p:sldId id="674" r:id="rId83"/>
    <p:sldId id="673" r:id="rId84"/>
    <p:sldId id="680" r:id="rId85"/>
    <p:sldId id="681" r:id="rId86"/>
  </p:sldIdLst>
  <p:sldSz cx="9144000" cy="6858000" type="screen4x3"/>
  <p:notesSz cx="6858000" cy="9144000"/>
  <p:custDataLst>
    <p:tags r:id="rId89"/>
  </p:custData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9DCFF"/>
    <a:srgbClr val="F9FBFD"/>
    <a:srgbClr val="CC0099"/>
    <a:srgbClr val="009900"/>
    <a:srgbClr val="FF0000"/>
    <a:srgbClr val="FF0066"/>
    <a:srgbClr val="0066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548" autoAdjust="0"/>
    <p:restoredTop sz="99642" autoAdjust="0"/>
  </p:normalViewPr>
  <p:slideViewPr>
    <p:cSldViewPr>
      <p:cViewPr>
        <p:scale>
          <a:sx n="76" d="100"/>
          <a:sy n="76" d="100"/>
        </p:scale>
        <p:origin x="-1952" y="-2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90" Type="http://schemas.openxmlformats.org/officeDocument/2006/relationships/presProps" Target="presProps.xml"/><Relationship Id="rId91" Type="http://schemas.openxmlformats.org/officeDocument/2006/relationships/viewProps" Target="viewProps.xml"/><Relationship Id="rId92" Type="http://schemas.openxmlformats.org/officeDocument/2006/relationships/theme" Target="theme/theme1.xml"/><Relationship Id="rId93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slide" Target="slides/slide79.xml"/><Relationship Id="rId82" Type="http://schemas.openxmlformats.org/officeDocument/2006/relationships/slide" Target="slides/slide80.xml"/><Relationship Id="rId83" Type="http://schemas.openxmlformats.org/officeDocument/2006/relationships/slide" Target="slides/slide81.xml"/><Relationship Id="rId84" Type="http://schemas.openxmlformats.org/officeDocument/2006/relationships/slide" Target="slides/slide82.xml"/><Relationship Id="rId85" Type="http://schemas.openxmlformats.org/officeDocument/2006/relationships/slide" Target="slides/slide83.xml"/><Relationship Id="rId86" Type="http://schemas.openxmlformats.org/officeDocument/2006/relationships/slide" Target="slides/slide84.xml"/><Relationship Id="rId87" Type="http://schemas.openxmlformats.org/officeDocument/2006/relationships/notesMaster" Target="notesMasters/notesMaster1.xml"/><Relationship Id="rId88" Type="http://schemas.openxmlformats.org/officeDocument/2006/relationships/printerSettings" Target="printerSettings/printerSettings1.bin"/><Relationship Id="rId8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D5D0774-85C6-4481-97C5-C00FCAF1AB6A}" type="datetimeFigureOut">
              <a:rPr lang="de-DE"/>
              <a:pPr>
                <a:defRPr/>
              </a:pPr>
              <a:t>21.12.12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0AA0181-3C43-4A8A-8716-A2C55F6B0A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18026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8B1DE2-750F-4F7D-BE71-2E7145B16F52}" type="slidenum">
              <a:rPr lang="de-DE">
                <a:solidFill>
                  <a:prstClr val="black"/>
                </a:solidFill>
                <a:latin typeface="Arial" charset="0"/>
              </a:rPr>
              <a:pPr/>
              <a:t>6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3BFBBF-54A4-4F55-A5CE-A1E70F67BCF5}" type="slidenum">
              <a:rPr lang="de-DE">
                <a:solidFill>
                  <a:prstClr val="black"/>
                </a:solidFill>
                <a:latin typeface="Arial" charset="0"/>
              </a:rPr>
              <a:pPr/>
              <a:t>33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415E9D-16AC-419F-9182-31C21EB4A907}" type="slidenum">
              <a:rPr lang="de-DE">
                <a:solidFill>
                  <a:prstClr val="black"/>
                </a:solidFill>
              </a:rPr>
              <a:pPr/>
              <a:t>34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2E6AB-1F03-4B00-92AA-2D7B76DE210A}" type="slidenum">
              <a:rPr lang="de-DE">
                <a:solidFill>
                  <a:prstClr val="black"/>
                </a:solidFill>
              </a:rPr>
              <a:pPr/>
              <a:t>36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DFBB99-16C5-45E4-88F7-C7E23EDE7E02}" type="slidenum">
              <a:rPr lang="de-DE">
                <a:solidFill>
                  <a:prstClr val="black"/>
                </a:solidFill>
              </a:rPr>
              <a:pPr/>
              <a:t>37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3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8016FA-6546-4D65-890F-1FD80AA024CF}" type="slidenum">
              <a:rPr lang="de-DE" smtClean="0"/>
              <a:pPr/>
              <a:t>9</a:t>
            </a:fld>
            <a:endParaRPr lang="de-DE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0EA251-07A5-46DE-AF9F-A240486D6831}" type="slidenum">
              <a:rPr lang="de-DE" smtClean="0"/>
              <a:pPr/>
              <a:t>10</a:t>
            </a:fld>
            <a:endParaRPr lang="de-DE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D444FF-6FEE-4170-82C1-4159C1CAA289}" type="slidenum">
              <a:rPr lang="de-DE" smtClean="0"/>
              <a:pPr/>
              <a:t>11</a:t>
            </a:fld>
            <a:endParaRPr lang="de-DE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993C5-002F-49AA-A703-4CF203FA9928}" type="slidenum">
              <a:rPr lang="de-DE">
                <a:solidFill>
                  <a:prstClr val="black"/>
                </a:solidFill>
              </a:rPr>
              <a:pPr/>
              <a:t>20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D23C04-C9E8-4029-B018-8FA8E2B69200}" type="slidenum">
              <a:rPr lang="de-DE">
                <a:solidFill>
                  <a:prstClr val="black"/>
                </a:solidFill>
                <a:latin typeface="Arial" charset="0"/>
              </a:rPr>
              <a:pPr/>
              <a:t>26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4149C7-5893-44C4-BB8A-B446867D28E9}" type="slidenum">
              <a:rPr lang="de-DE">
                <a:solidFill>
                  <a:prstClr val="black"/>
                </a:solidFill>
                <a:latin typeface="Arial" charset="0"/>
              </a:rPr>
              <a:pPr/>
              <a:t>27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2FAF5D-D02F-4B47-BE5B-78792C8A4942}" type="slidenum">
              <a:rPr lang="de-DE">
                <a:solidFill>
                  <a:prstClr val="black"/>
                </a:solidFill>
                <a:latin typeface="Arial" charset="0"/>
              </a:rPr>
              <a:pPr/>
              <a:t>31</a:t>
            </a:fld>
            <a:endParaRPr lang="de-DE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A993C5-002F-49AA-A703-4CF203FA9928}" type="slidenum">
              <a:rPr lang="de-DE">
                <a:solidFill>
                  <a:prstClr val="black"/>
                </a:solidFill>
              </a:rPr>
              <a:pPr/>
              <a:t>32</a:t>
            </a:fld>
            <a:endParaRPr lang="de-DE">
              <a:solidFill>
                <a:prstClr val="black"/>
              </a:solidFill>
            </a:endParaRPr>
          </a:p>
        </p:txBody>
      </p:sp>
      <p:sp>
        <p:nvSpPr>
          <p:cNvPr id="524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4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19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20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9" name="Freeform 21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0" name="Freeform 22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1" name="Freeform 23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12" name="Freeform 24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</p:grpSp>
        <p:sp>
          <p:nvSpPr>
            <p:cNvPr id="6" name="Freeform 25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solidFill>
                  <a:srgbClr val="FFFFFF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solidFill>
                  <a:srgbClr val="FFFFFF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1CA3465-BDE2-4750-BA35-46D6AEEF8786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89B72C9-2C83-4E73-94E5-54AE2F59289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A6F09B4-C41F-4AB4-9B4E-A0234F5DC55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EAD28F0-F670-4068-8576-9E3553299C7D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981C6-9D53-40DE-85E2-B4DD122ED58A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5F794-7088-4DA8-92F9-BC372F9F2756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AC33D3-F6F3-45B2-8EDB-6A08A51CA124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E623C-72D2-49C8-9462-9E7F23A0198B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48496-3490-4949-BD4E-BE4335C0694C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5C875F-3894-44ED-8A3F-88604E38985D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D949D-0621-4A2C-BE28-A495CB5797D9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3175B833-89DA-4CC9-A04E-24871BFDDCA0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46E7E-2E87-4E25-917B-32E59A9C515E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D72FB-3437-40BD-9A24-EFDC91EA841A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AEE68A-2C8C-4D2F-AB7B-EA051691E14C}" type="slidenum">
              <a:rPr lang="de-DE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E75755F2-0670-4D24-BB42-48A3FEC29AB9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F6FE98AF-BF74-40E6-B608-33EFFAFD4484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AEEA4807-4A4E-4B0F-8D67-08814AC50CBE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CC79CF25-B81D-4CBA-A3CA-5058A45C74B4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2C5F5418-4E9D-4B71-88A9-F6ACF9A68F4D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568643B3-E8C5-4C60-8652-41DAC7858A79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fld id="{6BD51823-A820-4DE4-8676-A92B84C0B956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fld id="{85BE04E0-980E-41F2-A4C0-B158FC5F763C}" type="slidenum">
              <a:rPr lang="de-DE" smtClean="0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18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14725" name="Freeform 5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414726" name="Freeform 6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414727" name="Freeform 7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414728" name="Freeform 8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  <p:sp>
            <p:nvSpPr>
              <p:cNvPr id="414729" name="Freeform 9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 sz="1800">
                  <a:solidFill>
                    <a:srgbClr val="FFFFFF"/>
                  </a:solidFill>
                  <a:effectLst/>
                  <a:latin typeface="Garamond" pitchFamily="18" charset="0"/>
                </a:endParaRPr>
              </a:p>
            </p:txBody>
          </p:sp>
        </p:grpSp>
        <p:sp>
          <p:nvSpPr>
            <p:cNvPr id="414730" name="Freeform 10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solidFill>
                  <a:srgbClr val="FFFFFF"/>
                </a:solidFill>
                <a:effectLst/>
                <a:latin typeface="Garamond" pitchFamily="18" charset="0"/>
              </a:endParaRPr>
            </a:p>
          </p:txBody>
        </p:sp>
        <p:sp>
          <p:nvSpPr>
            <p:cNvPr id="414723" name="Freeform 3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 sz="1800">
                <a:solidFill>
                  <a:srgbClr val="FFFFFF"/>
                </a:solidFill>
                <a:effectLst/>
                <a:latin typeface="Garamond" pitchFamily="18" charset="0"/>
              </a:endParaRPr>
            </a:p>
          </p:txBody>
        </p:sp>
      </p:grp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FFFFFF"/>
                </a:solidFill>
                <a:effectLst/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</a:defRPr>
            </a:lvl1pPr>
          </a:lstStyle>
          <a:p>
            <a:pPr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/>
                <a:latin typeface="Arial" pitchFamily="34" charset="0"/>
              </a:defRPr>
            </a:lvl1pPr>
          </a:lstStyle>
          <a:p>
            <a:pPr eaLnBrk="1" hangingPunct="1">
              <a:defRPr/>
            </a:pPr>
            <a:fld id="{9A2F9AC1-5DBC-4099-A734-DA86510082EC}" type="slidenum">
              <a:rPr lang="de-DE">
                <a:solidFill>
                  <a:srgbClr val="FFFFFF"/>
                </a:solidFill>
                <a:ea typeface="MS PGothic" pitchFamily="34" charset="-128"/>
              </a:rPr>
              <a:pPr eaLnBrk="1" hangingPunct="1">
                <a:defRPr/>
              </a:pPr>
              <a:t>‹#›</a:t>
            </a:fld>
            <a:endParaRPr lang="de-DE">
              <a:solidFill>
                <a:srgbClr val="FFFFFF"/>
              </a:solidFill>
              <a:ea typeface="MS PGothic" pitchFamily="34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de-DE">
                  <a:solidFill>
                    <a:srgbClr val="FFFFFF"/>
                  </a:solidFill>
                  <a:latin typeface="Garamond" pitchFamily="18" charset="0"/>
                  <a:ea typeface="MS PGothic" pitchFamily="34" charset="-128"/>
                </a:endParaRPr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de-DE">
                <a:solidFill>
                  <a:srgbClr val="FFFFFF"/>
                </a:solidFill>
                <a:latin typeface="Garamond" pitchFamily="18" charset="0"/>
                <a:ea typeface="MS PGothic" pitchFamily="34" charset="-128"/>
              </a:endParaRPr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Arial" charset="0"/>
                <a:ea typeface="+mn-ea"/>
              </a:defRPr>
            </a:lvl1pPr>
          </a:lstStyle>
          <a:p>
            <a:pPr eaLnBrk="1" hangingPunct="1">
              <a:defRPr/>
            </a:pPr>
            <a:endParaRPr lang="de-DE">
              <a:solidFill>
                <a:srgbClr val="FFFFFF"/>
              </a:solidFill>
            </a:endParaRPr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21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Relationship Id="rId3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5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29.png"/><Relationship Id="rId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5" Type="http://schemas.openxmlformats.org/officeDocument/2006/relationships/image" Target="../media/image52.png"/><Relationship Id="rId6" Type="http://schemas.openxmlformats.org/officeDocument/2006/relationships/image" Target="../media/image5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png"/><Relationship Id="rId3" Type="http://schemas.openxmlformats.org/officeDocument/2006/relationships/image" Target="../media/image61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4" Type="http://schemas.openxmlformats.org/officeDocument/2006/relationships/image" Target="../media/image63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4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4" Type="http://schemas.openxmlformats.org/officeDocument/2006/relationships/image" Target="../media/image80.png"/><Relationship Id="rId5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8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2.png"/><Relationship Id="rId3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http://blogs.discovermagazine.com/crux/files/2012/07/Higgs-candidate-ATL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8520" y="-28814"/>
            <a:ext cx="9252520" cy="6886814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08912" cy="936104"/>
          </a:xfrm>
          <a:solidFill>
            <a:schemeClr val="bg2">
              <a:lumMod val="50000"/>
              <a:lumOff val="5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FFFF00"/>
                </a:solidFill>
              </a:rPr>
              <a:t>The </a:t>
            </a:r>
            <a:r>
              <a:rPr lang="en-US" sz="4800" dirty="0" smtClean="0">
                <a:solidFill>
                  <a:srgbClr val="FFFF00"/>
                </a:solidFill>
              </a:rPr>
              <a:t>Higgs </a:t>
            </a:r>
            <a:r>
              <a:rPr lang="en-US" sz="4800" dirty="0" smtClean="0">
                <a:solidFill>
                  <a:srgbClr val="FFFF00"/>
                </a:solidFill>
              </a:rPr>
              <a:t>boson </a:t>
            </a:r>
            <a:r>
              <a:rPr lang="en-US" sz="4800" smtClean="0">
                <a:solidFill>
                  <a:srgbClr val="FFFF00"/>
                </a:solidFill>
              </a:rPr>
              <a:t>and its mass </a:t>
            </a:r>
            <a:endParaRPr lang="de-DE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9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4048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79DCFF"/>
                </a:solidFill>
              </a:rPr>
              <a:t>Physics only describes probabilities</a:t>
            </a:r>
          </a:p>
        </p:txBody>
      </p:sp>
      <p:sp>
        <p:nvSpPr>
          <p:cNvPr id="14049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916113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Gott würfelt</a:t>
            </a:r>
          </a:p>
        </p:txBody>
      </p:sp>
      <p:sp>
        <p:nvSpPr>
          <p:cNvPr id="140493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916113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Gott würfelt nicht</a:t>
            </a:r>
          </a:p>
        </p:txBody>
      </p:sp>
      <p:pic>
        <p:nvPicPr>
          <p:cNvPr id="10245" name="Picture 5" descr="Boh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2636838"/>
            <a:ext cx="2449513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Einstein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2565400"/>
            <a:ext cx="3498850" cy="349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8175" y="5503863"/>
            <a:ext cx="4464050" cy="13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492375"/>
            <a:ext cx="3744913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06979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79DCFF"/>
                </a:solidFill>
              </a:rPr>
              <a:t>Physics only describes probabilities</a:t>
            </a:r>
          </a:p>
        </p:txBody>
      </p:sp>
      <p:sp>
        <p:nvSpPr>
          <p:cNvPr id="140698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773238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                Gott würfelt </a:t>
            </a:r>
          </a:p>
        </p:txBody>
      </p:sp>
      <p:sp>
        <p:nvSpPr>
          <p:cNvPr id="140698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773238"/>
            <a:ext cx="4038600" cy="45259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mtClean="0"/>
              <a:t>Gott würfelt nicht</a:t>
            </a:r>
          </a:p>
        </p:txBody>
      </p:sp>
      <p:sp>
        <p:nvSpPr>
          <p:cNvPr id="1406982" name="Text Box 6"/>
          <p:cNvSpPr txBox="1">
            <a:spLocks noChangeArrowheads="1"/>
          </p:cNvSpPr>
          <p:nvPr/>
        </p:nvSpPr>
        <p:spPr bwMode="auto">
          <a:xfrm>
            <a:off x="0" y="5426075"/>
            <a:ext cx="7524750" cy="584775"/>
          </a:xfrm>
          <a:prstGeom prst="rect">
            <a:avLst/>
          </a:prstGeom>
          <a:solidFill>
            <a:srgbClr val="33CC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humans can only deal with probabilities</a:t>
            </a:r>
          </a:p>
        </p:txBody>
      </p:sp>
      <p:pic>
        <p:nvPicPr>
          <p:cNvPr id="11271" name="Picture 7" descr="d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04138" y="5373688"/>
            <a:ext cx="1439862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Spontaneous symmetry breaking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628800"/>
            <a:ext cx="6044045" cy="1266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212976"/>
            <a:ext cx="37762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517232"/>
            <a:ext cx="12477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5589240"/>
            <a:ext cx="11715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6021288"/>
            <a:ext cx="20383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5796136" y="5373216"/>
            <a:ext cx="22190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Fermi scale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Scalar potential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6" name="Picture 2" descr="http://upload.wikimedia.org/wikipedia/commons/4/44/Mecanismo_de_Higgs_PH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76872"/>
            <a:ext cx="3312368" cy="324811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068960"/>
            <a:ext cx="4119529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Radial mode and </a:t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smtClean="0">
                <a:solidFill>
                  <a:srgbClr val="79DCFF"/>
                </a:solidFill>
              </a:rPr>
              <a:t>Goldstone mode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92896"/>
            <a:ext cx="288032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636912"/>
            <a:ext cx="1943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3501008"/>
            <a:ext cx="408899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63888" y="5445224"/>
            <a:ext cx="198282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upload.wikimedia.org/wikipedia/commons/4/44/Mecanismo_de_Higgs_PH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573016"/>
            <a:ext cx="2504612" cy="2456031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899592" y="1772816"/>
            <a:ext cx="7025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expand around minimum of potential 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1331641" y="537321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mass term for </a:t>
            </a:r>
          </a:p>
          <a:p>
            <a:r>
              <a:rPr lang="en-US" sz="2400" dirty="0" smtClean="0"/>
              <a:t>radial mode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massless</a:t>
            </a:r>
            <a:r>
              <a:rPr lang="en-US" dirty="0" smtClean="0">
                <a:solidFill>
                  <a:srgbClr val="79DCFF"/>
                </a:solidFill>
              </a:rPr>
              <a:t> Goldstone mode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429000"/>
            <a:ext cx="408899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upload.wikimedia.org/wikipedia/commons/4/44/Mecanismo_de_Higgs_PH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5" y="2852936"/>
            <a:ext cx="2798341" cy="2744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786210"/>
          </a:xfrm>
        </p:spPr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Abelian</a:t>
            </a:r>
            <a:r>
              <a:rPr lang="en-US" dirty="0" smtClean="0">
                <a:solidFill>
                  <a:srgbClr val="79DCFF"/>
                </a:solidFill>
              </a:rPr>
              <a:t> Higgs mechanism</a:t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err="1" smtClean="0">
                <a:solidFill>
                  <a:srgbClr val="79DCFF"/>
                </a:solidFill>
              </a:rPr>
              <a:t>supraconductivity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96952"/>
            <a:ext cx="4032448" cy="175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5157192"/>
            <a:ext cx="3096343" cy="841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157192"/>
            <a:ext cx="3413787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611560" y="2132856"/>
            <a:ext cx="8321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coupling of complex scalar field to photon 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Abelian</a:t>
            </a:r>
            <a:r>
              <a:rPr lang="en-US" dirty="0" smtClean="0">
                <a:solidFill>
                  <a:srgbClr val="79DCFF"/>
                </a:solidFill>
              </a:rPr>
              <a:t> Higgs mechanism</a:t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err="1" smtClean="0">
                <a:solidFill>
                  <a:srgbClr val="79DCFF"/>
                </a:solidFill>
              </a:rPr>
              <a:t>supraconductivity</a:t>
            </a:r>
            <a:endParaRPr lang="de-DE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916832"/>
            <a:ext cx="5040560" cy="3219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2771800" y="558924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massive photon !</a:t>
            </a:r>
            <a:endParaRPr lang="de-DE" dirty="0"/>
          </a:p>
        </p:txBody>
      </p:sp>
      <p:sp>
        <p:nvSpPr>
          <p:cNvPr id="5" name="Pfeil nach rechts 4"/>
          <p:cNvSpPr/>
          <p:nvPr/>
        </p:nvSpPr>
        <p:spPr>
          <a:xfrm>
            <a:off x="2411760" y="2924944"/>
            <a:ext cx="90640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861048"/>
            <a:ext cx="2088232" cy="567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2852936"/>
            <a:ext cx="2088232" cy="52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Gauge symmetry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284797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279082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2492896"/>
            <a:ext cx="2335560" cy="179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55576" y="4653136"/>
            <a:ext cx="82809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Goldstone boson is gauge degree of freedom</a:t>
            </a:r>
          </a:p>
          <a:p>
            <a:r>
              <a:rPr lang="en-US" sz="2400" dirty="0" smtClean="0"/>
              <a:t>no physical particle</a:t>
            </a:r>
          </a:p>
          <a:p>
            <a:r>
              <a:rPr lang="en-US" sz="2400" dirty="0" smtClean="0"/>
              <a:t>can be eliminated by gauge transformation</a:t>
            </a:r>
          </a:p>
          <a:p>
            <a:r>
              <a:rPr lang="en-US" sz="2400" dirty="0" smtClean="0"/>
              <a:t>in favor of longitudinal component of massive photon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Photon mass m=e </a:t>
            </a:r>
            <a:r>
              <a:rPr lang="el-GR" b="0" dirty="0" smtClean="0">
                <a:solidFill>
                  <a:srgbClr val="79DCFF"/>
                </a:solidFill>
                <a:latin typeface="Arial"/>
                <a:cs typeface="Arial"/>
              </a:rPr>
              <a:t>φ</a:t>
            </a:r>
            <a:endParaRPr lang="de-DE" b="0" dirty="0">
              <a:solidFill>
                <a:srgbClr val="79DCFF"/>
              </a:solidFill>
            </a:endParaRPr>
          </a:p>
        </p:txBody>
      </p:sp>
      <p:sp>
        <p:nvSpPr>
          <p:cNvPr id="163842" name="AutoShape 2" descr="data:image/jpeg;base64,/9j/4AAQSkZJRgABAQAAAQABAAD/2wCEAAkGBhQQEBIUEhIVFRQQFRAUDxAQFBAPDxAPFBQVFBQQFBQXHCYeFxkjGRQUHy8gJCcpLCwsFR8xNTAqNSYrLCkBCQoKDgwOFA8PFykcFBgpKSkpKSkpKSkpKSksKSkpKSkpKSkpKSkpKSkqNSkpKSkpKSwpKSkpLCkpLCwpKSksKf/AABEIAMIBAwMBIgACEQEDEQH/xAAcAAABBQEBAQAAAAAAAAAAAAAAAQIDBAYFBwj/xAA8EAACAQIEBAMFBgQFBQAAAAAAAQIDEQQhMUEFElFhBnGREyIygaEUQlKxweEW0fDxBxVDgpIkM2Jyov/EABkBAQEBAQEBAAAAAAAAAAAAAAABAgMEBf/EACARAQEAAwACAgMBAAAAAAAAAAABAhESAyExQRMiUQT/2gAMAwEAAhEDEQA/APIQADzO4AAAAAUBAFEClAAQAIKJcrtiGAAHpwCFEHIlerEoogpl1gHRY0CpVmEixTmUoSJ6cjUebyRdhImgyrCRPBmniyizFkiZDFksWR5rDhkx42ZXFWqIryLVRFaZHXFFIY2PkRSZHoxFwGXAzp2UQBAV5AACgIAoE2AAAbAABcEAgoliu2IEFYFerAoqEFRmvVCgApHQgADCHRJ6ZXiWKZuOOazTZZgVaZapleHNNEmiRwRLFB5cjhsh9hJIrjVeaK1RFuaK9RB0itMgmyxMrVCPRgZcBoodVUAAy8oFEAlCgAAAABACAKaWEAAK7YgAAPVgBwg+lScnaKbb2RmvRCAdvD+DsVPSla/45KPy7Ful4AxDTbdONus1c43y4T7a7k+2ZA1sf8Pp71qf+1SkvU7cP8HXLCzrwxMZKCcmlFt2SuyTzYX4rOXlwn283iT0y3iOBzhpaS2a19CsoNPNW8ztjnjl8Vzyyl+FikWqZVpstUzo8WazAmiiGBPAPLThskPEkHKoJorVC1Mq1Ct4q1Qq1C1UKtQj0YI2AjFDvtWEFAy8gALgAoABAAAgSgAFNLCAAFdsCCgAevAqNF4Zkoq65eeTSi5K9ru2W/czh3OAWyv92SktMmr2fqzz+afrW/LdYtdha83bmd5ZX+9e+f6FDj2Nq05LkleErRkuW8qc73cuvX0IeHY+Up2llytWejcb8qXLv8updxL5rq7Tl02aVs/l+R86TnL28+9wmE4jNxs4u942l91xa+L56m38O4r/AKTGx0i8PUajok1FmMg7Je6k8u+u6beTuaHgFW6xEHrPD13bdpRz8zNvvcLj6ZWlQ5VFte7ld/nmQY/CRqRkkurg3a+WmZ18FhvaUl73Kowz75aMgWGu0lpbOT66iZc10jG0y1TK0VmyzTPtx5s6swJ4EECeAeXJIhJCoJFckMypULVRlWqHTFVqFWoWqhVqB6METFEYB2Nlh2hns2bCXB+xWqcG7GNV4+mX5QsaCfCOxDPhPYaq7cUDpy4WyKXDmBQAuPBMb9kYFYWxO8ON9mUiGwWJeQSxXbFG0ISWEsNPThTDr8EjzXXk+qylucqx0OG1XFNra19vxfrY5eWfq35bOXXpUWq11lFLKXVW2y0yNNKnGyck0mr3eum7+hkXxyDWcc7a5pN6aISfiyzSXMopNKKbTae109Dw3xZ5/Tzd4xpqk4r4VKUYZ1IpZxldpdHbRmh8IzU6lWzzeHrqzednDdnn8ONRquMs7tJTdrJ2SV2/l+XQ1vhbiKgq0nJJKlUS3u3Fq3mcM8Lj9e3THKZKGDnJ0+RbxeXVotYCXNCSeu7GcEhzJNdHcks6fPdZXy/czr26fTCte8/N/mT0yGp8cv8A2l+bJYM+5jPUePOrMCxBlWDJ4yNaebKp0xJMYpDZSLpg2bK1QnmyvUZNN4q9RFWoi1UK9RDT0YK9hRWhQ7PWpcN7EM+GdjSSwwx4U3p89l58K7EUuEdjVvBjXgxybZCfB+xBPg3Y2bwXYjeB7E5NsVLgvYgnwTsbmWAI3w5dCcm2DnwbsQT4N2N/Lhi6ENTha6Dlenn0+DsrVOFNbHoU+EdivV4P2LpuZvPZcPaIpYV9Dd1OC9itU4H2Lp2nkYmVFrYemuRp3une6zyy1+cTVVeA9irPgIuO5p0vkmU0y8asE783/wAvMHiabd8/9sUvzZoKnBL6xT81n6rMr1PD0doteTyMficL1Phy1xKK0jP1jG/mrMlhxuSvyw11vJu/6Fp8ES2fzf7DfsXLpFfO7H4Mb8xnebr8D8Y+wjytNRbd1JNpX6SWnoaCn4hp1acsrqzu001bv0MUqklokvl/Ma60mmm8nqlaKfnbU5Zf4scrtueXKT2Xmu2+rbJYEESWLPZxpyyzWIMmjIrRZIpDlytT3GuQzmGuQ5NnSkQzYspEcmTlqVHMhmiaRFJDl2xyROIhJYBy6dPoFwB0xvtRsqpHkP8AZiOBXliunqQyxOet/LQsm02sysRuS6EEq1jmcS4/Gjrd+Sdi8p1HYcuw13MfW8bv7sNOrIJeOqn4UvMahttXEjlAw0vG1V9BP4tqv7y/kPS7rbSpkcqRjX4oqfiD+JKv4l9SejbWvDjfsiMm/EFXqh0fEFbzHpdtPLAor1MAjgT8TVY3TWa1W6KeI8Z1Y6wHo6rRT4eiKXDDMfx/LeBNT/xEtrAbn9Oq7c+ElapwZ9Cov8RIv7hZpePqL1Rdz+nVV6nB30K8uEPodmPi7Dy3sT0uLYeekka2nTMT4Q+hBLh7RuYUKc9Ghs+FJ9Ga3WbWFeGaE5GjZVeDLoU6vBC9M6ZhjWzuVuDNbFOpw5l9Hw5rYxsuzwTIZYZl1GpVVjbE7osb7MablQ2Al9kBOW+ntiqkWIrfUprEDK1bQ4OZuKxqcvZqajNLm5XlzRe6d89GTUa0YJc1/Pb1Mp4lhzVotZPlWb7NlP8AzPEUmuWfPF6xleUevNG+aOmNc78t05KWad15lerTUk1qnk9010M7Dj3tI+/S/wCDcb9+ly5hOK0195q+ikVklfwrSnpFxe7i+VW8mUJ+EVnabWvLdXz6XO3T4mn96L6WZdp4hNbGbI1LWKq+D6qeTi/N8pXl4UxC0gn/ALkz0WNaPQHViYrcrzd+G8Qv9KXysyKfC60HnTn/AMWz1ONeCFc465GVeTSw9TeL72UkJU53qmrWSSdn52Z6s5w7EM8PB6peiLJU28mba/F6ic72bPVZYCk/uR9ENlwWk9acfRGuanUeUOpdP9hnOsrxT12SfrY9Rr+HKFv+3FeWRTn4Sw7+79WOU6jzd0ItfCsuyTGvBx/D+f8AM9GfguhnlJdLMh/gujf4peqHJ08+hh4rb1uy3TcV9xfK5uYeCqP4pfSxYj4Mw+V3P1Q4XqMbS4k7e7zXXTRLqW6HiKpFfE/nmaeXg3DrSU/W2XnYdHwvQVvcb85XuWSpuOVgvFzVudJr0ZpuHYilifhdnunkyChwehH/AEYprdpv8zo0YqPwpJdkka9/bO4ZW4L0OfiuBNaxO3Gv5/miaM29P29GNL0xVbhdtipU4X2NpxCgmr79llY5ao3JbY3NVlqvCuxWnwt9DYPCjJYJdB2rHf5YxTWfYRC9ialXuOxM8jnwrWdmJXxWRzFXi0ryjfoxlOpdJySTta0VZZLLTsR46tfk+Y2nP+50x+HPJI6f9aDXSJdf6zENsKroPO2T2b6jqNGUc+Z33s2voWITz8tBzd9gm0M8TVj8M2/PoT0+J1d2n5obVWQyLJo2u0eMy32JXx3scqdrZDZwuhqLuurV42rfoLh+Kxera9ThOJJSY0baOXEo9RVxGz+LIzkp2He0dho20M+Ip/euR0sanlc4SnYfEaNtFLGf+X1I6mJzyaM+6jXUSNVtjRtoft9la5IsblnIzMpZ6v6jowb/AEINJTxsb5zHR4rTV7z/AHMxJO/kSJKwVpKnHaUUve1I34ipK95Z2vHIzlkyJ08uyeV9QNDPxfFWcISeS969o+Zz8Z40rfcjCKV83aU/PM5k4LpkrZJZepUxLvr+dmiWrHc8NY6rWqVJ1JuSjlFN+7Ft7LyRoKcs2cDwuuWjJ/ik/okdmjUOTqtXBMYmJYB+QEYAcKrik3nbTbT1KVTFXy9WJUtGz5lK9rppJJtfsV8ZPmfuqyXzV30e5QYqtH3eWXM828skuosKn16/kQYyhvFWas7ZNNPYbSknplLO6eXp1RvGsZR1KEh7mnvmUoN7/wBMnT0/Q256SuoEp9yNya11/Qjb6lRM6t/mJUeWRE6mWXqCqZZlCp3FlLKxWlWazHUK19QiTlJKURVIWMgpslmD0CT3GyZAsFcdoM57D4q6YD3UysI4EdySM7ryASUAixs6gtNXWuZFP5sxspjOZ2ET7ALGebBrL8ug5yyG83T5Xy+ZFNnB20+ezOfiH/WuRfqSy33ORj6rUdcno+vW2RnJqNHwyuo0ortf1zOjRrXRleH4vRbI7eGq6taaI5x0dD7WTwxqRSXKld69hXUUlbTuyosPGNgU1VaAiuWqmsuXJ3yWSV8slsSfZrR5tna/ZjlHLIFSukuhNiN04rR3d9unYjdBSfvWv5Itewimr6PR5/UhrU/e915F2Ep0rQfLqnpLNJdh0ZZd8l+4srKOue63K8qmxek0tTrx3+Vxk6kbCqonC2+3YiehemeSezBwGzhcfCDXkWZJcUMojZIsVMP0ZC8M0y9HK9w7BSq5LYdUoODs9dw4diOSV/7DcXiHObaHRwWSIZU3cmp0Zuz5Xbq07P5jZzaeheonJtSN7WXmMaf8xJVZMSLm9h0cpPZ2X5hkvmRKb3uK+46hyf7Naj6dLqMs1nsF3J2ivQnUOTmkhYw6eZHJSWTWffUfeUVsh0vNJVkr9/QrzrpW7Cyw15XbcuzyS7Dng4qzWXf9jNyWYqNbHrO2fZfqVVg5Td5PTSOeXa3kdlU0r2t7/wATt3H00kmlLK/vJ2ztoyW7ak0p0MI1FKNry8uu+6L+HqJZS0WWja5mrc11tmSTcL+5dPL40pXyzfRDJV8nGKyvurZ2syKfKLvlZxqX5M0n7uTeuWYz27jm80pWs17rttcKlJ8skqbys3PdAsJJRTaTurq+jel0TY6WG8SSjFJRoNLeUI8z8wOZDiTsrt6Le4F2HxyXd6h7WzWdiGNQjrSuZVPVrcz69CCtUstSv7QLXAe6gsH1G0qdy9CmEVeb+wcxJXoWd9mMauUOpvMnqaIrqyHxqkBew51Mv1HU4J6jJooS46CzuiBsWL6DY7MuIr2Tjb3mlG98krp3t1yOe83176sZF2H6NMbD1Stn6hVtZW+dtBKuJbSW3bIbTnZZfUB0qOWQxYcdKpkRVMQ9gH0qbl5Fp1XTknHpZ8yuncoUq7iySFXmfnqNh9as5Su7Xvt00LFbNLLJbbu5DPPTKwsMRdWYCUZp5P652IqkVd2f9xtRZk0I2jp/cCHl5sh1TDpLuNU7aiykA1QbzS9B81o39B9Guks9ulsyOvX5rJK1s33ILWHxkorlk5ODzsnlfq+pWnUWa227DFNtJN5Inw+E5le6XYo50mrgWKuFs2gAhhogkAEVHIfTACB6OlAUAhmI1+RTjqAFUm4yYoERaoPIZLQQDQhkS0tBAILNPRjHoKADJ6DIAADqmhHPQAAiepLR1AALUt/JkPQAKCfxFxfD8kAEKoV/iEewAUI9wjuAECN5HR4dpLyFAo583mwACD//2Q=="/>
          <p:cNvSpPr>
            <a:spLocks noChangeAspect="1" noChangeArrowheads="1"/>
          </p:cNvSpPr>
          <p:nvPr/>
        </p:nvSpPr>
        <p:spPr bwMode="auto">
          <a:xfrm>
            <a:off x="63500" y="-893763"/>
            <a:ext cx="2466975" cy="18478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63844" name="Picture 4" descr="http://geniorama.com/wp-content/uploads/2011/04/thumb-la-supraconductivite-presentation-histoire-et-applications-1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564904"/>
            <a:ext cx="3810000" cy="2857500"/>
          </a:xfrm>
          <a:prstGeom prst="rect">
            <a:avLst/>
          </a:prstGeom>
          <a:noFill/>
        </p:spPr>
      </p:pic>
      <p:pic>
        <p:nvPicPr>
          <p:cNvPr id="163846" name="Picture 6" descr="http://www.rts.ch/2011/04/12/15/06/3068922.image?h=301&amp;mw=5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060848"/>
            <a:ext cx="3560082" cy="2141612"/>
          </a:xfrm>
          <a:prstGeom prst="rect">
            <a:avLst/>
          </a:prstGeom>
          <a:noFill/>
        </p:spPr>
      </p:pic>
      <p:pic>
        <p:nvPicPr>
          <p:cNvPr id="163848" name="Picture 8" descr="http://referentiel.nouvelobs.com/file/15822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365104"/>
            <a:ext cx="3592452" cy="2014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LHC : Higgs particle observation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702551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5" y="1413546"/>
            <a:ext cx="3240360" cy="5111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5652120" y="4005065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CMS 2011/12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4283968" y="6093296"/>
            <a:ext cx="22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ATLAS 2011/12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2146300"/>
          </a:xfrm>
        </p:spPr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Standard – Model of </a:t>
            </a:r>
            <a:br>
              <a:rPr lang="en-US">
                <a:solidFill>
                  <a:srgbClr val="33CCFF"/>
                </a:solidFill>
              </a:rPr>
            </a:br>
            <a:r>
              <a:rPr lang="en-US">
                <a:solidFill>
                  <a:srgbClr val="33CCFF"/>
                </a:solidFill>
              </a:rPr>
              <a:t>electroweak interactions :</a:t>
            </a:r>
            <a:br>
              <a:rPr lang="en-US">
                <a:solidFill>
                  <a:srgbClr val="33CCFF"/>
                </a:solidFill>
              </a:rPr>
            </a:br>
            <a:r>
              <a:rPr lang="en-US">
                <a:solidFill>
                  <a:srgbClr val="33CCFF"/>
                </a:solidFill>
              </a:rPr>
              <a:t>Higgs - mechanism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852738"/>
            <a:ext cx="8291512" cy="3560762"/>
          </a:xfrm>
          <a:solidFill>
            <a:schemeClr val="bg1"/>
          </a:solidFill>
        </p:spPr>
        <p:txBody>
          <a:bodyPr/>
          <a:lstStyle/>
          <a:p>
            <a:r>
              <a:rPr lang="en-US" sz="2800"/>
              <a:t>The masses of all fermions and gauge bosons are proportional to the ( vacuum expectation ) value of a scalar field  </a:t>
            </a:r>
            <a:r>
              <a:rPr lang="el-GR" b="1">
                <a:solidFill>
                  <a:srgbClr val="FFFF00"/>
                </a:solidFill>
              </a:rPr>
              <a:t>φ</a:t>
            </a:r>
            <a:r>
              <a:rPr lang="en-US" b="1" baseline="-25000">
                <a:solidFill>
                  <a:srgbClr val="FFFF00"/>
                </a:solidFill>
              </a:rPr>
              <a:t>H</a:t>
            </a: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en-US" sz="2800"/>
              <a:t>   ( Higgs scalar )</a:t>
            </a:r>
          </a:p>
          <a:p>
            <a:r>
              <a:rPr lang="en-US" sz="2800"/>
              <a:t>For electron, quarks , W- and Z- bosons :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r>
              <a:rPr lang="en-US"/>
              <a:t>              </a:t>
            </a:r>
            <a:r>
              <a:rPr lang="en-US" sz="4400" b="1">
                <a:solidFill>
                  <a:srgbClr val="FFFF00"/>
                </a:solidFill>
              </a:rPr>
              <a:t>m</a:t>
            </a:r>
            <a:r>
              <a:rPr lang="en-US" sz="4400" b="1" baseline="-25000">
                <a:solidFill>
                  <a:srgbClr val="FFFF00"/>
                </a:solidFill>
              </a:rPr>
              <a:t>electron   </a:t>
            </a:r>
            <a:r>
              <a:rPr lang="en-US" sz="4400" b="1">
                <a:solidFill>
                  <a:srgbClr val="FFFF00"/>
                </a:solidFill>
              </a:rPr>
              <a:t>=  h</a:t>
            </a:r>
            <a:r>
              <a:rPr lang="en-US" sz="4400" b="1" baseline="-25000">
                <a:solidFill>
                  <a:srgbClr val="FFFF00"/>
                </a:solidFill>
              </a:rPr>
              <a:t>electron   *  </a:t>
            </a:r>
            <a:r>
              <a:rPr lang="el-GR" sz="4400" b="1">
                <a:solidFill>
                  <a:srgbClr val="FFFF00"/>
                </a:solidFill>
              </a:rPr>
              <a:t>φ</a:t>
            </a:r>
            <a:r>
              <a:rPr lang="en-US" sz="4400" b="1" baseline="-25000">
                <a:solidFill>
                  <a:srgbClr val="FFFF00"/>
                </a:solidFill>
              </a:rPr>
              <a:t>H</a:t>
            </a:r>
            <a:r>
              <a:rPr lang="en-US" sz="4000" b="1">
                <a:solidFill>
                  <a:srgbClr val="FFFF00"/>
                </a:solidFill>
              </a:rPr>
              <a:t>    </a:t>
            </a:r>
            <a:r>
              <a:rPr lang="en-US" sz="2800" b="1">
                <a:solidFill>
                  <a:srgbClr val="FFFF00"/>
                </a:solidFill>
              </a:rPr>
              <a:t>   </a:t>
            </a:r>
            <a:r>
              <a:rPr lang="en-US" sz="2400">
                <a:solidFill>
                  <a:srgbClr val="FFFF00"/>
                </a:solidFill>
              </a:rPr>
              <a:t>etc.</a:t>
            </a:r>
            <a:endParaRPr lang="el-GR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6792"/>
            <a:ext cx="8229600" cy="2016224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lessons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22514"/>
          </a:xfrm>
        </p:spPr>
        <p:txBody>
          <a:bodyPr/>
          <a:lstStyle/>
          <a:p>
            <a:r>
              <a:rPr lang="en-US" sz="6000" dirty="0" smtClean="0">
                <a:solidFill>
                  <a:srgbClr val="FFFF00"/>
                </a:solidFill>
              </a:rPr>
              <a:t>1</a:t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/>
            </a:r>
            <a:br>
              <a:rPr lang="en-US" sz="6000" dirty="0" smtClean="0">
                <a:solidFill>
                  <a:srgbClr val="FFFF00"/>
                </a:solidFill>
              </a:rPr>
            </a:br>
            <a:r>
              <a:rPr lang="en-US" sz="6000" dirty="0" smtClean="0">
                <a:solidFill>
                  <a:srgbClr val="FFFF00"/>
                </a:solidFill>
              </a:rPr>
              <a:t>Vacuum is complicated</a:t>
            </a:r>
            <a:endParaRPr lang="de-DE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mass generated by vacuum properties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827584" y="3284984"/>
            <a:ext cx="705678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particles: excitations of vacuum</a:t>
            </a:r>
          </a:p>
          <a:p>
            <a:endParaRPr lang="en-US" dirty="0" smtClean="0"/>
          </a:p>
          <a:p>
            <a:r>
              <a:rPr lang="en-US" dirty="0" smtClean="0"/>
              <a:t>Their properties depend on </a:t>
            </a:r>
          </a:p>
          <a:p>
            <a:r>
              <a:rPr lang="en-US" dirty="0" smtClean="0"/>
              <a:t>   properties of vacuum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440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vacuum is not empty !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91264" cy="4104456"/>
          </a:xfrm>
        </p:spPr>
        <p:txBody>
          <a:bodyPr/>
          <a:lstStyle/>
          <a:p>
            <a:pPr marL="514350" indent="-514350"/>
            <a:r>
              <a:rPr lang="en-US" sz="5400" dirty="0" smtClean="0">
                <a:solidFill>
                  <a:srgbClr val="FFFF00"/>
                </a:solidFill>
              </a:rPr>
              <a:t>2</a:t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/>
            </a:r>
            <a:br>
              <a:rPr lang="en-US" sz="5400" dirty="0" smtClean="0">
                <a:solidFill>
                  <a:srgbClr val="FFFF00"/>
                </a:solidFill>
              </a:rPr>
            </a:br>
            <a:r>
              <a:rPr lang="en-US" sz="5400" dirty="0" smtClean="0">
                <a:solidFill>
                  <a:srgbClr val="FFFF00"/>
                </a:solidFill>
              </a:rPr>
              <a:t>Fundamental “constants” are not constant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258888" y="1679575"/>
            <a:ext cx="66262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800" i="1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Have  coupling constants in the </a:t>
            </a:r>
          </a:p>
          <a:p>
            <a:pPr eaLnBrk="1" hangingPunct="1"/>
            <a:r>
              <a:rPr lang="en-US" sz="4800" i="1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         early Universe</a:t>
            </a:r>
          </a:p>
          <a:p>
            <a:pPr eaLnBrk="1" hangingPunct="1"/>
            <a:r>
              <a:rPr lang="en-US" sz="4800" i="1">
                <a:solidFill>
                  <a:srgbClr val="FFFF00"/>
                </a:solidFill>
                <a:effectLst/>
                <a:latin typeface="Garamond" pitchFamily="18" charset="0"/>
                <a:ea typeface="MS PGothic" pitchFamily="34" charset="-128"/>
              </a:rPr>
              <a:t>   other values than today ?</a:t>
            </a:r>
            <a:endParaRPr lang="de-DE" sz="4800" i="1">
              <a:solidFill>
                <a:srgbClr val="FFFF00"/>
              </a:solidFill>
              <a:effectLst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3708400" y="4868863"/>
            <a:ext cx="1549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5400" b="1">
                <a:solidFill>
                  <a:srgbClr val="FFFFFF"/>
                </a:solidFill>
                <a:effectLst/>
                <a:latin typeface="Garamond" pitchFamily="18" charset="0"/>
                <a:ea typeface="MS PGothic" pitchFamily="34" charset="-128"/>
              </a:rPr>
              <a:t>Yes !</a:t>
            </a:r>
            <a:endParaRPr lang="de-DE" sz="5400" b="1">
              <a:solidFill>
                <a:srgbClr val="FFFFFF"/>
              </a:solidFill>
              <a:effectLst/>
              <a:latin typeface="Garamon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 Box 2"/>
          <p:cNvSpPr txBox="1">
            <a:spLocks noChangeArrowheads="1"/>
          </p:cNvSpPr>
          <p:nvPr/>
        </p:nvSpPr>
        <p:spPr bwMode="auto">
          <a:xfrm>
            <a:off x="539750" y="2565400"/>
            <a:ext cx="8388350" cy="258445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5400" i="1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Masses and coupling constants</a:t>
            </a:r>
          </a:p>
          <a:p>
            <a:pPr eaLnBrk="1" hangingPunct="1"/>
            <a:r>
              <a:rPr lang="en-US" sz="5400" i="1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  are determined by properties </a:t>
            </a:r>
          </a:p>
          <a:p>
            <a:pPr eaLnBrk="1" hangingPunct="1"/>
            <a:r>
              <a:rPr lang="en-US" sz="5400" i="1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  of </a:t>
            </a:r>
            <a:r>
              <a:rPr lang="en-US" sz="5400" b="1" i="1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vacuum</a:t>
            </a:r>
            <a:r>
              <a:rPr lang="en-US" sz="5400" i="1">
                <a:solidFill>
                  <a:srgbClr val="FF0000"/>
                </a:solidFill>
                <a:effectLst/>
                <a:latin typeface="Garamond" pitchFamily="18" charset="0"/>
                <a:ea typeface="MS PGothic" pitchFamily="34" charset="-128"/>
              </a:rPr>
              <a:t> !</a:t>
            </a:r>
            <a:endParaRPr lang="de-DE" sz="5400" i="1">
              <a:solidFill>
                <a:srgbClr val="FF0000"/>
              </a:solidFill>
              <a:effectLst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663575" y="6102350"/>
            <a:ext cx="661854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dirty="0">
                <a:solidFill>
                  <a:srgbClr val="FFFFFF"/>
                </a:solidFill>
                <a:effectLst/>
                <a:latin typeface="Garamond" pitchFamily="18" charset="0"/>
                <a:ea typeface="MS PGothic" pitchFamily="34" charset="-128"/>
              </a:rPr>
              <a:t>Similar to Maxwell – equations in matter</a:t>
            </a:r>
            <a:endParaRPr lang="de-DE" dirty="0">
              <a:solidFill>
                <a:srgbClr val="FFFFFF"/>
              </a:solidFill>
              <a:effectLst/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Fundamental couplings in quantum field theory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434282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Condensed matter physics :</a:t>
            </a:r>
            <a:br>
              <a:rPr lang="en-US" dirty="0" smtClean="0">
                <a:solidFill>
                  <a:srgbClr val="33CCFF"/>
                </a:solidFill>
              </a:rPr>
            </a:br>
            <a:r>
              <a:rPr lang="en-US" dirty="0" smtClean="0">
                <a:solidFill>
                  <a:srgbClr val="33CCFF"/>
                </a:solidFill>
              </a:rPr>
              <a:t>laws depend on state of the system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457200" y="3068960"/>
            <a:ext cx="8075240" cy="3057203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Ground state , thermal equilibrium state …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Example : Laws of electromagnetism in superconductor are different from </a:t>
            </a:r>
            <a:r>
              <a:rPr lang="en-US" dirty="0" err="1" smtClean="0">
                <a:solidFill>
                  <a:srgbClr val="FFFF00"/>
                </a:solidFill>
              </a:rPr>
              <a:t>Maxwells</a:t>
            </a:r>
            <a:r>
              <a:rPr lang="en-US" dirty="0" smtClean="0">
                <a:solidFill>
                  <a:srgbClr val="FFFF00"/>
                </a:solidFill>
              </a:rPr>
              <a:t>’ laws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800200"/>
          </a:xfrm>
        </p:spPr>
        <p:txBody>
          <a:bodyPr/>
          <a:lstStyle/>
          <a:p>
            <a:r>
              <a:rPr lang="en-US" sz="4000" dirty="0" smtClean="0">
                <a:solidFill>
                  <a:srgbClr val="33CCFF"/>
                </a:solidFill>
              </a:rPr>
              <a:t>Standard model of particle physics :</a:t>
            </a:r>
            <a:endParaRPr lang="de-DE" sz="4000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068960"/>
            <a:ext cx="8229600" cy="305720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dirty="0" smtClean="0">
                <a:solidFill>
                  <a:srgbClr val="FFFF00"/>
                </a:solidFill>
              </a:rPr>
              <a:t>Electroweak gauge symmetry is spontaneously broken by expectation value of Higgs scalar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a prediction…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810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798301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45101" t="75000" r="26937" b="10000"/>
          <a:stretch>
            <a:fillRect/>
          </a:stretch>
        </p:blipFill>
        <p:spPr bwMode="auto">
          <a:xfrm>
            <a:off x="2051720" y="5877272"/>
            <a:ext cx="595266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Cosmology :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76873"/>
            <a:ext cx="8229600" cy="2736304"/>
          </a:xfrm>
        </p:spPr>
        <p:txBody>
          <a:bodyPr/>
          <a:lstStyle/>
          <a:p>
            <a:r>
              <a:rPr lang="en-US" sz="4000" dirty="0" smtClean="0">
                <a:solidFill>
                  <a:srgbClr val="FFFF00"/>
                </a:solidFill>
              </a:rPr>
              <a:t>Universe is not in one fixed state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Dynamical evolution</a:t>
            </a:r>
          </a:p>
          <a:p>
            <a:r>
              <a:rPr lang="en-US" sz="4000" dirty="0" smtClean="0">
                <a:solidFill>
                  <a:srgbClr val="FFFF00"/>
                </a:solidFill>
              </a:rPr>
              <a:t>Laws are expected to depend on time</a:t>
            </a:r>
            <a:endParaRPr lang="de-DE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18488" cy="164147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solidFill>
                  <a:srgbClr val="00FFFF"/>
                </a:solidFill>
              </a:rPr>
              <a:t>Restoration of symmetry</a:t>
            </a:r>
            <a:br>
              <a:rPr lang="en-US" sz="4000" smtClean="0">
                <a:solidFill>
                  <a:srgbClr val="00FFFF"/>
                </a:solidFill>
              </a:rPr>
            </a:br>
            <a:r>
              <a:rPr lang="en-US" sz="4000" smtClean="0">
                <a:solidFill>
                  <a:srgbClr val="00FFFF"/>
                </a:solidFill>
              </a:rPr>
              <a:t>at high temperature </a:t>
            </a:r>
            <a:br>
              <a:rPr lang="en-US" sz="4000" smtClean="0">
                <a:solidFill>
                  <a:srgbClr val="00FFFF"/>
                </a:solidFill>
              </a:rPr>
            </a:br>
            <a:r>
              <a:rPr lang="en-US" sz="4000" smtClean="0">
                <a:solidFill>
                  <a:srgbClr val="00FFFF"/>
                </a:solidFill>
              </a:rPr>
              <a:t>in the early Universe</a:t>
            </a:r>
          </a:p>
        </p:txBody>
      </p:sp>
      <p:pic>
        <p:nvPicPr>
          <p:cNvPr id="706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>
            <a:lum contrast="18000"/>
          </a:blip>
          <a:srcRect l="63734" t="65047" r="10764"/>
          <a:stretch>
            <a:fillRect/>
          </a:stretch>
        </p:blipFill>
        <p:spPr>
          <a:xfrm>
            <a:off x="3132138" y="4005263"/>
            <a:ext cx="2376487" cy="2520950"/>
          </a:xfrm>
          <a:noFill/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 l="9920" t="65047" r="59117"/>
          <a:stretch>
            <a:fillRect/>
          </a:stretch>
        </p:blipFill>
        <p:spPr bwMode="auto">
          <a:xfrm>
            <a:off x="395288" y="4005263"/>
            <a:ext cx="2212975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3077" name="Text Box 5"/>
          <p:cNvSpPr txBox="1">
            <a:spLocks noChangeArrowheads="1"/>
          </p:cNvSpPr>
          <p:nvPr/>
        </p:nvSpPr>
        <p:spPr bwMode="auto">
          <a:xfrm>
            <a:off x="3492500" y="2276475"/>
            <a:ext cx="1800225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High T</a:t>
            </a: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SYM           </a:t>
            </a: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&lt;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φ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&gt;=0</a:t>
            </a:r>
            <a:endParaRPr lang="el-GR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643078" name="Text Box 6"/>
          <p:cNvSpPr txBox="1">
            <a:spLocks noChangeArrowheads="1"/>
          </p:cNvSpPr>
          <p:nvPr/>
        </p:nvSpPr>
        <p:spPr bwMode="auto">
          <a:xfrm>
            <a:off x="323850" y="2276475"/>
            <a:ext cx="2374900" cy="137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Low T</a:t>
            </a:r>
            <a:endParaRPr lang="en-US" sz="20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SSB</a:t>
            </a:r>
          </a:p>
          <a:p>
            <a:pPr>
              <a:defRPr/>
            </a:pP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&lt;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φ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&gt;=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φ</a:t>
            </a:r>
            <a:r>
              <a:rPr lang="en-US" sz="20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0</a:t>
            </a:r>
            <a:r>
              <a:rPr lang="en-US" sz="2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</a:t>
            </a:r>
            <a:r>
              <a:rPr lang="el-GR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≠</a:t>
            </a:r>
            <a:r>
              <a:rPr 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 0</a:t>
            </a:r>
            <a:endParaRPr lang="de-DE" sz="28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  <p:sp>
        <p:nvSpPr>
          <p:cNvPr id="643079" name="Text Box 7"/>
          <p:cNvSpPr txBox="1">
            <a:spLocks noChangeArrowheads="1"/>
          </p:cNvSpPr>
          <p:nvPr/>
        </p:nvSpPr>
        <p:spPr bwMode="auto">
          <a:xfrm>
            <a:off x="6372225" y="2060575"/>
            <a:ext cx="2447925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baseline="30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high T :</a:t>
            </a: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Less order</a:t>
            </a: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More symmetry</a:t>
            </a:r>
          </a:p>
          <a:p>
            <a:pPr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Example:</a:t>
            </a: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PGothic" pitchFamily="34" charset="-128"/>
              </a:rPr>
              <a:t>Magnets</a:t>
            </a:r>
            <a:endParaRPr lang="de-DE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91513" cy="2146300"/>
          </a:xfrm>
        </p:spPr>
        <p:txBody>
          <a:bodyPr/>
          <a:lstStyle/>
          <a:p>
            <a:r>
              <a:rPr lang="en-US">
                <a:solidFill>
                  <a:srgbClr val="33CCFF"/>
                </a:solidFill>
              </a:rPr>
              <a:t>Standard – Model of </a:t>
            </a:r>
            <a:br>
              <a:rPr lang="en-US">
                <a:solidFill>
                  <a:srgbClr val="33CCFF"/>
                </a:solidFill>
              </a:rPr>
            </a:br>
            <a:r>
              <a:rPr lang="en-US">
                <a:solidFill>
                  <a:srgbClr val="33CCFF"/>
                </a:solidFill>
              </a:rPr>
              <a:t>electroweak interactions :</a:t>
            </a:r>
            <a:br>
              <a:rPr lang="en-US">
                <a:solidFill>
                  <a:srgbClr val="33CCFF"/>
                </a:solidFill>
              </a:rPr>
            </a:br>
            <a:r>
              <a:rPr lang="en-US">
                <a:solidFill>
                  <a:srgbClr val="33CCFF"/>
                </a:solidFill>
              </a:rPr>
              <a:t>Higgs - mechanism</a:t>
            </a:r>
            <a:endParaRPr lang="de-DE">
              <a:solidFill>
                <a:srgbClr val="33CCFF"/>
              </a:solidFill>
            </a:endParaRPr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852738"/>
            <a:ext cx="8291512" cy="3560762"/>
          </a:xfrm>
          <a:solidFill>
            <a:schemeClr val="bg1"/>
          </a:solidFill>
        </p:spPr>
        <p:txBody>
          <a:bodyPr/>
          <a:lstStyle/>
          <a:p>
            <a:r>
              <a:rPr lang="en-US" sz="2800"/>
              <a:t>The masses of all fermions and gauge bosons are proportional to the ( vacuum expectation ) value of a scalar field  </a:t>
            </a:r>
            <a:r>
              <a:rPr lang="el-GR" b="1">
                <a:solidFill>
                  <a:srgbClr val="FFFF00"/>
                </a:solidFill>
              </a:rPr>
              <a:t>φ</a:t>
            </a:r>
            <a:r>
              <a:rPr lang="en-US" b="1" baseline="-25000">
                <a:solidFill>
                  <a:srgbClr val="FFFF00"/>
                </a:solidFill>
              </a:rPr>
              <a:t>H</a:t>
            </a:r>
            <a:r>
              <a:rPr lang="en-US" b="1">
                <a:solidFill>
                  <a:srgbClr val="FFFF00"/>
                </a:solidFill>
              </a:rPr>
              <a:t> </a:t>
            </a:r>
            <a:r>
              <a:rPr lang="en-US" sz="2800"/>
              <a:t>   ( Higgs scalar )</a:t>
            </a:r>
          </a:p>
          <a:p>
            <a:r>
              <a:rPr lang="en-US" sz="2800"/>
              <a:t>For electron, quarks , W- and Z- bosons :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r>
              <a:rPr lang="en-US"/>
              <a:t>              </a:t>
            </a:r>
            <a:r>
              <a:rPr lang="en-US" sz="4400" b="1">
                <a:solidFill>
                  <a:srgbClr val="FFFF00"/>
                </a:solidFill>
              </a:rPr>
              <a:t>m</a:t>
            </a:r>
            <a:r>
              <a:rPr lang="en-US" sz="4400" b="1" baseline="-25000">
                <a:solidFill>
                  <a:srgbClr val="FFFF00"/>
                </a:solidFill>
              </a:rPr>
              <a:t>electron   </a:t>
            </a:r>
            <a:r>
              <a:rPr lang="en-US" sz="4400" b="1">
                <a:solidFill>
                  <a:srgbClr val="FFFF00"/>
                </a:solidFill>
              </a:rPr>
              <a:t>=  h</a:t>
            </a:r>
            <a:r>
              <a:rPr lang="en-US" sz="4400" b="1" baseline="-25000">
                <a:solidFill>
                  <a:srgbClr val="FFFF00"/>
                </a:solidFill>
              </a:rPr>
              <a:t>electron   *  </a:t>
            </a:r>
            <a:r>
              <a:rPr lang="el-GR" sz="4400" b="1">
                <a:solidFill>
                  <a:srgbClr val="FFFF00"/>
                </a:solidFill>
              </a:rPr>
              <a:t>φ</a:t>
            </a:r>
            <a:r>
              <a:rPr lang="en-US" sz="4400" b="1" baseline="-25000">
                <a:solidFill>
                  <a:srgbClr val="FFFF00"/>
                </a:solidFill>
              </a:rPr>
              <a:t>H</a:t>
            </a:r>
            <a:r>
              <a:rPr lang="en-US" sz="4000" b="1">
                <a:solidFill>
                  <a:srgbClr val="FFFF00"/>
                </a:solidFill>
              </a:rPr>
              <a:t>    </a:t>
            </a:r>
            <a:r>
              <a:rPr lang="en-US" sz="2800" b="1">
                <a:solidFill>
                  <a:srgbClr val="FFFF00"/>
                </a:solidFill>
              </a:rPr>
              <a:t>   </a:t>
            </a:r>
            <a:r>
              <a:rPr lang="en-US" sz="2400">
                <a:solidFill>
                  <a:srgbClr val="FFFF00"/>
                </a:solidFill>
              </a:rPr>
              <a:t>etc.</a:t>
            </a:r>
            <a:endParaRPr lang="el-GR" sz="24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692150"/>
            <a:ext cx="8496300" cy="5545138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33CCFF"/>
                </a:solidFill>
              </a:rPr>
              <a:t>In hot plasma </a:t>
            </a:r>
            <a:br>
              <a:rPr lang="en-US" sz="4000" dirty="0" smtClean="0">
                <a:solidFill>
                  <a:srgbClr val="33CCFF"/>
                </a:solidFill>
              </a:rPr>
            </a:br>
            <a:r>
              <a:rPr lang="en-US" sz="4000" dirty="0" smtClean="0">
                <a:solidFill>
                  <a:srgbClr val="33CCFF"/>
                </a:solidFill>
              </a:rPr>
              <a:t>of early Universe :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masses of electron und </a:t>
            </a:r>
            <a:r>
              <a:rPr lang="en-US" sz="4000" dirty="0" err="1" smtClean="0">
                <a:solidFill>
                  <a:srgbClr val="FFFF00"/>
                </a:solidFill>
              </a:rPr>
              <a:t>muon</a:t>
            </a:r>
            <a:r>
              <a:rPr lang="en-US" sz="4000" dirty="0" smtClean="0">
                <a:solidFill>
                  <a:srgbClr val="FFFF00"/>
                </a:solidFill>
              </a:rPr>
              <a:t> 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not different!</a:t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/>
            </a:r>
            <a:br>
              <a:rPr lang="en-US" sz="4000" dirty="0" smtClean="0">
                <a:solidFill>
                  <a:srgbClr val="FFFF00"/>
                </a:solidFill>
              </a:rPr>
            </a:br>
            <a:r>
              <a:rPr lang="en-US" sz="4000" dirty="0" smtClean="0">
                <a:solidFill>
                  <a:srgbClr val="FFFF00"/>
                </a:solidFill>
              </a:rPr>
              <a:t>similar strength of electromagnetic and weak interaction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5026" name="Picture 2" descr="bubble"/>
          <p:cNvPicPr>
            <a:picLocks noChangeAspect="1" noChangeArrowheads="1"/>
          </p:cNvPicPr>
          <p:nvPr/>
        </p:nvPicPr>
        <p:blipFill>
          <a:blip r:embed="rId3" cstate="print"/>
          <a:srcRect b="8574"/>
          <a:stretch>
            <a:fillRect/>
          </a:stretch>
        </p:blipFill>
        <p:spPr bwMode="auto">
          <a:xfrm>
            <a:off x="4283968" y="2276872"/>
            <a:ext cx="4608686" cy="4184998"/>
          </a:xfrm>
          <a:prstGeom prst="rect">
            <a:avLst/>
          </a:prstGeom>
          <a:noFill/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electromagnetic phase transition in early universe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95536" y="2564904"/>
            <a:ext cx="349326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10</a:t>
            </a:r>
            <a:r>
              <a:rPr lang="en-US" sz="2400" baseline="30000" dirty="0" smtClean="0"/>
              <a:t>-12</a:t>
            </a:r>
            <a:r>
              <a:rPr lang="en-US" sz="2800" dirty="0" smtClean="0"/>
              <a:t> s after big bang</a:t>
            </a:r>
          </a:p>
          <a:p>
            <a:endParaRPr lang="en-US" sz="2800" dirty="0" smtClean="0"/>
          </a:p>
          <a:p>
            <a:r>
              <a:rPr lang="en-US" sz="2800" dirty="0" smtClean="0"/>
              <a:t>most likely smooth </a:t>
            </a:r>
          </a:p>
          <a:p>
            <a:r>
              <a:rPr lang="en-US" sz="2800" dirty="0" smtClean="0"/>
              <a:t>crossover</a:t>
            </a:r>
          </a:p>
          <a:p>
            <a:endParaRPr lang="en-US" sz="2800" dirty="0" smtClean="0"/>
          </a:p>
          <a:p>
            <a:r>
              <a:rPr lang="en-US" sz="2800" dirty="0" smtClean="0"/>
              <a:t>could also be more</a:t>
            </a:r>
          </a:p>
          <a:p>
            <a:r>
              <a:rPr lang="en-US" sz="2800" dirty="0" smtClean="0"/>
              <a:t>violent first order</a:t>
            </a:r>
          </a:p>
          <a:p>
            <a:r>
              <a:rPr lang="en-US" sz="2800" dirty="0" smtClean="0"/>
              <a:t>transition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Varying couplings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276475"/>
            <a:ext cx="8229600" cy="38496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dirty="0" smtClean="0"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dirty="0" smtClean="0">
                <a:ea typeface="+mn-ea"/>
              </a:rPr>
              <a:t>How strong is </a:t>
            </a:r>
            <a:r>
              <a:rPr lang="en-US" b="1" dirty="0" smtClean="0">
                <a:solidFill>
                  <a:srgbClr val="FFFF00"/>
                </a:solidFill>
                <a:ea typeface="+mn-ea"/>
              </a:rPr>
              <a:t>present</a:t>
            </a:r>
            <a:r>
              <a:rPr lang="en-US" dirty="0" smtClean="0">
                <a:ea typeface="+mn-ea"/>
              </a:rPr>
              <a:t> variation of couplings ?</a:t>
            </a:r>
            <a:endParaRPr lang="de-DE" dirty="0" smtClean="0"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33CCFF"/>
                </a:solidFill>
              </a:rPr>
              <a:t>Can variation of </a:t>
            </a:r>
            <a:r>
              <a:rPr lang="en-US" sz="4000" dirty="0">
                <a:solidFill>
                  <a:srgbClr val="33CCFF"/>
                </a:solidFill>
              </a:rPr>
              <a:t>fundamental “constants</a:t>
            </a:r>
            <a:r>
              <a:rPr lang="en-US" sz="4000" dirty="0" smtClean="0">
                <a:solidFill>
                  <a:srgbClr val="33CCFF"/>
                </a:solidFill>
              </a:rPr>
              <a:t>”</a:t>
            </a:r>
            <a:r>
              <a:rPr lang="en-US" sz="4000" dirty="0">
                <a:solidFill>
                  <a:srgbClr val="33CCFF"/>
                </a:solidFill>
              </a:rPr>
              <a:t> </a:t>
            </a:r>
            <a:r>
              <a:rPr lang="en-US" sz="4000" dirty="0" smtClean="0">
                <a:solidFill>
                  <a:srgbClr val="33CCFF"/>
                </a:solidFill>
              </a:rPr>
              <a:t>be observed </a:t>
            </a:r>
            <a:r>
              <a:rPr lang="en-US" sz="4000" dirty="0">
                <a:solidFill>
                  <a:srgbClr val="33CCFF"/>
                </a:solidFill>
              </a:rPr>
              <a:t>?</a:t>
            </a:r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420938"/>
            <a:ext cx="7859712" cy="37052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Fine structure constant </a:t>
            </a:r>
            <a:r>
              <a:rPr lang="el-GR"/>
              <a:t>α</a:t>
            </a:r>
            <a:r>
              <a:rPr lang="en-US"/>
              <a:t> (electric charge)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Ratio electron mass to proton mass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Ratio nucleon mass to Planck mass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/>
            <a:r>
              <a:rPr lang="en-US" sz="4000" b="1" dirty="0" smtClean="0">
                <a:solidFill>
                  <a:srgbClr val="33CC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Time evolution of couplings and scalar fields</a:t>
            </a:r>
            <a:endParaRPr lang="de-DE" sz="4000" b="1" dirty="0">
              <a:solidFill>
                <a:srgbClr val="33C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</a:endParaRPr>
          </a:p>
        </p:txBody>
      </p:sp>
      <p:sp>
        <p:nvSpPr>
          <p:cNvPr id="379907" name="Rectangle 3"/>
          <p:cNvSpPr>
            <a:spLocks noChangeArrowheads="1"/>
          </p:cNvSpPr>
          <p:nvPr/>
        </p:nvSpPr>
        <p:spPr bwMode="auto">
          <a:xfrm>
            <a:off x="468313" y="2205038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Fine structure constant depends  on value of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   </a:t>
            </a:r>
            <a:r>
              <a:rPr lang="en-US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cosmon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 field :   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α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(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φ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)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  <a:cs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   </a:t>
            </a:r>
            <a:r>
              <a:rPr lang="en-US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in </a:t>
            </a:r>
            <a:r>
              <a:rPr lang="en-US" sz="28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standard model: couplings depend on value of Higgs scalar </a:t>
            </a:r>
            <a:r>
              <a:rPr lang="en-US" sz="28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field</a:t>
            </a: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  <a:cs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b="1" dirty="0">
              <a:solidFill>
                <a:srgbClr val="33CC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  <a:cs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Char char="n"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Time evolution of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φ</a:t>
            </a: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         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          Time evolution of </a:t>
            </a:r>
            <a:r>
              <a:rPr lang="el-GR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α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 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  <a:cs typeface="Arial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C00"/>
              </a:buClr>
              <a:buSzPct val="70000"/>
              <a:buFont typeface="Wingdings" pitchFamily="2" charset="2"/>
              <a:buNone/>
            </a:pPr>
            <a:r>
              <a:rPr lang="en-US" sz="2800" b="1" dirty="0">
                <a:solidFill>
                  <a:srgbClr val="33CC33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  <a:cs typeface="Arial" charset="0"/>
              </a:rPr>
              <a:t>   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  <a:cs typeface="Arial" charset="0"/>
            </a:endParaRPr>
          </a:p>
        </p:txBody>
      </p:sp>
      <p:sp>
        <p:nvSpPr>
          <p:cNvPr id="379908" name="AutoShape 4"/>
          <p:cNvSpPr>
            <a:spLocks noChangeArrowheads="1"/>
          </p:cNvSpPr>
          <p:nvPr/>
        </p:nvSpPr>
        <p:spPr bwMode="auto">
          <a:xfrm>
            <a:off x="4716463" y="5084763"/>
            <a:ext cx="647700" cy="288925"/>
          </a:xfrm>
          <a:prstGeom prst="rightArrow">
            <a:avLst>
              <a:gd name="adj1" fmla="val 50000"/>
              <a:gd name="adj2" fmla="val 56044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1800" i="1" u="sng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MS PGothic" pitchFamily="34" charset="-128"/>
            </a:endParaRPr>
          </a:p>
        </p:txBody>
      </p:sp>
      <p:sp>
        <p:nvSpPr>
          <p:cNvPr id="379909" name="Text Box 5"/>
          <p:cNvSpPr txBox="1">
            <a:spLocks noChangeArrowheads="1"/>
          </p:cNvSpPr>
          <p:nvPr/>
        </p:nvSpPr>
        <p:spPr bwMode="auto">
          <a:xfrm>
            <a:off x="4911725" y="6056313"/>
            <a:ext cx="134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Jordan,…</a:t>
            </a:r>
            <a:endParaRPr lang="de-DE" sz="24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CCFF"/>
                </a:solidFill>
              </a:rPr>
              <a:t>Static scalar fields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264" cy="4997152"/>
          </a:xfrm>
        </p:spPr>
        <p:txBody>
          <a:bodyPr/>
          <a:lstStyle/>
          <a:p>
            <a:pPr>
              <a:buNone/>
            </a:pPr>
            <a:r>
              <a:rPr lang="en-US" sz="2800" dirty="0" smtClean="0"/>
              <a:t>In Standard Model of particle physics :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Higgs scalar has settled to its present value around 10</a:t>
            </a:r>
            <a:r>
              <a:rPr lang="en-US" sz="2800" baseline="30000" dirty="0" smtClean="0">
                <a:solidFill>
                  <a:srgbClr val="FFFF00"/>
                </a:solidFill>
              </a:rPr>
              <a:t>-12</a:t>
            </a:r>
            <a:r>
              <a:rPr lang="en-US" sz="2800" dirty="0" smtClean="0">
                <a:solidFill>
                  <a:srgbClr val="FFFF00"/>
                </a:solidFill>
              </a:rPr>
              <a:t> seconds after big bang.</a:t>
            </a:r>
          </a:p>
          <a:p>
            <a:r>
              <a:rPr lang="en-US" sz="2800" dirty="0" err="1" smtClean="0">
                <a:solidFill>
                  <a:srgbClr val="FFFF00"/>
                </a:solidFill>
              </a:rPr>
              <a:t>Chiral</a:t>
            </a:r>
            <a:r>
              <a:rPr lang="en-US" sz="2800" dirty="0" smtClean="0">
                <a:solidFill>
                  <a:srgbClr val="FFFF00"/>
                </a:solidFill>
              </a:rPr>
              <a:t> condensate of QCD has settled at present value after quark-</a:t>
            </a:r>
            <a:r>
              <a:rPr lang="en-US" sz="2800" dirty="0" err="1" smtClean="0">
                <a:solidFill>
                  <a:srgbClr val="FFFF00"/>
                </a:solidFill>
              </a:rPr>
              <a:t>hadron</a:t>
            </a:r>
            <a:r>
              <a:rPr lang="en-US" sz="2800" dirty="0" smtClean="0">
                <a:solidFill>
                  <a:srgbClr val="FFFF00"/>
                </a:solidFill>
              </a:rPr>
              <a:t> phase transition around 10</a:t>
            </a:r>
            <a:r>
              <a:rPr lang="en-US" sz="2800" baseline="30000" dirty="0" smtClean="0">
                <a:solidFill>
                  <a:srgbClr val="FFFF00"/>
                </a:solidFill>
              </a:rPr>
              <a:t>-6</a:t>
            </a:r>
            <a:r>
              <a:rPr lang="en-US" sz="2800" dirty="0" smtClean="0">
                <a:solidFill>
                  <a:srgbClr val="FFFF00"/>
                </a:solidFill>
              </a:rPr>
              <a:t> seconds after big bang 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No scalar with mass below </a:t>
            </a:r>
            <a:r>
              <a:rPr lang="en-US" sz="2800" dirty="0" err="1" smtClean="0">
                <a:solidFill>
                  <a:srgbClr val="FFFF00"/>
                </a:solidFill>
              </a:rPr>
              <a:t>pion</a:t>
            </a:r>
            <a:r>
              <a:rPr lang="en-US" sz="2800" dirty="0" smtClean="0">
                <a:solidFill>
                  <a:srgbClr val="FFFF00"/>
                </a:solidFill>
              </a:rPr>
              <a:t> mass.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No substantial change of couplings after QCD phase transition.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Coupling constants are frozen.</a:t>
            </a:r>
            <a:endParaRPr lang="de-DE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509857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Observation of time- or space- variation of couplings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Physics beyond Standard Model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4" name="Pfeil nach rechts 3"/>
          <p:cNvSpPr/>
          <p:nvPr/>
        </p:nvSpPr>
        <p:spPr bwMode="auto">
          <a:xfrm>
            <a:off x="3923928" y="2996952"/>
            <a:ext cx="978408" cy="48463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de-DE" dirty="0" smtClean="0">
              <a:solidFill>
                <a:srgbClr val="FFFF00"/>
              </a:solidFill>
              <a:latin typeface="Garamond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4" name="AutoShape 8" descr="https://atlas.web.cern.ch/Atlas/GROUPS/PHYSICS/PAPERS/HIGG-2012-27/.thumb_fig_00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2106" name="Picture 10" descr="https://atlas.web.cern.ch/Atlas/GROUPS/PHYSICS/PAPERS/HIGG-2012-27/.thumb_fig_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556792"/>
            <a:ext cx="2304256" cy="2595286"/>
          </a:xfrm>
          <a:prstGeom prst="rect">
            <a:avLst/>
          </a:prstGeom>
          <a:noFill/>
        </p:spPr>
      </p:pic>
      <p:pic>
        <p:nvPicPr>
          <p:cNvPr id="132108" name="Picture 12" descr="https://atlas.web.cern.ch/Atlas/GROUPS/PHYSICS/PAPERS/HIGG-2012-27/.thumb_fig_00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21088"/>
            <a:ext cx="2592288" cy="2484276"/>
          </a:xfrm>
          <a:prstGeom prst="rect">
            <a:avLst/>
          </a:prstGeom>
          <a:noFill/>
        </p:spPr>
      </p:pic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Higgs boson found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32110" name="Picture 14" descr="https://atlas.web.cern.ch/Atlas/GROUPS/PHYSICS/PAPERS/HIGG-2012-27/.thumb_figaux_114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7" y="1484784"/>
            <a:ext cx="4090887" cy="3528392"/>
          </a:xfrm>
          <a:prstGeom prst="rect">
            <a:avLst/>
          </a:prstGeom>
          <a:noFill/>
        </p:spPr>
      </p:pic>
      <p:pic>
        <p:nvPicPr>
          <p:cNvPr id="132112" name="Picture 16" descr="https://atlas.web.cern.ch/Atlas/GROUPS/PHYSICS/PAPERS/HIGG-2012-27/.thumb_figaux_111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97152"/>
            <a:ext cx="2160240" cy="1863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513" cy="17859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Particle masses in </a:t>
            </a:r>
            <a:br>
              <a:rPr lang="en-US" dirty="0" smtClean="0">
                <a:solidFill>
                  <a:srgbClr val="33CCFF"/>
                </a:solidFill>
                <a:ea typeface="+mj-ea"/>
              </a:rPr>
            </a:br>
            <a:r>
              <a:rPr lang="en-US" dirty="0" smtClean="0">
                <a:solidFill>
                  <a:srgbClr val="33CCFF"/>
                </a:solidFill>
                <a:ea typeface="+mj-ea"/>
              </a:rPr>
              <a:t>quintessence cosmology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3141663"/>
            <a:ext cx="8218487" cy="29845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 smtClean="0">
                <a:ea typeface="+mn-ea"/>
              </a:rPr>
              <a:t>    </a:t>
            </a:r>
            <a:r>
              <a:rPr lang="en-US" sz="4000" dirty="0" smtClean="0">
                <a:solidFill>
                  <a:srgbClr val="FFFF00"/>
                </a:solidFill>
                <a:ea typeface="+mn-ea"/>
              </a:rPr>
              <a:t>can depend on value of </a:t>
            </a:r>
            <a:r>
              <a:rPr lang="en-US" sz="4000" dirty="0" err="1" smtClean="0">
                <a:solidFill>
                  <a:srgbClr val="FFFF00"/>
                </a:solidFill>
                <a:ea typeface="+mn-ea"/>
              </a:rPr>
              <a:t>cosmon</a:t>
            </a:r>
            <a:r>
              <a:rPr lang="en-US" sz="4000" dirty="0" smtClean="0">
                <a:solidFill>
                  <a:srgbClr val="FFFF00"/>
                </a:solidFill>
                <a:ea typeface="+mn-ea"/>
              </a:rPr>
              <a:t> field</a:t>
            </a:r>
            <a:endParaRPr lang="de-DE" sz="3600" dirty="0" smtClean="0">
              <a:solidFill>
                <a:srgbClr val="FFFF00"/>
              </a:solidFill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00338" y="5732463"/>
            <a:ext cx="5672137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4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ea typeface="MS PGothic" pitchFamily="34" charset="-128"/>
              </a:rPr>
              <a:t>similar to dependence on value of Higgs field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3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/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Standard model of particle physics could be valid down to the Planck length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wetteric\Pictures\Material_Talks\oasis2_desert-camp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7135"/>
            <a:ext cx="9258069" cy="6935135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-171399"/>
            <a:ext cx="8219256" cy="2808312"/>
          </a:xfrm>
        </p:spPr>
        <p:txBody>
          <a:bodyPr/>
          <a:lstStyle/>
          <a:p>
            <a:pPr>
              <a:defRPr/>
            </a:pPr>
            <a:r>
              <a:rPr lang="en-US" sz="4800" dirty="0" smtClean="0">
                <a:solidFill>
                  <a:srgbClr val="FFFF00"/>
                </a:solidFill>
              </a:rPr>
              <a:t>The mass of the Higgs boson, the great desert, and asymptotic safety of gravity</a:t>
            </a:r>
            <a:endParaRPr lang="de-DE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a prediction…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810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077072"/>
            <a:ext cx="798301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45101" t="75000" r="26937" b="10000"/>
          <a:stretch>
            <a:fillRect/>
          </a:stretch>
        </p:blipFill>
        <p:spPr bwMode="auto">
          <a:xfrm>
            <a:off x="2051720" y="5877272"/>
            <a:ext cx="5952661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key points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 smtClean="0"/>
              <a:t>great desert</a:t>
            </a:r>
          </a:p>
          <a:p>
            <a:r>
              <a:rPr lang="en-US" dirty="0" smtClean="0"/>
              <a:t>solution of hierarchy problem at high scale</a:t>
            </a:r>
          </a:p>
          <a:p>
            <a:r>
              <a:rPr lang="en-US" dirty="0" smtClean="0"/>
              <a:t>high scale fixed point</a:t>
            </a:r>
          </a:p>
          <a:p>
            <a:r>
              <a:rPr lang="en-US" dirty="0" smtClean="0"/>
              <a:t>vanishing scalar coupling at fixed point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tteric\Pictures\Material_Talks\desert2_db_IMG_31531.jpg"/>
          <p:cNvPicPr>
            <a:picLocks noChangeAspect="1" noChangeArrowheads="1"/>
          </p:cNvPicPr>
          <p:nvPr/>
        </p:nvPicPr>
        <p:blipFill>
          <a:blip r:embed="rId2" cstate="print"/>
          <a:srcRect l="6546" t="3801" r="5500"/>
          <a:stretch>
            <a:fillRect/>
          </a:stretch>
        </p:blipFill>
        <p:spPr bwMode="auto">
          <a:xfrm>
            <a:off x="0" y="0"/>
            <a:ext cx="923375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tteric\Pictures\Material_Talks\desert2_db_IMG_31531.jpg"/>
          <p:cNvPicPr>
            <a:picLocks noChangeAspect="1" noChangeArrowheads="1"/>
          </p:cNvPicPr>
          <p:nvPr/>
        </p:nvPicPr>
        <p:blipFill>
          <a:blip r:embed="rId2" cstate="print"/>
          <a:srcRect l="6546" t="3801" r="5500"/>
          <a:stretch>
            <a:fillRect/>
          </a:stretch>
        </p:blipFill>
        <p:spPr bwMode="auto">
          <a:xfrm>
            <a:off x="0" y="0"/>
            <a:ext cx="9341261" cy="685800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3347864" y="5085184"/>
            <a:ext cx="6331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no </a:t>
            </a:r>
            <a:r>
              <a:rPr lang="en-US" sz="4800" dirty="0" err="1" smtClean="0">
                <a:solidFill>
                  <a:srgbClr val="FF0000"/>
                </a:solidFill>
              </a:rPr>
              <a:t>supersymmetry</a:t>
            </a:r>
            <a:endParaRPr lang="de-DE" sz="48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 flipH="1">
            <a:off x="1305349" y="3356992"/>
            <a:ext cx="4346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no low scale </a:t>
            </a:r>
          </a:p>
          <a:p>
            <a:r>
              <a:rPr lang="en-US" dirty="0" smtClean="0">
                <a:solidFill>
                  <a:schemeClr val="bg2">
                    <a:lumMod val="50000"/>
                    <a:lumOff val="50000"/>
                  </a:schemeClr>
                </a:solidFill>
              </a:rPr>
              <a:t>higher dimensions</a:t>
            </a:r>
            <a:endParaRPr lang="de-DE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92080" y="2132856"/>
            <a:ext cx="273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9900"/>
                </a:solidFill>
              </a:rPr>
              <a:t>no </a:t>
            </a:r>
            <a:r>
              <a:rPr lang="en-US" sz="2800" dirty="0" err="1" smtClean="0">
                <a:solidFill>
                  <a:srgbClr val="009900"/>
                </a:solidFill>
              </a:rPr>
              <a:t>technicolor</a:t>
            </a:r>
            <a:endParaRPr lang="de-DE" sz="2800" dirty="0">
              <a:solidFill>
                <a:srgbClr val="0099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16216" y="1484784"/>
            <a:ext cx="260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CC0099"/>
                </a:solidFill>
              </a:rPr>
              <a:t>no multi-Higgs model</a:t>
            </a:r>
            <a:endParaRPr lang="de-DE" sz="2000" dirty="0">
              <a:solidFill>
                <a:srgbClr val="CC0099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764705"/>
            <a:ext cx="475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Planck scale, gravity</a:t>
            </a:r>
            <a:endParaRPr lang="de-DE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9DCFF"/>
                </a:solidFill>
              </a:rPr>
              <a:t>Quartic</a:t>
            </a:r>
            <a:r>
              <a:rPr lang="en-US" dirty="0" smtClean="0">
                <a:solidFill>
                  <a:srgbClr val="79DCFF"/>
                </a:solidFill>
              </a:rPr>
              <a:t> scalar coupling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381642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prediction of mass of Higgs boson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=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prediction of value of </a:t>
            </a:r>
            <a:r>
              <a:rPr lang="en-US" dirty="0" err="1" smtClean="0"/>
              <a:t>quartic</a:t>
            </a:r>
            <a:r>
              <a:rPr lang="en-US" dirty="0" smtClean="0"/>
              <a:t> scalar coupling </a:t>
            </a:r>
            <a:r>
              <a:rPr lang="el-GR" dirty="0" smtClean="0">
                <a:latin typeface="Arial"/>
                <a:cs typeface="Arial"/>
              </a:rPr>
              <a:t>λ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at Fermi scale</a:t>
            </a:r>
            <a:endParaRPr lang="de-D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589240"/>
            <a:ext cx="38385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Radial mode = Higgs scalar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754814"/>
            <a:ext cx="2664296" cy="666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1" y="3728072"/>
            <a:ext cx="3528392" cy="142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5445224"/>
            <a:ext cx="1982829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http://upload.wikimedia.org/wikipedia/commons/4/44/Mecanismo_de_Higgs_PH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1240" y="3789040"/>
            <a:ext cx="2276402" cy="2232248"/>
          </a:xfrm>
          <a:prstGeom prst="rect">
            <a:avLst/>
          </a:prstGeom>
          <a:noFill/>
        </p:spPr>
      </p:pic>
      <p:sp>
        <p:nvSpPr>
          <p:cNvPr id="8" name="Textfeld 7"/>
          <p:cNvSpPr txBox="1"/>
          <p:nvPr/>
        </p:nvSpPr>
        <p:spPr>
          <a:xfrm>
            <a:off x="323529" y="1844824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expansion around minimum of potential </a:t>
            </a:r>
            <a:endParaRPr lang="de-DE" sz="2400" dirty="0"/>
          </a:p>
        </p:txBody>
      </p:sp>
      <p:sp>
        <p:nvSpPr>
          <p:cNvPr id="9" name="Textfeld 8"/>
          <p:cNvSpPr txBox="1"/>
          <p:nvPr/>
        </p:nvSpPr>
        <p:spPr>
          <a:xfrm>
            <a:off x="1331641" y="5373216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mass term for </a:t>
            </a:r>
          </a:p>
          <a:p>
            <a:r>
              <a:rPr lang="en-US" sz="2400" dirty="0" smtClean="0"/>
              <a:t>radial mode</a:t>
            </a:r>
            <a:endParaRPr lang="de-DE" sz="2400" dirty="0"/>
          </a:p>
        </p:txBody>
      </p:sp>
      <p:sp>
        <p:nvSpPr>
          <p:cNvPr id="10" name="Rechteck 9"/>
          <p:cNvSpPr/>
          <p:nvPr/>
        </p:nvSpPr>
        <p:spPr>
          <a:xfrm>
            <a:off x="2339753" y="2564904"/>
            <a:ext cx="28083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Fermi scale</a:t>
            </a:r>
            <a:endParaRPr lang="de-DE" dirty="0"/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00192" y="2636912"/>
            <a:ext cx="232599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Running couplings, 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Infrared interval,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UV-IR mapping</a:t>
            </a:r>
            <a:br>
              <a:rPr lang="en-US" dirty="0" smtClean="0">
                <a:solidFill>
                  <a:srgbClr val="FFFF00"/>
                </a:solidFill>
              </a:rPr>
            </a:b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standard model Higgs boson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6" name="Picture 2" descr="D:\Material\HiggsMaterial\HiggsComparison8TeV12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492896"/>
            <a:ext cx="3692804" cy="2852032"/>
          </a:xfrm>
          <a:prstGeom prst="rect">
            <a:avLst/>
          </a:prstGeom>
          <a:noFill/>
        </p:spPr>
      </p:pic>
      <p:sp>
        <p:nvSpPr>
          <p:cNvPr id="4" name="Textfeld 3"/>
          <p:cNvSpPr txBox="1"/>
          <p:nvPr/>
        </p:nvSpPr>
        <p:spPr>
          <a:xfrm>
            <a:off x="5148064" y="573325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T.Plehn</a:t>
            </a:r>
            <a:r>
              <a:rPr lang="en-US" sz="2400" dirty="0" smtClean="0"/>
              <a:t>, </a:t>
            </a:r>
            <a:r>
              <a:rPr lang="en-US" sz="2400" dirty="0" err="1" smtClean="0"/>
              <a:t>M.Rauch</a:t>
            </a:r>
            <a:endParaRPr lang="de-DE" sz="2400" dirty="0"/>
          </a:p>
        </p:txBody>
      </p:sp>
      <p:pic>
        <p:nvPicPr>
          <p:cNvPr id="65538" name="Picture 2" descr="https://atlas.web.cern.ch/Atlas/GROUPS/PHYSICS/PAPERS/HIGG-2012-27/.thumb_figaux_077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4176464" cy="28365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renormalization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259632" y="3356992"/>
            <a:ext cx="65527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couplings depend on length scale,</a:t>
            </a:r>
          </a:p>
          <a:p>
            <a:r>
              <a:rPr lang="en-US" dirty="0" smtClean="0"/>
              <a:t>or mass scale </a:t>
            </a:r>
            <a:r>
              <a:rPr lang="en-US" dirty="0" smtClean="0">
                <a:solidFill>
                  <a:srgbClr val="F9FBFD"/>
                </a:solidFill>
              </a:rPr>
              <a:t>k</a:t>
            </a:r>
            <a:endParaRPr lang="de-DE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Running </a:t>
            </a:r>
            <a:r>
              <a:rPr lang="en-US" sz="4000" dirty="0" err="1" smtClean="0">
                <a:solidFill>
                  <a:srgbClr val="79DCFF"/>
                </a:solidFill>
              </a:rPr>
              <a:t>quartic</a:t>
            </a:r>
            <a:r>
              <a:rPr lang="en-US" sz="4000" dirty="0" smtClean="0">
                <a:solidFill>
                  <a:srgbClr val="79DCFF"/>
                </a:solidFill>
              </a:rPr>
              <a:t> scalar coupling </a:t>
            </a:r>
            <a:r>
              <a:rPr lang="el-GR" sz="3600" b="0" dirty="0" smtClean="0">
                <a:solidFill>
                  <a:schemeClr val="tx1"/>
                </a:solidFill>
                <a:latin typeface="Arial"/>
                <a:cs typeface="Arial"/>
              </a:rPr>
              <a:t>λ</a:t>
            </a:r>
            <a:r>
              <a:rPr lang="en-US" sz="4000" dirty="0" smtClean="0">
                <a:solidFill>
                  <a:srgbClr val="79DCFF"/>
                </a:solidFill>
              </a:rPr>
              <a:t/>
            </a:r>
            <a:br>
              <a:rPr lang="en-US" sz="4000" dirty="0" smtClean="0">
                <a:solidFill>
                  <a:srgbClr val="79DCFF"/>
                </a:solidFill>
              </a:rPr>
            </a:br>
            <a:r>
              <a:rPr lang="en-US" sz="4000" dirty="0" smtClean="0">
                <a:solidFill>
                  <a:srgbClr val="79DCFF"/>
                </a:solidFill>
              </a:rPr>
              <a:t>and Yukawa coupling of top quark  </a:t>
            </a:r>
            <a:r>
              <a:rPr lang="en-US" sz="4000" dirty="0" smtClean="0">
                <a:solidFill>
                  <a:schemeClr val="tx1"/>
                </a:solidFill>
              </a:rPr>
              <a:t>h</a:t>
            </a:r>
            <a:endParaRPr lang="de-DE" sz="40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88840"/>
            <a:ext cx="4032448" cy="737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204864"/>
            <a:ext cx="2035696" cy="43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861048"/>
            <a:ext cx="5472608" cy="1206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5157192"/>
            <a:ext cx="3816424" cy="124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1331640" y="2996952"/>
            <a:ext cx="3730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neglect gauge couplings g</a:t>
            </a:r>
            <a:endParaRPr lang="de-DE" sz="2400" i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5949280"/>
            <a:ext cx="2195736" cy="446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running SM couplings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700808"/>
            <a:ext cx="4896544" cy="482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7164288" y="4797152"/>
            <a:ext cx="1800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 smtClean="0">
                <a:solidFill>
                  <a:srgbClr val="F9FBFD"/>
                </a:solidFill>
              </a:rPr>
              <a:t>Degrassi</a:t>
            </a:r>
            <a:endParaRPr lang="en-US" sz="2400" dirty="0" smtClean="0">
              <a:solidFill>
                <a:srgbClr val="F9FBFD"/>
              </a:solidFill>
            </a:endParaRPr>
          </a:p>
          <a:p>
            <a:pPr lvl="0"/>
            <a:r>
              <a:rPr lang="en-US" sz="2400" dirty="0" smtClean="0">
                <a:solidFill>
                  <a:srgbClr val="F9FBFD"/>
                </a:solidFill>
              </a:rPr>
              <a:t> et al</a:t>
            </a:r>
            <a:endParaRPr lang="de-DE" sz="24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Partial infrared fixed point 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013176"/>
            <a:ext cx="4968552" cy="1557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556792"/>
            <a:ext cx="4392488" cy="3172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infrared interval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43608" y="1988840"/>
            <a:ext cx="7344816" cy="3384376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allowed values of 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dirty="0" smtClean="0">
                <a:latin typeface="Arial"/>
                <a:cs typeface="Arial"/>
              </a:rPr>
              <a:t> </a:t>
            </a:r>
            <a:r>
              <a:rPr lang="en-US" dirty="0" smtClean="0"/>
              <a:t> or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dirty="0" smtClean="0"/>
              <a:t>/h</a:t>
            </a:r>
            <a:r>
              <a:rPr lang="en-US" baseline="30000" dirty="0" smtClean="0"/>
              <a:t>2</a:t>
            </a:r>
            <a:r>
              <a:rPr lang="en-US" dirty="0" smtClean="0"/>
              <a:t> at UV-scale </a:t>
            </a:r>
            <a:r>
              <a:rPr lang="el-GR" dirty="0" smtClean="0">
                <a:latin typeface="Arial"/>
                <a:cs typeface="Arial"/>
              </a:rPr>
              <a:t>Λ</a:t>
            </a:r>
            <a:r>
              <a:rPr lang="en-US" dirty="0" smtClean="0"/>
              <a:t> :</a:t>
            </a:r>
          </a:p>
          <a:p>
            <a:pPr>
              <a:buNone/>
            </a:pPr>
            <a:r>
              <a:rPr lang="en-US" dirty="0" smtClean="0"/>
              <a:t>             </a:t>
            </a:r>
            <a:r>
              <a:rPr lang="en-US" dirty="0" smtClean="0">
                <a:solidFill>
                  <a:srgbClr val="F9FBFD"/>
                </a:solidFill>
              </a:rPr>
              <a:t>between zero and infinity</a:t>
            </a:r>
          </a:p>
          <a:p>
            <a:pPr>
              <a:buNone/>
            </a:pPr>
            <a:r>
              <a:rPr lang="en-US" dirty="0" smtClean="0"/>
              <a:t>                     are mapped to </a:t>
            </a:r>
          </a:p>
          <a:p>
            <a:pPr>
              <a:buNone/>
            </a:pPr>
            <a:r>
              <a:rPr lang="en-US" dirty="0" smtClean="0"/>
              <a:t>      finite infrared interval of values of </a:t>
            </a:r>
          </a:p>
          <a:p>
            <a:pPr>
              <a:buNone/>
            </a:pPr>
            <a:r>
              <a:rPr lang="en-US" dirty="0" smtClean="0">
                <a:solidFill>
                  <a:srgbClr val="F9FBFD"/>
                </a:solidFill>
              </a:rPr>
              <a:t>                 </a:t>
            </a:r>
            <a:r>
              <a:rPr lang="el-GR" dirty="0" smtClean="0">
                <a:solidFill>
                  <a:srgbClr val="F9FBFD"/>
                </a:solidFill>
                <a:latin typeface="Arial"/>
                <a:cs typeface="Arial"/>
              </a:rPr>
              <a:t>λ</a:t>
            </a:r>
            <a:r>
              <a:rPr lang="en-US" dirty="0" smtClean="0">
                <a:solidFill>
                  <a:srgbClr val="F9FBFD"/>
                </a:solidFill>
              </a:rPr>
              <a:t>/h</a:t>
            </a:r>
            <a:r>
              <a:rPr lang="en-US" baseline="30000" dirty="0" smtClean="0">
                <a:solidFill>
                  <a:srgbClr val="F9FBFD"/>
                </a:solidFill>
              </a:rPr>
              <a:t>2</a:t>
            </a:r>
            <a:r>
              <a:rPr lang="en-US" dirty="0" smtClean="0">
                <a:solidFill>
                  <a:srgbClr val="F9FBFD"/>
                </a:solidFill>
              </a:rPr>
              <a:t> at Fermi scale</a:t>
            </a:r>
            <a:r>
              <a:rPr lang="el-GR" dirty="0" smtClean="0">
                <a:solidFill>
                  <a:srgbClr val="F9FBFD"/>
                </a:solidFill>
                <a:latin typeface="Arial"/>
                <a:cs typeface="Arial"/>
              </a:rPr>
              <a:t> </a:t>
            </a:r>
            <a:r>
              <a:rPr lang="en-US" dirty="0" smtClean="0">
                <a:solidFill>
                  <a:srgbClr val="F9FBFD"/>
                </a:solidFill>
              </a:rPr>
              <a:t> </a:t>
            </a:r>
            <a:endParaRPr lang="de-DE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550533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5661248"/>
            <a:ext cx="4194442" cy="988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infrared interval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 t="18373" r="8624"/>
          <a:stretch>
            <a:fillRect/>
          </a:stretch>
        </p:blipFill>
        <p:spPr bwMode="auto">
          <a:xfrm>
            <a:off x="5148064" y="5661248"/>
            <a:ext cx="3428156" cy="95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2592288"/>
          </a:xfrm>
        </p:spPr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realistic mass of top quark (2010),</a:t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smtClean="0">
                <a:solidFill>
                  <a:srgbClr val="79DCFF"/>
                </a:solidFill>
              </a:rPr>
              <a:t>ultraviolet cutoff: </a:t>
            </a:r>
            <a:br>
              <a:rPr lang="en-US" dirty="0" smtClean="0">
                <a:solidFill>
                  <a:srgbClr val="79DCFF"/>
                </a:solidFill>
              </a:rPr>
            </a:br>
            <a:r>
              <a:rPr lang="en-US" dirty="0" smtClean="0">
                <a:solidFill>
                  <a:srgbClr val="79DCFF"/>
                </a:solidFill>
              </a:rPr>
              <a:t>reduced Planck mass 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13176"/>
            <a:ext cx="839514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996952"/>
            <a:ext cx="4968552" cy="50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ultraviolet- infrared map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4000" dirty="0" smtClean="0"/>
              <a:t>Whole range of small </a:t>
            </a:r>
            <a:r>
              <a:rPr lang="el-GR" sz="4000" dirty="0" smtClean="0">
                <a:latin typeface="Arial"/>
                <a:cs typeface="Arial"/>
              </a:rPr>
              <a:t>λ</a:t>
            </a:r>
            <a:r>
              <a:rPr lang="en-US" sz="4000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r>
              <a:rPr lang="en-US" sz="4000" dirty="0" smtClean="0">
                <a:cs typeface="Arial"/>
              </a:rPr>
              <a:t>at ultraviolet scale is mapped by</a:t>
            </a:r>
          </a:p>
          <a:p>
            <a:pPr>
              <a:buNone/>
            </a:pPr>
            <a:r>
              <a:rPr lang="en-US" sz="4000" dirty="0" smtClean="0">
                <a:cs typeface="Arial"/>
              </a:rPr>
              <a:t>renormalization flow </a:t>
            </a:r>
          </a:p>
          <a:p>
            <a:pPr>
              <a:buNone/>
            </a:pPr>
            <a:r>
              <a:rPr lang="en-US" sz="4000" dirty="0" smtClean="0">
                <a:cs typeface="Arial"/>
              </a:rPr>
              <a:t>to lower bound of  infrared interval !</a:t>
            </a:r>
          </a:p>
          <a:p>
            <a:pPr>
              <a:buNone/>
            </a:pPr>
            <a:r>
              <a:rPr lang="en-US" sz="4000" dirty="0" smtClean="0">
                <a:solidFill>
                  <a:srgbClr val="F9FBFD"/>
                </a:solidFill>
                <a:cs typeface="Arial"/>
              </a:rPr>
              <a:t>Prediction of Higgs boson mass </a:t>
            </a:r>
          </a:p>
          <a:p>
            <a:pPr>
              <a:buNone/>
            </a:pPr>
            <a:r>
              <a:rPr lang="en-US" sz="4000" dirty="0" smtClean="0">
                <a:solidFill>
                  <a:srgbClr val="F9FBFD"/>
                </a:solidFill>
                <a:cs typeface="Arial"/>
              </a:rPr>
              <a:t>close to 126 </a:t>
            </a:r>
            <a:r>
              <a:rPr lang="en-US" sz="4000" dirty="0" err="1" smtClean="0">
                <a:solidFill>
                  <a:srgbClr val="F9FBFD"/>
                </a:solidFill>
                <a:cs typeface="Arial"/>
              </a:rPr>
              <a:t>GeV</a:t>
            </a:r>
            <a:endParaRPr lang="de-DE" sz="40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484784"/>
            <a:ext cx="8229600" cy="29523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high scale fixed point</a:t>
            </a:r>
            <a:endParaRPr lang="de-D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5212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high scale fixed point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03648" y="2420888"/>
            <a:ext cx="662473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            </a:t>
            </a:r>
            <a:r>
              <a:rPr lang="en-US" sz="3600" dirty="0" smtClean="0">
                <a:latin typeface="Arial" pitchFamily="34" charset="0"/>
              </a:rPr>
              <a:t>with small </a:t>
            </a:r>
            <a:r>
              <a:rPr lang="el-GR" sz="3600" dirty="0" smtClean="0">
                <a:latin typeface="Arial" pitchFamily="34" charset="0"/>
                <a:cs typeface="Arial"/>
              </a:rPr>
              <a:t>λ</a:t>
            </a:r>
            <a:r>
              <a:rPr lang="en-US" sz="3600" dirty="0" smtClean="0">
                <a:latin typeface="Arial" pitchFamily="34" charset="0"/>
                <a:cs typeface="Arial"/>
              </a:rPr>
              <a:t> 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>
                <a:solidFill>
                  <a:srgbClr val="F9FBFD"/>
                </a:solidFill>
              </a:rPr>
              <a:t>    predicts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9FBFD"/>
                </a:solidFill>
                <a:cs typeface="Arial"/>
              </a:rPr>
              <a:t>Higgs boson mass </a:t>
            </a:r>
          </a:p>
          <a:p>
            <a:pPr>
              <a:buNone/>
            </a:pPr>
            <a:r>
              <a:rPr lang="en-US" dirty="0" smtClean="0">
                <a:solidFill>
                  <a:srgbClr val="F9FBFD"/>
                </a:solidFill>
                <a:cs typeface="Arial"/>
              </a:rPr>
              <a:t>    close to 126 </a:t>
            </a:r>
            <a:r>
              <a:rPr lang="en-US" dirty="0" err="1" smtClean="0">
                <a:solidFill>
                  <a:srgbClr val="F9FBFD"/>
                </a:solidFill>
                <a:cs typeface="Arial"/>
              </a:rPr>
              <a:t>GeV</a:t>
            </a:r>
            <a:endParaRPr lang="de-DE" dirty="0" smtClean="0">
              <a:solidFill>
                <a:srgbClr val="F9FBFD"/>
              </a:solidFill>
            </a:endParaRP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33CCFF"/>
                </a:solidFill>
                <a:ea typeface="+mj-ea"/>
              </a:rPr>
              <a:t>Spontaneous symmetry breaking  confirmed at the LHC</a:t>
            </a:r>
            <a:endParaRPr lang="de-DE" dirty="0" smtClean="0">
              <a:solidFill>
                <a:srgbClr val="33CCFF"/>
              </a:solidFill>
              <a:ea typeface="+mj-ea"/>
            </a:endParaRPr>
          </a:p>
        </p:txBody>
      </p:sp>
      <p:pic>
        <p:nvPicPr>
          <p:cNvPr id="68611" name="Picture 5"/>
          <p:cNvPicPr>
            <a:picLocks noChangeAspect="1" noChangeArrowheads="1"/>
          </p:cNvPicPr>
          <p:nvPr/>
        </p:nvPicPr>
        <p:blipFill>
          <a:blip r:embed="rId3" cstate="print"/>
          <a:srcRect l="13818" t="21463" r="48520" b="12587"/>
          <a:stretch>
            <a:fillRect/>
          </a:stretch>
        </p:blipFill>
        <p:spPr bwMode="auto">
          <a:xfrm>
            <a:off x="179388" y="1700213"/>
            <a:ext cx="35639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9" descr="LHC_hall_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2133600"/>
            <a:ext cx="5097463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key points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r>
              <a:rPr lang="en-US" dirty="0" smtClean="0"/>
              <a:t>great desert</a:t>
            </a:r>
          </a:p>
          <a:p>
            <a:r>
              <a:rPr lang="en-US" dirty="0" smtClean="0"/>
              <a:t>solution of hierarchy problem at high scale</a:t>
            </a:r>
          </a:p>
          <a:p>
            <a:r>
              <a:rPr lang="en-US" dirty="0" smtClean="0"/>
              <a:t>high scale fixed point</a:t>
            </a:r>
          </a:p>
          <a:p>
            <a:r>
              <a:rPr lang="en-US" dirty="0" smtClean="0"/>
              <a:t>vanishing scalar coupling at fixed point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fixed point in short-distance theory</a:t>
            </a:r>
            <a:endParaRPr lang="de-DE" sz="4000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r>
              <a:rPr lang="en-US" sz="2800" dirty="0" smtClean="0"/>
              <a:t>short-distance theory extends SM</a:t>
            </a:r>
          </a:p>
          <a:p>
            <a:r>
              <a:rPr lang="en-US" sz="2800" dirty="0" smtClean="0"/>
              <a:t>minimal: SM + gravity</a:t>
            </a:r>
          </a:p>
          <a:p>
            <a:r>
              <a:rPr lang="en-US" sz="2800" dirty="0" smtClean="0"/>
              <a:t>higher dimensional theory ?</a:t>
            </a:r>
          </a:p>
          <a:p>
            <a:r>
              <a:rPr lang="en-US" sz="2800" dirty="0" smtClean="0"/>
              <a:t>grand unification ?</a:t>
            </a:r>
          </a:p>
          <a:p>
            <a:r>
              <a:rPr lang="en-US" sz="2800" dirty="0" smtClean="0"/>
              <a:t>( almost) second order electroweak phase transition guarantees ( approximate ) fixed point of flow</a:t>
            </a:r>
          </a:p>
          <a:p>
            <a:r>
              <a:rPr lang="en-US" sz="2800" dirty="0" smtClean="0"/>
              <a:t>needed : deviation from fixed point is an irrelevant parameter (A&gt;2) 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80831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asymptotic safety for gravity</a:t>
            </a:r>
            <a:endParaRPr lang="de-DE" dirty="0">
              <a:solidFill>
                <a:srgbClr val="FFFF0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436096" y="5949280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9FBFD"/>
                </a:solidFill>
              </a:rPr>
              <a:t>Weinberg , Reuter</a:t>
            </a:r>
            <a:endParaRPr lang="de-DE" sz="20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running Planck mass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50863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869160"/>
            <a:ext cx="5400600" cy="543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1043608" y="3861048"/>
            <a:ext cx="436273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infrared cutoff scale k ,</a:t>
            </a:r>
          </a:p>
          <a:p>
            <a:endParaRPr lang="en-US" dirty="0" smtClean="0"/>
          </a:p>
          <a:p>
            <a:r>
              <a:rPr lang="en-US" sz="2800" dirty="0" smtClean="0">
                <a:solidFill>
                  <a:srgbClr val="F9FBFD"/>
                </a:solidFill>
              </a:rPr>
              <a:t>for k=0 :</a:t>
            </a:r>
            <a:endParaRPr lang="de-DE" sz="28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fixed point for dimensionless ratio M/k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 r="1757"/>
          <a:stretch>
            <a:fillRect/>
          </a:stretch>
        </p:blipFill>
        <p:spPr bwMode="auto">
          <a:xfrm>
            <a:off x="1043608" y="3212976"/>
            <a:ext cx="72008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scaling at short distances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6138" y="2952750"/>
            <a:ext cx="237172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653136"/>
            <a:ext cx="582930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infrared unstable fixed point:</a:t>
            </a:r>
            <a:br>
              <a:rPr lang="en-US" sz="4000" dirty="0" smtClean="0">
                <a:solidFill>
                  <a:srgbClr val="79DCFF"/>
                </a:solidFill>
              </a:rPr>
            </a:br>
            <a:r>
              <a:rPr lang="en-US" sz="4000" dirty="0" smtClean="0">
                <a:solidFill>
                  <a:srgbClr val="79DCFF"/>
                </a:solidFill>
              </a:rPr>
              <a:t>transition from scaling to constant Planck mass</a:t>
            </a:r>
            <a:endParaRPr lang="de-DE" sz="4000" dirty="0">
              <a:solidFill>
                <a:srgbClr val="79DCFF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556706"/>
            <a:ext cx="5256584" cy="155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5517232"/>
            <a:ext cx="16764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5517232"/>
            <a:ext cx="39243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4365104"/>
            <a:ext cx="3168352" cy="61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1642194"/>
          </a:xfrm>
        </p:spPr>
        <p:txBody>
          <a:bodyPr/>
          <a:lstStyle/>
          <a:p>
            <a:r>
              <a:rPr lang="en-US" sz="3600" dirty="0" smtClean="0">
                <a:solidFill>
                  <a:srgbClr val="79DCFF"/>
                </a:solidFill>
              </a:rPr>
              <a:t>modified running of </a:t>
            </a:r>
            <a:r>
              <a:rPr lang="en-US" sz="3600" dirty="0" err="1" smtClean="0">
                <a:solidFill>
                  <a:srgbClr val="79DCFF"/>
                </a:solidFill>
              </a:rPr>
              <a:t>quartic</a:t>
            </a:r>
            <a:r>
              <a:rPr lang="en-US" sz="3600" dirty="0" smtClean="0">
                <a:solidFill>
                  <a:srgbClr val="79DCFF"/>
                </a:solidFill>
              </a:rPr>
              <a:t> scalar coupling in presence of metric fluctuations</a:t>
            </a:r>
            <a:endParaRPr lang="de-DE" sz="3600" dirty="0">
              <a:solidFill>
                <a:srgbClr val="79DCFF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276872"/>
            <a:ext cx="7150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611560" y="4149080"/>
            <a:ext cx="945531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9FBFD"/>
                </a:solidFill>
              </a:rPr>
              <a:t>for a &gt; 0 and small h : </a:t>
            </a:r>
          </a:p>
          <a:p>
            <a:endParaRPr lang="en-US" sz="2800" dirty="0" smtClean="0">
              <a:solidFill>
                <a:srgbClr val="F9FBFD"/>
              </a:solidFill>
            </a:endParaRPr>
          </a:p>
          <a:p>
            <a:r>
              <a:rPr lang="el-GR" sz="3600" dirty="0" smtClean="0">
                <a:solidFill>
                  <a:srgbClr val="FFFF00"/>
                </a:solidFill>
                <a:latin typeface="Arial"/>
                <a:cs typeface="Arial"/>
              </a:rPr>
              <a:t>λ</a:t>
            </a:r>
            <a:r>
              <a:rPr lang="en-US" sz="3600" dirty="0" smtClean="0">
                <a:solidFill>
                  <a:srgbClr val="FFFF00"/>
                </a:solidFill>
              </a:rPr>
              <a:t> is driven fast too very small values !</a:t>
            </a:r>
          </a:p>
          <a:p>
            <a:endParaRPr lang="en-US" sz="3600" dirty="0" smtClean="0">
              <a:solidFill>
                <a:srgbClr val="FFFF00"/>
              </a:solidFill>
            </a:endParaRPr>
          </a:p>
          <a:p>
            <a:r>
              <a:rPr lang="en-US" sz="2800" dirty="0" smtClean="0">
                <a:solidFill>
                  <a:srgbClr val="F9FBFD"/>
                </a:solidFill>
              </a:rPr>
              <a:t>e.g. a=3 found in gravity computations </a:t>
            </a:r>
            <a:endParaRPr lang="de-DE" sz="2800" dirty="0">
              <a:solidFill>
                <a:srgbClr val="F9FBFD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740352" y="2420888"/>
            <a:ext cx="970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9FBFD"/>
                </a:solidFill>
              </a:rPr>
              <a:t>+…</a:t>
            </a:r>
            <a:endParaRPr lang="de-DE" sz="36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short distance fixed point at </a:t>
            </a:r>
            <a:r>
              <a:rPr lang="el-GR" dirty="0" smtClean="0">
                <a:solidFill>
                  <a:srgbClr val="79DCFF"/>
                </a:solidFill>
                <a:latin typeface="Arial"/>
                <a:cs typeface="Arial"/>
              </a:rPr>
              <a:t>λ</a:t>
            </a:r>
            <a:r>
              <a:rPr lang="en-US" dirty="0" smtClean="0">
                <a:solidFill>
                  <a:srgbClr val="79DCFF"/>
                </a:solidFill>
              </a:rPr>
              <a:t>=0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interesting speculation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top quark mass </a:t>
            </a:r>
            <a:r>
              <a:rPr lang="en-US" b="1" dirty="0" smtClean="0">
                <a:solidFill>
                  <a:srgbClr val="F9FBFD"/>
                </a:solidFill>
              </a:rPr>
              <a:t>“predicted” </a:t>
            </a:r>
            <a:r>
              <a:rPr lang="en-US" dirty="0" smtClean="0"/>
              <a:t>to be close to minimal value , as found in experiment</a:t>
            </a:r>
            <a:endParaRPr lang="de-DE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564904"/>
            <a:ext cx="60579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running </a:t>
            </a:r>
            <a:r>
              <a:rPr lang="en-US" dirty="0" err="1" smtClean="0">
                <a:solidFill>
                  <a:srgbClr val="79DCFF"/>
                </a:solidFill>
              </a:rPr>
              <a:t>quartic</a:t>
            </a:r>
            <a:r>
              <a:rPr lang="en-US" dirty="0" smtClean="0">
                <a:solidFill>
                  <a:srgbClr val="79DCFF"/>
                </a:solidFill>
              </a:rPr>
              <a:t> scalar coupling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328592" cy="5004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7380312" y="4725144"/>
            <a:ext cx="1338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9FBFD"/>
                </a:solidFill>
              </a:rPr>
              <a:t>Degrassi</a:t>
            </a:r>
            <a:endParaRPr lang="en-US" sz="2400" dirty="0" smtClean="0">
              <a:solidFill>
                <a:srgbClr val="F9FBFD"/>
              </a:solidFill>
            </a:endParaRPr>
          </a:p>
          <a:p>
            <a:r>
              <a:rPr lang="en-US" sz="2400" dirty="0" smtClean="0">
                <a:solidFill>
                  <a:srgbClr val="F9FBFD"/>
                </a:solidFill>
              </a:rPr>
              <a:t> et al</a:t>
            </a:r>
            <a:endParaRPr lang="de-DE" sz="2400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Higgs mechanism verified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131074" name="AutoShape 2" descr="http://www.atlas.ch/multimedia/swf-view/englert-interview-higg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31076" name="Picture 4" descr="http://www.atlas.ch/multimedia/swf-view/englert-interview-higgs.jpg"/>
          <p:cNvPicPr>
            <a:picLocks noChangeAspect="1" noChangeArrowheads="1"/>
          </p:cNvPicPr>
          <p:nvPr/>
        </p:nvPicPr>
        <p:blipFill>
          <a:blip r:embed="rId2" cstate="print"/>
          <a:srcRect l="8846" r="18619"/>
          <a:stretch>
            <a:fillRect/>
          </a:stretch>
        </p:blipFill>
        <p:spPr bwMode="auto">
          <a:xfrm>
            <a:off x="4716016" y="4149080"/>
            <a:ext cx="2987621" cy="2448272"/>
          </a:xfrm>
          <a:prstGeom prst="rect">
            <a:avLst/>
          </a:prstGeom>
          <a:noFill/>
        </p:spPr>
      </p:pic>
      <p:pic>
        <p:nvPicPr>
          <p:cNvPr id="131078" name="Picture 6" descr="http://www.ph.ed.ac.uk/sites/default/files/images/higgs/headers/Peter%20Higgs%20May%2030th%202008-small_2.jpg?1325937882"/>
          <p:cNvPicPr>
            <a:picLocks noChangeAspect="1" noChangeArrowheads="1"/>
          </p:cNvPicPr>
          <p:nvPr/>
        </p:nvPicPr>
        <p:blipFill>
          <a:blip r:embed="rId3" cstate="print"/>
          <a:srcRect l="5400" r="37901" b="37338"/>
          <a:stretch>
            <a:fillRect/>
          </a:stretch>
        </p:blipFill>
        <p:spPr bwMode="auto">
          <a:xfrm>
            <a:off x="755576" y="2492896"/>
            <a:ext cx="3312368" cy="2444843"/>
          </a:xfrm>
          <a:prstGeom prst="rect">
            <a:avLst/>
          </a:prstGeom>
          <a:noFill/>
        </p:spPr>
      </p:pic>
      <p:pic>
        <p:nvPicPr>
          <p:cNvPr id="131080" name="Picture 8" descr="Robert Brout ne pourra plus recevoir le prix Nob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484784"/>
            <a:ext cx="1887509" cy="2592288"/>
          </a:xfrm>
          <a:prstGeom prst="rect">
            <a:avLst/>
          </a:prstGeom>
          <a:noFill/>
        </p:spPr>
      </p:pic>
      <p:sp>
        <p:nvSpPr>
          <p:cNvPr id="7" name="Textfeld 6"/>
          <p:cNvSpPr txBox="1"/>
          <p:nvPr/>
        </p:nvSpPr>
        <p:spPr>
          <a:xfrm>
            <a:off x="899592" y="5301208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Higgs   </a:t>
            </a:r>
            <a:r>
              <a:rPr lang="en-US" dirty="0" err="1" smtClean="0"/>
              <a:t>Brout</a:t>
            </a:r>
            <a:endParaRPr lang="en-US" dirty="0" smtClean="0"/>
          </a:p>
          <a:p>
            <a:r>
              <a:rPr lang="en-US" dirty="0" smtClean="0"/>
              <a:t>           </a:t>
            </a:r>
            <a:r>
              <a:rPr lang="en-US" dirty="0" err="1" smtClean="0"/>
              <a:t>Englert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Sensitivity to Higgs boson mass</a:t>
            </a:r>
            <a:br>
              <a:rPr lang="en-US" sz="4000" dirty="0" smtClean="0">
                <a:solidFill>
                  <a:srgbClr val="79DCFF"/>
                </a:solidFill>
              </a:rPr>
            </a:br>
            <a:r>
              <a:rPr lang="en-US" sz="4000" dirty="0" smtClean="0">
                <a:solidFill>
                  <a:srgbClr val="79DCFF"/>
                </a:solidFill>
              </a:rPr>
              <a:t>for given top quark mass</a:t>
            </a:r>
            <a:endParaRPr lang="de-DE" sz="4000" dirty="0">
              <a:solidFill>
                <a:srgbClr val="79DC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18597"/>
            <a:ext cx="3888432" cy="288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924944"/>
            <a:ext cx="3590342" cy="287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988840"/>
            <a:ext cx="67437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top “prediction” for known </a:t>
            </a:r>
            <a:br>
              <a:rPr lang="en-US" sz="4000" dirty="0" smtClean="0">
                <a:solidFill>
                  <a:srgbClr val="79DCFF"/>
                </a:solidFill>
              </a:rPr>
            </a:br>
            <a:r>
              <a:rPr lang="en-US" sz="4000" dirty="0" smtClean="0">
                <a:solidFill>
                  <a:srgbClr val="79DCFF"/>
                </a:solidFill>
              </a:rPr>
              <a:t>Higgs boson mass </a:t>
            </a:r>
            <a:endParaRPr lang="de-DE" sz="4000" dirty="0">
              <a:solidFill>
                <a:srgbClr val="79DC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23728" y="2823716"/>
            <a:ext cx="5400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f</a:t>
            </a:r>
            <a:r>
              <a:rPr lang="en-US" sz="4000" dirty="0" smtClean="0"/>
              <a:t>or </a:t>
            </a:r>
            <a:r>
              <a:rPr lang="en-US" sz="4000" dirty="0" err="1" smtClean="0"/>
              <a:t>m</a:t>
            </a:r>
            <a:r>
              <a:rPr lang="en-US" sz="4000" baseline="-25000" dirty="0" err="1" smtClean="0"/>
              <a:t>H</a:t>
            </a:r>
            <a:r>
              <a:rPr lang="en-US" sz="4000" dirty="0" smtClean="0"/>
              <a:t> =126 </a:t>
            </a:r>
            <a:r>
              <a:rPr lang="en-US" sz="4000" dirty="0" err="1" smtClean="0"/>
              <a:t>Gev</a:t>
            </a:r>
            <a:r>
              <a:rPr lang="en-US" sz="4000" dirty="0" smtClean="0"/>
              <a:t> :</a:t>
            </a:r>
          </a:p>
          <a:p>
            <a:endParaRPr lang="en-US" sz="4000" dirty="0"/>
          </a:p>
          <a:p>
            <a:r>
              <a:rPr lang="en-US" sz="4000" dirty="0" smtClean="0"/>
              <a:t>  </a:t>
            </a:r>
            <a:r>
              <a:rPr lang="en-US" sz="4000" dirty="0" err="1" smtClean="0"/>
              <a:t>m</a:t>
            </a:r>
            <a:r>
              <a:rPr lang="en-US" sz="4000" baseline="-25000" dirty="0" err="1" smtClean="0"/>
              <a:t>t</a:t>
            </a:r>
            <a:r>
              <a:rPr lang="en-US" sz="4000" dirty="0" smtClean="0"/>
              <a:t> = 171.5 </a:t>
            </a:r>
            <a:r>
              <a:rPr lang="en-US" sz="4000" dirty="0" err="1" smtClean="0"/>
              <a:t>GeV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5730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conclusions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US" sz="2800" dirty="0" smtClean="0"/>
              <a:t>observed value of Higgs boson mass is compatible with great desert</a:t>
            </a:r>
          </a:p>
          <a:p>
            <a:r>
              <a:rPr lang="en-US" sz="2800" dirty="0" smtClean="0"/>
              <a:t>short distance fixed point with small </a:t>
            </a:r>
            <a:r>
              <a:rPr lang="el-GR" sz="2800" dirty="0" smtClean="0">
                <a:latin typeface="Arial"/>
                <a:cs typeface="Arial"/>
              </a:rPr>
              <a:t>λ</a:t>
            </a:r>
            <a:r>
              <a:rPr lang="en-US" sz="2800" dirty="0" smtClean="0"/>
              <a:t> predicts</a:t>
            </a:r>
            <a:r>
              <a:rPr lang="de-DE" sz="2800" dirty="0" smtClean="0"/>
              <a:t> </a:t>
            </a:r>
            <a:r>
              <a:rPr lang="de-DE" sz="2800" dirty="0" err="1" smtClean="0"/>
              <a:t>Higgs</a:t>
            </a:r>
            <a:r>
              <a:rPr lang="de-DE" sz="2800" dirty="0" smtClean="0"/>
              <a:t> </a:t>
            </a:r>
            <a:r>
              <a:rPr lang="de-DE" sz="2800" dirty="0" err="1" smtClean="0"/>
              <a:t>boson</a:t>
            </a:r>
            <a:r>
              <a:rPr lang="de-DE" sz="2800" dirty="0" smtClean="0"/>
              <a:t> </a:t>
            </a:r>
            <a:r>
              <a:rPr lang="de-DE" sz="2800" dirty="0" err="1" smtClean="0"/>
              <a:t>mass</a:t>
            </a:r>
            <a:r>
              <a:rPr lang="de-DE" sz="2800" dirty="0" smtClean="0"/>
              <a:t> </a:t>
            </a:r>
            <a:r>
              <a:rPr lang="de-DE" sz="2800" dirty="0" err="1" smtClean="0"/>
              <a:t>close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126 </a:t>
            </a:r>
            <a:r>
              <a:rPr lang="de-DE" sz="2800" dirty="0" err="1" smtClean="0"/>
              <a:t>GeV</a:t>
            </a:r>
            <a:endParaRPr lang="de-DE" sz="2800" dirty="0" smtClean="0"/>
          </a:p>
          <a:p>
            <a:r>
              <a:rPr lang="en-US" sz="2800" dirty="0" smtClean="0"/>
              <a:t>prediction in </a:t>
            </a:r>
            <a:r>
              <a:rPr lang="en-US" sz="2800" dirty="0" err="1" smtClean="0"/>
              <a:t>SM+gravity</a:t>
            </a:r>
            <a:r>
              <a:rPr lang="en-US" sz="2800" dirty="0" smtClean="0"/>
              <a:t>, but also wider class of models</a:t>
            </a:r>
            <a:endParaRPr lang="de-DE" sz="2800" dirty="0" smtClean="0"/>
          </a:p>
          <a:p>
            <a:r>
              <a:rPr lang="en-US" sz="2800" dirty="0" smtClean="0"/>
              <a:t>desert: no new physics at LHC and future colliders</a:t>
            </a:r>
          </a:p>
          <a:p>
            <a:r>
              <a:rPr lang="en-US" sz="2800" dirty="0" smtClean="0"/>
              <a:t>relevant scale for neutrino physics may be low or intermediate ( say 10</a:t>
            </a:r>
            <a:r>
              <a:rPr lang="en-US" sz="2800" baseline="30000" dirty="0" smtClean="0"/>
              <a:t>11</a:t>
            </a:r>
            <a:r>
              <a:rPr lang="en-US" sz="2800" dirty="0" smtClean="0"/>
              <a:t> </a:t>
            </a:r>
            <a:r>
              <a:rPr lang="en-US" sz="2800" dirty="0" err="1" smtClean="0"/>
              <a:t>GeV</a:t>
            </a:r>
            <a:r>
              <a:rPr lang="en-US" sz="2800" dirty="0" smtClean="0"/>
              <a:t> ) - oasis in desert 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wetteric\Pictures\Material_Talks\oasis2_desert-camp-s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8069" cy="6935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7092280" y="5733256"/>
            <a:ext cx="857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9FBFD"/>
                </a:solidFill>
              </a:rPr>
              <a:t>end</a:t>
            </a:r>
            <a:endParaRPr lang="de-DE" dirty="0">
              <a:solidFill>
                <a:srgbClr val="F9FBF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3600400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gauge hierarchy problem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and</a:t>
            </a:r>
            <a:br>
              <a:rPr lang="en-US" dirty="0" smtClean="0">
                <a:solidFill>
                  <a:srgbClr val="FFFF00"/>
                </a:solidFill>
              </a:rPr>
            </a:br>
            <a:r>
              <a:rPr lang="en-US" dirty="0" smtClean="0">
                <a:solidFill>
                  <a:srgbClr val="FFFF00"/>
                </a:solidFill>
              </a:rPr>
              <a:t>fine tuning problem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quantum effective potential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844824"/>
            <a:ext cx="601537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429000"/>
            <a:ext cx="17145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467544" y="5157192"/>
            <a:ext cx="85016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scalar field  </a:t>
            </a:r>
            <a:r>
              <a:rPr lang="el-GR" dirty="0" smtClean="0"/>
              <a:t>χ</a:t>
            </a:r>
            <a:r>
              <a:rPr lang="en-US" dirty="0" smtClean="0"/>
              <a:t> with high expectation value M,</a:t>
            </a:r>
          </a:p>
          <a:p>
            <a:r>
              <a:rPr lang="en-US" dirty="0" smtClean="0"/>
              <a:t>say Planck mass</a:t>
            </a:r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anomalous mass dimension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36257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2852936"/>
            <a:ext cx="53625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hteck 4"/>
          <p:cNvSpPr/>
          <p:nvPr/>
        </p:nvSpPr>
        <p:spPr>
          <a:xfrm>
            <a:off x="4067944" y="458112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i="1" dirty="0" smtClean="0">
                <a:solidFill>
                  <a:srgbClr val="FFFF00"/>
                </a:solidFill>
              </a:rPr>
              <a:t>one loop, </a:t>
            </a:r>
          </a:p>
          <a:p>
            <a:pPr lvl="0"/>
            <a:r>
              <a:rPr lang="en-US" sz="2400" i="1" dirty="0" smtClean="0">
                <a:solidFill>
                  <a:srgbClr val="FFFF00"/>
                </a:solidFill>
              </a:rPr>
              <a:t>neglect gauge couplings g</a:t>
            </a:r>
            <a:endParaRPr lang="de-DE" sz="2400" i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fixed point for </a:t>
            </a:r>
            <a:r>
              <a:rPr lang="el-GR" dirty="0" smtClean="0">
                <a:solidFill>
                  <a:srgbClr val="79DCFF"/>
                </a:solidFill>
              </a:rPr>
              <a:t>γ</a:t>
            </a:r>
            <a:r>
              <a:rPr lang="en-US" dirty="0" smtClean="0">
                <a:solidFill>
                  <a:srgbClr val="79DCFF"/>
                </a:solidFill>
              </a:rPr>
              <a:t>  = 0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US" sz="2800" dirty="0" smtClean="0"/>
              <a:t>zero temperature electroweak phase transition (as function of </a:t>
            </a:r>
            <a:r>
              <a:rPr lang="el-GR" sz="2800" dirty="0" smtClean="0"/>
              <a:t>γ</a:t>
            </a:r>
            <a:r>
              <a:rPr lang="en-US" sz="2800" dirty="0" smtClean="0"/>
              <a:t>  ) is essentially second order</a:t>
            </a:r>
          </a:p>
          <a:p>
            <a:r>
              <a:rPr lang="en-US" sz="2800" dirty="0" smtClean="0"/>
              <a:t>fixed point with effective dilatation symmetry</a:t>
            </a:r>
          </a:p>
          <a:p>
            <a:r>
              <a:rPr lang="en-US" sz="2800" dirty="0" smtClean="0"/>
              <a:t>no flow of  </a:t>
            </a:r>
            <a:r>
              <a:rPr lang="el-GR" sz="2800" dirty="0" smtClean="0"/>
              <a:t>γ</a:t>
            </a:r>
            <a:r>
              <a:rPr lang="en-US" sz="2800" dirty="0" smtClean="0"/>
              <a:t>  at fixed point 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r>
              <a:rPr lang="en-US" sz="2800" dirty="0" smtClean="0"/>
              <a:t>naturalness due to enhanced symmetry</a:t>
            </a:r>
          </a:p>
          <a:p>
            <a:r>
              <a:rPr lang="en-US" sz="2800" dirty="0" smtClean="0"/>
              <a:t>small deviations from fixed point due to running couplings: leading effect is lower bound on Fermi scale by quark-</a:t>
            </a:r>
            <a:r>
              <a:rPr lang="en-US" sz="2800" dirty="0" err="1" smtClean="0"/>
              <a:t>antiquark</a:t>
            </a:r>
            <a:r>
              <a:rPr lang="en-US" sz="2800" dirty="0" smtClean="0"/>
              <a:t> condensates </a:t>
            </a:r>
            <a:endParaRPr lang="de-D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717032"/>
            <a:ext cx="4032448" cy="62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critical physics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/>
          <a:lstStyle/>
          <a:p>
            <a:r>
              <a:rPr lang="en-US" sz="2800" dirty="0" smtClean="0">
                <a:solidFill>
                  <a:srgbClr val="F9FBFD"/>
                </a:solidFill>
              </a:rPr>
              <a:t>second order phase transition corresponds to critical surface in general space of couplings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flow of couplings remains within critical surface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once couplings are near critical surface at one scale, they remain in the vicinity of critical surface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gauge hierarchy problem : explain why world is near critical surface for electroweak phase transition</a:t>
            </a:r>
          </a:p>
          <a:p>
            <a:r>
              <a:rPr lang="en-US" sz="3600" dirty="0" smtClean="0"/>
              <a:t>explanation can be at arbitrary scale !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7444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Spontaneous symmetry breaking</a:t>
            </a:r>
            <a:endParaRPr lang="de-DE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79DCFF"/>
                </a:solidFill>
              </a:rPr>
              <a:t>critical physics in statistical physics</a:t>
            </a:r>
            <a:endParaRPr lang="de-DE" sz="4000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use of naïve perturbation theory </a:t>
            </a:r>
          </a:p>
          <a:p>
            <a:pPr>
              <a:buNone/>
            </a:pPr>
            <a:r>
              <a:rPr lang="en-US" dirty="0" smtClean="0"/>
              <a:t>( without RG – improvement ) </a:t>
            </a:r>
          </a:p>
          <a:p>
            <a:pPr>
              <a:buNone/>
            </a:pPr>
            <a:r>
              <a:rPr lang="en-US" dirty="0" smtClean="0"/>
              <a:t>would make the existence of critical temperature look “unnatural”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>
                <a:solidFill>
                  <a:srgbClr val="F9FBFD"/>
                </a:solidFill>
              </a:rPr>
              <a:t>artefact</a:t>
            </a:r>
            <a:r>
              <a:rPr lang="en-US" dirty="0" smtClean="0">
                <a:solidFill>
                  <a:srgbClr val="F9FBFD"/>
                </a:solidFill>
              </a:rPr>
              <a:t> of badly converging expansion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self-tuned criticality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deviation from fixed point is an irrelevant parameter (A&gt;2)</a:t>
            </a:r>
          </a:p>
          <a:p>
            <a:r>
              <a:rPr lang="en-US" sz="2800" dirty="0" smtClean="0"/>
              <a:t>critical behavior realized for wide range of parameters </a:t>
            </a:r>
          </a:p>
          <a:p>
            <a:r>
              <a:rPr lang="en-US" sz="2800" dirty="0" smtClean="0"/>
              <a:t>in statistical physics : models of this type are known for d=2 </a:t>
            </a:r>
          </a:p>
          <a:p>
            <a:r>
              <a:rPr lang="en-US" sz="2800" dirty="0" smtClean="0"/>
              <a:t>d=4: second order phase transitions found , </a:t>
            </a:r>
          </a:p>
          <a:p>
            <a:pPr>
              <a:buNone/>
            </a:pPr>
            <a:r>
              <a:rPr lang="en-US" sz="2800" dirty="0" smtClean="0"/>
              <a:t>    self-tuned criticality found in models of scalars coupled to gauge fields (QCD),  </a:t>
            </a:r>
            <a:r>
              <a:rPr lang="en-US" sz="2400" dirty="0" err="1" smtClean="0">
                <a:solidFill>
                  <a:srgbClr val="F9FBFD"/>
                </a:solidFill>
              </a:rPr>
              <a:t>Gies</a:t>
            </a:r>
            <a:r>
              <a:rPr lang="en-US" sz="2400" dirty="0" smtClean="0">
                <a:solidFill>
                  <a:srgbClr val="F9FBFD"/>
                </a:solidFill>
              </a:rPr>
              <a:t>…</a:t>
            </a:r>
            <a:endParaRPr lang="en-US" sz="2800" dirty="0" smtClean="0">
              <a:solidFill>
                <a:srgbClr val="F9FBFD"/>
              </a:solidFill>
            </a:endParaRPr>
          </a:p>
          <a:p>
            <a:pPr>
              <a:buNone/>
            </a:pPr>
            <a:r>
              <a:rPr lang="en-US" sz="2800" dirty="0"/>
              <a:t> </a:t>
            </a:r>
            <a:r>
              <a:rPr lang="en-US" sz="2800" dirty="0" smtClean="0"/>
              <a:t>   realistic electroweak model not yet found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SUSY </a:t>
            </a:r>
            <a:r>
              <a:rPr lang="en-US" dirty="0" err="1" smtClean="0">
                <a:solidFill>
                  <a:srgbClr val="79DCFF"/>
                </a:solidFill>
              </a:rPr>
              <a:t>vs</a:t>
            </a:r>
            <a:r>
              <a:rPr lang="en-US" dirty="0" smtClean="0">
                <a:solidFill>
                  <a:srgbClr val="79DCFF"/>
                </a:solidFill>
              </a:rPr>
              <a:t> Standard Model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natural predictions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baryon and lepton number conservation                  </a:t>
            </a:r>
            <a:r>
              <a:rPr lang="en-US" sz="2800" dirty="0" smtClean="0">
                <a:solidFill>
                  <a:srgbClr val="FFFF00"/>
                </a:solidFill>
              </a:rPr>
              <a:t>S</a:t>
            </a:r>
            <a:r>
              <a:rPr lang="en-US" sz="2800" dirty="0" smtClean="0"/>
              <a:t>M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flavor and CP violation described by CKM matrix   </a:t>
            </a:r>
            <a:r>
              <a:rPr lang="en-US" sz="2800" dirty="0" smtClean="0"/>
              <a:t>SM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absence of strangeness violating neutral currents     </a:t>
            </a:r>
            <a:r>
              <a:rPr lang="en-US" sz="2800" dirty="0" smtClean="0"/>
              <a:t>SM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g-2 etc.</a:t>
            </a:r>
            <a:r>
              <a:rPr lang="en-US" sz="2800" dirty="0" smtClean="0"/>
              <a:t>                                                                     SM</a:t>
            </a:r>
          </a:p>
          <a:p>
            <a:r>
              <a:rPr lang="en-US" sz="2800" dirty="0" smtClean="0">
                <a:solidFill>
                  <a:srgbClr val="F9FBFD"/>
                </a:solidFill>
              </a:rPr>
              <a:t>dark matter particle (WIMP)                                 </a:t>
            </a:r>
            <a:r>
              <a:rPr lang="en-US" sz="2800" dirty="0" smtClean="0"/>
              <a:t>SUSY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gravitational running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933056"/>
            <a:ext cx="2736304" cy="110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3816424" cy="1330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924054"/>
            <a:ext cx="2376264" cy="1089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988840"/>
            <a:ext cx="27051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1187624" y="5445224"/>
            <a:ext cx="71821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&lt; 0 for gauge and Yukawa couplings</a:t>
            </a:r>
          </a:p>
          <a:p>
            <a:r>
              <a:rPr lang="en-US" dirty="0" smtClean="0"/>
              <a:t>                 asymptotic freedom</a:t>
            </a:r>
          </a:p>
        </p:txBody>
      </p:sp>
      <p:sp>
        <p:nvSpPr>
          <p:cNvPr id="8" name="Pfeil nach rechts 7"/>
          <p:cNvSpPr/>
          <p:nvPr/>
        </p:nvSpPr>
        <p:spPr>
          <a:xfrm>
            <a:off x="2555776" y="6093296"/>
            <a:ext cx="504056" cy="2880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9DCFF"/>
                </a:solidFill>
              </a:rPr>
              <a:t>bound on top quark mass</a:t>
            </a:r>
            <a:endParaRPr lang="de-DE" dirty="0">
              <a:solidFill>
                <a:srgbClr val="79DCFF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5157192"/>
            <a:ext cx="284797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48631"/>
          <a:stretch>
            <a:fillRect/>
          </a:stretch>
        </p:blipFill>
        <p:spPr bwMode="auto">
          <a:xfrm>
            <a:off x="1763688" y="3212976"/>
            <a:ext cx="5112568" cy="1477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827584" y="1556792"/>
            <a:ext cx="684076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quartic</a:t>
            </a:r>
            <a:r>
              <a:rPr lang="en-US" dirty="0" smtClean="0"/>
              <a:t> scalar coupling has to remain positive during flow</a:t>
            </a:r>
          </a:p>
          <a:p>
            <a:r>
              <a:rPr lang="en-US" sz="1800" dirty="0" smtClean="0"/>
              <a:t>( otherwise Coleman-Weinberg symmetry breaking at high scale)</a:t>
            </a:r>
            <a:endParaRPr lang="de-DE" sz="1800" dirty="0"/>
          </a:p>
        </p:txBody>
      </p:sp>
      <p:sp>
        <p:nvSpPr>
          <p:cNvPr id="7" name="Textfeld 6"/>
          <p:cNvSpPr txBox="1"/>
          <p:nvPr/>
        </p:nvSpPr>
        <p:spPr>
          <a:xfrm>
            <a:off x="4499992" y="5301208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 ~170 </a:t>
            </a:r>
            <a:r>
              <a:rPr lang="en-US" sz="3600" dirty="0" err="1" smtClean="0"/>
              <a:t>GeV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8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79DCFF"/>
                </a:solidFill>
              </a:rPr>
              <a:t>Physics only describes probabilities</a:t>
            </a:r>
          </a:p>
        </p:txBody>
      </p:sp>
      <p:sp>
        <p:nvSpPr>
          <p:cNvPr id="14028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59113" y="5661025"/>
            <a:ext cx="2700337" cy="8921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4000" smtClean="0"/>
              <a:t>Gott würfelt</a:t>
            </a:r>
            <a:r>
              <a:rPr lang="en-US" sz="2800" smtClean="0"/>
              <a:t> </a:t>
            </a:r>
          </a:p>
        </p:txBody>
      </p:sp>
      <p:pic>
        <p:nvPicPr>
          <p:cNvPr id="9220" name="Picture 4" descr="godplaysdi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2147888"/>
            <a:ext cx="30241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diceUniver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9338" y="2100263"/>
            <a:ext cx="3025775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Design1">
  <a:themeElements>
    <a:clrScheme name="Benutzerdefiniert 3">
      <a:dk1>
        <a:srgbClr val="000514"/>
      </a:dk1>
      <a:lt1>
        <a:srgbClr val="FFFF00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84E0FF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10">
        <a:dk1>
          <a:srgbClr val="000514"/>
        </a:dk1>
        <a:lt1>
          <a:srgbClr val="FF0000"/>
        </a:lt1>
        <a:dk2>
          <a:srgbClr val="003399"/>
        </a:dk2>
        <a:lt2>
          <a:srgbClr val="E9341B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1506</Words>
  <Application>Microsoft Macintosh PowerPoint</Application>
  <PresentationFormat>On-screen Show (4:3)</PresentationFormat>
  <Paragraphs>302</Paragraphs>
  <Slides>84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84</vt:i4>
      </vt:variant>
    </vt:vector>
  </HeadingPairs>
  <TitlesOfParts>
    <vt:vector size="86" baseType="lpstr">
      <vt:lpstr>Design1</vt:lpstr>
      <vt:lpstr>Strömung</vt:lpstr>
      <vt:lpstr>The Higgs boson and its mass </vt:lpstr>
      <vt:lpstr>LHC : Higgs particle observation</vt:lpstr>
      <vt:lpstr>a prediction…</vt:lpstr>
      <vt:lpstr>Higgs boson found</vt:lpstr>
      <vt:lpstr>standard model Higgs boson</vt:lpstr>
      <vt:lpstr>Spontaneous symmetry breaking  confirmed at the LHC</vt:lpstr>
      <vt:lpstr>Higgs mechanism verified</vt:lpstr>
      <vt:lpstr>Spontaneous symmetry breaking</vt:lpstr>
      <vt:lpstr>Physics only describes probabilities</vt:lpstr>
      <vt:lpstr>Physics only describes probabilities</vt:lpstr>
      <vt:lpstr>Physics only describes probabilities</vt:lpstr>
      <vt:lpstr>Spontaneous symmetry breaking</vt:lpstr>
      <vt:lpstr>Scalar potential</vt:lpstr>
      <vt:lpstr>Radial mode and  Goldstone mode</vt:lpstr>
      <vt:lpstr>massless Goldstone mode</vt:lpstr>
      <vt:lpstr>Abelian Higgs mechanism supraconductivity</vt:lpstr>
      <vt:lpstr>Abelian Higgs mechanism supraconductivity</vt:lpstr>
      <vt:lpstr>Gauge symmetry</vt:lpstr>
      <vt:lpstr>Photon mass m=e φ</vt:lpstr>
      <vt:lpstr>Standard – Model of  electroweak interactions : Higgs - mechanism</vt:lpstr>
      <vt:lpstr>lessons</vt:lpstr>
      <vt:lpstr>1  Vacuum is complicated</vt:lpstr>
      <vt:lpstr>mass generated by vacuum properties</vt:lpstr>
      <vt:lpstr>vacuum is not empty !</vt:lpstr>
      <vt:lpstr>2  Fundamental “constants” are not constant</vt:lpstr>
      <vt:lpstr>PowerPoint Presentation</vt:lpstr>
      <vt:lpstr>Fundamental couplings in quantum field theory</vt:lpstr>
      <vt:lpstr>Condensed matter physics : laws depend on state of the system</vt:lpstr>
      <vt:lpstr>Standard model of particle physics :</vt:lpstr>
      <vt:lpstr>Cosmology :</vt:lpstr>
      <vt:lpstr>Restoration of symmetry at high temperature  in the early Universe</vt:lpstr>
      <vt:lpstr>Standard – Model of  electroweak interactions : Higgs - mechanism</vt:lpstr>
      <vt:lpstr>In hot plasma  of early Universe :  masses of electron und muon  not different!  similar strength of electromagnetic and weak interaction</vt:lpstr>
      <vt:lpstr>electromagnetic phase transition in early universe</vt:lpstr>
      <vt:lpstr>Varying couplings</vt:lpstr>
      <vt:lpstr>Can variation of fundamental “constants” be observed ?</vt:lpstr>
      <vt:lpstr>PowerPoint Presentation</vt:lpstr>
      <vt:lpstr>Static scalar fields</vt:lpstr>
      <vt:lpstr>Observation of time- or space- variation of couplings   Physics beyond Standard Model</vt:lpstr>
      <vt:lpstr>Particle masses in  quintessence cosmology</vt:lpstr>
      <vt:lpstr>3   Standard model of particle physics could be valid down to the Planck length</vt:lpstr>
      <vt:lpstr>The mass of the Higgs boson, the great desert, and asymptotic safety of gravity</vt:lpstr>
      <vt:lpstr>a prediction…</vt:lpstr>
      <vt:lpstr>key points</vt:lpstr>
      <vt:lpstr>PowerPoint Presentation</vt:lpstr>
      <vt:lpstr>PowerPoint Presentation</vt:lpstr>
      <vt:lpstr>Quartic scalar coupling</vt:lpstr>
      <vt:lpstr>Radial mode = Higgs scalar</vt:lpstr>
      <vt:lpstr>Running couplings,  Infrared interval, UV-IR mapping </vt:lpstr>
      <vt:lpstr>renormalization</vt:lpstr>
      <vt:lpstr>Running quartic scalar coupling λ and Yukawa coupling of top quark  h</vt:lpstr>
      <vt:lpstr>running SM couplings</vt:lpstr>
      <vt:lpstr>Partial infrared fixed point </vt:lpstr>
      <vt:lpstr>infrared interval</vt:lpstr>
      <vt:lpstr>infrared interval</vt:lpstr>
      <vt:lpstr>realistic mass of top quark (2010), ultraviolet cutoff:  reduced Planck mass </vt:lpstr>
      <vt:lpstr>ultraviolet- infrared map</vt:lpstr>
      <vt:lpstr>high scale fixed point</vt:lpstr>
      <vt:lpstr>high scale fixed point</vt:lpstr>
      <vt:lpstr>key points</vt:lpstr>
      <vt:lpstr>fixed point in short-distance theory</vt:lpstr>
      <vt:lpstr>asymptotic safety for gravity</vt:lpstr>
      <vt:lpstr>running Planck mass</vt:lpstr>
      <vt:lpstr>fixed point for dimensionless ratio M/k</vt:lpstr>
      <vt:lpstr>scaling at short distances</vt:lpstr>
      <vt:lpstr>infrared unstable fixed point: transition from scaling to constant Planck mass</vt:lpstr>
      <vt:lpstr>modified running of quartic scalar coupling in presence of metric fluctuations</vt:lpstr>
      <vt:lpstr>short distance fixed point at λ=0</vt:lpstr>
      <vt:lpstr>running quartic scalar coupling</vt:lpstr>
      <vt:lpstr>Sensitivity to Higgs boson mass for given top quark mass</vt:lpstr>
      <vt:lpstr>top “prediction” for known  Higgs boson mass </vt:lpstr>
      <vt:lpstr>conclusions</vt:lpstr>
      <vt:lpstr>PowerPoint Presentation</vt:lpstr>
      <vt:lpstr>PowerPoint Presentation</vt:lpstr>
      <vt:lpstr>gauge hierarchy problem and fine tuning problem</vt:lpstr>
      <vt:lpstr>quantum effective potential</vt:lpstr>
      <vt:lpstr>anomalous mass dimension</vt:lpstr>
      <vt:lpstr>fixed point for γ  = 0</vt:lpstr>
      <vt:lpstr>critical physics</vt:lpstr>
      <vt:lpstr>critical physics in statistical physics</vt:lpstr>
      <vt:lpstr>self-tuned criticality</vt:lpstr>
      <vt:lpstr>SUSY vs Standard Model</vt:lpstr>
      <vt:lpstr>gravitational running</vt:lpstr>
      <vt:lpstr>bound on top quark mass</vt:lpstr>
    </vt:vector>
  </TitlesOfParts>
  <Company>Theoretische 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QCD – from the vacuum to high temperature</dc:title>
  <dc:creator>C. Wetterich</dc:creator>
  <cp:lastModifiedBy>Christof Wetterich</cp:lastModifiedBy>
  <cp:revision>235</cp:revision>
  <dcterms:created xsi:type="dcterms:W3CDTF">2004-03-09T15:21:32Z</dcterms:created>
  <dcterms:modified xsi:type="dcterms:W3CDTF">2012-12-21T10:17:11Z</dcterms:modified>
</cp:coreProperties>
</file>