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66"/>
  </p:notesMasterIdLst>
  <p:handoutMasterIdLst>
    <p:handoutMasterId r:id="rId67"/>
  </p:handoutMasterIdLst>
  <p:sldIdLst>
    <p:sldId id="1067" r:id="rId2"/>
    <p:sldId id="1228" r:id="rId3"/>
    <p:sldId id="1191" r:id="rId4"/>
    <p:sldId id="1217" r:id="rId5"/>
    <p:sldId id="1218" r:id="rId6"/>
    <p:sldId id="1219" r:id="rId7"/>
    <p:sldId id="1221" r:id="rId8"/>
    <p:sldId id="1220" r:id="rId9"/>
    <p:sldId id="1275" r:id="rId10"/>
    <p:sldId id="1222" r:id="rId11"/>
    <p:sldId id="1223" r:id="rId12"/>
    <p:sldId id="1224" r:id="rId13"/>
    <p:sldId id="1227" r:id="rId14"/>
    <p:sldId id="1225" r:id="rId15"/>
    <p:sldId id="1226" r:id="rId16"/>
    <p:sldId id="1240" r:id="rId17"/>
    <p:sldId id="1230" r:id="rId18"/>
    <p:sldId id="1239" r:id="rId19"/>
    <p:sldId id="1212" r:id="rId20"/>
    <p:sldId id="1210" r:id="rId21"/>
    <p:sldId id="1211" r:id="rId22"/>
    <p:sldId id="1214" r:id="rId23"/>
    <p:sldId id="1277" r:id="rId24"/>
    <p:sldId id="1216" r:id="rId25"/>
    <p:sldId id="1244" r:id="rId26"/>
    <p:sldId id="1213" r:id="rId27"/>
    <p:sldId id="1241" r:id="rId28"/>
    <p:sldId id="1276" r:id="rId29"/>
    <p:sldId id="1245" r:id="rId30"/>
    <p:sldId id="1247" r:id="rId31"/>
    <p:sldId id="1248" r:id="rId32"/>
    <p:sldId id="1246" r:id="rId33"/>
    <p:sldId id="1249" r:id="rId34"/>
    <p:sldId id="1250" r:id="rId35"/>
    <p:sldId id="1251" r:id="rId36"/>
    <p:sldId id="1252" r:id="rId37"/>
    <p:sldId id="1253" r:id="rId38"/>
    <p:sldId id="1254" r:id="rId39"/>
    <p:sldId id="1255" r:id="rId40"/>
    <p:sldId id="1256" r:id="rId41"/>
    <p:sldId id="1257" r:id="rId42"/>
    <p:sldId id="1258" r:id="rId43"/>
    <p:sldId id="1260" r:id="rId44"/>
    <p:sldId id="1261" r:id="rId45"/>
    <p:sldId id="1262" r:id="rId46"/>
    <p:sldId id="1263" r:id="rId47"/>
    <p:sldId id="1264" r:id="rId48"/>
    <p:sldId id="1265" r:id="rId49"/>
    <p:sldId id="1266" r:id="rId50"/>
    <p:sldId id="1267" r:id="rId51"/>
    <p:sldId id="1268" r:id="rId52"/>
    <p:sldId id="1269" r:id="rId53"/>
    <p:sldId id="1270" r:id="rId54"/>
    <p:sldId id="1117" r:id="rId55"/>
    <p:sldId id="1274" r:id="rId56"/>
    <p:sldId id="1111" r:id="rId57"/>
    <p:sldId id="1048" r:id="rId58"/>
    <p:sldId id="1229" r:id="rId59"/>
    <p:sldId id="1273" r:id="rId60"/>
    <p:sldId id="1169" r:id="rId61"/>
    <p:sldId id="1271" r:id="rId62"/>
    <p:sldId id="566" r:id="rId63"/>
    <p:sldId id="567" r:id="rId64"/>
    <p:sldId id="1047" r:id="rId65"/>
  </p:sldIdLst>
  <p:sldSz cx="9144000" cy="6858000" type="screen4x3"/>
  <p:notesSz cx="6858000" cy="9144000"/>
  <p:custDataLst>
    <p:tags r:id="rId6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FF"/>
    <a:srgbClr val="FFFF00"/>
    <a:srgbClr val="FB250F"/>
    <a:srgbClr val="00FF00"/>
    <a:srgbClr val="33CC33"/>
    <a:srgbClr val="0033CC"/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86420"/>
  </p:normalViewPr>
  <p:slideViewPr>
    <p:cSldViewPr>
      <p:cViewPr varScale="1">
        <p:scale>
          <a:sx n="112" d="100"/>
          <a:sy n="112" d="100"/>
        </p:scale>
        <p:origin x="164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3" d="100"/>
        <a:sy n="113" d="100"/>
      </p:scale>
      <p:origin x="0" y="87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fld id="{3FE6D2E3-B798-8A4B-92BB-F4B203A431AF}" type="datetimeFigureOut">
              <a:rPr lang="en-US" altLang="x-none"/>
              <a:pPr/>
              <a:t>6/14/18</a:t>
            </a:fld>
            <a:endParaRPr lang="en-US" altLang="x-none"/>
          </a:p>
        </p:txBody>
      </p:sp>
      <p:sp>
        <p:nvSpPr>
          <p:cNvPr id="130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ffectLst/>
                <a:latin typeface="Arial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ffectLst/>
              </a:defRPr>
            </a:lvl1pPr>
          </a:lstStyle>
          <a:p>
            <a:fld id="{0EC1A89A-9CB1-854F-8A88-F58056C6C21C}" type="slidenum">
              <a:rPr lang="en-US" altLang="x-none"/>
              <a:pPr/>
              <a:t>‹#›</a:t>
            </a:fld>
            <a:endParaRPr lang="en-US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0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  <p:sp>
        <p:nvSpPr>
          <p:cNvPr id="470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0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7FECDED1-A392-984B-B686-D0C9AB95DDA3}" type="slidenum">
              <a:rPr lang="de-DE" altLang="x-none"/>
              <a:pPr/>
              <a:t>‹#›</a:t>
            </a:fld>
            <a:endParaRPr lang="de-DE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25305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4317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58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5289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66981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90614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1465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98902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1135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74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8630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64971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9948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87654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96662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67424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53191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738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6653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8550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9142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r" eaLnBrk="1" hangingPunct="1"/>
            <a:fld id="{EF0265FC-2185-3348-A762-0372141FBA3B}" type="slidenum">
              <a:rPr lang="de-DE" altLang="x-none" sz="1200">
                <a:effectLst/>
              </a:rPr>
              <a:pPr algn="r" eaLnBrk="1" hangingPunct="1"/>
              <a:t>11</a:t>
            </a:fld>
            <a:endParaRPr lang="de-DE" altLang="x-none" sz="1200">
              <a:effectLst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9465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31322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76984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52622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29572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378671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8177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fld id="{BCB97381-0B19-7C44-A619-FB2A08DD58E2}" type="slidenum">
              <a:rPr lang="de-DE" altLang="x-none" sz="1200"/>
              <a:pPr eaLnBrk="1" hangingPunct="1"/>
              <a:t>12</a:t>
            </a:fld>
            <a:endParaRPr lang="de-DE" altLang="x-none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62694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3BB23F86-A61D-7648-9931-FB9BC48A90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FCBD5622-DD71-4C43-B0F1-2D3D220833FE}" type="slidenum">
              <a:rPr lang="de-DE" altLang="de-DE" smtClean="0">
                <a:latin typeface="Arial" panose="020B0604020202020204" pitchFamily="34" charset="0"/>
              </a:rPr>
              <a:pPr/>
              <a:t>62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56DA9D0C-986A-7C4D-BA6F-D1D3A0F3F9F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D5680F9D-1653-A74A-893C-55A7253EC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3166383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>
            <a:extLst>
              <a:ext uri="{FF2B5EF4-FFF2-40B4-BE49-F238E27FC236}">
                <a16:creationId xmlns:a16="http://schemas.microsoft.com/office/drawing/2014/main" id="{D6302A3C-E182-904F-8FCA-65362A7AEA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fld id="{8D9D1439-8E04-FF44-822C-D2EC24C51991}" type="slidenum">
              <a:rPr lang="de-DE" altLang="de-DE" smtClean="0">
                <a:latin typeface="Arial" panose="020B0604020202020204" pitchFamily="34" charset="0"/>
              </a:rPr>
              <a:pPr/>
              <a:t>63</a:t>
            </a:fld>
            <a:endParaRPr lang="de-DE" altLang="de-DE">
              <a:latin typeface="Arial" panose="020B0604020202020204" pitchFamily="34" charset="0"/>
            </a:endParaRPr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1D34A7BA-775A-E74F-8B33-BF364AB98F3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F246F55-CD7E-394C-994D-966770B10B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88107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2736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8686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06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</a:defRPr>
            </a:lvl9pPr>
          </a:lstStyle>
          <a:p>
            <a:pPr eaLnBrk="1" hangingPunct="1"/>
            <a:fld id="{3644EF2E-F7F1-A444-8BC1-780D5A8EA282}" type="slidenum">
              <a:rPr lang="de-DE" altLang="x-none">
                <a:latin typeface="Arial" charset="0"/>
              </a:rPr>
              <a:pPr eaLnBrk="1" hangingPunct="1"/>
              <a:t>17</a:t>
            </a:fld>
            <a:endParaRPr lang="de-DE" altLang="x-none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194302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3240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75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675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ABE36D-2AD0-DA41-A6ED-174B7E677CAB}" type="slidenum">
              <a:rPr lang="de-DE" altLang="x-none"/>
              <a:pPr/>
              <a:t>‹#›</a:t>
            </a:fld>
            <a:endParaRPr lang="de-DE" altLang="x-none"/>
          </a:p>
        </p:txBody>
      </p:sp>
    </p:spTree>
    <p:extLst>
      <p:ext uri="{BB962C8B-B14F-4D97-AF65-F5344CB8AC3E}">
        <p14:creationId xmlns:p14="http://schemas.microsoft.com/office/powerpoint/2010/main" val="131788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AC78DD-5898-A44B-9C6C-7D69A9DD5421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225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2A5C50-E823-8B4A-A9F7-015C3882BF1C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006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157F6B-BAFB-6646-986C-B4BB4E6B7B81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17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431BA5-8F46-474C-AB49-EA43B0687EFB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1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CA6BD4-8D10-8D45-A61E-A4548E87F32B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70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3C9B8-4A4A-444A-AEA2-7CE8B726EB13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5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C62609-4CFF-F346-A71C-42830BC0D934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36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017CE2-F66A-064E-9F97-0B5AE2CFB227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2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F64D6-E45E-074B-9339-4CC9EBDB2DCF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274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6F3CF3-F56C-DE45-BC45-09E724F039D8}" type="slidenum">
              <a:rPr lang="de-DE" altLang="x-none"/>
              <a:pPr/>
              <a:t>‹#›</a:t>
            </a:fld>
            <a:endParaRPr lang="de-DE" altLang="x-non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0540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/>
              </a:defRPr>
            </a:lvl1pPr>
          </a:lstStyle>
          <a:p>
            <a:fld id="{9D3A72B5-827E-544F-9739-D14881137BB4}" type="slidenum">
              <a:rPr lang="de-DE" altLang="x-none"/>
              <a:pPr/>
              <a:t>‹#›</a:t>
            </a:fld>
            <a:endParaRPr lang="de-DE" altLang="x-none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65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6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  <p:sp>
            <p:nvSpPr>
              <p:cNvPr id="665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e-DE">
                  <a:latin typeface="Garamond" pitchFamily="18" charset="0"/>
                  <a:ea typeface="+mn-ea"/>
                </a:endParaRPr>
              </a:p>
            </p:txBody>
          </p:sp>
        </p:grpSp>
        <p:sp>
          <p:nvSpPr>
            <p:cNvPr id="665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  <p:sp>
          <p:nvSpPr>
            <p:cNvPr id="6657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DE">
                <a:latin typeface="Garamond" pitchFamily="18" charset="0"/>
                <a:ea typeface="+mn-ea"/>
              </a:endParaRPr>
            </a:p>
          </p:txBody>
        </p:sp>
      </p:grpSp>
      <p:sp>
        <p:nvSpPr>
          <p:cNvPr id="665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665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/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65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x-none"/>
              <a:t>Textmasterformate durch Klicken bearbeiten</a:t>
            </a:r>
          </a:p>
          <a:p>
            <a:pPr lvl="1"/>
            <a:r>
              <a:rPr lang="de-DE" altLang="x-none"/>
              <a:t>Zweite Ebene</a:t>
            </a:r>
          </a:p>
          <a:p>
            <a:pPr lvl="2"/>
            <a:r>
              <a:rPr lang="de-DE" altLang="x-none"/>
              <a:t>Dritte Ebene</a:t>
            </a:r>
          </a:p>
          <a:p>
            <a:pPr lvl="3"/>
            <a:r>
              <a:rPr lang="de-DE" altLang="x-none"/>
              <a:t>Vierte Ebene</a:t>
            </a:r>
          </a:p>
          <a:p>
            <a:pPr lvl="4"/>
            <a:r>
              <a:rPr lang="de-DE" altLang="x-none"/>
              <a:t>Fünfte Ebene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07" r:id="rId1"/>
    <p:sldLayoutId id="2147484397" r:id="rId2"/>
    <p:sldLayoutId id="2147484398" r:id="rId3"/>
    <p:sldLayoutId id="2147484399" r:id="rId4"/>
    <p:sldLayoutId id="2147484400" r:id="rId5"/>
    <p:sldLayoutId id="2147484401" r:id="rId6"/>
    <p:sldLayoutId id="2147484402" r:id="rId7"/>
    <p:sldLayoutId id="2147484403" r:id="rId8"/>
    <p:sldLayoutId id="2147484404" r:id="rId9"/>
    <p:sldLayoutId id="2147484405" r:id="rId10"/>
    <p:sldLayoutId id="21474844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7" Type="http://schemas.openxmlformats.org/officeDocument/2006/relationships/image" Target="../media/image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tif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0" b="19008"/>
          <a:stretch>
            <a:fillRect/>
          </a:stretch>
        </p:blipFill>
        <p:spPr bwMode="auto">
          <a:xfrm>
            <a:off x="0" y="2060575"/>
            <a:ext cx="914400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18488" cy="17145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Graviton fluctuations erase the cosmological constant</a:t>
            </a:r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661248"/>
            <a:ext cx="6439570" cy="908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asymptotically</a:t>
            </a: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 vanishing cosmological „constant</a:t>
            </a:r>
            <a:r>
              <a:rPr lang="ja-JP" altLang="de-DE">
                <a:solidFill>
                  <a:srgbClr val="33CCFF"/>
                </a:solidFill>
                <a:ea typeface="MS PGothic" charset="-128"/>
              </a:rPr>
              <a:t>“</a:t>
            </a:r>
            <a:endParaRPr lang="de-DE" altLang="x-none">
              <a:solidFill>
                <a:srgbClr val="33CCFF"/>
              </a:solidFill>
              <a:ea typeface="MS PGothic" charset="-128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What matters : Ratio of potential divided by fourth power of Planck mass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vanishes for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→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</a:t>
            </a:r>
            <a:r>
              <a:rPr lang="el-GR" altLang="x-none">
                <a:solidFill>
                  <a:srgbClr val="FFFF00"/>
                </a:solidFill>
                <a:ea typeface="MS PGothic" charset="-128"/>
              </a:rPr>
              <a:t>∞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!</a:t>
            </a:r>
          </a:p>
        </p:txBody>
      </p:sp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429000"/>
            <a:ext cx="4248150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793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33CCFF"/>
                </a:solidFill>
                <a:ea typeface="+mj-ea"/>
                <a:cs typeface="+mj-cs"/>
              </a:rPr>
              <a:t>Quintessence</a:t>
            </a:r>
            <a:endParaRPr lang="de-DE" sz="4800" dirty="0">
              <a:solidFill>
                <a:srgbClr val="33CCFF"/>
              </a:solidFill>
              <a:ea typeface="+mj-ea"/>
              <a:cs typeface="+mj-cs"/>
            </a:endParaRP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088" y="2565400"/>
            <a:ext cx="7705725" cy="402113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4800" dirty="0">
                <a:solidFill>
                  <a:srgbClr val="33CCFF"/>
                </a:solidFill>
                <a:ea typeface="+mn-ea"/>
                <a:cs typeface="+mn-cs"/>
              </a:rPr>
              <a:t>  </a:t>
            </a: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Dynamical dark energy ,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4000" dirty="0">
                <a:solidFill>
                  <a:srgbClr val="33CCFF"/>
                </a:solidFill>
                <a:ea typeface="+mn-ea"/>
                <a:cs typeface="+mn-cs"/>
              </a:rPr>
              <a:t>  generated by 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scalar</a:t>
            </a:r>
            <a:r>
              <a:rPr lang="en-US" sz="4000" dirty="0">
                <a:solidFill>
                  <a:srgbClr val="33CC33"/>
                </a:solidFill>
                <a:ea typeface="+mn-ea"/>
                <a:cs typeface="+mn-cs"/>
              </a:rPr>
              <a:t> 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field (</a:t>
            </a:r>
            <a:r>
              <a:rPr lang="en-US" sz="4000" dirty="0" err="1">
                <a:solidFill>
                  <a:srgbClr val="FFFF00"/>
                </a:solidFill>
                <a:ea typeface="+mn-ea"/>
                <a:cs typeface="+mn-cs"/>
              </a:rPr>
              <a:t>cosmon</a:t>
            </a:r>
            <a:r>
              <a:rPr lang="en-US" sz="4000" dirty="0">
                <a:solidFill>
                  <a:srgbClr val="FFFF00"/>
                </a:solidFill>
                <a:ea typeface="+mn-ea"/>
                <a:cs typeface="+mn-cs"/>
              </a:rPr>
              <a:t> )</a:t>
            </a:r>
            <a:endParaRPr lang="de-DE" sz="44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sp>
        <p:nvSpPr>
          <p:cNvPr id="145412" name="Text Box 4"/>
          <p:cNvSpPr txBox="1">
            <a:spLocks noChangeArrowheads="1"/>
          </p:cNvSpPr>
          <p:nvPr/>
        </p:nvSpPr>
        <p:spPr bwMode="auto">
          <a:xfrm>
            <a:off x="2268538" y="5734050"/>
            <a:ext cx="67675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C.Wetterich,Nucl.Phys.B302(1988)668,            24.9.87</a:t>
            </a:r>
          </a:p>
          <a:p>
            <a:pPr>
              <a:defRPr/>
            </a:pPr>
            <a:r>
              <a:rPr 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ea typeface="+mn-ea"/>
              </a:rPr>
              <a:t>P.J.E.Peebles,B.Ratra,ApJ.Lett.325(1988)L17,  20.10.87</a:t>
            </a:r>
            <a:endParaRPr lang="de-DE" sz="2000"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16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68313" y="476250"/>
            <a:ext cx="8424862" cy="3816350"/>
          </a:xfrm>
          <a:solidFill>
            <a:srgbClr val="33CCFF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Prediction :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 homogeneous dark energy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influences recent cosmology</a:t>
            </a: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b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  <a:ea typeface="+mj-ea"/>
                <a:cs typeface="+mj-cs"/>
              </a:rPr>
              <a:t>- of same order as dark matter -</a:t>
            </a:r>
            <a:endParaRPr lang="de-DE" sz="4000" dirty="0">
              <a:solidFill>
                <a:srgbClr val="FFFF00"/>
              </a:solidFill>
              <a:ea typeface="+mj-ea"/>
              <a:cs typeface="+mj-cs"/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592138" y="4953000"/>
            <a:ext cx="8351837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Original models do not fit the present observations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…. modifications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 ( different growth of neutrino mass )</a:t>
            </a:r>
            <a:endParaRPr lang="de-DE" altLang="x-none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292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Scalar field coupled to gravity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Effective Planck mass depends on scalar field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Simple quadratic scalar potential involves intrinsic mass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μ</a:t>
            </a:r>
            <a:endParaRPr lang="en-US" altLang="x-none" sz="280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Nucleon and electron mass proportional to dynamical Planck mass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24400"/>
            <a:ext cx="68675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883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  <a:ea typeface="MS PGothic" charset="-128"/>
              </a:rPr>
              <a:t>“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Weyl scaling</a:t>
            </a:r>
            <a:r>
              <a:rPr lang="en-US" altLang="en-US" dirty="0">
                <a:solidFill>
                  <a:srgbClr val="FFFF00"/>
                </a:solidFill>
                <a:ea typeface="MS PGothic" charset="-128"/>
              </a:rPr>
              <a:t>”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maps variable gravity model to Universe with fixed masses and standard expansion history.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Exact equivalence of different frames !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Standard gravity coupled to scalar field.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835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Weyl scaling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action in Einstein frame :</a:t>
            </a:r>
          </a:p>
        </p:txBody>
      </p:sp>
    </p:spTree>
    <p:extLst>
      <p:ext uri="{BB962C8B-B14F-4D97-AF65-F5344CB8AC3E}">
        <p14:creationId xmlns:p14="http://schemas.microsoft.com/office/powerpoint/2010/main" val="1205022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Quantum gravity computation by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functional renormalization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7" y="2780928"/>
            <a:ext cx="68407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Introduce infrared cutoff with scale k,</a:t>
            </a:r>
          </a:p>
          <a:p>
            <a:r>
              <a:rPr lang="en-US" i="1" dirty="0"/>
              <a:t>such that only fluctuations with </a:t>
            </a:r>
          </a:p>
          <a:p>
            <a:r>
              <a:rPr lang="en-US" i="1" dirty="0"/>
              <a:t>( covariant) momenta larger than k</a:t>
            </a:r>
          </a:p>
          <a:p>
            <a:r>
              <a:rPr lang="en-US" i="1" dirty="0"/>
              <a:t>are included.</a:t>
            </a:r>
          </a:p>
          <a:p>
            <a:endParaRPr lang="en-US" i="1" dirty="0"/>
          </a:p>
          <a:p>
            <a:r>
              <a:rPr lang="en-US" i="1" dirty="0"/>
              <a:t>Then lower k towards zero</a:t>
            </a:r>
          </a:p>
        </p:txBody>
      </p:sp>
    </p:spTree>
    <p:extLst>
      <p:ext uri="{BB962C8B-B14F-4D97-AF65-F5344CB8AC3E}">
        <p14:creationId xmlns:p14="http://schemas.microsoft.com/office/powerpoint/2010/main" val="1954905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b="0" dirty="0">
                <a:solidFill>
                  <a:srgbClr val="33CCFF"/>
                </a:solidFill>
              </a:rPr>
              <a:t>Exact renormalization group equation</a:t>
            </a:r>
            <a:endParaRPr lang="de-DE" sz="4000" b="0" dirty="0">
              <a:solidFill>
                <a:srgbClr val="33CCFF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340768"/>
            <a:ext cx="6697662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873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Functional flow equation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33CCFF"/>
                </a:solidFill>
              </a:rPr>
              <a:t>for scale dependent effective action</a:t>
            </a:r>
          </a:p>
        </p:txBody>
      </p:sp>
      <p:pic>
        <p:nvPicPr>
          <p:cNvPr id="4" name="Picture 3" descr="F1"/>
          <p:cNvPicPr>
            <a:picLocks noChangeAspect="1" noChangeArrowheads="1"/>
          </p:cNvPicPr>
          <p:nvPr/>
        </p:nvPicPr>
        <p:blipFill rotWithShape="1"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1763688" y="2060848"/>
            <a:ext cx="3672408" cy="3882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1" y="4221088"/>
            <a:ext cx="3384375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exact propagator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5172904" y="2420888"/>
            <a:ext cx="1703351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IR cutoff</a:t>
            </a:r>
          </a:p>
        </p:txBody>
      </p:sp>
    </p:spTree>
    <p:extLst>
      <p:ext uri="{BB962C8B-B14F-4D97-AF65-F5344CB8AC3E}">
        <p14:creationId xmlns:p14="http://schemas.microsoft.com/office/powerpoint/2010/main" val="1059058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421554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contribution to flow of scalar potential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5888841"/>
            <a:ext cx="1206500" cy="673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824475"/>
            <a:ext cx="2981131" cy="6480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125" y="2695464"/>
            <a:ext cx="4608512" cy="7369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3655328"/>
            <a:ext cx="3683000" cy="647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1740" y="4608508"/>
            <a:ext cx="3149600" cy="97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0111" y="4608508"/>
            <a:ext cx="1987345" cy="9779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3655329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Litim</a:t>
            </a:r>
            <a:r>
              <a:rPr lang="en-US" sz="2800" dirty="0"/>
              <a:t> cutoff: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00" y="5891888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crucial dimensionless quantity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" name="Picture 10" descr="F1">
            <a:extLst>
              <a:ext uri="{FF2B5EF4-FFF2-40B4-BE49-F238E27FC236}">
                <a16:creationId xmlns:a16="http://schemas.microsoft.com/office/drawing/2014/main" id="{F684D97C-5894-BE48-8A3E-F62A13271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0" t="7517" r="22542" b="22843"/>
          <a:stretch/>
        </p:blipFill>
        <p:spPr bwMode="auto">
          <a:xfrm>
            <a:off x="7218660" y="1824475"/>
            <a:ext cx="1615100" cy="1707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2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4378498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In quantum gravity,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graviton fluctuations can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play an important role on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distances as large as the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size of the Universe</a:t>
            </a:r>
          </a:p>
        </p:txBody>
      </p:sp>
    </p:spTree>
    <p:extLst>
      <p:ext uri="{BB962C8B-B14F-4D97-AF65-F5344CB8AC3E}">
        <p14:creationId xmlns:p14="http://schemas.microsoft.com/office/powerpoint/2010/main" val="571878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equation for 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22" y="2858703"/>
            <a:ext cx="5676354" cy="3628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729016"/>
            <a:ext cx="4608512" cy="809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184" y="1747467"/>
            <a:ext cx="1400639" cy="7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2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354162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Flow of v </a:t>
            </a:r>
            <a:r>
              <a:rPr lang="en-US">
                <a:solidFill>
                  <a:srgbClr val="33CCFF"/>
                </a:solidFill>
              </a:rPr>
              <a:t>for </a:t>
            </a:r>
            <a:br>
              <a:rPr lang="en-US">
                <a:solidFill>
                  <a:srgbClr val="33CCFF"/>
                </a:solidFill>
              </a:rPr>
            </a:br>
            <a:r>
              <a:rPr lang="en-US">
                <a:solidFill>
                  <a:srgbClr val="33CCFF"/>
                </a:solidFill>
              </a:rPr>
              <a:t>different initial conditions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132856"/>
            <a:ext cx="6070600" cy="394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073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786210"/>
          </a:xfrm>
        </p:spPr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Infrared value of effective scalar potential for k/𝜒 </a:t>
            </a:r>
            <a:r>
              <a:rPr lang="is-IS" dirty="0">
                <a:solidFill>
                  <a:srgbClr val="33CCFF"/>
                </a:solidFill>
              </a:rPr>
              <a:t>→ 0</a:t>
            </a:r>
            <a:endParaRPr lang="en-US" dirty="0">
              <a:solidFill>
                <a:srgbClr val="33CC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3789040"/>
            <a:ext cx="3600166" cy="1486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888" y="2636912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 </a:t>
            </a:r>
            <a:r>
              <a:rPr lang="en-US" sz="4800" dirty="0">
                <a:solidFill>
                  <a:srgbClr val="FFFF00"/>
                </a:solidFill>
              </a:rPr>
              <a:t>v=1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5776" y="5733256"/>
            <a:ext cx="4752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  graviton barrier !</a:t>
            </a:r>
          </a:p>
        </p:txBody>
      </p:sp>
    </p:spTree>
    <p:extLst>
      <p:ext uri="{BB962C8B-B14F-4D97-AF65-F5344CB8AC3E}">
        <p14:creationId xmlns:p14="http://schemas.microsoft.com/office/powerpoint/2010/main" val="74964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075F3-65B1-1940-8C56-6F91EE2D0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3730426"/>
          </a:xfrm>
        </p:spPr>
        <p:txBody>
          <a:bodyPr/>
          <a:lstStyle/>
          <a:p>
            <a:r>
              <a:rPr lang="en-US" b="0" i="1" dirty="0">
                <a:solidFill>
                  <a:srgbClr val="FFFF00"/>
                </a:solidFill>
              </a:rPr>
              <a:t>Graviton fluctuations erase </a:t>
            </a:r>
            <a:br>
              <a:rPr lang="en-US" b="0" i="1" dirty="0">
                <a:solidFill>
                  <a:srgbClr val="FFFF00"/>
                </a:solidFill>
              </a:rPr>
            </a:br>
            <a:r>
              <a:rPr lang="en-US" b="0" i="1" dirty="0">
                <a:solidFill>
                  <a:srgbClr val="FFFF00"/>
                </a:solidFill>
              </a:rPr>
              <a:t>the cosmological constant</a:t>
            </a:r>
          </a:p>
        </p:txBody>
      </p:sp>
    </p:spTree>
    <p:extLst>
      <p:ext uri="{BB962C8B-B14F-4D97-AF65-F5344CB8AC3E}">
        <p14:creationId xmlns:p14="http://schemas.microsoft.com/office/powerpoint/2010/main" val="1453229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Ultraviolet behavior for  k/𝜒 </a:t>
            </a:r>
            <a:r>
              <a:rPr lang="is-IS" dirty="0">
                <a:solidFill>
                  <a:srgbClr val="33CCFF"/>
                </a:solidFill>
              </a:rPr>
              <a:t>→ ∞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556792"/>
            <a:ext cx="2592288" cy="10801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2959150"/>
            <a:ext cx="5143500" cy="106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907692"/>
            <a:ext cx="3517900" cy="1092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648" y="4869160"/>
            <a:ext cx="324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UV </a:t>
            </a:r>
            <a:r>
              <a:rPr lang="mr-IN" dirty="0"/>
              <a:t>–</a:t>
            </a:r>
            <a:r>
              <a:rPr lang="en-US" dirty="0"/>
              <a:t> and IR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r>
              <a:rPr lang="en-US" dirty="0"/>
              <a:t>fixed points</a:t>
            </a:r>
          </a:p>
        </p:txBody>
      </p:sp>
    </p:spTree>
    <p:extLst>
      <p:ext uri="{BB962C8B-B14F-4D97-AF65-F5344CB8AC3E}">
        <p14:creationId xmlns:p14="http://schemas.microsoft.com/office/powerpoint/2010/main" val="6288790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188641"/>
            <a:ext cx="8352160" cy="1512168"/>
          </a:xfrm>
        </p:spPr>
        <p:txBody>
          <a:bodyPr/>
          <a:lstStyle/>
          <a:p>
            <a:r>
              <a:rPr lang="en-US" altLang="x-none" sz="3600" dirty="0">
                <a:solidFill>
                  <a:srgbClr val="33CCFF"/>
                </a:solidFill>
                <a:ea typeface="MS PGothic" charset="-128"/>
              </a:rPr>
              <a:t>Quantum gravity has </a:t>
            </a:r>
            <a:br>
              <a:rPr lang="en-US" altLang="x-none" sz="3600" dirty="0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 sz="3600" dirty="0">
                <a:solidFill>
                  <a:srgbClr val="33CCFF"/>
                </a:solidFill>
                <a:ea typeface="MS PGothic" charset="-128"/>
              </a:rPr>
              <a:t>UV- and IR- fixed point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844824"/>
            <a:ext cx="3898177" cy="268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4782" y="4869160"/>
            <a:ext cx="83376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Near UV fixed point:</a:t>
            </a:r>
          </a:p>
          <a:p>
            <a:r>
              <a:rPr lang="en-US" sz="2800" dirty="0">
                <a:solidFill>
                  <a:srgbClr val="FFFF00"/>
                </a:solidFill>
              </a:rPr>
              <a:t>Relevant parameters yield undetermined couplings.</a:t>
            </a:r>
          </a:p>
          <a:p>
            <a:r>
              <a:rPr lang="en-US" sz="2800" dirty="0">
                <a:solidFill>
                  <a:srgbClr val="FFFF00"/>
                </a:solidFill>
              </a:rPr>
              <a:t>Quartic scalar coupling is irrelevant and can therefore be predicted.</a:t>
            </a:r>
          </a:p>
        </p:txBody>
      </p:sp>
    </p:spTree>
    <p:extLst>
      <p:ext uri="{BB962C8B-B14F-4D97-AF65-F5344CB8AC3E}">
        <p14:creationId xmlns:p14="http://schemas.microsoft.com/office/powerpoint/2010/main" val="6821591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2434282"/>
          </a:xfrm>
        </p:spPr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contribution to flow of quartic scalar coupling :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positive and substantial </a:t>
            </a:r>
            <a:br>
              <a:rPr lang="en-US" sz="4000" dirty="0">
                <a:solidFill>
                  <a:srgbClr val="FFFF00"/>
                </a:solidFill>
              </a:rPr>
            </a:br>
            <a:r>
              <a:rPr lang="en-US" sz="4000" dirty="0">
                <a:solidFill>
                  <a:srgbClr val="FFFF00"/>
                </a:solidFill>
              </a:rPr>
              <a:t>anomalous dimension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9059" y="3057793"/>
            <a:ext cx="5842000" cy="86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6862" y="4140342"/>
            <a:ext cx="29845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5349891"/>
            <a:ext cx="5638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1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79DCFF"/>
                </a:solidFill>
                <a:ea typeface="MS PGothic" charset="-128"/>
              </a:rPr>
              <a:t>a prediction…</a:t>
            </a:r>
            <a:endParaRPr lang="de-DE" altLang="x-none">
              <a:solidFill>
                <a:srgbClr val="79DCFF"/>
              </a:solidFill>
              <a:ea typeface="MS PGothic" charset="-128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78105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7983537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00" t="75000" r="26936" b="10001"/>
          <a:stretch>
            <a:fillRect/>
          </a:stretch>
        </p:blipFill>
        <p:spPr bwMode="auto">
          <a:xfrm>
            <a:off x="2051050" y="5876925"/>
            <a:ext cx="59531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2149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FC72FF-758B-5B40-B0C0-E8898C24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44824"/>
            <a:ext cx="6840760" cy="2683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87C141-FF1B-F141-80CF-62447AB8A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404" y="4869160"/>
            <a:ext cx="3788729" cy="6480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A95E2A8-852F-9249-8729-8000D07CC085}"/>
              </a:ext>
            </a:extLst>
          </p:cNvPr>
          <p:cNvSpPr/>
          <p:nvPr/>
        </p:nvSpPr>
        <p:spPr>
          <a:xfrm>
            <a:off x="1763688" y="5660379"/>
            <a:ext cx="5760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dirty="0" err="1">
                <a:effectLst/>
                <a:latin typeface="arial" panose="020B0604020202020204" pitchFamily="34" charset="0"/>
              </a:rPr>
              <a:t>Phys.Lett</a:t>
            </a:r>
            <a:r>
              <a:rPr lang="de-DE" sz="1400" b="1" dirty="0">
                <a:effectLst/>
                <a:latin typeface="arial" panose="020B0604020202020204" pitchFamily="34" charset="0"/>
              </a:rPr>
              <a:t>. B770 (2017) 268-271</a:t>
            </a:r>
            <a:endParaRPr lang="en-US" sz="1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A815FE8-A2B1-884A-936A-8CB6828D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Possible explanation of gauge hierarchy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293815-8116-214F-91AC-B65FCB246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44" y="3296822"/>
            <a:ext cx="2160240" cy="420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D9BD2-B023-6148-A286-C1A071E28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857798"/>
            <a:ext cx="9779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64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Quantum scale symmetry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de-DE" altLang="x-none">
                <a:ea typeface="MS PGothic" charset="-128"/>
              </a:rPr>
              <a:t>quantum fluctuations violate scale symmetry</a:t>
            </a:r>
          </a:p>
          <a:p>
            <a:r>
              <a:rPr lang="de-DE" altLang="x-none">
                <a:ea typeface="MS PGothic" charset="-128"/>
              </a:rPr>
              <a:t>running dimensionless couplings</a:t>
            </a:r>
          </a:p>
          <a:p>
            <a:r>
              <a:rPr lang="de-DE" altLang="x-none">
                <a:ea typeface="MS PGothic" charset="-128"/>
              </a:rPr>
              <a:t>at fixed points , scale symmetry is exact !</a:t>
            </a:r>
          </a:p>
        </p:txBody>
      </p:sp>
    </p:spTree>
    <p:extLst>
      <p:ext uri="{BB962C8B-B14F-4D97-AF65-F5344CB8AC3E}">
        <p14:creationId xmlns:p14="http://schemas.microsoft.com/office/powerpoint/2010/main" val="31282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propagator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05" y="1444544"/>
            <a:ext cx="3157763" cy="10034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2942471"/>
            <a:ext cx="1587500" cy="52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654" y="2734815"/>
            <a:ext cx="2946400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475375"/>
            <a:ext cx="2184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3530" y="5204550"/>
            <a:ext cx="5448300" cy="1079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391" y="4174243"/>
            <a:ext cx="762000" cy="66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3648" y="1611944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effective action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" y="4208923"/>
            <a:ext cx="7833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Instability for V&gt;0 :  ”</a:t>
            </a:r>
            <a:r>
              <a:rPr lang="en-US" sz="2800" dirty="0" err="1">
                <a:solidFill>
                  <a:srgbClr val="FFFF00"/>
                </a:solidFill>
              </a:rPr>
              <a:t>tachyonic</a:t>
            </a:r>
            <a:r>
              <a:rPr lang="en-US" sz="2800" dirty="0">
                <a:solidFill>
                  <a:srgbClr val="FFFF00"/>
                </a:solidFill>
              </a:rPr>
              <a:t> mass term”</a:t>
            </a:r>
          </a:p>
        </p:txBody>
      </p:sp>
    </p:spTree>
    <p:extLst>
      <p:ext uri="{BB962C8B-B14F-4D97-AF65-F5344CB8AC3E}">
        <p14:creationId xmlns:p14="http://schemas.microsoft.com/office/powerpoint/2010/main" val="1423799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16632"/>
            <a:ext cx="8229600" cy="1584176"/>
          </a:xfrm>
        </p:spPr>
        <p:txBody>
          <a:bodyPr/>
          <a:lstStyle/>
          <a:p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Spontaneous breaking </a:t>
            </a:r>
            <a:b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</a:br>
            <a:r>
              <a:rPr lang="en-US" altLang="x-none" dirty="0">
                <a:solidFill>
                  <a:srgbClr val="33CCFF"/>
                </a:solidFill>
                <a:effectLst/>
                <a:ea typeface="MS PGothic" charset="-128"/>
              </a:rPr>
              <a:t>of scale symmetry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2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988840"/>
                <a:ext cx="8229600" cy="4032448"/>
              </a:xfrm>
            </p:spPr>
            <p:txBody>
              <a:bodyPr/>
              <a:lstStyle/>
              <a:p>
                <a:r>
                  <a:rPr lang="en-US" altLang="x-none" sz="2800" dirty="0">
                    <a:effectLst/>
                    <a:ea typeface="MS PGothic" charset="-128"/>
                  </a:rPr>
                  <a:t>expectation value of scalar field breaks scale symmetry spontaneously</a:t>
                </a: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massive particles are compatible with scale symmetry</a:t>
                </a: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all mass scales proportional to scalar field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a:rPr lang="mr-IN" sz="2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𝜒</m:t>
                    </m:r>
                  </m:oMath>
                </a14:m>
                <a:r>
                  <a:rPr lang="en-US" sz="2800" dirty="0"/>
                  <a:t> : electron mass, proton mass, Planck mass</a:t>
                </a:r>
                <a:endParaRPr lang="en-US" altLang="x-none" sz="2800" dirty="0">
                  <a:effectLst/>
                  <a:ea typeface="MS PGothic" charset="-128"/>
                </a:endParaRPr>
              </a:p>
              <a:p>
                <a:r>
                  <a:rPr lang="en-US" altLang="x-none" sz="2800" dirty="0">
                    <a:effectLst/>
                    <a:ea typeface="MS PGothic" charset="-128"/>
                  </a:rPr>
                  <a:t>in presence of massive particles : sign of exact scale symmetry is exactly </a:t>
                </a:r>
                <a:r>
                  <a:rPr lang="en-US" altLang="x-none" sz="2800" dirty="0">
                    <a:solidFill>
                      <a:srgbClr val="FFFF00"/>
                    </a:solidFill>
                    <a:effectLst/>
                    <a:ea typeface="MS PGothic" charset="-128"/>
                  </a:rPr>
                  <a:t>massless Goldstone boson</a:t>
                </a:r>
                <a:r>
                  <a:rPr lang="en-US" altLang="x-none" sz="2800" dirty="0">
                    <a:effectLst/>
                    <a:ea typeface="MS PGothic" charset="-128"/>
                  </a:rPr>
                  <a:t> – the </a:t>
                </a:r>
                <a:r>
                  <a:rPr lang="en-US" altLang="x-none" sz="2800" dirty="0" err="1">
                    <a:effectLst/>
                    <a:ea typeface="MS PGothic" charset="-128"/>
                  </a:rPr>
                  <a:t>dilaton</a:t>
                </a:r>
                <a:endParaRPr lang="en-US" altLang="x-none" sz="2800" dirty="0">
                  <a:effectLst/>
                  <a:ea typeface="MS PGothic" charset="-128"/>
                </a:endParaRPr>
              </a:p>
            </p:txBody>
          </p:sp>
        </mc:Choice>
        <mc:Fallback xmlns="">
          <p:sp>
            <p:nvSpPr>
              <p:cNvPr id="3584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988840"/>
                <a:ext cx="8229600" cy="4032448"/>
              </a:xfrm>
              <a:blipFill rotWithShape="0">
                <a:blip r:embed="rId3"/>
                <a:stretch>
                  <a:fillRect l="-593" t="-1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59812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Approximate scale symmetry near fixed points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8229600" cy="4392612"/>
          </a:xfrm>
          <a:solidFill>
            <a:srgbClr val="0033CC"/>
          </a:solidFill>
        </p:spPr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UV : approximate scale invariance of primordial fluctuation spectrum from inflation</a:t>
            </a:r>
          </a:p>
          <a:p>
            <a:pPr>
              <a:buFont typeface="Wingdings" pitchFamily="2" charset="2"/>
              <a:buChar char="n"/>
              <a:defRPr/>
            </a:pPr>
            <a:endParaRPr lang="en-US" dirty="0">
              <a:solidFill>
                <a:srgbClr val="FFFF00"/>
              </a:solidFill>
              <a:effectLst/>
            </a:endParaRPr>
          </a:p>
          <a:p>
            <a:pPr>
              <a:buClr>
                <a:srgbClr val="FFCC00"/>
              </a:buClr>
              <a:buFont typeface="Wingdings" pitchFamily="2" charset="2"/>
              <a:buChar char="n"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IR : </a:t>
            </a:r>
            <a:r>
              <a:rPr lang="en-US" dirty="0" err="1"/>
              <a:t>cosmon</a:t>
            </a:r>
            <a:r>
              <a:rPr lang="en-US" dirty="0"/>
              <a:t> is pseudo Goldstone boson of 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spontaneously broken scale symmetry,</a:t>
            </a:r>
          </a:p>
          <a:p>
            <a:pPr>
              <a:buClr>
                <a:srgbClr val="FFCC00"/>
              </a:buClr>
              <a:buFont typeface="Wingdings" pitchFamily="2" charset="2"/>
              <a:buNone/>
              <a:defRPr/>
            </a:pPr>
            <a:r>
              <a:rPr lang="en-US" dirty="0"/>
              <a:t>        tiny mass,</a:t>
            </a:r>
          </a:p>
          <a:p>
            <a:pPr>
              <a:buFont typeface="Wingdings" pitchFamily="2" charset="2"/>
              <a:buNone/>
              <a:defRPr/>
            </a:pPr>
            <a:r>
              <a:rPr lang="en-US" dirty="0">
                <a:solidFill>
                  <a:srgbClr val="FFFF00"/>
                </a:solidFill>
                <a:effectLst/>
              </a:rPr>
              <a:t>        responsible for dynamical Dark Energy</a:t>
            </a:r>
          </a:p>
        </p:txBody>
      </p:sp>
    </p:spTree>
    <p:extLst>
      <p:ext uri="{BB962C8B-B14F-4D97-AF65-F5344CB8AC3E}">
        <p14:creationId xmlns:p14="http://schemas.microsoft.com/office/powerpoint/2010/main" val="1991365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Crossover in quantum gravity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557338"/>
            <a:ext cx="8208962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0829" r="3288" b="9462"/>
          <a:stretch>
            <a:fillRect/>
          </a:stretch>
        </p:blipFill>
        <p:spPr bwMode="auto">
          <a:xfrm>
            <a:off x="4168716" y="4725144"/>
            <a:ext cx="2592388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7672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Possible consequences of 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in quantum gravity</a:t>
            </a:r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916113"/>
            <a:ext cx="4535487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 Box 4"/>
          <p:cNvSpPr txBox="1">
            <a:spLocks noChangeArrowheads="1"/>
          </p:cNvSpPr>
          <p:nvPr/>
        </p:nvSpPr>
        <p:spPr bwMode="auto">
          <a:xfrm>
            <a:off x="468313" y="4932363"/>
            <a:ext cx="862806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Realistic model for inflation and dark energy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single scalar field</a:t>
            </a:r>
          </a:p>
        </p:txBody>
      </p:sp>
    </p:spTree>
    <p:extLst>
      <p:ext uri="{BB962C8B-B14F-4D97-AF65-F5344CB8AC3E}">
        <p14:creationId xmlns:p14="http://schemas.microsoft.com/office/powerpoint/2010/main" val="1439440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33375"/>
            <a:ext cx="8229600" cy="1582738"/>
          </a:xfrm>
        </p:spPr>
        <p:txBody>
          <a:bodyPr/>
          <a:lstStyle/>
          <a:p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Variable Gravity</a:t>
            </a:r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2204864"/>
            <a:ext cx="8672513" cy="1223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2267744" y="3861048"/>
            <a:ext cx="583264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intrinsic</a:t>
            </a:r>
            <a:r>
              <a:rPr lang="de-DE" altLang="x-non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scale</a:t>
            </a:r>
            <a:r>
              <a:rPr lang="de-DE" altLang="x-non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𝜇 </a:t>
            </a:r>
            <a:r>
              <a:rPr lang="de-DE" altLang="x-none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replaces</a:t>
            </a:r>
            <a:r>
              <a:rPr lang="de-DE" altLang="x-none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endParaRPr lang="de-DE" altLang="x-none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endParaRPr lang="de-DE" altLang="x-none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/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quantum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action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/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variation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yields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field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equations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pPr eaLnBrk="1" hangingPunct="1"/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solve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</a:t>
            </a:r>
            <a:r>
              <a:rPr lang="de-DE" altLang="x-none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altLang="x-none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cosmology</a:t>
            </a:r>
            <a:endParaRPr lang="de-DE" altLang="x-none" sz="28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69541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 Variable Gravity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0825" y="1700213"/>
            <a:ext cx="8642350" cy="3816350"/>
          </a:xfrm>
        </p:spPr>
        <p:txBody>
          <a:bodyPr/>
          <a:lstStyle/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Scalar field coupled to gravity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Effective Planck mass depends on scalar field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Simple quadratic scalar potential involves intrinsic mass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μ</a:t>
            </a:r>
            <a:endParaRPr lang="en-US" altLang="x-none" sz="2800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Nucleon and electron mass proportional to dynamical Planck mass</a:t>
            </a: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724400"/>
            <a:ext cx="6867525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655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657350"/>
          </a:xfrm>
        </p:spPr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Cosmological solution :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from UV to IR fixed point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773238"/>
            <a:ext cx="8229600" cy="4824412"/>
          </a:xfrm>
        </p:spPr>
        <p:txBody>
          <a:bodyPr/>
          <a:lstStyle/>
          <a:p>
            <a:r>
              <a:rPr lang="de-DE" altLang="x-none" sz="2800">
                <a:ea typeface="MS PGothic" charset="-128"/>
              </a:rPr>
              <a:t>Dimensionless functions as B </a:t>
            </a:r>
          </a:p>
          <a:p>
            <a:pPr>
              <a:buFont typeface="Wingdings" charset="2"/>
              <a:buNone/>
            </a:pPr>
            <a:r>
              <a:rPr lang="de-DE" altLang="x-none" sz="2800">
                <a:ea typeface="MS PGothic" charset="-128"/>
              </a:rPr>
              <a:t>    depend only on ratio </a:t>
            </a:r>
            <a:r>
              <a:rPr lang="el-GR" altLang="x-none" sz="2800">
                <a:ea typeface="MS PGothic" charset="-128"/>
              </a:rPr>
              <a:t>μ</a:t>
            </a:r>
            <a:r>
              <a:rPr lang="en-US" altLang="x-none" sz="2800">
                <a:ea typeface="MS PGothic" charset="-128"/>
              </a:rPr>
              <a:t>/</a:t>
            </a:r>
            <a:r>
              <a:rPr lang="el-GR" altLang="x-none" sz="2800">
                <a:ea typeface="MS PGothic" charset="-128"/>
              </a:rPr>
              <a:t>χ</a:t>
            </a:r>
            <a:r>
              <a:rPr lang="en-US" altLang="x-none" sz="2800">
                <a:ea typeface="MS PGothic" charset="-128"/>
              </a:rPr>
              <a:t> .</a:t>
            </a:r>
          </a:p>
          <a:p>
            <a:r>
              <a:rPr lang="en-US" altLang="x-none" sz="2800">
                <a:ea typeface="MS PGothic" charset="-128"/>
              </a:rPr>
              <a:t>IR:   μ→0   , </a:t>
            </a:r>
            <a:r>
              <a:rPr lang="el-GR" altLang="x-none" sz="2800">
                <a:ea typeface="MS PGothic" charset="-128"/>
              </a:rPr>
              <a:t>χ→∞</a:t>
            </a:r>
            <a:endParaRPr lang="en-US" altLang="x-none" sz="2800">
              <a:ea typeface="MS PGothic" charset="-128"/>
            </a:endParaRPr>
          </a:p>
          <a:p>
            <a:r>
              <a:rPr lang="en-US" altLang="x-none" sz="2800">
                <a:ea typeface="MS PGothic" charset="-128"/>
              </a:rPr>
              <a:t>UV:  </a:t>
            </a:r>
            <a:r>
              <a:rPr lang="el-GR" altLang="x-none" sz="2800">
                <a:ea typeface="MS PGothic" charset="-128"/>
              </a:rPr>
              <a:t>μ→∞</a:t>
            </a:r>
            <a:r>
              <a:rPr lang="en-US" altLang="x-none" sz="2800">
                <a:ea typeface="MS PGothic" charset="-128"/>
              </a:rPr>
              <a:t>  , </a:t>
            </a:r>
            <a:r>
              <a:rPr lang="el-GR" altLang="x-none" sz="2800">
                <a:ea typeface="MS PGothic" charset="-128"/>
              </a:rPr>
              <a:t>χ→</a:t>
            </a:r>
            <a:r>
              <a:rPr lang="en-US" altLang="x-none" sz="2800">
                <a:ea typeface="MS PGothic" charset="-128"/>
              </a:rPr>
              <a:t>0</a:t>
            </a:r>
          </a:p>
          <a:p>
            <a:endParaRPr lang="en-US" altLang="x-none" sz="2800"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Cosmology makes 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crossover between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fixed points by</a:t>
            </a:r>
          </a:p>
          <a:p>
            <a:pPr>
              <a:buFont typeface="Wingdings" charset="2"/>
              <a:buNone/>
            </a:pP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variation of </a:t>
            </a:r>
            <a:r>
              <a:rPr lang="el-GR" altLang="x-none" sz="2800" b="1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 b="1">
                <a:solidFill>
                  <a:srgbClr val="FFFF00"/>
                </a:solidFill>
                <a:ea typeface="MS PGothic" charset="-128"/>
              </a:rPr>
              <a:t> .</a:t>
            </a:r>
            <a:endParaRPr lang="de-DE" altLang="x-none" sz="2800" b="1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916363"/>
            <a:ext cx="4424362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2152538"/>
            <a:ext cx="3631828" cy="51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928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renormalization flow and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cosmological evolution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renormalization flow as function of </a:t>
            </a:r>
            <a:r>
              <a:rPr lang="en-US" altLang="x-none" sz="3600" b="1" dirty="0">
                <a:solidFill>
                  <a:srgbClr val="33CC33"/>
                </a:solidFill>
                <a:ea typeface="MS PGothic" charset="-128"/>
              </a:rPr>
              <a:t>µ</a:t>
            </a:r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    </a:t>
            </a:r>
            <a:r>
              <a:rPr lang="en-US" altLang="x-none" sz="2800" dirty="0">
                <a:ea typeface="MS PGothic" charset="-128"/>
              </a:rPr>
              <a:t>is mapped by dimensionless functions to</a:t>
            </a:r>
            <a:endParaRPr lang="en-US" altLang="x-none" dirty="0"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field dependence of effective action on scalar field </a:t>
            </a:r>
            <a:r>
              <a:rPr lang="el-GR" altLang="x-none" sz="3600" b="1" dirty="0">
                <a:solidFill>
                  <a:srgbClr val="33CC33"/>
                </a:solidFill>
                <a:ea typeface="MS PGothic" charset="-128"/>
              </a:rPr>
              <a:t>χ</a:t>
            </a:r>
            <a:endParaRPr lang="en-US" altLang="x-none" b="1" dirty="0">
              <a:solidFill>
                <a:srgbClr val="33CC33"/>
              </a:solidFill>
              <a:ea typeface="MS PGothic" charset="-128"/>
            </a:endParaRPr>
          </a:p>
          <a:p>
            <a:pPr>
              <a:buFont typeface="Wingdings" charset="2"/>
              <a:buNone/>
            </a:pPr>
            <a:r>
              <a:rPr lang="en-US" altLang="x-none" dirty="0">
                <a:ea typeface="MS PGothic" charset="-128"/>
              </a:rPr>
              <a:t>   </a:t>
            </a:r>
            <a:r>
              <a:rPr lang="en-US" altLang="x-none" sz="2800" dirty="0">
                <a:ea typeface="MS PGothic" charset="-128"/>
              </a:rPr>
              <a:t>translates by solution of field equation to</a:t>
            </a:r>
            <a:endParaRPr lang="en-US" altLang="x-none" dirty="0">
              <a:ea typeface="MS PGothic" charset="-128"/>
            </a:endParaRP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dependence of cosmology on time t or </a:t>
            </a:r>
            <a:r>
              <a:rPr lang="el-GR" altLang="x-none" sz="3600" b="1" dirty="0">
                <a:solidFill>
                  <a:srgbClr val="33CC33"/>
                </a:solidFill>
                <a:ea typeface="MS PGothic" charset="-128"/>
              </a:rPr>
              <a:t>η</a:t>
            </a:r>
            <a:endParaRPr lang="en-US" altLang="x-none" b="1" dirty="0">
              <a:solidFill>
                <a:srgbClr val="33CC33"/>
              </a:solidFill>
              <a:ea typeface="MS PGothic" charset="-128"/>
            </a:endParaRPr>
          </a:p>
          <a:p>
            <a:endParaRPr lang="en-US" altLang="x-none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7136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Simplicity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simple description of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all</a:t>
            </a:r>
            <a:r>
              <a:rPr lang="en-US" altLang="x-none">
                <a:ea typeface="MS PGothic" charset="-128"/>
              </a:rPr>
              <a:t> cosmological epochs</a:t>
            </a:r>
          </a:p>
          <a:p>
            <a:pPr marL="0" indent="0"/>
            <a:endParaRPr lang="en-US" altLang="x-none">
              <a:ea typeface="MS PGothic" charset="-128"/>
            </a:endParaRPr>
          </a:p>
          <a:p>
            <a:pPr marL="0" indent="0"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natural incorporation of Dark Energy :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inflation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Early Dark Energy</a:t>
            </a:r>
          </a:p>
          <a:p>
            <a:pPr marL="0" indent="0"/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present Dark Energy dominated epoch</a:t>
            </a:r>
          </a:p>
        </p:txBody>
      </p:sp>
    </p:spTree>
    <p:extLst>
      <p:ext uri="{BB962C8B-B14F-4D97-AF65-F5344CB8AC3E}">
        <p14:creationId xmlns:p14="http://schemas.microsoft.com/office/powerpoint/2010/main" val="1559042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Kinetial B : </a:t>
            </a:r>
            <a:br>
              <a:rPr lang="de-DE" altLang="x-none" sz="4000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 sz="4000">
                <a:solidFill>
                  <a:srgbClr val="33CCFF"/>
                </a:solidFill>
                <a:ea typeface="MS PGothic" charset="-128"/>
              </a:rPr>
              <a:t>Crossover between two fixed points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0312" y="2990412"/>
            <a:ext cx="2376488" cy="8556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074" y="4140984"/>
            <a:ext cx="4454475" cy="77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971550" y="5229225"/>
            <a:ext cx="790257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m :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scale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of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crossover</a:t>
            </a:r>
            <a:endParaRPr lang="de-DE" altLang="x-none" dirty="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can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be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exponentially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larger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than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intrinsic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scale</a:t>
            </a:r>
            <a:r>
              <a:rPr lang="de-DE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el-GR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</a:t>
            </a:r>
            <a:r>
              <a:rPr lang="en-US" altLang="x-none" dirty="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endParaRPr lang="de-DE" altLang="x-none" dirty="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51275" y="2616200"/>
            <a:ext cx="2592933" cy="1384995"/>
          </a:xfrm>
          <a:prstGeom prst="rect">
            <a:avLst/>
          </a:prstGeom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running</a:t>
            </a:r>
            <a:endParaRPr lang="de-DE" altLang="x-none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coupling</a:t>
            </a:r>
            <a:r>
              <a:rPr lang="de-DE" altLang="x-non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obeys</a:t>
            </a:r>
            <a:endParaRPr lang="de-DE" altLang="x-none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flow</a:t>
            </a:r>
            <a:r>
              <a:rPr lang="de-DE" altLang="x-non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de-DE" altLang="x-none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equation</a:t>
            </a:r>
            <a:r>
              <a:rPr lang="de-DE" altLang="x-none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4292600"/>
            <a:ext cx="184150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endParaRPr lang="de-DE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  <a:ea typeface="MS PGothic" pitchFamily="34" charset="-128"/>
            </a:endParaRPr>
          </a:p>
          <a:p>
            <a:pPr>
              <a:defRPr/>
            </a:pP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47104"/>
            <a:ext cx="2664296" cy="21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27635" y="1593563"/>
            <a:ext cx="4488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Ansatz , not computed !</a:t>
            </a:r>
          </a:p>
        </p:txBody>
      </p:sp>
    </p:spTree>
    <p:extLst>
      <p:ext uri="{BB962C8B-B14F-4D97-AF65-F5344CB8AC3E}">
        <p14:creationId xmlns:p14="http://schemas.microsoft.com/office/powerpoint/2010/main" val="660344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On shell graviton propagator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126" y="1388154"/>
            <a:ext cx="3888432" cy="7704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902" y="2425839"/>
            <a:ext cx="1219200" cy="68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8" y="2318409"/>
            <a:ext cx="4690865" cy="84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on shell :</a:t>
            </a:r>
          </a:p>
          <a:p>
            <a:r>
              <a:rPr lang="en-US" sz="2400" dirty="0"/>
              <a:t>( for solution of field equations 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60" y="3500928"/>
            <a:ext cx="2146300" cy="698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3500928"/>
            <a:ext cx="1368152" cy="705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2" y="4563382"/>
            <a:ext cx="5256584" cy="7258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199" y="3408150"/>
            <a:ext cx="3555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homogenous isotropic metric,</a:t>
            </a:r>
          </a:p>
          <a:p>
            <a:r>
              <a:rPr lang="en-US" sz="2000" dirty="0"/>
              <a:t>conformal 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552" y="4365394"/>
            <a:ext cx="27416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inverse graviton propagator in</a:t>
            </a:r>
          </a:p>
          <a:p>
            <a:r>
              <a:rPr lang="en-US" sz="2000" dirty="0"/>
              <a:t>de Sitter space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608" y="5618782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milder instability, not </a:t>
            </a:r>
            <a:r>
              <a:rPr lang="en-US" sz="2400" dirty="0" err="1">
                <a:solidFill>
                  <a:srgbClr val="FFFF00"/>
                </a:solidFill>
              </a:rPr>
              <a:t>tachyonic</a:t>
            </a:r>
            <a:r>
              <a:rPr lang="en-US" sz="2400" dirty="0">
                <a:solidFill>
                  <a:srgbClr val="FFFF00"/>
                </a:solidFill>
              </a:rPr>
              <a:t>, absent for</a:t>
            </a:r>
          </a:p>
          <a:p>
            <a:r>
              <a:rPr lang="en-US" sz="2400" dirty="0">
                <a:solidFill>
                  <a:srgbClr val="FFFF00"/>
                </a:solidFill>
              </a:rPr>
              <a:t>cosmologies close to de Sitter space</a:t>
            </a:r>
          </a:p>
        </p:txBody>
      </p:sp>
    </p:spTree>
    <p:extLst>
      <p:ext uri="{BB962C8B-B14F-4D97-AF65-F5344CB8AC3E}">
        <p14:creationId xmlns:p14="http://schemas.microsoft.com/office/powerpoint/2010/main" val="7177748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Cosmological solution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derive field equation from effective action of variable gravity</a:t>
            </a:r>
          </a:p>
          <a:p>
            <a:r>
              <a:rPr lang="en-US" altLang="x-none" dirty="0">
                <a:solidFill>
                  <a:srgbClr val="FFFF00"/>
                </a:solidFill>
                <a:ea typeface="MS PGothic" charset="-128"/>
              </a:rPr>
              <a:t>solve them for homogenous and isotropic metric and scalar field </a:t>
            </a:r>
          </a:p>
          <a:p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scalar field </a:t>
            </a:r>
            <a:r>
              <a:rPr lang="el-GR" altLang="x-none" dirty="0">
                <a:solidFill>
                  <a:srgbClr val="00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 vanishes in the infinite past</a:t>
            </a:r>
          </a:p>
          <a:p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scalar field </a:t>
            </a:r>
            <a:r>
              <a:rPr lang="el-GR" altLang="x-none" dirty="0">
                <a:solidFill>
                  <a:srgbClr val="00FF00"/>
                </a:solidFill>
                <a:ea typeface="MS PGothic" charset="-128"/>
              </a:rPr>
              <a:t>χ</a:t>
            </a:r>
            <a:r>
              <a:rPr lang="en-US" altLang="x-none" dirty="0">
                <a:solidFill>
                  <a:srgbClr val="00FF00"/>
                </a:solidFill>
                <a:ea typeface="MS PGothic" charset="-128"/>
              </a:rPr>
              <a:t> diverges in the infinite future</a:t>
            </a:r>
          </a:p>
          <a:p>
            <a:endParaRPr lang="en-US" altLang="x-none" dirty="0">
              <a:solidFill>
                <a:srgbClr val="FFFF00"/>
              </a:solidFill>
              <a:ea typeface="MS PGothic" charset="-12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877272"/>
            <a:ext cx="5472112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6041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33CCFF"/>
                </a:solidFill>
              </a:rPr>
              <a:t>No tiny dimensionless parameters</a:t>
            </a:r>
            <a:br>
              <a:rPr lang="en-US" sz="4000" dirty="0">
                <a:solidFill>
                  <a:srgbClr val="33CCFF"/>
                </a:solidFill>
              </a:rPr>
            </a:br>
            <a:r>
              <a:rPr lang="en-US" sz="3200">
                <a:solidFill>
                  <a:srgbClr val="33CCFF"/>
                </a:solidFill>
              </a:rPr>
              <a:t>( except matter sector, e.g. </a:t>
            </a:r>
            <a:r>
              <a:rPr lang="en-US" sz="3200" dirty="0">
                <a:solidFill>
                  <a:srgbClr val="33CCFF"/>
                </a:solidFill>
              </a:rPr>
              <a:t>gauge hierarchy )</a:t>
            </a:r>
            <a:endParaRPr lang="en-US" sz="4000" dirty="0">
              <a:solidFill>
                <a:srgbClr val="33CCFF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4032250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one mass scale</a:t>
            </a:r>
          </a:p>
          <a:p>
            <a:pPr>
              <a:buFont typeface="Wingdings" charset="2"/>
              <a:buNone/>
            </a:pPr>
            <a:endParaRPr lang="en-US" altLang="x-none"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one time scale       </a:t>
            </a:r>
            <a:r>
              <a:rPr lang="el-GR" altLang="x-none" sz="4400" b="1">
                <a:solidFill>
                  <a:srgbClr val="FFFF00"/>
                </a:solidFill>
                <a:ea typeface="MS PGothic" charset="-128"/>
              </a:rPr>
              <a:t>μ</a:t>
            </a:r>
            <a:r>
              <a:rPr lang="en-US" altLang="x-none" sz="4400" b="1" baseline="30000">
                <a:solidFill>
                  <a:srgbClr val="FFFF00"/>
                </a:solidFill>
                <a:ea typeface="MS PGothic" charset="-128"/>
              </a:rPr>
              <a:t>-1</a:t>
            </a:r>
            <a:r>
              <a:rPr lang="en-US" altLang="x-none" sz="4400" b="1">
                <a:solidFill>
                  <a:srgbClr val="FFFF00"/>
                </a:solidFill>
                <a:ea typeface="MS PGothic" charset="-128"/>
              </a:rPr>
              <a:t> =  10 </a:t>
            </a:r>
            <a:r>
              <a:rPr lang="en-US" altLang="x-none" sz="4400" b="1" baseline="30000">
                <a:solidFill>
                  <a:srgbClr val="FFFF00"/>
                </a:solidFill>
                <a:ea typeface="MS PGothic" charset="-128"/>
              </a:rPr>
              <a:t>10</a:t>
            </a:r>
            <a:r>
              <a:rPr lang="en-US" altLang="x-none" sz="4400" b="1">
                <a:solidFill>
                  <a:srgbClr val="FFFF00"/>
                </a:solidFill>
                <a:ea typeface="MS PGothic" charset="-128"/>
              </a:rPr>
              <a:t> yr</a:t>
            </a:r>
            <a:endParaRPr lang="en-US" altLang="x-none" b="1">
              <a:solidFill>
                <a:srgbClr val="FFFF00"/>
              </a:solidFill>
              <a:ea typeface="MS PGothic" charset="-128"/>
            </a:endParaRPr>
          </a:p>
          <a:p>
            <a:endParaRPr lang="en-US" altLang="x-none">
              <a:ea typeface="MS PGothic" charset="-128"/>
            </a:endParaRPr>
          </a:p>
          <a:p>
            <a:r>
              <a:rPr lang="en-US" altLang="x-none">
                <a:ea typeface="MS PGothic" charset="-128"/>
              </a:rPr>
              <a:t>Planck mass does not appear as parameter</a:t>
            </a:r>
          </a:p>
          <a:p>
            <a:r>
              <a:rPr lang="en-US" altLang="x-none">
                <a:ea typeface="MS PGothic" charset="-128"/>
              </a:rPr>
              <a:t>Planck mass grows large dynamically</a:t>
            </a:r>
          </a:p>
        </p:txBody>
      </p:sp>
      <p:sp>
        <p:nvSpPr>
          <p:cNvPr id="3" name="Rechteck 2"/>
          <p:cNvSpPr/>
          <p:nvPr/>
        </p:nvSpPr>
        <p:spPr>
          <a:xfrm>
            <a:off x="3708400" y="2205038"/>
            <a:ext cx="4392613" cy="7080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μ = 2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sym typeface="Wingdings" charset="2"/>
              </a:rPr>
              <a:t></a:t>
            </a:r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10 </a:t>
            </a:r>
            <a:r>
              <a:rPr lang="en-US" altLang="x-none" sz="40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-33  </a:t>
            </a:r>
            <a:r>
              <a:rPr lang="en-US" altLang="x-none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eV</a:t>
            </a:r>
          </a:p>
        </p:txBody>
      </p:sp>
    </p:spTree>
    <p:extLst>
      <p:ext uri="{BB962C8B-B14F-4D97-AF65-F5344CB8AC3E}">
        <p14:creationId xmlns:p14="http://schemas.microsoft.com/office/powerpoint/2010/main" val="1249280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Particle masses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change with time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395288" y="2060575"/>
            <a:ext cx="8229600" cy="44640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 sz="2800">
                <a:ea typeface="MS PGothic" charset="-128"/>
              </a:rPr>
              <a:t>At SM fixed point : 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All particle masses ( except for neutrinos ) are proportional to scalar field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.</a:t>
            </a:r>
          </a:p>
          <a:p>
            <a:r>
              <a:rPr lang="en-US" altLang="x-none" sz="2800">
                <a:solidFill>
                  <a:srgbClr val="00FF00"/>
                </a:solidFill>
                <a:ea typeface="MS PGothic" charset="-128"/>
              </a:rPr>
              <a:t>Scalar field varies with time – so do particle masses.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Ratios of particle masses are independent of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and therefore remain constant.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Compatibility with observational bounds on time dependence of particle mass ratios.</a:t>
            </a:r>
          </a:p>
          <a:p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Dimensionless couplings are independent of </a:t>
            </a:r>
            <a:r>
              <a:rPr lang="el-GR" altLang="x-none" sz="2800">
                <a:solidFill>
                  <a:srgbClr val="FFFF00"/>
                </a:solidFill>
                <a:ea typeface="MS PGothic" charset="-128"/>
              </a:rPr>
              <a:t>χ</a:t>
            </a:r>
            <a:r>
              <a:rPr lang="en-US" altLang="x-none" sz="2800">
                <a:solidFill>
                  <a:srgbClr val="FFFF00"/>
                </a:solidFill>
                <a:ea typeface="MS PGothic" charset="-128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684708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971550" y="1484313"/>
            <a:ext cx="7313613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713" y="6021388"/>
            <a:ext cx="6742112" cy="46196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4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Sonntagszeitung Zürich , Laukenmann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Strange evolution of Universe</a:t>
            </a:r>
          </a:p>
        </p:txBody>
      </p:sp>
    </p:spTree>
    <p:extLst>
      <p:ext uri="{BB962C8B-B14F-4D97-AF65-F5344CB8AC3E}">
        <p14:creationId xmlns:p14="http://schemas.microsoft.com/office/powerpoint/2010/main" val="8655649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pPr>
              <a:defRPr/>
            </a:pPr>
            <a:r>
              <a:rPr lang="en-US" sz="5400" dirty="0">
                <a:solidFill>
                  <a:srgbClr val="33CCFF"/>
                </a:solidFill>
              </a:rPr>
              <a:t>Slow Universe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95288" y="1844675"/>
            <a:ext cx="8424862" cy="44005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:</a:t>
            </a: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endParaRPr lang="en-US" altLang="x-none" sz="2800"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Expansion or shrinking always slow ,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characteristic time scale of the order of the age of the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Universe :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t</a:t>
            </a:r>
            <a:r>
              <a:rPr lang="en-US" altLang="x-none" sz="2800" b="1" baseline="-25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ch </a:t>
            </a:r>
            <a:r>
              <a:rPr lang="en-US" altLang="x-none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~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</a:t>
            </a:r>
            <a:r>
              <a:rPr lang="el-GR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μ</a:t>
            </a:r>
            <a:r>
              <a:rPr lang="en-US" altLang="x-none" sz="28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-1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~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10 billion years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!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Hubble parameter of the order of 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present</a:t>
            </a:r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Hubble 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 parameter for all times , including inflation and big bang !</a:t>
            </a:r>
          </a:p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Slow increase of particle masses ! </a:t>
            </a:r>
          </a:p>
        </p:txBody>
      </p:sp>
      <p:sp>
        <p:nvSpPr>
          <p:cNvPr id="5" name="Rechteck 4"/>
          <p:cNvSpPr/>
          <p:nvPr/>
        </p:nvSpPr>
        <p:spPr>
          <a:xfrm>
            <a:off x="1763713" y="2852738"/>
            <a:ext cx="6840537" cy="708025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Grande" charset="0"/>
              </a:rPr>
              <a:t>μ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= 2 </a:t>
            </a:r>
            <a:r>
              <a:rPr lang="en-US" altLang="x-none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Wingdings" charset="2"/>
                <a:sym typeface="Wingdings" charset="2"/>
              </a:rPr>
              <a:t>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 10</a:t>
            </a:r>
            <a:r>
              <a:rPr lang="en-US" altLang="x-none" sz="4000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-33 </a:t>
            </a:r>
            <a:r>
              <a:rPr lang="en-US" altLang="x-none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eV</a:t>
            </a:r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7732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04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Eternal Universe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3357563"/>
            <a:ext cx="8229600" cy="2735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solution valid back to the infinite past in physical time</a:t>
            </a: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no singularity</a:t>
            </a:r>
          </a:p>
          <a:p>
            <a:endParaRPr lang="en-US" altLang="x-none" sz="3600">
              <a:solidFill>
                <a:srgbClr val="FFFF00"/>
              </a:solidFill>
              <a:effectLst/>
              <a:ea typeface="MS PGothic" charset="-128"/>
            </a:endParaRPr>
          </a:p>
          <a:p>
            <a:r>
              <a:rPr lang="en-US" altLang="x-none" sz="3600">
                <a:solidFill>
                  <a:srgbClr val="FFFF00"/>
                </a:solidFill>
                <a:effectLst/>
                <a:ea typeface="MS PGothic" charset="-128"/>
              </a:rPr>
              <a:t>physical time to infinite past is infinite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684213" y="1844675"/>
            <a:ext cx="392588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Asymptotic solution in 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freeze frame :</a:t>
            </a:r>
          </a:p>
        </p:txBody>
      </p:sp>
      <p:pic>
        <p:nvPicPr>
          <p:cNvPr id="757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989138"/>
            <a:ext cx="328295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8" t="58334" r="2069" b="1338"/>
          <a:stretch>
            <a:fillRect/>
          </a:stretch>
        </p:blipFill>
        <p:spPr bwMode="auto">
          <a:xfrm>
            <a:off x="4716463" y="4221163"/>
            <a:ext cx="2663825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6478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small dimensionless number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492375"/>
            <a:ext cx="8229600" cy="3633788"/>
          </a:xfrm>
        </p:spPr>
        <p:txBody>
          <a:bodyPr/>
          <a:lstStyle/>
          <a:p>
            <a:r>
              <a:rPr lang="en-US" altLang="x-none">
                <a:ea typeface="MS PGothic" charset="-128"/>
              </a:rPr>
              <a:t>needs two intrinsic mass scales</a:t>
            </a:r>
          </a:p>
          <a:p>
            <a:r>
              <a:rPr lang="en-US" altLang="x-none">
                <a:ea typeface="MS PGothic" charset="-128"/>
              </a:rPr>
              <a:t>V and M ( cosmological constant and Planck mass )</a:t>
            </a:r>
          </a:p>
          <a:p>
            <a:r>
              <a:rPr lang="en-US" altLang="x-none">
                <a:ea typeface="MS PGothic" charset="-128"/>
              </a:rPr>
              <a:t>variable Planck mass moving to infinity , with fixed V: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ratio vanishes asymptotically </a:t>
            </a:r>
            <a:r>
              <a:rPr lang="en-US" altLang="x-none">
                <a:ea typeface="MS PGothic" charset="-128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11609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Do we know that the </a:t>
            </a:r>
            <a:br>
              <a:rPr lang="en-US" altLang="x-none">
                <a:solidFill>
                  <a:srgbClr val="33CCFF"/>
                </a:solidFill>
                <a:ea typeface="MS PGothic" charset="-128"/>
              </a:rPr>
            </a:br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Universe expands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133600"/>
            <a:ext cx="8362950" cy="1582738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instead of redshift due to expansion :</a:t>
            </a:r>
          </a:p>
          <a:p>
            <a:pPr>
              <a:buFont typeface="Wingdings" charset="2"/>
              <a:buNone/>
            </a:pPr>
            <a:r>
              <a:rPr lang="en-US" altLang="x-none">
                <a:ea typeface="MS PGothic" charset="-128"/>
              </a:rPr>
              <a:t> 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smaller frequencies have been emitted in the past, because electron mass was smaller !</a:t>
            </a:r>
          </a:p>
        </p:txBody>
      </p:sp>
      <p:pic>
        <p:nvPicPr>
          <p:cNvPr id="81923" name="Picture 2" descr="C:\Users\wetteric\Pictures\Cosmobilder\redshift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6" r="20589" b="12830"/>
          <a:stretch>
            <a:fillRect/>
          </a:stretch>
        </p:blipFill>
        <p:spPr bwMode="auto">
          <a:xfrm>
            <a:off x="2627313" y="4005263"/>
            <a:ext cx="403383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00683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What is increasing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13" y="2349500"/>
            <a:ext cx="6677025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Ratio of distance between galaxies 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over size of atoms !</a:t>
            </a:r>
          </a:p>
          <a:p>
            <a:pPr eaLnBrk="1" hangingPunct="1"/>
            <a:endParaRPr lang="en-US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atom size constant : expanding geometry</a:t>
            </a:r>
          </a:p>
          <a:p>
            <a:pPr eaLnBrk="1" hangingPunct="1"/>
            <a:endParaRPr lang="en-US" altLang="x-none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charset="0"/>
            </a:endParaRP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alternative : shrinking size of atoms</a:t>
            </a:r>
          </a:p>
        </p:txBody>
      </p:sp>
    </p:spTree>
    <p:extLst>
      <p:ext uri="{BB962C8B-B14F-4D97-AF65-F5344CB8AC3E}">
        <p14:creationId xmlns:p14="http://schemas.microsoft.com/office/powerpoint/2010/main" val="15810867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Hot plasma 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x-none">
                <a:ea typeface="MS PGothic" charset="-128"/>
              </a:rPr>
              <a:t>Temperature in radiation dominated Universe : T ~ </a:t>
            </a:r>
            <a:r>
              <a:rPr lang="el-GR" altLang="x-none">
                <a:ea typeface="MS PGothic" charset="-128"/>
              </a:rPr>
              <a:t>χ</a:t>
            </a:r>
            <a:r>
              <a:rPr lang="en-US" altLang="x-none">
                <a:ea typeface="MS PGothic" charset="-128"/>
              </a:rPr>
              <a:t> </a:t>
            </a:r>
            <a:r>
              <a:rPr lang="el-GR" altLang="x-none" baseline="30000">
                <a:latin typeface="Arial" charset="0"/>
                <a:ea typeface="MS PGothic" charset="-128"/>
              </a:rPr>
              <a:t>½</a:t>
            </a:r>
            <a:r>
              <a:rPr lang="en-US" altLang="x-none">
                <a:latin typeface="Arial" charset="0"/>
                <a:ea typeface="MS PGothic" charset="-128"/>
              </a:rPr>
              <a:t>  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smaller</a:t>
            </a:r>
            <a:r>
              <a:rPr lang="en-US" altLang="x-none">
                <a:ea typeface="MS PGothic" charset="-128"/>
              </a:rPr>
              <a:t> than today</a:t>
            </a:r>
          </a:p>
          <a:p>
            <a:r>
              <a:rPr lang="en-US" altLang="x-none">
                <a:ea typeface="MS PGothic" charset="-128"/>
              </a:rPr>
              <a:t>Ratio temperature / particle mass :                     T /m</a:t>
            </a:r>
            <a:r>
              <a:rPr lang="en-US" altLang="x-none" baseline="-25000">
                <a:ea typeface="MS PGothic" charset="-128"/>
              </a:rPr>
              <a:t>p</a:t>
            </a:r>
            <a:r>
              <a:rPr lang="en-US" altLang="x-none">
                <a:ea typeface="MS PGothic" charset="-128"/>
              </a:rPr>
              <a:t> ~ </a:t>
            </a:r>
            <a:r>
              <a:rPr lang="el-GR" altLang="x-none">
                <a:ea typeface="MS PGothic" charset="-128"/>
              </a:rPr>
              <a:t>χ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 b="1" baseline="30000">
                <a:ea typeface="MS PGothic" charset="-128"/>
              </a:rPr>
              <a:t>-</a:t>
            </a:r>
            <a:r>
              <a:rPr lang="el-GR" altLang="x-none" baseline="30000">
                <a:latin typeface="Arial" charset="0"/>
                <a:ea typeface="MS PGothic" charset="-128"/>
              </a:rPr>
              <a:t>½</a:t>
            </a:r>
            <a:r>
              <a:rPr lang="en-US" altLang="x-none">
                <a:latin typeface="Arial" charset="0"/>
                <a:ea typeface="MS PGothic" charset="-128"/>
              </a:rPr>
              <a:t>  </a:t>
            </a:r>
            <a:r>
              <a:rPr lang="en-US" altLang="x-none">
                <a:ea typeface="MS PGothic" charset="-128"/>
              </a:rPr>
              <a:t>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larger</a:t>
            </a:r>
            <a:r>
              <a:rPr lang="en-US" altLang="x-none">
                <a:ea typeface="MS PGothic" charset="-128"/>
              </a:rPr>
              <a:t> than today</a:t>
            </a:r>
          </a:p>
          <a:p>
            <a:r>
              <a:rPr lang="en-US" altLang="x-none">
                <a:ea typeface="MS PGothic" charset="-128"/>
              </a:rPr>
              <a:t> T/m</a:t>
            </a:r>
            <a:r>
              <a:rPr lang="en-US" altLang="x-none" baseline="-25000">
                <a:ea typeface="MS PGothic" charset="-128"/>
              </a:rPr>
              <a:t>p</a:t>
            </a:r>
            <a:r>
              <a:rPr lang="en-US" altLang="x-none">
                <a:ea typeface="MS PGothic" charset="-128"/>
              </a:rPr>
              <a:t> counts ! This ratio decreases with time.</a:t>
            </a:r>
          </a:p>
          <a:p>
            <a:endParaRPr lang="en-US" altLang="x-none"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Nucleosynthesis , CMB emission as in standard cosmology !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338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33CCFF"/>
                </a:solidFill>
              </a:rPr>
              <a:t>IR </a:t>
            </a:r>
            <a:r>
              <a:rPr lang="mr-IN" sz="3600" dirty="0">
                <a:solidFill>
                  <a:srgbClr val="33CCFF"/>
                </a:solidFill>
              </a:rPr>
              <a:t>–</a:t>
            </a:r>
            <a:r>
              <a:rPr lang="en-US" sz="3600" dirty="0">
                <a:solidFill>
                  <a:srgbClr val="33CCFF"/>
                </a:solidFill>
              </a:rPr>
              <a:t> instability for graviton fluctuations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problem solved ?</a:t>
            </a:r>
          </a:p>
          <a:p>
            <a:r>
              <a:rPr lang="en-US" dirty="0"/>
              <a:t>yes for primordial cosmic fluctuations ( on shell )</a:t>
            </a:r>
          </a:p>
          <a:p>
            <a:r>
              <a:rPr lang="en-US" dirty="0"/>
              <a:t>no for quantum gravity ( off shell )</a:t>
            </a:r>
          </a:p>
          <a:p>
            <a:r>
              <a:rPr lang="en-US" dirty="0">
                <a:solidFill>
                  <a:srgbClr val="FFFF00"/>
                </a:solidFill>
              </a:rPr>
              <a:t>Computation of effective action is an off-shell problem. </a:t>
            </a:r>
          </a:p>
          <a:p>
            <a:r>
              <a:rPr lang="en-US" dirty="0"/>
              <a:t>example : one needs the effective potential for the Higgs field in the vicinity of its minimum       ( off shell ), not only at the minimum ( on shell )</a:t>
            </a:r>
          </a:p>
        </p:txBody>
      </p:sp>
    </p:spTree>
    <p:extLst>
      <p:ext uri="{BB962C8B-B14F-4D97-AF65-F5344CB8AC3E}">
        <p14:creationId xmlns:p14="http://schemas.microsoft.com/office/powerpoint/2010/main" val="440180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Model is compatible with </a:t>
            </a:r>
            <a:b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</a:br>
            <a:r>
              <a:rPr lang="en-US" altLang="x-none" sz="4000">
                <a:solidFill>
                  <a:srgbClr val="33CCFF"/>
                </a:solidFill>
                <a:effectLst/>
                <a:ea typeface="MS PGothic" charset="-128"/>
              </a:rPr>
              <a:t>present observations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x-none">
                <a:effectLst/>
                <a:ea typeface="MS PGothic" charset="-128"/>
              </a:rPr>
              <a:t>Together with variation of neutrino mass over electron mass in present cosmological epoch :</a:t>
            </a:r>
          </a:p>
          <a:p>
            <a:pPr>
              <a:buFont typeface="Wingdings" charset="2"/>
              <a:buNone/>
            </a:pPr>
            <a:r>
              <a:rPr lang="en-US" altLang="x-none">
                <a:effectLst/>
                <a:ea typeface="MS PGothic" charset="-128"/>
              </a:rPr>
              <a:t>  </a:t>
            </a:r>
            <a:r>
              <a:rPr lang="en-US" altLang="x-none">
                <a:solidFill>
                  <a:srgbClr val="FFFF00"/>
                </a:solidFill>
                <a:effectLst/>
                <a:ea typeface="MS PGothic" charset="-128"/>
              </a:rPr>
              <a:t>model is compatible with all present observations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149725"/>
            <a:ext cx="66309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300663"/>
            <a:ext cx="597535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018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  <a:ea typeface="MS PGothic" charset="-128"/>
              </a:rPr>
              <a:t>“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Weyl scaling</a:t>
            </a:r>
            <a:r>
              <a:rPr lang="en-US" altLang="en-US">
                <a:solidFill>
                  <a:srgbClr val="FFFF00"/>
                </a:solidFill>
                <a:ea typeface="MS PGothic" charset="-128"/>
              </a:rPr>
              <a:t>”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 maps variable gravity model to Universe with fixed masses and standard expansion history.</a:t>
            </a: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Exact equivalence of different frames !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Standard gravity coupled to scalar field.</a:t>
            </a:r>
          </a:p>
          <a:p>
            <a:endParaRPr lang="en-US" altLang="x-none">
              <a:solidFill>
                <a:srgbClr val="FFFF00"/>
              </a:solidFill>
              <a:ea typeface="MS PGothic" charset="-128"/>
            </a:endParaRPr>
          </a:p>
          <a:p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Only neutrino masses are growing.</a:t>
            </a:r>
          </a:p>
        </p:txBody>
      </p:sp>
    </p:spTree>
    <p:extLst>
      <p:ext uri="{BB962C8B-B14F-4D97-AF65-F5344CB8AC3E}">
        <p14:creationId xmlns:p14="http://schemas.microsoft.com/office/powerpoint/2010/main" val="1557675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Einstein frame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557338"/>
            <a:ext cx="4537075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933825"/>
            <a:ext cx="79152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516563"/>
            <a:ext cx="40100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373688"/>
            <a:ext cx="1762125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39750" y="1773238"/>
            <a:ext cx="30956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Weyl scaling 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755650" y="3141663"/>
            <a:ext cx="6624638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effective action in Einstein frame :</a:t>
            </a:r>
          </a:p>
        </p:txBody>
      </p:sp>
    </p:spTree>
    <p:extLst>
      <p:ext uri="{BB962C8B-B14F-4D97-AF65-F5344CB8AC3E}">
        <p14:creationId xmlns:p14="http://schemas.microsoft.com/office/powerpoint/2010/main" val="11103759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1570037"/>
          </a:xfrm>
        </p:spPr>
        <p:txBody>
          <a:bodyPr/>
          <a:lstStyle/>
          <a:p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Field relativity : </a:t>
            </a:r>
            <a:br>
              <a:rPr lang="de-DE" altLang="x-none">
                <a:solidFill>
                  <a:srgbClr val="33CCFF"/>
                </a:solidFill>
                <a:ea typeface="MS PGothic" charset="-128"/>
              </a:rPr>
            </a:br>
            <a:r>
              <a:rPr lang="de-DE" altLang="x-none">
                <a:solidFill>
                  <a:srgbClr val="33CCFF"/>
                </a:solidFill>
                <a:ea typeface="MS PGothic" charset="-128"/>
              </a:rPr>
              <a:t>different pictures of cosmology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57200" y="2205038"/>
            <a:ext cx="8229600" cy="3921125"/>
          </a:xfrm>
        </p:spPr>
        <p:txBody>
          <a:bodyPr/>
          <a:lstStyle/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same physical content can be described by different pictures</a:t>
            </a:r>
          </a:p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related by field – </a:t>
            </a:r>
            <a:r>
              <a:rPr lang="en-US" altLang="x-none">
                <a:solidFill>
                  <a:srgbClr val="FFFF00"/>
                </a:solidFill>
                <a:ea typeface="MS PGothic" charset="-128"/>
              </a:rPr>
              <a:t>redefinitions</a:t>
            </a:r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 ,                         e.g. Weyl scaling , conformal scaling of metric</a:t>
            </a:r>
          </a:p>
          <a:p>
            <a:r>
              <a:rPr lang="de-DE" altLang="x-none">
                <a:solidFill>
                  <a:srgbClr val="FFFF00"/>
                </a:solidFill>
                <a:ea typeface="MS PGothic" charset="-128"/>
              </a:rPr>
              <a:t>which picture is usefull ?</a:t>
            </a:r>
            <a:endParaRPr lang="en-US" altLang="x-none">
              <a:ea typeface="MS PGothic" charset="-128"/>
            </a:endParaRPr>
          </a:p>
          <a:p>
            <a:endParaRPr lang="de-DE" altLang="x-none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1998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2"/>
          <p:cNvSpPr>
            <a:spLocks noGrp="1" noRot="1" noChangeArrowheads="1"/>
          </p:cNvSpPr>
          <p:nvPr>
            <p:ph type="title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x-none">
                <a:solidFill>
                  <a:srgbClr val="33CCFF"/>
                </a:solidFill>
                <a:effectLst/>
                <a:ea typeface="MS PGothic" charset="-128"/>
              </a:rPr>
              <a:t>Big bang or freeze ?</a:t>
            </a:r>
          </a:p>
        </p:txBody>
      </p:sp>
      <p:pic>
        <p:nvPicPr>
          <p:cNvPr id="96258" name="Picture 4" descr="sun-nas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4166" r="2757" b="6921"/>
          <a:stretch>
            <a:fillRect/>
          </a:stretch>
        </p:blipFill>
        <p:spPr>
          <a:xfrm>
            <a:off x="539750" y="1484313"/>
            <a:ext cx="3960813" cy="39608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5" descr="C:\Users\wetteric\Pictures\Cosmobilder\freeze2013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/>
          <a:stretch>
            <a:fillRect/>
          </a:stretch>
        </p:blipFill>
        <p:spPr bwMode="auto">
          <a:xfrm>
            <a:off x="4787900" y="1557338"/>
            <a:ext cx="3913188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 flipH="1">
            <a:off x="4787900" y="1557338"/>
            <a:ext cx="3898900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B250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/>
          <p:cNvCxnSpPr/>
          <p:nvPr/>
        </p:nvCxnSpPr>
        <p:spPr bwMode="auto">
          <a:xfrm>
            <a:off x="4787900" y="1557338"/>
            <a:ext cx="3913188" cy="3819525"/>
          </a:xfrm>
          <a:prstGeom prst="line">
            <a:avLst/>
          </a:prstGeom>
          <a:solidFill>
            <a:schemeClr val="accent1"/>
          </a:solidFill>
          <a:ln w="1270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6" descr="C:\Users\wetteric\Pictures\Cosmobilder\Freezing%20Tim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7" b="17834"/>
          <a:stretch>
            <a:fillRect/>
          </a:stretch>
        </p:blipFill>
        <p:spPr bwMode="auto">
          <a:xfrm>
            <a:off x="3995936" y="4112418"/>
            <a:ext cx="2997200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1444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5" descr="Hubble_Ultra_Deep_Field_Black_point_ed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7" b="11536"/>
          <a:stretch>
            <a:fillRect/>
          </a:stretch>
        </p:blipFill>
        <p:spPr bwMode="auto">
          <a:xfrm>
            <a:off x="0" y="-387350"/>
            <a:ext cx="9144000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6162"/>
          </a:xfrm>
        </p:spPr>
        <p:txBody>
          <a:bodyPr/>
          <a:lstStyle/>
          <a:p>
            <a:r>
              <a:rPr lang="de-DE" altLang="x-none" sz="4800">
                <a:solidFill>
                  <a:srgbClr val="FFFF00"/>
                </a:solidFill>
                <a:ea typeface="MS PGothic" charset="-128"/>
              </a:rPr>
              <a:t>Big bang or freeze ?</a:t>
            </a:r>
            <a:br>
              <a:rPr lang="de-DE" altLang="x-none" sz="6000">
                <a:solidFill>
                  <a:srgbClr val="FFFF00"/>
                </a:solidFill>
                <a:ea typeface="MS PGothic" charset="-128"/>
              </a:rPr>
            </a:br>
            <a:endParaRPr lang="de-DE" altLang="x-none" sz="6000">
              <a:solidFill>
                <a:srgbClr val="FFFF00"/>
              </a:solidFill>
              <a:ea typeface="MS PGothic" charset="-128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187450" y="5373688"/>
            <a:ext cx="855027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just two ways of looking at same physics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3009900"/>
          </a:xfrm>
        </p:spPr>
        <p:txBody>
          <a:bodyPr/>
          <a:lstStyle/>
          <a:p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Big  bang </a:t>
            </a:r>
            <a:r>
              <a:rPr lang="en-US" altLang="x-none" b="0" i="1">
                <a:solidFill>
                  <a:srgbClr val="FFFF00"/>
                </a:solidFill>
                <a:ea typeface="MS PGothic" charset="-128"/>
              </a:rPr>
              <a:t>singularity</a:t>
            </a: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 </a:t>
            </a:r>
            <a:br>
              <a:rPr lang="de-DE" altLang="x-none" b="0" i="1">
                <a:solidFill>
                  <a:srgbClr val="FFFF00"/>
                </a:solidFill>
                <a:ea typeface="MS PGothic" charset="-128"/>
              </a:rPr>
            </a:b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in Einstein frame is</a:t>
            </a:r>
            <a:br>
              <a:rPr lang="de-DE" altLang="x-none" b="0" i="1">
                <a:solidFill>
                  <a:srgbClr val="FFFF00"/>
                </a:solidFill>
                <a:ea typeface="MS PGothic" charset="-128"/>
              </a:rPr>
            </a:br>
            <a:r>
              <a:rPr lang="de-DE" altLang="x-none" b="0" i="1">
                <a:solidFill>
                  <a:srgbClr val="FFFF00"/>
                </a:solidFill>
                <a:ea typeface="MS PGothic" charset="-128"/>
              </a:rPr>
              <a:t>field singularity !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500438"/>
            <a:ext cx="4535488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1908175" y="4941888"/>
            <a:ext cx="686117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choice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of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frame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with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constant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particle</a:t>
            </a:r>
            <a:endParaRPr lang="de-DE" sz="2800" dirty="0">
              <a:latin typeface="Arial" pitchFamily="34" charset="0"/>
              <a:ea typeface="MS PGothic" pitchFamily="34" charset="-128"/>
            </a:endParaRPr>
          </a:p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masses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is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not well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suited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if</a:t>
            </a:r>
            <a:endParaRPr lang="de-DE" sz="2800" dirty="0">
              <a:latin typeface="Arial" pitchFamily="34" charset="0"/>
              <a:ea typeface="MS PGothic" pitchFamily="34" charset="-128"/>
            </a:endParaRPr>
          </a:p>
          <a:p>
            <a:pPr>
              <a:defRPr/>
            </a:pPr>
            <a:r>
              <a:rPr lang="de-DE" sz="2800" dirty="0" err="1">
                <a:latin typeface="Arial" pitchFamily="34" charset="0"/>
                <a:ea typeface="MS PGothic" pitchFamily="34" charset="-128"/>
              </a:rPr>
              <a:t>physical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masses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go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to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</a:t>
            </a:r>
            <a:r>
              <a:rPr lang="de-DE" sz="2800" dirty="0" err="1">
                <a:latin typeface="Arial" pitchFamily="34" charset="0"/>
                <a:ea typeface="MS PGothic" pitchFamily="34" charset="-128"/>
              </a:rPr>
              <a:t>zero</a:t>
            </a:r>
            <a:r>
              <a:rPr lang="de-DE" sz="2800" dirty="0">
                <a:latin typeface="Arial" pitchFamily="34" charset="0"/>
                <a:ea typeface="MS PGothic" pitchFamily="34" charset="-128"/>
              </a:rPr>
              <a:t> !</a:t>
            </a:r>
            <a:endParaRPr lang="de-DE" dirty="0">
              <a:latin typeface="Arial" pitchFamily="34" charset="0"/>
              <a:ea typeface="MS PGothic" pitchFamily="34" charset="-128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srgbClr val="33CCFF"/>
                </a:solidFill>
              </a:rPr>
              <a:t>Field - </a:t>
            </a:r>
            <a:r>
              <a:rPr lang="de-DE" dirty="0" err="1">
                <a:solidFill>
                  <a:srgbClr val="33CCFF"/>
                </a:solidFill>
              </a:rPr>
              <a:t>singularity</a:t>
            </a:r>
            <a:endParaRPr lang="de-DE" dirty="0">
              <a:solidFill>
                <a:srgbClr val="33CCFF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n"/>
              <a:defRPr/>
            </a:pPr>
            <a:r>
              <a:rPr lang="de-DE" dirty="0"/>
              <a:t>Big Bang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r>
              <a:rPr lang="de-DE" dirty="0"/>
              <a:t> </a:t>
            </a:r>
          </a:p>
          <a:p>
            <a:pPr>
              <a:buFont typeface="Wingdings" pitchFamily="2" charset="2"/>
              <a:buChar char="n"/>
              <a:defRPr/>
            </a:pPr>
            <a:r>
              <a:rPr lang="de-DE" dirty="0" err="1"/>
              <a:t>similar</a:t>
            </a:r>
            <a:r>
              <a:rPr lang="de-DE" dirty="0"/>
              <a:t> ( but not </a:t>
            </a:r>
            <a:r>
              <a:rPr lang="de-DE" dirty="0" err="1"/>
              <a:t>identical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)</a:t>
            </a:r>
          </a:p>
          <a:p>
            <a:pPr>
              <a:buFont typeface="Wingdings" pitchFamily="2" charset="2"/>
              <a:buNone/>
              <a:defRPr/>
            </a:pPr>
            <a:r>
              <a:rPr lang="de-DE" dirty="0"/>
              <a:t>    </a:t>
            </a:r>
            <a:r>
              <a:rPr lang="de-DE" dirty="0" err="1"/>
              <a:t>coordinate</a:t>
            </a:r>
            <a:r>
              <a:rPr lang="de-DE" dirty="0"/>
              <a:t> - </a:t>
            </a:r>
            <a:r>
              <a:rPr lang="de-DE" dirty="0" err="1"/>
              <a:t>singularity</a:t>
            </a:r>
            <a:endParaRPr lang="de-DE" dirty="0"/>
          </a:p>
        </p:txBody>
      </p:sp>
      <p:pic>
        <p:nvPicPr>
          <p:cNvPr id="86020" name="Picture 2" descr="C:\Users\wetteric\Pictures\Cosmobilder\Antark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8082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3" descr="C:\Users\wetteric\Pictures\Cosmobilder\erdekarte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860800"/>
            <a:ext cx="47529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55547"/>
          <a:stretch>
            <a:fillRect/>
          </a:stretch>
        </p:blipFill>
        <p:spPr bwMode="auto">
          <a:xfrm>
            <a:off x="6432725" y="1844824"/>
            <a:ext cx="2016869" cy="100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359026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Graviton fluctuations play a role at large distances</a:t>
            </a:r>
          </a:p>
          <a:p>
            <a:r>
              <a:rPr lang="en-US" dirty="0">
                <a:solidFill>
                  <a:srgbClr val="FFFF00"/>
                </a:solidFill>
              </a:rPr>
              <a:t>Graviton barrier for increase of scalar potential entails solution of cosmological constant problem</a:t>
            </a:r>
          </a:p>
          <a:p>
            <a:r>
              <a:rPr lang="en-US" dirty="0">
                <a:solidFill>
                  <a:srgbClr val="FFFF00"/>
                </a:solidFill>
              </a:rPr>
              <a:t>Cosmology is described by crossover from UV-fixed point (inflation) to IR-fixed point (dynamical dark energy)</a:t>
            </a:r>
          </a:p>
        </p:txBody>
      </p:sp>
    </p:spTree>
    <p:extLst>
      <p:ext uri="{BB962C8B-B14F-4D97-AF65-F5344CB8AC3E}">
        <p14:creationId xmlns:p14="http://schemas.microsoft.com/office/powerpoint/2010/main" val="1436161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Quantum gravity with scalar field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4312" y="2999500"/>
            <a:ext cx="2451100" cy="67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2060848"/>
            <a:ext cx="6059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baseline="30000" dirty="0"/>
              <a:t>2 </a:t>
            </a:r>
            <a:r>
              <a:rPr lang="en-US" dirty="0"/>
              <a:t>and V depend on scalar field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2136933"/>
            <a:ext cx="4953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846" y="4003008"/>
            <a:ext cx="1667668" cy="55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3" y="2999500"/>
            <a:ext cx="3750129" cy="673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3608" y="3950120"/>
            <a:ext cx="5152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question : behavior of V for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6022" y="4812415"/>
            <a:ext cx="4788892" cy="18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64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 err="1">
                <a:solidFill>
                  <a:srgbClr val="33CCFF"/>
                </a:solidFill>
                <a:ea typeface="MS PGothic" charset="-128"/>
              </a:rPr>
              <a:t>conclusions</a:t>
            </a:r>
            <a:r>
              <a:rPr lang="de-DE" altLang="x-none" dirty="0">
                <a:solidFill>
                  <a:srgbClr val="33CCFF"/>
                </a:solidFill>
                <a:ea typeface="MS PGothic" charset="-128"/>
              </a:rPr>
              <a:t> (2)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altLang="x-none" sz="2800">
                <a:ea typeface="MS PGothic" charset="-128"/>
              </a:rPr>
              <a:t>crossover in quantum gravity is reflected in crossover in cosmology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quantum gravity becomes testable by cosmology</a:t>
            </a:r>
          </a:p>
          <a:p>
            <a:r>
              <a:rPr lang="de-DE" altLang="x-none" sz="2800">
                <a:ea typeface="MS PGothic" charset="-128"/>
              </a:rPr>
              <a:t>quantum gravity plays a role not only for primordial cosmology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crossover scenario explains different cosmological epochs</a:t>
            </a:r>
          </a:p>
          <a:p>
            <a:r>
              <a:rPr lang="de-DE" altLang="x-none" sz="2800">
                <a:ea typeface="MS PGothic" charset="-128"/>
              </a:rPr>
              <a:t>simple model is compatible with present observations</a:t>
            </a:r>
          </a:p>
          <a:p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no more parameters than </a:t>
            </a:r>
            <a:r>
              <a:rPr lang="el-GR" altLang="x-none" sz="2400">
                <a:solidFill>
                  <a:srgbClr val="FFFF00"/>
                </a:solidFill>
                <a:latin typeface="Arial" charset="0"/>
                <a:ea typeface="MS PGothic" charset="-128"/>
              </a:rPr>
              <a:t>Λ</a:t>
            </a:r>
            <a:r>
              <a:rPr lang="en-US" altLang="x-none" sz="2400">
                <a:solidFill>
                  <a:srgbClr val="FFFF00"/>
                </a:solidFill>
                <a:latin typeface="Arial" charset="0"/>
                <a:ea typeface="MS PGothic" charset="-128"/>
              </a:rPr>
              <a:t>CDM </a:t>
            </a:r>
            <a:r>
              <a:rPr lang="en-US" altLang="x-none" sz="2800">
                <a:solidFill>
                  <a:srgbClr val="FFFF00"/>
                </a:solidFill>
                <a:latin typeface="Arial" charset="0"/>
                <a:ea typeface="MS PGothic" charset="-128"/>
              </a:rPr>
              <a:t>: </a:t>
            </a:r>
            <a:r>
              <a:rPr lang="de-DE" altLang="x-none" sz="2800">
                <a:solidFill>
                  <a:srgbClr val="FFFF00"/>
                </a:solidFill>
                <a:ea typeface="MS PGothic" charset="-128"/>
              </a:rPr>
              <a:t>tests possible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516688" y="5445125"/>
            <a:ext cx="7715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de-DE" altLang="x-none"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11133946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8" name="Rectangle 2">
            <a:extLst>
              <a:ext uri="{FF2B5EF4-FFF2-40B4-BE49-F238E27FC236}">
                <a16:creationId xmlns:a16="http://schemas.microsoft.com/office/drawing/2014/main" id="{34801962-2D8F-F245-B714-55C6E2E8301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147050" cy="185896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de-DE" sz="4000" dirty="0">
                <a:solidFill>
                  <a:srgbClr val="33CCFF"/>
                </a:solidFill>
              </a:rPr>
              <a:t>Gauge invariant flow equation involves projection on physical fluctuations</a:t>
            </a:r>
          </a:p>
        </p:txBody>
      </p:sp>
      <p:pic>
        <p:nvPicPr>
          <p:cNvPr id="69634" name="Picture 4">
            <a:extLst>
              <a:ext uri="{FF2B5EF4-FFF2-40B4-BE49-F238E27FC236}">
                <a16:creationId xmlns:a16="http://schemas.microsoft.com/office/drawing/2014/main" id="{3A292F52-13A2-814B-9429-BF0BCC51DBA1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5875" y="2349500"/>
            <a:ext cx="3994150" cy="663575"/>
          </a:xfrm>
          <a:noFill/>
        </p:spPr>
      </p:pic>
      <p:pic>
        <p:nvPicPr>
          <p:cNvPr id="69635" name="Picture 5">
            <a:extLst>
              <a:ext uri="{FF2B5EF4-FFF2-40B4-BE49-F238E27FC236}">
                <a16:creationId xmlns:a16="http://schemas.microsoft.com/office/drawing/2014/main" id="{A2FD3C4D-7ED6-D846-8236-E1776426E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284538"/>
            <a:ext cx="3498850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6">
            <a:extLst>
              <a:ext uri="{FF2B5EF4-FFF2-40B4-BE49-F238E27FC236}">
                <a16:creationId xmlns:a16="http://schemas.microsoft.com/office/drawing/2014/main" id="{9DA429E7-7D2A-534D-B985-0806BC1D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508500"/>
            <a:ext cx="24479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9">
            <a:extLst>
              <a:ext uri="{FF2B5EF4-FFF2-40B4-BE49-F238E27FC236}">
                <a16:creationId xmlns:a16="http://schemas.microsoft.com/office/drawing/2014/main" id="{F26F2CAF-1B6C-1D4E-806E-81A0CD981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4103687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8" name="Text Box 10">
            <a:extLst>
              <a:ext uri="{FF2B5EF4-FFF2-40B4-BE49-F238E27FC236}">
                <a16:creationId xmlns:a16="http://schemas.microsoft.com/office/drawing/2014/main" id="{1C6219DB-49B0-9F44-ACE7-22D5D8DB5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3213100"/>
            <a:ext cx="36734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</a:rPr>
              <a:t>G</a:t>
            </a:r>
            <a:r>
              <a:rPr lang="en-US" altLang="de-DE" baseline="-25000">
                <a:solidFill>
                  <a:srgbClr val="FFFF00"/>
                </a:solidFill>
              </a:rPr>
              <a:t>P</a:t>
            </a:r>
            <a:r>
              <a:rPr lang="en-US" altLang="de-DE">
                <a:solidFill>
                  <a:srgbClr val="FFFF00"/>
                </a:solidFill>
              </a:rPr>
              <a:t> : propagator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>
                <a:solidFill>
                  <a:srgbClr val="FFFF00"/>
                </a:solidFill>
              </a:rPr>
              <a:t>physical fluctuations</a:t>
            </a:r>
          </a:p>
        </p:txBody>
      </p:sp>
      <p:sp>
        <p:nvSpPr>
          <p:cNvPr id="69639" name="Text Box 11">
            <a:extLst>
              <a:ext uri="{FF2B5EF4-FFF2-40B4-BE49-F238E27FC236}">
                <a16:creationId xmlns:a16="http://schemas.microsoft.com/office/drawing/2014/main" id="{A0BFF11B-5979-124A-B6AD-05ADD295D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5503863"/>
            <a:ext cx="6781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/>
              <a:t>measure contributions                do not depend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800"/>
              <a:t>on effective action</a:t>
            </a:r>
          </a:p>
        </p:txBody>
      </p:sp>
      <p:pic>
        <p:nvPicPr>
          <p:cNvPr id="69640" name="Picture 12">
            <a:extLst>
              <a:ext uri="{FF2B5EF4-FFF2-40B4-BE49-F238E27FC236}">
                <a16:creationId xmlns:a16="http://schemas.microsoft.com/office/drawing/2014/main" id="{BF43B9CD-6343-3947-8752-2E604F6E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9" b="2393"/>
          <a:stretch>
            <a:fillRect/>
          </a:stretch>
        </p:blipFill>
        <p:spPr bwMode="auto">
          <a:xfrm>
            <a:off x="4211638" y="5516563"/>
            <a:ext cx="118586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827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242" name="Rectangle 2">
            <a:extLst>
              <a:ext uri="{FF2B5EF4-FFF2-40B4-BE49-F238E27FC236}">
                <a16:creationId xmlns:a16="http://schemas.microsoft.com/office/drawing/2014/main" id="{ABC30970-8795-CA41-A61F-AF58E83EBD9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de-DE" dirty="0">
                <a:solidFill>
                  <a:srgbClr val="33CCFF"/>
                </a:solidFill>
              </a:rPr>
              <a:t>Closed flow equation</a:t>
            </a:r>
          </a:p>
        </p:txBody>
      </p:sp>
      <p:pic>
        <p:nvPicPr>
          <p:cNvPr id="71682" name="Picture 4">
            <a:extLst>
              <a:ext uri="{FF2B5EF4-FFF2-40B4-BE49-F238E27FC236}">
                <a16:creationId xmlns:a16="http://schemas.microsoft.com/office/drawing/2014/main" id="{7A2EA72B-DE16-CF4B-BD8D-A0970024FCA2}"/>
              </a:ext>
            </a:extLst>
          </p:cNvPr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672" y="3789040"/>
            <a:ext cx="2643187" cy="866775"/>
          </a:xfrm>
          <a:noFill/>
        </p:spPr>
      </p:pic>
      <p:pic>
        <p:nvPicPr>
          <p:cNvPr id="71683" name="Picture 5">
            <a:extLst>
              <a:ext uri="{FF2B5EF4-FFF2-40B4-BE49-F238E27FC236}">
                <a16:creationId xmlns:a16="http://schemas.microsoft.com/office/drawing/2014/main" id="{811D812A-C31F-E84D-A7B3-7CAA1493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44" y="3790628"/>
            <a:ext cx="2373313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684" name="Picture 6">
            <a:extLst>
              <a:ext uri="{FF2B5EF4-FFF2-40B4-BE49-F238E27FC236}">
                <a16:creationId xmlns:a16="http://schemas.microsoft.com/office/drawing/2014/main" id="{A6A7E09C-D38F-164D-B163-E0FAD683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5" y="4941168"/>
            <a:ext cx="4248150" cy="11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2247" name="Text Box 7">
            <a:extLst>
              <a:ext uri="{FF2B5EF4-FFF2-40B4-BE49-F238E27FC236}">
                <a16:creationId xmlns:a16="http://schemas.microsoft.com/office/drawing/2014/main" id="{75A7A8EE-B724-8A45-BD8D-C087EBCC4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1700213"/>
            <a:ext cx="684053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projection on physical fluctuations </a:t>
            </a:r>
          </a:p>
          <a:p>
            <a:pPr eaLnBrk="1" hangingPunct="1">
              <a:defRPr/>
            </a:pPr>
            <a:r>
              <a:rPr lang="en-US" altLang="de-DE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makes second functional derivative invertible</a:t>
            </a:r>
          </a:p>
        </p:txBody>
      </p:sp>
    </p:spTree>
    <p:extLst>
      <p:ext uri="{BB962C8B-B14F-4D97-AF65-F5344CB8AC3E}">
        <p14:creationId xmlns:p14="http://schemas.microsoft.com/office/powerpoint/2010/main" val="26773427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x-none">
                <a:solidFill>
                  <a:srgbClr val="33CCFF"/>
                </a:solidFill>
                <a:ea typeface="MS PGothic" charset="-128"/>
              </a:rPr>
              <a:t>Physical time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2420938"/>
            <a:ext cx="6624637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789363"/>
            <a:ext cx="10350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789363"/>
            <a:ext cx="3887788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084763"/>
            <a:ext cx="15113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5300663"/>
            <a:ext cx="20764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476375" y="1628775"/>
            <a:ext cx="6423025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field equation for scalar field mode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388" y="4941888"/>
            <a:ext cx="4608512" cy="15684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determine </a:t>
            </a:r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physical</a:t>
            </a:r>
          </a:p>
          <a:p>
            <a:pPr eaLnBrk="1" hangingPunct="1"/>
            <a:r>
              <a:rPr lang="en-US" altLang="x-none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</a:t>
            </a:r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 by counting</a:t>
            </a:r>
          </a:p>
          <a:p>
            <a:pPr eaLnBrk="1" hangingPunct="1"/>
            <a:r>
              <a:rPr lang="en-US" altLang="x-none">
                <a:effectLst>
                  <a:outerShdw blurRad="38100" dist="38100" dir="2700000" algn="tl">
                    <a:srgbClr val="000000"/>
                  </a:outerShdw>
                </a:effectLst>
              </a:rPr>
              <a:t>number of oscillations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08850" y="6165850"/>
            <a:ext cx="1511300" cy="51911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( m=0 )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Graviton barrier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                  For</a:t>
            </a:r>
          </a:p>
          <a:p>
            <a:pPr marL="0" indent="0">
              <a:buNone/>
            </a:pPr>
            <a:r>
              <a:rPr lang="en-US" sz="4400" dirty="0">
                <a:solidFill>
                  <a:srgbClr val="FFFF00"/>
                </a:solidFill>
              </a:rPr>
              <a:t>V cannot increase stronger than M</a:t>
            </a:r>
            <a:r>
              <a:rPr lang="en-US" sz="4400" baseline="30000" dirty="0">
                <a:solidFill>
                  <a:srgbClr val="FFFF00"/>
                </a:solidFill>
              </a:rPr>
              <a:t>2</a:t>
            </a:r>
            <a:r>
              <a:rPr lang="en-US" sz="4400" dirty="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3600" dirty="0"/>
              <a:t>Instability of graviton propagator is avoided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928" y="3008061"/>
            <a:ext cx="1667668" cy="552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1988840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Quantum gravity computation :</a:t>
            </a:r>
          </a:p>
        </p:txBody>
      </p:sp>
    </p:spTree>
    <p:extLst>
      <p:ext uri="{BB962C8B-B14F-4D97-AF65-F5344CB8AC3E}">
        <p14:creationId xmlns:p14="http://schemas.microsoft.com/office/powerpoint/2010/main" val="500257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33CCFF"/>
                </a:solidFill>
              </a:rPr>
              <a:t>Graviton barrier and solution of the cosmological constant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0851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V cannot increase stronger than </a:t>
            </a:r>
            <a:r>
              <a:rPr lang="en-US" sz="3600">
                <a:solidFill>
                  <a:srgbClr val="FFFF00"/>
                </a:solidFill>
              </a:rPr>
              <a:t>M</a:t>
            </a:r>
            <a:r>
              <a:rPr lang="en-US" sz="3600" baseline="30000">
                <a:solidFill>
                  <a:srgbClr val="FFFF00"/>
                </a:solidFill>
              </a:rPr>
              <a:t>2</a:t>
            </a:r>
            <a:r>
              <a:rPr lang="en-US" sz="3600">
                <a:solidFill>
                  <a:srgbClr val="FFFF00"/>
                </a:solidFill>
              </a:rPr>
              <a:t> !</a:t>
            </a:r>
          </a:p>
          <a:p>
            <a:pPr marL="0" indent="0">
              <a:buNone/>
            </a:pPr>
            <a:endParaRPr lang="en-US" sz="3600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FF00"/>
                </a:solidFill>
              </a:rPr>
              <a:t>If M increases with 𝜒, and for cosmological solutions where 𝜒 asymptotically diverges for time going to infinity: </a:t>
            </a:r>
          </a:p>
          <a:p>
            <a:pPr marL="0" indent="0">
              <a:buNone/>
            </a:pPr>
            <a:endParaRPr lang="en-US" dirty="0">
              <a:solidFill>
                <a:srgbClr val="00FF00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   Effective cosmological constant vanishes in infinite future</a:t>
            </a:r>
          </a:p>
          <a:p>
            <a:pPr marL="0" indent="0">
              <a:buNone/>
            </a:pP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0245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3CCFF"/>
                </a:solidFill>
              </a:rPr>
              <a:t>Normalization of scalar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If M increases monotonically with 𝜒 :</a:t>
            </a:r>
          </a:p>
        </p:txBody>
      </p:sp>
      <p:sp>
        <p:nvSpPr>
          <p:cNvPr id="4" name="Rectangle 3"/>
          <p:cNvSpPr/>
          <p:nvPr/>
        </p:nvSpPr>
        <p:spPr>
          <a:xfrm>
            <a:off x="1475656" y="3429000"/>
            <a:ext cx="676875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choose normalization of scalar</a:t>
            </a:r>
          </a:p>
          <a:p>
            <a:pPr marL="0" indent="0">
              <a:buNone/>
            </a:pPr>
            <a:r>
              <a:rPr lang="en-US" dirty="0"/>
              <a:t>                       </a:t>
            </a:r>
            <a:r>
              <a:rPr lang="en-US" sz="3600" dirty="0">
                <a:solidFill>
                  <a:srgbClr val="00FF00"/>
                </a:solidFill>
              </a:rPr>
              <a:t>M= 𝜒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088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Strömung">
  <a:themeElements>
    <a:clrScheme name="Strömung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ömung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aramond" pitchFamily="18" charset="0"/>
          </a:defRPr>
        </a:defPPr>
      </a:lstStyle>
    </a:lnDef>
  </a:objectDefaults>
  <a:extraClrSchemeLst>
    <a:extraClrScheme>
      <a:clrScheme name="Strömung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ömung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ömung 10">
        <a:dk1>
          <a:srgbClr val="000514"/>
        </a:dk1>
        <a:lt1>
          <a:srgbClr val="FF0000"/>
        </a:lt1>
        <a:dk2>
          <a:srgbClr val="003399"/>
        </a:dk2>
        <a:lt2>
          <a:srgbClr val="E9341B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0000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2811</TotalTime>
  <Words>1585</Words>
  <Application>Microsoft Macintosh PowerPoint</Application>
  <PresentationFormat>On-screen Show (4:3)</PresentationFormat>
  <Paragraphs>282</Paragraphs>
  <Slides>64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MS PGothic</vt:lpstr>
      <vt:lpstr>Arial</vt:lpstr>
      <vt:lpstr>Arial</vt:lpstr>
      <vt:lpstr>Cambria Math</vt:lpstr>
      <vt:lpstr>Garamond</vt:lpstr>
      <vt:lpstr>Lucida Grande</vt:lpstr>
      <vt:lpstr>Wingdings</vt:lpstr>
      <vt:lpstr>Strömung</vt:lpstr>
      <vt:lpstr>Graviton fluctuations erase the cosmological constant</vt:lpstr>
      <vt:lpstr>In quantum gravity,  the graviton fluctuations can  play an important role on  distances as large as the  size of the Universe</vt:lpstr>
      <vt:lpstr>Graviton propagator</vt:lpstr>
      <vt:lpstr>On shell graviton propagator</vt:lpstr>
      <vt:lpstr>IR – instability for graviton fluctuations</vt:lpstr>
      <vt:lpstr>Quantum gravity with scalar field</vt:lpstr>
      <vt:lpstr>Graviton barrier</vt:lpstr>
      <vt:lpstr>Graviton barrier and solution of the cosmological constant problem</vt:lpstr>
      <vt:lpstr>Normalization of scalar field</vt:lpstr>
      <vt:lpstr>asymptotically vanishing cosmological „constant“</vt:lpstr>
      <vt:lpstr>Quintessence</vt:lpstr>
      <vt:lpstr>Prediction :   homogeneous dark energy influences recent cosmology  - of same order as dark matter -</vt:lpstr>
      <vt:lpstr> Variable Gravity</vt:lpstr>
      <vt:lpstr>Einstein frame</vt:lpstr>
      <vt:lpstr>Einstein frame</vt:lpstr>
      <vt:lpstr>Quantum gravity computation by  functional renormalization</vt:lpstr>
      <vt:lpstr>Exact renormalization group equation</vt:lpstr>
      <vt:lpstr>Functional flow equation for scale dependent effective action</vt:lpstr>
      <vt:lpstr>Graviton contribution to flow of scalar potential</vt:lpstr>
      <vt:lpstr>Flow equation for v</vt:lpstr>
      <vt:lpstr>Flow of v for  different initial conditions</vt:lpstr>
      <vt:lpstr>Infrared value of effective scalar potential for k/𝜒 → 0</vt:lpstr>
      <vt:lpstr>Graviton fluctuations erase  the cosmological constant</vt:lpstr>
      <vt:lpstr>Ultraviolet behavior for  k/𝜒 → ∞</vt:lpstr>
      <vt:lpstr>Quantum gravity has  UV- and IR- fixed point</vt:lpstr>
      <vt:lpstr>Graviton contribution to flow of quartic scalar coupling : positive and substantial  anomalous dimension</vt:lpstr>
      <vt:lpstr>a prediction…</vt:lpstr>
      <vt:lpstr>Possible explanation of gauge hierarchy</vt:lpstr>
      <vt:lpstr>Quantum scale symmetry</vt:lpstr>
      <vt:lpstr>Spontaneous breaking  of scale symmetry</vt:lpstr>
      <vt:lpstr>Approximate scale symmetry near fixed points</vt:lpstr>
      <vt:lpstr>Crossover in quantum gravity</vt:lpstr>
      <vt:lpstr>Possible consequences of  crossover in quantum gravity</vt:lpstr>
      <vt:lpstr>Variable Gravity</vt:lpstr>
      <vt:lpstr> Variable Gravity</vt:lpstr>
      <vt:lpstr>Cosmological solution : crossover from UV to IR fixed point</vt:lpstr>
      <vt:lpstr>renormalization flow and cosmological evolution</vt:lpstr>
      <vt:lpstr>Simplicity</vt:lpstr>
      <vt:lpstr>Kinetial B :  Crossover between two fixed points</vt:lpstr>
      <vt:lpstr>Cosmological solution</vt:lpstr>
      <vt:lpstr>No tiny dimensionless parameters ( except matter sector, e.g. gauge hierarchy )</vt:lpstr>
      <vt:lpstr>Particle masses change with time </vt:lpstr>
      <vt:lpstr>Strange evolution of Universe</vt:lpstr>
      <vt:lpstr>Slow Universe</vt:lpstr>
      <vt:lpstr>Eternal Universe</vt:lpstr>
      <vt:lpstr>small dimensionless number ?</vt:lpstr>
      <vt:lpstr>Do we know that the  Universe expands ?</vt:lpstr>
      <vt:lpstr>What is increasing ?</vt:lpstr>
      <vt:lpstr>Hot plasma ?</vt:lpstr>
      <vt:lpstr>Model is compatible with  present observations</vt:lpstr>
      <vt:lpstr>Einstein frame</vt:lpstr>
      <vt:lpstr>Einstein frame</vt:lpstr>
      <vt:lpstr>Field relativity :  different pictures of cosmology</vt:lpstr>
      <vt:lpstr>Big bang or freeze ?</vt:lpstr>
      <vt:lpstr>Big bang or freeze ?</vt:lpstr>
      <vt:lpstr>Big bang or freeze ? </vt:lpstr>
      <vt:lpstr>Big  bang singularity  in Einstein frame is field singularity !</vt:lpstr>
      <vt:lpstr>Field - singularity</vt:lpstr>
      <vt:lpstr>Conclusions</vt:lpstr>
      <vt:lpstr>conclusions (2) </vt:lpstr>
      <vt:lpstr>PowerPoint Presentation</vt:lpstr>
      <vt:lpstr>Gauge invariant flow equation involves projection on physical fluctuations</vt:lpstr>
      <vt:lpstr>Closed flow equation</vt:lpstr>
      <vt:lpstr>Physical time</vt:lpstr>
    </vt:vector>
  </TitlesOfParts>
  <Company>Theoretische Physik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DEK</dc:title>
  <dc:creator>C. Wetterich</dc:creator>
  <cp:lastModifiedBy>Microsoft Office User</cp:lastModifiedBy>
  <cp:revision>451</cp:revision>
  <dcterms:created xsi:type="dcterms:W3CDTF">2003-07-05T08:41:24Z</dcterms:created>
  <dcterms:modified xsi:type="dcterms:W3CDTF">2018-06-14T09:11:51Z</dcterms:modified>
</cp:coreProperties>
</file>