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7"/>
  </p:notesMasterIdLst>
  <p:handoutMasterIdLst>
    <p:handoutMasterId r:id="rId88"/>
  </p:handoutMasterIdLst>
  <p:sldIdLst>
    <p:sldId id="1255" r:id="rId2"/>
    <p:sldId id="1336" r:id="rId3"/>
    <p:sldId id="1349" r:id="rId4"/>
    <p:sldId id="625" r:id="rId5"/>
    <p:sldId id="573" r:id="rId6"/>
    <p:sldId id="1340" r:id="rId7"/>
    <p:sldId id="1341" r:id="rId8"/>
    <p:sldId id="1298" r:id="rId9"/>
    <p:sldId id="1368" r:id="rId10"/>
    <p:sldId id="662" r:id="rId11"/>
    <p:sldId id="664" r:id="rId12"/>
    <p:sldId id="607" r:id="rId13"/>
    <p:sldId id="675" r:id="rId14"/>
    <p:sldId id="1343" r:id="rId15"/>
    <p:sldId id="1362" r:id="rId16"/>
    <p:sldId id="1420" r:id="rId17"/>
    <p:sldId id="1369" r:id="rId18"/>
    <p:sldId id="1370" r:id="rId19"/>
    <p:sldId id="1357" r:id="rId20"/>
    <p:sldId id="1421" r:id="rId21"/>
    <p:sldId id="1373" r:id="rId22"/>
    <p:sldId id="1353" r:id="rId23"/>
    <p:sldId id="1360" r:id="rId24"/>
    <p:sldId id="1358" r:id="rId25"/>
    <p:sldId id="1404" r:id="rId26"/>
    <p:sldId id="1355" r:id="rId27"/>
    <p:sldId id="1361" r:id="rId28"/>
    <p:sldId id="1365" r:id="rId29"/>
    <p:sldId id="1366" r:id="rId30"/>
    <p:sldId id="1363" r:id="rId31"/>
    <p:sldId id="1359" r:id="rId32"/>
    <p:sldId id="1356" r:id="rId33"/>
    <p:sldId id="1354" r:id="rId34"/>
    <p:sldId id="1372" r:id="rId35"/>
    <p:sldId id="1412" r:id="rId36"/>
    <p:sldId id="1344" r:id="rId37"/>
    <p:sldId id="1345" r:id="rId38"/>
    <p:sldId id="1342" r:id="rId39"/>
    <p:sldId id="1240" r:id="rId40"/>
    <p:sldId id="1330" r:id="rId41"/>
    <p:sldId id="1346" r:id="rId42"/>
    <p:sldId id="1337" r:id="rId43"/>
    <p:sldId id="1338" r:id="rId44"/>
    <p:sldId id="1348" r:id="rId45"/>
    <p:sldId id="1339" r:id="rId46"/>
    <p:sldId id="1152" r:id="rId47"/>
    <p:sldId id="1413" r:id="rId48"/>
    <p:sldId id="1299" r:id="rId49"/>
    <p:sldId id="1328" r:id="rId50"/>
    <p:sldId id="1304" r:id="rId51"/>
    <p:sldId id="1305" r:id="rId52"/>
    <p:sldId id="1331" r:id="rId53"/>
    <p:sldId id="1306" r:id="rId54"/>
    <p:sldId id="566" r:id="rId55"/>
    <p:sldId id="567" r:id="rId56"/>
    <p:sldId id="1414" r:id="rId57"/>
    <p:sldId id="1326" r:id="rId58"/>
    <p:sldId id="1415" r:id="rId59"/>
    <p:sldId id="1416" r:id="rId60"/>
    <p:sldId id="1417" r:id="rId61"/>
    <p:sldId id="1418" r:id="rId62"/>
    <p:sldId id="1419" r:id="rId63"/>
    <p:sldId id="1422" r:id="rId64"/>
    <p:sldId id="1423" r:id="rId65"/>
    <p:sldId id="1327" r:id="rId66"/>
    <p:sldId id="1325" r:id="rId67"/>
    <p:sldId id="1292" r:id="rId68"/>
    <p:sldId id="1293" r:id="rId69"/>
    <p:sldId id="1332" r:id="rId70"/>
    <p:sldId id="1297" r:id="rId71"/>
    <p:sldId id="1262" r:id="rId72"/>
    <p:sldId id="1231" r:id="rId73"/>
    <p:sldId id="1316" r:id="rId74"/>
    <p:sldId id="1333" r:id="rId75"/>
    <p:sldId id="1294" r:id="rId76"/>
    <p:sldId id="1188" r:id="rId77"/>
    <p:sldId id="1004" r:id="rId78"/>
    <p:sldId id="1189" r:id="rId79"/>
    <p:sldId id="1295" r:id="rId80"/>
    <p:sldId id="1296" r:id="rId81"/>
    <p:sldId id="1334" r:id="rId82"/>
    <p:sldId id="1129" r:id="rId83"/>
    <p:sldId id="1134" r:id="rId84"/>
    <p:sldId id="1135" r:id="rId85"/>
    <p:sldId id="1335" r:id="rId86"/>
  </p:sldIdLst>
  <p:sldSz cx="9144000" cy="6858000" type="screen4x3"/>
  <p:notesSz cx="6858000" cy="9144000"/>
  <p:custDataLst>
    <p:tags r:id="rId89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B250F"/>
    <a:srgbClr val="00FF00"/>
    <a:srgbClr val="33CCFF"/>
    <a:srgbClr val="0033CC"/>
    <a:srgbClr val="33CC33"/>
    <a:srgbClr val="00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8/4/19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42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67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56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43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314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92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53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81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79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603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80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2184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28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4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3644EF2E-F7F1-A444-8BC1-780D5A8EA282}" type="slidenum">
              <a:rPr lang="de-DE" altLang="x-none">
                <a:latin typeface="Arial" charset="0"/>
              </a:rPr>
              <a:pPr eaLnBrk="1" hangingPunct="1"/>
              <a:t>51</a:t>
            </a:fld>
            <a:endParaRPr lang="de-DE" altLang="x-none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76082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52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33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BB23F86-A61D-7648-9931-FB9BC48A90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CBD5622-DD71-4C43-B0F1-2D3D220833FE}" type="slidenum">
              <a:rPr lang="de-DE" altLang="de-DE" smtClean="0">
                <a:latin typeface="Arial" panose="020B0604020202020204" pitchFamily="34" charset="0"/>
              </a:rPr>
              <a:pPr/>
              <a:t>54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6DA9D0C-986A-7C4D-BA6F-D1D3A0F3F9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5680F9D-1653-A74A-893C-55A7253EC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405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D6302A3C-E182-904F-8FCA-65362A7AE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D9D1439-8E04-FF44-822C-D2EC24C51991}" type="slidenum">
              <a:rPr lang="de-DE" altLang="de-DE" smtClean="0">
                <a:latin typeface="Arial" panose="020B0604020202020204" pitchFamily="34" charset="0"/>
              </a:rPr>
              <a:pPr/>
              <a:t>55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1D34A7BA-775A-E74F-8B33-BF364AB9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F246F55-CD7E-394C-994D-966770B10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7169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19.tiff"/><Relationship Id="rId4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tiff"/><Relationship Id="rId5" Type="http://schemas.openxmlformats.org/officeDocument/2006/relationships/image" Target="../media/image17.tiff"/><Relationship Id="rId4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3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tiff"/><Relationship Id="rId4" Type="http://schemas.openxmlformats.org/officeDocument/2006/relationships/image" Target="../media/image70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7" Type="http://schemas.openxmlformats.org/officeDocument/2006/relationships/image" Target="../media/image78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D381-B8D4-BA40-97C2-65EBEFEE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252520" cy="7272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A7C62-07FE-FA44-8888-A2611DA4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64704"/>
            <a:ext cx="8229600" cy="244827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How solid is the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quantum  gravity prediction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for the Higgs boson mass ?</a:t>
            </a:r>
          </a:p>
        </p:txBody>
      </p:sp>
    </p:spTree>
    <p:extLst>
      <p:ext uri="{BB962C8B-B14F-4D97-AF65-F5344CB8AC3E}">
        <p14:creationId xmlns:p14="http://schemas.microsoft.com/office/powerpoint/2010/main" val="47075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etteric\Pictures\Material_Talks\oasis2_desert-camp-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135"/>
            <a:ext cx="9258069" cy="693513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-171399"/>
            <a:ext cx="8219256" cy="2808312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</a:rPr>
              <a:t>The mass of the Higgs boson, the great desert, and asymptotic safety of gravity</a:t>
            </a:r>
            <a:endParaRPr lang="de-DE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0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key points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solution of hierarchy problem at high scale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vanishing scalar coupling at fixed point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2369034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2337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94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341261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347864" y="5085184"/>
            <a:ext cx="633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no </a:t>
            </a:r>
            <a:r>
              <a:rPr lang="en-US" sz="4800" dirty="0" err="1">
                <a:solidFill>
                  <a:srgbClr val="FF0000"/>
                </a:solidFill>
              </a:rPr>
              <a:t>supersymmetry</a:t>
            </a:r>
            <a:endParaRPr lang="de-DE" sz="48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flipH="1">
            <a:off x="1305349" y="3356992"/>
            <a:ext cx="434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 low scale </a:t>
            </a:r>
          </a:p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higher dimensions</a:t>
            </a:r>
            <a:endParaRPr 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2080" y="2132856"/>
            <a:ext cx="27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</a:rPr>
              <a:t>no </a:t>
            </a:r>
            <a:r>
              <a:rPr lang="en-US" sz="2800" dirty="0" err="1">
                <a:solidFill>
                  <a:srgbClr val="009900"/>
                </a:solidFill>
              </a:rPr>
              <a:t>technicolor</a:t>
            </a:r>
            <a:endParaRPr lang="de-DE" sz="2800" dirty="0">
              <a:solidFill>
                <a:srgbClr val="0099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16216" y="1484784"/>
            <a:ext cx="260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99"/>
                </a:solidFill>
              </a:rPr>
              <a:t>no multi-Higgs model</a:t>
            </a:r>
            <a:endParaRPr lang="de-DE" sz="2000" dirty="0">
              <a:solidFill>
                <a:srgbClr val="CC0099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764705"/>
            <a:ext cx="47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Planck scale, gravity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4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Essential point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7931224" cy="4854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quantum gravity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000" dirty="0"/>
              <a:t>Results in prediction for ratio Higgs boson mass over W- boson mass, or </a:t>
            </a:r>
          </a:p>
          <a:p>
            <a:pPr marL="0" indent="0">
              <a:buNone/>
            </a:pPr>
            <a:r>
              <a:rPr lang="en-US" sz="2000" dirty="0"/>
              <a:t>    Higgs boson mass over top quark mass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6408" y="3096529"/>
            <a:ext cx="2387760" cy="23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1043608" y="3501008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Extrapolate perturbatively </a:t>
            </a:r>
          </a:p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to Fermi scale </a:t>
            </a:r>
          </a:p>
        </p:txBody>
      </p:sp>
    </p:spTree>
    <p:extLst>
      <p:ext uri="{BB962C8B-B14F-4D97-AF65-F5344CB8AC3E}">
        <p14:creationId xmlns:p14="http://schemas.microsoft.com/office/powerpoint/2010/main" val="346582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8674EB-0480-7E45-8D0C-F7315E4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Near Planck mass gravity is not weak !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Predictive power !</a:t>
            </a:r>
          </a:p>
        </p:txBody>
      </p:sp>
    </p:spTree>
    <p:extLst>
      <p:ext uri="{BB962C8B-B14F-4D97-AF65-F5344CB8AC3E}">
        <p14:creationId xmlns:p14="http://schemas.microsoft.com/office/powerpoint/2010/main" val="263335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F041B-B6C3-0744-8AD0-7F4A6F2C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Great desert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D6717-B4B3-F84B-8121-46E12FEDD575}"/>
              </a:ext>
            </a:extLst>
          </p:cNvPr>
          <p:cNvSpPr txBox="1"/>
          <p:nvPr/>
        </p:nvSpPr>
        <p:spPr>
          <a:xfrm>
            <a:off x="2771800" y="2636912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latin typeface="+mn-lt"/>
              </a:rPr>
              <a:t>   Big chance </a:t>
            </a:r>
          </a:p>
          <a:p>
            <a:r>
              <a:rPr lang="en-US" sz="4800" i="1" dirty="0">
                <a:solidFill>
                  <a:srgbClr val="FFFF00"/>
                </a:solidFill>
                <a:latin typeface="+mn-lt"/>
              </a:rPr>
              <a:t>for understanding of</a:t>
            </a:r>
          </a:p>
          <a:p>
            <a:r>
              <a:rPr lang="en-US" sz="4800" i="1" dirty="0">
                <a:solidFill>
                  <a:srgbClr val="FFFF00"/>
                </a:solidFill>
                <a:latin typeface="+mn-lt"/>
              </a:rPr>
              <a:t>quantum gravity !</a:t>
            </a:r>
          </a:p>
        </p:txBody>
      </p:sp>
    </p:spTree>
    <p:extLst>
      <p:ext uri="{BB962C8B-B14F-4D97-AF65-F5344CB8AC3E}">
        <p14:creationId xmlns:p14="http://schemas.microsoft.com/office/powerpoint/2010/main" val="207031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The scale k can be momenta, geometric quantities, or just be introduced “by hand”.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288232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96C584-070A-8B45-A401-DF6A9C17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9095D-85B1-AE4E-9D62-89C94E03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How do couplings or physical laws change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                    with scale k ?</a:t>
            </a:r>
          </a:p>
        </p:txBody>
      </p:sp>
    </p:spTree>
    <p:extLst>
      <p:ext uri="{BB962C8B-B14F-4D97-AF65-F5344CB8AC3E}">
        <p14:creationId xmlns:p14="http://schemas.microsoft.com/office/powerpoint/2010/main" val="2467896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fluctuations erase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457200" y="4300981"/>
            <a:ext cx="3888432" cy="1296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2100648"/>
            <a:ext cx="8229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788024" y="4221088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dirty="0">
                <a:solidFill>
                  <a:srgbClr val="FFFF00"/>
                </a:solidFill>
              </a:rPr>
              <a:t>        A &gt; 0</a:t>
            </a:r>
          </a:p>
        </p:txBody>
      </p:sp>
    </p:spTree>
    <p:extLst>
      <p:ext uri="{BB962C8B-B14F-4D97-AF65-F5344CB8AC3E}">
        <p14:creationId xmlns:p14="http://schemas.microsoft.com/office/powerpoint/2010/main" val="298141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Prediction of mass of Higgs boson</a:t>
            </a:r>
            <a:endParaRPr lang="de-DE" sz="4000" dirty="0">
              <a:solidFill>
                <a:srgbClr val="FFFF00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554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fluctuations erase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457199" y="3577706"/>
            <a:ext cx="3888432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90353" y="5339349"/>
            <a:ext cx="3888432" cy="115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72767" y="5549954"/>
            <a:ext cx="4180807" cy="733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2100648"/>
            <a:ext cx="8229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for k beyond Planck scale 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672767" y="3429000"/>
            <a:ext cx="42917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A : positive constant of order one</a:t>
            </a:r>
          </a:p>
        </p:txBody>
      </p:sp>
    </p:spTree>
    <p:extLst>
      <p:ext uri="{BB962C8B-B14F-4D97-AF65-F5344CB8AC3E}">
        <p14:creationId xmlns:p14="http://schemas.microsoft.com/office/powerpoint/2010/main" val="130056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827584" y="1700808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3212976"/>
            <a:ext cx="79208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+mn-lt"/>
              </a:rPr>
              <a:t>The quartic scalar coupling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dirty="0">
                <a:latin typeface="+mn-lt"/>
                <a:cs typeface="Arial"/>
              </a:rPr>
              <a:t>at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It flows towards the fixed point as k is lowered :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        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For a UV – complete theory it is predicted to assume the fixed point value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572000" y="1758232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5004048" y="4328770"/>
            <a:ext cx="1512167" cy="1183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0" y="4365104"/>
            <a:ext cx="41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dirty="0">
                <a:solidFill>
                  <a:srgbClr val="FFFF00"/>
                </a:solidFill>
              </a:rPr>
              <a:t>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2650286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0F3-8716-A242-AADF-98F9A774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5278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UV – fixed point for quartic coupling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BD878-8307-AA40-B8C1-5E1AA3D5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792" y="2070474"/>
            <a:ext cx="2853304" cy="713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2C6861-77FF-2B44-82FC-E8CE71BB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036741"/>
            <a:ext cx="2376264" cy="761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917CF-628E-3D44-BC36-DAC311B0C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027" y="3075947"/>
            <a:ext cx="4509397" cy="151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50666-525F-5E49-874A-8AA6F404F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15" y="5661248"/>
            <a:ext cx="3877969" cy="75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63A4E-E515-E745-9154-A2D4C040A535}"/>
              </a:ext>
            </a:extLst>
          </p:cNvPr>
          <p:cNvSpPr txBox="1"/>
          <p:nvPr/>
        </p:nvSpPr>
        <p:spPr>
          <a:xfrm>
            <a:off x="1484040" y="466152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0DB62-EC96-2640-BE84-375FB969BB68}"/>
              </a:ext>
            </a:extLst>
          </p:cNvPr>
          <p:cNvSpPr txBox="1"/>
          <p:nvPr/>
        </p:nvSpPr>
        <p:spPr>
          <a:xfrm>
            <a:off x="971600" y="4869614"/>
            <a:ext cx="439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Fixed point :  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= C / 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B59D3-1CF0-B14B-B020-5F0B4835A29E}"/>
              </a:ext>
            </a:extLst>
          </p:cNvPr>
          <p:cNvSpPr txBox="1"/>
          <p:nvPr/>
        </p:nvSpPr>
        <p:spPr>
          <a:xfrm>
            <a:off x="827584" y="2127207"/>
            <a:ext cx="416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Flow equation for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: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30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6DFA-1DBD-9B41-AA28-E67ECB79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Strength of gravity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D2D07-0F98-A445-A2CA-0CB791D7CB25}"/>
              </a:ext>
            </a:extLst>
          </p:cNvPr>
          <p:cNvSpPr txBox="1"/>
          <p:nvPr/>
        </p:nvSpPr>
        <p:spPr>
          <a:xfrm>
            <a:off x="2051720" y="357301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running gravitational coupling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66975-0D49-BF4A-B213-635AF6581531}"/>
              </a:ext>
            </a:extLst>
          </p:cNvPr>
          <p:cNvSpPr txBox="1"/>
          <p:nvPr/>
        </p:nvSpPr>
        <p:spPr>
          <a:xfrm>
            <a:off x="5508104" y="494116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 : Planck mass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E1DCD-6486-CE48-B5CB-C9917ADCA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614652"/>
            <a:ext cx="2121837" cy="1224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4B2C2-05DC-BF49-92DE-6563FC15166E}"/>
              </a:ext>
            </a:extLst>
          </p:cNvPr>
          <p:cNvSpPr txBox="1"/>
          <p:nvPr/>
        </p:nvSpPr>
        <p:spPr>
          <a:xfrm>
            <a:off x="3131840" y="1984991"/>
            <a:ext cx="3744416" cy="65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g </a:t>
            </a:r>
            <a:r>
              <a:rPr lang="en-US" sz="3600" baseline="-25000" dirty="0" err="1">
                <a:solidFill>
                  <a:srgbClr val="FFFF00"/>
                </a:solidFill>
              </a:rPr>
              <a:t>grav</a:t>
            </a:r>
            <a:r>
              <a:rPr lang="en-US" sz="3600" dirty="0">
                <a:solidFill>
                  <a:srgbClr val="FFFF00"/>
                </a:solidFill>
              </a:rPr>
              <a:t> = 1 / w</a:t>
            </a:r>
          </a:p>
        </p:txBody>
      </p:sp>
    </p:spTree>
    <p:extLst>
      <p:ext uri="{BB962C8B-B14F-4D97-AF65-F5344CB8AC3E}">
        <p14:creationId xmlns:p14="http://schemas.microsoft.com/office/powerpoint/2010/main" val="1558196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88DB-65AC-2244-B31F-A3856416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Strength of gravity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06A7B-4133-0B42-BE79-578EA3547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16992" r="14965" b="16741"/>
          <a:stretch/>
        </p:blipFill>
        <p:spPr>
          <a:xfrm rot="5400000">
            <a:off x="2706936" y="1425636"/>
            <a:ext cx="3907380" cy="5302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5B3B2B-236E-5A46-8013-41A89120FEF1}"/>
              </a:ext>
            </a:extLst>
          </p:cNvPr>
          <p:cNvSpPr/>
          <p:nvPr/>
        </p:nvSpPr>
        <p:spPr>
          <a:xfrm>
            <a:off x="1115616" y="6309320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Eichhorn, CW, Spektrum der </a:t>
            </a:r>
            <a:r>
              <a:rPr lang="en-US" sz="1400" dirty="0" err="1"/>
              <a:t>Wissenschaft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C3390-9882-234E-B2D8-D935A5445D0F}"/>
              </a:ext>
            </a:extLst>
          </p:cNvPr>
          <p:cNvSpPr txBox="1"/>
          <p:nvPr/>
        </p:nvSpPr>
        <p:spPr>
          <a:xfrm>
            <a:off x="5868144" y="5445224"/>
            <a:ext cx="10801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4FC33-C818-9D40-A844-BEA694D4FF67}"/>
              </a:ext>
            </a:extLst>
          </p:cNvPr>
          <p:cNvSpPr txBox="1"/>
          <p:nvPr/>
        </p:nvSpPr>
        <p:spPr>
          <a:xfrm>
            <a:off x="755577" y="4293096"/>
            <a:ext cx="1253613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strength</a:t>
            </a:r>
          </a:p>
          <a:p>
            <a:r>
              <a:rPr lang="en-US" sz="2000" dirty="0">
                <a:solidFill>
                  <a:srgbClr val="0033CC"/>
                </a:solidFill>
              </a:rPr>
              <a:t> of</a:t>
            </a:r>
          </a:p>
          <a:p>
            <a:r>
              <a:rPr lang="en-US" sz="2000" dirty="0">
                <a:solidFill>
                  <a:srgbClr val="0033CC"/>
                </a:solidFill>
              </a:rPr>
              <a:t>gravity</a:t>
            </a:r>
          </a:p>
          <a:p>
            <a:r>
              <a:rPr lang="en-US" sz="2000" dirty="0" err="1">
                <a:solidFill>
                  <a:srgbClr val="0033CC"/>
                </a:solidFill>
              </a:rPr>
              <a:t>g</a:t>
            </a:r>
            <a:r>
              <a:rPr lang="en-US" sz="2000" baseline="-25000" dirty="0" err="1">
                <a:solidFill>
                  <a:srgbClr val="0033CC"/>
                </a:solidFill>
              </a:rPr>
              <a:t>grav</a:t>
            </a:r>
            <a:endParaRPr lang="en-US" sz="2000" baseline="-25000" dirty="0">
              <a:solidFill>
                <a:srgbClr val="0033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BCCA-9740-E949-9814-D4DDC5E64FCA}"/>
              </a:ext>
            </a:extLst>
          </p:cNvPr>
          <p:cNvSpPr txBox="1"/>
          <p:nvPr/>
        </p:nvSpPr>
        <p:spPr>
          <a:xfrm>
            <a:off x="6588225" y="4077072"/>
            <a:ext cx="1584176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fixed 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20A42-34B0-B243-A6B9-1055CE68FFF0}"/>
              </a:ext>
            </a:extLst>
          </p:cNvPr>
          <p:cNvSpPr txBox="1"/>
          <p:nvPr/>
        </p:nvSpPr>
        <p:spPr>
          <a:xfrm>
            <a:off x="2009188" y="1556792"/>
            <a:ext cx="2490804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classical gravity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1313F-F74D-9144-9230-982A43A1F35C}"/>
              </a:ext>
            </a:extLst>
          </p:cNvPr>
          <p:cNvSpPr txBox="1"/>
          <p:nvPr/>
        </p:nvSpPr>
        <p:spPr>
          <a:xfrm>
            <a:off x="4788023" y="1556792"/>
            <a:ext cx="2524040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quantum gravity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A02E9-C0BC-E94C-A682-964348F1DE4A}"/>
              </a:ext>
            </a:extLst>
          </p:cNvPr>
          <p:cNvSpPr txBox="1"/>
          <p:nvPr/>
        </p:nvSpPr>
        <p:spPr>
          <a:xfrm>
            <a:off x="5436096" y="6030763"/>
            <a:ext cx="218175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inverse distance</a:t>
            </a:r>
          </a:p>
        </p:txBody>
      </p:sp>
    </p:spTree>
    <p:extLst>
      <p:ext uri="{BB962C8B-B14F-4D97-AF65-F5344CB8AC3E}">
        <p14:creationId xmlns:p14="http://schemas.microsoft.com/office/powerpoint/2010/main" val="3551636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</p:spTree>
    <p:extLst>
      <p:ext uri="{BB962C8B-B14F-4D97-AF65-F5344CB8AC3E}">
        <p14:creationId xmlns:p14="http://schemas.microsoft.com/office/powerpoint/2010/main" val="3056595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B5F1-48BF-104D-B491-FD8313DB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Universality of 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69DE-4B4F-5B46-99C1-2DCD38A9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48830" y="3483500"/>
            <a:ext cx="2722936" cy="1302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DA48A-6F62-1240-A67D-FFE0380D0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68355" r="42901"/>
          <a:stretch/>
        </p:blipFill>
        <p:spPr>
          <a:xfrm>
            <a:off x="1749986" y="5142558"/>
            <a:ext cx="2722936" cy="1296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D822D-3F1F-EA40-B01C-1B453664F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409" r="2751" b="62648"/>
          <a:stretch/>
        </p:blipFill>
        <p:spPr>
          <a:xfrm>
            <a:off x="1691680" y="1759593"/>
            <a:ext cx="2749214" cy="1381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43984-5063-FA41-A169-06B2FEBDCA9B}"/>
              </a:ext>
            </a:extLst>
          </p:cNvPr>
          <p:cNvSpPr txBox="1"/>
          <p:nvPr/>
        </p:nvSpPr>
        <p:spPr>
          <a:xfrm>
            <a:off x="4932040" y="1833893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scalar loop,</a:t>
            </a:r>
          </a:p>
          <a:p>
            <a:r>
              <a:rPr lang="en-US" dirty="0"/>
              <a:t>fermion loop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6767-61FA-854C-9D90-F702F3EC570E}"/>
              </a:ext>
            </a:extLst>
          </p:cNvPr>
          <p:cNvSpPr txBox="1"/>
          <p:nvPr/>
        </p:nvSpPr>
        <p:spPr>
          <a:xfrm>
            <a:off x="5076056" y="3548515"/>
            <a:ext cx="2768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gauge boson</a:t>
            </a:r>
          </a:p>
          <a:p>
            <a:r>
              <a:rPr lang="en-US" dirty="0"/>
              <a:t>loop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46AD5-CD05-AD42-837D-D2FAECB77274}"/>
              </a:ext>
            </a:extLst>
          </p:cNvPr>
          <p:cNvSpPr txBox="1"/>
          <p:nvPr/>
        </p:nvSpPr>
        <p:spPr>
          <a:xfrm>
            <a:off x="5148064" y="5142558"/>
            <a:ext cx="1857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graviton</a:t>
            </a:r>
          </a:p>
          <a:p>
            <a:r>
              <a:rPr lang="en-US" dirty="0"/>
              <a:t>loop</a:t>
            </a:r>
          </a:p>
        </p:txBody>
      </p:sp>
    </p:spTree>
    <p:extLst>
      <p:ext uri="{BB962C8B-B14F-4D97-AF65-F5344CB8AC3E}">
        <p14:creationId xmlns:p14="http://schemas.microsoft.com/office/powerpoint/2010/main" val="2566020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B5F1-48BF-104D-B491-FD8313DB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Universality of 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69DE-4B4F-5B46-99C1-2DCD38A9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3111454" y="1775372"/>
            <a:ext cx="1964602" cy="939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DA48A-6F62-1240-A67D-FFE0380D0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68355" r="42901"/>
          <a:stretch/>
        </p:blipFill>
        <p:spPr>
          <a:xfrm>
            <a:off x="5652120" y="1766953"/>
            <a:ext cx="2016224" cy="959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D822D-3F1F-EA40-B01C-1B453664F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409" r="2751" b="62648"/>
          <a:stretch/>
        </p:blipFill>
        <p:spPr>
          <a:xfrm>
            <a:off x="673877" y="1727323"/>
            <a:ext cx="1953907" cy="982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43984-5063-FA41-A169-06B2FEBDCA9B}"/>
              </a:ext>
            </a:extLst>
          </p:cNvPr>
          <p:cNvSpPr txBox="1"/>
          <p:nvPr/>
        </p:nvSpPr>
        <p:spPr>
          <a:xfrm>
            <a:off x="673877" y="3019182"/>
            <a:ext cx="195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scalar loop,</a:t>
            </a:r>
          </a:p>
          <a:p>
            <a:r>
              <a:rPr lang="en-US" sz="2400" dirty="0"/>
              <a:t>fermion loop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6767-61FA-854C-9D90-F702F3EC570E}"/>
              </a:ext>
            </a:extLst>
          </p:cNvPr>
          <p:cNvSpPr txBox="1"/>
          <p:nvPr/>
        </p:nvSpPr>
        <p:spPr>
          <a:xfrm>
            <a:off x="3122844" y="3019182"/>
            <a:ext cx="2025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gauge boson</a:t>
            </a:r>
          </a:p>
          <a:p>
            <a:r>
              <a:rPr lang="en-US" sz="2400" dirty="0"/>
              <a:t>loop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46AD5-CD05-AD42-837D-D2FAECB77274}"/>
              </a:ext>
            </a:extLst>
          </p:cNvPr>
          <p:cNvSpPr txBox="1"/>
          <p:nvPr/>
        </p:nvSpPr>
        <p:spPr>
          <a:xfrm>
            <a:off x="5940152" y="3019182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graviton</a:t>
            </a:r>
          </a:p>
          <a:p>
            <a:r>
              <a:rPr lang="en-US" sz="2400" dirty="0"/>
              <a:t>loop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E1D06-769F-8C4F-9BD4-80BF90397D42}"/>
              </a:ext>
            </a:extLst>
          </p:cNvPr>
          <p:cNvSpPr txBox="1"/>
          <p:nvPr/>
        </p:nvSpPr>
        <p:spPr>
          <a:xfrm>
            <a:off x="971600" y="4311041"/>
            <a:ext cx="77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for massless particles :</a:t>
            </a:r>
          </a:p>
          <a:p>
            <a:r>
              <a:rPr lang="en-US" dirty="0">
                <a:solidFill>
                  <a:srgbClr val="FFFF00"/>
                </a:solidFill>
              </a:rPr>
              <a:t>c is independent of coupling constants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B286D-1798-934B-8835-F5A32ACF7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507" y="5663207"/>
            <a:ext cx="2800986" cy="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60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309634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ABED0-4255-7D41-8A32-A018761BC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33" y="5149297"/>
            <a:ext cx="1228397" cy="605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9CD44-65D9-E44D-93C6-40864E77E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414" y="5149297"/>
            <a:ext cx="1244222" cy="605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80ABE6-6650-BB41-B8DA-73199B4549F1}"/>
              </a:ext>
            </a:extLst>
          </p:cNvPr>
          <p:cNvSpPr txBox="1"/>
          <p:nvPr/>
        </p:nvSpPr>
        <p:spPr>
          <a:xfrm>
            <a:off x="5409446" y="5149297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 N</a:t>
            </a:r>
            <a:r>
              <a:rPr lang="en-US" baseline="-25000" dirty="0">
                <a:solidFill>
                  <a:srgbClr val="FFFF00"/>
                </a:solidFill>
              </a:rPr>
              <a:t>V</a:t>
            </a:r>
            <a:r>
              <a:rPr lang="en-US" dirty="0">
                <a:solidFill>
                  <a:srgbClr val="FFFF00"/>
                </a:solidFill>
              </a:rPr>
              <a:t> – N</a:t>
            </a:r>
            <a:r>
              <a:rPr lang="en-US" baseline="-25000" dirty="0">
                <a:solidFill>
                  <a:srgbClr val="FFFF00"/>
                </a:solidFill>
              </a:rPr>
              <a:t>S</a:t>
            </a:r>
            <a:r>
              <a:rPr lang="en-US" dirty="0">
                <a:solidFill>
                  <a:srgbClr val="FFFF00"/>
                </a:solidFill>
              </a:rPr>
              <a:t> - N</a:t>
            </a:r>
            <a:r>
              <a:rPr lang="en-US" baseline="-25000" dirty="0">
                <a:solidFill>
                  <a:srgbClr val="FFFF00"/>
                </a:solidFill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1923B-EE30-044B-90DB-F999DC702F96}"/>
              </a:ext>
            </a:extLst>
          </p:cNvPr>
          <p:cNvSpPr txBox="1"/>
          <p:nvPr/>
        </p:nvSpPr>
        <p:spPr>
          <a:xfrm>
            <a:off x="611560" y="501317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matter </a:t>
            </a:r>
          </a:p>
          <a:p>
            <a:r>
              <a:rPr lang="en-US" sz="2000" dirty="0"/>
              <a:t>contribution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4AAE2-80D7-AB46-9D21-FE303BA8DF5E}"/>
              </a:ext>
            </a:extLst>
          </p:cNvPr>
          <p:cNvSpPr txBox="1"/>
          <p:nvPr/>
        </p:nvSpPr>
        <p:spPr>
          <a:xfrm>
            <a:off x="611560" y="5865077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graviton</a:t>
            </a:r>
          </a:p>
          <a:p>
            <a:r>
              <a:rPr lang="en-US" sz="2000" dirty="0"/>
              <a:t>contribution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89594-768C-5144-BAD7-EF96D1D8E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996" y="5975649"/>
            <a:ext cx="3111188" cy="615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890A-737C-0E4E-A76E-E781EE80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34"/>
          <a:stretch/>
        </p:blipFill>
        <p:spPr>
          <a:xfrm>
            <a:off x="2524245" y="5975650"/>
            <a:ext cx="607595" cy="6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C572-F848-E045-B13C-1D421B4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09046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Why can quantum gravity make predictions for particle physics ?</a:t>
            </a:r>
          </a:p>
        </p:txBody>
      </p:sp>
    </p:spTree>
    <p:extLst>
      <p:ext uri="{BB962C8B-B14F-4D97-AF65-F5344CB8AC3E}">
        <p14:creationId xmlns:p14="http://schemas.microsoft.com/office/powerpoint/2010/main" val="3068810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457200" y="5300035"/>
            <a:ext cx="18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70" y="5136918"/>
            <a:ext cx="3740865" cy="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57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390" y="2176684"/>
            <a:ext cx="2230624" cy="601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82814-8041-7548-9326-55895C12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24" y="3390697"/>
            <a:ext cx="1368152" cy="789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3DE66-84AB-FD4E-9B0A-54DEDFF1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066" y="3413545"/>
            <a:ext cx="3129734" cy="772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827584" y="1929782"/>
            <a:ext cx="3515132" cy="97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A7377-FBD1-8449-B786-75E8B4AB712C}"/>
              </a:ext>
            </a:extLst>
          </p:cNvPr>
          <p:cNvSpPr txBox="1"/>
          <p:nvPr/>
        </p:nvSpPr>
        <p:spPr>
          <a:xfrm>
            <a:off x="827584" y="3413545"/>
            <a:ext cx="283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Dimensionless</a:t>
            </a:r>
          </a:p>
          <a:p>
            <a:r>
              <a:rPr lang="en-US" sz="2000" dirty="0"/>
              <a:t>squared Planck mass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3AFFF-F9DF-1749-87E8-B9D665AB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457" y="4801781"/>
            <a:ext cx="1714933" cy="881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899592" y="494116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066" y="4971609"/>
            <a:ext cx="2399310" cy="5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04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566B-10FF-1748-BD0E-4CADDB84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and flow away from fixed point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DDB95-BA59-9541-9A75-610115BCC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37" t="13999" r="70871" b="16001"/>
          <a:stretch/>
        </p:blipFill>
        <p:spPr>
          <a:xfrm>
            <a:off x="3687393" y="1893194"/>
            <a:ext cx="1094156" cy="729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3D3EE-E349-0E4C-B631-946569FCE637}"/>
              </a:ext>
            </a:extLst>
          </p:cNvPr>
          <p:cNvSpPr txBox="1"/>
          <p:nvPr/>
        </p:nvSpPr>
        <p:spPr>
          <a:xfrm>
            <a:off x="611561" y="1893194"/>
            <a:ext cx="375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UV - fixed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AD867-AC6F-8048-9D88-10AD22F5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106" y="2786391"/>
            <a:ext cx="1591169" cy="818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4F07C-04D2-4E45-8054-45E780FF4875}"/>
              </a:ext>
            </a:extLst>
          </p:cNvPr>
          <p:cNvSpPr txBox="1"/>
          <p:nvPr/>
        </p:nvSpPr>
        <p:spPr>
          <a:xfrm>
            <a:off x="611560" y="2568752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approached </a:t>
            </a:r>
          </a:p>
          <a:p>
            <a:r>
              <a:rPr lang="en-US" sz="2800" dirty="0"/>
              <a:t>for k</a:t>
            </a:r>
            <a:r>
              <a:rPr lang="en-US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→</a:t>
            </a:r>
            <a:r>
              <a:rPr lang="en-US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∞</a:t>
            </a:r>
            <a:r>
              <a:rPr lang="en-US" sz="28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F4F5F-4726-C742-BD4C-7CDA588B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197" y="3084131"/>
            <a:ext cx="2176767" cy="49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72DF6-211B-9F4B-BDA1-E54FE3494A0F}"/>
              </a:ext>
            </a:extLst>
          </p:cNvPr>
          <p:cNvSpPr txBox="1"/>
          <p:nvPr/>
        </p:nvSpPr>
        <p:spPr>
          <a:xfrm>
            <a:off x="457200" y="3959787"/>
            <a:ext cx="57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Near UV – fixed point : </a:t>
            </a:r>
            <a:r>
              <a:rPr lang="en-US" sz="2800" dirty="0">
                <a:solidFill>
                  <a:srgbClr val="FFFF00"/>
                </a:solidFill>
              </a:rPr>
              <a:t>M ~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D2BCE-F4D9-4943-BBF8-597BFC156DAF}"/>
              </a:ext>
            </a:extLst>
          </p:cNvPr>
          <p:cNvSpPr txBox="1"/>
          <p:nvPr/>
        </p:nvSpPr>
        <p:spPr>
          <a:xfrm>
            <a:off x="457200" y="4752465"/>
            <a:ext cx="7849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Transition to constant M for small k,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gravity gets weak, w </a:t>
            </a:r>
            <a:r>
              <a:rPr lang="en-US" sz="2800" i="1" baseline="30000" dirty="0">
                <a:solidFill>
                  <a:srgbClr val="FFFF00"/>
                </a:solidFill>
              </a:rPr>
              <a:t>-1</a:t>
            </a:r>
            <a:r>
              <a:rPr lang="en-US" sz="2800" i="1" dirty="0">
                <a:solidFill>
                  <a:srgbClr val="FFFF00"/>
                </a:solidFill>
              </a:rPr>
              <a:t> decreases to zero</a:t>
            </a:r>
          </a:p>
          <a:p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sz="2800" i="1" dirty="0"/>
              <a:t>M is </a:t>
            </a:r>
            <a:r>
              <a:rPr lang="en-US" sz="2800" i="1" dirty="0">
                <a:solidFill>
                  <a:srgbClr val="FFFF00"/>
                </a:solidFill>
              </a:rPr>
              <a:t>relevant parameter</a:t>
            </a:r>
            <a:r>
              <a:rPr lang="en-US" sz="2800" i="1" dirty="0"/>
              <a:t>, cannot be predicted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600222-4510-1E42-A7D0-680D34EFE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49" r="10854"/>
          <a:stretch/>
        </p:blipFill>
        <p:spPr>
          <a:xfrm>
            <a:off x="7349877" y="4001133"/>
            <a:ext cx="492918" cy="51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F9C1-DA8F-074F-9911-023240136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60"/>
          <a:stretch/>
        </p:blipFill>
        <p:spPr>
          <a:xfrm>
            <a:off x="8306554" y="4018714"/>
            <a:ext cx="380246" cy="48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CBE59-0B51-5F46-80EC-75BCA83D51B1}"/>
              </a:ext>
            </a:extLst>
          </p:cNvPr>
          <p:cNvSpPr txBox="1"/>
          <p:nvPr/>
        </p:nvSpPr>
        <p:spPr>
          <a:xfrm flipV="1">
            <a:off x="7812360" y="4018713"/>
            <a:ext cx="49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AF211-8EAB-D54B-B3B7-6239F8B49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197" y="1932544"/>
            <a:ext cx="2178552" cy="5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44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8968-63AD-424B-8599-54009A67B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Weak and constant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41979-CFE1-7640-AC9A-85924635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88839"/>
            <a:ext cx="4680520" cy="1209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824ED-DDE5-CE45-ADA9-E2D75A3F6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878" y="2021993"/>
            <a:ext cx="1813981" cy="1209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1822A-06D9-3E4B-9BFB-94E5406D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175" y="3661483"/>
            <a:ext cx="3446937" cy="807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AA03A-64C9-F240-B033-A63A16372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623" y="4941168"/>
            <a:ext cx="4191138" cy="1100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9088B-EAC5-D943-A9F6-DA980521E47A}"/>
              </a:ext>
            </a:extLst>
          </p:cNvPr>
          <p:cNvSpPr txBox="1"/>
          <p:nvPr/>
        </p:nvSpPr>
        <p:spPr>
          <a:xfrm>
            <a:off x="457200" y="4755066"/>
            <a:ext cx="3497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Two regimes for the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( inverse ) strength</a:t>
            </a:r>
          </a:p>
          <a:p>
            <a:r>
              <a:rPr lang="en-US" sz="2800" dirty="0">
                <a:solidFill>
                  <a:srgbClr val="FFFF00"/>
                </a:solidFill>
              </a:rPr>
              <a:t>of gravity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F32A1-EEFA-AB43-B0D8-0F751E5DD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318" y="3349118"/>
            <a:ext cx="2006443" cy="14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4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96261-E8F5-0545-BFB3-CDAAB53ABD30}"/>
              </a:ext>
            </a:extLst>
          </p:cNvPr>
          <p:cNvSpPr txBox="1"/>
          <p:nvPr/>
        </p:nvSpPr>
        <p:spPr>
          <a:xfrm>
            <a:off x="962025" y="5577506"/>
            <a:ext cx="418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large k :  constant A</a:t>
            </a:r>
          </a:p>
          <a:p>
            <a:r>
              <a:rPr lang="en-US" dirty="0">
                <a:solidFill>
                  <a:srgbClr val="00FF00"/>
                </a:solidFill>
              </a:rPr>
              <a:t>small k:   A ~ k</a:t>
            </a:r>
            <a:r>
              <a:rPr lang="en-US" baseline="30000" dirty="0">
                <a:solidFill>
                  <a:srgbClr val="00FF00"/>
                </a:solidFill>
              </a:rPr>
              <a:t>2 </a:t>
            </a:r>
            <a:r>
              <a:rPr lang="en-US" dirty="0">
                <a:solidFill>
                  <a:srgbClr val="00FF00"/>
                </a:solidFill>
              </a:rPr>
              <a:t>/ M</a:t>
            </a:r>
            <a:r>
              <a:rPr lang="en-US" baseline="30000" dirty="0">
                <a:solidFill>
                  <a:srgbClr val="00FF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305176"/>
            <a:ext cx="3431399" cy="90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26BDD-6B0C-EE44-B093-B589FEF6F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395" y="4290338"/>
            <a:ext cx="1268872" cy="845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E434-CE7D-2E47-8F23-7B8E9C749663}"/>
              </a:ext>
            </a:extLst>
          </p:cNvPr>
          <p:cNvSpPr txBox="1"/>
          <p:nvPr/>
        </p:nvSpPr>
        <p:spPr>
          <a:xfrm>
            <a:off x="5863530" y="5577506"/>
            <a:ext cx="2989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transition at</a:t>
            </a:r>
          </a:p>
          <a:p>
            <a:r>
              <a:rPr lang="en-US" dirty="0" err="1">
                <a:solidFill>
                  <a:srgbClr val="00FF00"/>
                </a:solidFill>
              </a:rPr>
              <a:t>k</a:t>
            </a:r>
            <a:r>
              <a:rPr lang="en-US" baseline="-25000" dirty="0" err="1">
                <a:solidFill>
                  <a:srgbClr val="00FF00"/>
                </a:solidFill>
              </a:rPr>
              <a:t>t</a:t>
            </a:r>
            <a:r>
              <a:rPr lang="en-US" dirty="0">
                <a:solidFill>
                  <a:srgbClr val="00FF00"/>
                </a:solidFill>
              </a:rPr>
              <a:t> ~ 10</a:t>
            </a:r>
            <a:r>
              <a:rPr lang="en-US" baseline="30000" dirty="0">
                <a:solidFill>
                  <a:srgbClr val="00FF00"/>
                </a:solidFill>
              </a:rPr>
              <a:t>19</a:t>
            </a:r>
            <a:r>
              <a:rPr lang="en-US" dirty="0">
                <a:solidFill>
                  <a:srgbClr val="00FF00"/>
                </a:solidFill>
              </a:rPr>
              <a:t> 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1" y="436510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4130283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sz="4000" dirty="0">
                <a:solidFill>
                  <a:srgbClr val="79DCFF"/>
                </a:solidFill>
              </a:rPr>
              <a:t>Prediction for quartic Higgs coupling</a:t>
            </a:r>
            <a:endParaRPr lang="de-DE" sz="4000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quartic scalar coupling predicted to be very small at transition scale where gravity decouples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1108441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is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24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369551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978054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31912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79DCFF"/>
                </a:solidFill>
              </a:rPr>
              <a:t>Effective  potential for Higgs scalar</a:t>
            </a:r>
            <a:endParaRPr lang="de-DE" sz="4000" dirty="0">
              <a:solidFill>
                <a:srgbClr val="79DCFF"/>
              </a:solidFill>
            </a:endParaRPr>
          </a:p>
        </p:txBody>
      </p:sp>
      <p:pic>
        <p:nvPicPr>
          <p:cNvPr id="1026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3312368" cy="32481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54" y="2400449"/>
            <a:ext cx="41195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7D6A8E-1DF3-614D-AC3E-E1AB22D4200D}"/>
              </a:ext>
            </a:extLst>
          </p:cNvPr>
          <p:cNvSpPr/>
          <p:nvPr/>
        </p:nvSpPr>
        <p:spPr>
          <a:xfrm>
            <a:off x="5508104" y="4437112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Fermi scale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84EF604-A329-0D43-8953-87FEAABF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077945"/>
            <a:ext cx="2038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057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B5BE-EE92-F54A-821D-393590CF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Enhanced predictivity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UV –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4A14-3B8A-D345-9A6A-68393017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parameters of a theory correspond to relevant parameters for small deviations from fixed point.</a:t>
            </a:r>
          </a:p>
          <a:p>
            <a:r>
              <a:rPr lang="en-US" dirty="0"/>
              <a:t>If the number of relevant parameters at the UV-fixed point is smaller than the number of free parameters ( renormalizable couplings ) in the standard model:</a:t>
            </a:r>
          </a:p>
          <a:p>
            <a:r>
              <a:rPr lang="en-US" dirty="0">
                <a:solidFill>
                  <a:srgbClr val="FFFF00"/>
                </a:solidFill>
              </a:rPr>
              <a:t>Relations between standard model parameters become predictable 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93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9CD1-5341-624F-9D5E-8E780AB6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744B3-99ED-A14D-8867-0B1FE7D4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50" y="1706920"/>
            <a:ext cx="3150693" cy="553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C1C13-C592-6F46-9C14-EF9AA4F19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374"/>
          <a:stretch/>
        </p:blipFill>
        <p:spPr>
          <a:xfrm>
            <a:off x="3500735" y="3367501"/>
            <a:ext cx="1575321" cy="71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4B1CB-844C-2943-89E2-5BF1A9FD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85" y="1698913"/>
            <a:ext cx="2142530" cy="561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C062C-DD25-4A4F-BD02-302C504AC22A}"/>
              </a:ext>
            </a:extLst>
          </p:cNvPr>
          <p:cNvSpPr txBox="1"/>
          <p:nvPr/>
        </p:nvSpPr>
        <p:spPr>
          <a:xfrm>
            <a:off x="2267744" y="25242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couplings                      dimensionless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851CC-4E8A-3D4B-BE63-7CABD625D5AD}"/>
              </a:ext>
            </a:extLst>
          </p:cNvPr>
          <p:cNvSpPr txBox="1"/>
          <p:nvPr/>
        </p:nvSpPr>
        <p:spPr>
          <a:xfrm>
            <a:off x="1187625" y="34532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equation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68830-DE06-B845-9082-6C061E6741F0}"/>
              </a:ext>
            </a:extLst>
          </p:cNvPr>
          <p:cNvSpPr txBox="1"/>
          <p:nvPr/>
        </p:nvSpPr>
        <p:spPr>
          <a:xfrm>
            <a:off x="1475657" y="4460284"/>
            <a:ext cx="6552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 points: zeros of beta-function</a:t>
            </a:r>
          </a:p>
          <a:p>
            <a:r>
              <a:rPr lang="en-US" dirty="0"/>
              <a:t>No running            No scale</a:t>
            </a:r>
          </a:p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D739C16-F74E-494C-84F1-B8A54EDD3299}"/>
              </a:ext>
            </a:extLst>
          </p:cNvPr>
          <p:cNvSpPr/>
          <p:nvPr/>
        </p:nvSpPr>
        <p:spPr bwMode="auto">
          <a:xfrm>
            <a:off x="3851920" y="5053075"/>
            <a:ext cx="802893" cy="3448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7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9CD1-5341-624F-9D5E-8E780AB6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Stability matrix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744B3-99ED-A14D-8867-0B1FE7D4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50" y="1706920"/>
            <a:ext cx="3150693" cy="553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C1C13-C592-6F46-9C14-EF9AA4F1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35" y="3367501"/>
            <a:ext cx="3695700" cy="71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4B1CB-844C-2943-89E2-5BF1A9FD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85" y="1698913"/>
            <a:ext cx="2142530" cy="56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3CFA6-159B-7046-9225-91684288D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606600"/>
            <a:ext cx="5400600" cy="1001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C062C-DD25-4A4F-BD02-302C504AC22A}"/>
              </a:ext>
            </a:extLst>
          </p:cNvPr>
          <p:cNvSpPr txBox="1"/>
          <p:nvPr/>
        </p:nvSpPr>
        <p:spPr>
          <a:xfrm>
            <a:off x="2267744" y="25242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couplings                      dimensionless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851CC-4E8A-3D4B-BE63-7CABD625D5AD}"/>
              </a:ext>
            </a:extLst>
          </p:cNvPr>
          <p:cNvSpPr txBox="1"/>
          <p:nvPr/>
        </p:nvSpPr>
        <p:spPr>
          <a:xfrm>
            <a:off x="1187625" y="34532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equation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B00BF-BF11-F042-94A1-FAF952287C26}"/>
              </a:ext>
            </a:extLst>
          </p:cNvPr>
          <p:cNvSpPr txBox="1"/>
          <p:nvPr/>
        </p:nvSpPr>
        <p:spPr>
          <a:xfrm>
            <a:off x="683568" y="4437112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Expand in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vicinity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fixed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74CFC-9CFF-C846-9410-474F4B2BD2EA}"/>
              </a:ext>
            </a:extLst>
          </p:cNvPr>
          <p:cNvSpPr txBox="1"/>
          <p:nvPr/>
        </p:nvSpPr>
        <p:spPr>
          <a:xfrm>
            <a:off x="3500734" y="5822108"/>
            <a:ext cx="399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 : stability matrix</a:t>
            </a:r>
          </a:p>
        </p:txBody>
      </p:sp>
    </p:spTree>
    <p:extLst>
      <p:ext uri="{BB962C8B-B14F-4D97-AF65-F5344CB8AC3E}">
        <p14:creationId xmlns:p14="http://schemas.microsoft.com/office/powerpoint/2010/main" val="561127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051E-77E3-7642-A0C1-BC51F8CD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Critical exponents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FB5E4-10A3-9D4A-AFFF-13D97296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5229200"/>
            <a:ext cx="901700" cy="3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F5F48-A46A-644B-AF09-5E57BB47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547" y="1394798"/>
            <a:ext cx="4152280" cy="769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A43E5-BECB-4543-8941-06E98BEB8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562" y="3622698"/>
            <a:ext cx="2320249" cy="733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7EAF0-D65B-DD4A-9143-42BF797C7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237" y="2256939"/>
            <a:ext cx="504057" cy="710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0DDAFF-976C-F14A-B3BB-FC95282C20FF}"/>
              </a:ext>
            </a:extLst>
          </p:cNvPr>
          <p:cNvSpPr txBox="1"/>
          <p:nvPr/>
        </p:nvSpPr>
        <p:spPr>
          <a:xfrm>
            <a:off x="1619672" y="2283020"/>
            <a:ext cx="5851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: Eigenvalues of stability matrix T </a:t>
            </a:r>
          </a:p>
          <a:p>
            <a:r>
              <a:rPr lang="en-US" sz="2800" dirty="0"/>
              <a:t>   =  Critical exponents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6746E-9254-CE4E-8DFE-37A4B9740DE3}"/>
              </a:ext>
            </a:extLst>
          </p:cNvPr>
          <p:cNvSpPr txBox="1"/>
          <p:nvPr/>
        </p:nvSpPr>
        <p:spPr>
          <a:xfrm>
            <a:off x="1152237" y="3412408"/>
            <a:ext cx="2123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Linearized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78EC0-0BF3-F940-A74A-C16C1F2AC34E}"/>
              </a:ext>
            </a:extLst>
          </p:cNvPr>
          <p:cNvSpPr txBox="1"/>
          <p:nvPr/>
        </p:nvSpPr>
        <p:spPr>
          <a:xfrm>
            <a:off x="1152237" y="4811722"/>
            <a:ext cx="5466589" cy="193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Irrelevant parameters: eigenvectors in coupling constant space with </a:t>
            </a:r>
          </a:p>
          <a:p>
            <a:endParaRPr lang="en-US" sz="2400" dirty="0"/>
          </a:p>
          <a:p>
            <a:r>
              <a:rPr lang="en-US" sz="2400" dirty="0"/>
              <a:t>flow </a:t>
            </a:r>
            <a:r>
              <a:rPr lang="en-US" sz="2400" dirty="0">
                <a:solidFill>
                  <a:srgbClr val="FFFF00"/>
                </a:solidFill>
              </a:rPr>
              <a:t>towards</a:t>
            </a:r>
            <a:r>
              <a:rPr lang="en-US" sz="2400" dirty="0"/>
              <a:t> fixed point values as k is lowered</a:t>
            </a:r>
          </a:p>
        </p:txBody>
      </p:sp>
    </p:spTree>
    <p:extLst>
      <p:ext uri="{BB962C8B-B14F-4D97-AF65-F5344CB8AC3E}">
        <p14:creationId xmlns:p14="http://schemas.microsoft.com/office/powerpoint/2010/main" val="3884890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D691-DDB4-C64F-985C-B1CE281A6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Irrelevant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D4881-05FA-E94D-941B-A850C5696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US" dirty="0"/>
              <a:t>“Forget”  information about initial values</a:t>
            </a:r>
          </a:p>
          <a:p>
            <a:r>
              <a:rPr lang="en-US" dirty="0"/>
              <a:t>Central ingredient for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predictivity of quantum field theories</a:t>
            </a:r>
          </a:p>
          <a:p>
            <a:r>
              <a:rPr lang="en-US" dirty="0"/>
              <a:t>For UV – complete theories : irrelevant parameters have to take precisely the fixed point values</a:t>
            </a:r>
          </a:p>
          <a:p>
            <a:r>
              <a:rPr lang="en-US" b="1" dirty="0">
                <a:solidFill>
                  <a:srgbClr val="33CCFF"/>
                </a:solidFill>
              </a:rPr>
              <a:t>Relevant parameters </a:t>
            </a:r>
            <a:r>
              <a:rPr lang="en-US" dirty="0"/>
              <a:t>flow away from fixed point as k is lowered – they are the only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40711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F6D0-64AE-A441-BDC3-BC2FCD88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Predictivity at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72371-BF26-9A4D-8B96-64D4FB9E5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Irrelevant parameters are predicted to take fixed point values</a:t>
            </a:r>
          </a:p>
          <a:p>
            <a:r>
              <a:rPr lang="en-US" dirty="0"/>
              <a:t>Only relevant parameters are free</a:t>
            </a:r>
          </a:p>
          <a:p>
            <a:r>
              <a:rPr lang="en-US" dirty="0"/>
              <a:t>Number of free parameters of a renormalizable quantum field theory = number of relevant parameters at the fixed point</a:t>
            </a:r>
          </a:p>
        </p:txBody>
      </p:sp>
    </p:spTree>
    <p:extLst>
      <p:ext uri="{BB962C8B-B14F-4D97-AF65-F5344CB8AC3E}">
        <p14:creationId xmlns:p14="http://schemas.microsoft.com/office/powerpoint/2010/main" val="4005676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0C3AC-D5CA-0740-B759-DD0E4E0F2F20}"/>
              </a:ext>
            </a:extLst>
          </p:cNvPr>
          <p:cNvSpPr txBox="1"/>
          <p:nvPr/>
        </p:nvSpPr>
        <p:spPr>
          <a:xfrm rot="19416849">
            <a:off x="527200" y="3310399"/>
            <a:ext cx="823093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Quartic scalar coupling is irrelevant coupling</a:t>
            </a:r>
          </a:p>
        </p:txBody>
      </p:sp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8742-109A-F645-B359-718B44BF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Quartic scalar coupling is irrelevant parameter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37813-1C72-8841-B7D5-B2F90D7F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713748"/>
            <a:ext cx="4109318" cy="2712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1432F-A1D2-6F4E-B14B-59159A621F52}"/>
              </a:ext>
            </a:extLst>
          </p:cNvPr>
          <p:cNvSpPr txBox="1"/>
          <p:nvPr/>
        </p:nvSpPr>
        <p:spPr>
          <a:xfrm>
            <a:off x="1187624" y="573325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Quartic couplings can be predicted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784EE-33D3-1D40-8E6E-A3BA797DA1D2}"/>
              </a:ext>
            </a:extLst>
          </p:cNvPr>
          <p:cNvSpPr txBox="1"/>
          <p:nvPr/>
        </p:nvSpPr>
        <p:spPr>
          <a:xfrm>
            <a:off x="5652120" y="3789040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Pawlowski, Reichert, Yamada,…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B72AE-25E0-F847-A998-7CED8627C51B}"/>
              </a:ext>
            </a:extLst>
          </p:cNvPr>
          <p:cNvSpPr txBox="1"/>
          <p:nvPr/>
        </p:nvSpPr>
        <p:spPr>
          <a:xfrm>
            <a:off x="4139952" y="1772816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R. </a:t>
            </a:r>
            <a:r>
              <a:rPr lang="en-US" sz="2400" dirty="0" err="1"/>
              <a:t>Perccacci</a:t>
            </a:r>
            <a:r>
              <a:rPr lang="en-US" sz="2400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415211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Value of quartic scalar coupling near Planck mass is predicted by UV- fixed point</a:t>
            </a:r>
          </a:p>
          <a:p>
            <a:r>
              <a:rPr lang="en-US" dirty="0">
                <a:solidFill>
                  <a:srgbClr val="FFFF00"/>
                </a:solidFill>
              </a:rPr>
              <a:t>Gravity decouples below Planck mass , resulting in perturbative flow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9414" y="3921049"/>
            <a:ext cx="2736304" cy="269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457200" y="4437112"/>
            <a:ext cx="382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Extrapolate perturbatively </a:t>
            </a:r>
          </a:p>
          <a:p>
            <a:r>
              <a:rPr lang="en-US" sz="2400" dirty="0"/>
              <a:t>to Fermi scale :</a:t>
            </a:r>
          </a:p>
        </p:txBody>
      </p:sp>
    </p:spTree>
    <p:extLst>
      <p:ext uri="{BB962C8B-B14F-4D97-AF65-F5344CB8AC3E}">
        <p14:creationId xmlns:p14="http://schemas.microsoft.com/office/powerpoint/2010/main" val="3029265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9A875-0F82-9840-8ABE-BD6EC4A2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How to compute non-perturbative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gravity effects ?</a:t>
            </a:r>
          </a:p>
        </p:txBody>
      </p:sp>
    </p:spTree>
    <p:extLst>
      <p:ext uri="{BB962C8B-B14F-4D97-AF65-F5344CB8AC3E}">
        <p14:creationId xmlns:p14="http://schemas.microsoft.com/office/powerpoint/2010/main" val="798367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9DCFF"/>
                </a:solidFill>
              </a:rPr>
              <a:t>Quartic</a:t>
            </a:r>
            <a:r>
              <a:rPr lang="en-US" dirty="0">
                <a:solidFill>
                  <a:srgbClr val="79DCFF"/>
                </a:solidFill>
              </a:rPr>
              <a:t> scalar coupling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2376264"/>
          </a:xfrm>
        </p:spPr>
        <p:txBody>
          <a:bodyPr/>
          <a:lstStyle/>
          <a:p>
            <a:pPr>
              <a:buNone/>
            </a:pPr>
            <a:r>
              <a:rPr lang="en-US" dirty="0"/>
              <a:t>prediction of mass of Higgs boson</a:t>
            </a:r>
          </a:p>
          <a:p>
            <a:pPr>
              <a:buNone/>
            </a:pPr>
            <a:r>
              <a:rPr lang="en-US" dirty="0"/>
              <a:t>                                =</a:t>
            </a:r>
          </a:p>
          <a:p>
            <a:pPr>
              <a:buNone/>
            </a:pPr>
            <a:r>
              <a:rPr lang="en-US" dirty="0"/>
              <a:t>prediction of value of quartic scalar coupling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/>
              <a:t>at Fermi scale</a:t>
            </a:r>
            <a:endParaRPr lang="de-D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1DD363A-0FBB-6948-AD77-9A01F4B2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517233"/>
            <a:ext cx="2379392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6607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gravity computation by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functional renormalization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7" y="2780928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Introduce infrared cutoff with scale k,</a:t>
            </a:r>
          </a:p>
          <a:p>
            <a:r>
              <a:rPr lang="en-US" i="1" dirty="0"/>
              <a:t>such that only fluctuations with </a:t>
            </a:r>
          </a:p>
          <a:p>
            <a:r>
              <a:rPr lang="en-US" i="1" dirty="0"/>
              <a:t>( covariant) momenta larger than k</a:t>
            </a:r>
          </a:p>
          <a:p>
            <a:r>
              <a:rPr lang="en-US" i="1" dirty="0"/>
              <a:t>are included.</a:t>
            </a:r>
          </a:p>
          <a:p>
            <a:endParaRPr lang="en-US" i="1" dirty="0"/>
          </a:p>
          <a:p>
            <a:r>
              <a:rPr lang="en-US" i="1" dirty="0"/>
              <a:t>Then lower k towards zero</a:t>
            </a:r>
          </a:p>
        </p:txBody>
      </p:sp>
    </p:spTree>
    <p:extLst>
      <p:ext uri="{BB962C8B-B14F-4D97-AF65-F5344CB8AC3E}">
        <p14:creationId xmlns:p14="http://schemas.microsoft.com/office/powerpoint/2010/main" val="2737183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dirty="0">
                <a:solidFill>
                  <a:srgbClr val="33CCFF"/>
                </a:solidFill>
              </a:rPr>
              <a:t>Exact renormalization group equation</a:t>
            </a:r>
            <a:endParaRPr lang="de-DE" sz="4000" b="0" dirty="0">
              <a:solidFill>
                <a:srgbClr val="33CC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0768"/>
            <a:ext cx="66976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73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2223530" y="1700808"/>
            <a:ext cx="4681066" cy="346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92080" y="1619250"/>
            <a:ext cx="2520280" cy="523220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UV fixed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F5CD8-16D2-224E-A435-5A71ABA93406}"/>
              </a:ext>
            </a:extLst>
          </p:cNvPr>
          <p:cNvSpPr txBox="1"/>
          <p:nvPr/>
        </p:nvSpPr>
        <p:spPr>
          <a:xfrm>
            <a:off x="1979712" y="52439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Extrapolation of microscopic law to </a:t>
            </a:r>
          </a:p>
          <a:p>
            <a:r>
              <a:rPr lang="en-US" sz="2400" dirty="0"/>
              <a:t>infinitely short distances is possible.</a:t>
            </a:r>
          </a:p>
          <a:p>
            <a:r>
              <a:rPr lang="en-US" sz="2400" dirty="0"/>
              <a:t>               </a:t>
            </a:r>
            <a:r>
              <a:rPr lang="en-US" sz="2400" dirty="0">
                <a:solidFill>
                  <a:srgbClr val="FFFF00"/>
                </a:solidFill>
              </a:rPr>
              <a:t>Complete theory</a:t>
            </a:r>
          </a:p>
        </p:txBody>
      </p:sp>
    </p:spTree>
    <p:extLst>
      <p:ext uri="{BB962C8B-B14F-4D97-AF65-F5344CB8AC3E}">
        <p14:creationId xmlns:p14="http://schemas.microsoft.com/office/powerpoint/2010/main" val="1760578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Functional flow equation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for scale dependent effective action</a:t>
            </a:r>
          </a:p>
        </p:txBody>
      </p:sp>
      <p:pic>
        <p:nvPicPr>
          <p:cNvPr id="4" name="Picture 3" descr="F1"/>
          <p:cNvPicPr>
            <a:picLocks noChangeAspect="1" noChangeArrowheads="1"/>
          </p:cNvPicPr>
          <p:nvPr/>
        </p:nvPicPr>
        <p:blipFill rotWithShape="1"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1763688" y="2060848"/>
            <a:ext cx="3672408" cy="38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4221088"/>
            <a:ext cx="3384375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exact propagator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2904" y="2420888"/>
            <a:ext cx="1703351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IR cutoff</a:t>
            </a:r>
          </a:p>
        </p:txBody>
      </p:sp>
    </p:spTree>
    <p:extLst>
      <p:ext uri="{BB962C8B-B14F-4D97-AF65-F5344CB8AC3E}">
        <p14:creationId xmlns:p14="http://schemas.microsoft.com/office/powerpoint/2010/main" val="2969898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8" name="Rectangle 2">
            <a:extLst>
              <a:ext uri="{FF2B5EF4-FFF2-40B4-BE49-F238E27FC236}">
                <a16:creationId xmlns:a16="http://schemas.microsoft.com/office/drawing/2014/main" id="{34801962-2D8F-F245-B714-55C6E2E830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147050" cy="1858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de-DE" sz="4000" dirty="0">
                <a:solidFill>
                  <a:srgbClr val="33CCFF"/>
                </a:solidFill>
              </a:rPr>
              <a:t>Gauge invariant flow equation involves projection on physical fluctuations</a:t>
            </a:r>
          </a:p>
        </p:txBody>
      </p:sp>
      <p:pic>
        <p:nvPicPr>
          <p:cNvPr id="69634" name="Picture 4">
            <a:extLst>
              <a:ext uri="{FF2B5EF4-FFF2-40B4-BE49-F238E27FC236}">
                <a16:creationId xmlns:a16="http://schemas.microsoft.com/office/drawing/2014/main" id="{3A292F52-13A2-814B-9429-BF0BCC51DBA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349500"/>
            <a:ext cx="3994150" cy="663575"/>
          </a:xfrm>
          <a:noFill/>
        </p:spPr>
      </p:pic>
      <p:pic>
        <p:nvPicPr>
          <p:cNvPr id="69635" name="Picture 5">
            <a:extLst>
              <a:ext uri="{FF2B5EF4-FFF2-40B4-BE49-F238E27FC236}">
                <a16:creationId xmlns:a16="http://schemas.microsoft.com/office/drawing/2014/main" id="{A2FD3C4D-7ED6-D846-8236-E1776426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349885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6">
            <a:extLst>
              <a:ext uri="{FF2B5EF4-FFF2-40B4-BE49-F238E27FC236}">
                <a16:creationId xmlns:a16="http://schemas.microsoft.com/office/drawing/2014/main" id="{9DA429E7-7D2A-534D-B985-0806BC1D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08500"/>
            <a:ext cx="24479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9">
            <a:extLst>
              <a:ext uri="{FF2B5EF4-FFF2-40B4-BE49-F238E27FC236}">
                <a16:creationId xmlns:a16="http://schemas.microsoft.com/office/drawing/2014/main" id="{F26F2CAF-1B6C-1D4E-806E-81A0CD98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4103687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8" name="Text Box 10">
            <a:extLst>
              <a:ext uri="{FF2B5EF4-FFF2-40B4-BE49-F238E27FC236}">
                <a16:creationId xmlns:a16="http://schemas.microsoft.com/office/drawing/2014/main" id="{1C6219DB-49B0-9F44-ACE7-22D5D8DB5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213100"/>
            <a:ext cx="3673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</a:rPr>
              <a:t>G</a:t>
            </a:r>
            <a:r>
              <a:rPr lang="en-US" altLang="de-DE" baseline="-25000">
                <a:solidFill>
                  <a:srgbClr val="FFFF00"/>
                </a:solidFill>
              </a:rPr>
              <a:t>P</a:t>
            </a:r>
            <a:r>
              <a:rPr lang="en-US" altLang="de-DE">
                <a:solidFill>
                  <a:srgbClr val="FFFF00"/>
                </a:solidFill>
              </a:rPr>
              <a:t> : propagator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</a:rPr>
              <a:t>physical fluctuations</a:t>
            </a:r>
          </a:p>
        </p:txBody>
      </p:sp>
      <p:sp>
        <p:nvSpPr>
          <p:cNvPr id="69639" name="Text Box 11">
            <a:extLst>
              <a:ext uri="{FF2B5EF4-FFF2-40B4-BE49-F238E27FC236}">
                <a16:creationId xmlns:a16="http://schemas.microsoft.com/office/drawing/2014/main" id="{A0BFF11B-5979-124A-B6AD-05ADD295D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5503863"/>
            <a:ext cx="6781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/>
              <a:t>measure contributions                do not depend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/>
              <a:t>on effective action</a:t>
            </a:r>
          </a:p>
        </p:txBody>
      </p:sp>
      <p:pic>
        <p:nvPicPr>
          <p:cNvPr id="69640" name="Picture 12">
            <a:extLst>
              <a:ext uri="{FF2B5EF4-FFF2-40B4-BE49-F238E27FC236}">
                <a16:creationId xmlns:a16="http://schemas.microsoft.com/office/drawing/2014/main" id="{BF43B9CD-6343-3947-8752-2E604F6E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9" b="2393"/>
          <a:stretch>
            <a:fillRect/>
          </a:stretch>
        </p:blipFill>
        <p:spPr bwMode="auto">
          <a:xfrm>
            <a:off x="4211638" y="5516563"/>
            <a:ext cx="11858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7500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>
            <a:extLst>
              <a:ext uri="{FF2B5EF4-FFF2-40B4-BE49-F238E27FC236}">
                <a16:creationId xmlns:a16="http://schemas.microsoft.com/office/drawing/2014/main" id="{ABC30970-8795-CA41-A61F-AF58E83EBD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de-DE" dirty="0">
                <a:solidFill>
                  <a:srgbClr val="33CCFF"/>
                </a:solidFill>
              </a:rPr>
              <a:t>Closed flow equation</a:t>
            </a:r>
          </a:p>
        </p:txBody>
      </p:sp>
      <p:pic>
        <p:nvPicPr>
          <p:cNvPr id="71682" name="Picture 4">
            <a:extLst>
              <a:ext uri="{FF2B5EF4-FFF2-40B4-BE49-F238E27FC236}">
                <a16:creationId xmlns:a16="http://schemas.microsoft.com/office/drawing/2014/main" id="{7A2EA72B-DE16-CF4B-BD8D-A0970024FCA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3789040"/>
            <a:ext cx="2643187" cy="866775"/>
          </a:xfrm>
          <a:noFill/>
        </p:spPr>
      </p:pic>
      <p:pic>
        <p:nvPicPr>
          <p:cNvPr id="71683" name="Picture 5">
            <a:extLst>
              <a:ext uri="{FF2B5EF4-FFF2-40B4-BE49-F238E27FC236}">
                <a16:creationId xmlns:a16="http://schemas.microsoft.com/office/drawing/2014/main" id="{811D812A-C31F-E84D-A7B3-7CAA1493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44" y="3790628"/>
            <a:ext cx="2373313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6">
            <a:extLst>
              <a:ext uri="{FF2B5EF4-FFF2-40B4-BE49-F238E27FC236}">
                <a16:creationId xmlns:a16="http://schemas.microsoft.com/office/drawing/2014/main" id="{A6A7E09C-D38F-164D-B163-E0FAD683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941168"/>
            <a:ext cx="424815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2247" name="Text Box 7">
            <a:extLst>
              <a:ext uri="{FF2B5EF4-FFF2-40B4-BE49-F238E27FC236}">
                <a16:creationId xmlns:a16="http://schemas.microsoft.com/office/drawing/2014/main" id="{75A7A8EE-B724-8A45-BD8D-C087EBCC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700213"/>
            <a:ext cx="68405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projection on physical fluctuations </a:t>
            </a:r>
          </a:p>
          <a:p>
            <a:pPr eaLnBrk="1" hangingPunct="1">
              <a:defRPr/>
            </a:pPr>
            <a:r>
              <a:rPr lang="en-US" alt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makes second functional derivative invertible</a:t>
            </a:r>
          </a:p>
        </p:txBody>
      </p:sp>
    </p:spTree>
    <p:extLst>
      <p:ext uri="{BB962C8B-B14F-4D97-AF65-F5344CB8AC3E}">
        <p14:creationId xmlns:p14="http://schemas.microsoft.com/office/powerpoint/2010/main" val="934046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B851-BF35-7947-80B7-3B7F7CAF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Gauge invariant flow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C8B4-6D2E-2E41-B7B6-1B770DC7D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background field method with physical gauge</a:t>
            </a:r>
          </a:p>
          <a:p>
            <a:r>
              <a:rPr lang="en-US" dirty="0"/>
              <a:t>for gravity : block diagonal form for physical modes and gauge modes</a:t>
            </a:r>
          </a:p>
          <a:p>
            <a:r>
              <a:rPr lang="en-US" dirty="0"/>
              <a:t>gauge mode contribution together with regularization of </a:t>
            </a:r>
            <a:r>
              <a:rPr lang="en-US" dirty="0" err="1"/>
              <a:t>Faddeev</a:t>
            </a:r>
            <a:r>
              <a:rPr lang="en-US" dirty="0"/>
              <a:t> – Popov determinant  ( or equivalently ghosts ) takes simple universal form</a:t>
            </a:r>
          </a:p>
        </p:txBody>
      </p:sp>
    </p:spTree>
    <p:extLst>
      <p:ext uri="{BB962C8B-B14F-4D97-AF65-F5344CB8AC3E}">
        <p14:creationId xmlns:p14="http://schemas.microsoft.com/office/powerpoint/2010/main" val="2310210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19256" cy="3946450"/>
          </a:xfrm>
        </p:spPr>
        <p:txBody>
          <a:bodyPr/>
          <a:lstStyle/>
          <a:p>
            <a:r>
              <a:rPr lang="en-US" sz="4000" b="0" i="1" dirty="0">
                <a:solidFill>
                  <a:srgbClr val="FFFF00"/>
                </a:solidFill>
              </a:rPr>
              <a:t>Prediction of mass of Higgs boson ?</a:t>
            </a:r>
            <a:br>
              <a:rPr lang="en-US" sz="4000" b="0" i="1" dirty="0">
                <a:solidFill>
                  <a:srgbClr val="FFFF00"/>
                </a:solidFill>
              </a:rPr>
            </a:br>
            <a:br>
              <a:rPr lang="en-US" sz="4000" b="0" i="1" dirty="0">
                <a:solidFill>
                  <a:srgbClr val="FFFF00"/>
                </a:solidFill>
              </a:rPr>
            </a:br>
            <a:r>
              <a:rPr lang="en-US" sz="4000" b="0" i="1" dirty="0">
                <a:solidFill>
                  <a:srgbClr val="FFFF00"/>
                </a:solidFill>
              </a:rPr>
              <a:t>Quartic scalar coupling irrelevant ?</a:t>
            </a:r>
            <a:endParaRPr lang="de-DE" sz="4000" b="0" i="1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296BD-15FC-5341-9B90-918B8C903845}"/>
              </a:ext>
            </a:extLst>
          </p:cNvPr>
          <p:cNvSpPr txBox="1"/>
          <p:nvPr/>
        </p:nvSpPr>
        <p:spPr>
          <a:xfrm>
            <a:off x="2627784" y="4370912"/>
            <a:ext cx="439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needs             or A&gt;0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3C1FF-73DB-EA48-BE50-A6C0E29C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49" y="4429074"/>
            <a:ext cx="1072902" cy="4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70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F75F-B0A4-8C47-866B-431FDC8F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Flow equation for </a:t>
            </a:r>
            <a:r>
              <a:rPr lang="en-US" sz="3600" dirty="0" err="1">
                <a:solidFill>
                  <a:srgbClr val="33CCFF"/>
                </a:solidFill>
              </a:rPr>
              <a:t>dimensioless</a:t>
            </a:r>
            <a:r>
              <a:rPr lang="en-US" sz="3600" dirty="0">
                <a:solidFill>
                  <a:srgbClr val="33CCFF"/>
                </a:solidFill>
              </a:rPr>
              <a:t> effective potential and field dependent Planck 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145D-A701-E547-8337-E5D377B4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072033"/>
            <a:ext cx="3949700" cy="74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1EA390-AF7E-6C4C-BC0E-7E81EF69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173" y="4336245"/>
            <a:ext cx="4525765" cy="1098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27F99-3123-3741-80EE-230D9D140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5629719"/>
            <a:ext cx="4525764" cy="1046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65293-57F4-884D-9855-F96BFFC02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762" y="3626652"/>
            <a:ext cx="23876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2E8B0-F0DF-F148-90BF-FD4EB80AE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173" y="3289877"/>
            <a:ext cx="16256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49BC6-0FA7-1C40-AFD7-147813BE2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762" y="3039070"/>
            <a:ext cx="2387600" cy="504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4F4E5D-1983-3646-B72A-A5FD24673429}"/>
              </a:ext>
            </a:extLst>
          </p:cNvPr>
          <p:cNvSpPr txBox="1"/>
          <p:nvPr/>
        </p:nvSpPr>
        <p:spPr>
          <a:xfrm>
            <a:off x="5076056" y="141763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M. Yamada,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4BC9F-F16A-8D46-87CC-BCA2D1B1DFAD}"/>
              </a:ext>
            </a:extLst>
          </p:cNvPr>
          <p:cNvSpPr txBox="1"/>
          <p:nvPr/>
        </p:nvSpPr>
        <p:spPr>
          <a:xfrm>
            <a:off x="683568" y="2155922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truncation: ( K=1)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11C3D0-8A0E-6D44-A3F8-3772AD32041B}"/>
              </a:ext>
            </a:extLst>
          </p:cNvPr>
          <p:cNvSpPr txBox="1"/>
          <p:nvPr/>
        </p:nvSpPr>
        <p:spPr>
          <a:xfrm>
            <a:off x="539552" y="3073727"/>
            <a:ext cx="369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fields and functions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20E44-D93E-1542-A850-FDCEC3084DAE}"/>
              </a:ext>
            </a:extLst>
          </p:cNvPr>
          <p:cNvSpPr txBox="1"/>
          <p:nvPr/>
        </p:nvSpPr>
        <p:spPr>
          <a:xfrm>
            <a:off x="971600" y="4725144"/>
            <a:ext cx="2977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effective potential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ADF28-2A17-454B-803D-CD5BFA4724C5}"/>
              </a:ext>
            </a:extLst>
          </p:cNvPr>
          <p:cNvSpPr txBox="1"/>
          <p:nvPr/>
        </p:nvSpPr>
        <p:spPr>
          <a:xfrm>
            <a:off x="1115616" y="562972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gravitational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coupling</a:t>
            </a:r>
          </a:p>
        </p:txBody>
      </p:sp>
    </p:spTree>
    <p:extLst>
      <p:ext uri="{BB962C8B-B14F-4D97-AF65-F5344CB8AC3E}">
        <p14:creationId xmlns:p14="http://schemas.microsoft.com/office/powerpoint/2010/main" val="33873644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0448-66B2-934B-A885-3F40458D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scaling solution for massless particles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E9B65-BEE1-C041-8AD3-F8DF591C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861048"/>
            <a:ext cx="4400797" cy="1512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EA223-3EFE-5046-9A74-5C84AB4A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149080"/>
            <a:ext cx="1101520" cy="853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D8A92-5EA8-E640-B121-3A712EDAC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700808"/>
            <a:ext cx="4483582" cy="1368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1704D-CCF3-E144-989D-7481B08E5E75}"/>
              </a:ext>
            </a:extLst>
          </p:cNvPr>
          <p:cNvSpPr txBox="1"/>
          <p:nvPr/>
        </p:nvSpPr>
        <p:spPr>
          <a:xfrm>
            <a:off x="1331640" y="5800402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scaling solution: r.h.s. vanishes</a:t>
            </a:r>
          </a:p>
        </p:txBody>
      </p:sp>
    </p:spTree>
    <p:extLst>
      <p:ext uri="{BB962C8B-B14F-4D97-AF65-F5344CB8AC3E}">
        <p14:creationId xmlns:p14="http://schemas.microsoft.com/office/powerpoint/2010/main" val="3437334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C572-F848-E045-B13C-1D421B4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09046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Why can quantum gravity make predictions for quartic scalar coupling ?</a:t>
            </a:r>
          </a:p>
        </p:txBody>
      </p:sp>
    </p:spTree>
    <p:extLst>
      <p:ext uri="{BB962C8B-B14F-4D97-AF65-F5344CB8AC3E}">
        <p14:creationId xmlns:p14="http://schemas.microsoft.com/office/powerpoint/2010/main" val="12709651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ADAB-6FFC-AA46-B186-F0E67238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constant scaling 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33CBD-410C-6A41-8115-10D56058F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93" y="2132856"/>
            <a:ext cx="3302911" cy="1374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08FFC2-BC40-8E4C-9454-09EA5497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19" y="3933056"/>
            <a:ext cx="3290212" cy="792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B6C3E-DC81-DD4F-951D-9E02CB8B8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826" y="1844824"/>
            <a:ext cx="4141325" cy="4394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BE4D6-DA95-1742-AC4D-B78B49CEE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591423"/>
            <a:ext cx="2827964" cy="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44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51E5-5EA7-4446-8B57-D7757C66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stable gravity : w &gt; 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D8BA6-5C5E-FC46-906D-63041B6D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933056"/>
            <a:ext cx="2105574" cy="2234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BED3A-9C65-5F42-B91C-710A7169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50" y="1677516"/>
            <a:ext cx="3670300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F7AA2-BA24-C94B-8F1E-1573DEA8A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746" y="4077072"/>
            <a:ext cx="2275349" cy="2283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78B7C-234D-CE49-881C-AE7974D1EC48}"/>
              </a:ext>
            </a:extLst>
          </p:cNvPr>
          <p:cNvSpPr txBox="1"/>
          <p:nvPr/>
        </p:nvSpPr>
        <p:spPr>
          <a:xfrm>
            <a:off x="2987824" y="5633094"/>
            <a:ext cx="339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250F"/>
                </a:solidFill>
              </a:rPr>
              <a:t>red region : no solution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yellow region : w &lt; 0</a:t>
            </a:r>
          </a:p>
        </p:txBody>
      </p:sp>
    </p:spTree>
    <p:extLst>
      <p:ext uri="{BB962C8B-B14F-4D97-AF65-F5344CB8AC3E}">
        <p14:creationId xmlns:p14="http://schemas.microsoft.com/office/powerpoint/2010/main" val="1517458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EAB7-878A-8148-A437-F8F59D1F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Critical exponents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876B2-5517-E443-B97C-CCC086BC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482" y="1862180"/>
            <a:ext cx="2902354" cy="1953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920C4-CEF4-274F-83AB-4FA9799D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149079"/>
            <a:ext cx="2904955" cy="2170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FA575-CB70-F048-BF54-3E315564D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630" y="5373216"/>
            <a:ext cx="2952877" cy="1081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1A0D-78F7-194C-987D-C78BB0DDE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629282"/>
            <a:ext cx="4038600" cy="67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AC9569-D1DF-5648-B48C-79D1CA6F9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1867890"/>
            <a:ext cx="2794000" cy="55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E9C5D-3FBA-5649-8FA2-57A918993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450" y="3936176"/>
            <a:ext cx="24765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15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C526-2B51-6D43-91D7-5174F9C6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736"/>
            <a:ext cx="8219256" cy="396044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Quartic scalar couplings are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irrelevant couplings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 for all models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( within range of validity of truncation )</a:t>
            </a:r>
          </a:p>
        </p:txBody>
      </p:sp>
    </p:spTree>
    <p:extLst>
      <p:ext uri="{BB962C8B-B14F-4D97-AF65-F5344CB8AC3E}">
        <p14:creationId xmlns:p14="http://schemas.microsoft.com/office/powerpoint/2010/main" val="40179080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A3F60-F8CB-874B-A2DD-82FDE4E71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Quartic scalar couplings are predicted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for given quantum field theories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with gravity </a:t>
            </a:r>
          </a:p>
        </p:txBody>
      </p:sp>
    </p:spTree>
    <p:extLst>
      <p:ext uri="{BB962C8B-B14F-4D97-AF65-F5344CB8AC3E}">
        <p14:creationId xmlns:p14="http://schemas.microsoft.com/office/powerpoint/2010/main" val="2831814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9EAE-1407-3E47-B155-A3482374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73853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Predictivity for Fermi scale ?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Scalar mass term irrelevant ?</a:t>
            </a:r>
          </a:p>
        </p:txBody>
      </p:sp>
    </p:spTree>
    <p:extLst>
      <p:ext uri="{BB962C8B-B14F-4D97-AF65-F5344CB8AC3E}">
        <p14:creationId xmlns:p14="http://schemas.microsoft.com/office/powerpoint/2010/main" val="795541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0D50-AEC5-E14B-91F0-AB4AA3D2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Higgs mass term is irrelevant for strong enough gravity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976E0-C81F-8A44-BCF6-D59C1F462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616" y="2276872"/>
            <a:ext cx="4864100" cy="345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8C4E2-6F5F-5144-BA49-208BDA3CF90F}"/>
              </a:ext>
            </a:extLst>
          </p:cNvPr>
          <p:cNvSpPr txBox="1"/>
          <p:nvPr/>
        </p:nvSpPr>
        <p:spPr>
          <a:xfrm>
            <a:off x="251520" y="3068960"/>
            <a:ext cx="3130096" cy="144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Neglecting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mixing with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other couplings :</a:t>
            </a:r>
          </a:p>
        </p:txBody>
      </p:sp>
    </p:spTree>
    <p:extLst>
      <p:ext uri="{BB962C8B-B14F-4D97-AF65-F5344CB8AC3E}">
        <p14:creationId xmlns:p14="http://schemas.microsoft.com/office/powerpoint/2010/main" val="18081166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5FC74A-307B-CA48-94FB-9DF35EB2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Gauge hierarchy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55B330-1109-D041-BE4B-550FC32C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39933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Possible explanation of small parameter : distance from second order vacuum electroweak phase transition is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          irrelevant parameter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at UV – fixed point</a:t>
            </a:r>
          </a:p>
        </p:txBody>
      </p:sp>
    </p:spTree>
    <p:extLst>
      <p:ext uri="{BB962C8B-B14F-4D97-AF65-F5344CB8AC3E}">
        <p14:creationId xmlns:p14="http://schemas.microsoft.com/office/powerpoint/2010/main" val="3839317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97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20AF1-69DF-4A42-8BAC-B5CB3E6B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 of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F2FC-8369-E144-B525-B19B93DF2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If scalar mass term is irrelevant and vacuum electroweak phase transition would be precisely second order: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The Fermi scale would be predicted to be zero !</a:t>
            </a:r>
          </a:p>
          <a:p>
            <a:r>
              <a:rPr lang="en-US" sz="2800" dirty="0"/>
              <a:t>Running gauge and Yukawa couplings in standard model imply that vacuum electroweak phase transition is not precisely second order. Small effect.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Small Fermi scale and huge gauge hierarchy expected.</a:t>
            </a:r>
          </a:p>
          <a:p>
            <a:r>
              <a:rPr lang="en-US" sz="2800" dirty="0"/>
              <a:t>May be a couple of orders too small as compared to observation ? Not known definitely.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0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00ED-59F3-8D42-9640-4F42BA6E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Mass 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7DAD-7FB5-9F48-9732-D507DCC6A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 scale </a:t>
            </a:r>
            <a:r>
              <a:rPr lang="en-US" dirty="0">
                <a:solidFill>
                  <a:srgbClr val="FFFF00"/>
                </a:solidFill>
              </a:rPr>
              <a:t>𝜑</a:t>
            </a:r>
            <a:r>
              <a:rPr lang="en-US" baseline="-25000" dirty="0">
                <a:solidFill>
                  <a:srgbClr val="FFFF00"/>
                </a:solidFill>
              </a:rPr>
              <a:t>0  </a:t>
            </a:r>
            <a:r>
              <a:rPr lang="en-US" dirty="0"/>
              <a:t>~ 100 GeV</a:t>
            </a:r>
          </a:p>
          <a:p>
            <a:r>
              <a:rPr lang="en-US" dirty="0"/>
              <a:t>Planck mass </a:t>
            </a:r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dirty="0"/>
              <a:t> ~ 10</a:t>
            </a:r>
            <a:r>
              <a:rPr lang="en-US" baseline="30000" dirty="0"/>
              <a:t>18</a:t>
            </a:r>
            <a:r>
              <a:rPr lang="en-US" dirty="0"/>
              <a:t> GeV </a:t>
            </a:r>
          </a:p>
          <a:p>
            <a:r>
              <a:rPr lang="en-US" dirty="0"/>
              <a:t>Gravity at Fermi scale is very weak : How can it influence the effective potential for the Higgs scalar and the mass of the Higgs boson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4C0ED-F1C0-B24A-BAD6-861E1900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509120"/>
            <a:ext cx="273189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625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3CE-1DEF-B848-B9BC-6F910DF1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Predictions of quantum gravity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1803-837E-9744-B3BF-6725ECAF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approximation for graviton contribution to scalar potential:</a:t>
            </a:r>
          </a:p>
          <a:p>
            <a:r>
              <a:rPr lang="en-US" dirty="0">
                <a:solidFill>
                  <a:srgbClr val="FFFF00"/>
                </a:solidFill>
              </a:rPr>
              <a:t>Predicts mass of Higgs scalar</a:t>
            </a:r>
          </a:p>
          <a:p>
            <a:r>
              <a:rPr lang="en-US" dirty="0">
                <a:solidFill>
                  <a:srgbClr val="FFFF00"/>
                </a:solidFill>
              </a:rPr>
              <a:t>Solves Gauge Hierarchy problem ?</a:t>
            </a:r>
          </a:p>
          <a:p>
            <a:r>
              <a:rPr lang="en-US" dirty="0">
                <a:solidFill>
                  <a:srgbClr val="FFFF00"/>
                </a:solidFill>
              </a:rPr>
              <a:t>Solves cosmological constant problem</a:t>
            </a:r>
          </a:p>
        </p:txBody>
      </p:sp>
    </p:spTree>
    <p:extLst>
      <p:ext uri="{BB962C8B-B14F-4D97-AF65-F5344CB8AC3E}">
        <p14:creationId xmlns:p14="http://schemas.microsoft.com/office/powerpoint/2010/main" val="784586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E5A4-6DE7-6C4E-83C8-1E62FC5E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50C91-7EE5-444F-B41E-368BE9089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79714"/>
          </a:xfrm>
        </p:spPr>
        <p:txBody>
          <a:bodyPr/>
          <a:lstStyle/>
          <a:p>
            <a:r>
              <a:rPr lang="en-US" sz="2800" dirty="0">
                <a:solidFill>
                  <a:srgbClr val="00FF00"/>
                </a:solidFill>
              </a:rPr>
              <a:t>Quantum gravity is a renormalizable quantum field theory, realized by UV - fixed point of running couplings or flowing effective action</a:t>
            </a:r>
          </a:p>
          <a:p>
            <a:endParaRPr lang="en-US" sz="2800" dirty="0">
              <a:solidFill>
                <a:srgbClr val="00FF00"/>
              </a:solidFill>
            </a:endParaRPr>
          </a:p>
          <a:p>
            <a:r>
              <a:rPr lang="en-US" sz="2800" dirty="0"/>
              <a:t>Quantum gravity is predictive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Mass of the Higgs boson ( and more …? 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Properties of inflation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Properties of dark energy</a:t>
            </a:r>
          </a:p>
        </p:txBody>
      </p:sp>
    </p:spTree>
    <p:extLst>
      <p:ext uri="{BB962C8B-B14F-4D97-AF65-F5344CB8AC3E}">
        <p14:creationId xmlns:p14="http://schemas.microsoft.com/office/powerpoint/2010/main" val="13391728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948745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1832-AD74-7E42-A0F6-EEC82CE2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Quantum gravity prediction for the cosmological “constant” ?</a:t>
            </a:r>
          </a:p>
        </p:txBody>
      </p:sp>
    </p:spTree>
    <p:extLst>
      <p:ext uri="{BB962C8B-B14F-4D97-AF65-F5344CB8AC3E}">
        <p14:creationId xmlns:p14="http://schemas.microsoft.com/office/powerpoint/2010/main" val="3560242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27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vanishing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cosmological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„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794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/>
              <a:t>needs two intrinsic mass scales</a:t>
            </a:r>
          </a:p>
          <a:p>
            <a:pPr>
              <a:defRPr/>
            </a:pPr>
            <a:r>
              <a:rPr lang="en-US" dirty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/>
              <a:t>variable gravity : Planck mass moving to infinity , with fixed V         </a:t>
            </a:r>
            <a:r>
              <a:rPr lang="en-US" dirty="0">
                <a:solidFill>
                  <a:srgbClr val="FFFF00"/>
                </a:solidFill>
              </a:rPr>
              <a:t>ratio vanishes asymptotically </a:t>
            </a:r>
            <a:r>
              <a:rPr lang="en-US" dirty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307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 in </a:t>
            </a:r>
            <a:r>
              <a:rPr lang="de-DE" dirty="0" err="1">
                <a:solidFill>
                  <a:srgbClr val="33CCFF"/>
                </a:solidFill>
              </a:rPr>
              <a:t>scaling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frame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</p:spTree>
    <p:extLst>
      <p:ext uri="{BB962C8B-B14F-4D97-AF65-F5344CB8AC3E}">
        <p14:creationId xmlns:p14="http://schemas.microsoft.com/office/powerpoint/2010/main" val="1973875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r>
              <a:rPr lang="de-DE" dirty="0">
                <a:solidFill>
                  <a:srgbClr val="33CCFF"/>
                </a:solidFill>
              </a:rPr>
              <a:t> in Einstein </a:t>
            </a:r>
            <a:r>
              <a:rPr lang="de-DE" dirty="0" err="1">
                <a:solidFill>
                  <a:srgbClr val="33CCFF"/>
                </a:solidFill>
              </a:rPr>
              <a:t>frame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5534963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268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EA2CB-652A-6E40-9A18-053CD8994C68}"/>
              </a:ext>
            </a:extLst>
          </p:cNvPr>
          <p:cNvSpPr txBox="1"/>
          <p:nvPr/>
        </p:nvSpPr>
        <p:spPr>
          <a:xfrm>
            <a:off x="7668344" y="599980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Degrassi</a:t>
            </a:r>
            <a:r>
              <a:rPr lang="en-US" sz="1600" dirty="0"/>
              <a:t> et 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C5828-D9AA-4A45-9C89-ED839395BC4B}"/>
              </a:ext>
            </a:extLst>
          </p:cNvPr>
          <p:cNvSpPr txBox="1"/>
          <p:nvPr/>
        </p:nvSpPr>
        <p:spPr>
          <a:xfrm>
            <a:off x="323528" y="5999802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Bethke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06151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449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6D2F-33E9-8140-BF02-63B246BA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Quantum gravity restricts the increase of scalar potential for large fields</a:t>
            </a:r>
          </a:p>
        </p:txBody>
      </p:sp>
    </p:spTree>
    <p:extLst>
      <p:ext uri="{BB962C8B-B14F-4D97-AF65-F5344CB8AC3E}">
        <p14:creationId xmlns:p14="http://schemas.microsoft.com/office/powerpoint/2010/main" val="1690334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quantum gravity,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play an important role on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distances as large as the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size of the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for long range scalar fields and dynamical dark energy</a:t>
            </a:r>
          </a:p>
          <a:p>
            <a:r>
              <a:rPr lang="en-US" sz="2400" dirty="0"/>
              <a:t>- not for all quantities</a:t>
            </a:r>
          </a:p>
        </p:txBody>
      </p:sp>
    </p:spTree>
    <p:extLst>
      <p:ext uri="{BB962C8B-B14F-4D97-AF65-F5344CB8AC3E}">
        <p14:creationId xmlns:p14="http://schemas.microsoft.com/office/powerpoint/2010/main" val="24572728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r>
              <a:rPr lang="en-US" sz="44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Instability of graviton propagator is avoided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gravity computation :</a:t>
            </a:r>
          </a:p>
        </p:txBody>
      </p:sp>
    </p:spTree>
    <p:extLst>
      <p:ext uri="{BB962C8B-B14F-4D97-AF65-F5344CB8AC3E}">
        <p14:creationId xmlns:p14="http://schemas.microsoft.com/office/powerpoint/2010/main" val="41906784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Effective cosmological constant vanishes in infinite future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</a:t>
            </a:r>
            <a:r>
              <a:rPr lang="en-US" sz="3600" b="1" dirty="0"/>
              <a:t>M =</a:t>
            </a:r>
            <a:r>
              <a:rPr lang="el-GR" sz="3600" b="1" dirty="0"/>
              <a:t> χ </a:t>
            </a:r>
            <a:r>
              <a:rPr lang="en-US" sz="3600" b="1" dirty="0"/>
              <a:t>  :   V=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10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vanishing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cosmological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„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483148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3DF22C1F-F4E0-444A-8458-4DCDA9F4D757}"/>
              </a:ext>
            </a:extLst>
          </p:cNvPr>
          <p:cNvSpPr/>
          <p:nvPr/>
        </p:nvSpPr>
        <p:spPr bwMode="auto">
          <a:xfrm rot="20260796">
            <a:off x="4446027" y="5663132"/>
            <a:ext cx="978408" cy="288032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B5D59-A53F-B146-A1DA-49389685CDA4}"/>
              </a:ext>
            </a:extLst>
          </p:cNvPr>
          <p:cNvSpPr txBox="1"/>
          <p:nvPr/>
        </p:nvSpPr>
        <p:spPr>
          <a:xfrm>
            <a:off x="5442478" y="5157192"/>
            <a:ext cx="3452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prediction of </a:t>
            </a:r>
          </a:p>
          <a:p>
            <a:r>
              <a:rPr lang="en-US" dirty="0">
                <a:solidFill>
                  <a:srgbClr val="00FF00"/>
                </a:solidFill>
              </a:rPr>
              <a:t>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31574896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14751</TotalTime>
  <Words>1854</Words>
  <Application>Microsoft Macintosh PowerPoint</Application>
  <PresentationFormat>On-screen Show (4:3)</PresentationFormat>
  <Paragraphs>369</Paragraphs>
  <Slides>85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MS PGothic</vt:lpstr>
      <vt:lpstr>Arial</vt:lpstr>
      <vt:lpstr>Arial</vt:lpstr>
      <vt:lpstr>Garamond</vt:lpstr>
      <vt:lpstr>Wingdings</vt:lpstr>
      <vt:lpstr>Strömung</vt:lpstr>
      <vt:lpstr>How solid is the  quantum  gravity prediction  for the Higgs boson mass ?</vt:lpstr>
      <vt:lpstr>Prediction of mass of Higgs boson</vt:lpstr>
      <vt:lpstr>Why can quantum gravity make predictions for particle physics ?</vt:lpstr>
      <vt:lpstr>Effective  potential for Higgs scalar</vt:lpstr>
      <vt:lpstr>Quartic scalar coupling</vt:lpstr>
      <vt:lpstr>Why can quantum gravity make predictions for quartic scalar coupling ?</vt:lpstr>
      <vt:lpstr>Mass scales</vt:lpstr>
      <vt:lpstr>Quantum fluctuations induce running couplings</vt:lpstr>
      <vt:lpstr>Quantum fluctuations induce running couplings</vt:lpstr>
      <vt:lpstr>The mass of the Higgs boson, the great desert, and asymptotic safety of gravity</vt:lpstr>
      <vt:lpstr>key points</vt:lpstr>
      <vt:lpstr>PowerPoint Presentation</vt:lpstr>
      <vt:lpstr>PowerPoint Presentation</vt:lpstr>
      <vt:lpstr>Essential point for prediction of Higgs boson mass:</vt:lpstr>
      <vt:lpstr>Near Planck mass gravity is not weak !  Predictive power !</vt:lpstr>
      <vt:lpstr>Great desert</vt:lpstr>
      <vt:lpstr>Flowing couplings</vt:lpstr>
      <vt:lpstr>Renormalization group</vt:lpstr>
      <vt:lpstr>Graviton fluctuations erase  quartic scalar coupling</vt:lpstr>
      <vt:lpstr>Graviton fluctuations erase  quartic scalar coupling</vt:lpstr>
      <vt:lpstr>Fixed point</vt:lpstr>
      <vt:lpstr>Gravitational contribution to running quartic coupling</vt:lpstr>
      <vt:lpstr>UV – fixed point for quartic coupling</vt:lpstr>
      <vt:lpstr>Strength of gravity</vt:lpstr>
      <vt:lpstr>Strength of gravity</vt:lpstr>
      <vt:lpstr>Flowing dimensionless Planck mass</vt:lpstr>
      <vt:lpstr>Universality of gravity</vt:lpstr>
      <vt:lpstr>Universality of gravity</vt:lpstr>
      <vt:lpstr>Flowing dimensionless Planck mass</vt:lpstr>
      <vt:lpstr>Flowing dimensionless Planck mass</vt:lpstr>
      <vt:lpstr>Flowing dimensionless Planck mass</vt:lpstr>
      <vt:lpstr>Fixed point  and flow away from fixed point</vt:lpstr>
      <vt:lpstr>Weak and constant gravity</vt:lpstr>
      <vt:lpstr>Gravitational contribution to running quartic coupling</vt:lpstr>
      <vt:lpstr>Prediction for quartic Higgs coupling</vt:lpstr>
      <vt:lpstr>  Quantum Gravity   </vt:lpstr>
      <vt:lpstr>Asymptotic safety of  quantum gravity</vt:lpstr>
      <vt:lpstr>Asymptotic safety     Asymptotic freedom</vt:lpstr>
      <vt:lpstr>UV- fixed point for quantum gravity </vt:lpstr>
      <vt:lpstr>Enhanced predictivity for  UV – fixed point</vt:lpstr>
      <vt:lpstr>Fixed points</vt:lpstr>
      <vt:lpstr>Stability matrix</vt:lpstr>
      <vt:lpstr>Critical exponents</vt:lpstr>
      <vt:lpstr>Irrelevant parameters</vt:lpstr>
      <vt:lpstr>Predictivity at fixed point</vt:lpstr>
      <vt:lpstr>a prediction…</vt:lpstr>
      <vt:lpstr>Quartic scalar coupling is irrelevant parameter</vt:lpstr>
      <vt:lpstr>Prediction of Higgs boson mass:</vt:lpstr>
      <vt:lpstr>How to compute non-perturbative  quantum gravity effects ?</vt:lpstr>
      <vt:lpstr>Quantum gravity computation by  functional renormalization</vt:lpstr>
      <vt:lpstr>Exact renormalization group equation</vt:lpstr>
      <vt:lpstr>Ultraviolet fixed point</vt:lpstr>
      <vt:lpstr>Functional flow equation for scale dependent effective action</vt:lpstr>
      <vt:lpstr>Gauge invariant flow equation involves projection on physical fluctuations</vt:lpstr>
      <vt:lpstr>Closed flow equation</vt:lpstr>
      <vt:lpstr>Gauge invariant flow equation</vt:lpstr>
      <vt:lpstr>Prediction of mass of Higgs boson ?  Quartic scalar coupling irrelevant ?</vt:lpstr>
      <vt:lpstr>Flow equation for dimensioless effective potential and field dependent Planck mass</vt:lpstr>
      <vt:lpstr>scaling solution for massless particles</vt:lpstr>
      <vt:lpstr>constant scaling solution</vt:lpstr>
      <vt:lpstr>stable gravity : w &gt; 0</vt:lpstr>
      <vt:lpstr>Critical exponents</vt:lpstr>
      <vt:lpstr>Quartic scalar couplings are  irrelevant couplings  for all models  ( within range of validity of truncation )</vt:lpstr>
      <vt:lpstr>Quartic scalar couplings are predicted  for given quantum field theories  with gravity </vt:lpstr>
      <vt:lpstr>Predictivity for Fermi scale ?  Scalar mass term irrelevant ?</vt:lpstr>
      <vt:lpstr>Higgs mass term is irrelevant for strong enough gravity ?</vt:lpstr>
      <vt:lpstr>Gauge hierarchy</vt:lpstr>
      <vt:lpstr>Possible explanation of gauge hierarchy</vt:lpstr>
      <vt:lpstr>Prediction of Fermi scale</vt:lpstr>
      <vt:lpstr>Predictions of quantum gravity ?</vt:lpstr>
      <vt:lpstr>Conclusions</vt:lpstr>
      <vt:lpstr>PowerPoint Presentation</vt:lpstr>
      <vt:lpstr>Quantum gravity prediction for the cosmological “constant” ?</vt:lpstr>
      <vt:lpstr>Variable Gravity</vt:lpstr>
      <vt:lpstr>Asymptotically vanishing cosmological „constant“</vt:lpstr>
      <vt:lpstr>small dimensionless number ?</vt:lpstr>
      <vt:lpstr>Variable Gravity in scaling frame</vt:lpstr>
      <vt:lpstr>Variable gravity in Einstein frame</vt:lpstr>
      <vt:lpstr>Quintessence</vt:lpstr>
      <vt:lpstr>Prediction :   homogeneous dark energy influences recent cosmology  - of same order as dark matter -</vt:lpstr>
      <vt:lpstr>Quantum gravity restricts the increase of scalar potential for large fields</vt:lpstr>
      <vt:lpstr>In quantum gravity,  the graviton fluctuations can  play an important role on  distances as large as the  size of the Universe</vt:lpstr>
      <vt:lpstr>Graviton barrier</vt:lpstr>
      <vt:lpstr>Graviton barrier and solution of the cosmological constant problem</vt:lpstr>
      <vt:lpstr>Asymptotically vanishing cosmological „constant“</vt:lpstr>
    </vt:vector>
  </TitlesOfParts>
  <Company>Theoretische Physik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611</cp:revision>
  <cp:lastPrinted>2019-03-11T09:40:50Z</cp:lastPrinted>
  <dcterms:created xsi:type="dcterms:W3CDTF">2003-07-05T08:41:24Z</dcterms:created>
  <dcterms:modified xsi:type="dcterms:W3CDTF">2019-08-05T08:45:54Z</dcterms:modified>
</cp:coreProperties>
</file>