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6"/>
  </p:notesMasterIdLst>
  <p:sldIdLst>
    <p:sldId id="1067" r:id="rId2"/>
    <p:sldId id="1429" r:id="rId3"/>
    <p:sldId id="1431" r:id="rId4"/>
    <p:sldId id="1430" r:id="rId5"/>
    <p:sldId id="1433" r:id="rId6"/>
    <p:sldId id="1434" r:id="rId7"/>
    <p:sldId id="1436" r:id="rId8"/>
    <p:sldId id="1438" r:id="rId9"/>
    <p:sldId id="1437" r:id="rId10"/>
    <p:sldId id="1435" r:id="rId11"/>
    <p:sldId id="1439" r:id="rId12"/>
    <p:sldId id="1440" r:id="rId13"/>
    <p:sldId id="1441" r:id="rId14"/>
    <p:sldId id="1442" r:id="rId15"/>
    <p:sldId id="1443" r:id="rId16"/>
    <p:sldId id="1445" r:id="rId17"/>
    <p:sldId id="1446" r:id="rId18"/>
    <p:sldId id="1444" r:id="rId19"/>
    <p:sldId id="1447" r:id="rId20"/>
    <p:sldId id="1448" r:id="rId21"/>
    <p:sldId id="1449" r:id="rId22"/>
    <p:sldId id="1450" r:id="rId23"/>
    <p:sldId id="1451" r:id="rId24"/>
    <p:sldId id="1452" r:id="rId25"/>
    <p:sldId id="1453" r:id="rId26"/>
    <p:sldId id="1454" r:id="rId27"/>
    <p:sldId id="1455" r:id="rId28"/>
    <p:sldId id="1428" r:id="rId29"/>
    <p:sldId id="1457" r:id="rId30"/>
    <p:sldId id="1456" r:id="rId31"/>
    <p:sldId id="1458" r:id="rId32"/>
    <p:sldId id="1460" r:id="rId33"/>
    <p:sldId id="1461" r:id="rId34"/>
    <p:sldId id="1410" r:id="rId35"/>
    <p:sldId id="270" r:id="rId36"/>
    <p:sldId id="1411" r:id="rId37"/>
    <p:sldId id="1420" r:id="rId38"/>
    <p:sldId id="271" r:id="rId39"/>
    <p:sldId id="272" r:id="rId40"/>
    <p:sldId id="1464" r:id="rId41"/>
    <p:sldId id="1424" r:id="rId42"/>
    <p:sldId id="1423" r:id="rId43"/>
    <p:sldId id="1462" r:id="rId44"/>
    <p:sldId id="280" r:id="rId45"/>
    <p:sldId id="282" r:id="rId46"/>
    <p:sldId id="281" r:id="rId47"/>
    <p:sldId id="1407" r:id="rId48"/>
    <p:sldId id="299" r:id="rId49"/>
    <p:sldId id="300" r:id="rId50"/>
    <p:sldId id="1413" r:id="rId51"/>
    <p:sldId id="275" r:id="rId52"/>
    <p:sldId id="276" r:id="rId53"/>
    <p:sldId id="277" r:id="rId54"/>
    <p:sldId id="301" r:id="rId55"/>
    <p:sldId id="317" r:id="rId56"/>
    <p:sldId id="318" r:id="rId57"/>
    <p:sldId id="319" r:id="rId58"/>
    <p:sldId id="1415" r:id="rId59"/>
    <p:sldId id="1417" r:id="rId60"/>
    <p:sldId id="1222" r:id="rId61"/>
    <p:sldId id="1224" r:id="rId62"/>
    <p:sldId id="278" r:id="rId63"/>
    <p:sldId id="316" r:id="rId64"/>
    <p:sldId id="1414" r:id="rId65"/>
    <p:sldId id="279" r:id="rId66"/>
    <p:sldId id="1223" r:id="rId67"/>
    <p:sldId id="1363" r:id="rId68"/>
    <p:sldId id="1364" r:id="rId69"/>
    <p:sldId id="1463" r:id="rId70"/>
    <p:sldId id="298" r:id="rId71"/>
    <p:sldId id="303" r:id="rId72"/>
    <p:sldId id="269" r:id="rId73"/>
    <p:sldId id="284" r:id="rId74"/>
    <p:sldId id="286" r:id="rId7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FFE2"/>
    <a:srgbClr val="F8FFFC"/>
    <a:srgbClr val="0DF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EC"/>
          </a:solidFill>
        </a:fill>
      </a:tcStyle>
    </a:wholeTbl>
    <a:band2H>
      <a:tcTxStyle/>
      <a:tcStyle>
        <a:tcBdr/>
        <a:fill>
          <a:solidFill>
            <a:srgbClr val="E6EFF6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D"/>
          </a:solidFill>
        </a:fill>
      </a:tcStyle>
    </a:wholeTbl>
    <a:band2H>
      <a:tcTxStyle/>
      <a:tcStyle>
        <a:tcBdr/>
        <a:fill>
          <a:solidFill>
            <a:srgbClr val="E6E7E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5"/>
  </p:normalViewPr>
  <p:slideViewPr>
    <p:cSldViewPr snapToGrid="0" snapToObjects="1">
      <p:cViewPr varScale="1">
        <p:scale>
          <a:sx n="106" d="100"/>
          <a:sy n="106" d="100"/>
        </p:scale>
        <p:origin x="1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8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5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61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700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FFE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6745"/>
            <a:ext cx="273657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7780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6745"/>
            <a:ext cx="273657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60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55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8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9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1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  <a:lvl2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2pPr>
            <a:lvl3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3pPr>
            <a:lvl4pPr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4pPr>
            <a:lvl5pPr marL="2194560" indent="-365760"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78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73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79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95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90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1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2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3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4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96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243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"/>
          <p:cNvGrpSpPr/>
          <p:nvPr/>
        </p:nvGrpSpPr>
        <p:grpSpPr>
          <a:xfrm>
            <a:off x="0" y="0"/>
            <a:ext cx="9140825" cy="6850063"/>
            <a:chOff x="0" y="0"/>
            <a:chExt cx="9140825" cy="6850062"/>
          </a:xfrm>
        </p:grpSpPr>
        <p:grpSp>
          <p:nvGrpSpPr>
            <p:cNvPr id="7" name="Group"/>
            <p:cNvGrpSpPr/>
            <p:nvPr/>
          </p:nvGrpSpPr>
          <p:grpSpPr>
            <a:xfrm>
              <a:off x="2743200" y="3540125"/>
              <a:ext cx="6392863" cy="3309938"/>
              <a:chOff x="0" y="0"/>
              <a:chExt cx="6392862" cy="3309937"/>
            </a:xfrm>
          </p:grpSpPr>
          <p:sp>
            <p:nvSpPr>
              <p:cNvPr id="2" name="Shape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08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" name="Shape"/>
              <p:cNvSpPr/>
              <p:nvPr/>
            </p:nvSpPr>
            <p:spPr>
              <a:xfrm>
                <a:off x="3876675" y="700087"/>
                <a:ext cx="1998663" cy="1287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35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" name="Shape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A7D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" name="Shape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" name="Shape"/>
              <p:cNvSpPr/>
              <p:nvPr/>
            </p:nvSpPr>
            <p:spPr>
              <a:xfrm>
                <a:off x="4402137" y="138112"/>
                <a:ext cx="1981201" cy="855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D86"/>
                  </a:gs>
                </a:gsLst>
                <a:lin ang="135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8" name="Shape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399"/>
                </a:gs>
                <a:gs pos="100000">
                  <a:srgbClr val="002B82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Rectangle"/>
            <p:cNvSpPr/>
            <p:nvPr/>
          </p:nvSpPr>
          <p:spPr>
            <a:xfrm>
              <a:off x="0" y="0"/>
              <a:ext cx="9140825" cy="2819400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596900" y="1682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27175"/>
            <a:ext cx="8229600" cy="4601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2pPr marL="783771" indent="-326571">
              <a:defRPr sz="3200">
                <a:solidFill>
                  <a:srgbClr val="F3FFEA"/>
                </a:solidFill>
              </a:defRPr>
            </a:lvl2pPr>
            <a:lvl3pPr marL="1219200" indent="-304800">
              <a:defRPr sz="3200">
                <a:solidFill>
                  <a:srgbClr val="00FFEC"/>
                </a:solidFill>
              </a:defRPr>
            </a:lvl3pPr>
            <a:lvl4pPr marL="1737360" indent="-365760">
              <a:defRPr sz="3200">
                <a:solidFill>
                  <a:srgbClr val="FFFFFF"/>
                </a:solidFill>
              </a:defRPr>
            </a:lvl4pPr>
            <a:lvl5pPr marL="2235200" indent="-406400"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0395"/>
            <a:ext cx="273657" cy="26425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1pPr>
      <a:lvl2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2pPr>
      <a:lvl3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3pPr>
      <a:lvl4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4pPr>
      <a:lvl5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5pPr>
      <a:lvl6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6pPr>
      <a:lvl7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7pPr>
      <a:lvl8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342899" marR="0" indent="-342899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1pPr>
      <a:lvl2pPr marL="865414" marR="0" indent="-408214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2pPr>
      <a:lvl3pPr marL="1295400" marR="0" indent="-381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3pPr>
      <a:lvl4pPr marL="1828800" marR="0" indent="-4572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4pPr>
      <a:lvl5pPr marL="23368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5pPr>
      <a:lvl6pPr marL="27940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6pPr>
      <a:lvl7pPr marL="32512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7pPr>
      <a:lvl8pPr marL="37084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8pPr>
      <a:lvl9pPr marL="41656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tiff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tiff"/><Relationship Id="rId4" Type="http://schemas.openxmlformats.org/officeDocument/2006/relationships/image" Target="../media/image6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tiff"/><Relationship Id="rId4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%3Dquantum%2Bfluctuations%26gbv%3D2%26hl%3D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%3Dquantum%2Bfluctuations%26gbv%3D2%26hl%3Den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"/><Relationship Id="rId2" Type="http://schemas.openxmlformats.org/officeDocument/2006/relationships/image" Target="../media/image88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tiff"/><Relationship Id="rId4" Type="http://schemas.openxmlformats.org/officeDocument/2006/relationships/image" Target="../media/image90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5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84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"/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t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"/><Relationship Id="rId2" Type="http://schemas.openxmlformats.org/officeDocument/2006/relationships/image" Target="../media/image10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654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313821" cy="3154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  <a:effectLst/>
              </a:rPr>
              <a:t>Pregeometry and</a:t>
            </a:r>
            <a:br>
              <a:rPr lang="en-US" sz="4800" dirty="0">
                <a:solidFill>
                  <a:srgbClr val="FFFF00"/>
                </a:solidFill>
                <a:effectLst/>
              </a:rPr>
            </a:br>
            <a:r>
              <a:rPr lang="en-US" sz="4800" dirty="0">
                <a:solidFill>
                  <a:srgbClr val="FFFF00"/>
                </a:solidFill>
                <a:effectLst/>
              </a:rPr>
              <a:t>emergent general relativity</a:t>
            </a:r>
            <a:br>
              <a:rPr lang="en-US" sz="3600" b="0" dirty="0">
                <a:solidFill>
                  <a:srgbClr val="FFFF00"/>
                </a:solidFill>
                <a:effectLst/>
              </a:rPr>
            </a:br>
            <a:br>
              <a:rPr lang="en-US" sz="54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86760-7A95-6C43-BAD1-78A6C1F12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731" y="3341436"/>
            <a:ext cx="5080181" cy="31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59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13FB0-FD85-D943-BFDA-6587D0D9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63A23-DF68-024E-80E9-429C3163C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1"/>
            <a:ext cx="8229600" cy="4852740"/>
          </a:xfrm>
        </p:spPr>
        <p:txBody>
          <a:bodyPr/>
          <a:lstStyle/>
          <a:p>
            <a:r>
              <a:rPr lang="en-US" sz="3600" dirty="0"/>
              <a:t>Gauge and diffeomorphism invariant kinetic term for gauge fields and vierbein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3200" dirty="0">
                <a:solidFill>
                  <a:srgbClr val="F8FFFC"/>
                </a:solidFill>
              </a:rPr>
              <a:t>       4x4 + 4x6 degrees of freedom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8FFFC"/>
                </a:solidFill>
              </a:rPr>
              <a:t>       4 + 6 gauge degrees of freedom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8FFFC"/>
                </a:solidFill>
              </a:rPr>
              <a:t>       30 physical fields</a:t>
            </a:r>
          </a:p>
          <a:p>
            <a:pPr marL="0" indent="0">
              <a:buNone/>
            </a:pPr>
            <a:endParaRPr lang="en-US" sz="3200" dirty="0">
              <a:solidFill>
                <a:srgbClr val="F8FFFC"/>
              </a:solidFill>
            </a:endParaRPr>
          </a:p>
          <a:p>
            <a:r>
              <a:rPr lang="en-US" sz="3200" dirty="0"/>
              <a:t>all </a:t>
            </a:r>
            <a:r>
              <a:rPr lang="en-US" sz="3200" dirty="0">
                <a:solidFill>
                  <a:schemeClr val="bg1"/>
                </a:solidFill>
                <a:highlight>
                  <a:srgbClr val="0DFF1A"/>
                </a:highlight>
              </a:rPr>
              <a:t>dynamical</a:t>
            </a:r>
            <a:r>
              <a:rPr lang="en-US" sz="3200" dirty="0"/>
              <a:t> : difference to </a:t>
            </a:r>
            <a:r>
              <a:rPr lang="en-US" sz="3200" dirty="0" err="1"/>
              <a:t>Cartan’s</a:t>
            </a:r>
            <a:r>
              <a:rPr lang="en-US" sz="3200" dirty="0"/>
              <a:t> geometry</a:t>
            </a:r>
          </a:p>
        </p:txBody>
      </p:sp>
    </p:spTree>
    <p:extLst>
      <p:ext uri="{BB962C8B-B14F-4D97-AF65-F5344CB8AC3E}">
        <p14:creationId xmlns:p14="http://schemas.microsoft.com/office/powerpoint/2010/main" val="42478760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201371-3179-BF41-BAC9-9A0234FA5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Levi - </a:t>
            </a:r>
            <a:r>
              <a:rPr lang="en-US" dirty="0" err="1"/>
              <a:t>Civita</a:t>
            </a:r>
            <a:r>
              <a:rPr lang="en-US" dirty="0"/>
              <a:t> connection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657C0-CAFD-874C-8CDD-85538BA50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Formed from vierbein via composite metric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24B91-B66D-D443-AF14-B726D1B1F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3387892"/>
            <a:ext cx="2682910" cy="659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5851BE-20B7-9A41-A3A3-02EADEBF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592" y="3429000"/>
            <a:ext cx="3087438" cy="396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D0D13-2B9C-1D42-B010-DAD09054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4512444"/>
            <a:ext cx="2354018" cy="563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700F1-2A6F-D341-ABAC-648084027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4313865"/>
            <a:ext cx="5029200" cy="111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F0AC2-2348-C340-AD5C-6C7720A1E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55" y="5869406"/>
            <a:ext cx="25908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45D598-370D-BE46-90CA-A12816079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6016" y="5920206"/>
            <a:ext cx="42037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2310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E7265F-9296-4249-B231-37C6E8E00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 of general </a:t>
            </a:r>
            <a:r>
              <a:rPr lang="en-US" dirty="0" err="1"/>
              <a:t>relativiy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E61EE-6820-AA41-9B7E-06051116F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705" y="1880792"/>
            <a:ext cx="7977716" cy="45801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         </a:t>
            </a:r>
            <a:r>
              <a:rPr lang="en-US" sz="3600" dirty="0" err="1"/>
              <a:t>Cartan’s</a:t>
            </a:r>
            <a:r>
              <a:rPr lang="en-US" sz="3600" dirty="0"/>
              <a:t> geometry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Express action in terms of metric and U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                results in higher derivative gravity</a:t>
            </a:r>
          </a:p>
          <a:p>
            <a:pPr marL="0" indent="0">
              <a:buNone/>
            </a:pPr>
            <a:r>
              <a:rPr lang="en-US" sz="3600" dirty="0"/>
              <a:t>                  </a:t>
            </a:r>
            <a:r>
              <a:rPr lang="en-US" sz="2400" dirty="0">
                <a:solidFill>
                  <a:srgbClr val="F8FFFC"/>
                </a:solidFill>
              </a:rPr>
              <a:t>Stelle</a:t>
            </a:r>
            <a:endParaRPr lang="en-US" sz="3600" dirty="0">
              <a:solidFill>
                <a:srgbClr val="F8FFF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BFF588-A699-4445-B1AE-27ADD6E0D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043" y="1980643"/>
            <a:ext cx="1822450" cy="564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1AC8C-187C-5C4E-8AD9-8A7ABD18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05" y="4022024"/>
            <a:ext cx="2699753" cy="632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28C59-4D6B-2A42-9D6A-A93104AB2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414" y="4121189"/>
            <a:ext cx="4639565" cy="533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5CF778-0AA8-1646-A720-10B209FEE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5214871"/>
            <a:ext cx="1536922" cy="476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9FE10C-2952-DE40-B5D6-A50FF686B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916" y="2650405"/>
            <a:ext cx="1822450" cy="4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8509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1EF05-9B2D-FE40-BBDF-345AF9960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241632" cy="4167105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Stability and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generalized Higgs mechanism</a:t>
            </a:r>
          </a:p>
        </p:txBody>
      </p:sp>
    </p:spTree>
    <p:extLst>
      <p:ext uri="{BB962C8B-B14F-4D97-AF65-F5344CB8AC3E}">
        <p14:creationId xmlns:p14="http://schemas.microsoft.com/office/powerpoint/2010/main" val="229238726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9058-DEDB-3F48-9EB9-E5C86A11C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Positivity of </a:t>
            </a:r>
            <a:r>
              <a:rPr lang="en-US" dirty="0" err="1"/>
              <a:t>euclidean</a:t>
            </a:r>
            <a:r>
              <a:rPr lang="en-US" dirty="0"/>
              <a:t>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F04-58DF-954D-A1B3-720E63460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64256"/>
            <a:ext cx="8229600" cy="4601965"/>
          </a:xfrm>
        </p:spPr>
        <p:txBody>
          <a:bodyPr/>
          <a:lstStyle/>
          <a:p>
            <a:r>
              <a:rPr lang="en-US" dirty="0"/>
              <a:t>Kinetic terms</a:t>
            </a:r>
          </a:p>
          <a:p>
            <a:endParaRPr lang="en-US" dirty="0"/>
          </a:p>
          <a:p>
            <a:r>
              <a:rPr lang="en-US" dirty="0"/>
              <a:t>Gauge fields 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Vierbein: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2099C-BDCF-CE40-89A7-C0262BA82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983" y="1979822"/>
            <a:ext cx="2646613" cy="772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04DEE-5F6C-0148-8C4D-AF0ED8523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983" y="3235967"/>
            <a:ext cx="2646612" cy="829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4442D-C5CC-B049-AF7E-B88A8242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983" y="4601417"/>
            <a:ext cx="2784872" cy="7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6444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A8B29-6DE3-6B44-9C42-AEF42482E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588168"/>
            <a:ext cx="8369301" cy="494097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Flat space solves field equations</a:t>
            </a:r>
          </a:p>
          <a:p>
            <a:endParaRPr lang="en-US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Stability of fluctuations: expand around flat space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Stable high momentum behavior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29A87-846B-914B-A3C1-5A0E2B8BD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09EC7-D2C4-A846-8B21-5E81B5D33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94" y="2428375"/>
            <a:ext cx="4121109" cy="557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62D73C-CFFE-1A47-AD18-FB01E406D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810" y="2455438"/>
            <a:ext cx="2220181" cy="532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45B5B-B1BE-A940-81A2-C26ED31DB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52" y="4159091"/>
            <a:ext cx="2951811" cy="747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CB66DD-E7F9-D840-8752-293BD8F9A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473" y="5843341"/>
            <a:ext cx="43942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4475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8B5B47-8C26-3D4F-9CA5-A423AF8BF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59B30-3969-1E43-9649-D2D30FC13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Decompose fluctuations in representations of SO(4)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492AD-F830-E946-B413-C06FC9E51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2796340"/>
            <a:ext cx="3086100" cy="49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8B7CEB-019A-7C4E-84C4-DC9221821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82" y="2807677"/>
            <a:ext cx="30607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15FFA-098D-8A4C-BDAA-1A0FD90C8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073" y="3847714"/>
            <a:ext cx="4023315" cy="1230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F5883-4BE8-5544-97F1-FDB1BF572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073" y="4145124"/>
            <a:ext cx="2931528" cy="463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EEE0C1-7C57-884A-9BB6-57E943E9A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3450" y="5557589"/>
            <a:ext cx="4737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2886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8B5B47-8C26-3D4F-9CA5-A423AF8BF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59B30-3969-1E43-9649-D2D30FC13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Decompose fluctuations in representations of SO(4)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A7EBE5-BAE6-3342-AE18-680DC4D1C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63" y="2673300"/>
            <a:ext cx="4775200" cy="52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AE66C5-94DE-1F4E-8F5C-10F8E795E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29" y="3632472"/>
            <a:ext cx="3825039" cy="1229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C49B5E-22AD-EE40-A28D-058327AE9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697" y="3886371"/>
            <a:ext cx="3976103" cy="683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207DDF-8272-7C41-971E-3ED250D2D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082" y="5562366"/>
            <a:ext cx="51943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1272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B45B-4C54-E345-8249-9BA32A10D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Stable high momentum behavior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4FD02-FE06-9547-9374-5DE1D284C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468" y="4553952"/>
            <a:ext cx="5907104" cy="18588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BD4007-DCC9-3349-92A2-CF64224A7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50" y="3669714"/>
            <a:ext cx="28829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B579A-E150-E748-B07E-2C75D9866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421" y="1680162"/>
            <a:ext cx="5053198" cy="150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8287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A33E7E-3157-2F46-99BC-EBD4D2CEE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Generalized Higgs mechanism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B5486-AE6E-2842-9F56-C27DD1FAE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Flat space breaks local gauge symmetry “spontaneously”</a:t>
            </a:r>
          </a:p>
          <a:p>
            <a:r>
              <a:rPr lang="en-US" dirty="0"/>
              <a:t>Gauge bosons become massive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FFD24-13DA-0B4A-B7F9-D441398F5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430" y="4084780"/>
            <a:ext cx="6042634" cy="187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837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73514-3E45-F841-AB4A-538A1DFE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pregeometry 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6CC84-3A1F-184B-97BA-53A8544C7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Theory with diffeomorphism invariance without fundamental metric</a:t>
            </a:r>
          </a:p>
          <a:p>
            <a:r>
              <a:rPr lang="en-US" sz="3600" dirty="0"/>
              <a:t>Metric emerges as composite object</a:t>
            </a:r>
          </a:p>
          <a:p>
            <a:endParaRPr lang="en-US" sz="3600" dirty="0"/>
          </a:p>
          <a:p>
            <a:r>
              <a:rPr lang="en-US" sz="3600" dirty="0"/>
              <a:t>Geometry is emerging, not fundamental</a:t>
            </a:r>
          </a:p>
          <a:p>
            <a:r>
              <a:rPr lang="en-US" sz="3600" dirty="0"/>
              <a:t>Diffeomorphism symmetry is fundamental</a:t>
            </a:r>
          </a:p>
        </p:txBody>
      </p:sp>
    </p:spTree>
    <p:extLst>
      <p:ext uri="{BB962C8B-B14F-4D97-AF65-F5344CB8AC3E}">
        <p14:creationId xmlns:p14="http://schemas.microsoft.com/office/powerpoint/2010/main" val="409149550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333497-2BDF-5947-88A0-977BA9B5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 mixing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1D7F-4D11-6E4A-B02B-8E272B327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Vierbein fluctuations and gauge fields mix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Example: graviton modes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A8182-6D80-D745-9A74-D9E755750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897" y="2935706"/>
            <a:ext cx="4797590" cy="64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7F0B04-E1D1-3D4E-A3AE-058EE903E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56" y="4065146"/>
            <a:ext cx="3814845" cy="684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867EC-4D3F-EC40-BE93-CA48B41F8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795" y="5124785"/>
            <a:ext cx="3443705" cy="69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2775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2E42-AD3A-9841-80DB-B22016C9A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graviton sector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7AF18-7498-374C-9AF7-B5848CAC9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Inverse propagator matrix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3600" dirty="0"/>
              <a:t>Only zero eigenvalue for q</a:t>
            </a:r>
            <a:r>
              <a:rPr lang="en-US" sz="3600" baseline="30000" dirty="0"/>
              <a:t>2</a:t>
            </a:r>
            <a:r>
              <a:rPr lang="en-US" sz="3600" dirty="0"/>
              <a:t>=0</a:t>
            </a:r>
          </a:p>
          <a:p>
            <a:r>
              <a:rPr lang="en-US" sz="3600" dirty="0"/>
              <a:t>Inverse propagator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4C068-6724-1940-AFB4-BA5BEDD27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863" y="2861540"/>
            <a:ext cx="2511258" cy="730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B3F3A6-578D-D740-93E5-985BB9B7D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1" y="4054641"/>
            <a:ext cx="2331727" cy="613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7E45A-F3F6-6540-B42D-0B2FDA13E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01" y="5462008"/>
            <a:ext cx="4355997" cy="106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0487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3D578E-E230-6E4A-BCDB-E5D96C52D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C7573-0045-FD42-89F5-C0D42F35C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Quantum fluctuations induce additional terms in </a:t>
            </a:r>
            <a:r>
              <a:rPr lang="en-US" dirty="0">
                <a:solidFill>
                  <a:srgbClr val="0DFF1A"/>
                </a:solidFill>
              </a:rPr>
              <a:t>effective</a:t>
            </a:r>
            <a:r>
              <a:rPr lang="en-US" dirty="0"/>
              <a:t> action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Invariant linear in field strength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B6BD7-F9D6-F24D-9B11-0A456D5E9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052" y="3561347"/>
            <a:ext cx="4501540" cy="799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33409-1FB0-1F4C-9645-CEF95DFD8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052" y="5569835"/>
            <a:ext cx="2527300" cy="85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78FBB0-9D92-284E-B3A0-F199CF89D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876" y="5569835"/>
            <a:ext cx="3581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3087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849BAF-27CC-0244-A73C-B0C185B8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relativity as effective low energy theory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48BD2-DE4F-024F-AA51-4AB2ED188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165684"/>
            <a:ext cx="8229600" cy="4363456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Express field strength in terms of metric and U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Einstein Hilbert term from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Source for U: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D82F3-75AE-8547-BE64-B66BD028D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2886006"/>
            <a:ext cx="3086100" cy="59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99BD9-320A-2645-9B29-E176D60D0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200" y="2896543"/>
            <a:ext cx="4673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B583E0-A132-7746-9788-7EAE69DE3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276" y="3725113"/>
            <a:ext cx="4622800" cy="55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84435A-FD97-8E44-8A8B-B6AAE4247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580" y="5684283"/>
            <a:ext cx="3978442" cy="513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400CEC-6FF1-2E4E-9635-D06D5582E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801" y="4481586"/>
            <a:ext cx="2616535" cy="65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8183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EBE7-D498-ED4C-84F5-25491F0E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Effective theory for low curvature and low momentum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1E9FD-BE57-9A47-9A0F-33913D72B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803358"/>
            <a:ext cx="8085221" cy="3486284"/>
          </a:xfrm>
        </p:spPr>
        <p:txBody>
          <a:bodyPr/>
          <a:lstStyle/>
          <a:p>
            <a:r>
              <a:rPr lang="en-US" dirty="0"/>
              <a:t>Approximate solution</a:t>
            </a:r>
          </a:p>
          <a:p>
            <a:endParaRPr lang="en-US" dirty="0"/>
          </a:p>
          <a:p>
            <a:r>
              <a:rPr lang="en-US" dirty="0"/>
              <a:t>Insertion: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0D18A-BBAB-1C46-8E41-A999C1F5D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65" y="1960393"/>
            <a:ext cx="2849813" cy="7124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C7763-F7FF-BF4A-8559-E72116107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798" y="3665286"/>
            <a:ext cx="1993900" cy="64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0157B9-933B-D04B-88AF-E98764601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" y="5056270"/>
            <a:ext cx="3821694" cy="767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0EC979-9AF0-4543-BF5B-5CE28395B25E}"/>
              </a:ext>
            </a:extLst>
          </p:cNvPr>
          <p:cNvSpPr txBox="1"/>
          <p:nvPr/>
        </p:nvSpPr>
        <p:spPr>
          <a:xfrm>
            <a:off x="4572000" y="5174915"/>
            <a:ext cx="445101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8FFFC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+ higher derivative terms</a:t>
            </a:r>
          </a:p>
        </p:txBody>
      </p:sp>
    </p:spTree>
    <p:extLst>
      <p:ext uri="{BB962C8B-B14F-4D97-AF65-F5344CB8AC3E}">
        <p14:creationId xmlns:p14="http://schemas.microsoft.com/office/powerpoint/2010/main" val="35705489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CDED0-F274-154D-9360-E32511E10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Graviton propagator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E76A39-3F0D-6247-93C7-AA48ADED9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129589"/>
            <a:ext cx="8229600" cy="4399552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inverse propagator matrix</a:t>
            </a:r>
            <a:endParaRPr lang="en-US" sz="2400" dirty="0"/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massless + massive graviton:</a:t>
            </a:r>
          </a:p>
          <a:p>
            <a:pPr marL="0" indent="0">
              <a:buNone/>
            </a:pPr>
            <a:r>
              <a:rPr lang="en-US" sz="3200" dirty="0"/>
              <a:t>propagator has poles at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stable particle for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E6AAC9-A05E-0F41-89C6-0184BCD16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332" y="1953719"/>
            <a:ext cx="3105201" cy="10492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577CE2-21A6-7F4F-A21F-644C140BD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29" y="3922165"/>
            <a:ext cx="1964941" cy="553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06CCD8-D663-9946-8E4B-5971F4977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312" y="3901704"/>
            <a:ext cx="1848141" cy="561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ABD52E-F25A-8C4C-AB41-419D41512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933" y="5024585"/>
            <a:ext cx="1964941" cy="6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0262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C955E-3162-F848-BD71-F54C85D08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Graviton propagator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F2E5D6-5129-CE48-AB5A-25646A0C2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inverse propagator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tachyon or ghost for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4F1C4-4C17-7840-90E3-2AFEEED19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50" y="2952750"/>
            <a:ext cx="4965700" cy="1409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753C6-975A-A544-AFA2-91159BD6A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729" y="5626434"/>
            <a:ext cx="2095500" cy="69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AB31E-8099-1147-B906-25E561D2C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046" y="5626434"/>
            <a:ext cx="1031119" cy="69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0E7E24-324E-BF4E-8D99-BBF5F4BE4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768" y="5626434"/>
            <a:ext cx="1796143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593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CF0F3-F2F0-0744-A9DB-6145CC717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 continuation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DF7CE-6A0E-8F4E-A9F3-73036266E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Analytic continuation of </a:t>
            </a:r>
            <a:r>
              <a:rPr lang="en-US" dirty="0" err="1"/>
              <a:t>euclidean</a:t>
            </a:r>
            <a:r>
              <a:rPr lang="en-US" dirty="0"/>
              <a:t> theory well defined</a:t>
            </a:r>
          </a:p>
          <a:p>
            <a:r>
              <a:rPr lang="en-US" dirty="0"/>
              <a:t>Continuation in field: phase factor for fields with Lorentz-index 0</a:t>
            </a:r>
          </a:p>
          <a:p>
            <a:r>
              <a:rPr lang="en-US" dirty="0"/>
              <a:t>Analytic continuation of gauge symmetry   </a:t>
            </a:r>
            <a:r>
              <a:rPr lang="en-US" b="1" dirty="0">
                <a:solidFill>
                  <a:srgbClr val="0DFF1A"/>
                </a:solidFill>
              </a:rPr>
              <a:t>SO(4)</a:t>
            </a:r>
            <a:r>
              <a:rPr lang="en-US" dirty="0">
                <a:solidFill>
                  <a:srgbClr val="0DFF1A"/>
                </a:solidFill>
              </a:rPr>
              <a:t> </a:t>
            </a:r>
            <a:r>
              <a:rPr lang="en-US" dirty="0"/>
              <a:t>  to   </a:t>
            </a:r>
            <a:r>
              <a:rPr lang="en-US" b="1" dirty="0">
                <a:solidFill>
                  <a:srgbClr val="0DFF1A"/>
                </a:solidFill>
              </a:rPr>
              <a:t>SO(1,3)</a:t>
            </a:r>
          </a:p>
        </p:txBody>
      </p:sp>
    </p:spTree>
    <p:extLst>
      <p:ext uri="{BB962C8B-B14F-4D97-AF65-F5344CB8AC3E}">
        <p14:creationId xmlns:p14="http://schemas.microsoft.com/office/powerpoint/2010/main" val="350278674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A176-9888-A04A-9C24-135512280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89758" cy="385219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Cosmology from pregeometry</a:t>
            </a:r>
          </a:p>
        </p:txBody>
      </p:sp>
    </p:spTree>
    <p:extLst>
      <p:ext uri="{BB962C8B-B14F-4D97-AF65-F5344CB8AC3E}">
        <p14:creationId xmlns:p14="http://schemas.microsoft.com/office/powerpoint/2010/main" val="329341076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2C37D1-CD6A-4241-BE90-44272A3D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C6A645-7954-E147-9A0B-295D678A8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Add scalar singlet field </a:t>
            </a:r>
            <a:r>
              <a:rPr lang="en-US" sz="3200" dirty="0" err="1"/>
              <a:t>χ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purpose: simple implementation of </a:t>
            </a:r>
          </a:p>
          <a:p>
            <a:pPr marL="0" indent="0">
              <a:buNone/>
            </a:pPr>
            <a:r>
              <a:rPr lang="en-US" sz="3200" dirty="0"/>
              <a:t>         </a:t>
            </a:r>
            <a:r>
              <a:rPr lang="en-US" sz="3200" dirty="0">
                <a:solidFill>
                  <a:schemeClr val="bg1"/>
                </a:solidFill>
                <a:highlight>
                  <a:srgbClr val="00FF00"/>
                </a:highlight>
              </a:rPr>
              <a:t>quantum scale symmetry</a:t>
            </a:r>
          </a:p>
          <a:p>
            <a:pPr marL="0" indent="0">
              <a:buNone/>
            </a:pPr>
            <a:r>
              <a:rPr lang="en-US" sz="3200" dirty="0"/>
              <a:t> </a:t>
            </a:r>
          </a:p>
          <a:p>
            <a:pPr marL="0" indent="0">
              <a:buNone/>
            </a:pPr>
            <a:r>
              <a:rPr lang="en-US" sz="3200" dirty="0"/>
              <a:t>effective</a:t>
            </a:r>
          </a:p>
          <a:p>
            <a:pPr marL="0" indent="0">
              <a:buNone/>
            </a:pPr>
            <a:r>
              <a:rPr lang="en-US" sz="3200" dirty="0"/>
              <a:t> action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2800" dirty="0"/>
              <a:t>Z, B, C, M</a:t>
            </a:r>
            <a:r>
              <a:rPr lang="en-US" sz="2800" baseline="30000" dirty="0"/>
              <a:t>2</a:t>
            </a:r>
            <a:r>
              <a:rPr lang="en-US" sz="2800" dirty="0"/>
              <a:t>, m</a:t>
            </a:r>
            <a:r>
              <a:rPr lang="en-US" sz="2800" baseline="30000" dirty="0"/>
              <a:t>2</a:t>
            </a:r>
            <a:r>
              <a:rPr lang="en-US" sz="2800" dirty="0"/>
              <a:t>, n</a:t>
            </a:r>
            <a:r>
              <a:rPr lang="en-US" sz="2800" baseline="30000" dirty="0"/>
              <a:t>2</a:t>
            </a:r>
            <a:r>
              <a:rPr lang="en-US" sz="2800" dirty="0"/>
              <a:t>, K, V, Y:  coupling functions of field </a:t>
            </a:r>
            <a:r>
              <a:rPr lang="en-US" sz="2800" dirty="0" err="1"/>
              <a:t>χ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869AC-9F9A-8A4C-8BFC-6775F3BC5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49" y="3948677"/>
            <a:ext cx="4721393" cy="18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99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26AF-288F-644D-BCED-5E133326D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Degrees of freedom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F45C1-8EDA-784A-9E41-80AE75DC2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Metric is collective or composite degree of freedom</a:t>
            </a:r>
          </a:p>
          <a:p>
            <a:r>
              <a:rPr lang="en-US" dirty="0">
                <a:solidFill>
                  <a:srgbClr val="F8FFFC"/>
                </a:solidFill>
              </a:rPr>
              <a:t>similar to </a:t>
            </a:r>
            <a:r>
              <a:rPr lang="en-US" dirty="0" err="1">
                <a:solidFill>
                  <a:srgbClr val="F8FFFC"/>
                </a:solidFill>
              </a:rPr>
              <a:t>pions</a:t>
            </a:r>
            <a:r>
              <a:rPr lang="en-US" dirty="0">
                <a:solidFill>
                  <a:srgbClr val="F8FFFC"/>
                </a:solidFill>
              </a:rPr>
              <a:t> in QCD</a:t>
            </a:r>
          </a:p>
          <a:p>
            <a:r>
              <a:rPr lang="en-US" dirty="0"/>
              <a:t>Basic theory formulated in terms of different degrees of freedom</a:t>
            </a:r>
          </a:p>
          <a:p>
            <a:r>
              <a:rPr lang="en-US" dirty="0">
                <a:solidFill>
                  <a:srgbClr val="F8FFFC"/>
                </a:solidFill>
              </a:rPr>
              <a:t>similar to quarks and gluons in QCD</a:t>
            </a:r>
          </a:p>
        </p:txBody>
      </p:sp>
    </p:spTree>
    <p:extLst>
      <p:ext uri="{BB962C8B-B14F-4D97-AF65-F5344CB8AC3E}">
        <p14:creationId xmlns:p14="http://schemas.microsoft.com/office/powerpoint/2010/main" val="92626939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D4D35-39A9-484D-879E-1873AA7B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Crossover solution of 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homogenous field equations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7F0C1-C15A-7846-8D6F-FEE487862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985" y="1804736"/>
            <a:ext cx="7194885" cy="4644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60C4E-9781-D448-BD1B-EE9E940A780B}"/>
              </a:ext>
            </a:extLst>
          </p:cNvPr>
          <p:cNvSpPr txBox="1"/>
          <p:nvPr/>
        </p:nvSpPr>
        <p:spPr>
          <a:xfrm flipH="1">
            <a:off x="5402179" y="4559967"/>
            <a:ext cx="433137" cy="5414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1D57CE-1E51-3143-82CC-C40AB4B8B3EC}"/>
              </a:ext>
            </a:extLst>
          </p:cNvPr>
          <p:cNvSpPr txBox="1"/>
          <p:nvPr/>
        </p:nvSpPr>
        <p:spPr>
          <a:xfrm>
            <a:off x="4920916" y="2562726"/>
            <a:ext cx="186766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s= ln(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χ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/M)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63728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D4D35-39A9-484D-879E-1873AA7B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Crossover solution of 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homogenous field equations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7F0C1-C15A-7846-8D6F-FEE487862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985" y="1804736"/>
            <a:ext cx="7194885" cy="4644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60C4E-9781-D448-BD1B-EE9E940A780B}"/>
              </a:ext>
            </a:extLst>
          </p:cNvPr>
          <p:cNvSpPr txBox="1"/>
          <p:nvPr/>
        </p:nvSpPr>
        <p:spPr>
          <a:xfrm flipH="1">
            <a:off x="5402179" y="4813993"/>
            <a:ext cx="22860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8FFFC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1D57CE-1E51-3143-82CC-C40AB4B8B3EC}"/>
              </a:ext>
            </a:extLst>
          </p:cNvPr>
          <p:cNvSpPr txBox="1"/>
          <p:nvPr/>
        </p:nvSpPr>
        <p:spPr>
          <a:xfrm>
            <a:off x="4920917" y="2562725"/>
            <a:ext cx="176864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8FFFC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s= ln(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8FFFC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χ</a:t>
            </a:r>
            <a:r>
              <a:rPr lang="en-US" sz="2000" dirty="0">
                <a:solidFill>
                  <a:schemeClr val="bg1"/>
                </a:solidFill>
                <a:highlight>
                  <a:srgbClr val="F8FFFC"/>
                </a:highlight>
              </a:rPr>
              <a:t>/M)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8FFFC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F50657-1FFC-C349-A666-17821B3E4808}"/>
              </a:ext>
            </a:extLst>
          </p:cNvPr>
          <p:cNvSpPr txBox="1"/>
          <p:nvPr/>
        </p:nvSpPr>
        <p:spPr>
          <a:xfrm>
            <a:off x="5630779" y="3248526"/>
            <a:ext cx="2379889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 Late cosmology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 with dynamical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    dark energy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5CE5F-9F78-0D45-9F0C-ED2E0098BA76}"/>
              </a:ext>
            </a:extLst>
          </p:cNvPr>
          <p:cNvSpPr txBox="1"/>
          <p:nvPr/>
        </p:nvSpPr>
        <p:spPr>
          <a:xfrm>
            <a:off x="1612232" y="3429000"/>
            <a:ext cx="1696452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Inflationary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epoch</a:t>
            </a:r>
          </a:p>
        </p:txBody>
      </p:sp>
    </p:spTree>
    <p:extLst>
      <p:ext uri="{BB962C8B-B14F-4D97-AF65-F5344CB8AC3E}">
        <p14:creationId xmlns:p14="http://schemas.microsoft.com/office/powerpoint/2010/main" val="251890104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D4D35-39A9-484D-879E-1873AA7BE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05537" cy="171057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9FFE2"/>
                </a:solidFill>
              </a:rPr>
              <a:t>Crossover from </a:t>
            </a:r>
            <a:br>
              <a:rPr lang="en-US" sz="3600" dirty="0">
                <a:solidFill>
                  <a:srgbClr val="09FFE2"/>
                </a:solidFill>
              </a:rPr>
            </a:br>
            <a:r>
              <a:rPr lang="en-US" sz="3600" dirty="0">
                <a:solidFill>
                  <a:srgbClr val="09FFE2"/>
                </a:solidFill>
              </a:rPr>
              <a:t>UV – fixed point in infinite past to </a:t>
            </a:r>
            <a:br>
              <a:rPr lang="en-US" sz="3600" dirty="0">
                <a:solidFill>
                  <a:srgbClr val="09FFE2"/>
                </a:solidFill>
              </a:rPr>
            </a:br>
            <a:r>
              <a:rPr lang="en-US" sz="3600" dirty="0">
                <a:solidFill>
                  <a:srgbClr val="09FFE2"/>
                </a:solidFill>
              </a:rPr>
              <a:t>IR – fixed point in infinite future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7F0C1-C15A-7846-8D6F-FEE487862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043" y="2319690"/>
            <a:ext cx="6393379" cy="4126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60C4E-9781-D448-BD1B-EE9E940A780B}"/>
              </a:ext>
            </a:extLst>
          </p:cNvPr>
          <p:cNvSpPr txBox="1"/>
          <p:nvPr/>
        </p:nvSpPr>
        <p:spPr>
          <a:xfrm flipH="1">
            <a:off x="5402179" y="4981073"/>
            <a:ext cx="13234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8FFFC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1D57CE-1E51-3143-82CC-C40AB4B8B3EC}"/>
              </a:ext>
            </a:extLst>
          </p:cNvPr>
          <p:cNvSpPr txBox="1"/>
          <p:nvPr/>
        </p:nvSpPr>
        <p:spPr>
          <a:xfrm>
            <a:off x="4920917" y="2839452"/>
            <a:ext cx="149191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8FFFC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s= ln(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8FFFC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χ</a:t>
            </a:r>
            <a:r>
              <a:rPr lang="en-US" sz="2000" dirty="0">
                <a:solidFill>
                  <a:schemeClr val="bg1"/>
                </a:solidFill>
                <a:highlight>
                  <a:srgbClr val="F8FFFC"/>
                </a:highlight>
              </a:rPr>
              <a:t>/M)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8FFFC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F50657-1FFC-C349-A666-17821B3E4808}"/>
              </a:ext>
            </a:extLst>
          </p:cNvPr>
          <p:cNvSpPr txBox="1"/>
          <p:nvPr/>
        </p:nvSpPr>
        <p:spPr>
          <a:xfrm>
            <a:off x="5317958" y="3429000"/>
            <a:ext cx="2791326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 Late cosmology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 with dynamical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    dark energy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5CE5F-9F78-0D45-9F0C-ED2E0098BA76}"/>
              </a:ext>
            </a:extLst>
          </p:cNvPr>
          <p:cNvSpPr txBox="1"/>
          <p:nvPr/>
        </p:nvSpPr>
        <p:spPr>
          <a:xfrm>
            <a:off x="1612232" y="3525253"/>
            <a:ext cx="1708484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Inflationary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epoch</a:t>
            </a:r>
          </a:p>
        </p:txBody>
      </p:sp>
    </p:spTree>
    <p:extLst>
      <p:ext uri="{BB962C8B-B14F-4D97-AF65-F5344CB8AC3E}">
        <p14:creationId xmlns:p14="http://schemas.microsoft.com/office/powerpoint/2010/main" val="411377773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E26B7A-0508-A14F-B34A-BE51E0778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functions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0A069-037E-3648-A648-1DD49E955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1"/>
            <a:ext cx="8229600" cy="485274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stability for: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ansatz motivated by scaling solutions of quantum gravity, similar to asymptotic safety, </a:t>
            </a:r>
          </a:p>
          <a:p>
            <a:pPr marL="0" indent="0">
              <a:buNone/>
            </a:pPr>
            <a:r>
              <a:rPr lang="en-US" sz="3200" dirty="0"/>
              <a:t>quantum scale symmetry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AFA32-B987-8449-A0FB-CD1921947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947" y="5189619"/>
            <a:ext cx="3850105" cy="529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E421FD-0828-8F40-BD84-97E23E805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298" y="5910033"/>
            <a:ext cx="4710112" cy="568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3167EF-1283-E84B-A7BF-84271EE8A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908" y="2668874"/>
            <a:ext cx="3388340" cy="4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821D6-CAA2-0B4C-A97F-2D3534A74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295" y="1759152"/>
            <a:ext cx="5322012" cy="4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8937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93D0-E475-DF43-9254-22A503348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solutions of functional flow equations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D6CBA-F239-AF4D-B371-6241D7181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310063"/>
            <a:ext cx="8229600" cy="4219076"/>
          </a:xfrm>
        </p:spPr>
        <p:txBody>
          <a:bodyPr/>
          <a:lstStyle/>
          <a:p>
            <a:r>
              <a:rPr lang="en-US" sz="3200" dirty="0"/>
              <a:t>At fixed point: all ( infinitely many ) couplings take fixed values</a:t>
            </a:r>
          </a:p>
          <a:p>
            <a:endParaRPr lang="en-US" sz="3200" dirty="0"/>
          </a:p>
          <a:p>
            <a:r>
              <a:rPr lang="en-US" sz="3200" dirty="0"/>
              <a:t>Whole scalar potential is fixed, for arbitrary values of scalar field</a:t>
            </a:r>
          </a:p>
          <a:p>
            <a:endParaRPr lang="en-US" sz="3200" dirty="0"/>
          </a:p>
          <a:p>
            <a:r>
              <a:rPr lang="en-US" sz="3200" dirty="0"/>
              <a:t>Functional flow equations are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7620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caling solutions are restric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Scaling solutions are restrictive</a:t>
            </a:r>
          </a:p>
        </p:txBody>
      </p:sp>
      <p:sp>
        <p:nvSpPr>
          <p:cNvPr id="177" name="Scaling solutions are particular solutions of non-linear differential equations…"/>
          <p:cNvSpPr txBox="1">
            <a:spLocks noGrp="1"/>
          </p:cNvSpPr>
          <p:nvPr>
            <p:ph type="body" idx="1"/>
          </p:nvPr>
        </p:nvSpPr>
        <p:spPr>
          <a:xfrm>
            <a:off x="457200" y="2263576"/>
            <a:ext cx="8229600" cy="4265564"/>
          </a:xfrm>
          <a:prstGeom prst="rect">
            <a:avLst/>
          </a:prstGeom>
        </p:spPr>
        <p:txBody>
          <a:bodyPr/>
          <a:lstStyle/>
          <a:p>
            <a:r>
              <a:t>Scaling solutions are particular solutions of non-linear differential equations</a:t>
            </a:r>
          </a:p>
          <a:p>
            <a:r>
              <a:t>In presence of gravitational fluctuations: scalar effective potential no longer approximated by polynomial</a:t>
            </a:r>
          </a:p>
        </p:txBody>
      </p:sp>
    </p:spTree>
    <p:extLst>
      <p:ext uri="{BB962C8B-B14F-4D97-AF65-F5344CB8AC3E}">
        <p14:creationId xmlns:p14="http://schemas.microsoft.com/office/powerpoint/2010/main" val="313388617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3F95-F007-5446-8B28-36A0788F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solutions and cosmology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F505B-4C10-F74C-83A6-99F33A7C7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25053"/>
            <a:ext cx="8229600" cy="47885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Cosmology involves scalar potentials over large range of field values</a:t>
            </a:r>
          </a:p>
          <a:p>
            <a:endParaRPr lang="en-US" dirty="0"/>
          </a:p>
          <a:p>
            <a:r>
              <a:rPr lang="en-US" dirty="0" err="1"/>
              <a:t>Inflaton</a:t>
            </a:r>
            <a:r>
              <a:rPr lang="en-US" dirty="0"/>
              <a:t> potential</a:t>
            </a:r>
          </a:p>
          <a:p>
            <a:endParaRPr lang="en-US" dirty="0"/>
          </a:p>
          <a:p>
            <a:r>
              <a:rPr lang="en-US" dirty="0"/>
              <a:t>Higgs potential for Higgs inflation</a:t>
            </a:r>
          </a:p>
          <a:p>
            <a:endParaRPr lang="en-US" dirty="0"/>
          </a:p>
          <a:p>
            <a:r>
              <a:rPr lang="en-US" dirty="0" err="1"/>
              <a:t>Cosmon</a:t>
            </a:r>
            <a:r>
              <a:rPr lang="en-US" dirty="0"/>
              <a:t> potential for dynamical dark energy or quintessence</a:t>
            </a:r>
          </a:p>
        </p:txBody>
      </p:sp>
    </p:spTree>
    <p:extLst>
      <p:ext uri="{BB962C8B-B14F-4D97-AF65-F5344CB8AC3E}">
        <p14:creationId xmlns:p14="http://schemas.microsoft.com/office/powerpoint/2010/main" val="307986331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23A4-4B91-AA48-915F-71F1815A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8147"/>
            <a:ext cx="7904747" cy="4764505"/>
          </a:xfrm>
        </p:spPr>
        <p:txBody>
          <a:bodyPr/>
          <a:lstStyle/>
          <a:p>
            <a:r>
              <a:rPr lang="en-US" b="0" i="1" dirty="0">
                <a:solidFill>
                  <a:schemeClr val="tx1"/>
                </a:solidFill>
              </a:rPr>
              <a:t>Quantum gravity :</a:t>
            </a:r>
            <a:br>
              <a:rPr lang="en-US" b="0" i="1" dirty="0">
                <a:solidFill>
                  <a:schemeClr val="tx1"/>
                </a:solidFill>
              </a:rPr>
            </a:br>
            <a:r>
              <a:rPr lang="en-US" b="0" i="1" dirty="0">
                <a:solidFill>
                  <a:schemeClr val="tx1"/>
                </a:solidFill>
              </a:rPr>
              <a:t>these potentials are not arbitrary</a:t>
            </a:r>
          </a:p>
        </p:txBody>
      </p:sp>
    </p:spTree>
    <p:extLst>
      <p:ext uri="{BB962C8B-B14F-4D97-AF65-F5344CB8AC3E}">
        <p14:creationId xmlns:p14="http://schemas.microsoft.com/office/powerpoint/2010/main" val="364872424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caling potential i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FFEE"/>
                </a:solidFill>
              </a:defRPr>
            </a:pPr>
            <a:r>
              <a:t>Scaling potential in </a:t>
            </a:r>
          </a:p>
          <a:p>
            <a:pPr>
              <a:defRPr>
                <a:solidFill>
                  <a:srgbClr val="04FFEE"/>
                </a:solidFill>
              </a:defRPr>
            </a:pPr>
            <a:r>
              <a:t>standard model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1" y="1788565"/>
            <a:ext cx="5268590" cy="497736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AC2372-9898-B64D-BA75-792418B5C5BA}"/>
              </a:ext>
            </a:extLst>
          </p:cNvPr>
          <p:cNvSpPr txBox="1"/>
          <p:nvPr/>
        </p:nvSpPr>
        <p:spPr>
          <a:xfrm>
            <a:off x="6448926" y="1949116"/>
            <a:ext cx="2559353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u : dimensionless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potential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u= U/k</a:t>
            </a:r>
            <a:r>
              <a:rPr lang="en-US" baseline="30000" dirty="0"/>
              <a:t>4</a:t>
            </a:r>
            <a:endParaRPr kumimoji="0" lang="en-US" sz="2800" b="0" i="0" u="none" strike="noStrike" cap="none" spc="0" normalizeH="0" baseline="3000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23818-4EF4-3C43-9F3B-F61E2E734522}"/>
              </a:ext>
            </a:extLst>
          </p:cNvPr>
          <p:cNvSpPr txBox="1"/>
          <p:nvPr/>
        </p:nvSpPr>
        <p:spPr>
          <a:xfrm>
            <a:off x="6448926" y="3886200"/>
            <a:ext cx="255548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x : logarithm of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field value</a:t>
            </a:r>
          </a:p>
        </p:txBody>
      </p:sp>
    </p:spTree>
    <p:extLst>
      <p:ext uri="{BB962C8B-B14F-4D97-AF65-F5344CB8AC3E}">
        <p14:creationId xmlns:p14="http://schemas.microsoft.com/office/powerpoint/2010/main" val="353246177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efficient of curvature scalar in standard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Coefficient of curvature scalar in standard model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5" y="1698484"/>
            <a:ext cx="5581759" cy="49696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52698-C205-C549-9BE3-681AC2E22184}"/>
              </a:ext>
            </a:extLst>
          </p:cNvPr>
          <p:cNvSpPr txBox="1"/>
          <p:nvPr/>
        </p:nvSpPr>
        <p:spPr>
          <a:xfrm>
            <a:off x="6388768" y="2105526"/>
            <a:ext cx="2532101" cy="2246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w : dimensionless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field dependent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squared Planck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mass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 = 2 M</a:t>
            </a:r>
            <a:r>
              <a:rPr lang="en-US" baseline="30000" dirty="0"/>
              <a:t>2</a:t>
            </a:r>
            <a:r>
              <a:rPr lang="en-US" dirty="0"/>
              <a:t>/ k</a:t>
            </a:r>
            <a:r>
              <a:rPr lang="en-US" baseline="30000" dirty="0"/>
              <a:t>2</a:t>
            </a:r>
            <a:endParaRPr kumimoji="0" lang="en-US" sz="2800" b="0" i="0" u="none" strike="noStrike" cap="none" spc="0" normalizeH="0" baseline="3000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26061-C3A0-9C4F-B423-635831EE2985}"/>
              </a:ext>
            </a:extLst>
          </p:cNvPr>
          <p:cNvSpPr txBox="1"/>
          <p:nvPr/>
        </p:nvSpPr>
        <p:spPr>
          <a:xfrm>
            <a:off x="6388768" y="4680284"/>
            <a:ext cx="2057400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non-minimal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coupling of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DFF1A"/>
                </a:solidFill>
              </a:rPr>
              <a:t>scalar field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to gravity</a:t>
            </a:r>
          </a:p>
        </p:txBody>
      </p:sp>
    </p:spTree>
    <p:extLst>
      <p:ext uri="{BB962C8B-B14F-4D97-AF65-F5344CB8AC3E}">
        <p14:creationId xmlns:p14="http://schemas.microsoft.com/office/powerpoint/2010/main" val="30499964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9D2-2CBC-1D4F-9971-50AED4645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pregeometry 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9A7E0-978F-8E47-A635-3D97A9084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1"/>
            <a:ext cx="8229600" cy="4852740"/>
          </a:xfrm>
        </p:spPr>
        <p:txBody>
          <a:bodyPr/>
          <a:lstStyle/>
          <a:p>
            <a:r>
              <a:rPr lang="en-US" sz="3200" dirty="0"/>
              <a:t>Problems with metric quantum gravity:</a:t>
            </a:r>
          </a:p>
          <a:p>
            <a:endParaRPr lang="en-US" sz="3200" dirty="0"/>
          </a:p>
          <a:p>
            <a:r>
              <a:rPr lang="en-US" sz="3200" dirty="0"/>
              <a:t>Euclidean functional integral for metric gravity problematic</a:t>
            </a:r>
          </a:p>
          <a:p>
            <a:r>
              <a:rPr lang="en-US" sz="3200" dirty="0"/>
              <a:t>Lattice approaches ?</a:t>
            </a:r>
          </a:p>
          <a:p>
            <a:endParaRPr lang="en-US" sz="3200" dirty="0"/>
          </a:p>
          <a:p>
            <a:r>
              <a:rPr lang="en-US" sz="3200" dirty="0"/>
              <a:t>Asymptotic safety presumably correct, but no simple picture of microscopic formulation has emerged so far</a:t>
            </a:r>
          </a:p>
        </p:txBody>
      </p:sp>
    </p:spTree>
    <p:extLst>
      <p:ext uri="{BB962C8B-B14F-4D97-AF65-F5344CB8AC3E}">
        <p14:creationId xmlns:p14="http://schemas.microsoft.com/office/powerpoint/2010/main" val="127849343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E26B7A-0508-A14F-B34A-BE51E0778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solutions motivate choice of coupling functions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0A069-037E-3648-A648-1DD49E955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293" y="4732738"/>
            <a:ext cx="8049127" cy="1796402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for given coupling functions:</a:t>
            </a:r>
          </a:p>
          <a:p>
            <a:pPr marL="0" indent="0">
              <a:buNone/>
            </a:pPr>
            <a:r>
              <a:rPr lang="en-US" sz="3200" dirty="0"/>
              <a:t>derive field equations, solve them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AFA32-B987-8449-A0FB-CD1921947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363" y="1976883"/>
            <a:ext cx="4794605" cy="658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E421FD-0828-8F40-BD84-97E23E805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617" y="2846017"/>
            <a:ext cx="5945025" cy="7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1038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C2DDD-EEC9-DB4C-9D01-C2216A4A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Early approach to stable cosmic attractor</a:t>
            </a:r>
            <a:br>
              <a:rPr lang="en-US" sz="3600" dirty="0"/>
            </a:br>
            <a:r>
              <a:rPr lang="en-US" sz="3600" dirty="0"/>
              <a:t>Basin of attraction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67F26-F74C-5E48-9825-7B383C709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31" y="1828798"/>
            <a:ext cx="7018308" cy="4535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3787784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661ED-443B-6146-873F-6E3A455D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4"/>
            <a:ext cx="8205537" cy="1953294"/>
          </a:xfrm>
        </p:spPr>
        <p:txBody>
          <a:bodyPr/>
          <a:lstStyle/>
          <a:p>
            <a:r>
              <a:rPr lang="en-US" sz="3600" dirty="0"/>
              <a:t>Crossover in scaling solution</a:t>
            </a:r>
            <a:br>
              <a:rPr lang="en-US" sz="3600" dirty="0"/>
            </a:br>
            <a:r>
              <a:rPr lang="en-US" sz="3600" dirty="0"/>
              <a:t>induces end of early attractor, </a:t>
            </a:r>
            <a:br>
              <a:rPr lang="en-US" sz="3600" dirty="0"/>
            </a:br>
            <a:r>
              <a:rPr lang="en-US" sz="3600" dirty="0"/>
              <a:t>end of inflation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068EA-535B-FD48-8984-0E2EE3D4F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04" y="2213811"/>
            <a:ext cx="5047392" cy="3215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D1544-F3A8-9540-BF0F-2C5D92000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697" y="5851051"/>
            <a:ext cx="4794605" cy="65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9230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E676DA-96D5-484A-ACDC-82149E40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Variable gravity as effective theory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870938-29DE-9D4F-8606-3F6C585D7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00" y="1867017"/>
            <a:ext cx="8229600" cy="460196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inflation, end of inflation, late cosmology :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dirty="0"/>
              <a:t>well approximated by variable gravity</a:t>
            </a:r>
          </a:p>
          <a:p>
            <a:endParaRPr lang="en-US" dirty="0"/>
          </a:p>
          <a:p>
            <a:r>
              <a:rPr lang="en-US" dirty="0"/>
              <a:t>( modified) general relativity </a:t>
            </a:r>
          </a:p>
          <a:p>
            <a:pPr marL="0" indent="0">
              <a:buNone/>
            </a:pPr>
            <a:r>
              <a:rPr lang="en-US" dirty="0"/>
              <a:t>       + scalar field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4114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32104">
              <a:defRPr sz="3640">
                <a:solidFill>
                  <a:srgbClr val="33CCFF"/>
                </a:solidFill>
                <a:effectLst/>
              </a:defRPr>
            </a:pPr>
            <a:r>
              <a:rPr dirty="0">
                <a:solidFill>
                  <a:srgbClr val="09FFE2"/>
                </a:solidFill>
              </a:rPr>
              <a:t>Models of this type are compatible with </a:t>
            </a:r>
            <a:br>
              <a:rPr dirty="0">
                <a:solidFill>
                  <a:srgbClr val="09FFE2"/>
                </a:solidFill>
              </a:rPr>
            </a:br>
            <a:r>
              <a:rPr dirty="0">
                <a:solidFill>
                  <a:srgbClr val="09FFE2"/>
                </a:solidFill>
              </a:rPr>
              <a:t>present observations</a:t>
            </a:r>
          </a:p>
        </p:txBody>
      </p:sp>
      <p:sp>
        <p:nvSpPr>
          <p:cNvPr id="219" name="Rectangle 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SzTx/>
              <a:buFont typeface="Wingdings"/>
              <a:buNone/>
              <a:defRPr>
                <a:effectLst/>
              </a:defRPr>
            </a:pPr>
            <a:r>
              <a:rPr dirty="0"/>
              <a:t>Together with variation of neutrino mass over electron mass in present cosmological epoch :</a:t>
            </a:r>
          </a:p>
          <a:p>
            <a:pPr>
              <a:buSzTx/>
              <a:buFont typeface="Wingdings"/>
              <a:buNone/>
              <a:defRPr>
                <a:effectLst/>
              </a:defRPr>
            </a:pPr>
            <a:r>
              <a:rPr dirty="0"/>
              <a:t>  </a:t>
            </a: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dirty="0"/>
              <a:t> </a:t>
            </a:r>
            <a:r>
              <a:rPr dirty="0">
                <a:solidFill>
                  <a:srgbClr val="FFFF00"/>
                </a:solidFill>
              </a:rPr>
              <a:t>model compatible with all present observations, including inflation and dark energy</a:t>
            </a:r>
          </a:p>
        </p:txBody>
      </p:sp>
      <p:pic>
        <p:nvPicPr>
          <p:cNvPr id="220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" y="4149725"/>
            <a:ext cx="6630988" cy="936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cture 3" descr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5300662"/>
            <a:ext cx="5975350" cy="10429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486859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CF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Cosmological solution</a:t>
            </a:r>
          </a:p>
        </p:txBody>
      </p:sp>
      <p:sp>
        <p:nvSpPr>
          <p:cNvPr id="232" name="Inhaltsplatzhalter 2"/>
          <p:cNvSpPr txBox="1"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00"/>
                </a:solidFill>
              </a:defRPr>
            </a:pPr>
            <a:r>
              <a:t>scalar field χ vanishes in the infinite past</a:t>
            </a:r>
          </a:p>
          <a:p>
            <a:pPr>
              <a:defRPr>
                <a:solidFill>
                  <a:srgbClr val="FFFF00"/>
                </a:solidFill>
              </a:defRPr>
            </a:pPr>
            <a:r>
              <a:t>scalar field χ diverges in the infinite future</a:t>
            </a:r>
          </a:p>
        </p:txBody>
      </p:sp>
      <p:pic>
        <p:nvPicPr>
          <p:cNvPr id="233" name="Picture 3" descr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181213"/>
            <a:ext cx="5243910" cy="325998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extBox 4"/>
          <p:cNvSpPr txBox="1"/>
          <p:nvPr/>
        </p:nvSpPr>
        <p:spPr>
          <a:xfrm>
            <a:off x="7380312" y="5877271"/>
            <a:ext cx="1527087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J.Rubio,…</a:t>
            </a:r>
          </a:p>
        </p:txBody>
      </p:sp>
    </p:spTree>
    <p:extLst>
      <p:ext uri="{BB962C8B-B14F-4D97-AF65-F5344CB8AC3E}">
        <p14:creationId xmlns:p14="http://schemas.microsoft.com/office/powerpoint/2010/main" val="66555281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el 1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Einstein frame</a:t>
            </a:r>
          </a:p>
        </p:txBody>
      </p:sp>
      <p:pic>
        <p:nvPicPr>
          <p:cNvPr id="224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275" y="1557337"/>
            <a:ext cx="4537075" cy="1001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3" descr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933825"/>
            <a:ext cx="7915275" cy="1009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4" descr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5516562"/>
            <a:ext cx="4010025" cy="857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5" descr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962" y="5373687"/>
            <a:ext cx="1762126" cy="104775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extfeld 6"/>
          <p:cNvSpPr txBox="1"/>
          <p:nvPr/>
        </p:nvSpPr>
        <p:spPr>
          <a:xfrm>
            <a:off x="539750" y="1773238"/>
            <a:ext cx="3095625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 </a:t>
            </a:r>
            <a:r>
              <a:rPr>
                <a:solidFill>
                  <a:srgbClr val="FFFF00"/>
                </a:solidFill>
              </a:rPr>
              <a:t>Weyl scaling :</a:t>
            </a:r>
          </a:p>
        </p:txBody>
      </p:sp>
      <p:sp>
        <p:nvSpPr>
          <p:cNvPr id="229" name="Textfeld 7"/>
          <p:cNvSpPr txBox="1"/>
          <p:nvPr/>
        </p:nvSpPr>
        <p:spPr>
          <a:xfrm>
            <a:off x="755650" y="3141663"/>
            <a:ext cx="6624638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effective action in Einstein frame :</a:t>
            </a:r>
          </a:p>
        </p:txBody>
      </p:sp>
    </p:spTree>
    <p:extLst>
      <p:ext uri="{BB962C8B-B14F-4D97-AF65-F5344CB8AC3E}">
        <p14:creationId xmlns:p14="http://schemas.microsoft.com/office/powerpoint/2010/main" val="78407515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Quantum scale symmetr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18488" cy="17859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Quantum scale symmetry</a:t>
            </a:r>
          </a:p>
        </p:txBody>
      </p:sp>
      <p:sp>
        <p:nvSpPr>
          <p:cNvPr id="300" name="Exactly on fixed point:…"/>
          <p:cNvSpPr txBox="1"/>
          <p:nvPr/>
        </p:nvSpPr>
        <p:spPr>
          <a:xfrm>
            <a:off x="457200" y="2133600"/>
            <a:ext cx="8218488" cy="4028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</a:defRPr>
            </a:pPr>
            <a:r>
              <a:t>Exactly on fixed point: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t>No </a:t>
            </a:r>
            <a:r>
              <a:rPr>
                <a:solidFill>
                  <a:srgbClr val="00FF00"/>
                </a:solidFill>
              </a:rPr>
              <a:t>parameter</a:t>
            </a:r>
            <a:r>
              <a:t> with dimension of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t>length or mass is present in the </a:t>
            </a:r>
          </a:p>
          <a:p>
            <a:pPr>
              <a:defRPr sz="2800">
                <a:solidFill>
                  <a:srgbClr val="00FF00"/>
                </a:solidFill>
              </a:defRPr>
            </a:pPr>
            <a:r>
              <a:t>quantum effective action</a:t>
            </a:r>
            <a:r>
              <a:rPr>
                <a:solidFill>
                  <a:srgbClr val="FFFF00"/>
                </a:solidFill>
              </a:rPr>
              <a:t>.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endParaRPr>
              <a:solidFill>
                <a:srgbClr val="FFFF00"/>
              </a:solidFill>
            </a:endParaRPr>
          </a:p>
          <a:p>
            <a:pPr>
              <a:defRPr sz="2800">
                <a:solidFill>
                  <a:srgbClr val="FFFF00"/>
                </a:solidFill>
              </a:defRPr>
            </a:pPr>
            <a:r>
              <a:t>Then </a:t>
            </a:r>
            <a:r>
              <a:rPr>
                <a:solidFill>
                  <a:srgbClr val="00FF00"/>
                </a:solidFill>
              </a:rPr>
              <a:t>invariance</a:t>
            </a:r>
            <a:r>
              <a:t> under 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t>dilatations or global scale transformations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t>is realized as a </a:t>
            </a:r>
            <a:r>
              <a:rPr>
                <a:solidFill>
                  <a:srgbClr val="00FF00"/>
                </a:solidFill>
              </a:rPr>
              <a:t>quantum symmetry</a:t>
            </a:r>
            <a:r>
              <a:t>.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endParaRPr/>
          </a:p>
          <a:p>
            <a:pPr>
              <a:defRPr sz="2800">
                <a:solidFill>
                  <a:srgbClr val="FFFF00"/>
                </a:solidFill>
              </a:defRPr>
            </a:pPr>
            <a:r>
              <a:t>Continuous global symmetry </a:t>
            </a:r>
          </a:p>
        </p:txBody>
      </p:sp>
      <p:pic>
        <p:nvPicPr>
          <p:cNvPr id="301" name="image.pdf" descr="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675"/>
            <a:ext cx="2376488" cy="23447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793407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Approximate scale symmetry…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62802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000"/>
            </a:pPr>
            <a:r>
              <a:t>Approximate scale symmetry </a:t>
            </a:r>
          </a:p>
          <a:p>
            <a:pPr>
              <a:defRPr sz="4000"/>
            </a:pPr>
            <a:r>
              <a:t>near fixed points</a:t>
            </a:r>
          </a:p>
        </p:txBody>
      </p:sp>
      <p:sp>
        <p:nvSpPr>
          <p:cNvPr id="304" name="UV : approximate scale invariance of primordial fluctuation spectrum from inflation"/>
          <p:cNvSpPr txBox="1">
            <a:spLocks noGrp="1"/>
          </p:cNvSpPr>
          <p:nvPr>
            <p:ph type="body" sz="quarter" idx="4294967295"/>
          </p:nvPr>
        </p:nvSpPr>
        <p:spPr>
          <a:xfrm>
            <a:off x="457200" y="2997200"/>
            <a:ext cx="8075613" cy="1439863"/>
          </a:xfrm>
          <a:prstGeom prst="rect">
            <a:avLst/>
          </a:prstGeom>
          <a:solidFill>
            <a:srgbClr val="0033CC"/>
          </a:solidFill>
        </p:spPr>
        <p:txBody>
          <a:bodyPr>
            <a:normAutofit fontScale="85000" lnSpcReduction="10000"/>
          </a:bodyPr>
          <a:lstStyle>
            <a:lvl1pPr marL="0" indent="0">
              <a:buSzTx/>
              <a:buFont typeface="Wingdings"/>
              <a:buNone/>
              <a:defRPr>
                <a:solidFill>
                  <a:srgbClr val="FFFF00"/>
                </a:solidFill>
              </a:defRPr>
            </a:lvl1pPr>
          </a:lstStyle>
          <a:p>
            <a:r>
              <a:t>UV : approximate scale invariance of primordial fluctuation spectrum from inflation</a:t>
            </a:r>
          </a:p>
        </p:txBody>
      </p:sp>
    </p:spTree>
    <p:extLst>
      <p:ext uri="{BB962C8B-B14F-4D97-AF65-F5344CB8AC3E}">
        <p14:creationId xmlns:p14="http://schemas.microsoft.com/office/powerpoint/2010/main" val="323425861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Almost scale invariant primordial fluctuation spectrum seeds all structure in the universe"/>
          <p:cNvSpPr txBox="1">
            <a:spLocks noGrp="1"/>
          </p:cNvSpPr>
          <p:nvPr>
            <p:ph type="title"/>
          </p:nvPr>
        </p:nvSpPr>
        <p:spPr>
          <a:xfrm>
            <a:off x="457200" y="188912"/>
            <a:ext cx="8291513" cy="165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Almost scale invariant primordial fluctuation spectrum seeds all structure in the universe</a:t>
            </a:r>
          </a:p>
        </p:txBody>
      </p:sp>
      <p:pic>
        <p:nvPicPr>
          <p:cNvPr id="307" name="QuantumFluctuations" descr="QuantumFluctuations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1989137"/>
            <a:ext cx="2303463" cy="230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lattice-raw" descr="lattice-raw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2" y="3213100"/>
            <a:ext cx="1800226" cy="1463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130321084221-large-1.jpg" descr="130321084221-large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1989137"/>
            <a:ext cx="3816350" cy="196532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Arrow"/>
          <p:cNvSpPr/>
          <p:nvPr/>
        </p:nvSpPr>
        <p:spPr>
          <a:xfrm>
            <a:off x="3203575" y="2636837"/>
            <a:ext cx="863600" cy="4318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  <p:sp>
        <p:nvSpPr>
          <p:cNvPr id="311" name="Arrow"/>
          <p:cNvSpPr/>
          <p:nvPr/>
        </p:nvSpPr>
        <p:spPr>
          <a:xfrm>
            <a:off x="4427537" y="5300662"/>
            <a:ext cx="863601" cy="4318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  <p:pic>
        <p:nvPicPr>
          <p:cNvPr id="312" name="A1689_ACS_propagandapic" descr="A1689_ACS_propagandapic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2" y="4292599"/>
            <a:ext cx="3168651" cy="23479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84052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1AAA2-D7E9-1E40-9D99-D852C5D8B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Fermionic pregeometry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238F7-454C-E244-8354-2FE62A229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Pregeometry based only on fundamental fermions  </a:t>
            </a:r>
            <a:r>
              <a:rPr lang="en-US" sz="2400" dirty="0" err="1">
                <a:solidFill>
                  <a:srgbClr val="F8FFFC"/>
                </a:solidFill>
              </a:rPr>
              <a:t>Akama</a:t>
            </a:r>
            <a:r>
              <a:rPr lang="en-US" sz="2400" dirty="0">
                <a:solidFill>
                  <a:srgbClr val="F8FFFC"/>
                </a:solidFill>
              </a:rPr>
              <a:t>,  </a:t>
            </a:r>
            <a:r>
              <a:rPr lang="en-US" sz="2400" dirty="0" err="1">
                <a:solidFill>
                  <a:srgbClr val="F8FFFC"/>
                </a:solidFill>
              </a:rPr>
              <a:t>Amati,Veneziano</a:t>
            </a:r>
            <a:r>
              <a:rPr lang="en-US" sz="2400" dirty="0">
                <a:solidFill>
                  <a:srgbClr val="F8FFFC"/>
                </a:solidFill>
              </a:rPr>
              <a:t>,  </a:t>
            </a:r>
            <a:r>
              <a:rPr lang="en-US" sz="2400" dirty="0" err="1">
                <a:solidFill>
                  <a:srgbClr val="F8FFFC"/>
                </a:solidFill>
              </a:rPr>
              <a:t>Denardo,Spallucci</a:t>
            </a:r>
            <a:endParaRPr lang="en-US" sz="2400" dirty="0">
              <a:solidFill>
                <a:srgbClr val="F8FFFC"/>
              </a:solidFill>
            </a:endParaRPr>
          </a:p>
          <a:p>
            <a:endParaRPr lang="en-US" sz="3600" dirty="0">
              <a:solidFill>
                <a:srgbClr val="F8FFFC"/>
              </a:solidFill>
            </a:endParaRPr>
          </a:p>
          <a:p>
            <a:r>
              <a:rPr lang="en-US" sz="3600" dirty="0"/>
              <a:t>Spinor gravity implements local Lorentz symmetry</a:t>
            </a:r>
          </a:p>
          <a:p>
            <a:r>
              <a:rPr lang="en-US" sz="3600" dirty="0"/>
              <a:t>Spinor gravity with global Lorentz symmetry     </a:t>
            </a:r>
            <a:r>
              <a:rPr lang="en-US" sz="2400" dirty="0" err="1">
                <a:solidFill>
                  <a:srgbClr val="F8FFFC"/>
                </a:solidFill>
              </a:rPr>
              <a:t>Hebecker</a:t>
            </a:r>
            <a:r>
              <a:rPr lang="en-US" sz="2400" dirty="0">
                <a:solidFill>
                  <a:srgbClr val="F8FFFC"/>
                </a:solidFill>
              </a:rPr>
              <a:t>,…</a:t>
            </a:r>
            <a:endParaRPr lang="en-US" sz="3600" dirty="0">
              <a:solidFill>
                <a:srgbClr val="F8FF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9283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A34F4-00DE-1C4A-AF77-CC22E26F0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097253" cy="370990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91992793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8951">
              <a:defRPr sz="3652">
                <a:solidFill>
                  <a:srgbClr val="33CC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</a:defRPr>
            </a:pPr>
            <a:r>
              <a:rPr dirty="0">
                <a:solidFill>
                  <a:srgbClr val="09FFE2"/>
                </a:solidFill>
              </a:rPr>
              <a:t>Asymptotically vanishing </a:t>
            </a:r>
          </a:p>
          <a:p>
            <a:pPr defTabSz="758951">
              <a:defRPr sz="3652">
                <a:solidFill>
                  <a:srgbClr val="33CC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</a:defRPr>
            </a:pPr>
            <a:r>
              <a:rPr dirty="0">
                <a:solidFill>
                  <a:srgbClr val="09FFE2"/>
                </a:solidFill>
              </a:rPr>
              <a:t>cosmological „constant“</a:t>
            </a:r>
          </a:p>
        </p:txBody>
      </p:sp>
      <p:sp>
        <p:nvSpPr>
          <p:cNvPr id="193" name="Inhaltsplatzhalter 3"/>
          <p:cNvSpPr txBox="1">
            <a:spLocks noGrp="1"/>
          </p:cNvSpPr>
          <p:nvPr>
            <p:ph type="body" idx="1"/>
          </p:nvPr>
        </p:nvSpPr>
        <p:spPr>
          <a:xfrm>
            <a:off x="190500" y="1785242"/>
            <a:ext cx="8229600" cy="3768627"/>
          </a:xfrm>
          <a:prstGeom prst="rect">
            <a:avLst/>
          </a:prstGeom>
        </p:spPr>
        <p:txBody>
          <a:bodyPr/>
          <a:lstStyle/>
          <a:p>
            <a:pPr marL="312039" indent="-312039" defTabSz="832104">
              <a:spcBef>
                <a:spcPts val="600"/>
              </a:spcBef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rPr dirty="0"/>
              <a:t>What matters : Ratio of potential divided by fourth power of Planck mass</a:t>
            </a:r>
          </a:p>
          <a:p>
            <a:pPr marL="312039" indent="-312039" defTabSz="832104">
              <a:spcBef>
                <a:spcPts val="600"/>
              </a:spcBef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rPr dirty="0"/>
              <a:t>vanishes for </a:t>
            </a:r>
            <a:r>
              <a:rPr dirty="0" err="1"/>
              <a:t>χ</a:t>
            </a:r>
            <a:r>
              <a:rPr dirty="0"/>
              <a:t> → ∞ !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8" y="2882822"/>
            <a:ext cx="5696429" cy="109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08" y="5818379"/>
            <a:ext cx="2812728" cy="921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951" y="2691209"/>
            <a:ext cx="1877921" cy="1475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4609" y="4335624"/>
            <a:ext cx="2146750" cy="138002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k= 2 • 10-3 eV"/>
          <p:cNvSpPr txBox="1"/>
          <p:nvPr/>
        </p:nvSpPr>
        <p:spPr>
          <a:xfrm>
            <a:off x="4282350" y="5921473"/>
            <a:ext cx="2659582" cy="635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5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k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= 2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•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 10</a:t>
            </a:r>
            <a:r>
              <a:rPr baseline="29714">
                <a:latin typeface="Garamond"/>
                <a:ea typeface="Garamond"/>
                <a:cs typeface="Garamond"/>
                <a:sym typeface="Garamond"/>
              </a:rPr>
              <a:t>-3 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eV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68312" y="476250"/>
            <a:ext cx="8229601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Quintessence</a:t>
            </a:r>
          </a:p>
        </p:txBody>
      </p:sp>
      <p:sp>
        <p:nvSpPr>
          <p:cNvPr id="201" name="Rectangle 3"/>
          <p:cNvSpPr txBox="1">
            <a:spLocks noGrp="1"/>
          </p:cNvSpPr>
          <p:nvPr>
            <p:ph type="body" idx="4294967295"/>
          </p:nvPr>
        </p:nvSpPr>
        <p:spPr>
          <a:xfrm>
            <a:off x="827087" y="2565400"/>
            <a:ext cx="7705726" cy="40211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100"/>
              </a:spcBef>
              <a:buSzTx/>
              <a:buFont typeface="Wingdings"/>
              <a:buNone/>
              <a:defRPr sz="48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</a:t>
            </a:r>
            <a:r>
              <a:rPr sz="4000"/>
              <a:t>Dynamical dark energy ,</a:t>
            </a:r>
          </a:p>
          <a:p>
            <a:pPr marL="342900" indent="-342900">
              <a:spcBef>
                <a:spcPts val="900"/>
              </a:spcBef>
              <a:buSzTx/>
              <a:buFont typeface="Wingdings"/>
              <a:buNone/>
              <a:defRPr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generated by  </a:t>
            </a:r>
            <a:r>
              <a:rPr>
                <a:solidFill>
                  <a:srgbClr val="FFFF00"/>
                </a:solidFill>
              </a:rPr>
              <a:t>scalar</a:t>
            </a:r>
            <a:r>
              <a:rPr>
                <a:solidFill>
                  <a:srgbClr val="33CC33"/>
                </a:solidFill>
              </a:rPr>
              <a:t> </a:t>
            </a:r>
            <a:r>
              <a:rPr>
                <a:solidFill>
                  <a:srgbClr val="FFFF00"/>
                </a:solidFill>
              </a:rPr>
              <a:t>field (cosmon )</a:t>
            </a:r>
          </a:p>
        </p:txBody>
      </p:sp>
      <p:sp>
        <p:nvSpPr>
          <p:cNvPr id="202" name="Text Box 4"/>
          <p:cNvSpPr txBox="1"/>
          <p:nvPr/>
        </p:nvSpPr>
        <p:spPr>
          <a:xfrm>
            <a:off x="2268538" y="5734050"/>
            <a:ext cx="6767512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C.Wetterich,Nucl.Phys.B302(1988)668,            24.9.87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P.J.E.Peebles,B.Ratra,ApJ.Lett.325(1988)L17,  20.10.87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prstGeom prst="rect">
            <a:avLst/>
          </a:prstGeom>
          <a:solidFill>
            <a:srgbClr val="33CCFF"/>
          </a:solidFill>
        </p:spPr>
        <p:txBody>
          <a:bodyPr>
            <a:normAutofit/>
          </a:bodyPr>
          <a:lstStyle/>
          <a:p>
            <a:pPr>
              <a:defRPr sz="40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Prediction :</a:t>
            </a:r>
            <a:br/>
            <a:br/>
            <a:r>
              <a:t> homogeneous dark energy</a:t>
            </a:r>
            <a:br/>
            <a:r>
              <a:t>influences recent cosmology</a:t>
            </a:r>
            <a:br/>
            <a:br/>
            <a:r>
              <a:t>- of same order as dark matter -</a:t>
            </a:r>
          </a:p>
        </p:txBody>
      </p:sp>
      <p:sp>
        <p:nvSpPr>
          <p:cNvPr id="205" name="Text Box 3"/>
          <p:cNvSpPr txBox="1"/>
          <p:nvPr/>
        </p:nvSpPr>
        <p:spPr>
          <a:xfrm>
            <a:off x="592138" y="4953000"/>
            <a:ext cx="8179555" cy="1463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Original models do not fit the present observations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…. modifications 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( different growth of neutrino mass )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rossover in quantum gravit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/>
              <a:t>Crossover in quantum gravity</a:t>
            </a:r>
          </a:p>
        </p:txBody>
      </p:sp>
      <p:pic>
        <p:nvPicPr>
          <p:cNvPr id="315" name="image.png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569369"/>
            <a:ext cx="8208963" cy="4835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.png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0737" y="4876165"/>
            <a:ext cx="2592389" cy="1916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.pdf" descr="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20" y="4511675"/>
            <a:ext cx="2376488" cy="234473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51B3B-0FAD-9542-AF60-987DF9D465C6}"/>
              </a:ext>
            </a:extLst>
          </p:cNvPr>
          <p:cNvSpPr txBox="1"/>
          <p:nvPr/>
        </p:nvSpPr>
        <p:spPr>
          <a:xfrm>
            <a:off x="5101389" y="4736466"/>
            <a:ext cx="112637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highlight>
                  <a:srgbClr val="FFFF00"/>
                </a:highlight>
              </a:rPr>
              <a:t>UV- fixed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highlight>
                  <a:srgbClr val="FFFF00"/>
                </a:highlight>
              </a:rPr>
              <a:t> point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454453636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pontaneous breaking  of scale symmetr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4986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>
                <a:solidFill>
                  <a:srgbClr val="47FFF6"/>
                </a:solidFill>
              </a:defRPr>
            </a:pPr>
            <a:r>
              <a:t>Spontaneous breaking </a:t>
            </a:r>
            <a:br/>
            <a:r>
              <a:t>of scale symmetry</a:t>
            </a:r>
          </a:p>
        </p:txBody>
      </p:sp>
      <p:sp>
        <p:nvSpPr>
          <p:cNvPr id="386" name="expectation value of scalar field breaks scale symmetry spontaneously…"/>
          <p:cNvSpPr txBox="1">
            <a:spLocks noGrp="1"/>
          </p:cNvSpPr>
          <p:nvPr>
            <p:ph type="body" idx="4294967295"/>
          </p:nvPr>
        </p:nvSpPr>
        <p:spPr>
          <a:xfrm>
            <a:off x="457200" y="2276475"/>
            <a:ext cx="8229600" cy="38496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t>expectation value of scalar field breaks scale symmetry spontaneously</a:t>
            </a:r>
          </a:p>
          <a:p>
            <a:r>
              <a:t>massive particles are compatible with scale symmetry</a:t>
            </a:r>
          </a:p>
          <a:p>
            <a:r>
              <a:t>in presence of massive particles : sign of exact scale symmetry is exactly </a:t>
            </a:r>
            <a:r>
              <a:rPr>
                <a:solidFill>
                  <a:srgbClr val="FFFF00"/>
                </a:solidFill>
              </a:rPr>
              <a:t>massless Goldstone boson</a:t>
            </a:r>
            <a:r>
              <a:t> – the dilaton</a:t>
            </a:r>
          </a:p>
        </p:txBody>
      </p:sp>
    </p:spTree>
    <p:extLst>
      <p:ext uri="{BB962C8B-B14F-4D97-AF65-F5344CB8AC3E}">
        <p14:creationId xmlns:p14="http://schemas.microsoft.com/office/powerpoint/2010/main" val="1866584064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Approximate scale symmetry near fixed points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3640">
                <a:solidFill>
                  <a:srgbClr val="47FFF6"/>
                </a:solidFill>
              </a:defRPr>
            </a:lvl1pPr>
          </a:lstStyle>
          <a:p>
            <a:r>
              <a:t>Approximate scale symmetry near fixed points</a:t>
            </a:r>
          </a:p>
        </p:txBody>
      </p:sp>
      <p:sp>
        <p:nvSpPr>
          <p:cNvPr id="389" name="UV : approximate scale invariance of primordial fluctuation spectrum from inflation…"/>
          <p:cNvSpPr txBox="1">
            <a:spLocks noGrp="1"/>
          </p:cNvSpPr>
          <p:nvPr>
            <p:ph type="body" idx="4294967295"/>
          </p:nvPr>
        </p:nvSpPr>
        <p:spPr>
          <a:xfrm>
            <a:off x="457200" y="2205037"/>
            <a:ext cx="8229600" cy="4392613"/>
          </a:xfrm>
          <a:prstGeom prst="rect">
            <a:avLst/>
          </a:prstGeom>
          <a:solidFill>
            <a:srgbClr val="0033CC"/>
          </a:solidFill>
        </p:spPr>
        <p:txBody>
          <a:bodyPr>
            <a:normAutofit fontScale="85000" lnSpcReduction="10000"/>
          </a:bodyPr>
          <a:lstStyle/>
          <a:p>
            <a:pPr>
              <a:defRPr>
                <a:solidFill>
                  <a:srgbClr val="FFFF00"/>
                </a:solidFill>
              </a:defRPr>
            </a:pPr>
            <a:r>
              <a:t>UV : approximate scale invariance of primordial fluctuation spectrum from inflation</a:t>
            </a:r>
          </a:p>
          <a:p>
            <a:pPr>
              <a:defRPr>
                <a:solidFill>
                  <a:srgbClr val="FFFF00"/>
                </a:solidFill>
              </a:defRPr>
            </a:pPr>
            <a:endParaRPr/>
          </a:p>
          <a:p>
            <a:pPr>
              <a:defRPr>
                <a:solidFill>
                  <a:srgbClr val="FFFF00"/>
                </a:solidFill>
              </a:defRPr>
            </a:pPr>
            <a:r>
              <a:t>IR : </a:t>
            </a:r>
            <a:r>
              <a: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cosmon is pseudo Goldstone boson of </a:t>
            </a:r>
            <a:endParaRPr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spontaneously broken scale symmetry,</a:t>
            </a: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tiny mass,</a:t>
            </a:r>
          </a:p>
          <a:p>
            <a:pPr>
              <a:buSzTx/>
              <a:buFont typeface="Wingdings"/>
              <a:buNone/>
              <a:defRPr>
                <a:solidFill>
                  <a:srgbClr val="FFFF00"/>
                </a:solidFill>
              </a:defRPr>
            </a:pPr>
            <a: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23597876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implicit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47FFF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Simplicity</a:t>
            </a:r>
          </a:p>
        </p:txBody>
      </p:sp>
      <p:sp>
        <p:nvSpPr>
          <p:cNvPr id="392" name="simple description of all cosmological epochs…"/>
          <p:cNvSpPr txBox="1">
            <a:spLocks noGrp="1"/>
          </p:cNvSpPr>
          <p:nvPr>
            <p:ph type="body" idx="4294967295"/>
          </p:nvPr>
        </p:nvSpPr>
        <p:spPr>
          <a:xfrm>
            <a:off x="457200" y="1989137"/>
            <a:ext cx="8229600" cy="413702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simple description of </a:t>
            </a:r>
            <a:r>
              <a:rPr>
                <a:solidFill>
                  <a:srgbClr val="FFFF00"/>
                </a:solidFill>
              </a:rPr>
              <a:t>all</a:t>
            </a:r>
            <a:r>
              <a:t> cosmological epochs</a:t>
            </a:r>
          </a:p>
          <a:p>
            <a:pPr marL="0" indent="0"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indent="0"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natural incorporation of Dark Energy :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inflation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Early Dark Energy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present Dark Energy dominated epoch</a:t>
            </a:r>
          </a:p>
        </p:txBody>
      </p:sp>
    </p:spTree>
    <p:extLst>
      <p:ext uri="{BB962C8B-B14F-4D97-AF65-F5344CB8AC3E}">
        <p14:creationId xmlns:p14="http://schemas.microsoft.com/office/powerpoint/2010/main" val="1062313056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19256" cy="38884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400" b="0" dirty="0">
                <a:solidFill>
                  <a:srgbClr val="FFFF00"/>
                </a:solidFill>
                <a:effectLst/>
              </a:rPr>
              <a:t>Quantum gravity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and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the beginning of the Universe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 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br>
              <a:rPr lang="en-US" sz="54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4435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325C-4EF0-934B-B87E-10F1B8EC0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Beginning of Universe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FE39D-7C62-5042-8FCD-C43D50DB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204864"/>
            <a:ext cx="8640960" cy="4032448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Zu </a:t>
            </a:r>
            <a:r>
              <a:rPr lang="en-US" i="1" dirty="0" err="1">
                <a:solidFill>
                  <a:srgbClr val="FFFF00"/>
                </a:solidFill>
              </a:rPr>
              <a:t>Anfang</a:t>
            </a:r>
            <a:r>
              <a:rPr lang="en-US" i="1" dirty="0">
                <a:solidFill>
                  <a:srgbClr val="FFFF00"/>
                </a:solidFill>
              </a:rPr>
              <a:t> war die Welt </a:t>
            </a:r>
            <a:r>
              <a:rPr lang="en-US" i="1" dirty="0" err="1">
                <a:solidFill>
                  <a:srgbClr val="FFFF00"/>
                </a:solidFill>
              </a:rPr>
              <a:t>öd</a:t>
            </a:r>
            <a:r>
              <a:rPr lang="en-US" i="1" dirty="0">
                <a:solidFill>
                  <a:srgbClr val="FFFF00"/>
                </a:solidFill>
              </a:rPr>
              <a:t> und leer und </a:t>
            </a:r>
            <a:r>
              <a:rPr lang="en-US" i="1" dirty="0" err="1">
                <a:solidFill>
                  <a:srgbClr val="FFFF00"/>
                </a:solidFill>
              </a:rPr>
              <a:t>währte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ewig</a:t>
            </a:r>
            <a:r>
              <a:rPr lang="en-US" i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In the beginning the Universe was empty and lasted since ever.</a:t>
            </a:r>
          </a:p>
        </p:txBody>
      </p:sp>
    </p:spTree>
    <p:extLst>
      <p:ext uri="{BB962C8B-B14F-4D97-AF65-F5344CB8AC3E}">
        <p14:creationId xmlns:p14="http://schemas.microsoft.com/office/powerpoint/2010/main" val="227554036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C6724-0580-6D4C-B4AE-0FE8A229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12916"/>
            <a:ext cx="8229600" cy="1508126"/>
          </a:xfrm>
        </p:spPr>
        <p:txBody>
          <a:bodyPr/>
          <a:lstStyle/>
          <a:p>
            <a:r>
              <a:rPr lang="en-US" dirty="0"/>
              <a:t>Pregeometry as </a:t>
            </a:r>
            <a:br>
              <a:rPr lang="en-US" dirty="0"/>
            </a:br>
            <a:r>
              <a:rPr lang="en-US" dirty="0"/>
              <a:t>Yang- Mills theory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A040F-C51A-254F-8344-8FFDAB84D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213810"/>
            <a:ext cx="8229600" cy="43556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8FFFC"/>
                </a:solidFill>
              </a:rPr>
              <a:t>Euclidean formulation</a:t>
            </a:r>
          </a:p>
          <a:p>
            <a:r>
              <a:rPr lang="en-US" dirty="0"/>
              <a:t>Gauge symmetry : SO(4)</a:t>
            </a:r>
          </a:p>
          <a:p>
            <a:r>
              <a:rPr lang="en-US" dirty="0"/>
              <a:t>Additional vector field in vector representation of SO(4) allows for diffeomorphism invariant action</a:t>
            </a:r>
          </a:p>
          <a:p>
            <a:r>
              <a:rPr lang="en-US" dirty="0"/>
              <a:t>”Generalized vierbein”</a:t>
            </a:r>
          </a:p>
        </p:txBody>
      </p:sp>
    </p:spTree>
    <p:extLst>
      <p:ext uri="{BB962C8B-B14F-4D97-AF65-F5344CB8AC3E}">
        <p14:creationId xmlns:p14="http://schemas.microsoft.com/office/powerpoint/2010/main" val="300108876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4" y="2564904"/>
            <a:ext cx="4537200" cy="3672384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fields and their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382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9FFE2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Creation of particles and entropy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5000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3806350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Einstein frame</a:t>
            </a:r>
          </a:p>
        </p:txBody>
      </p:sp>
      <p:sp>
        <p:nvSpPr>
          <p:cNvPr id="208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558800" y="18796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“Weyl scaling” maps variable gravity model to Universe with fixed masses and standard expansion history. </a:t>
            </a:r>
          </a:p>
          <a:p>
            <a:pPr marL="342900" indent="-342900"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For scaling solutions: scale k disappears !</a:t>
            </a:r>
          </a:p>
          <a:p>
            <a:pPr marL="342900" indent="-342900"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Standard gravity coupled to scalar field. </a:t>
            </a:r>
          </a:p>
          <a:p>
            <a:pPr marL="0" indent="0">
              <a:buSzTx/>
              <a:buFont typeface="Wingdings"/>
              <a:buNone/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marL="342900" indent="-342900"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Exact equivalence of different frames !</a:t>
            </a:r>
          </a:p>
          <a:p>
            <a:pPr marL="0" indent="0">
              <a:buSzTx/>
              <a:buFont typeface="Wingdings"/>
              <a:buNone/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“ different pictures”</a:t>
            </a:r>
          </a:p>
        </p:txBody>
      </p:sp>
    </p:spTree>
    <p:extLst>
      <p:ext uri="{BB962C8B-B14F-4D97-AF65-F5344CB8AC3E}">
        <p14:creationId xmlns:p14="http://schemas.microsoft.com/office/powerpoint/2010/main" val="3426765944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itel 1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Einstein frame</a:t>
            </a:r>
          </a:p>
        </p:txBody>
      </p:sp>
      <p:pic>
        <p:nvPicPr>
          <p:cNvPr id="378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275" y="1557337"/>
            <a:ext cx="4537075" cy="1001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Picture 3" descr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933825"/>
            <a:ext cx="7915275" cy="1009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icture 4" descr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5516562"/>
            <a:ext cx="4010025" cy="857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icture 5" descr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962" y="5373687"/>
            <a:ext cx="1762126" cy="1047751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Textfeld 6"/>
          <p:cNvSpPr txBox="1"/>
          <p:nvPr/>
        </p:nvSpPr>
        <p:spPr>
          <a:xfrm>
            <a:off x="539750" y="1773238"/>
            <a:ext cx="3095625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 </a:t>
            </a:r>
            <a:r>
              <a:rPr>
                <a:solidFill>
                  <a:srgbClr val="FFFF00"/>
                </a:solidFill>
              </a:rPr>
              <a:t>Weyl scaling :</a:t>
            </a:r>
          </a:p>
        </p:txBody>
      </p:sp>
      <p:sp>
        <p:nvSpPr>
          <p:cNvPr id="383" name="Textfeld 7"/>
          <p:cNvSpPr txBox="1"/>
          <p:nvPr/>
        </p:nvSpPr>
        <p:spPr>
          <a:xfrm>
            <a:off x="755650" y="3141663"/>
            <a:ext cx="6624638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effective action in Einstein frame :</a:t>
            </a:r>
          </a:p>
        </p:txBody>
      </p:sp>
    </p:spTree>
    <p:extLst>
      <p:ext uri="{BB962C8B-B14F-4D97-AF65-F5344CB8AC3E}">
        <p14:creationId xmlns:p14="http://schemas.microsoft.com/office/powerpoint/2010/main" val="463720415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CF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Cosmological solution</a:t>
            </a:r>
          </a:p>
        </p:txBody>
      </p:sp>
      <p:sp>
        <p:nvSpPr>
          <p:cNvPr id="232" name="Inhaltsplatzhalter 2"/>
          <p:cNvSpPr txBox="1"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00"/>
                </a:solidFill>
              </a:defRPr>
            </a:pPr>
            <a:r>
              <a:t>scalar field χ vanishes in the infinite past</a:t>
            </a:r>
          </a:p>
          <a:p>
            <a:pPr>
              <a:defRPr>
                <a:solidFill>
                  <a:srgbClr val="FFFF00"/>
                </a:solidFill>
              </a:defRPr>
            </a:pPr>
            <a:r>
              <a:t>scalar field χ diverges in the infinite future</a:t>
            </a:r>
          </a:p>
        </p:txBody>
      </p:sp>
      <p:pic>
        <p:nvPicPr>
          <p:cNvPr id="233" name="Picture 3" descr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181213"/>
            <a:ext cx="5243910" cy="325998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extBox 4"/>
          <p:cNvSpPr txBox="1"/>
          <p:nvPr/>
        </p:nvSpPr>
        <p:spPr>
          <a:xfrm>
            <a:off x="7380312" y="5877271"/>
            <a:ext cx="1527087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J.Rubio,…</a:t>
            </a:r>
          </a:p>
        </p:txBody>
      </p:sp>
    </p:spTree>
    <p:extLst>
      <p:ext uri="{BB962C8B-B14F-4D97-AF65-F5344CB8AC3E}">
        <p14:creationId xmlns:p14="http://schemas.microsoft.com/office/powerpoint/2010/main" val="1434537463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el 1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Field relativity</a:t>
            </a:r>
          </a:p>
        </p:txBody>
      </p:sp>
      <p:pic>
        <p:nvPicPr>
          <p:cNvPr id="211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959" y="1988840"/>
            <a:ext cx="2016870" cy="100171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extfeld 6"/>
          <p:cNvSpPr txBox="1"/>
          <p:nvPr/>
        </p:nvSpPr>
        <p:spPr>
          <a:xfrm>
            <a:off x="539750" y="2204864"/>
            <a:ext cx="3095625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 </a:t>
            </a:r>
            <a:r>
              <a:rPr>
                <a:solidFill>
                  <a:srgbClr val="FFFF00"/>
                </a:solidFill>
              </a:rPr>
              <a:t>Weyl scaling :</a:t>
            </a:r>
          </a:p>
        </p:txBody>
      </p:sp>
      <p:sp>
        <p:nvSpPr>
          <p:cNvPr id="213" name="Textfeld 7"/>
          <p:cNvSpPr txBox="1"/>
          <p:nvPr/>
        </p:nvSpPr>
        <p:spPr>
          <a:xfrm>
            <a:off x="755649" y="3395879"/>
            <a:ext cx="6624664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changes geometry,</a:t>
            </a:r>
            <a:endParaRPr>
              <a:solidFill>
                <a:srgbClr val="FFFFFF"/>
              </a:solidFill>
            </a:endParaRPr>
          </a:p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not a coordinate transformation</a:t>
            </a:r>
          </a:p>
        </p:txBody>
      </p:sp>
      <p:pic>
        <p:nvPicPr>
          <p:cNvPr id="214" name="Picture 2" descr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4968792"/>
            <a:ext cx="2775569" cy="1633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8" descr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4968792"/>
            <a:ext cx="2764659" cy="163347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Left-Right Arrow 2"/>
          <p:cNvSpPr/>
          <p:nvPr/>
        </p:nvSpPr>
        <p:spPr>
          <a:xfrm>
            <a:off x="3851919" y="5589239"/>
            <a:ext cx="936105" cy="43204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194750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The great emptiness story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51CD5-66BF-7140-A453-B91820F86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2780929"/>
            <a:ext cx="7715200" cy="2952328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In the beginning was light-like emptiness.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91733157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6DD9-C068-2343-9B5D-E5D39090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The big bang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D662-8C82-A94E-9B8D-651AFE72C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dramatic </a:t>
            </a:r>
            <a:r>
              <a:rPr lang="en-US" sz="2800" dirty="0">
                <a:solidFill>
                  <a:srgbClr val="FFFF00"/>
                </a:solidFill>
              </a:rPr>
              <a:t>hot big bang</a:t>
            </a:r>
          </a:p>
          <a:p>
            <a:r>
              <a:rPr lang="en-US" sz="2800" dirty="0"/>
              <a:t>started 13.7 billion years ago</a:t>
            </a:r>
          </a:p>
          <a:p>
            <a:r>
              <a:rPr lang="en-US" sz="2800" dirty="0"/>
              <a:t>at the beginning extremely short period of </a:t>
            </a:r>
            <a:r>
              <a:rPr lang="en-US" sz="2800" dirty="0">
                <a:solidFill>
                  <a:srgbClr val="FFFF00"/>
                </a:solidFill>
              </a:rPr>
              <a:t>cosmic inflation </a:t>
            </a:r>
            <a:r>
              <a:rPr lang="en-US" sz="2800" dirty="0"/>
              <a:t>with almost exponential expansion of the Universe, duration around 10</a:t>
            </a:r>
            <a:r>
              <a:rPr lang="en-US" sz="2800" baseline="30000" dirty="0"/>
              <a:t>-40</a:t>
            </a:r>
            <a:r>
              <a:rPr lang="en-US" sz="2800" dirty="0"/>
              <a:t> seconds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start with singularity </a:t>
            </a:r>
            <a:r>
              <a:rPr lang="en-US" sz="2800" dirty="0"/>
              <a:t>: our whole observable Universe evolves from one point</a:t>
            </a:r>
          </a:p>
          <a:p>
            <a:endParaRPr lang="en-US" dirty="0"/>
          </a:p>
        </p:txBody>
      </p:sp>
      <p:pic>
        <p:nvPicPr>
          <p:cNvPr id="4" name="Picture 2" descr="expand_universe_capsule_history">
            <a:extLst>
              <a:ext uri="{FF2B5EF4-FFF2-40B4-BE49-F238E27FC236}">
                <a16:creationId xmlns:a16="http://schemas.microsoft.com/office/drawing/2014/main" id="{996140C7-224B-5F41-94C1-59182269E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824" y="5035747"/>
            <a:ext cx="3096344" cy="18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288860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BDEB-7955-5C4D-846A-D1F44901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Field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5C481-44C0-F24A-8953-03E486A9C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en-US" dirty="0"/>
              <a:t>Both stories are equivalent</a:t>
            </a:r>
          </a:p>
          <a:p>
            <a:r>
              <a:rPr lang="en-US" dirty="0"/>
              <a:t>related by field transformation of the metric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 metrics related by Weyl transformation, which depends on scalar field ( </a:t>
            </a:r>
            <a:r>
              <a:rPr lang="en-US" dirty="0" err="1"/>
              <a:t>inflaton</a:t>
            </a:r>
            <a:r>
              <a:rPr lang="en-US" dirty="0"/>
              <a:t> 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0E35D2-6C40-8B42-A571-A7E6295A0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40968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1618742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E1C4F4-5898-3449-9D07-5AACB83B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2B309B-DEAF-2D47-B2A7-04091FE60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471740"/>
          </a:xfrm>
        </p:spPr>
        <p:txBody>
          <a:bodyPr/>
          <a:lstStyle/>
          <a:p>
            <a:r>
              <a:rPr lang="en-US" sz="3600" dirty="0"/>
              <a:t>geometry is not fundamental</a:t>
            </a:r>
          </a:p>
          <a:p>
            <a:r>
              <a:rPr lang="en-US" sz="3600" dirty="0"/>
              <a:t>emergent general relativity</a:t>
            </a:r>
          </a:p>
          <a:p>
            <a:r>
              <a:rPr lang="en-US" sz="3600" dirty="0"/>
              <a:t>interesting and realistic cosmology</a:t>
            </a:r>
          </a:p>
          <a:p>
            <a:r>
              <a:rPr lang="en-US" sz="3600" dirty="0"/>
              <a:t>pregeometry: well defined Euclidean action</a:t>
            </a:r>
          </a:p>
          <a:p>
            <a:r>
              <a:rPr lang="en-US" sz="3600" dirty="0"/>
              <a:t>flowing coupling functions in QFT :         in principle calculable !</a:t>
            </a:r>
          </a:p>
          <a:p>
            <a:r>
              <a:rPr lang="en-US" sz="3600" dirty="0"/>
              <a:t>candidate for quantum gravity</a:t>
            </a:r>
          </a:p>
        </p:txBody>
      </p:sp>
    </p:spTree>
    <p:extLst>
      <p:ext uri="{BB962C8B-B14F-4D97-AF65-F5344CB8AC3E}">
        <p14:creationId xmlns:p14="http://schemas.microsoft.com/office/powerpoint/2010/main" val="241370089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48D4A-A5AC-1747-A2C1-5EF808A43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Fields and covariant derivatives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2CF424-44D2-5047-8D85-725104766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68643"/>
            <a:ext cx="8229600" cy="4760498"/>
          </a:xfrm>
        </p:spPr>
        <p:txBody>
          <a:bodyPr/>
          <a:lstStyle/>
          <a:p>
            <a:r>
              <a:rPr lang="en-US" sz="3200" dirty="0"/>
              <a:t>Gauge fields</a:t>
            </a:r>
          </a:p>
          <a:p>
            <a:endParaRPr lang="en-US" sz="3200" dirty="0"/>
          </a:p>
          <a:p>
            <a:r>
              <a:rPr lang="en-US" sz="3200" dirty="0"/>
              <a:t>Vierbein</a:t>
            </a:r>
          </a:p>
          <a:p>
            <a:r>
              <a:rPr lang="en-US" sz="3200" dirty="0"/>
              <a:t>Field strength</a:t>
            </a:r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Covariant derivative of vierbein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FA665-2A28-5246-A3D8-D39F52ABC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147" y="1827662"/>
            <a:ext cx="2366545" cy="659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DCBD6E-4602-3240-811C-564CDE7F8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284" y="2023745"/>
            <a:ext cx="2228516" cy="389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2E183-F66A-E741-BD93-378F0F035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147" y="2882255"/>
            <a:ext cx="693726" cy="659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B337D-FEBF-FD4F-9987-33B2FDBBB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233852"/>
            <a:ext cx="8229600" cy="621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A82F43-BCDF-F243-87D1-A4B2E9107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102" y="5830060"/>
            <a:ext cx="6747796" cy="5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11433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end"/>
          <p:cNvSpPr txBox="1"/>
          <p:nvPr/>
        </p:nvSpPr>
        <p:spPr>
          <a:xfrm>
            <a:off x="6496050" y="6197600"/>
            <a:ext cx="611496" cy="485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05767819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Fundamental scale invariance"/>
          <p:cNvSpPr txBox="1">
            <a:spLocks noGrp="1"/>
          </p:cNvSpPr>
          <p:nvPr>
            <p:ph type="title"/>
          </p:nvPr>
        </p:nvSpPr>
        <p:spPr>
          <a:xfrm>
            <a:off x="457200" y="496292"/>
            <a:ext cx="8229600" cy="1688545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Fundamental scale invariance</a:t>
            </a:r>
          </a:p>
        </p:txBody>
      </p:sp>
      <p:sp>
        <p:nvSpPr>
          <p:cNvPr id="325" name="Scaling solution is exact…"/>
          <p:cNvSpPr txBox="1">
            <a:spLocks noGrp="1"/>
          </p:cNvSpPr>
          <p:nvPr>
            <p:ph type="body" sz="half" idx="1"/>
          </p:nvPr>
        </p:nvSpPr>
        <p:spPr>
          <a:xfrm>
            <a:off x="457200" y="3202503"/>
            <a:ext cx="8229600" cy="2923660"/>
          </a:xfrm>
          <a:prstGeom prst="rect">
            <a:avLst/>
          </a:prstGeom>
        </p:spPr>
        <p:txBody>
          <a:bodyPr/>
          <a:lstStyle/>
          <a:p>
            <a:r>
              <a:t>Scaling solution is exact</a:t>
            </a:r>
          </a:p>
          <a:p>
            <a:r>
              <a:t>All relevant parameters vanish</a:t>
            </a:r>
          </a:p>
        </p:txBody>
      </p:sp>
    </p:spTree>
    <p:extLst>
      <p:ext uri="{BB962C8B-B14F-4D97-AF65-F5344CB8AC3E}">
        <p14:creationId xmlns:p14="http://schemas.microsoft.com/office/powerpoint/2010/main" val="2072429869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redi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Predictivity</a:t>
            </a:r>
          </a:p>
        </p:txBody>
      </p:sp>
      <p:sp>
        <p:nvSpPr>
          <p:cNvPr id="174" name="Theories with fundamental scale symmetry are very predictive…"/>
          <p:cNvSpPr txBox="1">
            <a:spLocks noGrp="1"/>
          </p:cNvSpPr>
          <p:nvPr>
            <p:ph type="body" idx="1"/>
          </p:nvPr>
        </p:nvSpPr>
        <p:spPr>
          <a:xfrm>
            <a:off x="596900" y="2514600"/>
            <a:ext cx="8229600" cy="4601965"/>
          </a:xfrm>
          <a:prstGeom prst="rect">
            <a:avLst/>
          </a:prstGeom>
        </p:spPr>
        <p:txBody>
          <a:bodyPr/>
          <a:lstStyle/>
          <a:p>
            <a:r>
              <a:t>Theories with fundamental scale symmetry are very predictive</a:t>
            </a:r>
          </a:p>
          <a:p>
            <a:r>
              <a:t>Absence of relevant parameters</a:t>
            </a:r>
          </a:p>
          <a:p>
            <a:r>
              <a:t>New criterion for fundamental theories</a:t>
            </a:r>
          </a:p>
          <a:p>
            <a:r>
              <a:t>Stronger than renormalizability</a:t>
            </a:r>
          </a:p>
        </p:txBody>
      </p:sp>
    </p:spTree>
    <p:extLst>
      <p:ext uri="{BB962C8B-B14F-4D97-AF65-F5344CB8AC3E}">
        <p14:creationId xmlns:p14="http://schemas.microsoft.com/office/powerpoint/2010/main" val="3353217858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Fundamental theor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Fundamental theory </a:t>
            </a:r>
          </a:p>
          <a:p>
            <a:r>
              <a:rPr dirty="0">
                <a:solidFill>
                  <a:srgbClr val="09FFE2"/>
                </a:solidFill>
              </a:rPr>
              <a:t>without scale</a:t>
            </a:r>
          </a:p>
        </p:txBody>
      </p:sp>
      <p:sp>
        <p:nvSpPr>
          <p:cNvPr id="239" name="Fundamental fields are dimensionles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"/>
              <a:buNone/>
              <a:defRPr>
                <a:solidFill>
                  <a:srgbClr val="00F900"/>
                </a:solidFill>
              </a:defRPr>
            </a:pPr>
            <a:r>
              <a:rPr dirty="0"/>
              <a:t>Fundamental fields are dimensionless</a:t>
            </a:r>
          </a:p>
          <a:p>
            <a:pPr marL="0" indent="0">
              <a:buSzTx/>
              <a:buFont typeface="Wingdings"/>
              <a:buNone/>
              <a:defRPr sz="3500"/>
            </a:pPr>
            <a:r>
              <a:rPr dirty="0"/>
              <a:t>Length scale can be introduced for distances, mass=inverse length for derivatives</a:t>
            </a:r>
          </a:p>
          <a:p>
            <a:pPr marL="0" indent="0">
              <a:buSzTx/>
              <a:buFont typeface="Wingdings"/>
              <a:buNone/>
              <a:defRPr sz="3500"/>
            </a:pPr>
            <a:endParaRPr dirty="0"/>
          </a:p>
          <a:p>
            <a:pPr marL="0" indent="0">
              <a:buSzTx/>
              <a:buFont typeface="Wingdings"/>
              <a:buNone/>
              <a:defRPr sz="3800">
                <a:solidFill>
                  <a:srgbClr val="00F900"/>
                </a:solidFill>
              </a:defRPr>
            </a:pPr>
            <a:r>
              <a:rPr dirty="0"/>
              <a:t>Metric appears as composite object</a:t>
            </a:r>
          </a:p>
          <a:p>
            <a:pPr marL="0" indent="0">
              <a:buSzTx/>
              <a:buFont typeface="Wingdings"/>
              <a:buNone/>
              <a:defRPr sz="3500"/>
            </a:pPr>
            <a:endParaRPr dirty="0"/>
          </a:p>
          <a:p>
            <a:pPr marL="0" indent="0">
              <a:buSzTx/>
              <a:buFont typeface="Wingdings"/>
              <a:buNone/>
              <a:defRPr sz="3500"/>
            </a:pPr>
            <a:r>
              <a:rPr dirty="0"/>
              <a:t>                              dimension: mass squared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614807"/>
            <a:ext cx="3494216" cy="811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0" y="1891357"/>
            <a:ext cx="482600" cy="78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3229644"/>
            <a:ext cx="1472161" cy="398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anonical fiel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Canonical fields</a:t>
            </a:r>
          </a:p>
        </p:txBody>
      </p:sp>
      <p:sp>
        <p:nvSpPr>
          <p:cNvPr id="250" name="Canonical metric is dimensionless…"/>
          <p:cNvSpPr txBox="1">
            <a:spLocks noGrp="1"/>
          </p:cNvSpPr>
          <p:nvPr>
            <p:ph type="body" idx="1"/>
          </p:nvPr>
        </p:nvSpPr>
        <p:spPr>
          <a:xfrm>
            <a:off x="457200" y="1716434"/>
            <a:ext cx="8229600" cy="5039074"/>
          </a:xfrm>
          <a:prstGeom prst="rect">
            <a:avLst/>
          </a:prstGeom>
        </p:spPr>
        <p:txBody>
          <a:bodyPr/>
          <a:lstStyle/>
          <a:p>
            <a:pPr marL="342899" indent="-342899">
              <a:defRPr sz="3600"/>
            </a:pPr>
            <a:r>
              <a:t>Canonical metric is dimensionless</a:t>
            </a:r>
          </a:p>
          <a:p>
            <a:pPr marL="342899" indent="-342899">
              <a:defRPr sz="3600"/>
            </a:pPr>
            <a:r>
              <a:t>Introduce renormalisation scale k</a:t>
            </a:r>
          </a:p>
          <a:p>
            <a:endParaRPr/>
          </a:p>
          <a:p>
            <a:endParaRPr/>
          </a:p>
          <a:p>
            <a:pPr marL="342899" indent="-342899">
              <a:defRPr sz="3400"/>
            </a:pPr>
            <a:r>
              <a:t>Canonical scalar fields have dimension mass</a:t>
            </a:r>
          </a:p>
          <a:p>
            <a:pPr marL="342899" indent="-342899">
              <a:defRPr sz="3400"/>
            </a:pPr>
            <a:endParaRPr/>
          </a:p>
          <a:p>
            <a:pPr marL="342899" indent="-342899">
              <a:defRPr sz="3400"/>
            </a:pPr>
            <a:endParaRPr/>
          </a:p>
          <a:p>
            <a:pPr marL="342899" indent="-342899">
              <a:defRPr sz="3400"/>
            </a:pPr>
            <a:r>
              <a:t>General renormalized fields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94" y="5941472"/>
            <a:ext cx="3246543" cy="794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3218978"/>
            <a:ext cx="2362200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952057"/>
            <a:ext cx="1346200" cy="76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5BD59D-DF22-E64C-A583-FB22A56DC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 metric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1C8DA-8DDF-F84F-AE6D-5C69431A6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8801"/>
            <a:ext cx="8369300" cy="4700340"/>
          </a:xfrm>
        </p:spPr>
        <p:txBody>
          <a:bodyPr/>
          <a:lstStyle/>
          <a:p>
            <a:r>
              <a:rPr lang="en-US" dirty="0"/>
              <a:t>Restrict generalized vierbein to</a:t>
            </a:r>
          </a:p>
          <a:p>
            <a:endParaRPr lang="en-US" dirty="0"/>
          </a:p>
          <a:p>
            <a:r>
              <a:rPr lang="en-US" dirty="0"/>
              <a:t>Inverse vierbein </a:t>
            </a:r>
          </a:p>
          <a:p>
            <a:endParaRPr lang="en-US" dirty="0"/>
          </a:p>
          <a:p>
            <a:r>
              <a:rPr lang="en-US" dirty="0"/>
              <a:t>Metric as vierbein bilinear (shorthand)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AF486-4AFE-4B4E-BC0B-B764078FA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627" y="2600520"/>
            <a:ext cx="2725153" cy="627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66B88-2547-2348-AC81-39BB06A88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180" y="3999457"/>
            <a:ext cx="3940120" cy="530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7322CD-A123-944E-8067-69B83D832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555" y="5589671"/>
            <a:ext cx="2594144" cy="695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BCDABE-6899-5043-88B5-5594C671D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380" y="5589670"/>
            <a:ext cx="2015968" cy="69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8100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9058-DEDB-3F48-9EB9-E5C86A11C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F04-58DF-954D-A1B3-720E63460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Kinetic terms</a:t>
            </a:r>
          </a:p>
          <a:p>
            <a:endParaRPr lang="en-US" dirty="0"/>
          </a:p>
          <a:p>
            <a:r>
              <a:rPr lang="en-US" dirty="0"/>
              <a:t>Gauge fields 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Vierbein: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2099C-BDCF-CE40-89A7-C0262BA82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983" y="1979822"/>
            <a:ext cx="2646613" cy="772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04DEE-5F6C-0148-8C4D-AF0ED8523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983" y="3235967"/>
            <a:ext cx="2646612" cy="829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4442D-C5CC-B049-AF7E-B88A8242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983" y="4601417"/>
            <a:ext cx="2784872" cy="776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70F862-3C42-2F4F-9768-A4FB118F3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442" y="5677453"/>
            <a:ext cx="4386516" cy="101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3297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ream">
  <a:themeElements>
    <a:clrScheme name="Stream">
      <a:dk1>
        <a:srgbClr val="003399"/>
      </a:dk1>
      <a:lt1>
        <a:srgbClr val="FFFF00"/>
      </a:lt1>
      <a:dk2>
        <a:srgbClr val="A7A7A7"/>
      </a:dk2>
      <a:lt2>
        <a:srgbClr val="535353"/>
      </a:lt2>
      <a:accent1>
        <a:srgbClr val="0099CC"/>
      </a:accent1>
      <a:accent2>
        <a:srgbClr val="A886E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ea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ream">
  <a:themeElements>
    <a:clrScheme name="Strea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CC"/>
      </a:accent1>
      <a:accent2>
        <a:srgbClr val="A886E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ea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1646</Words>
  <Application>Microsoft Macintosh PowerPoint</Application>
  <PresentationFormat>On-screen Show (4:3)</PresentationFormat>
  <Paragraphs>375</Paragraphs>
  <Slides>74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Garamond</vt:lpstr>
      <vt:lpstr>Lucida Grande</vt:lpstr>
      <vt:lpstr>Wingdings</vt:lpstr>
      <vt:lpstr>Stream</vt:lpstr>
      <vt:lpstr>Pregeometry and emergent general relativity  </vt:lpstr>
      <vt:lpstr>What is pregeometry ?</vt:lpstr>
      <vt:lpstr>Degrees of freedom</vt:lpstr>
      <vt:lpstr>Why pregeometry ?</vt:lpstr>
      <vt:lpstr>Fermionic pregeometry</vt:lpstr>
      <vt:lpstr>Pregeometry as  Yang- Mills theory</vt:lpstr>
      <vt:lpstr>Fields and covariant derivatives</vt:lpstr>
      <vt:lpstr>Composite metric</vt:lpstr>
      <vt:lpstr>Classical action</vt:lpstr>
      <vt:lpstr>Classical action</vt:lpstr>
      <vt:lpstr>Levi - Civita connection</vt:lpstr>
      <vt:lpstr>Limit of general relativiy</vt:lpstr>
      <vt:lpstr>Stability and  generalized Higgs mechanism</vt:lpstr>
      <vt:lpstr>Positivity of euclidean action</vt:lpstr>
      <vt:lpstr>Flat space</vt:lpstr>
      <vt:lpstr>Expansion</vt:lpstr>
      <vt:lpstr>Expansion</vt:lpstr>
      <vt:lpstr>Stable high momentum behavior</vt:lpstr>
      <vt:lpstr>Generalized Higgs mechanism</vt:lpstr>
      <vt:lpstr>Mode mixing</vt:lpstr>
      <vt:lpstr>Stable graviton sector</vt:lpstr>
      <vt:lpstr>Effective action</vt:lpstr>
      <vt:lpstr>General relativity as effective low energy theory</vt:lpstr>
      <vt:lpstr>Effective theory for low curvature and low momentum</vt:lpstr>
      <vt:lpstr>Graviton propagator</vt:lpstr>
      <vt:lpstr>Graviton propagator</vt:lpstr>
      <vt:lpstr>Analytic continuation</vt:lpstr>
      <vt:lpstr>Cosmology from pregeometry</vt:lpstr>
      <vt:lpstr>Effective action</vt:lpstr>
      <vt:lpstr>Crossover solution of  homogenous field equations</vt:lpstr>
      <vt:lpstr>Crossover solution of  homogenous field equations</vt:lpstr>
      <vt:lpstr>Crossover from  UV – fixed point in infinite past to  IR – fixed point in infinite future</vt:lpstr>
      <vt:lpstr>Coupling functions</vt:lpstr>
      <vt:lpstr>Scaling solutions of functional flow equations</vt:lpstr>
      <vt:lpstr>Scaling solutions are restrictive</vt:lpstr>
      <vt:lpstr>Scaling solutions and cosmology</vt:lpstr>
      <vt:lpstr>Quantum gravity : these potentials are not arbitrary</vt:lpstr>
      <vt:lpstr>Scaling potential in  standard model</vt:lpstr>
      <vt:lpstr>Coefficient of curvature scalar in standard model</vt:lpstr>
      <vt:lpstr>Scaling solutions motivate choice of coupling functions</vt:lpstr>
      <vt:lpstr>Early approach to stable cosmic attractor Basin of attraction</vt:lpstr>
      <vt:lpstr>Crossover in scaling solution induces end of early attractor,  end of inflation</vt:lpstr>
      <vt:lpstr>Variable gravity as effective theory</vt:lpstr>
      <vt:lpstr>Models of this type are compatible with  present observations</vt:lpstr>
      <vt:lpstr>Cosmological solution</vt:lpstr>
      <vt:lpstr>Einstein frame</vt:lpstr>
      <vt:lpstr>Quantum scale symmetry</vt:lpstr>
      <vt:lpstr>Approximate scale symmetry  near fixed points</vt:lpstr>
      <vt:lpstr>Almost scale invariant primordial fluctuation spectrum seeds all structure in the universe</vt:lpstr>
      <vt:lpstr>Dynamical dark energy</vt:lpstr>
      <vt:lpstr>Asymptotically vanishing  cosmological „constant“</vt:lpstr>
      <vt:lpstr>Quintessence</vt:lpstr>
      <vt:lpstr>Prediction :   homogeneous dark energy influences recent cosmology  - of same order as dark matter -</vt:lpstr>
      <vt:lpstr>Crossover in quantum gravity</vt:lpstr>
      <vt:lpstr>Spontaneous breaking  of scale symmetry</vt:lpstr>
      <vt:lpstr>Approximate scale symmetry near fixed points</vt:lpstr>
      <vt:lpstr>Simplicity</vt:lpstr>
      <vt:lpstr>Quantum gravity and the beginning of the Universe    </vt:lpstr>
      <vt:lpstr>Beginning of Universe</vt:lpstr>
      <vt:lpstr>Eternal light-vacuum</vt:lpstr>
      <vt:lpstr>Eternal light-vacuum is unstable</vt:lpstr>
      <vt:lpstr>Einstein frame</vt:lpstr>
      <vt:lpstr>Einstein frame</vt:lpstr>
      <vt:lpstr>Cosmological solution</vt:lpstr>
      <vt:lpstr>Field relativity</vt:lpstr>
      <vt:lpstr>The great emptiness story</vt:lpstr>
      <vt:lpstr>The big bang story</vt:lpstr>
      <vt:lpstr>Field relativity</vt:lpstr>
      <vt:lpstr>Conclusions</vt:lpstr>
      <vt:lpstr>PowerPoint Presentation</vt:lpstr>
      <vt:lpstr>Fundamental scale invariance</vt:lpstr>
      <vt:lpstr>Predictivity</vt:lpstr>
      <vt:lpstr>Fundamental theory  without scale</vt:lpstr>
      <vt:lpstr>Canonical fields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 scale invariance </dc:title>
  <cp:lastModifiedBy>christof wetterich</cp:lastModifiedBy>
  <cp:revision>56</cp:revision>
  <dcterms:modified xsi:type="dcterms:W3CDTF">2021-04-12T11:21:35Z</dcterms:modified>
</cp:coreProperties>
</file>