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1067" r:id="rId2"/>
    <p:sldId id="1408" r:id="rId3"/>
    <p:sldId id="1440" r:id="rId4"/>
    <p:sldId id="1441" r:id="rId5"/>
    <p:sldId id="1442" r:id="rId6"/>
    <p:sldId id="302" r:id="rId7"/>
    <p:sldId id="1369" r:id="rId8"/>
    <p:sldId id="625" r:id="rId9"/>
    <p:sldId id="1357" r:id="rId10"/>
    <p:sldId id="1421" r:id="rId11"/>
    <p:sldId id="1373" r:id="rId12"/>
    <p:sldId id="1353" r:id="rId13"/>
    <p:sldId id="1405" r:id="rId14"/>
    <p:sldId id="1336" r:id="rId15"/>
    <p:sldId id="1409" r:id="rId16"/>
    <p:sldId id="261" r:id="rId17"/>
    <p:sldId id="257" r:id="rId18"/>
    <p:sldId id="1410" r:id="rId19"/>
    <p:sldId id="270" r:id="rId20"/>
    <p:sldId id="1411" r:id="rId21"/>
    <p:sldId id="1420" r:id="rId22"/>
    <p:sldId id="1427" r:id="rId23"/>
    <p:sldId id="271" r:id="rId24"/>
    <p:sldId id="1444" r:id="rId25"/>
    <p:sldId id="1443" r:id="rId26"/>
    <p:sldId id="1445" r:id="rId27"/>
    <p:sldId id="1446" r:id="rId28"/>
    <p:sldId id="1422" r:id="rId29"/>
    <p:sldId id="1426" r:id="rId30"/>
    <p:sldId id="1424" r:id="rId31"/>
    <p:sldId id="1423" r:id="rId32"/>
    <p:sldId id="1428" r:id="rId33"/>
    <p:sldId id="1429" r:id="rId34"/>
    <p:sldId id="1425" r:id="rId35"/>
    <p:sldId id="282" r:id="rId36"/>
    <p:sldId id="1407" r:id="rId37"/>
    <p:sldId id="1430" r:id="rId38"/>
    <p:sldId id="317" r:id="rId39"/>
    <p:sldId id="1413" r:id="rId40"/>
    <p:sldId id="275" r:id="rId41"/>
    <p:sldId id="276" r:id="rId42"/>
    <p:sldId id="277" r:id="rId43"/>
    <p:sldId id="301" r:id="rId44"/>
    <p:sldId id="319" r:id="rId45"/>
    <p:sldId id="278" r:id="rId46"/>
    <p:sldId id="279" r:id="rId47"/>
    <p:sldId id="1415" r:id="rId48"/>
    <p:sldId id="1417" r:id="rId49"/>
    <p:sldId id="1222" r:id="rId50"/>
    <p:sldId id="1224" r:id="rId51"/>
    <p:sldId id="1223" r:id="rId52"/>
    <p:sldId id="1363" r:id="rId53"/>
    <p:sldId id="1364" r:id="rId54"/>
    <p:sldId id="1229" r:id="rId55"/>
    <p:sldId id="1419" r:id="rId56"/>
    <p:sldId id="298" r:id="rId57"/>
    <p:sldId id="1418" r:id="rId58"/>
    <p:sldId id="262" r:id="rId59"/>
    <p:sldId id="263" r:id="rId60"/>
    <p:sldId id="303" r:id="rId61"/>
    <p:sldId id="269" r:id="rId62"/>
    <p:sldId id="1431" r:id="rId63"/>
    <p:sldId id="284" r:id="rId64"/>
    <p:sldId id="285" r:id="rId65"/>
    <p:sldId id="286" r:id="rId66"/>
    <p:sldId id="299" r:id="rId67"/>
    <p:sldId id="300" r:id="rId68"/>
    <p:sldId id="1432" r:id="rId69"/>
    <p:sldId id="273" r:id="rId70"/>
    <p:sldId id="274" r:id="rId71"/>
    <p:sldId id="295" r:id="rId7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935"/>
    <a:srgbClr val="FB795B"/>
    <a:srgbClr val="F8925D"/>
    <a:srgbClr val="FF4E50"/>
    <a:srgbClr val="E5FFF5"/>
    <a:srgbClr val="09FFE2"/>
    <a:srgbClr val="0DF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/>
      <a:tcStyle>
        <a:tcBdr/>
        <a:fill>
          <a:solidFill>
            <a:srgbClr val="E6EFF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5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1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01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5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50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0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E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778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60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55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9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  <a:lvl2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2pPr>
            <a:lvl3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3pPr>
            <a:lvl4pPr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4pPr>
            <a:lvl5pPr marL="2194560" indent="-365760"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78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73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9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95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90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1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2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3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6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24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grpSp>
          <p:nvGrpSpPr>
            <p:cNvPr id="7" name="Group"/>
            <p:cNvGrpSpPr/>
            <p:nvPr/>
          </p:nvGrpSpPr>
          <p:grpSpPr>
            <a:xfrm>
              <a:off x="2743200" y="3540125"/>
              <a:ext cx="6392863" cy="3309938"/>
              <a:chOff x="0" y="0"/>
              <a:chExt cx="6392862" cy="3309937"/>
            </a:xfrm>
          </p:grpSpPr>
          <p:sp>
            <p:nvSpPr>
              <p:cNvPr id="2" name="Shape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" name="Shape"/>
              <p:cNvSpPr/>
              <p:nvPr/>
            </p:nvSpPr>
            <p:spPr>
              <a:xfrm>
                <a:off x="3876675" y="700087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" name="Shape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" name="Shape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Shape"/>
              <p:cNvSpPr/>
              <p:nvPr/>
            </p:nvSpPr>
            <p:spPr>
              <a:xfrm>
                <a:off x="4402137" y="138112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" name="Shape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27175"/>
            <a:ext cx="8229600" cy="460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2pPr marL="783771" indent="-326571">
              <a:defRPr sz="3200">
                <a:solidFill>
                  <a:srgbClr val="F3FFEA"/>
                </a:solidFill>
              </a:defRPr>
            </a:lvl2pPr>
            <a:lvl3pPr marL="1219200" indent="-304800">
              <a:defRPr sz="3200">
                <a:solidFill>
                  <a:srgbClr val="00FFEC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235200" indent="-406400"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0395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342899" marR="0" indent="-342899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1pPr>
      <a:lvl2pPr marL="865414" marR="0" indent="-408214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3pPr>
      <a:lvl4pPr marL="1828800" marR="0" indent="-4572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4pPr>
      <a:lvl5pPr marL="23368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5pPr>
      <a:lvl6pPr marL="27940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6pPr>
      <a:lvl7pPr marL="32512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7pPr>
      <a:lvl8pPr marL="37084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8pPr>
      <a:lvl9pPr marL="41656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tif"/><Relationship Id="rId4" Type="http://schemas.openxmlformats.org/officeDocument/2006/relationships/image" Target="../media/image37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t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t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6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3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"/><Relationship Id="rId3" Type="http://schemas.openxmlformats.org/officeDocument/2006/relationships/image" Target="../media/image64.tif"/><Relationship Id="rId7" Type="http://schemas.openxmlformats.org/officeDocument/2006/relationships/image" Target="../media/image68.ti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4" Type="http://schemas.openxmlformats.org/officeDocument/2006/relationships/image" Target="../media/image6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313821" cy="3154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dirty="0">
                <a:solidFill>
                  <a:srgbClr val="FFFF00"/>
                </a:solidFill>
                <a:effectLst/>
              </a:rPr>
              <a:t>Quantum gravity from the</a:t>
            </a:r>
            <a:br>
              <a:rPr lang="en-US" sz="4900" dirty="0">
                <a:solidFill>
                  <a:srgbClr val="FFFF00"/>
                </a:solidFill>
                <a:effectLst/>
              </a:rPr>
            </a:br>
            <a:r>
              <a:rPr lang="en-US" sz="4900" dirty="0">
                <a:solidFill>
                  <a:srgbClr val="FFFF00"/>
                </a:solidFill>
                <a:effectLst/>
              </a:rPr>
              <a:t>beginning to the present Universe </a:t>
            </a:r>
            <a:br>
              <a:rPr lang="en-US" sz="36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41D57-B53A-C540-B2CA-82C58FDD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5" y="4426010"/>
            <a:ext cx="3470366" cy="22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59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B36F-7F57-C742-BF82-427D1B17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69442" cy="3804067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chemeClr val="tx1"/>
                </a:solidFill>
              </a:rPr>
              <a:t>Quantum gravity 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flattens scalar potentials</a:t>
            </a:r>
          </a:p>
        </p:txBody>
      </p:sp>
    </p:spTree>
    <p:extLst>
      <p:ext uri="{BB962C8B-B14F-4D97-AF65-F5344CB8AC3E}">
        <p14:creationId xmlns:p14="http://schemas.microsoft.com/office/powerpoint/2010/main" val="17444862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115616" y="1542239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2780928"/>
            <a:ext cx="81115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latin typeface="+mn-lt"/>
              </a:rPr>
              <a:t>The quartic scalar coupling </a:t>
            </a:r>
            <a:r>
              <a:rPr lang="el-GR" sz="2800" dirty="0"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sz="2800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sz="2800" dirty="0">
                <a:latin typeface="+mn-lt"/>
                <a:cs typeface="Arial"/>
              </a:rPr>
              <a:t>at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A&gt;0 it flows towards the fixed point as k is lowered:   </a:t>
            </a:r>
            <a:r>
              <a:rPr lang="en-US" sz="2800" dirty="0">
                <a:solidFill>
                  <a:srgbClr val="0DFF1A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 UV – complete theory it is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predicted</a:t>
            </a:r>
            <a:r>
              <a:rPr lang="en-US" sz="2800" dirty="0">
                <a:latin typeface="+mn-lt"/>
                <a:cs typeface="Arial"/>
              </a:rPr>
              <a:t> to assume the fixed point value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355976" y="1599663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08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4139952" y="4228951"/>
            <a:ext cx="1163365" cy="91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227" y="3272409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16739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squared Planck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A59FF-781A-0447-BE22-19DCE6AF0914}"/>
              </a:ext>
            </a:extLst>
          </p:cNvPr>
          <p:cNvSpPr txBox="1"/>
          <p:nvPr/>
        </p:nvSpPr>
        <p:spPr>
          <a:xfrm>
            <a:off x="539552" y="554224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length scales smaller than the Planck length: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metric fluctuations dominate, constant A</a:t>
            </a:r>
          </a:p>
        </p:txBody>
      </p:sp>
    </p:spTree>
    <p:extLst>
      <p:ext uri="{BB962C8B-B14F-4D97-AF65-F5344CB8AC3E}">
        <p14:creationId xmlns:p14="http://schemas.microsoft.com/office/powerpoint/2010/main" val="33491017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for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quartic scalar coupling predicted to be very small at transition scale where gravity decouples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18895359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of mass of Higgs boson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3905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B1F9-B5B0-1441-8B28-12960FAD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3189" cy="31543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Scaling solutions</a:t>
            </a:r>
          </a:p>
        </p:txBody>
      </p:sp>
    </p:spTree>
    <p:extLst>
      <p:ext uri="{BB962C8B-B14F-4D97-AF65-F5344CB8AC3E}">
        <p14:creationId xmlns:p14="http://schemas.microsoft.com/office/powerpoint/2010/main" val="13539658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33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35" name="TextBox 1"/>
          <p:cNvSpPr txBox="1"/>
          <p:nvPr/>
        </p:nvSpPr>
        <p:spPr>
          <a:xfrm>
            <a:off x="5508104" y="1916115"/>
            <a:ext cx="2952328" cy="548045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normalizable theo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FFE2"/>
                </a:solidFill>
              </a:defRPr>
            </a:lvl1pPr>
          </a:lstStyle>
          <a:p>
            <a:r>
              <a:rPr dirty="0"/>
              <a:t>Renormalizable theories</a:t>
            </a:r>
          </a:p>
        </p:txBody>
      </p:sp>
      <p:sp>
        <p:nvSpPr>
          <p:cNvPr id="114" name="1) Ultraviolet fixed point :…"/>
          <p:cNvSpPr txBox="1">
            <a:spLocks noGrp="1"/>
          </p:cNvSpPr>
          <p:nvPr>
            <p:ph type="body" idx="1"/>
          </p:nvPr>
        </p:nvSpPr>
        <p:spPr>
          <a:xfrm>
            <a:off x="457200" y="2361108"/>
            <a:ext cx="8509000" cy="750813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1) Ultraviolet fixed point :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FFF03"/>
                </a:solidFill>
              </a:rPr>
              <a:t>scaling solution 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endParaRPr>
              <a:solidFill>
                <a:srgbClr val="0FFF03"/>
              </a:solidFill>
            </a:endParaRP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2) Flow away from fixed point :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0FF12"/>
                </a:solidFill>
              </a:rPr>
              <a:t>relevant parameters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93D0-E475-DF43-9254-22A50334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D6CBA-F239-AF4D-B371-6241D718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52740"/>
          </a:xfrm>
        </p:spPr>
        <p:txBody>
          <a:bodyPr/>
          <a:lstStyle/>
          <a:p>
            <a:r>
              <a:rPr lang="en-US" sz="3600" dirty="0"/>
              <a:t>At fixed point: all ( infinitely many ) dimensionless couplings take fixed values</a:t>
            </a:r>
          </a:p>
          <a:p>
            <a:endParaRPr lang="en-US" sz="3600" dirty="0"/>
          </a:p>
          <a:p>
            <a:r>
              <a:rPr lang="en-US" sz="3600" dirty="0"/>
              <a:t>Whole scalar potential is fixed, for arbitrary values of scalar field</a:t>
            </a:r>
          </a:p>
          <a:p>
            <a:endParaRPr lang="en-US" sz="3600" dirty="0"/>
          </a:p>
          <a:p>
            <a:r>
              <a:rPr lang="en-US" sz="3600" dirty="0"/>
              <a:t>Functional flow equations are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62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ing solutions are restri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solutions are restrictive</a:t>
            </a:r>
          </a:p>
        </p:txBody>
      </p:sp>
      <p:sp>
        <p:nvSpPr>
          <p:cNvPr id="177" name="Scaling solutions are particular solutions of non-linear differential equations…"/>
          <p:cNvSpPr txBox="1">
            <a:spLocks noGrp="1"/>
          </p:cNvSpPr>
          <p:nvPr>
            <p:ph type="body" idx="1"/>
          </p:nvPr>
        </p:nvSpPr>
        <p:spPr>
          <a:xfrm>
            <a:off x="457200" y="2263576"/>
            <a:ext cx="8229600" cy="4265564"/>
          </a:xfrm>
          <a:prstGeom prst="rect">
            <a:avLst/>
          </a:prstGeom>
        </p:spPr>
        <p:txBody>
          <a:bodyPr/>
          <a:lstStyle/>
          <a:p>
            <a:r>
              <a:t>Scaling solutions are particular solutions of non-linear differential equations</a:t>
            </a:r>
          </a:p>
          <a:p>
            <a:r>
              <a:t>In presence of gravitational fluctuations: scalar effective potential no longer approximated by polynomial</a:t>
            </a:r>
          </a:p>
        </p:txBody>
      </p:sp>
    </p:spTree>
    <p:extLst>
      <p:ext uri="{BB962C8B-B14F-4D97-AF65-F5344CB8AC3E}">
        <p14:creationId xmlns:p14="http://schemas.microsoft.com/office/powerpoint/2010/main" val="31338861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1ABA-C6D3-1F42-8489-A0095B33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Graviton fluctuations matter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39B39-E245-094D-9704-CE176A71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19610" y="1800117"/>
            <a:ext cx="5704779" cy="2728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B3E8E-3F4C-4440-B40A-F9B91574F8A9}"/>
              </a:ext>
            </a:extLst>
          </p:cNvPr>
          <p:cNvSpPr txBox="1"/>
          <p:nvPr/>
        </p:nvSpPr>
        <p:spPr>
          <a:xfrm>
            <a:off x="457201" y="5329989"/>
            <a:ext cx="89150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Quantum gravity needs method to take them into account</a:t>
            </a:r>
          </a:p>
        </p:txBody>
      </p:sp>
    </p:spTree>
    <p:extLst>
      <p:ext uri="{BB962C8B-B14F-4D97-AF65-F5344CB8AC3E}">
        <p14:creationId xmlns:p14="http://schemas.microsoft.com/office/powerpoint/2010/main" val="234130889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F95-F007-5446-8B28-36A0788F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505B-4C10-F74C-83A6-99F33A7C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5053"/>
            <a:ext cx="8229600" cy="47885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Cosmology involves scalar potentials over large range of field values</a:t>
            </a:r>
          </a:p>
          <a:p>
            <a:endParaRPr lang="en-US" dirty="0"/>
          </a:p>
          <a:p>
            <a:r>
              <a:rPr lang="en-US" dirty="0" err="1"/>
              <a:t>Inflaton</a:t>
            </a:r>
            <a:r>
              <a:rPr lang="en-US" dirty="0"/>
              <a:t> potential</a:t>
            </a:r>
          </a:p>
          <a:p>
            <a:endParaRPr lang="en-US" dirty="0"/>
          </a:p>
          <a:p>
            <a:r>
              <a:rPr lang="en-US" dirty="0"/>
              <a:t>Higgs potential for Higgs inflation</a:t>
            </a:r>
          </a:p>
          <a:p>
            <a:endParaRPr lang="en-US" dirty="0"/>
          </a:p>
          <a:p>
            <a:r>
              <a:rPr lang="en-US" dirty="0" err="1"/>
              <a:t>Cosmon</a:t>
            </a:r>
            <a:r>
              <a:rPr lang="en-US" dirty="0"/>
              <a:t> potential for dynamical dark energy 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07986331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3A4-4B91-AA48-915F-71F1815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8147"/>
            <a:ext cx="7904747" cy="4764505"/>
          </a:xfrm>
        </p:spPr>
        <p:txBody>
          <a:bodyPr/>
          <a:lstStyle/>
          <a:p>
            <a:r>
              <a:rPr lang="en-US" b="0" i="1" dirty="0">
                <a:solidFill>
                  <a:schemeClr val="tx1"/>
                </a:solidFill>
              </a:rPr>
              <a:t>Quantum gravity :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these potentials are not arbitrary</a:t>
            </a:r>
          </a:p>
        </p:txBody>
      </p:sp>
    </p:spTree>
    <p:extLst>
      <p:ext uri="{BB962C8B-B14F-4D97-AF65-F5344CB8AC3E}">
        <p14:creationId xmlns:p14="http://schemas.microsoft.com/office/powerpoint/2010/main" val="36487242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4912-55A2-0442-8004-40DC2611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Dilaton</a:t>
            </a:r>
            <a:r>
              <a:rPr lang="en-US" dirty="0"/>
              <a:t> 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FE44B-5660-5948-AF8E-42354B35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12274"/>
            <a:ext cx="8229600" cy="41168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quantum gravity coupled to a scalar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err="1">
                <a:solidFill>
                  <a:srgbClr val="E5FFF5"/>
                </a:solidFill>
              </a:rPr>
              <a:t>Henz</a:t>
            </a:r>
            <a:r>
              <a:rPr lang="en-US" sz="2800" dirty="0">
                <a:solidFill>
                  <a:srgbClr val="E5FFF5"/>
                </a:solidFill>
              </a:rPr>
              <a:t>, Pawlowski, </a:t>
            </a:r>
            <a:r>
              <a:rPr lang="en-US" sz="2800" dirty="0" err="1">
                <a:solidFill>
                  <a:srgbClr val="E5FFF5"/>
                </a:solidFill>
              </a:rPr>
              <a:t>Rodigast</a:t>
            </a:r>
            <a:r>
              <a:rPr lang="en-US" sz="2800" dirty="0">
                <a:solidFill>
                  <a:srgbClr val="E5FFF5"/>
                </a:solidFill>
              </a:rPr>
              <a:t>, Yamada, Reichert,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E5FFF5"/>
                </a:solidFill>
              </a:rPr>
              <a:t>Eichhorn, Pauly, Laporte, Pereira, Saueressig, Wang…</a:t>
            </a:r>
          </a:p>
        </p:txBody>
      </p:sp>
    </p:spTree>
    <p:extLst>
      <p:ext uri="{BB962C8B-B14F-4D97-AF65-F5344CB8AC3E}">
        <p14:creationId xmlns:p14="http://schemas.microsoft.com/office/powerpoint/2010/main" val="127971101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aling potential 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FFEE"/>
                </a:solidFill>
              </a:defRPr>
            </a:pPr>
            <a:r>
              <a:t>Scaling potential in </a:t>
            </a:r>
          </a:p>
          <a:p>
            <a:pPr>
              <a:defRPr>
                <a:solidFill>
                  <a:srgbClr val="04FFEE"/>
                </a:solidFill>
              </a:defRPr>
            </a:pPr>
            <a:r>
              <a:t>standard model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1" y="1788565"/>
            <a:ext cx="5268590" cy="49773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C2372-9898-B64D-BA75-792418B5C5BA}"/>
              </a:ext>
            </a:extLst>
          </p:cNvPr>
          <p:cNvSpPr txBox="1"/>
          <p:nvPr/>
        </p:nvSpPr>
        <p:spPr>
          <a:xfrm>
            <a:off x="6448926" y="1949116"/>
            <a:ext cx="25593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u : dimensionless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potential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u= U/k</a:t>
            </a:r>
            <a:r>
              <a:rPr lang="en-US" baseline="30000" dirty="0"/>
              <a:t>4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23818-4EF4-3C43-9F3B-F61E2E734522}"/>
              </a:ext>
            </a:extLst>
          </p:cNvPr>
          <p:cNvSpPr txBox="1"/>
          <p:nvPr/>
        </p:nvSpPr>
        <p:spPr>
          <a:xfrm>
            <a:off x="6448926" y="3886200"/>
            <a:ext cx="25554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6718138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: flat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72" y="2049067"/>
            <a:ext cx="5596547" cy="37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406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905C-7420-DE5B-2886-081B1FA6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250572" cy="1862561"/>
          </a:xfrm>
        </p:spPr>
        <p:txBody>
          <a:bodyPr/>
          <a:lstStyle/>
          <a:p>
            <a:r>
              <a:rPr lang="en-US" dirty="0"/>
              <a:t>Derivative expansion of effective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09B16-1108-F53C-C04E-33E1D4A1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9" y="2913247"/>
            <a:ext cx="7923841" cy="1031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4162F-FA35-AE3D-6FFC-186C2CD23CF9}"/>
              </a:ext>
            </a:extLst>
          </p:cNvPr>
          <p:cNvSpPr txBox="1"/>
          <p:nvPr/>
        </p:nvSpPr>
        <p:spPr>
          <a:xfrm>
            <a:off x="2732926" y="4798031"/>
            <a:ext cx="339291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variable gravity</a:t>
            </a:r>
          </a:p>
        </p:txBody>
      </p:sp>
    </p:spTree>
    <p:extLst>
      <p:ext uri="{BB962C8B-B14F-4D97-AF65-F5344CB8AC3E}">
        <p14:creationId xmlns:p14="http://schemas.microsoft.com/office/powerpoint/2010/main" val="32922966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efficient of curvature scalar in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Coefficient of curvature scalar in standard model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5" y="1698484"/>
            <a:ext cx="5581759" cy="49696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2698-C205-C549-9BE3-681AC2E22184}"/>
              </a:ext>
            </a:extLst>
          </p:cNvPr>
          <p:cNvSpPr txBox="1"/>
          <p:nvPr/>
        </p:nvSpPr>
        <p:spPr>
          <a:xfrm>
            <a:off x="6388768" y="1883884"/>
            <a:ext cx="2589979" cy="282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 : dimensionless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field dependent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squared Planck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mass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 =2 F/ k</a:t>
            </a:r>
            <a:r>
              <a:rPr lang="en-US" baseline="30000" dirty="0"/>
              <a:t>2</a:t>
            </a: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30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26061-C3A0-9C4F-B423-635831EE2985}"/>
              </a:ext>
            </a:extLst>
          </p:cNvPr>
          <p:cNvSpPr txBox="1"/>
          <p:nvPr/>
        </p:nvSpPr>
        <p:spPr>
          <a:xfrm>
            <a:off x="6388768" y="4680284"/>
            <a:ext cx="205740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non-minimal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coupling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DFF1A"/>
                </a:solidFill>
              </a:rPr>
              <a:t>scalar field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to gravity</a:t>
            </a:r>
          </a:p>
        </p:txBody>
      </p:sp>
    </p:spTree>
    <p:extLst>
      <p:ext uri="{BB962C8B-B14F-4D97-AF65-F5344CB8AC3E}">
        <p14:creationId xmlns:p14="http://schemas.microsoft.com/office/powerpoint/2010/main" val="1862587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Scaling solution : flat potential,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non-minimal scalar- gravity coupling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72" y="2049067"/>
            <a:ext cx="5596547" cy="37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56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DF3C-764B-D244-A4E2-1BE5A4676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71" y="2674002"/>
            <a:ext cx="4242407" cy="271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2674002"/>
            <a:ext cx="4067720" cy="27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07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EC9B-8229-D44A-991F-4DCDD707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FDBB5-C708-574D-B8E7-D18E1CA7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753477"/>
            <a:ext cx="6315974" cy="40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95FF4-E8AD-9648-837D-14F46AF7472C}"/>
              </a:ext>
            </a:extLst>
          </p:cNvPr>
          <p:cNvSpPr txBox="1"/>
          <p:nvPr/>
        </p:nvSpPr>
        <p:spPr>
          <a:xfrm>
            <a:off x="5747657" y="4136572"/>
            <a:ext cx="2092317" cy="962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Energy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6FDDB-0962-9C4D-8FF1-FA9EB14DBA07}"/>
              </a:ext>
            </a:extLst>
          </p:cNvPr>
          <p:cNvSpPr txBox="1"/>
          <p:nvPr/>
        </p:nvSpPr>
        <p:spPr>
          <a:xfrm>
            <a:off x="1524000" y="3187338"/>
            <a:ext cx="1767840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</a:rPr>
              <a:t>Inflation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F747F-EAEE-194A-8F18-38EA5324628E}"/>
              </a:ext>
            </a:extLst>
          </p:cNvPr>
          <p:cNvSpPr txBox="1"/>
          <p:nvPr/>
        </p:nvSpPr>
        <p:spPr>
          <a:xfrm>
            <a:off x="457201" y="5956663"/>
            <a:ext cx="859971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Spokoiny, Peebles,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Vilenkin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Peloso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Rosati,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Dimopoulos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Valle,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Giovannini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E5FFF5"/>
                </a:solidFill>
              </a:rPr>
              <a:t>Brax</a:t>
            </a:r>
            <a:r>
              <a:rPr lang="en-US" sz="2000" dirty="0">
                <a:solidFill>
                  <a:srgbClr val="E5FFF5"/>
                </a:solidFill>
              </a:rPr>
              <a:t>, Martin, Hossain, </a:t>
            </a:r>
            <a:r>
              <a:rPr lang="en-US" sz="2000" dirty="0" err="1">
                <a:solidFill>
                  <a:srgbClr val="E5FFF5"/>
                </a:solidFill>
              </a:rPr>
              <a:t>Myrzakulov</a:t>
            </a:r>
            <a:r>
              <a:rPr lang="en-US" sz="2000" dirty="0">
                <a:solidFill>
                  <a:srgbClr val="E5FFF5"/>
                </a:solidFill>
              </a:rPr>
              <a:t>, Sami, </a:t>
            </a:r>
            <a:r>
              <a:rPr lang="en-US" sz="2000" dirty="0" err="1">
                <a:solidFill>
                  <a:srgbClr val="E5FFF5"/>
                </a:solidFill>
              </a:rPr>
              <a:t>Saridakis</a:t>
            </a:r>
            <a:r>
              <a:rPr lang="en-US" sz="2000" dirty="0">
                <a:solidFill>
                  <a:srgbClr val="E5FFF5"/>
                </a:solidFill>
              </a:rPr>
              <a:t>, de </a:t>
            </a:r>
            <a:r>
              <a:rPr lang="en-US" sz="2000" dirty="0" err="1">
                <a:solidFill>
                  <a:srgbClr val="E5FFF5"/>
                </a:solidFill>
              </a:rPr>
              <a:t>Haro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Salo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Bettoni</a:t>
            </a:r>
            <a:r>
              <a:rPr lang="en-US" sz="2000" dirty="0">
                <a:solidFill>
                  <a:srgbClr val="E5FFF5"/>
                </a:solidFill>
              </a:rPr>
              <a:t>, Rubio…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E5FFF5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805295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CD06-E2B6-6E84-BBFB-356AC279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3874A-08CB-8676-3889-81E910F7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21747"/>
            <a:ext cx="8229600" cy="4104416"/>
          </a:xfrm>
        </p:spPr>
        <p:txBody>
          <a:bodyPr/>
          <a:lstStyle/>
          <a:p>
            <a:r>
              <a:rPr lang="en-US" sz="3600" dirty="0"/>
              <a:t>Gravity is </a:t>
            </a:r>
            <a:r>
              <a:rPr lang="en-US" sz="3600" dirty="0">
                <a:solidFill>
                  <a:srgbClr val="FFFF00"/>
                </a:solidFill>
              </a:rPr>
              <a:t>field theory</a:t>
            </a:r>
            <a:r>
              <a:rPr lang="en-US" sz="3600" dirty="0"/>
              <a:t>. Similar to electrodynamics. Metric field.</a:t>
            </a:r>
          </a:p>
          <a:p>
            <a:r>
              <a:rPr lang="en-US" sz="3600" dirty="0"/>
              <a:t>Gravity is </a:t>
            </a:r>
            <a:r>
              <a:rPr lang="en-US" sz="3600" dirty="0">
                <a:solidFill>
                  <a:srgbClr val="FFFF00"/>
                </a:solidFill>
              </a:rPr>
              <a:t>gauge theory</a:t>
            </a:r>
            <a:r>
              <a:rPr lang="en-US" sz="3600" dirty="0"/>
              <a:t>. Similar to QED or QCD. Gauge symmetry: general coordinate transformations ( diffeomorphisms )</a:t>
            </a:r>
          </a:p>
          <a:p>
            <a:r>
              <a:rPr lang="en-US" sz="3600" dirty="0"/>
              <a:t>Quantum gravity: include </a:t>
            </a:r>
            <a:r>
              <a:rPr lang="en-US" sz="3600" dirty="0">
                <a:solidFill>
                  <a:srgbClr val="FFFF00"/>
                </a:solidFill>
              </a:rPr>
              <a:t>metric fluctuations </a:t>
            </a:r>
            <a:r>
              <a:rPr lang="en-US" sz="3600" dirty="0"/>
              <a:t>in functional integral</a:t>
            </a:r>
          </a:p>
        </p:txBody>
      </p:sp>
    </p:spTree>
    <p:extLst>
      <p:ext uri="{BB962C8B-B14F-4D97-AF65-F5344CB8AC3E}">
        <p14:creationId xmlns:p14="http://schemas.microsoft.com/office/powerpoint/2010/main" val="10761594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9BAC-22BB-2D4A-9F01-A98532D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99120" cy="14061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Weyl transformation for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variable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017B5-AF58-D643-A540-DAE798E9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03" y="2996179"/>
            <a:ext cx="6496045" cy="84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E96B4-AEC0-364C-A854-DEB04148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86" y="4038964"/>
            <a:ext cx="6479962" cy="871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42894-C322-E347-8FA2-C3E8AC7D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03" y="5294627"/>
            <a:ext cx="2014344" cy="1028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D3AC6-15E8-7543-ADFA-B5572487F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81" y="5416272"/>
            <a:ext cx="4630875" cy="84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66FF9-53F9-E045-AAF7-02F7F9E3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51" y="1920580"/>
            <a:ext cx="3533140" cy="51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8C834-3D5B-084F-B477-4A0F443C3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09" y="1892688"/>
            <a:ext cx="3793788" cy="5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671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1DB4B0-617E-5641-B353-FEF020EC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2E871-49EC-EF4F-8F0B-878D05A2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6" y="3780972"/>
            <a:ext cx="4008120" cy="267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5C78D-567E-5A4B-88C0-A4A60F73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87" y="2309601"/>
            <a:ext cx="4050344" cy="110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560E1-C046-7444-BD3D-0DAC6DEE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69" y="2290355"/>
            <a:ext cx="2736306" cy="111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81E28-AE48-2D4B-8CB4-F535C4C4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926" y="4924170"/>
            <a:ext cx="1833626" cy="93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532E0-7917-244A-B225-BD48F9D924FF}"/>
              </a:ext>
            </a:extLst>
          </p:cNvPr>
          <p:cNvSpPr txBox="1"/>
          <p:nvPr/>
        </p:nvSpPr>
        <p:spPr>
          <a:xfrm>
            <a:off x="5815584" y="3922776"/>
            <a:ext cx="241027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For low energy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standard model :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7843167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27" y="4185920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790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Mass scales in Einstein frame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E9B1F-C2B6-814D-B367-7849D2F3E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Renormalization scale k is no longer present</a:t>
            </a:r>
          </a:p>
          <a:p>
            <a:pPr marL="0" indent="0">
              <a:buNone/>
            </a:pPr>
            <a:r>
              <a:rPr lang="en-US" sz="3600" dirty="0"/>
              <a:t>Planck mass M not intrinsic: introduced only by change of variables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8" y="4285305"/>
            <a:ext cx="5043170" cy="149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64" y="4272931"/>
            <a:ext cx="2383426" cy="15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1286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Asymptotic solution of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cosmological constant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77" y="4268113"/>
            <a:ext cx="3238500" cy="207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6BF33-AE2D-18DA-F8B5-71C487D04658}"/>
              </a:ext>
            </a:extLst>
          </p:cNvPr>
          <p:cNvSpPr txBox="1"/>
          <p:nvPr/>
        </p:nvSpPr>
        <p:spPr>
          <a:xfrm>
            <a:off x="5260369" y="4695290"/>
            <a:ext cx="364732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 tiny parameter !</a:t>
            </a:r>
          </a:p>
        </p:txBody>
      </p:sp>
    </p:spTree>
    <p:extLst>
      <p:ext uri="{BB962C8B-B14F-4D97-AF65-F5344CB8AC3E}">
        <p14:creationId xmlns:p14="http://schemas.microsoft.com/office/powerpoint/2010/main" val="227541031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19235938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Quantum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8488" cy="14718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Quantum scale symmetry</a:t>
            </a:r>
          </a:p>
        </p:txBody>
      </p:sp>
      <p:sp>
        <p:nvSpPr>
          <p:cNvPr id="300" name="Exactly on fixed point:…"/>
          <p:cNvSpPr txBox="1"/>
          <p:nvPr/>
        </p:nvSpPr>
        <p:spPr>
          <a:xfrm>
            <a:off x="210312" y="1618488"/>
            <a:ext cx="8567928" cy="489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Exactly on fixed point: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No </a:t>
            </a:r>
            <a:r>
              <a:rPr dirty="0">
                <a:solidFill>
                  <a:srgbClr val="00FF00"/>
                </a:solidFill>
              </a:rPr>
              <a:t>parameter</a:t>
            </a:r>
            <a:r>
              <a:rPr dirty="0"/>
              <a:t> with dimension of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length or mass is present in the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dirty="0"/>
              <a:t>quantum effective action</a:t>
            </a:r>
            <a:r>
              <a:rPr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lang="en-US" dirty="0">
                <a:solidFill>
                  <a:srgbClr val="FE5935"/>
                </a:solidFill>
              </a:rPr>
              <a:t>EVEN NOT k !</a:t>
            </a:r>
            <a:endParaRPr dirty="0">
              <a:solidFill>
                <a:srgbClr val="FE5935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endParaRPr dirty="0">
              <a:solidFill>
                <a:srgbClr val="FFFF00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Then </a:t>
            </a:r>
            <a:r>
              <a:rPr dirty="0">
                <a:solidFill>
                  <a:srgbClr val="00FF00"/>
                </a:solidFill>
              </a:rPr>
              <a:t>invariance</a:t>
            </a:r>
            <a:r>
              <a:rPr dirty="0"/>
              <a:t> under 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dilatations or global scale transformations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is realized as a </a:t>
            </a:r>
            <a:r>
              <a:rPr dirty="0">
                <a:solidFill>
                  <a:srgbClr val="00FF00"/>
                </a:solidFill>
              </a:rPr>
              <a:t>quantum symmetry</a:t>
            </a:r>
            <a:r>
              <a:rPr dirty="0"/>
              <a:t>.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endParaRPr dirty="0"/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Continuous global symmetry </a:t>
            </a:r>
          </a:p>
        </p:txBody>
      </p:sp>
      <p:pic>
        <p:nvPicPr>
          <p:cNvPr id="301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68" y="1618488"/>
            <a:ext cx="2376488" cy="234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793407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332075315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pontaneous breaking  of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498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47FFF6"/>
                </a:solidFill>
              </a:defRPr>
            </a:pPr>
            <a:r>
              <a:t>Spontaneous breaking </a:t>
            </a:r>
            <a:br/>
            <a:r>
              <a:t>of scale symmetry</a:t>
            </a:r>
          </a:p>
        </p:txBody>
      </p:sp>
      <p:sp>
        <p:nvSpPr>
          <p:cNvPr id="386" name="expectation value of scalar field breaks scale symmetry spontaneously…"/>
          <p:cNvSpPr txBox="1">
            <a:spLocks noGrp="1"/>
          </p:cNvSpPr>
          <p:nvPr>
            <p:ph type="body" idx="4294967295"/>
          </p:nvPr>
        </p:nvSpPr>
        <p:spPr>
          <a:xfrm>
            <a:off x="457200" y="2276475"/>
            <a:ext cx="8229600" cy="38496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expectation value of scalar field breaks scale symmetry spontaneously</a:t>
            </a:r>
          </a:p>
          <a:p>
            <a:r>
              <a:t>massive particles are compatible with scale symmetry</a:t>
            </a:r>
          </a:p>
          <a:p>
            <a:r>
              <a:t>in presence of massive particles : sign of exact scale symmetry is exactly </a:t>
            </a:r>
            <a:r>
              <a:rPr>
                <a:solidFill>
                  <a:srgbClr val="FFFF00"/>
                </a:solidFill>
              </a:rPr>
              <a:t>massless Goldstone boson</a:t>
            </a:r>
            <a:r>
              <a:t> – the dilaton</a:t>
            </a:r>
          </a:p>
        </p:txBody>
      </p:sp>
    </p:spTree>
    <p:extLst>
      <p:ext uri="{BB962C8B-B14F-4D97-AF65-F5344CB8AC3E}">
        <p14:creationId xmlns:p14="http://schemas.microsoft.com/office/powerpoint/2010/main" val="176555610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34F4-00DE-1C4A-AF77-CC22E26F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97253" cy="37099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9199279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98D8-5ADE-8EF8-412C-4B848E58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D91E5-8D57-F9CB-CD35-6AB1E9640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Quantum gravity is similar to other quantum field theories</a:t>
            </a:r>
          </a:p>
          <a:p>
            <a:r>
              <a:rPr lang="en-US" sz="3600" dirty="0"/>
              <a:t>Difference: metric is tensor, gauge bosons are vectors</a:t>
            </a:r>
          </a:p>
          <a:p>
            <a:r>
              <a:rPr lang="en-US" sz="3600" dirty="0"/>
              <a:t>Difference: Quantum gravity is not </a:t>
            </a:r>
            <a:r>
              <a:rPr lang="en-US" sz="3600" dirty="0">
                <a:solidFill>
                  <a:srgbClr val="FFFF00"/>
                </a:solidFill>
              </a:rPr>
              <a:t>perturbatively</a:t>
            </a:r>
            <a:r>
              <a:rPr lang="en-US" sz="3600" dirty="0"/>
              <a:t> renormalizable</a:t>
            </a:r>
          </a:p>
          <a:p>
            <a:r>
              <a:rPr lang="en-US" sz="3600" dirty="0"/>
              <a:t>no small coupling, effective coupling q</a:t>
            </a:r>
            <a:r>
              <a:rPr lang="en-US" sz="3600" baseline="30000" dirty="0"/>
              <a:t>2</a:t>
            </a:r>
            <a:r>
              <a:rPr lang="en-US" sz="3600" dirty="0"/>
              <a:t>/M</a:t>
            </a:r>
            <a:r>
              <a:rPr lang="en-US" sz="3600" baseline="30000" dirty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4097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Asymptotically vanishing </a:t>
            </a:r>
          </a:p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cosmological „constant“</a:t>
            </a:r>
          </a:p>
        </p:txBody>
      </p:sp>
      <p:sp>
        <p:nvSpPr>
          <p:cNvPr id="193" name="Inhaltsplatzhalter 3"/>
          <p:cNvSpPr txBox="1">
            <a:spLocks noGrp="1"/>
          </p:cNvSpPr>
          <p:nvPr>
            <p:ph type="body" idx="1"/>
          </p:nvPr>
        </p:nvSpPr>
        <p:spPr>
          <a:xfrm>
            <a:off x="190500" y="1785242"/>
            <a:ext cx="8229600" cy="3768627"/>
          </a:xfrm>
          <a:prstGeom prst="rect">
            <a:avLst/>
          </a:prstGeom>
        </p:spPr>
        <p:txBody>
          <a:bodyPr/>
          <a:lstStyle/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What matters : Ratio of potential divided by fourth power of Planck mass</a:t>
            </a:r>
          </a:p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vanishes for </a:t>
            </a:r>
            <a:r>
              <a:rPr dirty="0" err="1"/>
              <a:t>χ</a:t>
            </a:r>
            <a:r>
              <a:rPr dirty="0"/>
              <a:t> → ∞ !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8" y="2882822"/>
            <a:ext cx="5696429" cy="109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08" y="5818379"/>
            <a:ext cx="2812728" cy="92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rcRect l="3725" r="3725" b="30311"/>
          <a:stretch>
            <a:fillRect/>
          </a:stretch>
        </p:blipFill>
        <p:spPr>
          <a:xfrm>
            <a:off x="6948951" y="2691209"/>
            <a:ext cx="1877921" cy="147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/>
          <a:srcRect b="27798"/>
          <a:stretch>
            <a:fillRect/>
          </a:stretch>
        </p:blipFill>
        <p:spPr>
          <a:xfrm>
            <a:off x="6814609" y="4335624"/>
            <a:ext cx="2146750" cy="13800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k= 2 • 10-3 eV"/>
          <p:cNvSpPr txBox="1"/>
          <p:nvPr/>
        </p:nvSpPr>
        <p:spPr>
          <a:xfrm>
            <a:off x="4282350" y="5921473"/>
            <a:ext cx="2659582" cy="63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k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= 2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•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10</a:t>
            </a:r>
            <a:r>
              <a:rPr baseline="29714">
                <a:latin typeface="Garamond"/>
                <a:ea typeface="Garamond"/>
                <a:cs typeface="Garamond"/>
                <a:sym typeface="Garamond"/>
              </a:rPr>
              <a:t>-3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eV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2" y="476250"/>
            <a:ext cx="8229601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Quintessence</a:t>
            </a:r>
          </a:p>
        </p:txBody>
      </p:sp>
      <p:sp>
        <p:nvSpPr>
          <p:cNvPr id="201" name="Rectangle 3"/>
          <p:cNvSpPr txBox="1">
            <a:spLocks noGrp="1"/>
          </p:cNvSpPr>
          <p:nvPr>
            <p:ph type="body" idx="4294967295"/>
          </p:nvPr>
        </p:nvSpPr>
        <p:spPr>
          <a:xfrm>
            <a:off x="827087" y="2565400"/>
            <a:ext cx="7705726" cy="40211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100"/>
              </a:spcBef>
              <a:buSzTx/>
              <a:buFont typeface="Wingdings"/>
              <a:buNone/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</a:t>
            </a:r>
            <a:r>
              <a:rPr sz="4000"/>
              <a:t>Dynamical dark energy ,</a:t>
            </a:r>
          </a:p>
          <a:p>
            <a:pPr marL="342900" indent="-342900">
              <a:spcBef>
                <a:spcPts val="900"/>
              </a:spcBef>
              <a:buSzTx/>
              <a:buFont typeface="Wingdings"/>
              <a:buNone/>
              <a:defRPr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generated by  </a:t>
            </a:r>
            <a:r>
              <a:rPr>
                <a:solidFill>
                  <a:srgbClr val="FFFF00"/>
                </a:solidFill>
              </a:rPr>
              <a:t>scalar</a:t>
            </a:r>
            <a:r>
              <a:rPr>
                <a:solidFill>
                  <a:srgbClr val="33CC33"/>
                </a:solidFill>
              </a:rPr>
              <a:t> </a:t>
            </a:r>
            <a:r>
              <a:rPr>
                <a:solidFill>
                  <a:srgbClr val="FFFF00"/>
                </a:solidFill>
              </a:rPr>
              <a:t>field (cosmon )</a:t>
            </a:r>
          </a:p>
        </p:txBody>
      </p:sp>
      <p:sp>
        <p:nvSpPr>
          <p:cNvPr id="202" name="Text Box 4"/>
          <p:cNvSpPr txBox="1"/>
          <p:nvPr/>
        </p:nvSpPr>
        <p:spPr>
          <a:xfrm>
            <a:off x="2268538" y="5734050"/>
            <a:ext cx="6767512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C.Wetterich,Nucl.Phys.B302(1988)668,            24.9.87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P.J.E.Peebles,B.Ratra,ApJ.Lett.325(1988)L17,  20.10.87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prstGeom prst="rect">
            <a:avLst/>
          </a:prstGeom>
          <a:solidFill>
            <a:srgbClr val="33CCFF"/>
          </a:solidFill>
        </p:spPr>
        <p:txBody>
          <a:bodyPr>
            <a:normAutofit/>
          </a:bodyPr>
          <a:lstStyle/>
          <a:p>
            <a:pPr>
              <a:defRPr sz="40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Prediction :</a:t>
            </a:r>
            <a:br/>
            <a:br/>
            <a:r>
              <a:t> homogeneous dark energy</a:t>
            </a:r>
            <a:br/>
            <a:r>
              <a:t>influences recent cosmology</a:t>
            </a:r>
            <a:br/>
            <a:br/>
            <a:r>
              <a:t>- of same order as dark matter -</a:t>
            </a:r>
          </a:p>
        </p:txBody>
      </p:sp>
      <p:sp>
        <p:nvSpPr>
          <p:cNvPr id="205" name="Text Box 3"/>
          <p:cNvSpPr txBox="1"/>
          <p:nvPr/>
        </p:nvSpPr>
        <p:spPr>
          <a:xfrm>
            <a:off x="592138" y="4953000"/>
            <a:ext cx="8179555" cy="146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Original models do not fit the present observations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…. modifications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( different growth of neutrino mass )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rossover in quantum grav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Crossover in quantum gravity</a:t>
            </a:r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557337"/>
            <a:ext cx="8208963" cy="483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20" y="4511675"/>
            <a:ext cx="2376488" cy="234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D88FF-9D4F-8E49-8E2B-BAD1047D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262" y="4786313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363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implic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7FFF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Simplicity</a:t>
            </a:r>
          </a:p>
        </p:txBody>
      </p:sp>
      <p:sp>
        <p:nvSpPr>
          <p:cNvPr id="392" name="simple description of all cosmological epochs…"/>
          <p:cNvSpPr txBox="1">
            <a:spLocks noGrp="1"/>
          </p:cNvSpPr>
          <p:nvPr>
            <p:ph type="body" idx="4294967295"/>
          </p:nvPr>
        </p:nvSpPr>
        <p:spPr>
          <a:xfrm>
            <a:off x="457200" y="1989137"/>
            <a:ext cx="8229600" cy="41370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simple description of </a:t>
            </a:r>
            <a:r>
              <a:rPr>
                <a:solidFill>
                  <a:srgbClr val="FFFF00"/>
                </a:solidFill>
              </a:rPr>
              <a:t>all</a:t>
            </a:r>
            <a:r>
              <a:t> cosmological epochs</a:t>
            </a:r>
          </a:p>
          <a:p>
            <a:pPr marL="0" indent="0"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natural incorporation of Dark Energy :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inflation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Early Dark Energy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0623130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9FFE2"/>
                </a:solidFill>
              </a:rPr>
              <a:t>Metric</a:t>
            </a:r>
            <a:r>
              <a:rPr dirty="0">
                <a:solidFill>
                  <a:srgbClr val="09FFE2"/>
                </a:solidFill>
              </a:rPr>
              <a:t> frame</a:t>
            </a:r>
            <a:r>
              <a:rPr lang="en-US" dirty="0">
                <a:solidFill>
                  <a:srgbClr val="09FFE2"/>
                </a:solidFill>
              </a:rPr>
              <a:t>s</a:t>
            </a:r>
            <a:endParaRPr dirty="0">
              <a:solidFill>
                <a:srgbClr val="09FFE2"/>
              </a:solidFill>
            </a:endParaRP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58800" y="18796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“Weyl scaling” maps variable gravity model to Universe with fixed masses and standard expansion history. </a:t>
            </a:r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scaling solutions: scale k disappears !</a:t>
            </a:r>
          </a:p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Standard gravity coupled to scalar field. 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Exact equivalence of different frames !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“ different pictures”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Field relativity</a:t>
            </a: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/>
          <a:srcRect r="55547"/>
          <a:stretch>
            <a:fillRect/>
          </a:stretch>
        </p:blipFill>
        <p:spPr>
          <a:xfrm>
            <a:off x="4211959" y="1988840"/>
            <a:ext cx="2016870" cy="100171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feld 6"/>
          <p:cNvSpPr txBox="1"/>
          <p:nvPr/>
        </p:nvSpPr>
        <p:spPr>
          <a:xfrm>
            <a:off x="539750" y="2204864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213" name="Textfeld 7"/>
          <p:cNvSpPr txBox="1"/>
          <p:nvPr/>
        </p:nvSpPr>
        <p:spPr>
          <a:xfrm>
            <a:off x="755649" y="3395879"/>
            <a:ext cx="6624664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changes geometry,</a:t>
            </a:r>
            <a:endParaRPr>
              <a:solidFill>
                <a:srgbClr val="FFFFFF"/>
              </a:solidFill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 a coordinate transformation</a:t>
            </a: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/>
          <a:srcRect t="13718" b="17705"/>
          <a:stretch>
            <a:fillRect/>
          </a:stretch>
        </p:blipFill>
        <p:spPr>
          <a:xfrm>
            <a:off x="4932040" y="4968792"/>
            <a:ext cx="2775569" cy="163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4"/>
          <a:srcRect l="6898" t="58334" r="2068" b="1337"/>
          <a:stretch>
            <a:fillRect/>
          </a:stretch>
        </p:blipFill>
        <p:spPr>
          <a:xfrm>
            <a:off x="971600" y="4968792"/>
            <a:ext cx="2764659" cy="16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eft-Right Arrow 2"/>
          <p:cNvSpPr/>
          <p:nvPr/>
        </p:nvSpPr>
        <p:spPr>
          <a:xfrm>
            <a:off x="3851919" y="5589239"/>
            <a:ext cx="936105" cy="4320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4435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Zu </a:t>
            </a:r>
            <a:r>
              <a:rPr lang="en-US" i="1" dirty="0" err="1">
                <a:solidFill>
                  <a:srgbClr val="FFFF00"/>
                </a:solidFill>
              </a:rPr>
              <a:t>Anfang</a:t>
            </a:r>
            <a:r>
              <a:rPr lang="en-US" i="1" dirty="0">
                <a:solidFill>
                  <a:srgbClr val="FFFF00"/>
                </a:solidFill>
              </a:rPr>
              <a:t> war die Welt </a:t>
            </a:r>
            <a:r>
              <a:rPr lang="en-US" i="1" dirty="0" err="1">
                <a:solidFill>
                  <a:srgbClr val="FFFF00"/>
                </a:solidFill>
              </a:rPr>
              <a:t>öd</a:t>
            </a:r>
            <a:r>
              <a:rPr lang="en-US" i="1" dirty="0">
                <a:solidFill>
                  <a:srgbClr val="FFFF00"/>
                </a:solidFill>
              </a:rPr>
              <a:t> und leer und </a:t>
            </a:r>
            <a:r>
              <a:rPr lang="en-US" i="1" dirty="0" err="1">
                <a:solidFill>
                  <a:srgbClr val="FFFF00"/>
                </a:solidFill>
              </a:rPr>
              <a:t>währte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ewig</a:t>
            </a:r>
            <a:r>
              <a:rPr lang="en-US" i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227554036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3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3154-2E81-8211-B70F-AEEEFD6E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2945-6CA1-BC2D-2A17-5033C0EFB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Quantum gravity is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FF00"/>
                </a:solidFill>
              </a:rPr>
              <a:t>non-perturbatively renormalizable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Asymptotic safety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</a:t>
            </a:r>
            <a:r>
              <a:rPr lang="en-US" dirty="0">
                <a:solidFill>
                  <a:srgbClr val="E5FFF5"/>
                </a:solidFill>
              </a:rPr>
              <a:t>Weinberg, Reuter, …</a:t>
            </a:r>
          </a:p>
          <a:p>
            <a:pPr marL="0" indent="0">
              <a:buNone/>
            </a:pPr>
            <a:endParaRPr lang="en-US" dirty="0">
              <a:solidFill>
                <a:srgbClr val="E5FFF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E5FFF5"/>
                </a:solidFill>
              </a:rPr>
              <a:t>Uses </a:t>
            </a: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</p:spTree>
    <p:extLst>
      <p:ext uri="{BB962C8B-B14F-4D97-AF65-F5344CB8AC3E}">
        <p14:creationId xmlns:p14="http://schemas.microsoft.com/office/powerpoint/2010/main" val="392630561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9FFE2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80635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 the beginning was light-like emptiness.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173315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dramatic </a:t>
            </a:r>
            <a:r>
              <a:rPr lang="en-US" sz="2800" dirty="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 dirty="0"/>
              <a:t>started 13.7 billion years ago</a:t>
            </a:r>
          </a:p>
          <a:p>
            <a:r>
              <a:rPr lang="en-US" sz="2800" dirty="0"/>
              <a:t>at the beginning extremely short period of </a:t>
            </a:r>
            <a:r>
              <a:rPr lang="en-US" sz="2800" dirty="0">
                <a:solidFill>
                  <a:srgbClr val="FFFF00"/>
                </a:solidFill>
              </a:rPr>
              <a:t>cosmic inflation </a:t>
            </a:r>
            <a:r>
              <a:rPr lang="en-US" sz="2800" dirty="0"/>
              <a:t>with almost exponential expansion of the Universe, duration around 10</a:t>
            </a:r>
            <a:r>
              <a:rPr lang="en-US" sz="2800" baseline="30000" dirty="0"/>
              <a:t>-40</a:t>
            </a:r>
            <a:r>
              <a:rPr lang="en-US" sz="2800" dirty="0"/>
              <a:t> seconds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start with singularity </a:t>
            </a:r>
            <a:r>
              <a:rPr lang="en-US" sz="2800" dirty="0"/>
              <a:t>: our whole observable Universe evolves from one point</a:t>
            </a:r>
          </a:p>
          <a:p>
            <a:endParaRPr lang="en-US" dirty="0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8886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/>
              <a:t>Both stories are equivalent</a:t>
            </a:r>
          </a:p>
          <a:p>
            <a:r>
              <a:rPr lang="en-US" dirty="0"/>
              <a:t>related by field transformation of the 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metrics related by Weyl transformation, which depends on scalar field ( </a:t>
            </a:r>
            <a:r>
              <a:rPr lang="en-US" dirty="0" err="1"/>
              <a:t>inflaton</a:t>
            </a:r>
            <a:r>
              <a:rPr lang="en-US" dirty="0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161874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441429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04C2-58EF-0B44-9254-BDE2F02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BEC5-3761-8E45-9B46-74EDDC0D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13021"/>
            <a:ext cx="8229600" cy="4213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Fluctuations of the metric matter</a:t>
            </a:r>
          </a:p>
          <a:p>
            <a:r>
              <a:rPr lang="en-US" dirty="0"/>
              <a:t>They influence the behavior of scalar potentials for all field values</a:t>
            </a:r>
          </a:p>
          <a:p>
            <a:r>
              <a:rPr lang="en-US" dirty="0"/>
              <a:t>Quantum gravity relevant for early cosmology and late cosmology</a:t>
            </a:r>
          </a:p>
          <a:p>
            <a:r>
              <a:rPr lang="en-US" dirty="0"/>
              <a:t>Quantum scale symmetry is central ingredient for understanding cosmology</a:t>
            </a:r>
          </a:p>
          <a:p>
            <a:r>
              <a:rPr lang="en-US" dirty="0"/>
              <a:t>Understanding of quantum gravity fluctuations still in beginning stage</a:t>
            </a:r>
          </a:p>
        </p:txBody>
      </p:sp>
    </p:spTree>
    <p:extLst>
      <p:ext uri="{BB962C8B-B14F-4D97-AF65-F5344CB8AC3E}">
        <p14:creationId xmlns:p14="http://schemas.microsoft.com/office/powerpoint/2010/main" val="399249771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end"/>
          <p:cNvSpPr txBox="1"/>
          <p:nvPr/>
        </p:nvSpPr>
        <p:spPr>
          <a:xfrm>
            <a:off x="6496050" y="6197600"/>
            <a:ext cx="611496" cy="48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5767819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711F-8392-6640-8346-1C7B1483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25063" cy="416710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Fundamental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scale invariance</a:t>
            </a:r>
          </a:p>
        </p:txBody>
      </p:sp>
    </p:spTree>
    <p:extLst>
      <p:ext uri="{BB962C8B-B14F-4D97-AF65-F5344CB8AC3E}">
        <p14:creationId xmlns:p14="http://schemas.microsoft.com/office/powerpoint/2010/main" val="239354136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071743" cy="2347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FFE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138" name="Scaling solution…"/>
          <p:cNvSpPr txBox="1">
            <a:spLocks noGrp="1"/>
          </p:cNvSpPr>
          <p:nvPr>
            <p:ph type="body" sz="half" idx="1"/>
          </p:nvPr>
        </p:nvSpPr>
        <p:spPr>
          <a:xfrm>
            <a:off x="1612232" y="2901156"/>
            <a:ext cx="6740151" cy="31385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r>
              <a:rPr dirty="0"/>
              <a:t>         </a:t>
            </a:r>
            <a:r>
              <a:rPr sz="4400" dirty="0"/>
              <a:t>Scaling solution</a:t>
            </a:r>
          </a:p>
          <a:p>
            <a:pPr marL="0" indent="0">
              <a:buClrTx/>
              <a:buSzTx/>
              <a:buNone/>
            </a:pPr>
            <a:endParaRPr sz="4400" dirty="0"/>
          </a:p>
          <a:p>
            <a:pPr marL="0" indent="0">
              <a:buClrTx/>
              <a:buSzTx/>
              <a:buNone/>
            </a:pPr>
            <a:r>
              <a:rPr dirty="0"/>
              <a:t>                  </a:t>
            </a:r>
            <a:r>
              <a:rPr sz="4400" dirty="0"/>
              <a:t>that’s it</a:t>
            </a:r>
          </a:p>
        </p:txBody>
      </p:sp>
    </p:spTree>
    <p:extLst>
      <p:ext uri="{BB962C8B-B14F-4D97-AF65-F5344CB8AC3E}">
        <p14:creationId xmlns:p14="http://schemas.microsoft.com/office/powerpoint/2010/main" val="345585992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41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43" name="TextBox 1"/>
          <p:cNvSpPr txBox="1"/>
          <p:nvPr/>
        </p:nvSpPr>
        <p:spPr>
          <a:xfrm>
            <a:off x="5508104" y="1847980"/>
            <a:ext cx="2952328" cy="548046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  <p:sp>
        <p:nvSpPr>
          <p:cNvPr id="144" name="Line"/>
          <p:cNvSpPr/>
          <p:nvPr/>
        </p:nvSpPr>
        <p:spPr>
          <a:xfrm flipH="1" flipV="1">
            <a:off x="4041874" y="2296614"/>
            <a:ext cx="1747739" cy="1338725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 flipV="1">
            <a:off x="3945880" y="2447390"/>
            <a:ext cx="2193876" cy="1037173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6502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el 1"/>
          <p:cNvSpPr txBox="1">
            <a:spLocks noGrp="1"/>
          </p:cNvSpPr>
          <p:nvPr>
            <p:ph type="title"/>
          </p:nvPr>
        </p:nvSpPr>
        <p:spPr>
          <a:xfrm>
            <a:off x="468312" y="620712"/>
            <a:ext cx="8229601" cy="14398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3CCFF"/>
                </a:solidFill>
              </a:defRPr>
            </a:lvl1pPr>
          </a:lstStyle>
          <a:p>
            <a:r>
              <a:t>Asymptotic safety     Asymptotic freedom</a:t>
            </a:r>
          </a:p>
        </p:txBody>
      </p:sp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2703483"/>
            <a:ext cx="3517901" cy="2427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2" y="2703483"/>
            <a:ext cx="3743326" cy="237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2"/>
          <p:cNvSpPr txBox="1"/>
          <p:nvPr/>
        </p:nvSpPr>
        <p:spPr>
          <a:xfrm>
            <a:off x="600501" y="4869160"/>
            <a:ext cx="82462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457200" y="496292"/>
            <a:ext cx="8229600" cy="168854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325" name="Scaling solution is exact…"/>
          <p:cNvSpPr txBox="1">
            <a:spLocks noGrp="1"/>
          </p:cNvSpPr>
          <p:nvPr>
            <p:ph type="body" sz="half" idx="1"/>
          </p:nvPr>
        </p:nvSpPr>
        <p:spPr>
          <a:xfrm>
            <a:off x="457200" y="3202503"/>
            <a:ext cx="8229600" cy="2923660"/>
          </a:xfrm>
          <a:prstGeom prst="rect">
            <a:avLst/>
          </a:prstGeom>
        </p:spPr>
        <p:txBody>
          <a:bodyPr/>
          <a:lstStyle/>
          <a:p>
            <a:r>
              <a:t>Scaling solution is exact</a:t>
            </a:r>
          </a:p>
          <a:p>
            <a:r>
              <a:t>All relevant parameters vanish</a:t>
            </a:r>
          </a:p>
        </p:txBody>
      </p:sp>
    </p:spTree>
    <p:extLst>
      <p:ext uri="{BB962C8B-B14F-4D97-AF65-F5344CB8AC3E}">
        <p14:creationId xmlns:p14="http://schemas.microsoft.com/office/powerpoint/2010/main" val="22407824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redi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Predictivity</a:t>
            </a:r>
          </a:p>
        </p:txBody>
      </p:sp>
      <p:sp>
        <p:nvSpPr>
          <p:cNvPr id="174" name="Theories with fundamental scale symmetry are very predictive…"/>
          <p:cNvSpPr txBox="1">
            <a:spLocks noGrp="1"/>
          </p:cNvSpPr>
          <p:nvPr>
            <p:ph type="body" idx="1"/>
          </p:nvPr>
        </p:nvSpPr>
        <p:spPr>
          <a:xfrm>
            <a:off x="596900" y="2514600"/>
            <a:ext cx="8229600" cy="4601965"/>
          </a:xfrm>
          <a:prstGeom prst="rect">
            <a:avLst/>
          </a:prstGeom>
        </p:spPr>
        <p:txBody>
          <a:bodyPr/>
          <a:lstStyle/>
          <a:p>
            <a:r>
              <a:t>Theories with fundamental scale symmetry are very predictive</a:t>
            </a:r>
          </a:p>
          <a:p>
            <a:r>
              <a:t>Absence of relevant parameters</a:t>
            </a:r>
          </a:p>
          <a:p>
            <a:r>
              <a:t>New criterion for fundamental theories</a:t>
            </a:r>
          </a:p>
          <a:p>
            <a:r>
              <a:t>Stronger than renormalizability</a:t>
            </a:r>
          </a:p>
        </p:txBody>
      </p:sp>
    </p:spTree>
    <p:extLst>
      <p:ext uri="{BB962C8B-B14F-4D97-AF65-F5344CB8AC3E}">
        <p14:creationId xmlns:p14="http://schemas.microsoft.com/office/powerpoint/2010/main" val="199991479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693-277E-F048-84F0-AF6966A4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scale invariance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3E49D-4C6C-AE4D-B9EB-312603C4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68880"/>
            <a:ext cx="8229600" cy="4060260"/>
          </a:xfrm>
        </p:spPr>
        <p:txBody>
          <a:bodyPr/>
          <a:lstStyle/>
          <a:p>
            <a:r>
              <a:rPr lang="en-US" sz="3600" dirty="0"/>
              <a:t>Scaling solution maps dependence on renormalization scale k to dependence on </a:t>
            </a:r>
            <a:r>
              <a:rPr lang="en-US" sz="3600" dirty="0" err="1"/>
              <a:t>cosmon</a:t>
            </a:r>
            <a:r>
              <a:rPr lang="en-US" sz="3600" dirty="0"/>
              <a:t> field </a:t>
            </a:r>
          </a:p>
          <a:p>
            <a:r>
              <a:rPr lang="en-US" sz="3600" dirty="0"/>
              <a:t>Solution of field equations maps this to time dependence in cosmology</a:t>
            </a:r>
          </a:p>
          <a:p>
            <a:r>
              <a:rPr lang="en-US" sz="3600" dirty="0"/>
              <a:t>Direct predictivity for cosmology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2625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undamental the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theory </a:t>
            </a:r>
          </a:p>
          <a:p>
            <a:r>
              <a:rPr dirty="0">
                <a:solidFill>
                  <a:srgbClr val="09FFE2"/>
                </a:solidFill>
              </a:rPr>
              <a:t>without scale</a:t>
            </a:r>
          </a:p>
        </p:txBody>
      </p:sp>
      <p:sp>
        <p:nvSpPr>
          <p:cNvPr id="239" name="Fundamental fields are dimensionle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>
                <a:solidFill>
                  <a:srgbClr val="00F900"/>
                </a:solidFill>
              </a:defRPr>
            </a:pPr>
            <a:r>
              <a:rPr dirty="0"/>
              <a:t>Fundamental fields are dimensionless</a:t>
            </a:r>
          </a:p>
          <a:p>
            <a:pPr marL="0" indent="0">
              <a:buSzTx/>
              <a:buFont typeface="Wingdings"/>
              <a:buNone/>
              <a:defRPr sz="3500"/>
            </a:pPr>
            <a:r>
              <a:rPr dirty="0"/>
              <a:t>Length scale can be introduced for distances, mass=inverse length for derivatives</a:t>
            </a:r>
          </a:p>
          <a:p>
            <a:pPr marL="0" indent="0">
              <a:buSzTx/>
              <a:buFont typeface="Wingdings"/>
              <a:buNone/>
              <a:defRPr sz="3500"/>
            </a:pPr>
            <a:endParaRPr dirty="0"/>
          </a:p>
          <a:p>
            <a:pPr marL="0" indent="0">
              <a:buSzTx/>
              <a:buFont typeface="Wingdings"/>
              <a:buNone/>
              <a:defRPr sz="3800">
                <a:solidFill>
                  <a:srgbClr val="00F900"/>
                </a:solidFill>
              </a:defRPr>
            </a:pPr>
            <a:r>
              <a:rPr dirty="0"/>
              <a:t>Metric </a:t>
            </a:r>
            <a:r>
              <a:rPr lang="en-US" dirty="0"/>
              <a:t>can </a:t>
            </a:r>
            <a:r>
              <a:rPr dirty="0"/>
              <a:t>appear as composite object</a:t>
            </a:r>
          </a:p>
          <a:p>
            <a:pPr marL="0" indent="0">
              <a:buSzTx/>
              <a:buFont typeface="Wingdings"/>
              <a:buNone/>
              <a:defRPr sz="3500"/>
            </a:pPr>
            <a:endParaRPr dirty="0"/>
          </a:p>
          <a:p>
            <a:pPr marL="0" indent="0">
              <a:buSzTx/>
              <a:buFont typeface="Wingdings"/>
              <a:buNone/>
              <a:defRPr sz="3500"/>
            </a:pPr>
            <a:r>
              <a:rPr dirty="0"/>
              <a:t>                              dimension: mass squared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5614807"/>
            <a:ext cx="3494216" cy="81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1891357"/>
            <a:ext cx="482600" cy="7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3229644"/>
            <a:ext cx="1472161" cy="398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802352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ffective action for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Effective action for </a:t>
            </a:r>
          </a:p>
          <a:p>
            <a:r>
              <a:rPr dirty="0">
                <a:solidFill>
                  <a:srgbClr val="09FFE2"/>
                </a:solidFill>
              </a:rPr>
              <a:t>scale invariant fields</a:t>
            </a:r>
          </a:p>
        </p:txBody>
      </p:sp>
      <p:sp>
        <p:nvSpPr>
          <p:cNvPr id="245" name="Assume that continuum limit exists for this effective action…"/>
          <p:cNvSpPr txBox="1">
            <a:spLocks noGrp="1"/>
          </p:cNvSpPr>
          <p:nvPr>
            <p:ph type="body" sz="half" idx="1"/>
          </p:nvPr>
        </p:nvSpPr>
        <p:spPr>
          <a:xfrm>
            <a:off x="457200" y="4708376"/>
            <a:ext cx="8073381" cy="1820764"/>
          </a:xfrm>
          <a:prstGeom prst="rect">
            <a:avLst/>
          </a:prstGeom>
        </p:spPr>
        <p:txBody>
          <a:bodyPr/>
          <a:lstStyle/>
          <a:p>
            <a:r>
              <a:t>Assume that continuum limit exists for this effective action</a:t>
            </a:r>
          </a:p>
          <a:p>
            <a:r>
              <a:t>No intrinsic scale 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225828"/>
            <a:ext cx="7771119" cy="116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420" y="3696382"/>
            <a:ext cx="2546047" cy="6851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35825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anonical 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Canonical fields</a:t>
            </a:r>
          </a:p>
        </p:txBody>
      </p:sp>
      <p:sp>
        <p:nvSpPr>
          <p:cNvPr id="250" name="Canonical metric is dimensionless…"/>
          <p:cNvSpPr txBox="1">
            <a:spLocks noGrp="1"/>
          </p:cNvSpPr>
          <p:nvPr>
            <p:ph type="body" idx="1"/>
          </p:nvPr>
        </p:nvSpPr>
        <p:spPr>
          <a:xfrm>
            <a:off x="457200" y="1716434"/>
            <a:ext cx="8229600" cy="5039074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3600"/>
            </a:pPr>
            <a:r>
              <a:rPr sz="3200" dirty="0"/>
              <a:t>Canonical metric is dimensionless</a:t>
            </a:r>
            <a:endParaRPr lang="en-US" sz="3200" dirty="0"/>
          </a:p>
          <a:p>
            <a:pPr marL="342899" indent="-342899">
              <a:defRPr sz="3600"/>
            </a:pPr>
            <a:endParaRPr sz="3200" dirty="0"/>
          </a:p>
          <a:p>
            <a:pPr marL="342899" indent="-342899">
              <a:defRPr sz="3600"/>
            </a:pPr>
            <a:r>
              <a:rPr sz="3200" dirty="0"/>
              <a:t>Introduce </a:t>
            </a:r>
            <a:r>
              <a:rPr sz="3200" dirty="0" err="1"/>
              <a:t>renormalisation</a:t>
            </a:r>
            <a:r>
              <a:rPr sz="3200" dirty="0"/>
              <a:t> scale k</a:t>
            </a:r>
          </a:p>
          <a:p>
            <a:pPr marL="0" indent="0">
              <a:buNone/>
            </a:pPr>
            <a:endParaRPr sz="3600" dirty="0"/>
          </a:p>
          <a:p>
            <a:pPr marL="342899" indent="-342899">
              <a:defRPr sz="3400"/>
            </a:pPr>
            <a:r>
              <a:rPr sz="3200" dirty="0"/>
              <a:t>Canonical scalar fields</a:t>
            </a:r>
            <a:r>
              <a:rPr lang="en-US" sz="3200" dirty="0"/>
              <a:t>;</a:t>
            </a:r>
            <a:r>
              <a:rPr sz="3200" dirty="0"/>
              <a:t> dimension mass</a:t>
            </a:r>
          </a:p>
          <a:p>
            <a:pPr marL="342899" indent="-342899">
              <a:defRPr sz="3400"/>
            </a:pPr>
            <a:endParaRPr sz="3200" dirty="0"/>
          </a:p>
          <a:p>
            <a:pPr marL="342899" indent="-342899">
              <a:defRPr sz="3400"/>
            </a:pPr>
            <a:r>
              <a:rPr sz="3200" dirty="0"/>
              <a:t>General renormalized fields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002" y="5128364"/>
            <a:ext cx="3246543" cy="794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28344"/>
            <a:ext cx="2362200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265" y="4016454"/>
            <a:ext cx="1346200" cy="76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102996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pproximate scale symmetry…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6280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/>
            </a:pPr>
            <a:r>
              <a:t>Approximate scale symmetry </a:t>
            </a:r>
          </a:p>
          <a:p>
            <a:pPr>
              <a:defRPr sz="4000"/>
            </a:pPr>
            <a:r>
              <a:t>near fixed points</a:t>
            </a:r>
          </a:p>
        </p:txBody>
      </p:sp>
      <p:sp>
        <p:nvSpPr>
          <p:cNvPr id="304" name="UV : approximate scale invariance of primordial fluctuation spectrum from inflation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2997200"/>
            <a:ext cx="8075613" cy="143986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>
            <a:lvl1pPr marL="0" indent="0">
              <a:buSzTx/>
              <a:buFont typeface="Wingdings"/>
              <a:buNone/>
              <a:defRPr>
                <a:solidFill>
                  <a:srgbClr val="FFFF00"/>
                </a:solidFill>
              </a:defRPr>
            </a:lvl1pPr>
          </a:lstStyle>
          <a:p>
            <a:r>
              <a:t>UV : approximate scale invariance of primordial fluctuation spectrum from inflation</a:t>
            </a:r>
          </a:p>
        </p:txBody>
      </p:sp>
    </p:spTree>
    <p:extLst>
      <p:ext uri="{BB962C8B-B14F-4D97-AF65-F5344CB8AC3E}">
        <p14:creationId xmlns:p14="http://schemas.microsoft.com/office/powerpoint/2010/main" val="264228280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lmost scale invariant primordial fluctuation spectrum seeds all structure in the universe"/>
          <p:cNvSpPr txBox="1">
            <a:spLocks noGrp="1"/>
          </p:cNvSpPr>
          <p:nvPr>
            <p:ph type="title"/>
          </p:nvPr>
        </p:nvSpPr>
        <p:spPr>
          <a:xfrm>
            <a:off x="457200" y="188912"/>
            <a:ext cx="8291513" cy="16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Almost scale invariant primordial fluctuation spectrum seeds all structure in the universe</a:t>
            </a:r>
          </a:p>
        </p:txBody>
      </p:sp>
      <p:pic>
        <p:nvPicPr>
          <p:cNvPr id="307" name="QuantumFluctuations" descr="QuantumFluctuations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989137"/>
            <a:ext cx="2303463" cy="230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lattice-raw" descr="lattice-raw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12" y="3213100"/>
            <a:ext cx="1800226" cy="146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130321084221-large-1.jpg" descr="130321084221-large-1.jpg"/>
          <p:cNvPicPr>
            <a:picLocks noChangeAspect="1"/>
          </p:cNvPicPr>
          <p:nvPr/>
        </p:nvPicPr>
        <p:blipFill>
          <a:blip r:embed="rId6"/>
          <a:srcRect t="15550" b="15806"/>
          <a:stretch>
            <a:fillRect/>
          </a:stretch>
        </p:blipFill>
        <p:spPr>
          <a:xfrm>
            <a:off x="4356100" y="1989137"/>
            <a:ext cx="3816350" cy="196532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Arrow"/>
          <p:cNvSpPr/>
          <p:nvPr/>
        </p:nvSpPr>
        <p:spPr>
          <a:xfrm>
            <a:off x="3203575" y="2636837"/>
            <a:ext cx="863600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311" name="Arrow"/>
          <p:cNvSpPr/>
          <p:nvPr/>
        </p:nvSpPr>
        <p:spPr>
          <a:xfrm>
            <a:off x="4427537" y="5300662"/>
            <a:ext cx="863601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pic>
        <p:nvPicPr>
          <p:cNvPr id="312" name="A1689_ACS_propagandapic" descr="A1689_ACS_propagandapic"/>
          <p:cNvPicPr>
            <a:picLocks noChangeAspect="1"/>
          </p:cNvPicPr>
          <p:nvPr/>
        </p:nvPicPr>
        <p:blipFill>
          <a:blip r:embed="rId7"/>
          <a:srcRect l="4322" t="9426" r="3247" b="5072"/>
          <a:stretch>
            <a:fillRect/>
          </a:stretch>
        </p:blipFill>
        <p:spPr>
          <a:xfrm>
            <a:off x="5580062" y="4292599"/>
            <a:ext cx="3168651" cy="2347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395817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50A4-E86A-F94C-AE91-CA66AE55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Scale symmetry near </a:t>
            </a:r>
            <a:br>
              <a:rPr lang="en-US" sz="4400" dirty="0"/>
            </a:br>
            <a:r>
              <a:rPr lang="en-US" sz="4400" dirty="0"/>
              <a:t>UV- 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A4C89-7202-A640-AD97-E3E24791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6" y="5254787"/>
            <a:ext cx="1538808" cy="786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4198B-447C-7049-A152-EC6E5F7D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75" y="5058032"/>
            <a:ext cx="4038600" cy="11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3D2C5-EF8D-CD4F-BA52-19D61C102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98" y="3971344"/>
            <a:ext cx="5322755" cy="786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DC85-9D30-A545-821A-0A64F4111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86" y="1867567"/>
            <a:ext cx="2626964" cy="736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04726-535F-D64F-80F3-76963BFCF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622" y="1867567"/>
            <a:ext cx="3147879" cy="73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9B14E-D9E2-314D-AD77-B00CC6C320DD}"/>
              </a:ext>
            </a:extLst>
          </p:cNvPr>
          <p:cNvSpPr txBox="1"/>
          <p:nvPr/>
        </p:nvSpPr>
        <p:spPr>
          <a:xfrm>
            <a:off x="1133856" y="1943354"/>
            <a:ext cx="14292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kinetial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68324-AB7C-A448-A7A0-0470C2E587E0}"/>
              </a:ext>
            </a:extLst>
          </p:cNvPr>
          <p:cNvSpPr txBox="1"/>
          <p:nvPr/>
        </p:nvSpPr>
        <p:spPr>
          <a:xfrm>
            <a:off x="1335024" y="3147568"/>
            <a:ext cx="584711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anomalous dimension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, take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=2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25F65-1BA7-A84D-AC77-A62DBF3C9ADF}"/>
              </a:ext>
            </a:extLst>
          </p:cNvPr>
          <p:cNvSpPr txBox="1"/>
          <p:nvPr/>
        </p:nvSpPr>
        <p:spPr>
          <a:xfrm>
            <a:off x="1335833" y="5170800"/>
            <a:ext cx="102527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Weyl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scaling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34856734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iggs inflation not compatible with asymptotic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4700"/>
              <a:t>Higgs inflation not compatible with asymptotic</a:t>
            </a:r>
            <a:r>
              <a:t> safety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27" y="1834290"/>
            <a:ext cx="5797146" cy="4737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84457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3153148238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caling potential for GUT with non-zero gauge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potential for GUT with non-zero gauge coupling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05538"/>
            <a:ext cx="4217864" cy="44016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pontaneous…"/>
          <p:cNvSpPr txBox="1"/>
          <p:nvPr/>
        </p:nvSpPr>
        <p:spPr>
          <a:xfrm>
            <a:off x="5707398" y="2272029"/>
            <a:ext cx="3001031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Spontaneous </a:t>
            </a:r>
          </a:p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symmetry breaking by scaling solution near Planck scale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554986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Scale symmetric standard model</a:t>
            </a: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54403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Replace all mass scales by scalar field  𝜒</a:t>
            </a:r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(1) Higgs potential </a:t>
            </a:r>
          </a:p>
          <a:p>
            <a:pPr marL="571500" indent="-571500">
              <a:buAutoNum type="arabicParenBoth"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(2) Strong gauge coupling, normalized at          , is independent of 𝜒</a:t>
            </a:r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(3) Similar for all dimensionless couplings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Quantum effective action for standard model does 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         not involve intrinsic mass or length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00FF00"/>
                </a:solidFill>
              </a:defRPr>
            </a:pPr>
            <a:r>
              <a:t>                       Quantum scale symmetry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/>
            </a:pPr>
            <a:r>
              <a:t>For      :        :  massless Goldstone boson</a:t>
            </a:r>
          </a:p>
        </p:txBody>
      </p:sp>
      <p:pic>
        <p:nvPicPr>
          <p:cNvPr id="28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9" cy="58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3" cy="56553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ight Arrow 5"/>
          <p:cNvSpPr/>
          <p:nvPr/>
        </p:nvSpPr>
        <p:spPr>
          <a:xfrm>
            <a:off x="5436096" y="2276870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83" y="3544965"/>
            <a:ext cx="1502777" cy="57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642" y="3536539"/>
            <a:ext cx="1944217" cy="59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5" y="3543437"/>
            <a:ext cx="2004651" cy="57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2"/>
            <a:ext cx="1053593" cy="40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ight Arrow 10"/>
          <p:cNvSpPr/>
          <p:nvPr/>
        </p:nvSpPr>
        <p:spPr>
          <a:xfrm>
            <a:off x="2906401" y="3691114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7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496" y="3035586"/>
            <a:ext cx="633298" cy="309613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extBox 12"/>
          <p:cNvSpPr txBox="1"/>
          <p:nvPr/>
        </p:nvSpPr>
        <p:spPr>
          <a:xfrm>
            <a:off x="6876256" y="5877271"/>
            <a:ext cx="102866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CW’87</a:t>
            </a:r>
          </a:p>
        </p:txBody>
      </p:sp>
      <p:sp>
        <p:nvSpPr>
          <p:cNvPr id="299" name="TextBox 13"/>
          <p:cNvSpPr txBox="1"/>
          <p:nvPr/>
        </p:nvSpPr>
        <p:spPr>
          <a:xfrm>
            <a:off x="7904915" y="2067320"/>
            <a:ext cx="1347605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Fujii,</a:t>
            </a: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Zee, CW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Flow of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54" y="2400449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6A8E-1DF3-614D-AC3E-E1AB22D4200D}"/>
              </a:ext>
            </a:extLst>
          </p:cNvPr>
          <p:cNvSpPr/>
          <p:nvPr/>
        </p:nvSpPr>
        <p:spPr>
          <a:xfrm>
            <a:off x="5508104" y="4437112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4EF604-A329-0D43-8953-87FEAABF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077945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7487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Graviton fluctuations erase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331640" y="4064707"/>
            <a:ext cx="2995746" cy="99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1910524" y="5517302"/>
            <a:ext cx="2592288" cy="76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44008" y="5536440"/>
            <a:ext cx="4106627" cy="720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1844824"/>
            <a:ext cx="8208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Renormalization scale k : Only fluctuations with momenta larger k are included.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Consider first only fluctuations of metric or graviton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569828" y="3933056"/>
            <a:ext cx="39626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4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A &gt;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DCCE4-B27D-1C42-9338-2213E0A87FFF}"/>
              </a:ext>
            </a:extLst>
          </p:cNvPr>
          <p:cNvSpPr txBox="1"/>
          <p:nvPr/>
        </p:nvSpPr>
        <p:spPr>
          <a:xfrm>
            <a:off x="251520" y="5517302"/>
            <a:ext cx="1586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</a:p>
          <a:p>
            <a:r>
              <a:rPr lang="en-US" sz="2000" dirty="0"/>
              <a:t>constant A :</a:t>
            </a:r>
          </a:p>
        </p:txBody>
      </p:sp>
    </p:spTree>
    <p:extLst>
      <p:ext uri="{BB962C8B-B14F-4D97-AF65-F5344CB8AC3E}">
        <p14:creationId xmlns:p14="http://schemas.microsoft.com/office/powerpoint/2010/main" val="17446067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ream">
  <a:themeElements>
    <a:clrScheme name="Stream">
      <a:dk1>
        <a:srgbClr val="003399"/>
      </a:dk1>
      <a:lt1>
        <a:srgbClr val="FFFF00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">
  <a:themeElements>
    <a:clrScheme name="Strea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1603</Words>
  <Application>Microsoft Macintosh PowerPoint</Application>
  <PresentationFormat>On-screen Show (4:3)</PresentationFormat>
  <Paragraphs>312</Paragraphs>
  <Slides>71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Garamond</vt:lpstr>
      <vt:lpstr>Lucida Grande</vt:lpstr>
      <vt:lpstr>Wingdings</vt:lpstr>
      <vt:lpstr>Stream</vt:lpstr>
      <vt:lpstr>Quantum gravity from the beginning to the present Universe  </vt:lpstr>
      <vt:lpstr>Graviton fluctuations matter</vt:lpstr>
      <vt:lpstr>Quantum gravity</vt:lpstr>
      <vt:lpstr>Quantum gravity</vt:lpstr>
      <vt:lpstr>Quantum gravity</vt:lpstr>
      <vt:lpstr>Asymptotic safety     Asymptotic freedom</vt:lpstr>
      <vt:lpstr>Flowing couplings</vt:lpstr>
      <vt:lpstr>Flow of quartic Higgs coupling</vt:lpstr>
      <vt:lpstr>Graviton fluctuations erase  quartic scalar coupling</vt:lpstr>
      <vt:lpstr>Quantum gravity  flattens scalar potentials</vt:lpstr>
      <vt:lpstr>Fixed point</vt:lpstr>
      <vt:lpstr>Gravitational contribution to running quartic coupling</vt:lpstr>
      <vt:lpstr>Prediction for quartic Higgs coupling</vt:lpstr>
      <vt:lpstr>Prediction of mass of Higgs boson</vt:lpstr>
      <vt:lpstr>Scaling solutions</vt:lpstr>
      <vt:lpstr>Ultraviolet fixed point</vt:lpstr>
      <vt:lpstr>Renormalizable theories</vt:lpstr>
      <vt:lpstr>Scaling solutions</vt:lpstr>
      <vt:lpstr>Scaling solutions are restrictive</vt:lpstr>
      <vt:lpstr>Scaling solutions and cosmology</vt:lpstr>
      <vt:lpstr>Quantum gravity : these potentials are not arbitrary</vt:lpstr>
      <vt:lpstr>Dilaton quantum gravity</vt:lpstr>
      <vt:lpstr>Scaling potential in  standard model</vt:lpstr>
      <vt:lpstr>Scaling solution : flat potential</vt:lpstr>
      <vt:lpstr>Derivative expansion of effective action</vt:lpstr>
      <vt:lpstr>Coefficient of curvature scalar in standard model</vt:lpstr>
      <vt:lpstr>Scaling solution : flat potential, non-minimal scalar- gravity coupling</vt:lpstr>
      <vt:lpstr>Scaling solution in Einstein frame</vt:lpstr>
      <vt:lpstr>Quintessential inflation</vt:lpstr>
      <vt:lpstr>Weyl transformation for variable gravity</vt:lpstr>
      <vt:lpstr>Scaling solution</vt:lpstr>
      <vt:lpstr>Scaling solution in Einstein frame</vt:lpstr>
      <vt:lpstr>Mass scales in Einstein frame</vt:lpstr>
      <vt:lpstr>Asymptotic solution of cosmological constant problem</vt:lpstr>
      <vt:lpstr>Cosmological solution</vt:lpstr>
      <vt:lpstr>Quantum scale symmetry</vt:lpstr>
      <vt:lpstr>Approximate scale symmetry near fixed points</vt:lpstr>
      <vt:lpstr>Spontaneous breaking  of scale symmetry</vt:lpstr>
      <vt:lpstr>Dynamical dark energy</vt:lpstr>
      <vt:lpstr>Asymptotically vanishing  cosmological „constant“</vt:lpstr>
      <vt:lpstr>Quintessence</vt:lpstr>
      <vt:lpstr>Prediction :   homogeneous dark energy influences recent cosmology  - of same order as dark matter -</vt:lpstr>
      <vt:lpstr>Crossover in quantum gravity</vt:lpstr>
      <vt:lpstr>Simplicity</vt:lpstr>
      <vt:lpstr>Metric frames</vt:lpstr>
      <vt:lpstr>Field relativity</vt:lpstr>
      <vt:lpstr>Quantum gravity and the beginning of the Universe    </vt:lpstr>
      <vt:lpstr>Beginning of Universe</vt:lpstr>
      <vt:lpstr>Eternal light-vacuum</vt:lpstr>
      <vt:lpstr>Eternal light-vacuum is unstable</vt:lpstr>
      <vt:lpstr>The great emptiness story</vt:lpstr>
      <vt:lpstr>The big bang story</vt:lpstr>
      <vt:lpstr>Field relativity</vt:lpstr>
      <vt:lpstr>Field - singularity</vt:lpstr>
      <vt:lpstr>Conclusions</vt:lpstr>
      <vt:lpstr>PowerPoint Presentation</vt:lpstr>
      <vt:lpstr>Fundamental  scale invariance</vt:lpstr>
      <vt:lpstr>Fundamental scale invariance</vt:lpstr>
      <vt:lpstr>Ultraviolet fixed point</vt:lpstr>
      <vt:lpstr>Fundamental scale invariance</vt:lpstr>
      <vt:lpstr>Predictivity</vt:lpstr>
      <vt:lpstr>Fundamental scale invariance and cosmology</vt:lpstr>
      <vt:lpstr>Fundamental theory  without scale</vt:lpstr>
      <vt:lpstr>Effective action for  scale invariant fields</vt:lpstr>
      <vt:lpstr>Canonical fields</vt:lpstr>
      <vt:lpstr>Approximate scale symmetry  near fixed points</vt:lpstr>
      <vt:lpstr>Almost scale invariant primordial fluctuation spectrum seeds all structure in the universe</vt:lpstr>
      <vt:lpstr>Scale symmetry near  UV- fixed point</vt:lpstr>
      <vt:lpstr>Higgs inflation not compatible with asymptotic safety</vt:lpstr>
      <vt:lpstr>Scaling potential for GUT with non-zero gauge coupling</vt:lpstr>
      <vt:lpstr>Scale symmetric standard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scale invariance </dc:title>
  <cp:lastModifiedBy>christof wetterich</cp:lastModifiedBy>
  <cp:revision>36</cp:revision>
  <dcterms:modified xsi:type="dcterms:W3CDTF">2022-05-04T10:38:36Z</dcterms:modified>
</cp:coreProperties>
</file>