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33"/>
  </p:notesMasterIdLst>
  <p:handoutMasterIdLst>
    <p:handoutMasterId r:id="rId34"/>
  </p:handoutMasterIdLst>
  <p:sldIdLst>
    <p:sldId id="1067" r:id="rId2"/>
    <p:sldId id="1501" r:id="rId3"/>
    <p:sldId id="1502" r:id="rId4"/>
    <p:sldId id="1494" r:id="rId5"/>
    <p:sldId id="1496" r:id="rId6"/>
    <p:sldId id="1504" r:id="rId7"/>
    <p:sldId id="1434" r:id="rId8"/>
    <p:sldId id="1505" r:id="rId9"/>
    <p:sldId id="1503" r:id="rId10"/>
    <p:sldId id="1506" r:id="rId11"/>
    <p:sldId id="1469" r:id="rId12"/>
    <p:sldId id="1427" r:id="rId13"/>
    <p:sldId id="1507" r:id="rId14"/>
    <p:sldId id="1457" r:id="rId15"/>
    <p:sldId id="1471" r:id="rId16"/>
    <p:sldId id="1448" r:id="rId17"/>
    <p:sldId id="1449" r:id="rId18"/>
    <p:sldId id="1462" r:id="rId19"/>
    <p:sldId id="1422" r:id="rId20"/>
    <p:sldId id="1424" r:id="rId21"/>
    <p:sldId id="1499" r:id="rId22"/>
    <p:sldId id="1508" r:id="rId23"/>
    <p:sldId id="1429" r:id="rId24"/>
    <p:sldId id="1497" r:id="rId25"/>
    <p:sldId id="1500" r:id="rId26"/>
    <p:sldId id="1509" r:id="rId27"/>
    <p:sldId id="1513" r:id="rId28"/>
    <p:sldId id="1510" r:id="rId29"/>
    <p:sldId id="1511" r:id="rId30"/>
    <p:sldId id="1512" r:id="rId31"/>
    <p:sldId id="1407" r:id="rId32"/>
  </p:sldIdLst>
  <p:sldSz cx="9144000" cy="6858000" type="screen4x3"/>
  <p:notesSz cx="6858000" cy="9144000"/>
  <p:custDataLst>
    <p:tags r:id="rId35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00"/>
    <a:srgbClr val="00FFDC"/>
    <a:srgbClr val="0033CC"/>
    <a:srgbClr val="33CCFF"/>
    <a:srgbClr val="33CC33"/>
    <a:srgbClr val="009900"/>
    <a:srgbClr val="FB25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82"/>
    <p:restoredTop sz="94660"/>
  </p:normalViewPr>
  <p:slideViewPr>
    <p:cSldViewPr>
      <p:cViewPr varScale="1">
        <p:scale>
          <a:sx n="112" d="100"/>
          <a:sy n="112" d="100"/>
        </p:scale>
        <p:origin x="143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07A23D4A-4A75-4723-A6B6-E3ACDE16B7C7}" type="datetimeFigureOut">
              <a:rPr lang="en-US"/>
              <a:pPr>
                <a:defRPr/>
              </a:pPr>
              <a:t>3/18/25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A03D9FFD-C963-4151-8B1F-01897BBE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487572A-3073-4D30-9A24-ED212565E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7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87A6A5-9096-46F2-B8EB-D1BC0150B950}" type="slidenum">
              <a:rPr lang="de-DE" sz="1200">
                <a:effectLst/>
              </a:rPr>
              <a:pPr algn="r"/>
              <a:t>24</a:t>
            </a:fld>
            <a:endParaRPr lang="de-DE" sz="1200">
              <a:effectLst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069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E8AC-7139-4335-82FE-D51635B7F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3DE4-3C59-45C9-8138-924684B6B5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1014-A62B-49EE-8EED-7DFAD2059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4446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FFE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5630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36DA-0852-480E-961D-B885B72510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AE89-C714-4923-8436-05DFA839E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C0A-2A31-479C-8688-82C61DC20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F439-99D5-41AC-A104-6E7CB46B6E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66A-8293-4E67-B102-7E7E53801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8EBC-CB0E-4114-AC9B-39036030A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F741-4A19-49A8-866B-85A6A370C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1E7-73CB-4C85-93AE-280E2439D3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37C8898-2542-4CC8-B71F-FE86B7565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7" Type="http://schemas.openxmlformats.org/officeDocument/2006/relationships/image" Target="../media/image10.tif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tif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ubble_Ultra_Deep_Field_Black_point_edit"/>
          <p:cNvPicPr>
            <a:picLocks noChangeAspect="1" noChangeArrowheads="1"/>
          </p:cNvPicPr>
          <p:nvPr/>
        </p:nvPicPr>
        <p:blipFill>
          <a:blip r:embed="rId3" cstate="print"/>
          <a:srcRect t="2287" b="11536"/>
          <a:stretch>
            <a:fillRect/>
          </a:stretch>
        </p:blipFill>
        <p:spPr bwMode="auto">
          <a:xfrm>
            <a:off x="0" y="-315416"/>
            <a:ext cx="91440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4378498"/>
          </a:xfrm>
        </p:spPr>
        <p:txBody>
          <a:bodyPr/>
          <a:lstStyle/>
          <a:p>
            <a:pPr>
              <a:defRPr/>
            </a:pPr>
            <a:r>
              <a:rPr lang="en-US" sz="5400" b="0" dirty="0">
                <a:solidFill>
                  <a:srgbClr val="FFFF00"/>
                </a:solidFill>
                <a:effectLst/>
              </a:rPr>
              <a:t>Quantum gravity predictions for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 dark energy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br>
              <a:rPr lang="en-US" sz="5400" b="0" dirty="0">
                <a:solidFill>
                  <a:srgbClr val="FFFF00"/>
                </a:solidFill>
                <a:effectLst/>
              </a:rPr>
            </a:br>
            <a:endParaRPr lang="de-DE" sz="5400" dirty="0">
              <a:solidFill>
                <a:srgbClr val="FFFF00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AFAEBFAF-3DE9-3BD8-9F7C-9B00C1D392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3" t="37643" r="10754" b="48913"/>
          <a:stretch/>
        </p:blipFill>
        <p:spPr bwMode="auto">
          <a:xfrm>
            <a:off x="4572000" y="5311704"/>
            <a:ext cx="4176464" cy="588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766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2651C-543D-01EB-73F0-FADA53F05E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(4) Scaling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DFE72F-56D7-85CF-B274-BB1875D2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UV – fixed point : </a:t>
            </a:r>
            <a:r>
              <a:rPr lang="en-US" dirty="0">
                <a:solidFill>
                  <a:srgbClr val="FFFF00"/>
                </a:solidFill>
              </a:rPr>
              <a:t>scaling solution </a:t>
            </a:r>
            <a:r>
              <a:rPr lang="en-US" dirty="0"/>
              <a:t>of functional renormalization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FRG scale k larger than LIMS: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Scaling solution very good approximation</a:t>
            </a:r>
          </a:p>
          <a:p>
            <a:r>
              <a:rPr lang="en-US" dirty="0">
                <a:solidFill>
                  <a:srgbClr val="FFFF00"/>
                </a:solidFill>
              </a:rPr>
              <a:t>Scaling solution is predictive!</a:t>
            </a:r>
          </a:p>
        </p:txBody>
      </p:sp>
    </p:spTree>
    <p:extLst>
      <p:ext uri="{BB962C8B-B14F-4D97-AF65-F5344CB8AC3E}">
        <p14:creationId xmlns:p14="http://schemas.microsoft.com/office/powerpoint/2010/main" val="4289086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BBE63-EA6F-8BAE-36AF-98CB5CBF9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4666530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Can the scalar potential be predicted by functional renormalization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for quantum gravity ?</a:t>
            </a:r>
          </a:p>
        </p:txBody>
      </p:sp>
    </p:spTree>
    <p:extLst>
      <p:ext uri="{BB962C8B-B14F-4D97-AF65-F5344CB8AC3E}">
        <p14:creationId xmlns:p14="http://schemas.microsoft.com/office/powerpoint/2010/main" val="3739742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4912-55A2-0442-8004-40DC2611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solidFill>
                  <a:srgbClr val="00FFDC"/>
                </a:solidFill>
              </a:rPr>
              <a:t>Dilaton</a:t>
            </a:r>
            <a:r>
              <a:rPr lang="en-US">
                <a:solidFill>
                  <a:srgbClr val="00FFDC"/>
                </a:solidFill>
              </a:rPr>
              <a:t> 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E44B-5660-5948-AF8E-42354B35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147248" cy="490034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functional renormalization for </a:t>
            </a:r>
          </a:p>
          <a:p>
            <a:pPr marL="0" indent="0">
              <a:buNone/>
            </a:pPr>
            <a:r>
              <a:rPr lang="en-US" dirty="0"/>
              <a:t>quantum gravity coupled to a scalar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000" dirty="0" err="1">
                <a:solidFill>
                  <a:srgbClr val="E5FFF5"/>
                </a:solidFill>
              </a:rPr>
              <a:t>Henz</a:t>
            </a:r>
            <a:r>
              <a:rPr lang="en-US" sz="2000" dirty="0">
                <a:solidFill>
                  <a:srgbClr val="E5FFF5"/>
                </a:solidFill>
              </a:rPr>
              <a:t>, Pawlowski, </a:t>
            </a:r>
            <a:r>
              <a:rPr lang="en-US" sz="2000" dirty="0" err="1">
                <a:solidFill>
                  <a:srgbClr val="E5FFF5"/>
                </a:solidFill>
              </a:rPr>
              <a:t>Rodigast</a:t>
            </a:r>
            <a:r>
              <a:rPr lang="en-US" sz="2000" dirty="0">
                <a:solidFill>
                  <a:srgbClr val="E5FFF5"/>
                </a:solidFill>
              </a:rPr>
              <a:t>, Yamada, Reichert,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E5FFF5"/>
                </a:solidFill>
              </a:rPr>
              <a:t>Eichhorn, Pauly, Laporte, Pereira, Saueressig, </a:t>
            </a:r>
          </a:p>
          <a:p>
            <a:pPr marL="0" indent="0">
              <a:buNone/>
            </a:pPr>
            <a:endParaRPr lang="en-US" sz="2000" dirty="0">
              <a:solidFill>
                <a:srgbClr val="E5FFF5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E5FFF5"/>
                </a:solidFill>
              </a:rPr>
              <a:t>Wang, Knorr, …</a:t>
            </a:r>
            <a:endParaRPr lang="en-US" sz="2800" dirty="0">
              <a:solidFill>
                <a:srgbClr val="E5FFF5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E5FFF5"/>
                </a:solidFill>
              </a:rPr>
              <a:t>for low order polynomial expansion of potential : </a:t>
            </a:r>
            <a:r>
              <a:rPr lang="en-US" sz="2000" dirty="0" err="1">
                <a:solidFill>
                  <a:srgbClr val="E5FFF5"/>
                </a:solidFill>
              </a:rPr>
              <a:t>Percacci</a:t>
            </a:r>
            <a:r>
              <a:rPr lang="en-US" sz="2000" dirty="0">
                <a:solidFill>
                  <a:srgbClr val="E5FFF5"/>
                </a:solidFill>
              </a:rPr>
              <a:t>, </a:t>
            </a:r>
            <a:r>
              <a:rPr lang="en-US" sz="2000" dirty="0" err="1">
                <a:solidFill>
                  <a:srgbClr val="E5FFF5"/>
                </a:solidFill>
              </a:rPr>
              <a:t>Narain</a:t>
            </a:r>
            <a:r>
              <a:rPr lang="en-US" sz="2000" dirty="0">
                <a:solidFill>
                  <a:srgbClr val="E5FFF5"/>
                </a:solidFill>
              </a:rPr>
              <a:t>, …</a:t>
            </a:r>
            <a:endParaRPr lang="en-US" sz="2400" dirty="0">
              <a:solidFill>
                <a:srgbClr val="E5FFF5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BF20CD-2A99-F08D-2F21-6A48158AC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3140968"/>
            <a:ext cx="6496045" cy="84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4112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6230C-D98A-A225-84BD-0FA47E193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Functional flow equation for </a:t>
            </a:r>
            <a:br>
              <a:rPr lang="en-US" dirty="0">
                <a:solidFill>
                  <a:srgbClr val="00FFDC"/>
                </a:solidFill>
              </a:rPr>
            </a:br>
            <a:r>
              <a:rPr lang="en-US" dirty="0">
                <a:solidFill>
                  <a:srgbClr val="00FFDC"/>
                </a:solidFill>
              </a:rPr>
              <a:t>scalar potential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DEB349-A8CB-E247-7764-3DC731C9D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336304"/>
            <a:ext cx="7041819" cy="10926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7EE1D7-19D6-5606-02A5-ED139CDD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486" y="3701395"/>
            <a:ext cx="3864115" cy="6290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81504-317E-C1BE-C8BD-CD238B4C27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7245" y="4602832"/>
            <a:ext cx="6179165" cy="8130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1E17DE-C36B-6DCE-AD36-E21BD2753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7094" y="3765972"/>
            <a:ext cx="2127528" cy="5318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5FABA-4B1A-7917-F461-FDE2B1574AD3}"/>
              </a:ext>
            </a:extLst>
          </p:cNvPr>
          <p:cNvSpPr txBox="1"/>
          <p:nvPr/>
        </p:nvSpPr>
        <p:spPr>
          <a:xfrm>
            <a:off x="457200" y="5877272"/>
            <a:ext cx="836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Scaling solution: no explicit dependence of u on k</a:t>
            </a:r>
          </a:p>
        </p:txBody>
      </p:sp>
    </p:spTree>
    <p:extLst>
      <p:ext uri="{BB962C8B-B14F-4D97-AF65-F5344CB8AC3E}">
        <p14:creationId xmlns:p14="http://schemas.microsoft.com/office/powerpoint/2010/main" val="151139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7DE829-86D8-0D41-BF80-DA443DAD8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FFDC"/>
                </a:solidFill>
              </a:rPr>
              <a:t>Generic form of scaling potential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D4BEC5-BDF4-2C38-ED2A-8D53688B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075240" cy="4968552"/>
          </a:xfrm>
        </p:spPr>
        <p:txBody>
          <a:bodyPr/>
          <a:lstStyle/>
          <a:p>
            <a:r>
              <a:rPr lang="en-US" dirty="0"/>
              <a:t>Interpolates between plateaus</a:t>
            </a:r>
          </a:p>
          <a:p>
            <a:r>
              <a:rPr lang="en-US" dirty="0"/>
              <a:t>Scalar potential = </a:t>
            </a:r>
          </a:p>
          <a:p>
            <a:pPr marL="0" indent="0">
              <a:buNone/>
            </a:pPr>
            <a:r>
              <a:rPr lang="en-US" dirty="0"/>
              <a:t>    field dependent “cosmological constant”</a:t>
            </a:r>
          </a:p>
          <a:p>
            <a:r>
              <a:rPr lang="en-US" dirty="0"/>
              <a:t>Effectively massless particles contribute to flow</a:t>
            </a:r>
          </a:p>
          <a:p>
            <a:r>
              <a:rPr lang="en-US" dirty="0"/>
              <a:t>Different numbers of massless particles in different regions of field space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FF00"/>
                </a:solidFill>
              </a:rPr>
              <a:t>              </a:t>
            </a:r>
            <a:r>
              <a:rPr lang="en-US" sz="4000" i="1" dirty="0">
                <a:solidFill>
                  <a:srgbClr val="00FF00"/>
                </a:solidFill>
              </a:rPr>
              <a:t>No quartic coupling   </a:t>
            </a:r>
            <a:r>
              <a:rPr lang="en-US" sz="4000" i="1" dirty="0" err="1">
                <a:solidFill>
                  <a:srgbClr val="00FF00"/>
                </a:solidFill>
              </a:rPr>
              <a:t>λ</a:t>
            </a:r>
            <a:r>
              <a:rPr lang="en-US" sz="4000" i="1" dirty="0">
                <a:solidFill>
                  <a:srgbClr val="00FF00"/>
                </a:solidFill>
              </a:rPr>
              <a:t> </a:t>
            </a:r>
            <a:r>
              <a:rPr lang="en-DE" sz="4000" i="1" dirty="0">
                <a:solidFill>
                  <a:srgbClr val="00FF00"/>
                </a:solidFill>
              </a:rPr>
              <a:t>𝜒 </a:t>
            </a:r>
            <a:r>
              <a:rPr lang="en-DE" sz="4000" i="1" baseline="30000" dirty="0">
                <a:solidFill>
                  <a:srgbClr val="00FF00"/>
                </a:solidFill>
              </a:rPr>
              <a:t>4</a:t>
            </a:r>
            <a:endParaRPr lang="en-US" i="1" baseline="300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17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caling solutions are restric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rgbClr val="00FFDC"/>
                </a:solidFill>
              </a:rPr>
              <a:t>Scaling solutions are restrictive</a:t>
            </a:r>
          </a:p>
        </p:txBody>
      </p:sp>
      <p:sp>
        <p:nvSpPr>
          <p:cNvPr id="177" name="Scaling solutions are particular solutions of non-linear differential equations…"/>
          <p:cNvSpPr txBox="1">
            <a:spLocks noGrp="1"/>
          </p:cNvSpPr>
          <p:nvPr>
            <p:ph type="body" idx="1"/>
          </p:nvPr>
        </p:nvSpPr>
        <p:spPr>
          <a:xfrm>
            <a:off x="457200" y="1772816"/>
            <a:ext cx="8229600" cy="4756324"/>
          </a:xfrm>
          <a:prstGeom prst="rect">
            <a:avLst/>
          </a:prstGeom>
        </p:spPr>
        <p:txBody>
          <a:bodyPr/>
          <a:lstStyle/>
          <a:p>
            <a:r>
              <a:rPr lang="en-US" sz="2800" dirty="0"/>
              <a:t>s</a:t>
            </a:r>
            <a:r>
              <a:rPr sz="2800" dirty="0"/>
              <a:t>caling solutions are solutions of </a:t>
            </a:r>
            <a:endParaRPr lang="en-US" sz="2800" dirty="0"/>
          </a:p>
          <a:p>
            <a:pPr marL="0" indent="0">
              <a:buNone/>
            </a:pPr>
            <a:r>
              <a:rPr lang="en-US" sz="2800" dirty="0"/>
              <a:t>    non-linear differential equations</a:t>
            </a:r>
          </a:p>
          <a:p>
            <a:r>
              <a:rPr lang="en-DE" sz="2800" dirty="0">
                <a:solidFill>
                  <a:srgbClr val="FFFF00"/>
                </a:solidFill>
              </a:rPr>
              <a:t>scaling potential needs to extend over </a:t>
            </a:r>
          </a:p>
          <a:p>
            <a:pPr marL="0" indent="0">
              <a:buNone/>
            </a:pPr>
            <a:r>
              <a:rPr lang="en-DE" sz="2800" dirty="0">
                <a:solidFill>
                  <a:srgbClr val="FFFF00"/>
                </a:solidFill>
              </a:rPr>
              <a:t>    whole range of scalar field</a:t>
            </a:r>
          </a:p>
          <a:p>
            <a:r>
              <a:rPr lang="en-GB" sz="2800" dirty="0">
                <a:solidFill>
                  <a:srgbClr val="FFFF00"/>
                </a:solidFill>
              </a:rPr>
              <a:t>predictivity !</a:t>
            </a:r>
          </a:p>
          <a:p>
            <a:endParaRPr lang="en-DE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sz="2800" dirty="0"/>
              <a:t> i</a:t>
            </a:r>
            <a:r>
              <a:rPr sz="2800" dirty="0"/>
              <a:t>n presence of gravitational fluctuations: </a:t>
            </a:r>
            <a:r>
              <a:rPr lang="en-US" sz="2800" dirty="0"/>
              <a:t>     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00FF00"/>
                </a:solidFill>
              </a:rPr>
              <a:t>      </a:t>
            </a:r>
            <a:r>
              <a:rPr sz="2800" dirty="0">
                <a:solidFill>
                  <a:srgbClr val="00FF00"/>
                </a:solidFill>
              </a:rPr>
              <a:t>scalar effective potential no longer approximated by </a:t>
            </a:r>
            <a:endParaRPr lang="en-US" sz="2800" dirty="0">
              <a:solidFill>
                <a:srgbClr val="00FF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FF00"/>
                </a:solidFill>
              </a:rPr>
              <a:t>      </a:t>
            </a:r>
            <a:r>
              <a:rPr sz="2800" dirty="0">
                <a:solidFill>
                  <a:srgbClr val="00FF00"/>
                </a:solidFill>
              </a:rPr>
              <a:t>polynomial</a:t>
            </a:r>
            <a:endParaRPr lang="en-US" sz="2800" dirty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381749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efficient of curvature scalar in standard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Coefficient of curvature scalar in standard model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8152698-C205-C549-9BE3-681AC2E22184}"/>
              </a:ext>
            </a:extLst>
          </p:cNvPr>
          <p:cNvSpPr txBox="1"/>
          <p:nvPr/>
        </p:nvSpPr>
        <p:spPr>
          <a:xfrm>
            <a:off x="5436097" y="3573016"/>
            <a:ext cx="3135852" cy="126188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w : dimensionless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00"/>
                </a:solidFill>
              </a:rPr>
              <a:t>field dependent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00"/>
                </a:solidFill>
              </a:rPr>
              <a:t>squared Planck mass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26061-C3A0-9C4F-B423-635831EE2985}"/>
              </a:ext>
            </a:extLst>
          </p:cNvPr>
          <p:cNvSpPr txBox="1"/>
          <p:nvPr/>
        </p:nvSpPr>
        <p:spPr>
          <a:xfrm>
            <a:off x="572053" y="1772816"/>
            <a:ext cx="7999895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non-minimal coupling of </a:t>
            </a:r>
            <a:r>
              <a:rPr lang="en-US" dirty="0">
                <a:solidFill>
                  <a:srgbClr val="FFFF00"/>
                </a:solidFill>
                <a:latin typeface="+mj-lt"/>
              </a:rPr>
              <a:t>scalar field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to gravity: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solidFill>
                  <a:srgbClr val="0DFF1A"/>
                </a:solidFill>
                <a:effectLst/>
                <a:latin typeface="+mj-lt"/>
                <a:ea typeface="Garamond"/>
                <a:cs typeface="Garamond"/>
                <a:sym typeface="Garamond"/>
              </a:rPr>
              <a:t>                     F=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ξχ</a:t>
            </a:r>
            <a:r>
              <a:rPr kumimoji="0" lang="en-US" sz="4000" b="0" i="0" u="none" strike="noStrike" cap="none" spc="0" normalizeH="0" baseline="3000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2</a:t>
            </a:r>
            <a:r>
              <a:rPr kumimoji="0" lang="en-US" sz="40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4D36EC-7D17-A870-CDED-0B94ABBFE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923" y="5048339"/>
            <a:ext cx="2135543" cy="7728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7A688A-192C-65ED-6B5C-D26EC95CD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919" y="3587864"/>
            <a:ext cx="3744416" cy="24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92742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321" y="80727"/>
            <a:ext cx="8229600" cy="142617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9FFE2"/>
                </a:solidFill>
              </a:rPr>
              <a:t>Approximate scaling solution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3A98FAD-6248-62A5-EBB5-AB82C442D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FF00"/>
                </a:solidFill>
              </a:rPr>
              <a:t>flat potential: u constant</a:t>
            </a:r>
          </a:p>
          <a:p>
            <a:r>
              <a:rPr lang="en-US" sz="2800" dirty="0">
                <a:solidFill>
                  <a:srgbClr val="FFFF00"/>
                </a:solidFill>
              </a:rPr>
              <a:t>non-minimal scalar- gravity coupling: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for large scalar field w increases proportional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χ</a:t>
            </a:r>
            <a:r>
              <a:rPr kumimoji="0" lang="en-US" sz="2800" b="0" i="0" u="none" strike="noStrike" cap="none" spc="0" normalizeH="0" baseline="3000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2 </a:t>
            </a:r>
            <a:endParaRPr lang="en-US" sz="2800" dirty="0">
              <a:solidFill>
                <a:srgbClr val="FFFF00"/>
              </a:solidFill>
            </a:endParaRPr>
          </a:p>
          <a:p>
            <a:endParaRPr lang="en-US" sz="2800" dirty="0">
              <a:solidFill>
                <a:srgbClr val="09FFE2"/>
              </a:solidFill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3304396"/>
            <a:ext cx="4104456" cy="273630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5BD80E7-15D9-EEE8-AC39-82F4C03FFA0B}"/>
              </a:ext>
            </a:extLst>
          </p:cNvPr>
          <p:cNvSpPr txBox="1"/>
          <p:nvPr/>
        </p:nvSpPr>
        <p:spPr>
          <a:xfrm>
            <a:off x="1979712" y="6021288"/>
            <a:ext cx="352839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squared scalar field value χ</a:t>
            </a:r>
            <a:r>
              <a:rPr lang="en-US" sz="2000" baseline="30000" dirty="0"/>
              <a:t>2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DD104D-C2CA-22D8-9E12-E2D12F36A2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7756" y="3789040"/>
            <a:ext cx="1740611" cy="7120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B7042D-4881-A1D1-44BB-648958598C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880" y="4672548"/>
            <a:ext cx="2844861" cy="77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2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2D10583-F94E-59F8-8222-2D86B340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018458"/>
          </a:xfrm>
        </p:spPr>
        <p:txBody>
          <a:bodyPr/>
          <a:lstStyle/>
          <a:p>
            <a:r>
              <a:rPr lang="en-US" b="0" i="1">
                <a:solidFill>
                  <a:srgbClr val="FFFF00"/>
                </a:solidFill>
              </a:rPr>
              <a:t>looks natural</a:t>
            </a:r>
            <a:br>
              <a:rPr lang="en-US" b="0" i="1">
                <a:solidFill>
                  <a:srgbClr val="FFFF00"/>
                </a:solidFill>
              </a:rPr>
            </a:br>
            <a:r>
              <a:rPr lang="en-US" b="0" i="1">
                <a:solidFill>
                  <a:srgbClr val="FFFF00"/>
                </a:solidFill>
              </a:rPr>
              <a:t>no small parameter</a:t>
            </a:r>
            <a:br>
              <a:rPr lang="en-US" b="0" i="1">
                <a:solidFill>
                  <a:srgbClr val="FFFF00"/>
                </a:solidFill>
              </a:rPr>
            </a:br>
            <a:r>
              <a:rPr lang="en-US" b="0" i="1">
                <a:solidFill>
                  <a:srgbClr val="FFFF00"/>
                </a:solidFill>
              </a:rPr>
              <a:t>no tuning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42CEF9-1D11-EA5E-499F-CDB49DAD5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33056"/>
            <a:ext cx="3672408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1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9FFE2"/>
                </a:solidFill>
              </a:rPr>
              <a:t>Scaling solution in Einstein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DDF3C-764B-D244-A4E2-1BE5A467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71" y="2674002"/>
            <a:ext cx="4242407" cy="2711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674002"/>
            <a:ext cx="4067720" cy="27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72DC622-3FBB-EE28-1849-60A6E1DA1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Predictions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46B8AA-D029-0083-6A86-EA7AB387D4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Dynamical solution of cosmological constant problem</a:t>
            </a:r>
          </a:p>
          <a:p>
            <a:r>
              <a:rPr lang="en-US" dirty="0"/>
              <a:t>Prediction of dynamical dark energy</a:t>
            </a:r>
          </a:p>
          <a:p>
            <a:r>
              <a:rPr lang="en-US" dirty="0"/>
              <a:t>Realistic cosmology?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9791DA-0ABE-9FDF-FB1F-56B08B7D14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4098808"/>
            <a:ext cx="4104456" cy="231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9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9BAC-22BB-2D4A-9F01-A98532D9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99120" cy="1406116"/>
          </a:xfrm>
        </p:spPr>
        <p:txBody>
          <a:bodyPr>
            <a:normAutofit fontScale="90000"/>
          </a:bodyPr>
          <a:lstStyle/>
          <a:p>
            <a:r>
              <a:rPr lang="en-US">
                <a:solidFill>
                  <a:srgbClr val="09FFE2"/>
                </a:solidFill>
              </a:rPr>
              <a:t>Weyl transformation for</a:t>
            </a:r>
            <a:br>
              <a:rPr lang="en-US">
                <a:solidFill>
                  <a:srgbClr val="09FFE2"/>
                </a:solidFill>
              </a:rPr>
            </a:br>
            <a:r>
              <a:rPr lang="en-US">
                <a:solidFill>
                  <a:srgbClr val="09FFE2"/>
                </a:solidFill>
              </a:rPr>
              <a:t>variable gravity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017B5-AF58-D643-A540-DAE798E9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03" y="2996179"/>
            <a:ext cx="6496045" cy="845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E96B4-AEC0-364C-A854-DEB04148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86" y="4038964"/>
            <a:ext cx="6479962" cy="871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42894-C322-E347-8FA2-C3E8AC7D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09" y="5261947"/>
            <a:ext cx="2014344" cy="1028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D3AC6-15E8-7543-ADFA-B5572487F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5517232"/>
            <a:ext cx="3054979" cy="55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66FF9-53F9-E045-AAF7-02F7F9E35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951" y="1920580"/>
            <a:ext cx="3533140" cy="511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8C834-3D5B-084F-B477-4A0F443C3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09" y="1892688"/>
            <a:ext cx="3793788" cy="5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493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EC9B-8229-D44A-991F-4DCDD707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Quintessential inflation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FDBB5-C708-574D-B8E7-D18E1CA7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26" y="1753477"/>
            <a:ext cx="6315974" cy="4037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95FF4-E8AD-9648-837D-14F46AF7472C}"/>
              </a:ext>
            </a:extLst>
          </p:cNvPr>
          <p:cNvSpPr txBox="1"/>
          <p:nvPr/>
        </p:nvSpPr>
        <p:spPr>
          <a:xfrm>
            <a:off x="5076057" y="3861048"/>
            <a:ext cx="2543944" cy="107721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FillTx/>
                <a:ea typeface="Garamond"/>
                <a:cs typeface="Arial" panose="020B0604020202020204" pitchFamily="34" charset="0"/>
                <a:sym typeface="Garamond"/>
              </a:rPr>
              <a:t>Dynamical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effectLst/>
                <a:highlight>
                  <a:srgbClr val="FFFF00"/>
                </a:highlight>
                <a:ea typeface="Garamond"/>
                <a:cs typeface="Arial" panose="020B0604020202020204" pitchFamily="34" charset="0"/>
                <a:sym typeface="Garamond"/>
              </a:rPr>
              <a:t>Dark Energy</a:t>
            </a:r>
            <a:endParaRPr kumimoji="0" lang="en-US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FillTx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6FDDB-0962-9C4D-8FF1-FA9EB14DBA07}"/>
              </a:ext>
            </a:extLst>
          </p:cNvPr>
          <p:cNvSpPr txBox="1"/>
          <p:nvPr/>
        </p:nvSpPr>
        <p:spPr>
          <a:xfrm>
            <a:off x="1524000" y="3187338"/>
            <a:ext cx="1767840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</a:rPr>
              <a:t>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F747F-EAEE-194A-8F18-38EA5324628E}"/>
              </a:ext>
            </a:extLst>
          </p:cNvPr>
          <p:cNvSpPr txBox="1"/>
          <p:nvPr/>
        </p:nvSpPr>
        <p:spPr>
          <a:xfrm>
            <a:off x="457201" y="5956663"/>
            <a:ext cx="8599714" cy="6771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Spokoiny, Peebles,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Vilenkin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Peloso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Rosati,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Dimopoulos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Valle,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Giovannini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 err="1">
                <a:solidFill>
                  <a:srgbClr val="E5FFF5"/>
                </a:solidFill>
              </a:rPr>
              <a:t>Brax</a:t>
            </a:r>
            <a:r>
              <a:rPr lang="en-US" sz="1800" dirty="0">
                <a:solidFill>
                  <a:srgbClr val="E5FFF5"/>
                </a:solidFill>
              </a:rPr>
              <a:t>, Martin, Hossain, </a:t>
            </a:r>
            <a:r>
              <a:rPr lang="en-US" sz="1800" dirty="0" err="1">
                <a:solidFill>
                  <a:srgbClr val="E5FFF5"/>
                </a:solidFill>
              </a:rPr>
              <a:t>Myrzakulov</a:t>
            </a:r>
            <a:r>
              <a:rPr lang="en-US" sz="1800" dirty="0">
                <a:solidFill>
                  <a:srgbClr val="E5FFF5"/>
                </a:solidFill>
              </a:rPr>
              <a:t>, Sami, </a:t>
            </a:r>
            <a:r>
              <a:rPr lang="en-US" sz="1800" dirty="0" err="1">
                <a:solidFill>
                  <a:srgbClr val="E5FFF5"/>
                </a:solidFill>
              </a:rPr>
              <a:t>Saridakis</a:t>
            </a:r>
            <a:r>
              <a:rPr lang="en-US" sz="1800" dirty="0">
                <a:solidFill>
                  <a:srgbClr val="E5FFF5"/>
                </a:solidFill>
              </a:rPr>
              <a:t>, de </a:t>
            </a:r>
            <a:r>
              <a:rPr lang="en-US" sz="1800" dirty="0" err="1">
                <a:solidFill>
                  <a:srgbClr val="E5FFF5"/>
                </a:solidFill>
              </a:rPr>
              <a:t>Haro</a:t>
            </a:r>
            <a:r>
              <a:rPr lang="en-US" sz="1800" dirty="0">
                <a:solidFill>
                  <a:srgbClr val="E5FFF5"/>
                </a:solidFill>
              </a:rPr>
              <a:t>, </a:t>
            </a:r>
            <a:r>
              <a:rPr lang="en-US" sz="1800" dirty="0" err="1">
                <a:solidFill>
                  <a:srgbClr val="E5FFF5"/>
                </a:solidFill>
              </a:rPr>
              <a:t>Salo</a:t>
            </a:r>
            <a:r>
              <a:rPr lang="en-US" sz="1800" dirty="0">
                <a:solidFill>
                  <a:srgbClr val="E5FFF5"/>
                </a:solidFill>
              </a:rPr>
              <a:t>, </a:t>
            </a:r>
            <a:r>
              <a:rPr lang="en-US" sz="1800" dirty="0" err="1">
                <a:solidFill>
                  <a:srgbClr val="E5FFF5"/>
                </a:solidFill>
              </a:rPr>
              <a:t>Bettoni</a:t>
            </a:r>
            <a:r>
              <a:rPr lang="en-US" sz="1800" dirty="0">
                <a:solidFill>
                  <a:srgbClr val="E5FFF5"/>
                </a:solidFill>
              </a:rPr>
              <a:t>, Rubio…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E5FFF5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4198318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E883-92CB-3643-8217-85EE677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FFE2"/>
                </a:solidFill>
              </a:rPr>
              <a:t>(5) Dynamical solution of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cosmological constant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2E22-990A-C845-B255-CD6CFD77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77" y="2001520"/>
            <a:ext cx="6324600" cy="187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158-86E8-F34B-BA61-B375D9ED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7" y="4268113"/>
            <a:ext cx="3238500" cy="207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6BF33-AE2D-18DA-F8B5-71C487D04658}"/>
              </a:ext>
            </a:extLst>
          </p:cNvPr>
          <p:cNvSpPr txBox="1"/>
          <p:nvPr/>
        </p:nvSpPr>
        <p:spPr>
          <a:xfrm>
            <a:off x="5260369" y="4313464"/>
            <a:ext cx="348809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no tiny parameter 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6658DB-A593-C92B-C060-B54D10A937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5173381"/>
            <a:ext cx="2014344" cy="102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227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E883-92CB-3643-8217-85EE677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Mass scales in Einstein frame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E9B1F-C2B6-814D-B367-7849D2F3E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Renormalization scale k is no longer present</a:t>
            </a:r>
          </a:p>
          <a:p>
            <a:pPr marL="0" indent="0">
              <a:buNone/>
            </a:pPr>
            <a:r>
              <a:rPr lang="en-US" sz="3600" dirty="0"/>
              <a:t>Planck mass M not intrinsic: introduced only by change of variables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2E22-990A-C845-B255-CD6CFD77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38" y="4285305"/>
            <a:ext cx="5043170" cy="1498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158-86E8-F34B-BA61-B375D9ED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064" y="4272931"/>
            <a:ext cx="2383426" cy="152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45320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468313" y="476250"/>
            <a:ext cx="8136135" cy="2736726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00FFDC"/>
                </a:solidFill>
                <a:ea typeface="+mj-ea"/>
                <a:cs typeface="+mj-cs"/>
              </a:rPr>
              <a:t> (6) Dynamical dark energy</a:t>
            </a:r>
            <a:br>
              <a:rPr lang="en-US" sz="4800" dirty="0">
                <a:solidFill>
                  <a:srgbClr val="00FFDC"/>
                </a:solidFill>
                <a:ea typeface="+mj-ea"/>
                <a:cs typeface="+mj-cs"/>
              </a:rPr>
            </a:br>
            <a:br>
              <a:rPr lang="en-US" sz="4800" dirty="0">
                <a:solidFill>
                  <a:srgbClr val="00FFDC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prediction of (approximate )</a:t>
            </a:r>
            <a:b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  <a:ea typeface="+mj-ea"/>
                <a:cs typeface="+mj-cs"/>
              </a:rPr>
              <a:t>quantum scale symmetry:</a:t>
            </a:r>
            <a:endParaRPr lang="de-DE" sz="4800" dirty="0">
              <a:solidFill>
                <a:schemeClr val="tx1"/>
              </a:solidFill>
              <a:ea typeface="+mj-ea"/>
              <a:cs typeface="+mj-cs"/>
            </a:endParaRP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088" y="3284984"/>
            <a:ext cx="7777360" cy="3301554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4800" dirty="0">
                <a:solidFill>
                  <a:srgbClr val="33CCFF"/>
                </a:solidFill>
                <a:ea typeface="+mn-ea"/>
                <a:cs typeface="+mn-cs"/>
              </a:rPr>
              <a:t>  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dynamical dark energy ,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  generated by  scalar field (</a:t>
            </a:r>
            <a:r>
              <a:rPr lang="en-US" sz="4000" dirty="0" err="1">
                <a:solidFill>
                  <a:srgbClr val="FFFF00"/>
                </a:solidFill>
                <a:ea typeface="+mn-ea"/>
                <a:cs typeface="+mn-cs"/>
              </a:rPr>
              <a:t>cosmon</a:t>
            </a:r>
            <a:r>
              <a:rPr lang="en-US" sz="4000" dirty="0">
                <a:solidFill>
                  <a:srgbClr val="FFFF00"/>
                </a:solidFill>
                <a:ea typeface="+mn-ea"/>
                <a:cs typeface="+mn-cs"/>
              </a:rPr>
              <a:t> )</a:t>
            </a:r>
            <a:endParaRPr lang="de-DE" sz="4400" dirty="0">
              <a:solidFill>
                <a:srgbClr val="FFFF00"/>
              </a:solidFill>
              <a:ea typeface="+mn-ea"/>
              <a:cs typeface="+mn-cs"/>
            </a:endParaRPr>
          </a:p>
        </p:txBody>
      </p:sp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2268538" y="5734050"/>
            <a:ext cx="67675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C.Wetterich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, Nucl.Phys.B302(1988)668,            24.9.87</a:t>
            </a:r>
          </a:p>
          <a:p>
            <a:pPr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P.J.E.Peebles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B.Ratra</a:t>
            </a:r>
            <a:r>
              <a:rPr lang="en-US" sz="2000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+mn-ea"/>
              </a:rPr>
              <a:t>, ApJ.Lett.325(1988)L17,  20.10.87</a:t>
            </a:r>
            <a:endParaRPr lang="de-DE" sz="2000" dirty="0"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0044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F441-C84C-DA67-17A7-3879E858B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FFDC"/>
                </a:solidFill>
              </a:rPr>
              <a:t>Cosmon</a:t>
            </a:r>
            <a:endParaRPr lang="en-US" dirty="0">
              <a:solidFill>
                <a:srgbClr val="00FFD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0887B-684F-396B-A47A-45050011D1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Spontaneously broken scale symmetry induces a </a:t>
            </a:r>
            <a:r>
              <a:rPr lang="en-US" sz="2800" dirty="0">
                <a:solidFill>
                  <a:srgbClr val="FFFF00"/>
                </a:solidFill>
              </a:rPr>
              <a:t>Goldstone boson</a:t>
            </a:r>
          </a:p>
          <a:p>
            <a:r>
              <a:rPr lang="en-US" sz="2800" dirty="0"/>
              <a:t>Massless </a:t>
            </a:r>
            <a:r>
              <a:rPr lang="en-US" sz="2800" dirty="0" err="1"/>
              <a:t>dilaton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Intrinsic mass scale from LIMS :                          Pseudo-Goldstone boson acquires a tiny mass</a:t>
            </a:r>
          </a:p>
          <a:p>
            <a:r>
              <a:rPr lang="en-US" sz="2800" dirty="0" err="1">
                <a:solidFill>
                  <a:srgbClr val="FFFF00"/>
                </a:solidFill>
              </a:rPr>
              <a:t>Cosmon</a:t>
            </a: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00FF00"/>
                </a:solidFill>
              </a:rPr>
              <a:t>              Naturally very light scalar particle !</a:t>
            </a:r>
          </a:p>
        </p:txBody>
      </p:sp>
    </p:spTree>
    <p:extLst>
      <p:ext uri="{BB962C8B-B14F-4D97-AF65-F5344CB8AC3E}">
        <p14:creationId xmlns:p14="http://schemas.microsoft.com/office/powerpoint/2010/main" val="4601589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3B39F-FE97-8FE9-0A97-347EEEFF4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(7) Scaling potential for </a:t>
            </a:r>
            <a:br>
              <a:rPr lang="en-US" dirty="0">
                <a:solidFill>
                  <a:srgbClr val="00FFDC"/>
                </a:solidFill>
              </a:rPr>
            </a:br>
            <a:r>
              <a:rPr lang="en-US" dirty="0">
                <a:solidFill>
                  <a:srgbClr val="00FFDC"/>
                </a:solidFill>
              </a:rPr>
              <a:t>standard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B486-F0E2-6B6F-B174-CFF5789866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dirty="0"/>
              <a:t>Mass thresholds matter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8EC042-D29E-F758-E230-1E9D8F889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716324"/>
            <a:ext cx="3035260" cy="6504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61C1B0-83B1-3751-28E6-9FFD04AD89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985" y="5118831"/>
            <a:ext cx="3319671" cy="84708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0C85A8-8D3D-9FD0-2B92-9EAAAD354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1368" y="5134278"/>
            <a:ext cx="3325242" cy="8161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E0B45C-9019-0429-6DC5-FF46AB5613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4763" y="3809830"/>
            <a:ext cx="1100211" cy="6985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2E571F-2F51-FABF-F8A2-0DEF093194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5183" y="3809830"/>
            <a:ext cx="4219224" cy="6985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A89745-8EA3-486D-EB29-B1142E901F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9592" y="3827655"/>
            <a:ext cx="2102229" cy="6807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01F986-61A3-0B11-6E2D-34073169A8E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228" y="2692083"/>
            <a:ext cx="4751948" cy="66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73993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4580D-0D48-C9A2-B20B-94A23CAD2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Quantum scale symmetry violation in neutrino sector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D77BE-F79C-D357-D798-BECD9BEB4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435280" cy="4983161"/>
          </a:xfrm>
        </p:spPr>
        <p:txBody>
          <a:bodyPr/>
          <a:lstStyle/>
          <a:p>
            <a:r>
              <a:rPr lang="en-US" sz="2800" dirty="0"/>
              <a:t>Neutrino masses involve beyond standard model physics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Effective neutrino Yukawa coupling in Einstein frame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 err="1"/>
              <a:t>Cosmon</a:t>
            </a:r>
            <a:r>
              <a:rPr lang="en-US" sz="2800" dirty="0"/>
              <a:t> – neutrino coupling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178AD-9928-2B97-00B3-792F43DF9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354" y="2273353"/>
            <a:ext cx="3144490" cy="7100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51A0-EF0A-B622-C368-3229CE5A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2274729"/>
            <a:ext cx="1943100" cy="6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082377B-F0C7-338A-6BA8-8E333FDF4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4877" y="3143092"/>
            <a:ext cx="2662761" cy="469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2832C7-8F82-C6E5-B9CF-A7ED157C8A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044" y="4344486"/>
            <a:ext cx="2304169" cy="636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CBA0EB-6C81-0A01-FEF0-5F9C96626D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5712207"/>
            <a:ext cx="2304169" cy="6144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23DEA4-452C-E503-EF74-7A3B5D7956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0072" y="5752975"/>
            <a:ext cx="1079431" cy="61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99423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D1ADD-8BC6-6A3E-3898-5A440B77A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Scaling potential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F3A122-6047-5DB2-03B1-815B4E0EB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046"/>
          <a:stretch/>
        </p:blipFill>
        <p:spPr>
          <a:xfrm>
            <a:off x="638712" y="1574384"/>
            <a:ext cx="3906988" cy="2496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30A87B-BE19-F67B-AEA9-ACB59EED9A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0" b="14176"/>
          <a:stretch/>
        </p:blipFill>
        <p:spPr>
          <a:xfrm>
            <a:off x="4815488" y="1580084"/>
            <a:ext cx="3871312" cy="2496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4DD6FB-79BA-AB12-C157-991C6CEDBB68}"/>
              </a:ext>
            </a:extLst>
          </p:cNvPr>
          <p:cNvSpPr txBox="1"/>
          <p:nvPr/>
        </p:nvSpPr>
        <p:spPr>
          <a:xfrm>
            <a:off x="323529" y="4869160"/>
            <a:ext cx="42484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Quantum scale symmetry</a:t>
            </a:r>
          </a:p>
          <a:p>
            <a:r>
              <a:rPr lang="en-US" sz="2800" dirty="0"/>
              <a:t>in neutrino sector, </a:t>
            </a:r>
            <a:r>
              <a:rPr lang="en-US" sz="2800" dirty="0" err="1"/>
              <a:t>c</a:t>
            </a:r>
            <a:r>
              <a:rPr lang="en-US" sz="2000" baseline="-25000" dirty="0" err="1"/>
              <a:t>B</a:t>
            </a:r>
            <a:r>
              <a:rPr lang="en-US" sz="2000" baseline="-25000" dirty="0"/>
              <a:t>-L</a:t>
            </a:r>
            <a:r>
              <a:rPr lang="en-US" sz="2800" dirty="0"/>
              <a:t>=0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8328ED-EAC0-7F6B-8DDC-57127F765C48}"/>
              </a:ext>
            </a:extLst>
          </p:cNvPr>
          <p:cNvSpPr txBox="1"/>
          <p:nvPr/>
        </p:nvSpPr>
        <p:spPr>
          <a:xfrm>
            <a:off x="5220072" y="4869160"/>
            <a:ext cx="3024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Field dependent </a:t>
            </a:r>
          </a:p>
          <a:p>
            <a:r>
              <a:rPr lang="en-US" sz="2800" dirty="0"/>
              <a:t>neutrino masses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57B6BE-82CB-95FD-0EE9-C4F37298E7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208" y="4169926"/>
            <a:ext cx="2146665" cy="4228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FAB063-052C-F323-4945-0187142B99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9459" y="4198486"/>
            <a:ext cx="2146665" cy="4228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9AD3CE9-EDD1-96CD-ED52-AD453A771D65}"/>
              </a:ext>
            </a:extLst>
          </p:cNvPr>
          <p:cNvSpPr txBox="1"/>
          <p:nvPr/>
        </p:nvSpPr>
        <p:spPr>
          <a:xfrm>
            <a:off x="1475656" y="6165304"/>
            <a:ext cx="21820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 in units of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33FE5E8-2233-75AD-5E41-F20DE4B691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64" y="6264420"/>
            <a:ext cx="2719750" cy="350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455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103B-8510-A1E8-2930-C854B2B6D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(8) Cosmology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9ECC7E-4099-3A50-5A93-DD824E0EC9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For quantum scale symmetry in neutrino sector :</a:t>
            </a:r>
          </a:p>
          <a:p>
            <a:r>
              <a:rPr lang="en-US" dirty="0">
                <a:solidFill>
                  <a:srgbClr val="FFFF00"/>
                </a:solidFill>
              </a:rPr>
              <a:t>dynamical solution of cosmological constant problem, but time evolution of dynamical dark energy is not realistic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3B409A-9332-DE0B-5CC3-2AB957CA6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760" y="3717032"/>
            <a:ext cx="4320480" cy="300345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3CEBDB-4F29-81DF-AE6F-28A092F76EC3}"/>
              </a:ext>
            </a:extLst>
          </p:cNvPr>
          <p:cNvSpPr txBox="1"/>
          <p:nvPr/>
        </p:nvSpPr>
        <p:spPr>
          <a:xfrm flipH="1">
            <a:off x="6858000" y="5968155"/>
            <a:ext cx="160243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y=ln(a)</a:t>
            </a:r>
          </a:p>
        </p:txBody>
      </p:sp>
    </p:spTree>
    <p:extLst>
      <p:ext uri="{BB962C8B-B14F-4D97-AF65-F5344CB8AC3E}">
        <p14:creationId xmlns:p14="http://schemas.microsoft.com/office/powerpoint/2010/main" val="65703432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09B6F-9514-3DE8-2A5E-055524913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(1) Largest intrinsic mass scale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FC887-1804-7825-02FA-EB1D51D5D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r>
              <a:rPr lang="en-US" dirty="0"/>
              <a:t>LIMS is the largest mass scale generated by flow of relevant couplings</a:t>
            </a:r>
          </a:p>
          <a:p>
            <a:endParaRPr lang="en-US" dirty="0"/>
          </a:p>
          <a:p>
            <a:r>
              <a:rPr lang="en-US" dirty="0"/>
              <a:t>Explicit violation of quantum scale symmetry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800" dirty="0"/>
              <a:t>    Example QCD with light quarks: confinement scale</a:t>
            </a:r>
          </a:p>
        </p:txBody>
      </p:sp>
    </p:spTree>
    <p:extLst>
      <p:ext uri="{BB962C8B-B14F-4D97-AF65-F5344CB8AC3E}">
        <p14:creationId xmlns:p14="http://schemas.microsoft.com/office/powerpoint/2010/main" val="2583582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47763-0B4C-A15E-855C-69B4C814C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Field dependent neutrino mass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D630F-032C-D0DC-70A6-2922222F1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realistic cosmology?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1B2332-5724-2BFA-8479-53090F4F2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849" y="3645024"/>
            <a:ext cx="3517900" cy="233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54EFA-9C31-EB2F-87A8-8CC5CF424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45024"/>
            <a:ext cx="3918415" cy="2336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048B93-4B50-DBFD-E920-D5AB79D85B4D}"/>
              </a:ext>
            </a:extLst>
          </p:cNvPr>
          <p:cNvSpPr txBox="1"/>
          <p:nvPr/>
        </p:nvSpPr>
        <p:spPr>
          <a:xfrm>
            <a:off x="899592" y="278092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equation of state 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D06F75-C421-7F9C-93F2-58C44F078CA8}"/>
              </a:ext>
            </a:extLst>
          </p:cNvPr>
          <p:cNvSpPr txBox="1"/>
          <p:nvPr/>
        </p:nvSpPr>
        <p:spPr>
          <a:xfrm>
            <a:off x="5004050" y="2780928"/>
            <a:ext cx="3240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Hubble parameter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85EDAA-69D3-325E-4361-1DAB4EAFAFFD}"/>
              </a:ext>
            </a:extLst>
          </p:cNvPr>
          <p:cNvSpPr txBox="1"/>
          <p:nvPr/>
        </p:nvSpPr>
        <p:spPr>
          <a:xfrm>
            <a:off x="2555776" y="5981824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y=ln(a)</a:t>
            </a:r>
          </a:p>
        </p:txBody>
      </p:sp>
    </p:spTree>
    <p:extLst>
      <p:ext uri="{BB962C8B-B14F-4D97-AF65-F5344CB8AC3E}">
        <p14:creationId xmlns:p14="http://schemas.microsoft.com/office/powerpoint/2010/main" val="279038337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A0E1-3E6E-094D-969A-6864167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Conclusion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66BC-42C9-1648-8EE0-B3BBDB39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3777283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Fixed point of quantum gravity </a:t>
            </a:r>
          </a:p>
          <a:p>
            <a:pPr marL="0" indent="0">
              <a:buNone/>
            </a:pPr>
            <a:r>
              <a:rPr lang="en-US" sz="4000" i="1" dirty="0"/>
              <a:t>     with associated </a:t>
            </a:r>
            <a:r>
              <a:rPr lang="en-US" sz="4000" i="1" dirty="0">
                <a:solidFill>
                  <a:srgbClr val="FFFF00"/>
                </a:solidFill>
              </a:rPr>
              <a:t>quantum scale symmetry,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scaling solutions and relevant parameters </a:t>
            </a:r>
          </a:p>
          <a:p>
            <a:pPr marL="0" indent="0">
              <a:buNone/>
            </a:pPr>
            <a:r>
              <a:rPr lang="en-US" sz="4000" i="1" dirty="0"/>
              <a:t>     is crucial for understanding the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evolution of our Universe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6A1-E3E9-013A-FAFE-05A9419B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Ultraviolet fixed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66DF-4DF7-71E8-5F67-22F6B518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38538"/>
          </a:xfrm>
        </p:spPr>
        <p:txBody>
          <a:bodyPr/>
          <a:lstStyle/>
          <a:p>
            <a:r>
              <a:rPr lang="en-US" sz="2800" dirty="0"/>
              <a:t>Flow of couplings stops for k →∞</a:t>
            </a:r>
          </a:p>
          <a:p>
            <a:endParaRPr lang="en-US" sz="2800" dirty="0"/>
          </a:p>
          <a:p>
            <a:r>
              <a:rPr lang="en-US" sz="2800" dirty="0"/>
              <a:t>Self-similarity: no explicit dependence on k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Theory can be extrapolated to arbitrary short distances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Completeness</a:t>
            </a:r>
          </a:p>
          <a:p>
            <a:endParaRPr lang="en-US" sz="2800" dirty="0"/>
          </a:p>
          <a:p>
            <a:r>
              <a:rPr lang="en-US" sz="2800" dirty="0"/>
              <a:t>Renormalizability</a:t>
            </a:r>
          </a:p>
        </p:txBody>
      </p:sp>
    </p:spTree>
    <p:extLst>
      <p:ext uri="{BB962C8B-B14F-4D97-AF65-F5344CB8AC3E}">
        <p14:creationId xmlns:p14="http://schemas.microsoft.com/office/powerpoint/2010/main" val="285413423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2268F7-BDD4-2C93-0F58-5556DD66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Predictivity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8CA17-0817-2A82-FE4B-DBBC00EFD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4857403"/>
          </a:xfrm>
        </p:spPr>
        <p:txBody>
          <a:bodyPr/>
          <a:lstStyle/>
          <a:p>
            <a:r>
              <a:rPr lang="en-US" dirty="0"/>
              <a:t>few relevant parameters govern flow away from UV-fixed point</a:t>
            </a:r>
          </a:p>
          <a:p>
            <a:r>
              <a:rPr lang="en-US" dirty="0"/>
              <a:t>translate to renormalizable couplings in standard model or extensions</a:t>
            </a:r>
          </a:p>
          <a:p>
            <a:r>
              <a:rPr lang="en-US" dirty="0"/>
              <a:t>generate intrinsic mass scales</a:t>
            </a:r>
          </a:p>
          <a:p>
            <a:r>
              <a:rPr lang="en-US" dirty="0"/>
              <a:t>largest one : LIMS</a:t>
            </a:r>
          </a:p>
          <a:p>
            <a:r>
              <a:rPr lang="en-US" dirty="0"/>
              <a:t>LIMS only sets overall mass scale</a:t>
            </a:r>
          </a:p>
          <a:p>
            <a:r>
              <a:rPr lang="en-US" dirty="0"/>
              <a:t>involves no parameter tuning</a:t>
            </a:r>
          </a:p>
        </p:txBody>
      </p:sp>
    </p:spTree>
    <p:extLst>
      <p:ext uri="{BB962C8B-B14F-4D97-AF65-F5344CB8AC3E}">
        <p14:creationId xmlns:p14="http://schemas.microsoft.com/office/powerpoint/2010/main" val="350230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E9015-485E-384B-173A-9D71FFCF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(2) LIMS in quantum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4D71CB-5290-A121-0C6A-BABCF280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88840"/>
            <a:ext cx="8291264" cy="4392488"/>
          </a:xfrm>
        </p:spPr>
        <p:txBody>
          <a:bodyPr/>
          <a:lstStyle/>
          <a:p>
            <a:r>
              <a:rPr lang="en-US" dirty="0"/>
              <a:t>Often LIMS is associated to Planck mass</a:t>
            </a:r>
          </a:p>
          <a:p>
            <a:r>
              <a:rPr lang="en-US" dirty="0">
                <a:solidFill>
                  <a:srgbClr val="FFFF00"/>
                </a:solidFill>
              </a:rPr>
              <a:t>No need for that!</a:t>
            </a:r>
          </a:p>
          <a:p>
            <a:r>
              <a:rPr lang="en-US" dirty="0"/>
              <a:t>Proposal: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4000" i="1" dirty="0">
                <a:solidFill>
                  <a:srgbClr val="00FF00"/>
                </a:solidFill>
              </a:rPr>
              <a:t>LIMS of the order of neutrino masses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00FF00"/>
                </a:solidFill>
              </a:rPr>
              <a:t>          or smaller</a:t>
            </a:r>
            <a:endParaRPr lang="en-US" i="1" dirty="0">
              <a:solidFill>
                <a:srgbClr val="00FF00"/>
              </a:solidFill>
            </a:endParaRPr>
          </a:p>
          <a:p>
            <a:r>
              <a:rPr lang="en-US" dirty="0"/>
              <a:t>Electron mass, Planck mass much larger?</a:t>
            </a:r>
          </a:p>
          <a:p>
            <a:r>
              <a:rPr lang="en-US" dirty="0"/>
              <a:t>Particle masses given by 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632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882DE-0439-0313-1047-673E5CC5A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Metric + scalar field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E32A7-E879-9DB2-326D-8ED831ABA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7175"/>
            <a:ext cx="8369300" cy="4601965"/>
          </a:xfrm>
        </p:spPr>
        <p:txBody>
          <a:bodyPr/>
          <a:lstStyle/>
          <a:p>
            <a:r>
              <a:rPr lang="en-US" sz="3600" dirty="0"/>
              <a:t>Inflation : </a:t>
            </a:r>
          </a:p>
          <a:p>
            <a:pPr marL="0" indent="0">
              <a:buNone/>
            </a:pPr>
            <a:r>
              <a:rPr lang="en-US" sz="3600" dirty="0"/>
              <a:t>   add scalar field ( </a:t>
            </a:r>
            <a:r>
              <a:rPr lang="en-US" sz="3600" dirty="0" err="1">
                <a:solidFill>
                  <a:srgbClr val="FFFF00"/>
                </a:solidFill>
              </a:rPr>
              <a:t>inflaton</a:t>
            </a:r>
            <a:r>
              <a:rPr lang="en-US" sz="3600" dirty="0"/>
              <a:t> )</a:t>
            </a:r>
          </a:p>
          <a:p>
            <a:r>
              <a:rPr lang="en-US" sz="3600" dirty="0"/>
              <a:t>Dynamical dark energy or quintessence:</a:t>
            </a:r>
          </a:p>
          <a:p>
            <a:pPr marL="0" indent="0">
              <a:buNone/>
            </a:pPr>
            <a:r>
              <a:rPr lang="en-US" sz="3600" dirty="0"/>
              <a:t>    add scalar field ( </a:t>
            </a:r>
            <a:r>
              <a:rPr lang="en-US" sz="3600" dirty="0" err="1">
                <a:solidFill>
                  <a:srgbClr val="FFFF00"/>
                </a:solidFill>
              </a:rPr>
              <a:t>cosmon</a:t>
            </a:r>
            <a:r>
              <a:rPr lang="en-US" sz="3600" dirty="0"/>
              <a:t> )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           </a:t>
            </a:r>
            <a:r>
              <a:rPr lang="en-US" sz="4000" dirty="0">
                <a:solidFill>
                  <a:srgbClr val="FFFF00"/>
                </a:solidFill>
              </a:rPr>
              <a:t>…</a:t>
            </a:r>
            <a:endParaRPr lang="en-US" sz="3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                       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E2A7C5-F083-4835-2D05-926AC2BEEA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405"/>
          <a:stretch/>
        </p:blipFill>
        <p:spPr>
          <a:xfrm>
            <a:off x="971600" y="5085184"/>
            <a:ext cx="3600400" cy="9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17191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565B-AA00-77C9-0570-58A7C5A2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/>
          <a:lstStyle/>
          <a:p>
            <a:r>
              <a:rPr lang="en-US" sz="3600" dirty="0">
                <a:solidFill>
                  <a:srgbClr val="00FFDC"/>
                </a:solidFill>
              </a:rPr>
              <a:t>(3) Spontaneous breaking of </a:t>
            </a:r>
            <a:br>
              <a:rPr lang="en-US" sz="3600" dirty="0">
                <a:solidFill>
                  <a:srgbClr val="00FFDC"/>
                </a:solidFill>
              </a:rPr>
            </a:br>
            <a:r>
              <a:rPr lang="en-US" sz="3600" dirty="0">
                <a:solidFill>
                  <a:srgbClr val="00FFDC"/>
                </a:solidFill>
              </a:rPr>
              <a:t>quantum scale symmetry and the </a:t>
            </a:r>
            <a:br>
              <a:rPr lang="en-US" sz="3600" dirty="0">
                <a:solidFill>
                  <a:srgbClr val="00FFDC"/>
                </a:solidFill>
              </a:rPr>
            </a:br>
            <a:r>
              <a:rPr lang="en-US" sz="3600" dirty="0">
                <a:solidFill>
                  <a:srgbClr val="00FFDC"/>
                </a:solidFill>
              </a:rPr>
              <a:t>scale invariant standard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EFDFB0-4784-34C1-B612-BFB4CB217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780928"/>
            <a:ext cx="8229600" cy="3345235"/>
          </a:xfrm>
        </p:spPr>
        <p:txBody>
          <a:bodyPr/>
          <a:lstStyle/>
          <a:p>
            <a:r>
              <a:rPr lang="en-US" dirty="0"/>
              <a:t>Non-zero cosmological value of scalar field </a:t>
            </a:r>
            <a:r>
              <a:rPr lang="en-DE" dirty="0"/>
              <a:t>𝜒(t) breaks quantum scale symmetry spontaneously</a:t>
            </a:r>
          </a:p>
          <a:p>
            <a:endParaRPr lang="en-DE" dirty="0"/>
          </a:p>
          <a:p>
            <a:r>
              <a:rPr lang="en-DE" dirty="0"/>
              <a:t>No intrinsic mass parameter larger than LIMS:</a:t>
            </a:r>
          </a:p>
          <a:p>
            <a:r>
              <a:rPr lang="en-DE" dirty="0">
                <a:solidFill>
                  <a:srgbClr val="00FF00"/>
                </a:solidFill>
              </a:rPr>
              <a:t>All </a:t>
            </a:r>
            <a:r>
              <a:rPr lang="en-DE" dirty="0"/>
              <a:t>masses larger than neutrino masses are proportional to 𝜒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66668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r>
              <a:rPr dirty="0">
                <a:solidFill>
                  <a:srgbClr val="09FFE2"/>
                </a:solidFill>
              </a:rPr>
              <a:t>Scale symmetric standard model</a:t>
            </a:r>
          </a:p>
        </p:txBody>
      </p:sp>
      <p:sp>
        <p:nvSpPr>
          <p:cNvPr id="288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457200" y="1417637"/>
            <a:ext cx="8229600" cy="5440363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600"/>
              </a:spcBef>
              <a:defRPr sz="2800">
                <a:solidFill>
                  <a:srgbClr val="FFFF00"/>
                </a:solidFill>
              </a:defRPr>
            </a:pPr>
            <a:r>
              <a:rPr dirty="0"/>
              <a:t>Replace all mass scales by scalar field  𝜒</a:t>
            </a:r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(1) Higgs potential </a:t>
            </a:r>
          </a:p>
          <a:p>
            <a:pPr marL="571500" indent="-571500">
              <a:buAutoNum type="arabicParenBoth"/>
              <a:defRPr sz="2400"/>
            </a:pPr>
            <a:endParaRPr dirty="0"/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(2) Strong gauge coupling, normalized at          , is independent of 𝜒</a:t>
            </a:r>
          </a:p>
          <a:p>
            <a:pPr marL="0" indent="0">
              <a:buSzTx/>
              <a:buFont typeface="Wingdings"/>
              <a:buNone/>
              <a:defRPr sz="2400"/>
            </a:pPr>
            <a:endParaRPr dirty="0"/>
          </a:p>
          <a:p>
            <a:pPr marL="0" indent="0">
              <a:buSzTx/>
              <a:buFont typeface="Wingdings"/>
              <a:buNone/>
              <a:defRPr sz="2400"/>
            </a:pPr>
            <a:endParaRPr dirty="0"/>
          </a:p>
          <a:p>
            <a:pPr marL="0" indent="0">
              <a:spcBef>
                <a:spcPts val="500"/>
              </a:spcBef>
              <a:buSzTx/>
              <a:buFont typeface="Wingdings"/>
              <a:buNone/>
              <a:defRPr sz="2400"/>
            </a:pPr>
            <a:r>
              <a:rPr dirty="0"/>
              <a:t>(3) Similar for all dimensionless couplings</a:t>
            </a:r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rPr dirty="0"/>
              <a:t>      Quantum effective action for standard model does </a:t>
            </a:r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rPr dirty="0"/>
              <a:t>               not involve intrinsic mass or length</a:t>
            </a:r>
            <a:endParaRPr lang="en-US" dirty="0"/>
          </a:p>
          <a:p>
            <a:pPr marL="0" indent="0">
              <a:buSzTx/>
              <a:buFont typeface="Wingdings"/>
              <a:buNone/>
              <a:defRPr i="1">
                <a:solidFill>
                  <a:srgbClr val="FFFF00"/>
                </a:solidFill>
              </a:defRPr>
            </a:pPr>
            <a:r>
              <a:rPr lang="en-DE" b="1" dirty="0">
                <a:solidFill>
                  <a:srgbClr val="00FF00"/>
                </a:solidFill>
              </a:rPr>
              <a:t>          Quantum scale symmetry</a:t>
            </a:r>
            <a:endParaRPr b="1" dirty="0">
              <a:solidFill>
                <a:srgbClr val="00FF00"/>
              </a:solidFill>
            </a:endParaRPr>
          </a:p>
        </p:txBody>
      </p:sp>
      <p:pic>
        <p:nvPicPr>
          <p:cNvPr id="289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216" y="2009208"/>
            <a:ext cx="2232249" cy="583820"/>
          </a:xfrm>
          <a:prstGeom prst="rect">
            <a:avLst/>
          </a:prstGeom>
          <a:ln w="12700">
            <a:miter lim="400000"/>
          </a:ln>
        </p:spPr>
      </p:pic>
      <p:pic>
        <p:nvPicPr>
          <p:cNvPr id="290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2059501"/>
            <a:ext cx="1239823" cy="565534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Right Arrow 5"/>
          <p:cNvSpPr/>
          <p:nvPr/>
        </p:nvSpPr>
        <p:spPr>
          <a:xfrm>
            <a:off x="5427288" y="2175120"/>
            <a:ext cx="648073" cy="283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2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083" y="3544965"/>
            <a:ext cx="1502777" cy="57606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Picture 7" descr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7642" y="3536539"/>
            <a:ext cx="1944217" cy="5929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icture 8" descr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0265" y="3543437"/>
            <a:ext cx="2004651" cy="579122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Right Arrow 10"/>
          <p:cNvSpPr/>
          <p:nvPr/>
        </p:nvSpPr>
        <p:spPr>
          <a:xfrm>
            <a:off x="2906401" y="3691114"/>
            <a:ext cx="648073" cy="28376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>
            <a:solidFill>
              <a:srgbClr val="FFFFFF"/>
            </a:solidFill>
          </a:ln>
        </p:spPr>
        <p:txBody>
          <a:bodyPr lIns="45719" rIns="45719"/>
          <a:lstStyle/>
          <a:p>
            <a:pPr>
              <a:defRPr sz="32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</a:defRPr>
            </a:pPr>
            <a:endParaRPr/>
          </a:p>
        </p:txBody>
      </p:sp>
      <p:pic>
        <p:nvPicPr>
          <p:cNvPr id="297" name="Picture 11" descr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5210" y="2897231"/>
            <a:ext cx="633298" cy="309613"/>
          </a:xfrm>
          <a:prstGeom prst="rect">
            <a:avLst/>
          </a:prstGeom>
          <a:ln w="12700">
            <a:miter lim="400000"/>
          </a:ln>
        </p:spPr>
      </p:pic>
      <p:sp>
        <p:nvSpPr>
          <p:cNvPr id="298" name="TextBox 12"/>
          <p:cNvSpPr txBox="1"/>
          <p:nvPr/>
        </p:nvSpPr>
        <p:spPr>
          <a:xfrm>
            <a:off x="5900264" y="5877272"/>
            <a:ext cx="306422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dirty="0"/>
              <a:t>CW’87</a:t>
            </a:r>
            <a:r>
              <a:rPr lang="en-US" dirty="0"/>
              <a:t>, Shaposhnikov et al</a:t>
            </a:r>
            <a:endParaRPr dirty="0"/>
          </a:p>
        </p:txBody>
      </p:sp>
      <p:sp>
        <p:nvSpPr>
          <p:cNvPr id="299" name="TextBox 13"/>
          <p:cNvSpPr txBox="1"/>
          <p:nvPr/>
        </p:nvSpPr>
        <p:spPr>
          <a:xfrm>
            <a:off x="7904915" y="2067320"/>
            <a:ext cx="1239085" cy="713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0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rPr dirty="0" err="1"/>
              <a:t>Fujii</a:t>
            </a:r>
            <a:r>
              <a:rPr dirty="0"/>
              <a:t>,</a:t>
            </a:r>
            <a:r>
              <a:rPr lang="en-US" dirty="0"/>
              <a:t> </a:t>
            </a:r>
            <a:r>
              <a:rPr dirty="0"/>
              <a:t>Zee, CW</a:t>
            </a:r>
          </a:p>
        </p:txBody>
      </p:sp>
    </p:spTree>
    <p:extLst>
      <p:ext uri="{BB962C8B-B14F-4D97-AF65-F5344CB8AC3E}">
        <p14:creationId xmlns:p14="http://schemas.microsoft.com/office/powerpoint/2010/main" val="42863644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24645</TotalTime>
  <Words>910</Words>
  <Application>Microsoft Macintosh PowerPoint</Application>
  <PresentationFormat>On-screen Show (4:3)</PresentationFormat>
  <Paragraphs>173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Garamond</vt:lpstr>
      <vt:lpstr>Wingdings</vt:lpstr>
      <vt:lpstr>Strömung</vt:lpstr>
      <vt:lpstr>Quantum gravity predictions for   dark energy   </vt:lpstr>
      <vt:lpstr>Predictions</vt:lpstr>
      <vt:lpstr>(1) Largest intrinsic mass scale</vt:lpstr>
      <vt:lpstr>Ultraviolet fixed point</vt:lpstr>
      <vt:lpstr>Predictivity</vt:lpstr>
      <vt:lpstr>(2) LIMS in quantum gravity</vt:lpstr>
      <vt:lpstr>Metric + scalar field</vt:lpstr>
      <vt:lpstr>(3) Spontaneous breaking of  quantum scale symmetry and the  scale invariant standard model</vt:lpstr>
      <vt:lpstr>Scale symmetric standard model</vt:lpstr>
      <vt:lpstr>(4) Scaling solution</vt:lpstr>
      <vt:lpstr>Can the scalar potential be predicted by functional renormalization for quantum gravity ?</vt:lpstr>
      <vt:lpstr>Dilaton quantum gravity</vt:lpstr>
      <vt:lpstr>Functional flow equation for  scalar potential</vt:lpstr>
      <vt:lpstr>Generic form of scaling potential</vt:lpstr>
      <vt:lpstr>Scaling solutions are restrictive</vt:lpstr>
      <vt:lpstr>Coefficient of curvature scalar in standard model</vt:lpstr>
      <vt:lpstr>Approximate scaling solution </vt:lpstr>
      <vt:lpstr>looks natural no small parameter no tuning</vt:lpstr>
      <vt:lpstr>Scaling solution in Einstein frame</vt:lpstr>
      <vt:lpstr>Weyl transformation for variable gravity</vt:lpstr>
      <vt:lpstr>Quintessential inflation</vt:lpstr>
      <vt:lpstr>(5) Dynamical solution of cosmological constant problem</vt:lpstr>
      <vt:lpstr>Mass scales in Einstein frame</vt:lpstr>
      <vt:lpstr> (6) Dynamical dark energy  prediction of (approximate ) quantum scale symmetry:</vt:lpstr>
      <vt:lpstr>Cosmon</vt:lpstr>
      <vt:lpstr>(7) Scaling potential for  standard model</vt:lpstr>
      <vt:lpstr>Quantum scale symmetry violation in neutrino sector</vt:lpstr>
      <vt:lpstr>Scaling potential</vt:lpstr>
      <vt:lpstr>(8) Cosmology</vt:lpstr>
      <vt:lpstr>Field dependent neutrino mass</vt:lpstr>
      <vt:lpstr>Conclusion </vt:lpstr>
    </vt:vector>
  </TitlesOfParts>
  <Company>Theoretische 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christof wetterich</cp:lastModifiedBy>
  <cp:revision>679</cp:revision>
  <cp:lastPrinted>2019-03-11T09:40:50Z</cp:lastPrinted>
  <dcterms:created xsi:type="dcterms:W3CDTF">2003-07-05T08:41:24Z</dcterms:created>
  <dcterms:modified xsi:type="dcterms:W3CDTF">2025-03-19T09:16:39Z</dcterms:modified>
</cp:coreProperties>
</file>