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77"/>
  </p:notesMasterIdLst>
  <p:handoutMasterIdLst>
    <p:handoutMasterId r:id="rId78"/>
  </p:handoutMasterIdLst>
  <p:sldIdLst>
    <p:sldId id="1067" r:id="rId2"/>
    <p:sldId id="1255" r:id="rId3"/>
    <p:sldId id="1336" r:id="rId4"/>
    <p:sldId id="1349" r:id="rId5"/>
    <p:sldId id="625" r:id="rId6"/>
    <p:sldId id="621" r:id="rId7"/>
    <p:sldId id="573" r:id="rId8"/>
    <p:sldId id="1340" r:id="rId9"/>
    <p:sldId id="1341" r:id="rId10"/>
    <p:sldId id="1298" r:id="rId11"/>
    <p:sldId id="1368" r:id="rId12"/>
    <p:sldId id="662" r:id="rId13"/>
    <p:sldId id="664" r:id="rId14"/>
    <p:sldId id="607" r:id="rId15"/>
    <p:sldId id="675" r:id="rId16"/>
    <p:sldId id="1343" r:id="rId17"/>
    <p:sldId id="1362" r:id="rId18"/>
    <p:sldId id="1369" r:id="rId19"/>
    <p:sldId id="1370" r:id="rId20"/>
    <p:sldId id="1357" r:id="rId21"/>
    <p:sldId id="1373" r:id="rId22"/>
    <p:sldId id="1353" r:id="rId23"/>
    <p:sldId id="1358" r:id="rId24"/>
    <p:sldId id="1404" r:id="rId25"/>
    <p:sldId id="1355" r:id="rId26"/>
    <p:sldId id="1361" r:id="rId27"/>
    <p:sldId id="1365" r:id="rId28"/>
    <p:sldId id="1366" r:id="rId29"/>
    <p:sldId id="1363" r:id="rId30"/>
    <p:sldId id="1359" r:id="rId31"/>
    <p:sldId id="1356" r:id="rId32"/>
    <p:sldId id="1354" r:id="rId33"/>
    <p:sldId id="1367" r:id="rId34"/>
    <p:sldId id="1360" r:id="rId35"/>
    <p:sldId id="1405" r:id="rId36"/>
    <p:sldId id="1344" r:id="rId37"/>
    <p:sldId id="1345" r:id="rId38"/>
    <p:sldId id="1342" r:id="rId39"/>
    <p:sldId id="1330" r:id="rId40"/>
    <p:sldId id="1328" r:id="rId41"/>
    <p:sldId id="1304" r:id="rId42"/>
    <p:sldId id="1305" r:id="rId43"/>
    <p:sldId id="1306" r:id="rId44"/>
    <p:sldId id="1310" r:id="rId45"/>
    <p:sldId id="1307" r:id="rId46"/>
    <p:sldId id="1308" r:id="rId47"/>
    <p:sldId id="1233" r:id="rId48"/>
    <p:sldId id="1331" r:id="rId49"/>
    <p:sldId id="1326" r:id="rId50"/>
    <p:sldId id="1324" r:id="rId51"/>
    <p:sldId id="1262" r:id="rId52"/>
    <p:sldId id="1302" r:id="rId53"/>
    <p:sldId id="1374" r:id="rId54"/>
    <p:sldId id="1149" r:id="rId55"/>
    <p:sldId id="1153" r:id="rId56"/>
    <p:sldId id="1375" r:id="rId57"/>
    <p:sldId id="1376" r:id="rId58"/>
    <p:sldId id="1377" r:id="rId59"/>
    <p:sldId id="1406" r:id="rId60"/>
    <p:sldId id="1407" r:id="rId61"/>
    <p:sldId id="1094" r:id="rId62"/>
    <p:sldId id="1382" r:id="rId63"/>
    <p:sldId id="1236" r:id="rId64"/>
    <p:sldId id="1005" r:id="rId65"/>
    <p:sldId id="1241" r:id="rId66"/>
    <p:sldId id="1182" r:id="rId67"/>
    <p:sldId id="1350" r:id="rId68"/>
    <p:sldId id="1282" r:id="rId69"/>
    <p:sldId id="1283" r:id="rId70"/>
    <p:sldId id="1284" r:id="rId71"/>
    <p:sldId id="1383" r:id="rId72"/>
    <p:sldId id="1384" r:id="rId73"/>
    <p:sldId id="1385" r:id="rId74"/>
    <p:sldId id="1352" r:id="rId75"/>
    <p:sldId id="1351" r:id="rId76"/>
  </p:sldIdLst>
  <p:sldSz cx="9144000" cy="6858000" type="screen4x3"/>
  <p:notesSz cx="6858000" cy="9144000"/>
  <p:custDataLst>
    <p:tags r:id="rId7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CCFF"/>
    <a:srgbClr val="00FF00"/>
    <a:srgbClr val="0033CC"/>
    <a:srgbClr val="33CC33"/>
    <a:srgbClr val="009900"/>
    <a:srgbClr val="FB250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0"/>
  </p:normalViewPr>
  <p:slideViewPr>
    <p:cSldViewPr>
      <p:cViewPr varScale="1">
        <p:scale>
          <a:sx n="112" d="100"/>
          <a:sy n="112" d="100"/>
        </p:scale>
        <p:origin x="16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4" d="100"/>
        <a:sy n="114" d="100"/>
      </p:scale>
      <p:origin x="0" y="15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</a:defRPr>
            </a:lvl1pPr>
          </a:lstStyle>
          <a:p>
            <a:pPr>
              <a:defRPr/>
            </a:pPr>
            <a:fld id="{07A23D4A-4A75-4723-A6B6-E3ACDE16B7C7}" type="datetimeFigureOut">
              <a:rPr lang="en-US"/>
              <a:pPr>
                <a:defRPr/>
              </a:pPr>
              <a:t>5/1/19</a:t>
            </a:fld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</a:defRPr>
            </a:lvl1pPr>
          </a:lstStyle>
          <a:p>
            <a:pPr>
              <a:defRPr/>
            </a:pPr>
            <a:fld id="{A03D9FFD-C963-4151-8B1F-01897BBE2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0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1487572A-3073-4D30-9A24-ED212565E8B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77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/>
            <a:fld id="{6DCA5EE1-C875-DE47-87D3-25254318098F}" type="slidenum">
              <a:rPr lang="de-DE" altLang="x-none">
                <a:latin typeface="Arial" charset="0"/>
              </a:rPr>
              <a:pPr eaLnBrk="1" hangingPunct="1"/>
              <a:t>47</a:t>
            </a:fld>
            <a:endParaRPr lang="de-DE" altLang="x-none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513477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FB62F4E-0129-4BC8-9289-4779CAC216D8}" type="slidenum">
              <a:rPr lang="de-DE" sz="1200">
                <a:solidFill>
                  <a:srgbClr val="000000"/>
                </a:solidFill>
                <a:effectLst/>
              </a:rPr>
              <a:pPr algn="r"/>
              <a:t>48</a:t>
            </a:fld>
            <a:endParaRPr lang="de-DE" sz="1200">
              <a:solidFill>
                <a:srgbClr val="000000"/>
              </a:solidFill>
              <a:effectLst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33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67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32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8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7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91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x-none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4846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/>
            <a:fld id="{EF0265FC-2185-3348-A762-0372141FBA3B}" type="slidenum">
              <a:rPr lang="de-DE" altLang="x-none" sz="1200">
                <a:effectLst/>
              </a:rPr>
              <a:pPr algn="r" eaLnBrk="1" hangingPunct="1"/>
              <a:t>69</a:t>
            </a:fld>
            <a:endParaRPr lang="de-DE" altLang="x-none" sz="1200">
              <a:effectLst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x-none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760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42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BCB97381-0B19-7C44-A619-FB2A08DD58E2}" type="slidenum">
              <a:rPr lang="de-DE" altLang="x-none" sz="1200"/>
              <a:pPr eaLnBrk="1" hangingPunct="1"/>
              <a:t>70</a:t>
            </a:fld>
            <a:endParaRPr lang="de-DE" altLang="x-none" sz="120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x-none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4614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2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40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26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/>
            <a:fld id="{3644EF2E-F7F1-A444-8BC1-780D5A8EA282}" type="slidenum">
              <a:rPr lang="de-DE" altLang="x-none">
                <a:latin typeface="Arial" charset="0"/>
              </a:rPr>
              <a:pPr eaLnBrk="1" hangingPunct="1"/>
              <a:t>42</a:t>
            </a:fld>
            <a:endParaRPr lang="de-DE" altLang="x-none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3760825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/>
            <a:fld id="{3644EF2E-F7F1-A444-8BC1-780D5A8EA282}" type="slidenum">
              <a:rPr lang="de-DE" altLang="x-none">
                <a:latin typeface="Arial" charset="0"/>
              </a:rPr>
              <a:pPr eaLnBrk="1" hangingPunct="1"/>
              <a:t>44</a:t>
            </a:fld>
            <a:endParaRPr lang="de-DE" altLang="x-none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2558897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/>
            <a:fld id="{86DC23A0-C1F3-1D46-8C32-428A4510B626}" type="slidenum">
              <a:rPr lang="de-DE" altLang="x-none">
                <a:latin typeface="Arial" charset="0"/>
              </a:rPr>
              <a:pPr eaLnBrk="1" hangingPunct="1"/>
              <a:t>45</a:t>
            </a:fld>
            <a:endParaRPr lang="de-DE" altLang="x-none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3159056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/>
            <a:fld id="{D204B7AE-A4F6-C24B-B725-164D7D9A8997}" type="slidenum">
              <a:rPr lang="de-DE" altLang="x-none" sz="1200">
                <a:solidFill>
                  <a:srgbClr val="000000"/>
                </a:solidFill>
                <a:effectLst/>
              </a:rPr>
              <a:pPr algn="r" eaLnBrk="1" hangingPunct="1"/>
              <a:t>46</a:t>
            </a:fld>
            <a:endParaRPr lang="de-DE" altLang="x-none" sz="1200">
              <a:solidFill>
                <a:srgbClr val="000000"/>
              </a:solidFill>
              <a:effectLst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x-none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815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BE8AC-7139-4335-82FE-D51635B7F6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B3DE4-3C59-45C9-8138-924684B6B5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61014-A62B-49EE-8EED-7DFAD2059C4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336DA-0852-480E-961D-B885B725108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AE89-C714-4923-8436-05DFA839E4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DCC0A-2A31-479C-8688-82C61DC207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DF439-99D5-41AC-A104-6E7CB46B6EB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9666A-8293-4E67-B102-7E7E538011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88EBC-CB0E-4114-AC9B-39036030AE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BF741-4A19-49A8-866B-85A6A370C1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D41E7-73CB-4C85-93AE-280E2439D3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637C8898-2542-4CC8-B71F-FE86B7565D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5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</p:grpSp>
        <p:sp>
          <p:nvSpPr>
            <p:cNvPr id="665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</p:grpSp>
      <p:sp>
        <p:nvSpPr>
          <p:cNvPr id="665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8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rct=j&amp;q=&amp;esrc=s&amp;source=images&amp;cd=&amp;cad=rja&amp;uact=8&amp;ved=0CAcQjRxqFQoTCNzurrualsYCFYMW2wodrxcAbQ&amp;url=http://backreaction.blogspot.com/2007/12/asymptotic-freedom-and-coupling.html&amp;ei=5CGBVdzsKYOt7Aavr4DoBg&amp;bvm=bv.96041959,d.ZGU&amp;psig=AFQjCNH_9d8w-ZfnXNbwLx0zHXBJRU9etg&amp;ust=143461257547770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rct=j&amp;q=&amp;esrc=s&amp;source=images&amp;cd=&amp;cad=rja&amp;uact=8&amp;ved=0CAcQjRxqFQoTCNzurrualsYCFYMW2wodrxcAbQ&amp;url=http://backreaction.blogspot.com/2007/12/asymptotic-freedom-and-coupling.html&amp;ei=5CGBVdzsKYOt7Aavr4DoBg&amp;bvm=bv.96041959,d.ZGU&amp;psig=AFQjCNH_9d8w-ZfnXNbwLx0zHXBJRU9etg&amp;ust=143461257547770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tiff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tiff"/><Relationship Id="rId5" Type="http://schemas.openxmlformats.org/officeDocument/2006/relationships/image" Target="../media/image23.tiff"/><Relationship Id="rId4" Type="http://schemas.openxmlformats.org/officeDocument/2006/relationships/image" Target="../media/image31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tiff"/><Relationship Id="rId5" Type="http://schemas.openxmlformats.org/officeDocument/2006/relationships/image" Target="../media/image21.tiff"/><Relationship Id="rId4" Type="http://schemas.openxmlformats.org/officeDocument/2006/relationships/image" Target="../media/image23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37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tiff"/><Relationship Id="rId4" Type="http://schemas.openxmlformats.org/officeDocument/2006/relationships/image" Target="../media/image41.tif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7" Type="http://schemas.openxmlformats.org/officeDocument/2006/relationships/image" Target="../media/image65.tiff"/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tiff"/><Relationship Id="rId5" Type="http://schemas.openxmlformats.org/officeDocument/2006/relationships/image" Target="../media/image63.tiff"/><Relationship Id="rId4" Type="http://schemas.openxmlformats.org/officeDocument/2006/relationships/image" Target="../media/image62.tif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ubble_Ultra_Deep_Field_Black_point_edit"/>
          <p:cNvPicPr>
            <a:picLocks noChangeAspect="1" noChangeArrowheads="1"/>
          </p:cNvPicPr>
          <p:nvPr/>
        </p:nvPicPr>
        <p:blipFill>
          <a:blip r:embed="rId3" cstate="print"/>
          <a:srcRect t="2287" b="11536"/>
          <a:stretch>
            <a:fillRect/>
          </a:stretch>
        </p:blipFill>
        <p:spPr bwMode="auto">
          <a:xfrm>
            <a:off x="0" y="-315416"/>
            <a:ext cx="9144000" cy="763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810546"/>
          </a:xfrm>
        </p:spPr>
        <p:txBody>
          <a:bodyPr/>
          <a:lstStyle/>
          <a:p>
            <a:pPr>
              <a:defRPr/>
            </a:pPr>
            <a:r>
              <a:rPr lang="en-US" sz="5400" b="0" dirty="0">
                <a:solidFill>
                  <a:srgbClr val="FFFF00"/>
                </a:solidFill>
                <a:effectLst/>
              </a:rPr>
              <a:t>Quantum gravity predictions for</a:t>
            </a:r>
            <a:br>
              <a:rPr lang="en-US" sz="5400" b="0" dirty="0">
                <a:solidFill>
                  <a:srgbClr val="FFFF00"/>
                </a:solidFill>
                <a:effectLst/>
              </a:rPr>
            </a:br>
            <a:r>
              <a:rPr lang="en-US" sz="5400" b="0" dirty="0">
                <a:solidFill>
                  <a:srgbClr val="FFFF00"/>
                </a:solidFill>
                <a:effectLst/>
              </a:rPr>
              <a:t>particle physics and cosmology </a:t>
            </a:r>
            <a:br>
              <a:rPr lang="en-US" sz="5400" b="0" dirty="0">
                <a:solidFill>
                  <a:srgbClr val="FFFF00"/>
                </a:solidFill>
                <a:effectLst/>
              </a:rPr>
            </a:br>
            <a:br>
              <a:rPr lang="en-US" sz="5400" b="0" dirty="0">
                <a:solidFill>
                  <a:srgbClr val="FFFF00"/>
                </a:solidFill>
                <a:effectLst/>
              </a:rPr>
            </a:br>
            <a:endParaRPr lang="de-DE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65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33CCFF"/>
                </a:solidFill>
              </a:rPr>
              <a:t>Quantum fluctuations induce</a:t>
            </a:r>
            <a:br>
              <a:rPr lang="en-US" dirty="0">
                <a:solidFill>
                  <a:srgbClr val="33CCFF"/>
                </a:solidFill>
              </a:rPr>
            </a:br>
            <a:r>
              <a:rPr lang="en-US" dirty="0">
                <a:solidFill>
                  <a:srgbClr val="33CCFF"/>
                </a:solidFill>
              </a:rPr>
              <a:t>running couplings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>
              <a:defRPr/>
            </a:pPr>
            <a:r>
              <a:rPr lang="en-US" dirty="0"/>
              <a:t>possible violation of scale symmetry</a:t>
            </a:r>
          </a:p>
          <a:p>
            <a:pPr>
              <a:defRPr/>
            </a:pPr>
            <a:r>
              <a:rPr lang="en-US" dirty="0"/>
              <a:t>well known in QCD or standard model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573463"/>
            <a:ext cx="308927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http://th.physik.uni-frankfurt.de/~hossi/Bilder/BR/Plotl/QCDAlpha_ProgPartNuclPhy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3552825"/>
            <a:ext cx="26638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EA2CB-652A-6E40-9A18-053CD8994C68}"/>
              </a:ext>
            </a:extLst>
          </p:cNvPr>
          <p:cNvSpPr txBox="1"/>
          <p:nvPr/>
        </p:nvSpPr>
        <p:spPr>
          <a:xfrm>
            <a:off x="7668344" y="5999803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Degrassi</a:t>
            </a:r>
            <a:r>
              <a:rPr lang="en-US" sz="1600" dirty="0"/>
              <a:t> et 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C5828-D9AA-4A45-9C89-ED839395BC4B}"/>
              </a:ext>
            </a:extLst>
          </p:cNvPr>
          <p:cNvSpPr txBox="1"/>
          <p:nvPr/>
        </p:nvSpPr>
        <p:spPr>
          <a:xfrm>
            <a:off x="323528" y="5999802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Bethke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061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33CCFF"/>
                </a:solidFill>
              </a:rPr>
              <a:t>Quantum fluctuations induce</a:t>
            </a:r>
            <a:br>
              <a:rPr lang="en-US" dirty="0">
                <a:solidFill>
                  <a:srgbClr val="33CCFF"/>
                </a:solidFill>
              </a:rPr>
            </a:br>
            <a:r>
              <a:rPr lang="en-US" dirty="0">
                <a:solidFill>
                  <a:srgbClr val="33CCFF"/>
                </a:solidFill>
              </a:rPr>
              <a:t>running couplings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>
              <a:defRPr/>
            </a:pPr>
            <a:r>
              <a:rPr lang="en-US" dirty="0"/>
              <a:t>possible violation of scale symmetry</a:t>
            </a:r>
          </a:p>
          <a:p>
            <a:pPr>
              <a:defRPr/>
            </a:pPr>
            <a:r>
              <a:rPr lang="en-US" dirty="0"/>
              <a:t>well known in QCD or standard model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573463"/>
            <a:ext cx="308927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http://th.physik.uni-frankfurt.de/~hossi/Bilder/BR/Plotl/QCDAlpha_ProgPartNuclPhy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3552825"/>
            <a:ext cx="26638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Arrow 3">
            <a:extLst>
              <a:ext uri="{FF2B5EF4-FFF2-40B4-BE49-F238E27FC236}">
                <a16:creationId xmlns:a16="http://schemas.microsoft.com/office/drawing/2014/main" id="{3DF22C1F-F4E0-444A-8458-4DCDA9F4D757}"/>
              </a:ext>
            </a:extLst>
          </p:cNvPr>
          <p:cNvSpPr/>
          <p:nvPr/>
        </p:nvSpPr>
        <p:spPr bwMode="auto">
          <a:xfrm rot="20260796">
            <a:off x="6894299" y="5688243"/>
            <a:ext cx="978408" cy="288032"/>
          </a:xfrm>
          <a:prstGeom prst="left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8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etteric\Pictures\Material_Talks\oasis2_desert-camp-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135"/>
            <a:ext cx="9258069" cy="693513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-171399"/>
            <a:ext cx="8219256" cy="2808312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solidFill>
                  <a:srgbClr val="FFFF00"/>
                </a:solidFill>
              </a:rPr>
              <a:t>The mass of the Higgs boson, the great desert, and asymptotic safety of gravity</a:t>
            </a:r>
            <a:endParaRPr lang="de-DE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00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9DCFF"/>
                </a:solidFill>
              </a:rPr>
              <a:t>key points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947467"/>
          </a:xfrm>
        </p:spPr>
        <p:txBody>
          <a:bodyPr/>
          <a:lstStyle/>
          <a:p>
            <a:r>
              <a:rPr lang="en-US" dirty="0"/>
              <a:t>great desert</a:t>
            </a:r>
          </a:p>
          <a:p>
            <a:r>
              <a:rPr lang="en-US" dirty="0"/>
              <a:t>solution of hierarchy problem at high scale</a:t>
            </a:r>
          </a:p>
          <a:p>
            <a:r>
              <a:rPr lang="en-US" dirty="0"/>
              <a:t>high scale fixed point</a:t>
            </a:r>
          </a:p>
          <a:p>
            <a:r>
              <a:rPr lang="en-US" dirty="0"/>
              <a:t>vanishing scalar coupling at fixed point</a:t>
            </a:r>
            <a:endParaRPr lang="de-D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4A377D2-DB60-5D49-B2EB-B871F2EF0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05064"/>
            <a:ext cx="2736305" cy="269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0D61B-716E-F947-B589-4A3F69FC0CA5}"/>
              </a:ext>
            </a:extLst>
          </p:cNvPr>
          <p:cNvSpPr txBox="1"/>
          <p:nvPr/>
        </p:nvSpPr>
        <p:spPr>
          <a:xfrm>
            <a:off x="3779912" y="5376488"/>
            <a:ext cx="18002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great desert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D24DFAD5-4B55-0445-A86A-C922673C87A3}"/>
              </a:ext>
            </a:extLst>
          </p:cNvPr>
          <p:cNvSpPr/>
          <p:nvPr/>
        </p:nvSpPr>
        <p:spPr bwMode="auto">
          <a:xfrm rot="20377401">
            <a:off x="5551535" y="5904876"/>
            <a:ext cx="921251" cy="294295"/>
          </a:xfrm>
          <a:prstGeom prst="left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D407D-A4CE-4C40-959E-453071FA36E0}"/>
              </a:ext>
            </a:extLst>
          </p:cNvPr>
          <p:cNvSpPr txBox="1"/>
          <p:nvPr/>
        </p:nvSpPr>
        <p:spPr>
          <a:xfrm>
            <a:off x="6495198" y="5661248"/>
            <a:ext cx="146117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fixed point</a:t>
            </a:r>
          </a:p>
        </p:txBody>
      </p:sp>
    </p:spTree>
    <p:extLst>
      <p:ext uri="{BB962C8B-B14F-4D97-AF65-F5344CB8AC3E}">
        <p14:creationId xmlns:p14="http://schemas.microsoft.com/office/powerpoint/2010/main" val="2369034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tteric\Pictures\Material_Talks\desert2_db_IMG_31531.jpg"/>
          <p:cNvPicPr>
            <a:picLocks noChangeAspect="1" noChangeArrowheads="1"/>
          </p:cNvPicPr>
          <p:nvPr/>
        </p:nvPicPr>
        <p:blipFill>
          <a:blip r:embed="rId2" cstate="print"/>
          <a:srcRect l="6546" t="3801" r="5500"/>
          <a:stretch>
            <a:fillRect/>
          </a:stretch>
        </p:blipFill>
        <p:spPr bwMode="auto">
          <a:xfrm>
            <a:off x="0" y="0"/>
            <a:ext cx="923375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7942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tteric\Pictures\Material_Talks\desert2_db_IMG_31531.jpg"/>
          <p:cNvPicPr>
            <a:picLocks noChangeAspect="1" noChangeArrowheads="1"/>
          </p:cNvPicPr>
          <p:nvPr/>
        </p:nvPicPr>
        <p:blipFill>
          <a:blip r:embed="rId2" cstate="print"/>
          <a:srcRect l="6546" t="3801" r="5500"/>
          <a:stretch>
            <a:fillRect/>
          </a:stretch>
        </p:blipFill>
        <p:spPr bwMode="auto">
          <a:xfrm>
            <a:off x="0" y="0"/>
            <a:ext cx="9341261" cy="6858000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3347864" y="5085184"/>
            <a:ext cx="6331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no </a:t>
            </a:r>
            <a:r>
              <a:rPr lang="en-US" sz="4800" dirty="0" err="1">
                <a:solidFill>
                  <a:srgbClr val="FF0000"/>
                </a:solidFill>
              </a:rPr>
              <a:t>supersymmetry</a:t>
            </a:r>
            <a:endParaRPr lang="de-DE" sz="4800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 flipH="1">
            <a:off x="1305349" y="3356992"/>
            <a:ext cx="4346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no low scale </a:t>
            </a:r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higher dimensions</a:t>
            </a:r>
            <a:endParaRPr lang="de-DE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292080" y="2132856"/>
            <a:ext cx="273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9900"/>
                </a:solidFill>
              </a:rPr>
              <a:t>no </a:t>
            </a:r>
            <a:r>
              <a:rPr lang="en-US" sz="2800" dirty="0" err="1">
                <a:solidFill>
                  <a:srgbClr val="009900"/>
                </a:solidFill>
              </a:rPr>
              <a:t>technicolor</a:t>
            </a:r>
            <a:endParaRPr lang="de-DE" sz="2800" dirty="0">
              <a:solidFill>
                <a:srgbClr val="0099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516216" y="1484784"/>
            <a:ext cx="2600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C0099"/>
                </a:solidFill>
              </a:rPr>
              <a:t>no multi-Higgs model</a:t>
            </a:r>
            <a:endParaRPr lang="de-DE" sz="2000" dirty="0">
              <a:solidFill>
                <a:srgbClr val="CC0099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11760" y="764705"/>
            <a:ext cx="4752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Planck scale, gravity</a:t>
            </a:r>
            <a:endParaRPr lang="de-D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43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0E9F-7E7B-9F46-8AF6-DAC5930E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33CCFF"/>
                </a:solidFill>
              </a:rPr>
              <a:t>Essential point for quantum gravity prediction of Higgs boson mass: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B7709-B601-4143-8FCF-702A9C74C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7931224" cy="485436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Initial value of quartic scalar coupling near Planck mass is predicted by quantum gravity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000" dirty="0"/>
              <a:t>Results in prediction for ratio Higgs boson mass over W- boson mass, or </a:t>
            </a:r>
          </a:p>
          <a:p>
            <a:pPr marL="0" indent="0">
              <a:buNone/>
            </a:pPr>
            <a:r>
              <a:rPr lang="en-US" sz="2000" dirty="0"/>
              <a:t>    Higgs boson mass over top quark mass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83D2142-827A-3941-8660-521CF26B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6408" y="3096529"/>
            <a:ext cx="2387760" cy="235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656E3-BBF0-824D-AF85-55BB6C7F367A}"/>
              </a:ext>
            </a:extLst>
          </p:cNvPr>
          <p:cNvSpPr txBox="1"/>
          <p:nvPr/>
        </p:nvSpPr>
        <p:spPr>
          <a:xfrm>
            <a:off x="1043608" y="3501008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+mn-lt"/>
              </a:rPr>
              <a:t>Extrapolate perturbatively </a:t>
            </a:r>
          </a:p>
          <a:p>
            <a:r>
              <a:rPr lang="en-US" sz="2800" dirty="0">
                <a:solidFill>
                  <a:srgbClr val="FFFF00"/>
                </a:solidFill>
                <a:latin typeface="+mn-lt"/>
              </a:rPr>
              <a:t>to Fermi scale </a:t>
            </a:r>
          </a:p>
        </p:txBody>
      </p:sp>
    </p:spTree>
    <p:extLst>
      <p:ext uri="{BB962C8B-B14F-4D97-AF65-F5344CB8AC3E}">
        <p14:creationId xmlns:p14="http://schemas.microsoft.com/office/powerpoint/2010/main" val="3465828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8674EB-0480-7E45-8D0C-F7315E4B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4378498"/>
          </a:xfrm>
        </p:spPr>
        <p:txBody>
          <a:bodyPr/>
          <a:lstStyle/>
          <a:p>
            <a:r>
              <a:rPr lang="en-US" b="0" i="1" dirty="0">
                <a:solidFill>
                  <a:srgbClr val="FFFF00"/>
                </a:solidFill>
              </a:rPr>
              <a:t>Near Planck mass gravity is not weak !</a:t>
            </a:r>
            <a:br>
              <a:rPr lang="en-US" b="0" i="1" dirty="0">
                <a:solidFill>
                  <a:srgbClr val="FFFF00"/>
                </a:solidFill>
              </a:rPr>
            </a:b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Predictive power !</a:t>
            </a:r>
          </a:p>
        </p:txBody>
      </p:sp>
    </p:spTree>
    <p:extLst>
      <p:ext uri="{BB962C8B-B14F-4D97-AF65-F5344CB8AC3E}">
        <p14:creationId xmlns:p14="http://schemas.microsoft.com/office/powerpoint/2010/main" val="2633353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53EB-51CD-F64D-BC9C-FBE7F5AC3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Flowing couplings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E3CD2E-0BBC-9D48-B05F-78CB45FB02B4}"/>
              </a:ext>
            </a:extLst>
          </p:cNvPr>
          <p:cNvSpPr/>
          <p:nvPr/>
        </p:nvSpPr>
        <p:spPr>
          <a:xfrm>
            <a:off x="251520" y="1556792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Couplings change with momentum scale due to quantum fluctuations.</a:t>
            </a:r>
          </a:p>
          <a:p>
            <a:endParaRPr lang="en-US" dirty="0">
              <a:solidFill>
                <a:srgbClr val="FFFF00"/>
              </a:solidFill>
              <a:latin typeface="+mn-lt"/>
            </a:endParaRPr>
          </a:p>
          <a:p>
            <a:r>
              <a:rPr lang="en-US" dirty="0">
                <a:solidFill>
                  <a:srgbClr val="FFFF00"/>
                </a:solidFill>
                <a:latin typeface="+mn-lt"/>
              </a:rPr>
              <a:t>Renormalization scale k : Only fluctuations with momenta larger k are included. The scale k can be momenta, geometric quantities, or just be introduced “by hand”.</a:t>
            </a:r>
          </a:p>
          <a:p>
            <a:endParaRPr lang="en-US" dirty="0">
              <a:solidFill>
                <a:srgbClr val="FFFF00"/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Flow of k to zero : all fluctuations included,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IR</a:t>
            </a:r>
          </a:p>
          <a:p>
            <a:r>
              <a:rPr lang="en-US" dirty="0">
                <a:latin typeface="+mn-lt"/>
              </a:rPr>
              <a:t>Flow of k to infinity :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UV</a:t>
            </a:r>
          </a:p>
        </p:txBody>
      </p:sp>
    </p:spTree>
    <p:extLst>
      <p:ext uri="{BB962C8B-B14F-4D97-AF65-F5344CB8AC3E}">
        <p14:creationId xmlns:p14="http://schemas.microsoft.com/office/powerpoint/2010/main" val="2882321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96C584-070A-8B45-A401-DF6A9C17C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Renormalization group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9095D-85B1-AE4E-9D62-89C94E036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>
              <a:buNone/>
            </a:pPr>
            <a:r>
              <a:rPr lang="en-US" sz="4000" i="1" dirty="0">
                <a:solidFill>
                  <a:srgbClr val="FFFF00"/>
                </a:solidFill>
              </a:rPr>
              <a:t>   How do couplings or physical laws change </a:t>
            </a:r>
          </a:p>
          <a:p>
            <a:pPr marL="0" indent="0">
              <a:buNone/>
            </a:pPr>
            <a:r>
              <a:rPr lang="en-US" sz="4000" i="1" dirty="0">
                <a:solidFill>
                  <a:srgbClr val="FFFF00"/>
                </a:solidFill>
              </a:rPr>
              <a:t>                       with scale k ?</a:t>
            </a:r>
          </a:p>
        </p:txBody>
      </p:sp>
    </p:spTree>
    <p:extLst>
      <p:ext uri="{BB962C8B-B14F-4D97-AF65-F5344CB8AC3E}">
        <p14:creationId xmlns:p14="http://schemas.microsoft.com/office/powerpoint/2010/main" val="246789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81D381-B8D4-BA40-97C2-65EBEFEE8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252520" cy="7272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6A7C62-07FE-FA44-8888-A2611DA4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64704"/>
            <a:ext cx="8229600" cy="244827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Quantum  gravity predictions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for particle physics</a:t>
            </a:r>
          </a:p>
        </p:txBody>
      </p:sp>
    </p:spTree>
    <p:extLst>
      <p:ext uri="{BB962C8B-B14F-4D97-AF65-F5344CB8AC3E}">
        <p14:creationId xmlns:p14="http://schemas.microsoft.com/office/powerpoint/2010/main" val="470756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99732-7543-D347-AEE2-A336296A1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26170"/>
          </a:xfrm>
        </p:spPr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Graviton fluctuations erase </a:t>
            </a:r>
            <a:br>
              <a:rPr lang="en-US" dirty="0">
                <a:solidFill>
                  <a:srgbClr val="33CCFF"/>
                </a:solidFill>
              </a:rPr>
            </a:br>
            <a:r>
              <a:rPr lang="en-US" dirty="0">
                <a:solidFill>
                  <a:srgbClr val="33CCFF"/>
                </a:solidFill>
              </a:rPr>
              <a:t>quartic scalar coupling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59A9CF-0729-1B44-8F95-E9BEF4149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8" t="41681" r="30885" b="26112"/>
          <a:stretch/>
        </p:blipFill>
        <p:spPr>
          <a:xfrm>
            <a:off x="1331640" y="4064707"/>
            <a:ext cx="2995746" cy="9985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5AACF0-5C67-7E46-93FD-83C984B46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0" t="10880" r="19569" b="52743"/>
          <a:stretch/>
        </p:blipFill>
        <p:spPr>
          <a:xfrm>
            <a:off x="1910524" y="5517302"/>
            <a:ext cx="2592288" cy="769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9C20A6-8703-FE40-98EE-E8C5534D6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6" t="58490" r="10046" b="17671"/>
          <a:stretch/>
        </p:blipFill>
        <p:spPr>
          <a:xfrm>
            <a:off x="4644008" y="5536440"/>
            <a:ext cx="4106627" cy="7201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58EED6-C83B-0A48-AE24-88DBCFD9E76B}"/>
              </a:ext>
            </a:extLst>
          </p:cNvPr>
          <p:cNvSpPr/>
          <p:nvPr/>
        </p:nvSpPr>
        <p:spPr>
          <a:xfrm>
            <a:off x="611559" y="1844824"/>
            <a:ext cx="8208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Renormalization scale k : Only fluctuations with momenta larger k are included.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Consider first only fluctuations of metric or graviton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B2764-C285-5645-80D3-2301A40EBE1D}"/>
              </a:ext>
            </a:extLst>
          </p:cNvPr>
          <p:cNvSpPr txBox="1"/>
          <p:nvPr/>
        </p:nvSpPr>
        <p:spPr>
          <a:xfrm>
            <a:off x="4569828" y="3933056"/>
            <a:ext cx="39626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</a:rPr>
              <a:t>gravity induced</a:t>
            </a:r>
          </a:p>
          <a:p>
            <a:r>
              <a:rPr lang="en-US" sz="2400" dirty="0">
                <a:solidFill>
                  <a:srgbClr val="00FF00"/>
                </a:solidFill>
              </a:rPr>
              <a:t>anomalous dimension</a:t>
            </a:r>
          </a:p>
          <a:p>
            <a:r>
              <a:rPr lang="en-US" sz="2800" dirty="0">
                <a:solidFill>
                  <a:srgbClr val="FFFF00"/>
                </a:solidFill>
              </a:rPr>
              <a:t>        A &gt;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DCCE4-B27D-1C42-9338-2213E0A87FFF}"/>
              </a:ext>
            </a:extLst>
          </p:cNvPr>
          <p:cNvSpPr txBox="1"/>
          <p:nvPr/>
        </p:nvSpPr>
        <p:spPr>
          <a:xfrm>
            <a:off x="251520" y="5517302"/>
            <a:ext cx="1586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</a:t>
            </a:r>
          </a:p>
          <a:p>
            <a:r>
              <a:rPr lang="en-US" sz="2000" dirty="0"/>
              <a:t>constant A :</a:t>
            </a:r>
          </a:p>
        </p:txBody>
      </p:sp>
    </p:spTree>
    <p:extLst>
      <p:ext uri="{BB962C8B-B14F-4D97-AF65-F5344CB8AC3E}">
        <p14:creationId xmlns:p14="http://schemas.microsoft.com/office/powerpoint/2010/main" val="2981416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3494-FD0A-874C-BD1B-B2DFC274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Fixed point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2D7E6-FF63-1F49-B552-7079F1CD77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8" t="41681" r="30885" b="26112"/>
          <a:stretch/>
        </p:blipFill>
        <p:spPr>
          <a:xfrm>
            <a:off x="1115616" y="1542239"/>
            <a:ext cx="2952328" cy="9841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8675FA-7B2A-274F-8460-F08764F9A88A}"/>
              </a:ext>
            </a:extLst>
          </p:cNvPr>
          <p:cNvSpPr/>
          <p:nvPr/>
        </p:nvSpPr>
        <p:spPr>
          <a:xfrm>
            <a:off x="683568" y="2780928"/>
            <a:ext cx="80032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>
                <a:latin typeface="+mn-lt"/>
              </a:rPr>
              <a:t>The quartic scalar coupling </a:t>
            </a:r>
            <a:r>
              <a:rPr lang="el-GR" sz="2800" dirty="0">
                <a:latin typeface="+mn-lt"/>
                <a:cs typeface="Arial"/>
              </a:rPr>
              <a:t>λ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/>
              </a:rPr>
              <a:t> </a:t>
            </a:r>
            <a:r>
              <a:rPr lang="en-US" sz="2800" dirty="0">
                <a:latin typeface="+mn-lt"/>
                <a:cs typeface="Arial"/>
              </a:rPr>
              <a:t>has a</a:t>
            </a:r>
          </a:p>
          <a:p>
            <a:pPr>
              <a:buNone/>
            </a:pPr>
            <a:r>
              <a:rPr lang="en-US" sz="2800" dirty="0">
                <a:solidFill>
                  <a:srgbClr val="FFFF00"/>
                </a:solidFill>
                <a:latin typeface="+mn-lt"/>
                <a:cs typeface="Arial"/>
              </a:rPr>
              <a:t>        fixed point </a:t>
            </a:r>
            <a:r>
              <a:rPr lang="en-US" sz="2800" dirty="0">
                <a:latin typeface="+mn-lt"/>
                <a:cs typeface="Arial"/>
              </a:rPr>
              <a:t>at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/>
              </a:rPr>
              <a:t> </a:t>
            </a:r>
            <a:r>
              <a:rPr lang="el-GR" sz="2800" dirty="0">
                <a:solidFill>
                  <a:srgbClr val="FFFF00"/>
                </a:solidFill>
                <a:latin typeface="+mn-lt"/>
                <a:cs typeface="Arial"/>
              </a:rPr>
              <a:t>λ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/>
              </a:rPr>
              <a:t>=0</a:t>
            </a:r>
          </a:p>
          <a:p>
            <a:pPr>
              <a:buNone/>
            </a:pPr>
            <a:endParaRPr lang="en-US" sz="2800" dirty="0">
              <a:solidFill>
                <a:srgbClr val="FFFF00"/>
              </a:solidFill>
              <a:latin typeface="+mn-lt"/>
              <a:cs typeface="Arial"/>
            </a:endParaRPr>
          </a:p>
          <a:p>
            <a:pPr>
              <a:buNone/>
            </a:pPr>
            <a:r>
              <a:rPr lang="en-US" sz="2800" dirty="0">
                <a:latin typeface="+mn-lt"/>
                <a:cs typeface="Arial"/>
              </a:rPr>
              <a:t>For A&gt;0 it flows towards the fixed point as k is lowered:</a:t>
            </a:r>
          </a:p>
          <a:p>
            <a:pPr>
              <a:buNone/>
            </a:pPr>
            <a:r>
              <a:rPr lang="en-US" sz="2800" dirty="0">
                <a:latin typeface="+mn-lt"/>
                <a:cs typeface="Arial"/>
              </a:rPr>
              <a:t>        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/>
              </a:rPr>
              <a:t>irrelevant coupling</a:t>
            </a:r>
          </a:p>
          <a:p>
            <a:pPr>
              <a:buNone/>
            </a:pPr>
            <a:endParaRPr lang="en-US" sz="2800" dirty="0">
              <a:solidFill>
                <a:srgbClr val="FFFF00"/>
              </a:solidFill>
              <a:latin typeface="+mn-lt"/>
              <a:cs typeface="Arial"/>
            </a:endParaRPr>
          </a:p>
          <a:p>
            <a:pPr>
              <a:buNone/>
            </a:pPr>
            <a:r>
              <a:rPr lang="en-US" sz="2800" dirty="0">
                <a:latin typeface="+mn-lt"/>
                <a:cs typeface="Arial"/>
              </a:rPr>
              <a:t>For a UV – complete theory it is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/>
              </a:rPr>
              <a:t>predicted</a:t>
            </a:r>
            <a:r>
              <a:rPr lang="en-US" sz="2800" dirty="0">
                <a:latin typeface="+mn-lt"/>
                <a:cs typeface="Arial"/>
              </a:rPr>
              <a:t> to assume the fixed point value</a:t>
            </a:r>
            <a:endParaRPr lang="en-US" sz="28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3EBDD-64C9-EE47-8DE9-57220A943E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0" t="10880" r="19569" b="52743"/>
          <a:stretch/>
        </p:blipFill>
        <p:spPr>
          <a:xfrm>
            <a:off x="4355976" y="1599663"/>
            <a:ext cx="3121466" cy="9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3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59A7-392A-534C-AA9A-F1A43B137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Gravitational contribution to running quartic coupling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904815-4AF7-2B46-9068-A9A97DCE3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021959"/>
            <a:ext cx="3833578" cy="965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9BEC13-F555-4645-A45B-8B4D7C52D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196"/>
          <a:stretch/>
        </p:blipFill>
        <p:spPr>
          <a:xfrm>
            <a:off x="962025" y="1994739"/>
            <a:ext cx="1728192" cy="9653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548763-9F6C-C14B-829F-C61FEFFB50ED}"/>
              </a:ext>
            </a:extLst>
          </p:cNvPr>
          <p:cNvSpPr/>
          <p:nvPr/>
        </p:nvSpPr>
        <p:spPr>
          <a:xfrm>
            <a:off x="1403649" y="3284984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running Planck mass 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F33EE6-BA20-9341-A300-B3155D0069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424"/>
          <a:stretch/>
        </p:blipFill>
        <p:spPr>
          <a:xfrm>
            <a:off x="4139952" y="4228951"/>
            <a:ext cx="1163365" cy="910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BFE781-BA45-5448-8236-525D9C4BA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992" y="2276872"/>
            <a:ext cx="1284808" cy="4210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8CEAFA-A8B4-5946-A26C-B8F649C6C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7227" y="3272409"/>
            <a:ext cx="2989737" cy="7001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282FF4-2779-A440-997D-6F2AEA869555}"/>
              </a:ext>
            </a:extLst>
          </p:cNvPr>
          <p:cNvSpPr txBox="1"/>
          <p:nvPr/>
        </p:nvSpPr>
        <p:spPr>
          <a:xfrm>
            <a:off x="251520" y="4167394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dimensionless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squared Planck mass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59FF-781A-0447-BE22-19DCE6AF0914}"/>
              </a:ext>
            </a:extLst>
          </p:cNvPr>
          <p:cNvSpPr txBox="1"/>
          <p:nvPr/>
        </p:nvSpPr>
        <p:spPr>
          <a:xfrm>
            <a:off x="539552" y="5542248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length scales smaller than the Planck length:</a:t>
            </a:r>
          </a:p>
          <a:p>
            <a:r>
              <a:rPr lang="en-US" sz="2800" dirty="0">
                <a:solidFill>
                  <a:srgbClr val="FFFF00"/>
                </a:solidFill>
              </a:rPr>
              <a:t>metric fluctuations dominate, constant A</a:t>
            </a:r>
          </a:p>
        </p:txBody>
      </p:sp>
    </p:spTree>
    <p:extLst>
      <p:ext uri="{BB962C8B-B14F-4D97-AF65-F5344CB8AC3E}">
        <p14:creationId xmlns:p14="http://schemas.microsoft.com/office/powerpoint/2010/main" val="2650286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F6DFA-1DBD-9B41-AA28-E67ECB79D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Strength of gravity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6F150-789E-5647-B077-C864B21919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60152" r="2751" b="5655"/>
          <a:stretch/>
        </p:blipFill>
        <p:spPr>
          <a:xfrm>
            <a:off x="1691680" y="4410369"/>
            <a:ext cx="6217840" cy="1441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5762F4-A5F8-C049-B441-A91187509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t="22764" r="14655" b="41618"/>
          <a:stretch/>
        </p:blipFill>
        <p:spPr>
          <a:xfrm>
            <a:off x="457200" y="1704516"/>
            <a:ext cx="4896544" cy="12751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1D2D07-0F98-A445-A2CA-0CB791D7CB25}"/>
              </a:ext>
            </a:extLst>
          </p:cNvPr>
          <p:cNvSpPr txBox="1"/>
          <p:nvPr/>
        </p:nvSpPr>
        <p:spPr>
          <a:xfrm>
            <a:off x="2051720" y="3573016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running gravitational coupling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066975-0D49-BF4A-B213-635AF6581531}"/>
              </a:ext>
            </a:extLst>
          </p:cNvPr>
          <p:cNvSpPr txBox="1"/>
          <p:nvPr/>
        </p:nvSpPr>
        <p:spPr>
          <a:xfrm>
            <a:off x="5940152" y="1857756"/>
            <a:ext cx="2269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n-lt"/>
              </a:rPr>
              <a:t>l</a:t>
            </a:r>
            <a:r>
              <a:rPr lang="en-US" sz="2400" baseline="-25000" dirty="0" err="1">
                <a:latin typeface="+mn-lt"/>
              </a:rPr>
              <a:t>p</a:t>
            </a:r>
            <a:r>
              <a:rPr lang="en-US" sz="2400" dirty="0">
                <a:latin typeface="+mn-lt"/>
              </a:rPr>
              <a:t>  : Planck length</a:t>
            </a:r>
          </a:p>
          <a:p>
            <a:r>
              <a:rPr lang="en-US" sz="2400" dirty="0">
                <a:latin typeface="+mn-lt"/>
              </a:rPr>
              <a:t>M : Planck mass</a:t>
            </a:r>
          </a:p>
        </p:txBody>
      </p:sp>
    </p:spTree>
    <p:extLst>
      <p:ext uri="{BB962C8B-B14F-4D97-AF65-F5344CB8AC3E}">
        <p14:creationId xmlns:p14="http://schemas.microsoft.com/office/powerpoint/2010/main" val="1558196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88DB-65AC-2244-B31F-A3856416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Strength of gravity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06A7B-4133-0B42-BE79-578EA3547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0" t="16992" r="14965" b="16741"/>
          <a:stretch/>
        </p:blipFill>
        <p:spPr>
          <a:xfrm rot="5400000">
            <a:off x="2706936" y="1425636"/>
            <a:ext cx="3907380" cy="53028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5B3B2B-236E-5A46-8013-41A89120FEF1}"/>
              </a:ext>
            </a:extLst>
          </p:cNvPr>
          <p:cNvSpPr/>
          <p:nvPr/>
        </p:nvSpPr>
        <p:spPr>
          <a:xfrm>
            <a:off x="1115616" y="6309320"/>
            <a:ext cx="583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A. Eichhorn, CW, Spektrum der </a:t>
            </a:r>
            <a:r>
              <a:rPr lang="en-US" sz="1400" dirty="0" err="1"/>
              <a:t>Wissenschaft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C3390-9882-234E-B2D8-D935A5445D0F}"/>
              </a:ext>
            </a:extLst>
          </p:cNvPr>
          <p:cNvSpPr txBox="1"/>
          <p:nvPr/>
        </p:nvSpPr>
        <p:spPr>
          <a:xfrm>
            <a:off x="5868144" y="5445224"/>
            <a:ext cx="10801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energy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4FC33-C818-9D40-A844-BEA694D4FF67}"/>
              </a:ext>
            </a:extLst>
          </p:cNvPr>
          <p:cNvSpPr txBox="1"/>
          <p:nvPr/>
        </p:nvSpPr>
        <p:spPr>
          <a:xfrm>
            <a:off x="755577" y="4293096"/>
            <a:ext cx="1253613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strength</a:t>
            </a:r>
          </a:p>
          <a:p>
            <a:r>
              <a:rPr lang="en-US" sz="2000" dirty="0">
                <a:solidFill>
                  <a:srgbClr val="0033CC"/>
                </a:solidFill>
              </a:rPr>
              <a:t> of</a:t>
            </a:r>
          </a:p>
          <a:p>
            <a:r>
              <a:rPr lang="en-US" sz="2000" dirty="0">
                <a:solidFill>
                  <a:srgbClr val="0033CC"/>
                </a:solidFill>
              </a:rPr>
              <a:t>gravity</a:t>
            </a:r>
          </a:p>
          <a:p>
            <a:r>
              <a:rPr lang="en-US" sz="2000" dirty="0" err="1">
                <a:solidFill>
                  <a:srgbClr val="0033CC"/>
                </a:solidFill>
              </a:rPr>
              <a:t>g</a:t>
            </a:r>
            <a:r>
              <a:rPr lang="en-US" sz="2000" baseline="-25000" dirty="0" err="1">
                <a:solidFill>
                  <a:srgbClr val="0033CC"/>
                </a:solidFill>
              </a:rPr>
              <a:t>grav</a:t>
            </a:r>
            <a:endParaRPr lang="en-US" sz="2000" baseline="-25000" dirty="0">
              <a:solidFill>
                <a:srgbClr val="0033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57BCCA-9740-E949-9814-D4DDC5E64FCA}"/>
              </a:ext>
            </a:extLst>
          </p:cNvPr>
          <p:cNvSpPr txBox="1"/>
          <p:nvPr/>
        </p:nvSpPr>
        <p:spPr>
          <a:xfrm>
            <a:off x="6588225" y="4077072"/>
            <a:ext cx="1584176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fixed 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20A42-34B0-B243-A6B9-1055CE68FFF0}"/>
              </a:ext>
            </a:extLst>
          </p:cNvPr>
          <p:cNvSpPr txBox="1"/>
          <p:nvPr/>
        </p:nvSpPr>
        <p:spPr>
          <a:xfrm>
            <a:off x="2009188" y="1556792"/>
            <a:ext cx="2490804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classical gravity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1313F-F74D-9144-9230-982A43A1F35C}"/>
              </a:ext>
            </a:extLst>
          </p:cNvPr>
          <p:cNvSpPr txBox="1"/>
          <p:nvPr/>
        </p:nvSpPr>
        <p:spPr>
          <a:xfrm>
            <a:off x="4788023" y="1556792"/>
            <a:ext cx="2524040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quantum gravity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A02E9-C0BC-E94C-A682-964348F1DE4A}"/>
              </a:ext>
            </a:extLst>
          </p:cNvPr>
          <p:cNvSpPr txBox="1"/>
          <p:nvPr/>
        </p:nvSpPr>
        <p:spPr>
          <a:xfrm>
            <a:off x="5436096" y="6030763"/>
            <a:ext cx="218175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inverse distance</a:t>
            </a:r>
          </a:p>
        </p:txBody>
      </p:sp>
    </p:spTree>
    <p:extLst>
      <p:ext uri="{BB962C8B-B14F-4D97-AF65-F5344CB8AC3E}">
        <p14:creationId xmlns:p14="http://schemas.microsoft.com/office/powerpoint/2010/main" val="3046989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19CAE-7A3B-EC44-91D0-B1D3F6410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33CCFF"/>
                </a:solidFill>
              </a:rPr>
              <a:t>Flowing dimensionless Planck mass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9A090A8-4F3B-FD47-8E8B-F63F1EA6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Renormalization scale k : Only fluctuations with momenta larger k are included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C5D223-2694-FA44-95A0-83FFBED0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3739793"/>
            <a:ext cx="1511300" cy="49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6BBE5E-0C15-5A41-AA9F-D0427777A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270" y="3609782"/>
            <a:ext cx="2800986" cy="7553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AAC7C1-5E22-C24A-938D-077AF3BD4A17}"/>
              </a:ext>
            </a:extLst>
          </p:cNvPr>
          <p:cNvSpPr txBox="1"/>
          <p:nvPr/>
        </p:nvSpPr>
        <p:spPr>
          <a:xfrm>
            <a:off x="323530" y="3542251"/>
            <a:ext cx="3240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FF00"/>
                </a:solidFill>
              </a:rPr>
              <a:t>Flowing </a:t>
            </a:r>
          </a:p>
          <a:p>
            <a:r>
              <a:rPr lang="en-US" sz="2800" dirty="0">
                <a:solidFill>
                  <a:srgbClr val="00FF00"/>
                </a:solidFill>
              </a:rPr>
              <a:t>Planck mass M</a:t>
            </a:r>
            <a:r>
              <a:rPr lang="en-US" sz="2800" baseline="30000" dirty="0">
                <a:solidFill>
                  <a:srgbClr val="00FF00"/>
                </a:solidFill>
              </a:rPr>
              <a:t>2</a:t>
            </a:r>
            <a:r>
              <a:rPr lang="en-US" sz="2800" dirty="0">
                <a:solidFill>
                  <a:srgbClr val="00FF00"/>
                </a:solidFill>
              </a:rPr>
              <a:t>(k)</a:t>
            </a:r>
          </a:p>
        </p:txBody>
      </p:sp>
    </p:spTree>
    <p:extLst>
      <p:ext uri="{BB962C8B-B14F-4D97-AF65-F5344CB8AC3E}">
        <p14:creationId xmlns:p14="http://schemas.microsoft.com/office/powerpoint/2010/main" val="3056595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FB5F1-48BF-104D-B491-FD8313DB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Universality of gravity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5B69DE-4B4F-5B46-99C1-2DCD38A92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5" t="41452" r="2751" b="27205"/>
          <a:stretch/>
        </p:blipFill>
        <p:spPr>
          <a:xfrm>
            <a:off x="1748830" y="3483500"/>
            <a:ext cx="2722936" cy="1302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7DA48A-6F62-1240-A67D-FFE0380D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2" t="68355" r="42901"/>
          <a:stretch/>
        </p:blipFill>
        <p:spPr>
          <a:xfrm>
            <a:off x="1749986" y="5142558"/>
            <a:ext cx="2722936" cy="1296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1D822D-3F1F-EA40-B01C-1B453664F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5" t="4409" r="2751" b="62648"/>
          <a:stretch/>
        </p:blipFill>
        <p:spPr>
          <a:xfrm>
            <a:off x="1691680" y="1759593"/>
            <a:ext cx="2749214" cy="13819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843984-5063-FA41-A169-06B2FEBDCA9B}"/>
              </a:ext>
            </a:extLst>
          </p:cNvPr>
          <p:cNvSpPr txBox="1"/>
          <p:nvPr/>
        </p:nvSpPr>
        <p:spPr>
          <a:xfrm>
            <a:off x="4932040" y="1833893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scalar loop,</a:t>
            </a:r>
          </a:p>
          <a:p>
            <a:r>
              <a:rPr lang="en-US" dirty="0"/>
              <a:t>fermion loop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886767-61FA-854C-9D90-F702F3EC570E}"/>
              </a:ext>
            </a:extLst>
          </p:cNvPr>
          <p:cNvSpPr txBox="1"/>
          <p:nvPr/>
        </p:nvSpPr>
        <p:spPr>
          <a:xfrm>
            <a:off x="5076056" y="3548515"/>
            <a:ext cx="2768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gauge boson</a:t>
            </a:r>
          </a:p>
          <a:p>
            <a:r>
              <a:rPr lang="en-US" dirty="0"/>
              <a:t>loop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946AD5-CD05-AD42-837D-D2FAECB77274}"/>
              </a:ext>
            </a:extLst>
          </p:cNvPr>
          <p:cNvSpPr txBox="1"/>
          <p:nvPr/>
        </p:nvSpPr>
        <p:spPr>
          <a:xfrm>
            <a:off x="5148064" y="5142558"/>
            <a:ext cx="1857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graviton</a:t>
            </a:r>
          </a:p>
          <a:p>
            <a:r>
              <a:rPr lang="en-US" dirty="0"/>
              <a:t>loop</a:t>
            </a:r>
          </a:p>
        </p:txBody>
      </p:sp>
    </p:spTree>
    <p:extLst>
      <p:ext uri="{BB962C8B-B14F-4D97-AF65-F5344CB8AC3E}">
        <p14:creationId xmlns:p14="http://schemas.microsoft.com/office/powerpoint/2010/main" val="2566020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FB5F1-48BF-104D-B491-FD8313DB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Universality of gravity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5B69DE-4B4F-5B46-99C1-2DCD38A92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5" t="41452" r="2751" b="27205"/>
          <a:stretch/>
        </p:blipFill>
        <p:spPr>
          <a:xfrm>
            <a:off x="3111454" y="1775372"/>
            <a:ext cx="1964602" cy="9395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7DA48A-6F62-1240-A67D-FFE0380D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2" t="68355" r="42901"/>
          <a:stretch/>
        </p:blipFill>
        <p:spPr>
          <a:xfrm>
            <a:off x="5652120" y="1766953"/>
            <a:ext cx="2016224" cy="959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1D822D-3F1F-EA40-B01C-1B453664F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5" t="4409" r="2751" b="62648"/>
          <a:stretch/>
        </p:blipFill>
        <p:spPr>
          <a:xfrm>
            <a:off x="673877" y="1727323"/>
            <a:ext cx="1953907" cy="982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843984-5063-FA41-A169-06B2FEBDCA9B}"/>
              </a:ext>
            </a:extLst>
          </p:cNvPr>
          <p:cNvSpPr txBox="1"/>
          <p:nvPr/>
        </p:nvSpPr>
        <p:spPr>
          <a:xfrm>
            <a:off x="673877" y="3019182"/>
            <a:ext cx="1953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scalar loop,</a:t>
            </a:r>
          </a:p>
          <a:p>
            <a:r>
              <a:rPr lang="en-US" sz="2400" dirty="0"/>
              <a:t>fermion loop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886767-61FA-854C-9D90-F702F3EC570E}"/>
              </a:ext>
            </a:extLst>
          </p:cNvPr>
          <p:cNvSpPr txBox="1"/>
          <p:nvPr/>
        </p:nvSpPr>
        <p:spPr>
          <a:xfrm>
            <a:off x="3122844" y="3019182"/>
            <a:ext cx="2025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gauge boson</a:t>
            </a:r>
          </a:p>
          <a:p>
            <a:r>
              <a:rPr lang="en-US" sz="2400" dirty="0"/>
              <a:t>loop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946AD5-CD05-AD42-837D-D2FAECB77274}"/>
              </a:ext>
            </a:extLst>
          </p:cNvPr>
          <p:cNvSpPr txBox="1"/>
          <p:nvPr/>
        </p:nvSpPr>
        <p:spPr>
          <a:xfrm>
            <a:off x="5940152" y="301918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graviton</a:t>
            </a:r>
          </a:p>
          <a:p>
            <a:r>
              <a:rPr lang="en-US" sz="2400" dirty="0"/>
              <a:t>loop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E1D06-769F-8C4F-9BD4-80BF90397D42}"/>
              </a:ext>
            </a:extLst>
          </p:cNvPr>
          <p:cNvSpPr txBox="1"/>
          <p:nvPr/>
        </p:nvSpPr>
        <p:spPr>
          <a:xfrm>
            <a:off x="971600" y="4653136"/>
            <a:ext cx="7130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 is independent of coupling constants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FB286D-1798-934B-8835-F5A32ACF7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507" y="5663207"/>
            <a:ext cx="2800986" cy="7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60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19CAE-7A3B-EC44-91D0-B1D3F6410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33CCFF"/>
                </a:solidFill>
              </a:rPr>
              <a:t>Flowing dimensionless Planck mass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9A090A8-4F3B-FD47-8E8B-F63F1EA6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3096344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Renormalization scale k : Only fluctuations with momenta larger k are included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C5D223-2694-FA44-95A0-83FFBED0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3739793"/>
            <a:ext cx="1511300" cy="49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6BBE5E-0C15-5A41-AA9F-D0427777A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270" y="3609782"/>
            <a:ext cx="2800986" cy="7553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AAC7C1-5E22-C24A-938D-077AF3BD4A17}"/>
              </a:ext>
            </a:extLst>
          </p:cNvPr>
          <p:cNvSpPr txBox="1"/>
          <p:nvPr/>
        </p:nvSpPr>
        <p:spPr>
          <a:xfrm>
            <a:off x="323530" y="3542251"/>
            <a:ext cx="3240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FF00"/>
                </a:solidFill>
              </a:rPr>
              <a:t>Flowing </a:t>
            </a:r>
          </a:p>
          <a:p>
            <a:r>
              <a:rPr lang="en-US" sz="2800" dirty="0">
                <a:solidFill>
                  <a:srgbClr val="00FF00"/>
                </a:solidFill>
              </a:rPr>
              <a:t>Planck mass M</a:t>
            </a:r>
            <a:r>
              <a:rPr lang="en-US" sz="2800" baseline="30000" dirty="0">
                <a:solidFill>
                  <a:srgbClr val="00FF00"/>
                </a:solidFill>
              </a:rPr>
              <a:t>2</a:t>
            </a:r>
            <a:r>
              <a:rPr lang="en-US" sz="2800" dirty="0">
                <a:solidFill>
                  <a:srgbClr val="00FF00"/>
                </a:solidFill>
              </a:rPr>
              <a:t>(k)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5ABED0-4255-7D41-8A32-A018761BC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033" y="5149297"/>
            <a:ext cx="1228397" cy="605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89CD44-65D9-E44D-93C6-40864E77E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414" y="5149297"/>
            <a:ext cx="1244222" cy="6052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80ABE6-6650-BB41-B8DA-73199B4549F1}"/>
              </a:ext>
            </a:extLst>
          </p:cNvPr>
          <p:cNvSpPr txBox="1"/>
          <p:nvPr/>
        </p:nvSpPr>
        <p:spPr>
          <a:xfrm>
            <a:off x="5409446" y="5149297"/>
            <a:ext cx="2850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4 N</a:t>
            </a:r>
            <a:r>
              <a:rPr lang="en-US" baseline="-25000" dirty="0">
                <a:solidFill>
                  <a:srgbClr val="FFFF00"/>
                </a:solidFill>
              </a:rPr>
              <a:t>V</a:t>
            </a:r>
            <a:r>
              <a:rPr lang="en-US" dirty="0">
                <a:solidFill>
                  <a:srgbClr val="FFFF00"/>
                </a:solidFill>
              </a:rPr>
              <a:t> – N</a:t>
            </a:r>
            <a:r>
              <a:rPr lang="en-US" baseline="-25000" dirty="0">
                <a:solidFill>
                  <a:srgbClr val="FFFF00"/>
                </a:solidFill>
              </a:rPr>
              <a:t>S</a:t>
            </a:r>
            <a:r>
              <a:rPr lang="en-US" dirty="0">
                <a:solidFill>
                  <a:srgbClr val="FFFF00"/>
                </a:solidFill>
              </a:rPr>
              <a:t> - N</a:t>
            </a:r>
            <a:r>
              <a:rPr lang="en-US" baseline="-25000" dirty="0">
                <a:solidFill>
                  <a:srgbClr val="FFFF00"/>
                </a:solidFill>
              </a:rPr>
              <a:t>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1923B-EE30-044B-90DB-F999DC702F96}"/>
              </a:ext>
            </a:extLst>
          </p:cNvPr>
          <p:cNvSpPr txBox="1"/>
          <p:nvPr/>
        </p:nvSpPr>
        <p:spPr>
          <a:xfrm>
            <a:off x="611560" y="501317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matter </a:t>
            </a:r>
          </a:p>
          <a:p>
            <a:r>
              <a:rPr lang="en-US" sz="2000" dirty="0"/>
              <a:t>contribution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64AAE2-80D7-AB46-9D21-FE303BA8DF5E}"/>
              </a:ext>
            </a:extLst>
          </p:cNvPr>
          <p:cNvSpPr txBox="1"/>
          <p:nvPr/>
        </p:nvSpPr>
        <p:spPr>
          <a:xfrm>
            <a:off x="611560" y="5865077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graviton</a:t>
            </a:r>
          </a:p>
          <a:p>
            <a:r>
              <a:rPr lang="en-US" sz="2000" dirty="0"/>
              <a:t>contribution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F89594-768C-5144-BAD7-EF96D1D8EC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996" y="5975649"/>
            <a:ext cx="3111188" cy="6152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61890A-737C-0E4E-A76E-E781EE80D2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334"/>
          <a:stretch/>
        </p:blipFill>
        <p:spPr>
          <a:xfrm>
            <a:off x="2524245" y="5975650"/>
            <a:ext cx="607595" cy="6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11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19CAE-7A3B-EC44-91D0-B1D3F6410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33CCFF"/>
                </a:solidFill>
              </a:rPr>
              <a:t>Flowing Planck mass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C5D223-2694-FA44-95A0-83FFBED0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3739793"/>
            <a:ext cx="1511300" cy="49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6BBE5E-0C15-5A41-AA9F-D0427777A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270" y="3609782"/>
            <a:ext cx="2800986" cy="7553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AAC7C1-5E22-C24A-938D-077AF3BD4A17}"/>
              </a:ext>
            </a:extLst>
          </p:cNvPr>
          <p:cNvSpPr txBox="1"/>
          <p:nvPr/>
        </p:nvSpPr>
        <p:spPr>
          <a:xfrm>
            <a:off x="323530" y="3542251"/>
            <a:ext cx="3240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FF00"/>
                </a:solidFill>
              </a:rPr>
              <a:t>Flowing </a:t>
            </a:r>
          </a:p>
          <a:p>
            <a:r>
              <a:rPr lang="en-US" sz="2800" dirty="0">
                <a:solidFill>
                  <a:srgbClr val="00FF00"/>
                </a:solidFill>
              </a:rPr>
              <a:t>Planck mass M</a:t>
            </a:r>
            <a:r>
              <a:rPr lang="en-US" sz="2800" baseline="30000" dirty="0">
                <a:solidFill>
                  <a:srgbClr val="00FF00"/>
                </a:solidFill>
              </a:rPr>
              <a:t>2</a:t>
            </a:r>
            <a:r>
              <a:rPr lang="en-US" sz="2800" dirty="0">
                <a:solidFill>
                  <a:srgbClr val="00FF00"/>
                </a:solidFill>
              </a:rPr>
              <a:t>(k)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CE23CF-BEB8-B449-8EF8-4673EE45E26C}"/>
              </a:ext>
            </a:extLst>
          </p:cNvPr>
          <p:cNvSpPr txBox="1"/>
          <p:nvPr/>
        </p:nvSpPr>
        <p:spPr>
          <a:xfrm>
            <a:off x="457200" y="5300035"/>
            <a:ext cx="188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solution 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98AC78-4284-8D40-9E12-5A12AF99E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270" y="5136918"/>
            <a:ext cx="3740865" cy="8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5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Prediction of mass of Higgs boson</a:t>
            </a:r>
            <a:endParaRPr lang="de-DE" sz="4000" dirty="0">
              <a:solidFill>
                <a:srgbClr val="FFFF00"/>
              </a:solidFill>
            </a:endParaRPr>
          </a:p>
        </p:txBody>
      </p:sp>
      <p:pic>
        <p:nvPicPr>
          <p:cNvPr id="165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628775"/>
            <a:ext cx="7810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076700"/>
            <a:ext cx="79835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3" name="Picture 3"/>
          <p:cNvPicPr>
            <a:picLocks noChangeAspect="1" noChangeArrowheads="1"/>
          </p:cNvPicPr>
          <p:nvPr/>
        </p:nvPicPr>
        <p:blipFill>
          <a:blip r:embed="rId4" cstate="print"/>
          <a:srcRect l="45100" t="75000" r="26936" b="10001"/>
          <a:stretch>
            <a:fillRect/>
          </a:stretch>
        </p:blipFill>
        <p:spPr bwMode="auto">
          <a:xfrm>
            <a:off x="2051050" y="5876925"/>
            <a:ext cx="59531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2554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19CAE-7A3B-EC44-91D0-B1D3F6410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33CCFF"/>
                </a:solidFill>
              </a:rPr>
              <a:t>Flowing dimensionless Planck mass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BBE5E-0C15-5A41-AA9F-D0427777A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390" y="2176684"/>
            <a:ext cx="2230624" cy="601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E82814-8041-7548-9326-55895C12C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924" y="3390697"/>
            <a:ext cx="1368152" cy="789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53DE66-84AB-FD4E-9B0A-54DEDFF19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066" y="3413545"/>
            <a:ext cx="3129734" cy="7720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AAC7C1-5E22-C24A-938D-077AF3BD4A17}"/>
              </a:ext>
            </a:extLst>
          </p:cNvPr>
          <p:cNvSpPr txBox="1"/>
          <p:nvPr/>
        </p:nvSpPr>
        <p:spPr>
          <a:xfrm>
            <a:off x="827584" y="1929782"/>
            <a:ext cx="3515132" cy="971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FF00"/>
                </a:solidFill>
              </a:rPr>
              <a:t>Flowing </a:t>
            </a:r>
          </a:p>
          <a:p>
            <a:r>
              <a:rPr lang="en-US" sz="2800" dirty="0">
                <a:solidFill>
                  <a:srgbClr val="00FF00"/>
                </a:solidFill>
              </a:rPr>
              <a:t>Planck mass M</a:t>
            </a:r>
            <a:r>
              <a:rPr lang="en-US" sz="2800" baseline="30000" dirty="0">
                <a:solidFill>
                  <a:srgbClr val="00FF00"/>
                </a:solidFill>
              </a:rPr>
              <a:t>2</a:t>
            </a:r>
            <a:r>
              <a:rPr lang="en-US" sz="2800" dirty="0">
                <a:solidFill>
                  <a:srgbClr val="00FF00"/>
                </a:solidFill>
              </a:rPr>
              <a:t>(k)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FA7377-FBD1-8449-B786-75E8B4AB712C}"/>
              </a:ext>
            </a:extLst>
          </p:cNvPr>
          <p:cNvSpPr txBox="1"/>
          <p:nvPr/>
        </p:nvSpPr>
        <p:spPr>
          <a:xfrm>
            <a:off x="827584" y="3413545"/>
            <a:ext cx="283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Dimensionless</a:t>
            </a:r>
          </a:p>
          <a:p>
            <a:r>
              <a:rPr lang="en-US" sz="2000" dirty="0"/>
              <a:t>squared Planck mass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23AFFF-F9DF-1749-87E8-B9D665AB4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457" y="4801781"/>
            <a:ext cx="1714933" cy="8819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CE23CF-BEB8-B449-8EF8-4673EE45E26C}"/>
              </a:ext>
            </a:extLst>
          </p:cNvPr>
          <p:cNvSpPr txBox="1"/>
          <p:nvPr/>
        </p:nvSpPr>
        <p:spPr>
          <a:xfrm>
            <a:off x="899592" y="494116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solution 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98AC78-4284-8D40-9E12-5A12AF99EB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7066" y="4971609"/>
            <a:ext cx="2399310" cy="54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04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C566B-10FF-1748-BD0E-4CADDB84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Fixed point </a:t>
            </a:r>
            <a:br>
              <a:rPr lang="en-US" dirty="0">
                <a:solidFill>
                  <a:srgbClr val="33CCFF"/>
                </a:solidFill>
              </a:rPr>
            </a:br>
            <a:r>
              <a:rPr lang="en-US" dirty="0">
                <a:solidFill>
                  <a:srgbClr val="33CCFF"/>
                </a:solidFill>
              </a:rPr>
              <a:t>and flow away from fixed point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2DDB95-BA59-9541-9A75-610115BCC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37" t="13999" r="70871" b="16001"/>
          <a:stretch/>
        </p:blipFill>
        <p:spPr>
          <a:xfrm>
            <a:off x="3687393" y="1893194"/>
            <a:ext cx="1094156" cy="7294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3D3EE-E349-0E4C-B631-946569FCE637}"/>
              </a:ext>
            </a:extLst>
          </p:cNvPr>
          <p:cNvSpPr txBox="1"/>
          <p:nvPr/>
        </p:nvSpPr>
        <p:spPr>
          <a:xfrm>
            <a:off x="611561" y="1893194"/>
            <a:ext cx="3751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UV - fixed point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2AD867-AC6F-8048-9D88-10AD22F53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106" y="2786391"/>
            <a:ext cx="1591169" cy="8183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C4F07C-04D2-4E45-8054-45E780FF4875}"/>
              </a:ext>
            </a:extLst>
          </p:cNvPr>
          <p:cNvSpPr txBox="1"/>
          <p:nvPr/>
        </p:nvSpPr>
        <p:spPr>
          <a:xfrm>
            <a:off x="611560" y="2568752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approached </a:t>
            </a:r>
          </a:p>
          <a:p>
            <a:r>
              <a:rPr lang="en-US" sz="2800" dirty="0"/>
              <a:t>for k</a:t>
            </a:r>
            <a:r>
              <a:rPr lang="en-US" sz="2800" dirty="0">
                <a:ea typeface="MS PGothic" charset="-128"/>
              </a:rPr>
              <a:t> </a:t>
            </a:r>
            <a:r>
              <a:rPr lang="el-GR" altLang="x-none" sz="2800" dirty="0">
                <a:ea typeface="MS PGothic" charset="-128"/>
              </a:rPr>
              <a:t>→</a:t>
            </a:r>
            <a:r>
              <a:rPr lang="en-US" altLang="x-none" sz="2800" dirty="0">
                <a:ea typeface="MS PGothic" charset="-128"/>
              </a:rPr>
              <a:t> </a:t>
            </a:r>
            <a:r>
              <a:rPr lang="el-GR" altLang="x-none" sz="2800" dirty="0">
                <a:ea typeface="MS PGothic" charset="-128"/>
              </a:rPr>
              <a:t>∞</a:t>
            </a:r>
            <a:r>
              <a:rPr lang="en-US" sz="28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F4F5F-4726-C742-BD4C-7CDA588B5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197" y="3084131"/>
            <a:ext cx="2176767" cy="4942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A72DF6-211B-9F4B-BDA1-E54FE3494A0F}"/>
              </a:ext>
            </a:extLst>
          </p:cNvPr>
          <p:cNvSpPr txBox="1"/>
          <p:nvPr/>
        </p:nvSpPr>
        <p:spPr>
          <a:xfrm>
            <a:off x="457200" y="3959787"/>
            <a:ext cx="57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Near UV – fixed point : </a:t>
            </a:r>
            <a:r>
              <a:rPr lang="en-US" sz="2800" dirty="0">
                <a:solidFill>
                  <a:srgbClr val="FFFF00"/>
                </a:solidFill>
              </a:rPr>
              <a:t>M ~ 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D2BCE-F4D9-4943-BBF8-597BFC156DAF}"/>
              </a:ext>
            </a:extLst>
          </p:cNvPr>
          <p:cNvSpPr txBox="1"/>
          <p:nvPr/>
        </p:nvSpPr>
        <p:spPr>
          <a:xfrm>
            <a:off x="457200" y="4752465"/>
            <a:ext cx="78493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Transition to constant M for small k,</a:t>
            </a:r>
          </a:p>
          <a:p>
            <a:r>
              <a:rPr lang="en-US" sz="2800" i="1" dirty="0">
                <a:solidFill>
                  <a:srgbClr val="FFFF00"/>
                </a:solidFill>
              </a:rPr>
              <a:t>gravity gets weak, w </a:t>
            </a:r>
            <a:r>
              <a:rPr lang="en-US" sz="2800" i="1" baseline="30000" dirty="0">
                <a:solidFill>
                  <a:srgbClr val="FFFF00"/>
                </a:solidFill>
              </a:rPr>
              <a:t>-1</a:t>
            </a:r>
            <a:r>
              <a:rPr lang="en-US" sz="2800" i="1" dirty="0">
                <a:solidFill>
                  <a:srgbClr val="FFFF00"/>
                </a:solidFill>
              </a:rPr>
              <a:t> decreases to zero</a:t>
            </a:r>
          </a:p>
          <a:p>
            <a:endParaRPr lang="en-US" sz="2800" i="1" dirty="0">
              <a:solidFill>
                <a:srgbClr val="FFFF00"/>
              </a:solidFill>
            </a:endParaRPr>
          </a:p>
          <a:p>
            <a:r>
              <a:rPr lang="en-US" sz="2800" i="1" dirty="0"/>
              <a:t>M is </a:t>
            </a:r>
            <a:r>
              <a:rPr lang="en-US" sz="2800" i="1" dirty="0">
                <a:solidFill>
                  <a:srgbClr val="FFFF00"/>
                </a:solidFill>
              </a:rPr>
              <a:t>relevant parameter</a:t>
            </a:r>
            <a:r>
              <a:rPr lang="en-US" sz="2800" i="1" dirty="0"/>
              <a:t>, cannot be predicted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600222-4510-1E42-A7D0-680D34EFE2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849" r="10854"/>
          <a:stretch/>
        </p:blipFill>
        <p:spPr>
          <a:xfrm>
            <a:off x="7349877" y="4001133"/>
            <a:ext cx="492918" cy="5176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3F9C1-DA8F-074F-9911-023240136D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560"/>
          <a:stretch/>
        </p:blipFill>
        <p:spPr>
          <a:xfrm>
            <a:off x="8306554" y="4018714"/>
            <a:ext cx="380246" cy="4825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BCBE59-0B51-5F46-80EC-75BCA83D51B1}"/>
              </a:ext>
            </a:extLst>
          </p:cNvPr>
          <p:cNvSpPr txBox="1"/>
          <p:nvPr/>
        </p:nvSpPr>
        <p:spPr>
          <a:xfrm flipV="1">
            <a:off x="7812360" y="4018713"/>
            <a:ext cx="49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EAF211-8EAB-D54B-B3B7-6239F8B492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197" y="1932544"/>
            <a:ext cx="2178552" cy="53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44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D8968-63AD-424B-8599-54009A67B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Weak and constant gravity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241979-CFE1-7640-AC9A-85924635A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88839"/>
            <a:ext cx="4680520" cy="12093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4824ED-DDE5-CE45-ADA9-E2D75A3F6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878" y="2021993"/>
            <a:ext cx="1813981" cy="1209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A1822A-06D9-3E4B-9BFB-94E5406DD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175" y="3661483"/>
            <a:ext cx="3446937" cy="8071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0AA03A-64C9-F240-B033-A63A16372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623" y="4941168"/>
            <a:ext cx="4191138" cy="11008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F9088B-EAC5-D943-A9F6-DA980521E47A}"/>
              </a:ext>
            </a:extLst>
          </p:cNvPr>
          <p:cNvSpPr txBox="1"/>
          <p:nvPr/>
        </p:nvSpPr>
        <p:spPr>
          <a:xfrm>
            <a:off x="457200" y="4755066"/>
            <a:ext cx="3497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Two regimes for the</a:t>
            </a:r>
          </a:p>
          <a:p>
            <a:r>
              <a:rPr lang="en-US" sz="2800" dirty="0">
                <a:solidFill>
                  <a:srgbClr val="FFFF00"/>
                </a:solidFill>
              </a:rPr>
              <a:t>( inverse ) strength</a:t>
            </a:r>
          </a:p>
          <a:p>
            <a:r>
              <a:rPr lang="en-US" sz="2800" dirty="0">
                <a:solidFill>
                  <a:srgbClr val="FFFF00"/>
                </a:solidFill>
              </a:rPr>
              <a:t>of gravity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8F32A1-EEFA-AB43-B0D8-0F751E5DD8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9318" y="3349118"/>
            <a:ext cx="2006443" cy="144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74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59A7-392A-534C-AA9A-F1A43B137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Gravitational contribution to running quartic coupling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904815-4AF7-2B46-9068-A9A97DCE3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021959"/>
            <a:ext cx="3833578" cy="965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9BEC13-F555-4645-A45B-8B4D7C52D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196"/>
          <a:stretch/>
        </p:blipFill>
        <p:spPr>
          <a:xfrm>
            <a:off x="962025" y="1994739"/>
            <a:ext cx="1728192" cy="9653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548763-9F6C-C14B-829F-C61FEFFB50ED}"/>
              </a:ext>
            </a:extLst>
          </p:cNvPr>
          <p:cNvSpPr/>
          <p:nvPr/>
        </p:nvSpPr>
        <p:spPr>
          <a:xfrm>
            <a:off x="1403649" y="3284984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Running Planck mass 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696261-E8F5-0545-BFB3-CDAAB53ABD30}"/>
              </a:ext>
            </a:extLst>
          </p:cNvPr>
          <p:cNvSpPr txBox="1"/>
          <p:nvPr/>
        </p:nvSpPr>
        <p:spPr>
          <a:xfrm>
            <a:off x="962025" y="5577506"/>
            <a:ext cx="4186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large k :  constant A</a:t>
            </a:r>
          </a:p>
          <a:p>
            <a:r>
              <a:rPr lang="en-US" dirty="0">
                <a:solidFill>
                  <a:srgbClr val="00FF00"/>
                </a:solidFill>
              </a:rPr>
              <a:t>small k:   A ~ k</a:t>
            </a:r>
            <a:r>
              <a:rPr lang="en-US" baseline="30000" dirty="0">
                <a:solidFill>
                  <a:srgbClr val="00FF00"/>
                </a:solidFill>
              </a:rPr>
              <a:t>2 </a:t>
            </a:r>
            <a:r>
              <a:rPr lang="en-US" dirty="0">
                <a:solidFill>
                  <a:srgbClr val="00FF00"/>
                </a:solidFill>
              </a:rPr>
              <a:t>/ M</a:t>
            </a:r>
            <a:r>
              <a:rPr lang="en-US" baseline="30000" dirty="0">
                <a:solidFill>
                  <a:srgbClr val="00FF00"/>
                </a:solidFill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F33EE6-BA20-9341-A300-B3155D006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4272965"/>
            <a:ext cx="3431399" cy="9013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BFE781-BA45-5448-8236-525D9C4BA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992" y="2276872"/>
            <a:ext cx="1284808" cy="4210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8CEAFA-A8B4-5946-A26C-B8F649C6C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3530" y="3284984"/>
            <a:ext cx="2989737" cy="7001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B26BDD-6B0C-EE44-B093-B589FEF6F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152" y="4300675"/>
            <a:ext cx="1268872" cy="8459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21E434-CE7D-2E47-8F23-7B8E9C749663}"/>
              </a:ext>
            </a:extLst>
          </p:cNvPr>
          <p:cNvSpPr txBox="1"/>
          <p:nvPr/>
        </p:nvSpPr>
        <p:spPr>
          <a:xfrm>
            <a:off x="5863530" y="5577506"/>
            <a:ext cx="298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transition at</a:t>
            </a:r>
          </a:p>
          <a:p>
            <a:r>
              <a:rPr lang="en-US" dirty="0" err="1">
                <a:solidFill>
                  <a:srgbClr val="00FF00"/>
                </a:solidFill>
              </a:rPr>
              <a:t>k</a:t>
            </a:r>
            <a:r>
              <a:rPr lang="en-US" baseline="-25000" dirty="0" err="1">
                <a:solidFill>
                  <a:srgbClr val="00FF00"/>
                </a:solidFill>
              </a:rPr>
              <a:t>t</a:t>
            </a:r>
            <a:r>
              <a:rPr lang="en-US" dirty="0">
                <a:solidFill>
                  <a:srgbClr val="00FF00"/>
                </a:solidFill>
              </a:rPr>
              <a:t> ~ 10</a:t>
            </a:r>
            <a:r>
              <a:rPr lang="en-US" baseline="30000" dirty="0">
                <a:solidFill>
                  <a:srgbClr val="00FF00"/>
                </a:solidFill>
              </a:rPr>
              <a:t>19</a:t>
            </a:r>
            <a:r>
              <a:rPr lang="en-US" dirty="0">
                <a:solidFill>
                  <a:srgbClr val="00FF00"/>
                </a:solidFill>
              </a:rPr>
              <a:t> GeV</a:t>
            </a:r>
          </a:p>
        </p:txBody>
      </p:sp>
    </p:spTree>
    <p:extLst>
      <p:ext uri="{BB962C8B-B14F-4D97-AF65-F5344CB8AC3E}">
        <p14:creationId xmlns:p14="http://schemas.microsoft.com/office/powerpoint/2010/main" val="567636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90F3-8716-A242-AADF-98F9A774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527810"/>
          </a:xfrm>
        </p:spPr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UV – fixed point for quartic coupling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1BD878-8307-AA40-B8C1-5E1AA3D5C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792" y="2070474"/>
            <a:ext cx="2853304" cy="7133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2C6861-77FF-2B44-82FC-E8CE71BB3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036741"/>
            <a:ext cx="2376264" cy="7613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5917CF-628E-3D44-BC36-DAC311B0C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027" y="3075947"/>
            <a:ext cx="4509397" cy="1513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250666-525F-5E49-874A-8AA6F404F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015" y="5661248"/>
            <a:ext cx="3877969" cy="755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463A4E-E515-E745-9154-A2D4C040A535}"/>
              </a:ext>
            </a:extLst>
          </p:cNvPr>
          <p:cNvSpPr txBox="1"/>
          <p:nvPr/>
        </p:nvSpPr>
        <p:spPr>
          <a:xfrm>
            <a:off x="1484040" y="466152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00DB62-EC96-2640-BE84-375FB969BB68}"/>
              </a:ext>
            </a:extLst>
          </p:cNvPr>
          <p:cNvSpPr txBox="1"/>
          <p:nvPr/>
        </p:nvSpPr>
        <p:spPr>
          <a:xfrm>
            <a:off x="971600" y="4869614"/>
            <a:ext cx="439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Fixed point :   </a:t>
            </a:r>
            <a:r>
              <a:rPr lang="el-GR" dirty="0">
                <a:solidFill>
                  <a:srgbClr val="FFFF00"/>
                </a:solidFill>
                <a:latin typeface="Arial"/>
                <a:cs typeface="Arial"/>
              </a:rPr>
              <a:t>λ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 = C / 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6B59D3-1CF0-B14B-B020-5F0B4835A29E}"/>
              </a:ext>
            </a:extLst>
          </p:cNvPr>
          <p:cNvSpPr txBox="1"/>
          <p:nvPr/>
        </p:nvSpPr>
        <p:spPr>
          <a:xfrm>
            <a:off x="827584" y="2127207"/>
            <a:ext cx="4161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Flow equation for </a:t>
            </a:r>
            <a:r>
              <a:rPr lang="el-GR" dirty="0">
                <a:solidFill>
                  <a:srgbClr val="FFFF00"/>
                </a:solidFill>
                <a:latin typeface="Arial"/>
                <a:cs typeface="Arial"/>
              </a:rPr>
              <a:t>λ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 :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41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US" sz="4000" dirty="0">
                <a:solidFill>
                  <a:srgbClr val="79DCFF"/>
                </a:solidFill>
              </a:rPr>
              <a:t>Prediction for quartic Higgs coupling</a:t>
            </a:r>
            <a:endParaRPr lang="de-DE" sz="4000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947467"/>
          </a:xfrm>
        </p:spPr>
        <p:txBody>
          <a:bodyPr/>
          <a:lstStyle/>
          <a:p>
            <a:r>
              <a:rPr lang="en-US" dirty="0"/>
              <a:t>great desert</a:t>
            </a:r>
          </a:p>
          <a:p>
            <a:r>
              <a:rPr lang="en-US" dirty="0"/>
              <a:t>high scale fixed point</a:t>
            </a:r>
          </a:p>
          <a:p>
            <a:r>
              <a:rPr lang="en-US" dirty="0"/>
              <a:t>quartic scalar coupling predicted to be very small at transition scale where gravity decouples</a:t>
            </a:r>
            <a:endParaRPr lang="de-D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4A377D2-DB60-5D49-B2EB-B871F2EF0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05064"/>
            <a:ext cx="2736305" cy="269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0D61B-716E-F947-B589-4A3F69FC0CA5}"/>
              </a:ext>
            </a:extLst>
          </p:cNvPr>
          <p:cNvSpPr txBox="1"/>
          <p:nvPr/>
        </p:nvSpPr>
        <p:spPr>
          <a:xfrm>
            <a:off x="3779912" y="5376488"/>
            <a:ext cx="18002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great desert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D24DFAD5-4B55-0445-A86A-C922673C87A3}"/>
              </a:ext>
            </a:extLst>
          </p:cNvPr>
          <p:cNvSpPr/>
          <p:nvPr/>
        </p:nvSpPr>
        <p:spPr bwMode="auto">
          <a:xfrm rot="20377401">
            <a:off x="5551535" y="5904876"/>
            <a:ext cx="921251" cy="294295"/>
          </a:xfrm>
          <a:prstGeom prst="left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D407D-A4CE-4C40-959E-453071FA36E0}"/>
              </a:ext>
            </a:extLst>
          </p:cNvPr>
          <p:cNvSpPr txBox="1"/>
          <p:nvPr/>
        </p:nvSpPr>
        <p:spPr>
          <a:xfrm>
            <a:off x="6495198" y="5661248"/>
            <a:ext cx="146117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fixed point</a:t>
            </a:r>
          </a:p>
        </p:txBody>
      </p:sp>
    </p:spTree>
    <p:extLst>
      <p:ext uri="{BB962C8B-B14F-4D97-AF65-F5344CB8AC3E}">
        <p14:creationId xmlns:p14="http://schemas.microsoft.com/office/powerpoint/2010/main" val="1248018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84897C-D145-4346-AAE4-21A6AC49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rgbClr val="FFFF00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33CCFF"/>
                </a:solidFill>
              </a:rPr>
              <a:t>Quantum Gravity 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BF9BEF-F872-C346-93A4-77F1CAA05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4000" i="1" dirty="0"/>
              <a:t>                Quantum Gravity is a </a:t>
            </a:r>
          </a:p>
          <a:p>
            <a:pPr marL="0" indent="0">
              <a:buNone/>
            </a:pPr>
            <a:r>
              <a:rPr lang="en-US" sz="4000" i="1" dirty="0"/>
              <a:t>         </a:t>
            </a:r>
            <a:r>
              <a:rPr lang="en-US" sz="4000" i="1" dirty="0" err="1"/>
              <a:t>renormalisable</a:t>
            </a:r>
            <a:r>
              <a:rPr lang="en-US" sz="4000" i="1" dirty="0"/>
              <a:t> quantum field theory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                       Asymptotic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24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pPr>
              <a:defRPr/>
            </a:pPr>
            <a:r>
              <a:rPr lang="de-DE" dirty="0" err="1">
                <a:solidFill>
                  <a:srgbClr val="33CCFF"/>
                </a:solidFill>
              </a:rPr>
              <a:t>Asymptotic</a:t>
            </a:r>
            <a:r>
              <a:rPr lang="de-DE" dirty="0">
                <a:solidFill>
                  <a:srgbClr val="33CCFF"/>
                </a:solidFill>
              </a:rPr>
              <a:t> </a:t>
            </a:r>
            <a:r>
              <a:rPr lang="de-DE" dirty="0" err="1">
                <a:solidFill>
                  <a:srgbClr val="33CCFF"/>
                </a:solidFill>
              </a:rPr>
              <a:t>safety</a:t>
            </a:r>
            <a:r>
              <a:rPr lang="de-DE" dirty="0">
                <a:solidFill>
                  <a:srgbClr val="33CCFF"/>
                </a:solidFill>
              </a:rPr>
              <a:t> </a:t>
            </a:r>
            <a:r>
              <a:rPr lang="de-DE" dirty="0" err="1">
                <a:solidFill>
                  <a:srgbClr val="33CCFF"/>
                </a:solidFill>
              </a:rPr>
              <a:t>of</a:t>
            </a:r>
            <a:r>
              <a:rPr lang="de-DE" dirty="0">
                <a:solidFill>
                  <a:srgbClr val="33CCFF"/>
                </a:solidFill>
              </a:rPr>
              <a:t> </a:t>
            </a:r>
            <a:br>
              <a:rPr lang="de-DE" dirty="0">
                <a:solidFill>
                  <a:srgbClr val="33CCFF"/>
                </a:solidFill>
              </a:rPr>
            </a:br>
            <a:r>
              <a:rPr lang="de-DE" dirty="0" err="1">
                <a:solidFill>
                  <a:srgbClr val="33CCFF"/>
                </a:solidFill>
              </a:rPr>
              <a:t>quantum</a:t>
            </a:r>
            <a:r>
              <a:rPr lang="de-DE" dirty="0">
                <a:solidFill>
                  <a:srgbClr val="33CCFF"/>
                </a:solidFill>
              </a:rPr>
              <a:t> </a:t>
            </a:r>
            <a:r>
              <a:rPr lang="de-DE" dirty="0" err="1">
                <a:solidFill>
                  <a:srgbClr val="33CCFF"/>
                </a:solidFill>
              </a:rPr>
              <a:t>gravity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30956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de-DE" dirty="0" err="1"/>
              <a:t>if</a:t>
            </a:r>
            <a:r>
              <a:rPr lang="de-DE" dirty="0"/>
              <a:t>  UV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exists</a:t>
            </a:r>
            <a:r>
              <a:rPr lang="de-DE" dirty="0"/>
              <a:t> :</a:t>
            </a:r>
          </a:p>
          <a:p>
            <a:pPr>
              <a:defRPr/>
            </a:pPr>
            <a:endParaRPr lang="de-DE" dirty="0"/>
          </a:p>
          <a:p>
            <a:pPr>
              <a:buFont typeface="Wingdings" pitchFamily="2" charset="2"/>
              <a:buNone/>
              <a:defRPr/>
            </a:pPr>
            <a:r>
              <a:rPr lang="de-DE" sz="4000" i="1" dirty="0" err="1">
                <a:solidFill>
                  <a:srgbClr val="FFFF00"/>
                </a:solidFill>
              </a:rPr>
              <a:t>quantum</a:t>
            </a:r>
            <a:r>
              <a:rPr lang="de-DE" sz="4000" i="1" dirty="0">
                <a:solidFill>
                  <a:srgbClr val="FFFF00"/>
                </a:solidFill>
              </a:rPr>
              <a:t> </a:t>
            </a:r>
            <a:r>
              <a:rPr lang="de-DE" sz="4000" i="1" dirty="0" err="1">
                <a:solidFill>
                  <a:srgbClr val="FFFF00"/>
                </a:solidFill>
              </a:rPr>
              <a:t>gravity</a:t>
            </a:r>
            <a:r>
              <a:rPr lang="de-DE" sz="4000" i="1" dirty="0">
                <a:solidFill>
                  <a:srgbClr val="FFFF00"/>
                </a:solidFill>
              </a:rPr>
              <a:t> </a:t>
            </a:r>
            <a:r>
              <a:rPr lang="de-DE" sz="4000" i="1" dirty="0" err="1">
                <a:solidFill>
                  <a:srgbClr val="FFFF00"/>
                </a:solidFill>
              </a:rPr>
              <a:t>is</a:t>
            </a:r>
            <a:r>
              <a:rPr lang="de-DE" sz="4000" i="1" dirty="0">
                <a:solidFill>
                  <a:srgbClr val="FFFF00"/>
                </a:solidFill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de-DE" sz="4000" i="1" dirty="0">
                <a:solidFill>
                  <a:srgbClr val="FFFF00"/>
                </a:solidFill>
              </a:rPr>
              <a:t>non-</a:t>
            </a:r>
            <a:r>
              <a:rPr lang="de-DE" sz="4000" i="1" dirty="0" err="1">
                <a:solidFill>
                  <a:srgbClr val="FFFF00"/>
                </a:solidFill>
              </a:rPr>
              <a:t>perturbatively</a:t>
            </a:r>
            <a:r>
              <a:rPr lang="de-DE" sz="4000" i="1" dirty="0">
                <a:solidFill>
                  <a:srgbClr val="FFFF00"/>
                </a:solidFill>
              </a:rPr>
              <a:t> </a:t>
            </a:r>
            <a:r>
              <a:rPr lang="de-DE" sz="4000" i="1" dirty="0" err="1">
                <a:solidFill>
                  <a:srgbClr val="FFFF00"/>
                </a:solidFill>
              </a:rPr>
              <a:t>renormalizable</a:t>
            </a:r>
            <a:r>
              <a:rPr lang="de-DE" sz="4000" i="1" dirty="0">
                <a:solidFill>
                  <a:srgbClr val="FFFF00"/>
                </a:solidFill>
              </a:rPr>
              <a:t> !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35150" y="5805488"/>
            <a:ext cx="5400675" cy="579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S. Weinberg  ,   M. Reuter</a:t>
            </a:r>
          </a:p>
        </p:txBody>
      </p:sp>
    </p:spTree>
    <p:extLst>
      <p:ext uri="{BB962C8B-B14F-4D97-AF65-F5344CB8AC3E}">
        <p14:creationId xmlns:p14="http://schemas.microsoft.com/office/powerpoint/2010/main" val="369551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439862"/>
          </a:xfrm>
        </p:spPr>
        <p:txBody>
          <a:bodyPr/>
          <a:lstStyle/>
          <a:p>
            <a:r>
              <a:rPr lang="en-US" altLang="x-none" sz="3600">
                <a:solidFill>
                  <a:srgbClr val="33CCFF"/>
                </a:solidFill>
                <a:ea typeface="MS PGothic" charset="-128"/>
              </a:rPr>
              <a:t>Asymptotic safety     Asymptotic freedom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3" y="2204864"/>
            <a:ext cx="3517900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10" y="2229978"/>
            <a:ext cx="37433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4782" y="4869160"/>
            <a:ext cx="83376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Relevant parameters yield undetermined couplings.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Quartic scalar coupling is not relevant and can therefore be predicted.</a:t>
            </a:r>
          </a:p>
        </p:txBody>
      </p:sp>
    </p:spTree>
    <p:extLst>
      <p:ext uri="{BB962C8B-B14F-4D97-AF65-F5344CB8AC3E}">
        <p14:creationId xmlns:p14="http://schemas.microsoft.com/office/powerpoint/2010/main" val="978054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B5BE-EE92-F54A-821D-393590CF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Enhanced predictivity for </a:t>
            </a:r>
            <a:br>
              <a:rPr lang="en-US" dirty="0">
                <a:solidFill>
                  <a:srgbClr val="33CCFF"/>
                </a:solidFill>
              </a:rPr>
            </a:br>
            <a:r>
              <a:rPr lang="en-US" dirty="0">
                <a:solidFill>
                  <a:srgbClr val="33CCFF"/>
                </a:solidFill>
              </a:rPr>
              <a:t>UV – fixed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C4A14-3B8A-D345-9A6A-683930173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parameters of a theory correspond to relevant parameters for small deviations from fixed point.</a:t>
            </a:r>
          </a:p>
          <a:p>
            <a:r>
              <a:rPr lang="en-US" dirty="0"/>
              <a:t>If the number of relevant parameters at the UV-fixed point is smaller than the number of free parameters ( renormalizable couplings ) in the standard model:</a:t>
            </a:r>
          </a:p>
          <a:p>
            <a:r>
              <a:rPr lang="en-US" dirty="0">
                <a:solidFill>
                  <a:srgbClr val="FFFF00"/>
                </a:solidFill>
              </a:rPr>
              <a:t>Relations between standard model parameters become predictable 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9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C572-F848-E045-B13C-1D421B49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4090466"/>
          </a:xfrm>
        </p:spPr>
        <p:txBody>
          <a:bodyPr/>
          <a:lstStyle/>
          <a:p>
            <a:r>
              <a:rPr lang="en-US" b="0" i="1" dirty="0">
                <a:solidFill>
                  <a:srgbClr val="FFFF00"/>
                </a:solidFill>
              </a:rPr>
              <a:t>Why can quantum gravity make predictions for particle physics ?</a:t>
            </a:r>
          </a:p>
        </p:txBody>
      </p:sp>
    </p:spTree>
    <p:extLst>
      <p:ext uri="{BB962C8B-B14F-4D97-AF65-F5344CB8AC3E}">
        <p14:creationId xmlns:p14="http://schemas.microsoft.com/office/powerpoint/2010/main" val="3068810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E9A875-0F82-9840-8ABE-BD6EC4A22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/>
          <a:lstStyle/>
          <a:p>
            <a:r>
              <a:rPr lang="en-US" b="0" i="1" dirty="0">
                <a:solidFill>
                  <a:srgbClr val="FFFF00"/>
                </a:solidFill>
              </a:rPr>
              <a:t>How to compute non-perturbative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quantum gravity effects ?</a:t>
            </a:r>
          </a:p>
        </p:txBody>
      </p:sp>
    </p:spTree>
    <p:extLst>
      <p:ext uri="{BB962C8B-B14F-4D97-AF65-F5344CB8AC3E}">
        <p14:creationId xmlns:p14="http://schemas.microsoft.com/office/powerpoint/2010/main" val="798367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Quantum gravity computation by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functional renormalization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7" y="2780928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Introduce infrared cutoff with scale k,</a:t>
            </a:r>
          </a:p>
          <a:p>
            <a:r>
              <a:rPr lang="en-US" i="1" dirty="0"/>
              <a:t>such that only fluctuations with </a:t>
            </a:r>
          </a:p>
          <a:p>
            <a:r>
              <a:rPr lang="en-US" i="1" dirty="0"/>
              <a:t>( covariant) momenta larger than k</a:t>
            </a:r>
          </a:p>
          <a:p>
            <a:r>
              <a:rPr lang="en-US" i="1" dirty="0"/>
              <a:t>are included.</a:t>
            </a:r>
          </a:p>
          <a:p>
            <a:endParaRPr lang="en-US" i="1" dirty="0"/>
          </a:p>
          <a:p>
            <a:r>
              <a:rPr lang="en-US" i="1" dirty="0"/>
              <a:t>Then lower k towards zero</a:t>
            </a:r>
          </a:p>
        </p:txBody>
      </p:sp>
    </p:spTree>
    <p:extLst>
      <p:ext uri="{BB962C8B-B14F-4D97-AF65-F5344CB8AC3E}">
        <p14:creationId xmlns:p14="http://schemas.microsoft.com/office/powerpoint/2010/main" val="2737183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>
                <a:solidFill>
                  <a:srgbClr val="33CCFF"/>
                </a:solidFill>
              </a:rPr>
              <a:t>Exact renormalization group equation</a:t>
            </a:r>
            <a:endParaRPr lang="de-DE" sz="4000" b="0" dirty="0">
              <a:solidFill>
                <a:srgbClr val="33CCFF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40768"/>
            <a:ext cx="6697662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873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33CCFF"/>
                </a:solidFill>
              </a:rPr>
              <a:t>Functional flow equation</a:t>
            </a:r>
            <a:br>
              <a:rPr lang="en-US" sz="4000" dirty="0">
                <a:solidFill>
                  <a:srgbClr val="33CCFF"/>
                </a:solidFill>
              </a:rPr>
            </a:br>
            <a:r>
              <a:rPr lang="en-US" sz="4000" dirty="0">
                <a:solidFill>
                  <a:srgbClr val="33CCFF"/>
                </a:solidFill>
              </a:rPr>
              <a:t>for scale dependent effective action</a:t>
            </a:r>
          </a:p>
        </p:txBody>
      </p:sp>
      <p:pic>
        <p:nvPicPr>
          <p:cNvPr id="4" name="Picture 3" descr="F1"/>
          <p:cNvPicPr>
            <a:picLocks noChangeAspect="1" noChangeArrowheads="1"/>
          </p:cNvPicPr>
          <p:nvPr/>
        </p:nvPicPr>
        <p:blipFill rotWithShape="1"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0" t="7517" r="22542" b="22843"/>
          <a:stretch/>
        </p:blipFill>
        <p:spPr bwMode="auto">
          <a:xfrm>
            <a:off x="1763688" y="2060848"/>
            <a:ext cx="3672408" cy="388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1" y="4221088"/>
            <a:ext cx="3384375" cy="584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exact propagator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5172904" y="2420888"/>
            <a:ext cx="1703351" cy="584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IR cutoff</a:t>
            </a:r>
          </a:p>
        </p:txBody>
      </p:sp>
    </p:spTree>
    <p:extLst>
      <p:ext uri="{BB962C8B-B14F-4D97-AF65-F5344CB8AC3E}">
        <p14:creationId xmlns:p14="http://schemas.microsoft.com/office/powerpoint/2010/main" val="29698985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>
                <a:solidFill>
                  <a:srgbClr val="33CCFF"/>
                </a:solidFill>
              </a:rPr>
              <a:t>Exact renormalization group equation</a:t>
            </a:r>
            <a:endParaRPr lang="de-DE" sz="4000" b="0" dirty="0">
              <a:solidFill>
                <a:srgbClr val="33CCFF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40768"/>
            <a:ext cx="6697662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1">
            <a:extLst>
              <a:ext uri="{FF2B5EF4-FFF2-40B4-BE49-F238E27FC236}">
                <a16:creationId xmlns:a16="http://schemas.microsoft.com/office/drawing/2014/main" id="{6EC94E8E-7A23-F947-ACA9-957F666D2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0" t="7517" r="22542" b="22843"/>
          <a:stretch/>
        </p:blipFill>
        <p:spPr bwMode="auto">
          <a:xfrm>
            <a:off x="5297339" y="4518794"/>
            <a:ext cx="1938957" cy="204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1259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8913"/>
            <a:ext cx="6192837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Users\wetteric\Pictures\FRG\ey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216058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Users\wetteric\Pictures\FRG\telescop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2151063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Users\wetteric\Pictures\FRG\microscop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49463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818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27088" y="260350"/>
            <a:ext cx="7473950" cy="1358900"/>
          </a:xfrm>
        </p:spPr>
        <p:txBody>
          <a:bodyPr/>
          <a:lstStyle/>
          <a:p>
            <a:pPr eaLnBrk="1" hangingPunct="1"/>
            <a:r>
              <a:rPr lang="en-US" altLang="x-none" sz="4000">
                <a:solidFill>
                  <a:srgbClr val="33CCFF"/>
                </a:solidFill>
                <a:ea typeface="MS PGothic" charset="-128"/>
              </a:rPr>
              <a:t>functional renormalization :</a:t>
            </a:r>
            <a:br>
              <a:rPr lang="en-US" altLang="x-none" sz="4000">
                <a:solidFill>
                  <a:srgbClr val="33CCFF"/>
                </a:solidFill>
                <a:ea typeface="MS PGothic" charset="-128"/>
              </a:rPr>
            </a:br>
            <a:r>
              <a:rPr lang="en-US" altLang="x-none" sz="4000">
                <a:solidFill>
                  <a:srgbClr val="33CCFF"/>
                </a:solidFill>
                <a:ea typeface="MS PGothic" charset="-128"/>
              </a:rPr>
              <a:t>flowing action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9" t="10829" r="3288" b="9462"/>
          <a:stretch>
            <a:fillRect/>
          </a:stretch>
        </p:blipFill>
        <p:spPr bwMode="auto">
          <a:xfrm>
            <a:off x="1763713" y="1916113"/>
            <a:ext cx="55451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156325" y="5661025"/>
            <a:ext cx="1069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effectLst/>
                <a:latin typeface="Garamond" pitchFamily="18" charset="0"/>
                <a:ea typeface="+mn-ea"/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12861052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33CCFF"/>
                </a:solidFill>
              </a:rPr>
              <a:t>flowing action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9" t="10829" r="3288" b="9462"/>
          <a:stretch>
            <a:fillRect/>
          </a:stretch>
        </p:blipFill>
        <p:spPr bwMode="auto">
          <a:xfrm>
            <a:off x="1763713" y="1916113"/>
            <a:ext cx="55451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84888" y="2565400"/>
            <a:ext cx="1820862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/>
            <a:r>
              <a:rPr lang="en-US" altLang="x-none" sz="2000">
                <a:solidFill>
                  <a:srgbClr val="FFFF00"/>
                </a:solidFill>
              </a:rPr>
              <a:t>microscopic law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979613" y="3644900"/>
            <a:ext cx="18224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/>
            <a:r>
              <a:rPr lang="en-US" altLang="x-none" sz="2000">
                <a:solidFill>
                  <a:srgbClr val="FFFF00"/>
                </a:solidFill>
              </a:rPr>
              <a:t>macroscopic law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759200" y="5600700"/>
            <a:ext cx="4133850" cy="5794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/>
            <a:r>
              <a:rPr lang="en-US" altLang="x-none" sz="3200">
                <a:solidFill>
                  <a:srgbClr val="FFFF00"/>
                </a:solidFill>
              </a:rPr>
              <a:t>infinitely many couplings</a:t>
            </a:r>
          </a:p>
        </p:txBody>
      </p:sp>
    </p:spTree>
    <p:extLst>
      <p:ext uri="{BB962C8B-B14F-4D97-AF65-F5344CB8AC3E}">
        <p14:creationId xmlns:p14="http://schemas.microsoft.com/office/powerpoint/2010/main" val="22366371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27088" y="260350"/>
            <a:ext cx="7473950" cy="13589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33CCFF"/>
                </a:solidFill>
              </a:rPr>
              <a:t>Ultraviolet fixed point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5869" t="10829" r="3288" b="9462"/>
          <a:stretch>
            <a:fillRect/>
          </a:stretch>
        </p:blipFill>
        <p:spPr bwMode="auto">
          <a:xfrm>
            <a:off x="2223530" y="1700808"/>
            <a:ext cx="4681066" cy="346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292080" y="1619250"/>
            <a:ext cx="2520280" cy="523220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UV fixed point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FF5CD8-16D2-224E-A435-5A71ABA93406}"/>
              </a:ext>
            </a:extLst>
          </p:cNvPr>
          <p:cNvSpPr txBox="1"/>
          <p:nvPr/>
        </p:nvSpPr>
        <p:spPr>
          <a:xfrm>
            <a:off x="1979712" y="5243916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Extrapolation of microscopic law to </a:t>
            </a:r>
          </a:p>
          <a:p>
            <a:r>
              <a:rPr lang="en-US" sz="2400" dirty="0"/>
              <a:t>infinitely short distances is possible.</a:t>
            </a:r>
          </a:p>
          <a:p>
            <a:r>
              <a:rPr lang="en-US" sz="2400" dirty="0"/>
              <a:t>               </a:t>
            </a:r>
            <a:r>
              <a:rPr lang="en-US" sz="2400" dirty="0">
                <a:solidFill>
                  <a:srgbClr val="FFFF00"/>
                </a:solidFill>
              </a:rPr>
              <a:t>Complete theory</a:t>
            </a:r>
          </a:p>
        </p:txBody>
      </p:sp>
    </p:spTree>
    <p:extLst>
      <p:ext uri="{BB962C8B-B14F-4D97-AF65-F5344CB8AC3E}">
        <p14:creationId xmlns:p14="http://schemas.microsoft.com/office/powerpoint/2010/main" val="17605786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19256" cy="3946450"/>
          </a:xfrm>
        </p:spPr>
        <p:txBody>
          <a:bodyPr/>
          <a:lstStyle/>
          <a:p>
            <a:r>
              <a:rPr lang="en-US" sz="4000" b="0" i="1" dirty="0">
                <a:solidFill>
                  <a:srgbClr val="FFFF00"/>
                </a:solidFill>
              </a:rPr>
              <a:t>Prediction of mass of Higgs boson ?</a:t>
            </a:r>
            <a:br>
              <a:rPr lang="en-US" sz="4000" b="0" i="1" dirty="0">
                <a:solidFill>
                  <a:srgbClr val="FFFF00"/>
                </a:solidFill>
              </a:rPr>
            </a:br>
            <a:br>
              <a:rPr lang="en-US" sz="4000" b="0" i="1" dirty="0">
                <a:solidFill>
                  <a:srgbClr val="FFFF00"/>
                </a:solidFill>
              </a:rPr>
            </a:br>
            <a:r>
              <a:rPr lang="en-US" sz="4000" b="0" i="1" dirty="0">
                <a:solidFill>
                  <a:srgbClr val="FFFF00"/>
                </a:solidFill>
              </a:rPr>
              <a:t>Quartic scalar coupling irrelevant ?</a:t>
            </a:r>
            <a:endParaRPr lang="de-DE" sz="4000" b="0" i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4296BD-15FC-5341-9B90-918B8C903845}"/>
              </a:ext>
            </a:extLst>
          </p:cNvPr>
          <p:cNvSpPr txBox="1"/>
          <p:nvPr/>
        </p:nvSpPr>
        <p:spPr>
          <a:xfrm>
            <a:off x="2627784" y="4370912"/>
            <a:ext cx="4392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needs             or A&gt;0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83C1FF-73DB-EA48-BE50-A6C0E29C6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549" y="4429074"/>
            <a:ext cx="1072902" cy="46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70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79DCFF"/>
                </a:solidFill>
              </a:rPr>
              <a:t>Effective  potential for Higgs scalar</a:t>
            </a:r>
            <a:endParaRPr lang="de-DE" sz="4000" dirty="0">
              <a:solidFill>
                <a:srgbClr val="79DCFF"/>
              </a:solidFill>
            </a:endParaRPr>
          </a:p>
        </p:txBody>
      </p:sp>
      <p:pic>
        <p:nvPicPr>
          <p:cNvPr id="1026" name="Picture 2" descr="http://upload.wikimedia.org/wikipedia/commons/4/44/Mecanismo_de_Higgs_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3312368" cy="324811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554" y="2400449"/>
            <a:ext cx="411952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7D6A8E-1DF3-614D-AC3E-E1AB22D4200D}"/>
              </a:ext>
            </a:extLst>
          </p:cNvPr>
          <p:cNvSpPr/>
          <p:nvPr/>
        </p:nvSpPr>
        <p:spPr>
          <a:xfrm>
            <a:off x="5508104" y="4437112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Fermi scale</a:t>
            </a:r>
            <a:endParaRPr lang="de-DE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84EF604-A329-0D43-8953-87FEAABFB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5077945"/>
            <a:ext cx="2038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80575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38742-109A-F645-B359-718B44BF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Quartic scalar coupling is irrelevant parameter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B37813-1C72-8841-B7D5-B2F90D7F8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0" y="1916832"/>
            <a:ext cx="5194300" cy="342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61432F-A1D2-6F4E-B14B-59159A621F52}"/>
              </a:ext>
            </a:extLst>
          </p:cNvPr>
          <p:cNvSpPr txBox="1"/>
          <p:nvPr/>
        </p:nvSpPr>
        <p:spPr>
          <a:xfrm>
            <a:off x="2699792" y="5589240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Can be predicted 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B784EE-33D3-1D40-8E6E-A3BA797DA1D2}"/>
              </a:ext>
            </a:extLst>
          </p:cNvPr>
          <p:cNvSpPr txBox="1"/>
          <p:nvPr/>
        </p:nvSpPr>
        <p:spPr>
          <a:xfrm>
            <a:off x="1619672" y="630932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Pawlowski, Reichert, Yamada,…</a:t>
            </a:r>
          </a:p>
        </p:txBody>
      </p:sp>
    </p:spTree>
    <p:extLst>
      <p:ext uri="{BB962C8B-B14F-4D97-AF65-F5344CB8AC3E}">
        <p14:creationId xmlns:p14="http://schemas.microsoft.com/office/powerpoint/2010/main" val="11296188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0E5A4-6DE7-6C4E-83C8-1E62FC5E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Conclusion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50C91-7EE5-444F-B41E-368BE9089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/>
          <a:lstStyle/>
          <a:p>
            <a:r>
              <a:rPr lang="en-US" sz="2800" dirty="0">
                <a:solidFill>
                  <a:srgbClr val="00FF00"/>
                </a:solidFill>
              </a:rPr>
              <a:t>Quantum gravity is a renormalizable quantum field theory, realized by UV - fixed point of running couplings or flowing effective action</a:t>
            </a:r>
          </a:p>
          <a:p>
            <a:endParaRPr lang="en-US" sz="2800" dirty="0">
              <a:solidFill>
                <a:srgbClr val="00FF00"/>
              </a:solidFill>
            </a:endParaRPr>
          </a:p>
          <a:p>
            <a:r>
              <a:rPr lang="en-US" sz="2800" dirty="0"/>
              <a:t>Quantum gravity is predictive 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    Mass of the Higgs boson ( and more …? 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    Properties of inflation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    Properties of dark energy</a:t>
            </a:r>
          </a:p>
        </p:txBody>
      </p:sp>
    </p:spTree>
    <p:extLst>
      <p:ext uri="{BB962C8B-B14F-4D97-AF65-F5344CB8AC3E}">
        <p14:creationId xmlns:p14="http://schemas.microsoft.com/office/powerpoint/2010/main" val="13391728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86210"/>
          </a:xfrm>
        </p:spPr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Quantum scale symmetry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132856"/>
            <a:ext cx="82192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Exactly on fixed point: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No </a:t>
            </a:r>
            <a:r>
              <a:rPr lang="en-US" sz="2800" dirty="0">
                <a:solidFill>
                  <a:srgbClr val="00FF00"/>
                </a:solidFill>
              </a:rPr>
              <a:t>parameter</a:t>
            </a:r>
            <a:r>
              <a:rPr lang="en-US" sz="2800" dirty="0">
                <a:solidFill>
                  <a:srgbClr val="FFFF00"/>
                </a:solidFill>
              </a:rPr>
              <a:t> with dimension of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length or mass is present in the </a:t>
            </a:r>
          </a:p>
          <a:p>
            <a:r>
              <a:rPr lang="en-US" sz="2800" dirty="0">
                <a:solidFill>
                  <a:srgbClr val="00FF00"/>
                </a:solidFill>
              </a:rPr>
              <a:t>quantum effective action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Then </a:t>
            </a:r>
            <a:r>
              <a:rPr lang="en-US" sz="2800" dirty="0">
                <a:solidFill>
                  <a:srgbClr val="00FF00"/>
                </a:solidFill>
              </a:rPr>
              <a:t>invariance</a:t>
            </a:r>
            <a:r>
              <a:rPr lang="en-US" sz="2800" dirty="0">
                <a:solidFill>
                  <a:srgbClr val="FFFF00"/>
                </a:solidFill>
              </a:rPr>
              <a:t> under 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dilatations or global scale transformations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is realized as a </a:t>
            </a:r>
            <a:r>
              <a:rPr lang="en-US" sz="2800" dirty="0">
                <a:solidFill>
                  <a:srgbClr val="00FF00"/>
                </a:solidFill>
              </a:rPr>
              <a:t>quantum symmetry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Continuous global symmetry </a:t>
            </a:r>
          </a:p>
        </p:txBody>
      </p:sp>
    </p:spTree>
    <p:extLst>
      <p:ext uri="{BB962C8B-B14F-4D97-AF65-F5344CB8AC3E}">
        <p14:creationId xmlns:p14="http://schemas.microsoft.com/office/powerpoint/2010/main" val="19796769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B3E0-DC50-A747-9A97-A6FF8FE9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/>
          <a:lstStyle/>
          <a:p>
            <a:r>
              <a:rPr lang="en-US" b="0" i="1" dirty="0">
                <a:solidFill>
                  <a:srgbClr val="FFFF00"/>
                </a:solidFill>
              </a:rPr>
              <a:t>Scale symmetry in cosmology</a:t>
            </a:r>
          </a:p>
        </p:txBody>
      </p:sp>
    </p:spTree>
    <p:extLst>
      <p:ext uri="{BB962C8B-B14F-4D97-AF65-F5344CB8AC3E}">
        <p14:creationId xmlns:p14="http://schemas.microsoft.com/office/powerpoint/2010/main" val="26383692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>
                <a:solidFill>
                  <a:srgbClr val="33CCFF"/>
                </a:solidFill>
                <a:effectLst/>
              </a:rPr>
              <a:t>Approximate scale symmetry near fixed points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4392612"/>
          </a:xfrm>
          <a:solidFill>
            <a:srgbClr val="0033CC"/>
          </a:solidFill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/>
              </a:rPr>
              <a:t>UV : approximate scale invariance of primordial fluctuation spectrum from inflation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  <a:effectLst/>
            </a:endParaRPr>
          </a:p>
          <a:p>
            <a:pPr>
              <a:buClr>
                <a:srgbClr val="FFCC00"/>
              </a:buClr>
              <a:defRPr/>
            </a:pPr>
            <a:r>
              <a:rPr lang="en-US" dirty="0">
                <a:solidFill>
                  <a:srgbClr val="FFFF00"/>
                </a:solidFill>
                <a:effectLst/>
              </a:rPr>
              <a:t>IR : </a:t>
            </a:r>
            <a:r>
              <a:rPr lang="en-US" dirty="0" err="1"/>
              <a:t>cosmon</a:t>
            </a:r>
            <a:r>
              <a:rPr lang="en-US" dirty="0"/>
              <a:t> is pseudo Goldstone boson of </a:t>
            </a:r>
          </a:p>
          <a:p>
            <a:pPr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dirty="0"/>
              <a:t>        spontaneously broken scale symmetry,</a:t>
            </a:r>
          </a:p>
          <a:p>
            <a:pPr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en-US" dirty="0"/>
              <a:t>        tiny mass,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00"/>
                </a:solidFill>
                <a:effectLst/>
              </a:rPr>
              <a:t>        responsible for dynamical Dark Energy</a:t>
            </a:r>
          </a:p>
        </p:txBody>
      </p:sp>
    </p:spTree>
    <p:extLst>
      <p:ext uri="{BB962C8B-B14F-4D97-AF65-F5344CB8AC3E}">
        <p14:creationId xmlns:p14="http://schemas.microsoft.com/office/powerpoint/2010/main" val="21396960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4000">
                <a:solidFill>
                  <a:srgbClr val="33CCFF"/>
                </a:solidFill>
              </a:rPr>
              <a:t>Possible consequences of </a:t>
            </a:r>
            <a:br>
              <a:rPr lang="de-DE" sz="4000">
                <a:solidFill>
                  <a:srgbClr val="33CCFF"/>
                </a:solidFill>
              </a:rPr>
            </a:br>
            <a:r>
              <a:rPr lang="de-DE" sz="4000">
                <a:solidFill>
                  <a:srgbClr val="33CCFF"/>
                </a:solidFill>
              </a:rPr>
              <a:t>crossover in quantum gravity</a:t>
            </a:r>
          </a:p>
        </p:txBody>
      </p: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08448"/>
            <a:ext cx="4535487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468313" y="4932363"/>
            <a:ext cx="86280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Realistic model for inflation and dark energy</a:t>
            </a:r>
          </a:p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single scalar field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09" y="2030685"/>
            <a:ext cx="3517900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9262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2F5D-C0CF-7B47-9F6C-C4194BD06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3370386"/>
          </a:xfrm>
        </p:spPr>
        <p:txBody>
          <a:bodyPr/>
          <a:lstStyle/>
          <a:p>
            <a:r>
              <a:rPr lang="en-US" b="0" i="1" dirty="0">
                <a:solidFill>
                  <a:srgbClr val="FFFF00"/>
                </a:solidFill>
              </a:rPr>
              <a:t>Inflation : </a:t>
            </a:r>
            <a:br>
              <a:rPr lang="en-US" b="0" i="1" dirty="0">
                <a:solidFill>
                  <a:srgbClr val="FFFF00"/>
                </a:solidFill>
              </a:rPr>
            </a:b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the vicinity of the UV- fixed point</a:t>
            </a:r>
          </a:p>
        </p:txBody>
      </p:sp>
    </p:spTree>
    <p:extLst>
      <p:ext uri="{BB962C8B-B14F-4D97-AF65-F5344CB8AC3E}">
        <p14:creationId xmlns:p14="http://schemas.microsoft.com/office/powerpoint/2010/main" val="39390622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EC633-EE73-AE4A-8F99-FBEC5B768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3CCFF"/>
                </a:solidFill>
              </a:rPr>
              <a:t>Starobinski</a:t>
            </a:r>
            <a:r>
              <a:rPr lang="en-US" dirty="0">
                <a:solidFill>
                  <a:srgbClr val="33CCFF"/>
                </a:solidFill>
              </a:rPr>
              <a:t> inflation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598E0E-2201-C146-AC2A-59C4E8EF7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006" y="1628800"/>
            <a:ext cx="4863988" cy="1193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76956D-4699-A647-838B-536806DB733B}"/>
              </a:ext>
            </a:extLst>
          </p:cNvPr>
          <p:cNvSpPr txBox="1"/>
          <p:nvPr/>
        </p:nvSpPr>
        <p:spPr>
          <a:xfrm>
            <a:off x="323528" y="3356992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Scale symmetry</a:t>
            </a:r>
            <a:r>
              <a:rPr lang="en-US" sz="2800" dirty="0"/>
              <a:t> if M</a:t>
            </a:r>
            <a:r>
              <a:rPr lang="en-US" sz="2800" baseline="30000" dirty="0"/>
              <a:t>2</a:t>
            </a:r>
            <a:r>
              <a:rPr lang="en-US" sz="2800" dirty="0"/>
              <a:t>/R ( and V/R</a:t>
            </a:r>
            <a:r>
              <a:rPr lang="en-US" sz="2800" baseline="30000" dirty="0"/>
              <a:t>2</a:t>
            </a:r>
            <a:r>
              <a:rPr lang="en-US" sz="2800" dirty="0"/>
              <a:t> ) go to zero.</a:t>
            </a:r>
          </a:p>
          <a:p>
            <a:endParaRPr lang="en-US" sz="2800" dirty="0"/>
          </a:p>
          <a:p>
            <a:r>
              <a:rPr lang="en-US" sz="2800" dirty="0"/>
              <a:t>Cosmological solution : R decreases</a:t>
            </a:r>
          </a:p>
          <a:p>
            <a:endParaRPr lang="en-US" sz="2800" dirty="0"/>
          </a:p>
          <a:p>
            <a:r>
              <a:rPr lang="en-US" sz="2800" dirty="0"/>
              <a:t>Early stages : very large R, close to scale symmetry</a:t>
            </a:r>
          </a:p>
        </p:txBody>
      </p:sp>
    </p:spTree>
    <p:extLst>
      <p:ext uri="{BB962C8B-B14F-4D97-AF65-F5344CB8AC3E}">
        <p14:creationId xmlns:p14="http://schemas.microsoft.com/office/powerpoint/2010/main" val="2856117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EC633-EE73-AE4A-8F99-FBEC5B768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3CCFF"/>
                </a:solidFill>
              </a:rPr>
              <a:t>Starobinski</a:t>
            </a:r>
            <a:r>
              <a:rPr lang="en-US" dirty="0">
                <a:solidFill>
                  <a:srgbClr val="33CCFF"/>
                </a:solidFill>
              </a:rPr>
              <a:t> inflation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598E0E-2201-C146-AC2A-59C4E8EF7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17705"/>
            <a:ext cx="4863988" cy="1193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76956D-4699-A647-838B-536806DB733B}"/>
              </a:ext>
            </a:extLst>
          </p:cNvPr>
          <p:cNvSpPr txBox="1"/>
          <p:nvPr/>
        </p:nvSpPr>
        <p:spPr>
          <a:xfrm>
            <a:off x="323528" y="2924944"/>
            <a:ext cx="8640960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Scale symmetry </a:t>
            </a:r>
            <a:r>
              <a:rPr lang="en-US" sz="2800" dirty="0"/>
              <a:t>for large R/M</a:t>
            </a:r>
            <a:r>
              <a:rPr lang="en-US" sz="2800" baseline="30000" dirty="0"/>
              <a:t>2</a:t>
            </a:r>
          </a:p>
          <a:p>
            <a:endParaRPr lang="en-US" sz="2800" baseline="30000" dirty="0"/>
          </a:p>
          <a:p>
            <a:r>
              <a:rPr lang="en-US" sz="2800" dirty="0">
                <a:solidFill>
                  <a:srgbClr val="FFFF00"/>
                </a:solidFill>
              </a:rPr>
              <a:t>End of inflation </a:t>
            </a:r>
            <a:r>
              <a:rPr lang="en-US" sz="2800" dirty="0"/>
              <a:t>: C R near M</a:t>
            </a:r>
            <a:r>
              <a:rPr lang="en-US" sz="2800" baseline="30000" dirty="0"/>
              <a:t>2</a:t>
            </a:r>
            <a:r>
              <a:rPr lang="en-US" sz="2800" dirty="0"/>
              <a:t> </a:t>
            </a:r>
          </a:p>
          <a:p>
            <a:r>
              <a:rPr lang="en-US" sz="2800" dirty="0"/>
              <a:t>Substantial violation of scale symmetry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Primordial fluctuation spectrum</a:t>
            </a:r>
            <a:r>
              <a:rPr lang="en-US" sz="2800" dirty="0"/>
              <a:t>: </a:t>
            </a:r>
          </a:p>
          <a:p>
            <a:r>
              <a:rPr lang="en-US" sz="2800" dirty="0"/>
              <a:t>frozen long before end of inflation</a:t>
            </a:r>
          </a:p>
          <a:p>
            <a:r>
              <a:rPr lang="en-US" sz="2800" dirty="0">
                <a:solidFill>
                  <a:srgbClr val="00FF00"/>
                </a:solidFill>
              </a:rPr>
              <a:t>approximate scale symmetry of fluctuation spectrum</a:t>
            </a:r>
          </a:p>
        </p:txBody>
      </p:sp>
    </p:spTree>
    <p:extLst>
      <p:ext uri="{BB962C8B-B14F-4D97-AF65-F5344CB8AC3E}">
        <p14:creationId xmlns:p14="http://schemas.microsoft.com/office/powerpoint/2010/main" val="31460171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>
                <a:solidFill>
                  <a:srgbClr val="33CCFF"/>
                </a:solidFill>
              </a:rPr>
              <a:t>Eternal</a:t>
            </a:r>
            <a:r>
              <a:rPr lang="de-DE" dirty="0">
                <a:solidFill>
                  <a:srgbClr val="33CCFF"/>
                </a:solidFill>
              </a:rPr>
              <a:t> </a:t>
            </a:r>
            <a:r>
              <a:rPr lang="de-DE" dirty="0" err="1">
                <a:solidFill>
                  <a:srgbClr val="33CCFF"/>
                </a:solidFill>
              </a:rPr>
              <a:t>Universe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6994"/>
            <a:ext cx="8229600" cy="4779169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de-DE" sz="2800" dirty="0" err="1">
                <a:solidFill>
                  <a:srgbClr val="FFFF00"/>
                </a:solidFill>
              </a:rPr>
              <a:t>Universe</a:t>
            </a:r>
            <a:r>
              <a:rPr lang="de-DE" sz="2800" dirty="0">
                <a:solidFill>
                  <a:srgbClr val="FFFF00"/>
                </a:solidFill>
              </a:rPr>
              <a:t> </a:t>
            </a:r>
            <a:r>
              <a:rPr lang="de-DE" sz="2800" dirty="0" err="1">
                <a:solidFill>
                  <a:srgbClr val="FFFF00"/>
                </a:solidFill>
              </a:rPr>
              <a:t>exists</a:t>
            </a:r>
            <a:r>
              <a:rPr lang="de-DE" sz="2800" dirty="0">
                <a:solidFill>
                  <a:srgbClr val="FFFF00"/>
                </a:solidFill>
              </a:rPr>
              <a:t> </a:t>
            </a:r>
            <a:r>
              <a:rPr lang="de-DE" sz="2800" dirty="0" err="1">
                <a:solidFill>
                  <a:srgbClr val="FFFF00"/>
                </a:solidFill>
              </a:rPr>
              <a:t>since</a:t>
            </a:r>
            <a:r>
              <a:rPr lang="de-DE" sz="2800" dirty="0">
                <a:solidFill>
                  <a:srgbClr val="FFFF00"/>
                </a:solidFill>
              </a:rPr>
              <a:t> infinite </a:t>
            </a:r>
            <a:r>
              <a:rPr lang="de-DE" sz="2800" dirty="0" err="1">
                <a:solidFill>
                  <a:srgbClr val="FFFF00"/>
                </a:solidFill>
              </a:rPr>
              <a:t>past</a:t>
            </a:r>
            <a:r>
              <a:rPr lang="de-DE" sz="2800" dirty="0">
                <a:solidFill>
                  <a:srgbClr val="FFFF00"/>
                </a:solidFill>
              </a:rPr>
              <a:t> </a:t>
            </a:r>
            <a:r>
              <a:rPr lang="de-DE" sz="2800" dirty="0"/>
              <a:t>( in </a:t>
            </a:r>
            <a:r>
              <a:rPr lang="de-DE" sz="2800" dirty="0" err="1"/>
              <a:t>physical</a:t>
            </a:r>
            <a:r>
              <a:rPr lang="de-DE" sz="2800" dirty="0"/>
              <a:t> time),</a:t>
            </a:r>
          </a:p>
          <a:p>
            <a:pPr marL="0" indent="0">
              <a:buNone/>
              <a:defRPr/>
            </a:pPr>
            <a:r>
              <a:rPr lang="de-DE" sz="2800" dirty="0"/>
              <a:t>    </a:t>
            </a:r>
            <a:r>
              <a:rPr lang="de-DE" sz="2800" dirty="0" err="1"/>
              <a:t>close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fixed</a:t>
            </a:r>
            <a:r>
              <a:rPr lang="de-DE" sz="2800" dirty="0"/>
              <a:t> </a:t>
            </a:r>
            <a:r>
              <a:rPr lang="de-DE" sz="2800" dirty="0" err="1"/>
              <a:t>point</a:t>
            </a:r>
            <a:r>
              <a:rPr lang="de-DE" sz="2800" dirty="0"/>
              <a:t>. 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de-DE" sz="2800" dirty="0">
                <a:solidFill>
                  <a:srgbClr val="FFFF00"/>
                </a:solidFill>
              </a:rPr>
              <a:t>Big Bang </a:t>
            </a:r>
            <a:r>
              <a:rPr lang="de-DE" sz="2800" dirty="0" err="1">
                <a:solidFill>
                  <a:srgbClr val="FFFF00"/>
                </a:solidFill>
              </a:rPr>
              <a:t>is</a:t>
            </a:r>
            <a:r>
              <a:rPr lang="de-DE" sz="2800" dirty="0">
                <a:solidFill>
                  <a:srgbClr val="FFFF00"/>
                </a:solidFill>
              </a:rPr>
              <a:t> </a:t>
            </a:r>
            <a:r>
              <a:rPr lang="de-DE" sz="2800" dirty="0" err="1">
                <a:solidFill>
                  <a:srgbClr val="FFFF00"/>
                </a:solidFill>
              </a:rPr>
              <a:t>field</a:t>
            </a:r>
            <a:r>
              <a:rPr lang="de-DE" sz="2800" dirty="0">
                <a:solidFill>
                  <a:srgbClr val="FFFF00"/>
                </a:solidFill>
              </a:rPr>
              <a:t> – </a:t>
            </a:r>
            <a:r>
              <a:rPr lang="de-DE" sz="2800" dirty="0" err="1">
                <a:solidFill>
                  <a:srgbClr val="FFFF00"/>
                </a:solidFill>
              </a:rPr>
              <a:t>singularity</a:t>
            </a:r>
            <a:r>
              <a:rPr lang="de-DE" sz="2800" dirty="0"/>
              <a:t>, due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inappropriate</a:t>
            </a:r>
            <a:r>
              <a:rPr lang="de-DE" sz="2800" dirty="0"/>
              <a:t> </a:t>
            </a:r>
            <a:r>
              <a:rPr lang="de-DE" sz="2800" dirty="0" err="1"/>
              <a:t>choice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field</a:t>
            </a:r>
            <a:r>
              <a:rPr lang="de-DE" sz="2800" dirty="0"/>
              <a:t> variables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metric</a:t>
            </a:r>
            <a:r>
              <a:rPr lang="de-DE" sz="2800" dirty="0"/>
              <a:t>. </a:t>
            </a:r>
          </a:p>
          <a:p>
            <a:pPr marL="0" indent="0">
              <a:buNone/>
              <a:defRPr/>
            </a:pPr>
            <a:r>
              <a:rPr lang="de-DE" sz="2800" dirty="0"/>
              <a:t>    </a:t>
            </a:r>
            <a:r>
              <a:rPr lang="de-DE" sz="2400" dirty="0"/>
              <a:t>This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similar</a:t>
            </a:r>
            <a:r>
              <a:rPr lang="de-DE" sz="2400" dirty="0"/>
              <a:t>, but not </a:t>
            </a:r>
            <a:r>
              <a:rPr lang="de-DE" sz="2400" dirty="0" err="1"/>
              <a:t>identical</a:t>
            </a:r>
            <a:r>
              <a:rPr lang="de-DE" sz="2400" dirty="0"/>
              <a:t>, </a:t>
            </a:r>
          </a:p>
          <a:p>
            <a:pPr marL="0" indent="0">
              <a:buNone/>
              <a:defRPr/>
            </a:pPr>
            <a:r>
              <a:rPr lang="de-DE" sz="2400" dirty="0"/>
              <a:t>   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coordinate</a:t>
            </a:r>
            <a:r>
              <a:rPr lang="de-DE" sz="2400" dirty="0"/>
              <a:t> -  </a:t>
            </a:r>
            <a:r>
              <a:rPr lang="de-DE" sz="2400" dirty="0" err="1"/>
              <a:t>singularity</a:t>
            </a:r>
            <a:endParaRPr lang="de-DE" sz="2400" dirty="0"/>
          </a:p>
        </p:txBody>
      </p:sp>
      <p:pic>
        <p:nvPicPr>
          <p:cNvPr id="86020" name="Picture 2" descr="C:\Users\wetteric\Pictures\Cosmobilder\Antark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438" y="4543400"/>
            <a:ext cx="2679962" cy="223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3" descr="C:\Users\wetteric\Pictures\Cosmobilder\erdekart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43400"/>
            <a:ext cx="4409678" cy="220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r="55547"/>
          <a:stretch>
            <a:fillRect/>
          </a:stretch>
        </p:blipFill>
        <p:spPr bwMode="auto">
          <a:xfrm>
            <a:off x="6729853" y="3158418"/>
            <a:ext cx="1428805" cy="70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668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9DCFF"/>
                </a:solidFill>
              </a:rPr>
              <a:t>Radial mode and </a:t>
            </a:r>
            <a:br>
              <a:rPr lang="en-US" dirty="0">
                <a:solidFill>
                  <a:srgbClr val="79DCFF"/>
                </a:solidFill>
              </a:rPr>
            </a:br>
            <a:r>
              <a:rPr lang="en-US" dirty="0">
                <a:solidFill>
                  <a:srgbClr val="79DCFF"/>
                </a:solidFill>
              </a:rPr>
              <a:t>Goldstone mode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28803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36912"/>
            <a:ext cx="1943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501008"/>
            <a:ext cx="408899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445224"/>
            <a:ext cx="198282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upload.wikimedia.org/wikipedia/commons/4/44/Mecanismo_de_Higgs_P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573016"/>
            <a:ext cx="2504612" cy="2456031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899592" y="1772816"/>
            <a:ext cx="7025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expand around minimum of potential 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331641" y="537321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mass term for </a:t>
            </a:r>
          </a:p>
          <a:p>
            <a:r>
              <a:rPr lang="en-US" sz="2400" dirty="0"/>
              <a:t>radial mode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332098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DA0E1-3E6E-094D-969A-68641670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Conclusion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366BC-42C9-1648-8EE0-B3BBDB397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91264" cy="3777283"/>
          </a:xfrm>
        </p:spPr>
        <p:txBody>
          <a:bodyPr/>
          <a:lstStyle/>
          <a:p>
            <a:pPr marL="0" indent="0">
              <a:buNone/>
            </a:pPr>
            <a:r>
              <a:rPr lang="en-US" sz="4000" i="1" dirty="0">
                <a:solidFill>
                  <a:srgbClr val="FFFF00"/>
                </a:solidFill>
              </a:rPr>
              <a:t>Fixed points of quantum gravity </a:t>
            </a:r>
          </a:p>
          <a:p>
            <a:pPr marL="0" indent="0">
              <a:buNone/>
            </a:pPr>
            <a:r>
              <a:rPr lang="en-US" sz="4000" i="1" dirty="0"/>
              <a:t>     and associated </a:t>
            </a:r>
            <a:r>
              <a:rPr lang="en-US" sz="4000" i="1" dirty="0">
                <a:solidFill>
                  <a:srgbClr val="FFFF00"/>
                </a:solidFill>
              </a:rPr>
              <a:t>quantum scale symmetry </a:t>
            </a:r>
          </a:p>
          <a:p>
            <a:pPr marL="0" indent="0">
              <a:buNone/>
            </a:pPr>
            <a:r>
              <a:rPr lang="en-US" sz="4000" i="1" dirty="0"/>
              <a:t>     are crucial for understanding the </a:t>
            </a:r>
          </a:p>
          <a:p>
            <a:pPr marL="0" indent="0">
              <a:buNone/>
            </a:pPr>
            <a:r>
              <a:rPr lang="en-US" sz="4000" i="1" dirty="0">
                <a:solidFill>
                  <a:srgbClr val="FFFF00"/>
                </a:solidFill>
              </a:rPr>
              <a:t>             evolution of our Universe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695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59228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variable gravity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4437112"/>
            <a:ext cx="7663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“Newton’s constant is not constant </a:t>
            </a:r>
            <a:r>
              <a:rPr lang="mr-IN" i="1" dirty="0">
                <a:solidFill>
                  <a:srgbClr val="FFFF00"/>
                </a:solidFill>
              </a:rPr>
              <a:t>–</a:t>
            </a:r>
            <a:endParaRPr lang="en-US" i="1" dirty="0">
              <a:solidFill>
                <a:srgbClr val="FFFF00"/>
              </a:solidFill>
            </a:endParaRPr>
          </a:p>
          <a:p>
            <a:r>
              <a:rPr lang="en-US" i="1" dirty="0">
                <a:solidFill>
                  <a:srgbClr val="00FF00"/>
                </a:solidFill>
              </a:rPr>
              <a:t>and</a:t>
            </a:r>
            <a:r>
              <a:rPr lang="en-US" i="1" dirty="0">
                <a:solidFill>
                  <a:srgbClr val="FFFF00"/>
                </a:solidFill>
              </a:rPr>
              <a:t> particle masses are not constant”</a:t>
            </a:r>
          </a:p>
        </p:txBody>
      </p:sp>
    </p:spTree>
    <p:extLst>
      <p:ext uri="{BB962C8B-B14F-4D97-AF65-F5344CB8AC3E}">
        <p14:creationId xmlns:p14="http://schemas.microsoft.com/office/powerpoint/2010/main" val="19678303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582738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33CCFF"/>
                </a:solidFill>
              </a:rPr>
              <a:t>Variable Gravity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565400"/>
            <a:ext cx="8672513" cy="1223963"/>
          </a:xfrm>
          <a:noFill/>
        </p:spPr>
      </p:pic>
      <p:sp>
        <p:nvSpPr>
          <p:cNvPr id="7" name="Textfeld 6"/>
          <p:cNvSpPr txBox="1"/>
          <p:nvPr/>
        </p:nvSpPr>
        <p:spPr>
          <a:xfrm>
            <a:off x="1692275" y="4292600"/>
            <a:ext cx="59753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rgbClr val="FFFF00"/>
                </a:solidFill>
              </a:rPr>
              <a:t>quantum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effective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action</a:t>
            </a:r>
            <a:r>
              <a:rPr lang="de-DE" dirty="0">
                <a:solidFill>
                  <a:srgbClr val="FFFF00"/>
                </a:solidFill>
              </a:rPr>
              <a:t>,</a:t>
            </a:r>
          </a:p>
          <a:p>
            <a:pPr>
              <a:defRPr/>
            </a:pPr>
            <a:r>
              <a:rPr lang="de-DE" dirty="0" err="1">
                <a:solidFill>
                  <a:srgbClr val="FFFF00"/>
                </a:solidFill>
              </a:rPr>
              <a:t>variation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yields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field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equations</a:t>
            </a:r>
            <a:endParaRPr lang="de-DE" dirty="0">
              <a:solidFill>
                <a:srgbClr val="FFFF00"/>
              </a:solidFill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/>
          <a:srcRect l="94664"/>
          <a:stretch>
            <a:fillRect/>
          </a:stretch>
        </p:blipFill>
        <p:spPr bwMode="auto">
          <a:xfrm>
            <a:off x="7308850" y="5732463"/>
            <a:ext cx="2873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 cstate="print"/>
          <a:srcRect r="70155"/>
          <a:stretch>
            <a:fillRect/>
          </a:stretch>
        </p:blipFill>
        <p:spPr bwMode="auto">
          <a:xfrm>
            <a:off x="4284663" y="5699125"/>
            <a:ext cx="18002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6227763" y="5805488"/>
            <a:ext cx="11652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 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331913" y="5876925"/>
            <a:ext cx="28797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Einstein gravity :</a:t>
            </a:r>
          </a:p>
        </p:txBody>
      </p:sp>
    </p:spTree>
    <p:extLst>
      <p:ext uri="{BB962C8B-B14F-4D97-AF65-F5344CB8AC3E}">
        <p14:creationId xmlns:p14="http://schemas.microsoft.com/office/powerpoint/2010/main" val="15345525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3E78-57FA-8A47-BFCC-ED4A62A5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 </a:t>
            </a:r>
            <a:r>
              <a:rPr lang="en-US" sz="4000" dirty="0">
                <a:solidFill>
                  <a:srgbClr val="33CCFF"/>
                </a:solidFill>
              </a:rPr>
              <a:t>+ scale symmetric standard model</a:t>
            </a:r>
            <a:endParaRPr lang="en-US" dirty="0">
              <a:solidFill>
                <a:srgbClr val="33CC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BCA63-3169-B242-B62A-9B594C8CD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Replace all mass scales by scalar field  𝜒</a:t>
            </a:r>
          </a:p>
          <a:p>
            <a:pPr marL="0" indent="0">
              <a:buNone/>
            </a:pPr>
            <a:r>
              <a:rPr lang="en-US" sz="2400" dirty="0"/>
              <a:t>(1) Higgs potential </a:t>
            </a:r>
          </a:p>
          <a:p>
            <a:pPr marL="571500" indent="-571500">
              <a:buFont typeface="+mj-lt"/>
              <a:buAutoNum type="arabicParenBoth"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(2) Strong gauge coupling, normalized at          , is independent of 𝜒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EB7FC-53F9-EB43-81CE-3A7793D5E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132856"/>
            <a:ext cx="2232248" cy="583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00B66C-C2A5-AF41-A732-1DE553357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197771"/>
            <a:ext cx="1239822" cy="565533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C8513A10-33C7-7741-9B0D-42C629FF1DB8}"/>
              </a:ext>
            </a:extLst>
          </p:cNvPr>
          <p:cNvSpPr/>
          <p:nvPr/>
        </p:nvSpPr>
        <p:spPr bwMode="auto">
          <a:xfrm>
            <a:off x="5436096" y="2276871"/>
            <a:ext cx="648072" cy="28376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BBC33F-AE70-074E-B6EC-833FE4633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184" y="3429000"/>
            <a:ext cx="1502775" cy="576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C83F0C-2E4C-7446-A41D-7967BC9B6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916" y="3399192"/>
            <a:ext cx="1944216" cy="5929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7C400D-671D-AD45-A92D-1C83E9286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266" y="3412987"/>
            <a:ext cx="2004650" cy="579121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D5EA4231-DE6D-3A43-827F-E6C93775BAD0}"/>
              </a:ext>
            </a:extLst>
          </p:cNvPr>
          <p:cNvSpPr/>
          <p:nvPr/>
        </p:nvSpPr>
        <p:spPr bwMode="auto">
          <a:xfrm>
            <a:off x="2906401" y="3595553"/>
            <a:ext cx="648072" cy="28376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CBA52C-C1C5-0B44-8CD9-30EDB75FDE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096" y="2921287"/>
            <a:ext cx="633297" cy="3096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906FBB-B130-1645-A953-5E1663EC5CE8}"/>
              </a:ext>
            </a:extLst>
          </p:cNvPr>
          <p:cNvSpPr txBox="1"/>
          <p:nvPr/>
        </p:nvSpPr>
        <p:spPr>
          <a:xfrm>
            <a:off x="395536" y="4859540"/>
            <a:ext cx="8718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FF00"/>
                </a:solidFill>
                <a:latin typeface="Garamond" panose="02020404030301010803" pitchFamily="18" charset="0"/>
              </a:rPr>
              <a:t>+ scale invariant action for dark matter</a:t>
            </a:r>
          </a:p>
        </p:txBody>
      </p:sp>
    </p:spTree>
    <p:extLst>
      <p:ext uri="{BB962C8B-B14F-4D97-AF65-F5344CB8AC3E}">
        <p14:creationId xmlns:p14="http://schemas.microsoft.com/office/powerpoint/2010/main" val="13762288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33CCFF"/>
                </a:solidFill>
              </a:rPr>
              <a:t> Variable Gravity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0825" y="2132855"/>
            <a:ext cx="8642350" cy="3383707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Scalar field coupled to gravity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Effective Planck mass depends on scalar field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Simple quadratic scalar potential involves intrinsic mass </a:t>
            </a:r>
            <a:r>
              <a:rPr lang="el-GR" sz="2800" dirty="0">
                <a:solidFill>
                  <a:srgbClr val="FFFF00"/>
                </a:solidFill>
              </a:rPr>
              <a:t>μ</a:t>
            </a:r>
            <a:endParaRPr lang="en-US" sz="28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Nucleon and electron mass proportional to dynamical Planck mass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237" y="5031581"/>
            <a:ext cx="68675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73615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078D5D-A2F7-9644-8E71-B3F2E1315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4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5986E0-5D50-A041-8DCB-56058F7DF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248472" cy="141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561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582738"/>
          </a:xfrm>
        </p:spPr>
        <p:txBody>
          <a:bodyPr/>
          <a:lstStyle/>
          <a:p>
            <a:pPr>
              <a:defRPr/>
            </a:pPr>
            <a:r>
              <a:rPr lang="de-DE" sz="4000" dirty="0" err="1">
                <a:solidFill>
                  <a:srgbClr val="33CCFF"/>
                </a:solidFill>
              </a:rPr>
              <a:t>Scale</a:t>
            </a:r>
            <a:r>
              <a:rPr lang="de-DE" sz="4000" dirty="0">
                <a:solidFill>
                  <a:srgbClr val="33CCFF"/>
                </a:solidFill>
              </a:rPr>
              <a:t> </a:t>
            </a:r>
            <a:r>
              <a:rPr lang="de-DE" sz="4000" dirty="0" err="1">
                <a:solidFill>
                  <a:srgbClr val="33CCFF"/>
                </a:solidFill>
              </a:rPr>
              <a:t>symmetry</a:t>
            </a:r>
            <a:r>
              <a:rPr lang="de-DE" sz="4000" dirty="0">
                <a:solidFill>
                  <a:srgbClr val="33CCFF"/>
                </a:solidFill>
              </a:rPr>
              <a:t> in variable </a:t>
            </a:r>
            <a:r>
              <a:rPr lang="de-DE" sz="4000" dirty="0" err="1">
                <a:solidFill>
                  <a:srgbClr val="33CCFF"/>
                </a:solidFill>
              </a:rPr>
              <a:t>gravity</a:t>
            </a:r>
            <a:r>
              <a:rPr lang="de-DE" sz="4000" dirty="0">
                <a:solidFill>
                  <a:srgbClr val="33CCFF"/>
                </a:solidFill>
              </a:rPr>
              <a:t> </a:t>
            </a:r>
            <a:br>
              <a:rPr lang="de-DE" sz="4000" dirty="0">
                <a:solidFill>
                  <a:srgbClr val="33CCFF"/>
                </a:solidFill>
              </a:rPr>
            </a:br>
            <a:r>
              <a:rPr lang="de-DE" sz="4000" dirty="0">
                <a:solidFill>
                  <a:srgbClr val="33CCFF"/>
                </a:solidFill>
              </a:rPr>
              <a:t>( IR </a:t>
            </a:r>
            <a:r>
              <a:rPr lang="mr-IN" sz="4000" dirty="0">
                <a:solidFill>
                  <a:srgbClr val="33CCFF"/>
                </a:solidFill>
              </a:rPr>
              <a:t>–</a:t>
            </a:r>
            <a:r>
              <a:rPr lang="de-DE" sz="4000" dirty="0">
                <a:solidFill>
                  <a:srgbClr val="33CCFF"/>
                </a:solidFill>
              </a:rPr>
              <a:t> </a:t>
            </a:r>
            <a:r>
              <a:rPr lang="de-DE" sz="4000" dirty="0" err="1">
                <a:solidFill>
                  <a:srgbClr val="33CCFF"/>
                </a:solidFill>
              </a:rPr>
              <a:t>fixed</a:t>
            </a:r>
            <a:r>
              <a:rPr lang="de-DE" sz="4000" dirty="0">
                <a:solidFill>
                  <a:srgbClr val="33CCFF"/>
                </a:solidFill>
              </a:rPr>
              <a:t> </a:t>
            </a:r>
            <a:r>
              <a:rPr lang="de-DE" sz="4000" dirty="0" err="1">
                <a:solidFill>
                  <a:srgbClr val="33CCFF"/>
                </a:solidFill>
              </a:rPr>
              <a:t>point</a:t>
            </a:r>
            <a:r>
              <a:rPr lang="de-DE" sz="4000" dirty="0">
                <a:solidFill>
                  <a:srgbClr val="33CCFF"/>
                </a:solidFill>
              </a:rPr>
              <a:t> )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565400"/>
            <a:ext cx="8672513" cy="1223963"/>
          </a:xfrm>
          <a:noFill/>
        </p:spPr>
      </p:pic>
      <p:sp>
        <p:nvSpPr>
          <p:cNvPr id="7" name="Textfeld 6"/>
          <p:cNvSpPr txBox="1"/>
          <p:nvPr/>
        </p:nvSpPr>
        <p:spPr>
          <a:xfrm>
            <a:off x="1692275" y="4292600"/>
            <a:ext cx="597535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800" dirty="0"/>
              <a:t>IR </a:t>
            </a:r>
            <a:r>
              <a:rPr lang="de-DE" sz="2800" dirty="0" err="1"/>
              <a:t>fixed</a:t>
            </a:r>
            <a:r>
              <a:rPr lang="de-DE" sz="2800" dirty="0"/>
              <a:t> </a:t>
            </a:r>
            <a:r>
              <a:rPr lang="de-DE" sz="2800" dirty="0" err="1"/>
              <a:t>point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en-US" altLang="x-none" sz="2800" dirty="0">
                <a:ea typeface="MS PGothic" charset="-128"/>
              </a:rPr>
              <a:t> </a:t>
            </a:r>
            <a:r>
              <a:rPr lang="el-GR" altLang="x-none" sz="2800" dirty="0">
                <a:ea typeface="MS PGothic" charset="-128"/>
              </a:rPr>
              <a:t>μ</a:t>
            </a:r>
            <a:r>
              <a:rPr lang="en-US" altLang="x-none" sz="2800" dirty="0">
                <a:ea typeface="MS PGothic" charset="-128"/>
              </a:rPr>
              <a:t>/</a:t>
            </a:r>
            <a:r>
              <a:rPr lang="el-GR" altLang="x-none" sz="2800" dirty="0">
                <a:ea typeface="MS PGothic" charset="-128"/>
              </a:rPr>
              <a:t>χ</a:t>
            </a:r>
            <a:r>
              <a:rPr lang="en-US" altLang="x-none" sz="2800" dirty="0">
                <a:ea typeface="MS PGothic" charset="-128"/>
              </a:rPr>
              <a:t> =0 :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  <a:ea typeface="MS PGothic" charset="-128"/>
              </a:rPr>
              <a:t>quantum scale symmetry</a:t>
            </a:r>
          </a:p>
          <a:p>
            <a:pPr>
              <a:defRPr/>
            </a:pPr>
            <a:endParaRPr lang="en-US" sz="2800" dirty="0">
              <a:solidFill>
                <a:srgbClr val="FFFF00"/>
              </a:solidFill>
              <a:ea typeface="MS PGothic" charset="-128"/>
            </a:endParaRP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  <a:ea typeface="MS PGothic" charset="-128"/>
              </a:rPr>
              <a:t>Tiny violation of scale symmetry</a:t>
            </a:r>
          </a:p>
          <a:p>
            <a:pPr>
              <a:defRPr/>
            </a:pPr>
            <a:r>
              <a:rPr lang="en-US" sz="2800" dirty="0">
                <a:ea typeface="MS PGothic" charset="-128"/>
              </a:rPr>
              <a:t>for tiny</a:t>
            </a:r>
            <a:r>
              <a:rPr lang="en-US" altLang="x-none" sz="2800" dirty="0">
                <a:ea typeface="MS PGothic" charset="-128"/>
              </a:rPr>
              <a:t> </a:t>
            </a:r>
            <a:r>
              <a:rPr lang="el-GR" altLang="x-none" sz="2800" dirty="0">
                <a:ea typeface="MS PGothic" charset="-128"/>
              </a:rPr>
              <a:t>μ</a:t>
            </a:r>
            <a:r>
              <a:rPr lang="en-US" altLang="x-none" sz="2800" dirty="0">
                <a:ea typeface="MS PGothic" charset="-128"/>
              </a:rPr>
              <a:t>/</a:t>
            </a:r>
            <a:r>
              <a:rPr lang="el-GR" altLang="x-none" sz="2800" dirty="0">
                <a:ea typeface="MS PGothic" charset="-128"/>
              </a:rPr>
              <a:t>χ</a:t>
            </a:r>
            <a:r>
              <a:rPr lang="en-US" altLang="x-none" sz="2800" dirty="0">
                <a:ea typeface="MS PGothic" charset="-128"/>
              </a:rPr>
              <a:t> .</a:t>
            </a:r>
            <a:endParaRPr lang="en-US" sz="2800" dirty="0">
              <a:ea typeface="MS PGothic" charset="-12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851920" y="2852936"/>
            <a:ext cx="648072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5724128" y="2852936"/>
            <a:ext cx="648072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5724128" y="2852936"/>
            <a:ext cx="648072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3851920" y="2852936"/>
            <a:ext cx="648072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869883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B7C53-3C5A-8945-AE7E-36879450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Cosmic scale symmetry and the cosmological constant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6CABD-C8B0-0748-B260-49F1057E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US" dirty="0"/>
              <a:t>IR – fixed point reached for </a:t>
            </a:r>
            <a:r>
              <a:rPr lang="el-GR" altLang="x-none" dirty="0">
                <a:solidFill>
                  <a:srgbClr val="FFFF00"/>
                </a:solidFill>
                <a:ea typeface="MS PGothic" charset="-128"/>
              </a:rPr>
              <a:t>χ</a:t>
            </a:r>
            <a:r>
              <a:rPr lang="en-US" altLang="x-none" dirty="0">
                <a:solidFill>
                  <a:srgbClr val="FFFF00"/>
                </a:solidFill>
                <a:ea typeface="MS PGothic" charset="-128"/>
              </a:rPr>
              <a:t> </a:t>
            </a:r>
            <a:r>
              <a:rPr lang="el-GR" altLang="x-none" dirty="0">
                <a:solidFill>
                  <a:srgbClr val="FFFF00"/>
                </a:solidFill>
                <a:ea typeface="MS PGothic" charset="-128"/>
              </a:rPr>
              <a:t>→</a:t>
            </a:r>
            <a:r>
              <a:rPr lang="en-US" altLang="x-none" dirty="0">
                <a:solidFill>
                  <a:srgbClr val="FFFF00"/>
                </a:solidFill>
                <a:ea typeface="MS PGothic" charset="-128"/>
              </a:rPr>
              <a:t> </a:t>
            </a:r>
            <a:r>
              <a:rPr lang="el-GR" altLang="x-none" dirty="0">
                <a:solidFill>
                  <a:srgbClr val="FFFF00"/>
                </a:solidFill>
                <a:ea typeface="MS PGothic" charset="-128"/>
              </a:rPr>
              <a:t>∞</a:t>
            </a:r>
            <a:r>
              <a:rPr lang="en-US" altLang="x-none" dirty="0">
                <a:solidFill>
                  <a:srgbClr val="FFFF00"/>
                </a:solidFill>
                <a:ea typeface="MS PGothic" charset="-128"/>
              </a:rPr>
              <a:t> </a:t>
            </a:r>
          </a:p>
          <a:p>
            <a:r>
              <a:rPr lang="en-US" dirty="0">
                <a:ea typeface="MS PGothic" charset="-128"/>
              </a:rPr>
              <a:t>Impact of intrinsic mass scale disappears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13B0827-3040-904B-9A51-97BE9A5D7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72" y="3717032"/>
            <a:ext cx="7704856" cy="108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1200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solidFill>
                  <a:srgbClr val="33CCFF"/>
                </a:solidFill>
                <a:ea typeface="MS PGothic" charset="-128"/>
              </a:rPr>
              <a:t>asymptotically</a:t>
            </a:r>
            <a:r>
              <a:rPr lang="de-DE" altLang="x-none">
                <a:solidFill>
                  <a:srgbClr val="33CCFF"/>
                </a:solidFill>
                <a:ea typeface="MS PGothic" charset="-128"/>
              </a:rPr>
              <a:t> vanishing cosmological „constant</a:t>
            </a:r>
            <a:r>
              <a:rPr lang="ja-JP" altLang="de-DE">
                <a:solidFill>
                  <a:srgbClr val="33CCFF"/>
                </a:solidFill>
                <a:ea typeface="MS PGothic" charset="-128"/>
              </a:rPr>
              <a:t>“</a:t>
            </a:r>
            <a:endParaRPr lang="de-DE" altLang="x-none">
              <a:solidFill>
                <a:srgbClr val="33CCFF"/>
              </a:solidFill>
              <a:ea typeface="MS PGothic" charset="-128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r>
              <a:rPr lang="en-US" altLang="x-none" dirty="0">
                <a:solidFill>
                  <a:srgbClr val="FFFF00"/>
                </a:solidFill>
                <a:ea typeface="MS PGothic" charset="-128"/>
              </a:rPr>
              <a:t>What matters : Ratio of potential divided by fourth power of Planck mass</a:t>
            </a:r>
          </a:p>
          <a:p>
            <a:endParaRPr lang="en-US" altLang="x-none" dirty="0">
              <a:solidFill>
                <a:srgbClr val="FFFF00"/>
              </a:solidFill>
              <a:ea typeface="MS PGothic" charset="-128"/>
            </a:endParaRPr>
          </a:p>
          <a:p>
            <a:endParaRPr lang="en-US" altLang="x-none" dirty="0">
              <a:solidFill>
                <a:srgbClr val="FFFF00"/>
              </a:solidFill>
              <a:ea typeface="MS PGothic" charset="-128"/>
            </a:endParaRPr>
          </a:p>
          <a:p>
            <a:endParaRPr lang="en-US" altLang="x-none" dirty="0">
              <a:solidFill>
                <a:srgbClr val="FFFF00"/>
              </a:solidFill>
              <a:ea typeface="MS PGothic" charset="-128"/>
            </a:endParaRPr>
          </a:p>
          <a:p>
            <a:endParaRPr lang="en-US" altLang="x-none" dirty="0">
              <a:solidFill>
                <a:srgbClr val="FFFF00"/>
              </a:solidFill>
              <a:ea typeface="MS PGothic" charset="-128"/>
            </a:endParaRPr>
          </a:p>
          <a:p>
            <a:r>
              <a:rPr lang="en-US" altLang="x-none" dirty="0">
                <a:solidFill>
                  <a:srgbClr val="FFFF00"/>
                </a:solidFill>
                <a:ea typeface="MS PGothic" charset="-128"/>
              </a:rPr>
              <a:t>vanishes for </a:t>
            </a:r>
            <a:r>
              <a:rPr lang="el-GR" altLang="x-none" dirty="0">
                <a:solidFill>
                  <a:srgbClr val="FFFF00"/>
                </a:solidFill>
                <a:ea typeface="MS PGothic" charset="-128"/>
              </a:rPr>
              <a:t>χ</a:t>
            </a:r>
            <a:r>
              <a:rPr lang="en-US" altLang="x-none" dirty="0">
                <a:solidFill>
                  <a:srgbClr val="FFFF00"/>
                </a:solidFill>
                <a:ea typeface="MS PGothic" charset="-128"/>
              </a:rPr>
              <a:t> </a:t>
            </a:r>
            <a:r>
              <a:rPr lang="el-GR" altLang="x-none" dirty="0">
                <a:solidFill>
                  <a:srgbClr val="FFFF00"/>
                </a:solidFill>
                <a:ea typeface="MS PGothic" charset="-128"/>
              </a:rPr>
              <a:t>→</a:t>
            </a:r>
            <a:r>
              <a:rPr lang="en-US" altLang="x-none" dirty="0">
                <a:solidFill>
                  <a:srgbClr val="FFFF00"/>
                </a:solidFill>
                <a:ea typeface="MS PGothic" charset="-128"/>
              </a:rPr>
              <a:t> </a:t>
            </a:r>
            <a:r>
              <a:rPr lang="el-GR" altLang="x-none" dirty="0">
                <a:solidFill>
                  <a:srgbClr val="FFFF00"/>
                </a:solidFill>
                <a:ea typeface="MS PGothic" charset="-128"/>
              </a:rPr>
              <a:t>∞</a:t>
            </a:r>
            <a:r>
              <a:rPr lang="en-US" altLang="x-none" dirty="0">
                <a:solidFill>
                  <a:srgbClr val="FFFF00"/>
                </a:solidFill>
                <a:ea typeface="MS PGothic" charset="-128"/>
              </a:rPr>
              <a:t> !</a:t>
            </a: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429000"/>
            <a:ext cx="424815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4516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33CCFF"/>
                </a:solidFill>
                <a:ea typeface="+mj-ea"/>
                <a:cs typeface="+mj-cs"/>
              </a:rPr>
              <a:t>Quintessence</a:t>
            </a:r>
            <a:endParaRPr lang="de-DE" sz="4800" dirty="0">
              <a:solidFill>
                <a:srgbClr val="33CCFF"/>
              </a:solidFill>
              <a:ea typeface="+mj-ea"/>
              <a:cs typeface="+mj-cs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2565400"/>
            <a:ext cx="7705725" cy="40211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800" dirty="0">
                <a:solidFill>
                  <a:srgbClr val="33CCFF"/>
                </a:solidFill>
                <a:ea typeface="+mn-ea"/>
                <a:cs typeface="+mn-cs"/>
              </a:rPr>
              <a:t>  </a:t>
            </a:r>
            <a:r>
              <a:rPr lang="en-US" sz="4000" dirty="0">
                <a:solidFill>
                  <a:srgbClr val="33CCFF"/>
                </a:solidFill>
                <a:ea typeface="+mn-ea"/>
                <a:cs typeface="+mn-cs"/>
              </a:rPr>
              <a:t>Dynamical dark energy 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>
                <a:solidFill>
                  <a:srgbClr val="33CCFF"/>
                </a:solidFill>
                <a:ea typeface="+mn-ea"/>
                <a:cs typeface="+mn-cs"/>
              </a:rPr>
              <a:t>  generated by  </a:t>
            </a:r>
            <a:r>
              <a:rPr lang="en-US" sz="4000" dirty="0">
                <a:solidFill>
                  <a:srgbClr val="FFFF00"/>
                </a:solidFill>
                <a:ea typeface="+mn-ea"/>
                <a:cs typeface="+mn-cs"/>
              </a:rPr>
              <a:t>scalar</a:t>
            </a:r>
            <a:r>
              <a:rPr lang="en-US" sz="4000" dirty="0">
                <a:solidFill>
                  <a:srgbClr val="33CC33"/>
                </a:solidFill>
                <a:ea typeface="+mn-ea"/>
                <a:cs typeface="+mn-cs"/>
              </a:rPr>
              <a:t> </a:t>
            </a:r>
            <a:r>
              <a:rPr lang="en-US" sz="4000" dirty="0">
                <a:solidFill>
                  <a:srgbClr val="FFFF00"/>
                </a:solidFill>
                <a:ea typeface="+mn-ea"/>
                <a:cs typeface="+mn-cs"/>
              </a:rPr>
              <a:t>field (</a:t>
            </a:r>
            <a:r>
              <a:rPr lang="en-US" sz="4000" dirty="0" err="1">
                <a:solidFill>
                  <a:srgbClr val="FFFF00"/>
                </a:solidFill>
                <a:ea typeface="+mn-ea"/>
                <a:cs typeface="+mn-cs"/>
              </a:rPr>
              <a:t>cosmon</a:t>
            </a:r>
            <a:r>
              <a:rPr lang="en-US" sz="4000" dirty="0">
                <a:solidFill>
                  <a:srgbClr val="FFFF00"/>
                </a:solidFill>
                <a:ea typeface="+mn-ea"/>
                <a:cs typeface="+mn-cs"/>
              </a:rPr>
              <a:t> )</a:t>
            </a:r>
            <a:endParaRPr lang="de-DE" sz="4400" dirty="0">
              <a:solidFill>
                <a:srgbClr val="FFFF00"/>
              </a:solidFill>
              <a:ea typeface="+mn-ea"/>
              <a:cs typeface="+mn-cs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2268538" y="5734050"/>
            <a:ext cx="6767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C.Wetterich,Nucl.Phys.B302(1988)668,            24.9.87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P.J.E.Peebles,B.Ratra,ApJ.Lett.325(1988)L17,  20.10.87</a:t>
            </a:r>
            <a:endParaRPr lang="de-DE" sz="200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280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9DCFF"/>
                </a:solidFill>
              </a:rPr>
              <a:t>Quartic</a:t>
            </a:r>
            <a:r>
              <a:rPr lang="en-US" dirty="0">
                <a:solidFill>
                  <a:srgbClr val="79DCFF"/>
                </a:solidFill>
              </a:rPr>
              <a:t> scalar coupling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376264"/>
          </a:xfrm>
        </p:spPr>
        <p:txBody>
          <a:bodyPr/>
          <a:lstStyle/>
          <a:p>
            <a:pPr>
              <a:buNone/>
            </a:pPr>
            <a:r>
              <a:rPr lang="en-US" dirty="0"/>
              <a:t>prediction of mass of Higgs boson</a:t>
            </a:r>
          </a:p>
          <a:p>
            <a:pPr>
              <a:buNone/>
            </a:pPr>
            <a:r>
              <a:rPr lang="en-US" dirty="0"/>
              <a:t>                                =</a:t>
            </a:r>
          </a:p>
          <a:p>
            <a:pPr>
              <a:buNone/>
            </a:pPr>
            <a:r>
              <a:rPr lang="en-US" dirty="0"/>
              <a:t>prediction of value of quartic scalar coupling </a:t>
            </a:r>
            <a:r>
              <a:rPr lang="el-GR" dirty="0">
                <a:solidFill>
                  <a:srgbClr val="FFFF00"/>
                </a:solidFill>
                <a:latin typeface="Arial"/>
                <a:cs typeface="Arial"/>
              </a:rPr>
              <a:t>λ</a:t>
            </a:r>
            <a:endParaRPr lang="en-US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/>
              <a:t>at Fermi scale</a:t>
            </a:r>
            <a:endParaRPr lang="de-DE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1DD363A-0FBB-6948-AD77-9A01F4B25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517233"/>
            <a:ext cx="2379392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66078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476250"/>
            <a:ext cx="8424862" cy="3816350"/>
          </a:xfrm>
          <a:solidFill>
            <a:srgbClr val="33CC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FF00"/>
                </a:solidFill>
                <a:ea typeface="+mj-ea"/>
                <a:cs typeface="+mj-cs"/>
              </a:rPr>
              <a:t>Prediction :</a:t>
            </a:r>
            <a:br>
              <a:rPr lang="en-US" sz="4000" dirty="0">
                <a:solidFill>
                  <a:srgbClr val="FFFF00"/>
                </a:solidFill>
                <a:ea typeface="+mj-ea"/>
                <a:cs typeface="+mj-cs"/>
              </a:rPr>
            </a:br>
            <a:br>
              <a:rPr lang="en-US" sz="4000" dirty="0">
                <a:solidFill>
                  <a:srgbClr val="FFFF00"/>
                </a:solidFill>
                <a:ea typeface="+mj-ea"/>
                <a:cs typeface="+mj-cs"/>
              </a:rPr>
            </a:br>
            <a:r>
              <a:rPr lang="en-US" sz="4000" dirty="0">
                <a:solidFill>
                  <a:srgbClr val="FFFF00"/>
                </a:solidFill>
                <a:ea typeface="+mj-ea"/>
                <a:cs typeface="+mj-cs"/>
              </a:rPr>
              <a:t> homogeneous dark energy</a:t>
            </a:r>
            <a:br>
              <a:rPr lang="en-US" sz="4000" dirty="0">
                <a:solidFill>
                  <a:srgbClr val="FFFF00"/>
                </a:solidFill>
                <a:ea typeface="+mj-ea"/>
                <a:cs typeface="+mj-cs"/>
              </a:rPr>
            </a:br>
            <a:r>
              <a:rPr lang="en-US" sz="4000" dirty="0">
                <a:solidFill>
                  <a:srgbClr val="FFFF00"/>
                </a:solidFill>
                <a:ea typeface="+mj-ea"/>
                <a:cs typeface="+mj-cs"/>
              </a:rPr>
              <a:t>influences recent cosmology</a:t>
            </a:r>
            <a:br>
              <a:rPr lang="en-US" sz="4000" dirty="0">
                <a:solidFill>
                  <a:srgbClr val="FFFF00"/>
                </a:solidFill>
                <a:ea typeface="+mj-ea"/>
                <a:cs typeface="+mj-cs"/>
              </a:rPr>
            </a:br>
            <a:br>
              <a:rPr lang="en-US" sz="4000" dirty="0">
                <a:solidFill>
                  <a:srgbClr val="FFFF00"/>
                </a:solidFill>
                <a:ea typeface="+mj-ea"/>
                <a:cs typeface="+mj-cs"/>
              </a:rPr>
            </a:br>
            <a:r>
              <a:rPr lang="en-US" sz="4000" dirty="0">
                <a:solidFill>
                  <a:srgbClr val="FFFF00"/>
                </a:solidFill>
                <a:ea typeface="+mj-ea"/>
                <a:cs typeface="+mj-cs"/>
              </a:rPr>
              <a:t>- of same order as dark matter -</a:t>
            </a:r>
            <a:endParaRPr lang="de-DE" sz="40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344067" name="Text Box 3"/>
          <p:cNvSpPr txBox="1">
            <a:spLocks noChangeArrowheads="1"/>
          </p:cNvSpPr>
          <p:nvPr/>
        </p:nvSpPr>
        <p:spPr bwMode="auto">
          <a:xfrm>
            <a:off x="592138" y="4953000"/>
            <a:ext cx="83518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x-none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Original models do not fit the present observations</a:t>
            </a:r>
          </a:p>
          <a:p>
            <a:pPr eaLnBrk="1" hangingPunct="1"/>
            <a:r>
              <a:rPr lang="en-US" altLang="x-none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   …. modifications </a:t>
            </a:r>
          </a:p>
          <a:p>
            <a:pPr eaLnBrk="1" hangingPunct="1"/>
            <a:r>
              <a:rPr lang="en-US" altLang="x-none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   ( different growth of neutrino mass )</a:t>
            </a:r>
            <a:endParaRPr lang="de-DE" altLang="x-none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689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5D3CE-1DEF-B848-B9BC-6F910DF1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A new view from quantum gravity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1803-837E-9744-B3BF-6725ECAF9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Simple approximation for graviton contribution to scalar potential:</a:t>
            </a:r>
          </a:p>
          <a:p>
            <a:r>
              <a:rPr lang="en-US" dirty="0">
                <a:solidFill>
                  <a:srgbClr val="FFFF00"/>
                </a:solidFill>
              </a:rPr>
              <a:t>Predicts mass of Higgs scalar</a:t>
            </a:r>
          </a:p>
          <a:p>
            <a:r>
              <a:rPr lang="en-US" dirty="0">
                <a:solidFill>
                  <a:srgbClr val="FFFF00"/>
                </a:solidFill>
              </a:rPr>
              <a:t>Solves Gauge Hierarchy problem ?</a:t>
            </a:r>
          </a:p>
          <a:p>
            <a:r>
              <a:rPr lang="en-US" dirty="0">
                <a:solidFill>
                  <a:srgbClr val="FFFF00"/>
                </a:solidFill>
              </a:rPr>
              <a:t>Solves cosmological constant problem</a:t>
            </a:r>
          </a:p>
        </p:txBody>
      </p:sp>
    </p:spTree>
    <p:extLst>
      <p:ext uri="{BB962C8B-B14F-4D97-AF65-F5344CB8AC3E}">
        <p14:creationId xmlns:p14="http://schemas.microsoft.com/office/powerpoint/2010/main" val="40699449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C494-D909-B346-9F85-F65816F3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33CCFF"/>
                </a:solidFill>
              </a:rPr>
              <a:t>Quantum scale symmetry at fixed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408FF-9B3F-2249-BC1F-AACC56796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17638"/>
            <a:ext cx="8208912" cy="503569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Quantum scale symmetry plays important role in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 particle physics and cosmology</a:t>
            </a:r>
          </a:p>
          <a:p>
            <a:r>
              <a:rPr lang="en-US" sz="2800" dirty="0">
                <a:solidFill>
                  <a:srgbClr val="00FF00"/>
                </a:solidFill>
              </a:rPr>
              <a:t>Particle scale symmetry </a:t>
            </a:r>
            <a:r>
              <a:rPr lang="en-US" sz="2800" dirty="0"/>
              <a:t>is</a:t>
            </a:r>
            <a:r>
              <a:rPr lang="en-US" sz="2800" dirty="0">
                <a:solidFill>
                  <a:srgbClr val="00FF00"/>
                </a:solidFill>
              </a:rPr>
              <a:t> </a:t>
            </a:r>
            <a:r>
              <a:rPr lang="en-US" sz="2800" dirty="0"/>
              <a:t>crucial for understanding of gauge hierarchy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 SM- fixed point</a:t>
            </a:r>
          </a:p>
          <a:p>
            <a:r>
              <a:rPr lang="en-US" sz="2800" dirty="0">
                <a:solidFill>
                  <a:srgbClr val="00FF00"/>
                </a:solidFill>
              </a:rPr>
              <a:t>Cosmic scale symmetry </a:t>
            </a:r>
            <a:r>
              <a:rPr lang="en-US" sz="2800" dirty="0"/>
              <a:t>is</a:t>
            </a:r>
            <a:r>
              <a:rPr lang="en-US" sz="2800" dirty="0">
                <a:solidFill>
                  <a:srgbClr val="00FF00"/>
                </a:solidFill>
              </a:rPr>
              <a:t> </a:t>
            </a:r>
            <a:r>
              <a:rPr lang="en-US" sz="2800" dirty="0"/>
              <a:t>crucial for dynamical dark energy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 IR- fixed point</a:t>
            </a:r>
          </a:p>
          <a:p>
            <a:r>
              <a:rPr lang="en-US" sz="2800" dirty="0">
                <a:solidFill>
                  <a:srgbClr val="00FF00"/>
                </a:solidFill>
              </a:rPr>
              <a:t>Gravity scale symmetry </a:t>
            </a:r>
            <a:r>
              <a:rPr lang="en-US" sz="2800" dirty="0"/>
              <a:t>rules beginning of cosmology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 UV- fixed point</a:t>
            </a:r>
          </a:p>
        </p:txBody>
      </p:sp>
    </p:spTree>
    <p:extLst>
      <p:ext uri="{BB962C8B-B14F-4D97-AF65-F5344CB8AC3E}">
        <p14:creationId xmlns:p14="http://schemas.microsoft.com/office/powerpoint/2010/main" val="24906296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99CF5-09F1-5543-A805-835911D2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Scale symmetry and fixed points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35E44A-2F45-CF40-8611-B2AB2F5B1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03" y="2276871"/>
            <a:ext cx="4074394" cy="402190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232115-8D8B-144F-B62D-452F98EBAF83}"/>
              </a:ext>
            </a:extLst>
          </p:cNvPr>
          <p:cNvSpPr txBox="1"/>
          <p:nvPr/>
        </p:nvSpPr>
        <p:spPr>
          <a:xfrm>
            <a:off x="6876256" y="2276871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Gravity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scale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symmetry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B4A6A-2DCD-4840-9E2A-1F98C91C8188}"/>
              </a:ext>
            </a:extLst>
          </p:cNvPr>
          <p:cNvSpPr txBox="1"/>
          <p:nvPr/>
        </p:nvSpPr>
        <p:spPr>
          <a:xfrm>
            <a:off x="611560" y="5229200"/>
            <a:ext cx="1734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Cosmic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scale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symmetry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04F0D-C9AD-DE40-BAD0-8C75D2E21DC4}"/>
              </a:ext>
            </a:extLst>
          </p:cNvPr>
          <p:cNvSpPr txBox="1"/>
          <p:nvPr/>
        </p:nvSpPr>
        <p:spPr>
          <a:xfrm>
            <a:off x="2771800" y="1700808"/>
            <a:ext cx="367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Relative strength of gravity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DFD305-B9FF-F746-B38E-005C9882AE1C}"/>
              </a:ext>
            </a:extLst>
          </p:cNvPr>
          <p:cNvSpPr txBox="1"/>
          <p:nvPr/>
        </p:nvSpPr>
        <p:spPr>
          <a:xfrm>
            <a:off x="6609198" y="4149080"/>
            <a:ext cx="2077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from</a:t>
            </a:r>
          </a:p>
          <a:p>
            <a:r>
              <a:rPr lang="en-US" sz="2000" dirty="0"/>
              <a:t>electroweak</a:t>
            </a:r>
          </a:p>
          <a:p>
            <a:r>
              <a:rPr lang="en-US" sz="2000" dirty="0"/>
              <a:t>phase transition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97DED8-8456-4A47-ADB4-3D365E987472}"/>
              </a:ext>
            </a:extLst>
          </p:cNvPr>
          <p:cNvSpPr txBox="1"/>
          <p:nvPr/>
        </p:nvSpPr>
        <p:spPr>
          <a:xfrm>
            <a:off x="611560" y="2276872"/>
            <a:ext cx="1923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Particle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scale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symmetry</a:t>
            </a:r>
          </a:p>
        </p:txBody>
      </p:sp>
    </p:spTree>
    <p:extLst>
      <p:ext uri="{BB962C8B-B14F-4D97-AF65-F5344CB8AC3E}">
        <p14:creationId xmlns:p14="http://schemas.microsoft.com/office/powerpoint/2010/main" val="13247570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08D5-76BA-2E4A-85D1-8D75773C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Conclusions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F2126-F65F-8049-94C3-495BC4EA5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Many incorrect statements on naturalness</a:t>
            </a:r>
          </a:p>
          <a:p>
            <a:pPr marL="0" indent="0">
              <a:buNone/>
            </a:pPr>
            <a:r>
              <a:rPr lang="en-US" dirty="0"/>
              <a:t>neglect the important consequences of quantum</a:t>
            </a:r>
          </a:p>
          <a:p>
            <a:pPr marL="0" indent="0">
              <a:buNone/>
            </a:pPr>
            <a:r>
              <a:rPr lang="en-US" dirty="0"/>
              <a:t>scale symmetry and associated fixed points.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Symmetries crucial for naturalness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Near fixed points : Individual contributions do not represent a natural value for the total effect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643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5F62AB-A01C-6C41-86EF-EACCAEABCBDE}"/>
              </a:ext>
            </a:extLst>
          </p:cNvPr>
          <p:cNvSpPr txBox="1"/>
          <p:nvPr/>
        </p:nvSpPr>
        <p:spPr>
          <a:xfrm>
            <a:off x="7020272" y="580526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23910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C572-F848-E045-B13C-1D421B49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4090466"/>
          </a:xfrm>
        </p:spPr>
        <p:txBody>
          <a:bodyPr/>
          <a:lstStyle/>
          <a:p>
            <a:r>
              <a:rPr lang="en-US" b="0" i="1" dirty="0">
                <a:solidFill>
                  <a:srgbClr val="FFFF00"/>
                </a:solidFill>
              </a:rPr>
              <a:t>Why can quantum gravity make predictions for quartic scalar coupling ?</a:t>
            </a:r>
          </a:p>
        </p:txBody>
      </p:sp>
    </p:spTree>
    <p:extLst>
      <p:ext uri="{BB962C8B-B14F-4D97-AF65-F5344CB8AC3E}">
        <p14:creationId xmlns:p14="http://schemas.microsoft.com/office/powerpoint/2010/main" val="127096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00ED-59F3-8D42-9640-4F42BA6ED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Mass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7DAD-7FB5-9F48-9732-D507DCC6A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Fermi scale </a:t>
            </a:r>
            <a:r>
              <a:rPr lang="en-US" dirty="0">
                <a:solidFill>
                  <a:srgbClr val="FFFF00"/>
                </a:solidFill>
              </a:rPr>
              <a:t>𝜑</a:t>
            </a:r>
            <a:r>
              <a:rPr lang="en-US" baseline="-25000" dirty="0">
                <a:solidFill>
                  <a:srgbClr val="FFFF00"/>
                </a:solidFill>
              </a:rPr>
              <a:t>0  </a:t>
            </a:r>
            <a:r>
              <a:rPr lang="en-US" dirty="0"/>
              <a:t>~ 100 GeV</a:t>
            </a:r>
          </a:p>
          <a:p>
            <a:r>
              <a:rPr lang="en-US" dirty="0"/>
              <a:t>Planck mass </a:t>
            </a: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/>
              <a:t> ~ 10</a:t>
            </a:r>
            <a:r>
              <a:rPr lang="en-US" baseline="30000" dirty="0"/>
              <a:t>18</a:t>
            </a:r>
            <a:r>
              <a:rPr lang="en-US" dirty="0"/>
              <a:t> GeV </a:t>
            </a:r>
          </a:p>
          <a:p>
            <a:r>
              <a:rPr lang="en-US" dirty="0"/>
              <a:t>Gravity at Fermi scale is very weak : How can it influence the effective potential for the Higgs scalar and the mass of the Higgs boson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4C0ED-F1C0-B24A-BAD6-861E1900C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509120"/>
            <a:ext cx="273189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625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heme/theme1.xml><?xml version="1.0" encoding="utf-8"?>
<a:theme xmlns:a="http://schemas.openxmlformats.org/drawingml/2006/main" name="Strömung">
  <a:themeElements>
    <a:clrScheme name="Strömung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ömung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10">
        <a:dk1>
          <a:srgbClr val="000514"/>
        </a:dk1>
        <a:lt1>
          <a:srgbClr val="FF0000"/>
        </a:lt1>
        <a:dk2>
          <a:srgbClr val="003399"/>
        </a:dk2>
        <a:lt2>
          <a:srgbClr val="E9341B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00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15719</TotalTime>
  <Words>1689</Words>
  <Application>Microsoft Macintosh PowerPoint</Application>
  <PresentationFormat>On-screen Show (4:3)</PresentationFormat>
  <Paragraphs>362</Paragraphs>
  <Slides>75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MS PGothic</vt:lpstr>
      <vt:lpstr>Arial</vt:lpstr>
      <vt:lpstr>Garamond</vt:lpstr>
      <vt:lpstr>Wingdings</vt:lpstr>
      <vt:lpstr>Strömung</vt:lpstr>
      <vt:lpstr>Quantum gravity predictions for particle physics and cosmology   </vt:lpstr>
      <vt:lpstr>Quantum  gravity predictions  for particle physics</vt:lpstr>
      <vt:lpstr>Prediction of mass of Higgs boson</vt:lpstr>
      <vt:lpstr>Why can quantum gravity make predictions for particle physics ?</vt:lpstr>
      <vt:lpstr>Effective  potential for Higgs scalar</vt:lpstr>
      <vt:lpstr>Radial mode and  Goldstone mode</vt:lpstr>
      <vt:lpstr>Quartic scalar coupling</vt:lpstr>
      <vt:lpstr>Why can quantum gravity make predictions for quartic scalar coupling ?</vt:lpstr>
      <vt:lpstr>Mass scales</vt:lpstr>
      <vt:lpstr>Quantum fluctuations induce running couplings</vt:lpstr>
      <vt:lpstr>Quantum fluctuations induce running couplings</vt:lpstr>
      <vt:lpstr>The mass of the Higgs boson, the great desert, and asymptotic safety of gravity</vt:lpstr>
      <vt:lpstr>key points</vt:lpstr>
      <vt:lpstr>PowerPoint Presentation</vt:lpstr>
      <vt:lpstr>PowerPoint Presentation</vt:lpstr>
      <vt:lpstr>Essential point for quantum gravity prediction of Higgs boson mass:</vt:lpstr>
      <vt:lpstr>Near Planck mass gravity is not weak !  Predictive power !</vt:lpstr>
      <vt:lpstr>Flowing couplings</vt:lpstr>
      <vt:lpstr>Renormalization group</vt:lpstr>
      <vt:lpstr>Graviton fluctuations erase  quartic scalar coupling</vt:lpstr>
      <vt:lpstr>Fixed point</vt:lpstr>
      <vt:lpstr>Gravitational contribution to running quartic coupling</vt:lpstr>
      <vt:lpstr>Strength of gravity</vt:lpstr>
      <vt:lpstr>Strength of gravity</vt:lpstr>
      <vt:lpstr>Flowing dimensionless Planck mass</vt:lpstr>
      <vt:lpstr>Universality of gravity</vt:lpstr>
      <vt:lpstr>Universality of gravity</vt:lpstr>
      <vt:lpstr>Flowing dimensionless Planck mass</vt:lpstr>
      <vt:lpstr>Flowing Planck mass</vt:lpstr>
      <vt:lpstr>Flowing dimensionless Planck mass</vt:lpstr>
      <vt:lpstr>Fixed point  and flow away from fixed point</vt:lpstr>
      <vt:lpstr>Weak and constant gravity</vt:lpstr>
      <vt:lpstr>Gravitational contribution to running quartic coupling</vt:lpstr>
      <vt:lpstr>UV – fixed point for quartic coupling</vt:lpstr>
      <vt:lpstr>Prediction for quartic Higgs coupling</vt:lpstr>
      <vt:lpstr>  Quantum Gravity   </vt:lpstr>
      <vt:lpstr>Asymptotic safety of  quantum gravity</vt:lpstr>
      <vt:lpstr>Asymptotic safety     Asymptotic freedom</vt:lpstr>
      <vt:lpstr>Enhanced predictivity for  UV – fixed point</vt:lpstr>
      <vt:lpstr>How to compute non-perturbative  quantum gravity effects ?</vt:lpstr>
      <vt:lpstr>Quantum gravity computation by  functional renormalization</vt:lpstr>
      <vt:lpstr>Exact renormalization group equation</vt:lpstr>
      <vt:lpstr>Functional flow equation for scale dependent effective action</vt:lpstr>
      <vt:lpstr>Exact renormalization group equation</vt:lpstr>
      <vt:lpstr>PowerPoint Presentation</vt:lpstr>
      <vt:lpstr>functional renormalization : flowing action</vt:lpstr>
      <vt:lpstr>flowing action</vt:lpstr>
      <vt:lpstr>Ultraviolet fixed point</vt:lpstr>
      <vt:lpstr>Prediction of mass of Higgs boson ?  Quartic scalar coupling irrelevant ?</vt:lpstr>
      <vt:lpstr>Quartic scalar coupling is irrelevant parameter</vt:lpstr>
      <vt:lpstr>Conclusion (1)</vt:lpstr>
      <vt:lpstr>Quantum scale symmetry</vt:lpstr>
      <vt:lpstr>Scale symmetry in cosmology</vt:lpstr>
      <vt:lpstr>Approximate scale symmetry near fixed points</vt:lpstr>
      <vt:lpstr>Possible consequences of  crossover in quantum gravity</vt:lpstr>
      <vt:lpstr>Inflation :   the vicinity of the UV- fixed point</vt:lpstr>
      <vt:lpstr>Starobinski inflation</vt:lpstr>
      <vt:lpstr>Starobinski inflation</vt:lpstr>
      <vt:lpstr>Eternal Universe</vt:lpstr>
      <vt:lpstr>Conclusion (2)</vt:lpstr>
      <vt:lpstr>variable gravity</vt:lpstr>
      <vt:lpstr>Variable Gravity</vt:lpstr>
      <vt:lpstr> + scale symmetric standard model</vt:lpstr>
      <vt:lpstr> Variable Gravity</vt:lpstr>
      <vt:lpstr>PowerPoint Presentation</vt:lpstr>
      <vt:lpstr>Scale symmetry in variable gravity  ( IR – fixed point )</vt:lpstr>
      <vt:lpstr>Cosmic scale symmetry and the cosmological constant problem</vt:lpstr>
      <vt:lpstr>asymptotically vanishing cosmological „constant“</vt:lpstr>
      <vt:lpstr>Quintessence</vt:lpstr>
      <vt:lpstr>Prediction :   homogeneous dark energy influences recent cosmology  - of same order as dark matter -</vt:lpstr>
      <vt:lpstr>A new view from quantum gravity  </vt:lpstr>
      <vt:lpstr>Quantum scale symmetry at fixed points</vt:lpstr>
      <vt:lpstr>Scale symmetry and fixed points</vt:lpstr>
      <vt:lpstr>Conclusions (3)</vt:lpstr>
      <vt:lpstr>PowerPoint Presentation</vt:lpstr>
    </vt:vector>
  </TitlesOfParts>
  <Company>Theoretische Physik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DEK</dc:title>
  <dc:creator>C. Wetterich</dc:creator>
  <cp:lastModifiedBy>Microsoft Office User</cp:lastModifiedBy>
  <cp:revision>612</cp:revision>
  <cp:lastPrinted>2019-03-11T09:40:50Z</cp:lastPrinted>
  <dcterms:created xsi:type="dcterms:W3CDTF">2003-07-05T08:41:24Z</dcterms:created>
  <dcterms:modified xsi:type="dcterms:W3CDTF">2019-05-03T07:50:58Z</dcterms:modified>
</cp:coreProperties>
</file>