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" ContentType="image/tif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notesMasterIdLst>
    <p:notesMasterId r:id="rId57"/>
  </p:notesMasterIdLst>
  <p:handoutMasterIdLst>
    <p:handoutMasterId r:id="rId58"/>
  </p:handoutMasterIdLst>
  <p:sldIdLst>
    <p:sldId id="1067" r:id="rId2"/>
    <p:sldId id="1451" r:id="rId3"/>
    <p:sldId id="1408" r:id="rId4"/>
    <p:sldId id="1440" r:id="rId5"/>
    <p:sldId id="1441" r:id="rId6"/>
    <p:sldId id="1442" r:id="rId7"/>
    <p:sldId id="1454" r:id="rId8"/>
    <p:sldId id="1443" r:id="rId9"/>
    <p:sldId id="1445" r:id="rId10"/>
    <p:sldId id="302" r:id="rId11"/>
    <p:sldId id="1453" r:id="rId12"/>
    <p:sldId id="1255" r:id="rId13"/>
    <p:sldId id="1336" r:id="rId14"/>
    <p:sldId id="1349" r:id="rId15"/>
    <p:sldId id="573" r:id="rId16"/>
    <p:sldId id="1298" r:id="rId17"/>
    <p:sldId id="1368" r:id="rId18"/>
    <p:sldId id="664" r:id="rId19"/>
    <p:sldId id="675" r:id="rId20"/>
    <p:sldId id="1362" r:id="rId21"/>
    <p:sldId id="1357" r:id="rId22"/>
    <p:sldId id="1373" r:id="rId23"/>
    <p:sldId id="1353" r:id="rId24"/>
    <p:sldId id="1404" r:id="rId25"/>
    <p:sldId id="1366" r:id="rId26"/>
    <p:sldId id="1363" r:id="rId27"/>
    <p:sldId id="1330" r:id="rId28"/>
    <p:sldId id="1262" r:id="rId29"/>
    <p:sldId id="1452" r:id="rId30"/>
    <p:sldId id="1455" r:id="rId31"/>
    <p:sldId id="1410" r:id="rId32"/>
    <p:sldId id="270" r:id="rId33"/>
    <p:sldId id="1411" r:id="rId34"/>
    <p:sldId id="1420" r:id="rId35"/>
    <p:sldId id="1427" r:id="rId36"/>
    <p:sldId id="271" r:id="rId37"/>
    <p:sldId id="1446" r:id="rId38"/>
    <p:sldId id="1447" r:id="rId39"/>
    <p:sldId id="1448" r:id="rId40"/>
    <p:sldId id="1449" r:id="rId41"/>
    <p:sldId id="1422" r:id="rId42"/>
    <p:sldId id="1424" r:id="rId43"/>
    <p:sldId id="1423" r:id="rId44"/>
    <p:sldId id="1425" r:id="rId45"/>
    <p:sldId id="282" r:id="rId46"/>
    <p:sldId id="1407" r:id="rId47"/>
    <p:sldId id="1415" r:id="rId48"/>
    <p:sldId id="1417" r:id="rId49"/>
    <p:sldId id="1222" r:id="rId50"/>
    <p:sldId id="1224" r:id="rId51"/>
    <p:sldId id="1223" r:id="rId52"/>
    <p:sldId id="1444" r:id="rId53"/>
    <p:sldId id="1364" r:id="rId54"/>
    <p:sldId id="1229" r:id="rId55"/>
    <p:sldId id="1351" r:id="rId56"/>
  </p:sldIdLst>
  <p:sldSz cx="9144000" cy="6858000" type="screen4x3"/>
  <p:notesSz cx="6858000" cy="9144000"/>
  <p:custDataLst>
    <p:tags r:id="rId59"/>
  </p:custDataLst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00FFDC"/>
    <a:srgbClr val="33CCFF"/>
    <a:srgbClr val="00FF00"/>
    <a:srgbClr val="0033CC"/>
    <a:srgbClr val="33CC33"/>
    <a:srgbClr val="009900"/>
    <a:srgbClr val="FB250F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35"/>
    <p:restoredTop sz="94660"/>
  </p:normalViewPr>
  <p:slideViewPr>
    <p:cSldViewPr>
      <p:cViewPr varScale="1">
        <p:scale>
          <a:sx n="148" d="100"/>
          <a:sy n="148" d="100"/>
        </p:scale>
        <p:origin x="704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4" d="100"/>
        <a:sy n="114" d="100"/>
      </p:scale>
      <p:origin x="0" y="1542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gs" Target="tags/tag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07A23D4A-4A75-4723-A6B6-E3ACDE16B7C7}" type="datetimeFigureOut">
              <a:rPr lang="en-US"/>
              <a:pPr>
                <a:defRPr/>
              </a:pPr>
              <a:t>5/9/23</a:t>
            </a:fld>
            <a:endParaRPr lang="en-US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effectLst/>
              </a:defRPr>
            </a:lvl1pPr>
          </a:lstStyle>
          <a:p>
            <a:pPr>
              <a:defRPr/>
            </a:pPr>
            <a:fld id="{A03D9FFD-C963-4151-8B1F-01897BBE25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57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0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70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70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1487572A-3073-4D30-9A24-ED212565E8B8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11774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70427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628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0405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554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1pPr>
            <a:lvl2pPr marL="742950" indent="-285750" eaLnBrk="0" hangingPunct="0"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2pPr>
            <a:lvl3pPr marL="11430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3pPr>
            <a:lvl4pPr marL="16002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4pPr>
            <a:lvl5pPr marL="2057400" indent="-228600" eaLnBrk="0" hangingPunct="0"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MS PGothic" charset="-128"/>
              </a:defRPr>
            </a:lvl9pPr>
          </a:lstStyle>
          <a:p>
            <a:pPr eaLnBrk="1" hangingPunct="1"/>
            <a:fld id="{125EB669-3DF7-A24A-BCC5-75C6FB3D98A2}" type="slidenum">
              <a:rPr lang="de-DE" altLang="x-none" sz="1200">
                <a:latin typeface="Arial" charset="0"/>
              </a:rPr>
              <a:pPr eaLnBrk="1" hangingPunct="1"/>
              <a:t>50</a:t>
            </a:fld>
            <a:endParaRPr lang="de-DE" altLang="x-none" sz="1200">
              <a:latin typeface="Arial" charset="0"/>
            </a:endParaRPr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x-none">
              <a:ea typeface="MS PGothic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070084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7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7595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67596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de-DE"/>
              <a:t>Formatvorlage des Untertitelmasters durch Klicken bearbeiten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8BE8AC-7139-4335-82FE-D51635B7F64B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B3DE4-3C59-45C9-8138-924684B6B59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E61014-A62B-49EE-8EED-7DFAD2059C4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88444612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4FFEB"/>
                </a:solidFill>
              </a:defRPr>
            </a:lvl1pPr>
          </a:lstStyle>
          <a:p>
            <a:r>
              <a:t>Title Text</a:t>
            </a:r>
          </a:p>
        </p:txBody>
      </p:sp>
      <p:sp>
        <p:nvSpPr>
          <p:cNvPr id="3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34563057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F336DA-0852-480E-961D-B885B725108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08AE89-C714-4923-8436-05DFA839E42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6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5DCC0A-2A31-479C-8688-82C61DC207A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0DF439-99D5-41AC-A104-6E7CB46B6EB2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9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F9666A-8293-4E67-B102-7E7E538011FF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5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788EBC-CB0E-4114-AC9B-39036030AE14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4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DBF741-4A19-49A8-866B-85A6A370C14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D41E7-73CB-4C85-93AE-280E2439D335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sp>
        <p:nvSpPr>
          <p:cNvPr id="7" name="Rectangle 14"/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/>
                <a:latin typeface="Arial" pitchFamily="34" charset="0"/>
              </a:defRPr>
            </a:lvl1pPr>
          </a:lstStyle>
          <a:p>
            <a:pPr>
              <a:defRPr/>
            </a:pPr>
            <a:fld id="{637C8898-2542-4CC8-B71F-FE86B7565D4A}" type="slidenum">
              <a:rPr lang="de-DE"/>
              <a:pPr>
                <a:defRPr/>
              </a:pPr>
              <a:t>‹#›</a:t>
            </a:fld>
            <a:endParaRPr lang="de-DE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1032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66566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7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8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69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  <p:sp>
            <p:nvSpPr>
              <p:cNvPr id="66570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de-DE">
                  <a:latin typeface="Garamond" pitchFamily="18" charset="0"/>
                  <a:ea typeface="+mn-ea"/>
                </a:endParaRPr>
              </a:p>
            </p:txBody>
          </p:sp>
        </p:grpSp>
        <p:sp>
          <p:nvSpPr>
            <p:cNvPr id="66571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  <p:sp>
          <p:nvSpPr>
            <p:cNvPr id="66572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de-DE">
                <a:latin typeface="Garamond" pitchFamily="18" charset="0"/>
                <a:ea typeface="+mn-ea"/>
              </a:endParaRPr>
            </a:p>
          </p:txBody>
        </p:sp>
      </p:grpSp>
      <p:sp>
        <p:nvSpPr>
          <p:cNvPr id="66573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Titelmasterformat durch Klicken bearbeiten</a:t>
            </a:r>
          </a:p>
        </p:txBody>
      </p:sp>
      <p:sp>
        <p:nvSpPr>
          <p:cNvPr id="66574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/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6575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Textmasterformate durch Klicken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288" r:id="rId1"/>
    <p:sldLayoutId id="2147484267" r:id="rId2"/>
    <p:sldLayoutId id="2147484268" r:id="rId3"/>
    <p:sldLayoutId id="2147484269" r:id="rId4"/>
    <p:sldLayoutId id="2147484270" r:id="rId5"/>
    <p:sldLayoutId id="2147484271" r:id="rId6"/>
    <p:sldLayoutId id="2147484272" r:id="rId7"/>
    <p:sldLayoutId id="2147484273" r:id="rId8"/>
    <p:sldLayoutId id="2147484274" r:id="rId9"/>
    <p:sldLayoutId id="2147484275" r:id="rId10"/>
    <p:sldLayoutId id="2147484276" r:id="rId11"/>
    <p:sldLayoutId id="2147484289" r:id="rId12"/>
    <p:sldLayoutId id="2147484290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MS PGothic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  <a:ea typeface="MS PGothic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MS PGothic" pitchFamily="34" charset="-128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CAcQjRxqFQoTCNzurrualsYCFYMW2wodrxcAbQ&amp;url=http://backreaction.blogspot.com/2007/12/asymptotic-freedom-and-coupling.html&amp;ei=5CGBVdzsKYOt7Aavr4DoBg&amp;bvm=bv.96041959,d.ZGU&amp;psig=AFQjCNH_9d8w-ZfnXNbwLx0zHXBJRU9etg&amp;ust=1434612575477703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hyperlink" Target="http://www.google.com/url?sa=i&amp;rct=j&amp;q=&amp;esrc=s&amp;source=images&amp;cd=&amp;cad=rja&amp;uact=8&amp;ved=0CAcQjRxqFQoTCNzurrualsYCFYMW2wodrxcAbQ&amp;url=http://backreaction.blogspot.com/2007/12/asymptotic-freedom-and-coupling.html&amp;ei=5CGBVdzsKYOt7Aavr4DoBg&amp;bvm=bv.96041959,d.ZGU&amp;psig=AFQjCNH_9d8w-ZfnXNbwLx0zHXBJRU9etg&amp;ust=1434612575477703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tiff"/><Relationship Id="rId5" Type="http://schemas.openxmlformats.org/officeDocument/2006/relationships/image" Target="../media/image17.tiff"/><Relationship Id="rId4" Type="http://schemas.openxmlformats.org/officeDocument/2006/relationships/image" Target="../media/image16.tif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tiff"/><Relationship Id="rId5" Type="http://schemas.openxmlformats.org/officeDocument/2006/relationships/image" Target="../media/image23.tiff"/><Relationship Id="rId4" Type="http://schemas.openxmlformats.org/officeDocument/2006/relationships/image" Target="../media/image22.tif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jpeg"/><Relationship Id="rId4" Type="http://schemas.openxmlformats.org/officeDocument/2006/relationships/image" Target="../media/image25.tiff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ti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tif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hyperlink" Target="http://images.google.com/imgres?imgurl=http://map.gsfc.nasa.gov/media/ContentMedia/QuantumFluctuations.gif&amp;imgrefurl=http://map.gsfc.nasa.gov/universe/uni_life.html&amp;usg=__gqcwp3Xl-Wklcp3_qfDvZF4jXHg=&amp;h=200&amp;w=200&amp;sz=15&amp;hl=en&amp;start=3&amp;tbnid=8vTMJt9ICNjoQM:&amp;tbnh=104&amp;tbnw=104&amp;prev=/images?q=quantum+fluctuations&amp;gbv=2&amp;hl=en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jpeg"/><Relationship Id="rId4" Type="http://schemas.openxmlformats.org/officeDocument/2006/relationships/hyperlink" Target="http://images.google.com/imgres?imgurl=http://sonenvir.at/data/lattice/lattice-raw.png&amp;imgrefurl=http://sonenvir.at/data/lattice/&amp;usg=__3fnYjOMeVzYxvfBOFlL34tRxKWM=&amp;h=468&amp;w=576&amp;sz=102&amp;hl=en&amp;start=12&amp;tbnid=GA812WUsycSAPM:&amp;tbnh=109&amp;tbnw=134&amp;prev=/images?q=quantum+fluctuations&amp;gbv=2&amp;hl=en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7" Type="http://schemas.openxmlformats.org/officeDocument/2006/relationships/image" Target="../media/image4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ages.google.com/imgres?imgurl=http://sonenvir.at/data/lattice/lattice-raw.png&amp;imgrefurl=http://sonenvir.at/data/lattice/&amp;usg=__3fnYjOMeVzYxvfBOFlL34tRxKWM=&amp;h=468&amp;w=576&amp;sz=102&amp;hl=en&amp;start=12&amp;tbnid=GA812WUsycSAPM:&amp;tbnh=109&amp;tbnw=134&amp;prev=/images?q=quantum+fluctuations&amp;gbv=2&amp;hl=en" TargetMode="External"/><Relationship Id="rId5" Type="http://schemas.openxmlformats.org/officeDocument/2006/relationships/image" Target="../media/image41.jpeg"/><Relationship Id="rId4" Type="http://schemas.openxmlformats.org/officeDocument/2006/relationships/hyperlink" Target="http://images.google.com/imgres?imgurl=http://map.gsfc.nasa.gov/media/ContentMedia/QuantumFluctuations.gif&amp;imgrefurl=http://map.gsfc.nasa.gov/universe/uni_life.html&amp;usg=__gqcwp3Xl-Wklcp3_qfDvZF4jXHg=&amp;h=200&amp;w=200&amp;sz=15&amp;hl=en&amp;start=3&amp;tbnid=8vTMJt9ICNjoQM:&amp;tbnh=104&amp;tbnw=104&amp;prev=/images?q=quantum+fluctuations&amp;gbv=2&amp;hl=en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ubble_Ultra_Deep_Field_Black_point_edit"/>
          <p:cNvPicPr>
            <a:picLocks noChangeAspect="1" noChangeArrowheads="1"/>
          </p:cNvPicPr>
          <p:nvPr/>
        </p:nvPicPr>
        <p:blipFill>
          <a:blip r:embed="rId3" cstate="print"/>
          <a:srcRect t="2287" b="11536"/>
          <a:stretch>
            <a:fillRect/>
          </a:stretch>
        </p:blipFill>
        <p:spPr bwMode="auto">
          <a:xfrm>
            <a:off x="0" y="-315416"/>
            <a:ext cx="91440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63272" cy="4810546"/>
          </a:xfrm>
        </p:spPr>
        <p:txBody>
          <a:bodyPr/>
          <a:lstStyle/>
          <a:p>
            <a:pPr>
              <a:defRPr/>
            </a:pPr>
            <a:r>
              <a:rPr lang="en-US" sz="5400" b="0" dirty="0">
                <a:solidFill>
                  <a:srgbClr val="FFFF00"/>
                </a:solidFill>
                <a:effectLst/>
              </a:rPr>
              <a:t>Quantum gravity predictions for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particle physics and cosmology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br>
              <a:rPr lang="en-US" sz="5400" b="0" dirty="0">
                <a:solidFill>
                  <a:srgbClr val="FFFF00"/>
                </a:solidFill>
                <a:effectLst/>
              </a:rPr>
            </a:br>
            <a:endParaRPr lang="de-DE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6656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itel 1"/>
          <p:cNvSpPr txBox="1">
            <a:spLocks noGrp="1"/>
          </p:cNvSpPr>
          <p:nvPr>
            <p:ph type="title"/>
          </p:nvPr>
        </p:nvSpPr>
        <p:spPr>
          <a:xfrm>
            <a:off x="468312" y="620712"/>
            <a:ext cx="8229601" cy="1439863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33CCFF"/>
                </a:solidFill>
              </a:defRPr>
            </a:lvl1pPr>
          </a:lstStyle>
          <a:p>
            <a:r>
              <a:t>Asymptotic safety     Asymptotic freedom</a:t>
            </a:r>
          </a:p>
        </p:txBody>
      </p:sp>
      <p:pic>
        <p:nvPicPr>
          <p:cNvPr id="351" name="Picture 2" descr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2703483"/>
            <a:ext cx="3517901" cy="2427287"/>
          </a:xfrm>
          <a:prstGeom prst="rect">
            <a:avLst/>
          </a:prstGeom>
          <a:ln w="12700">
            <a:miter lim="400000"/>
          </a:ln>
        </p:spPr>
      </p:pic>
      <p:pic>
        <p:nvPicPr>
          <p:cNvPr id="352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3112" y="2703483"/>
            <a:ext cx="3743326" cy="2374901"/>
          </a:xfrm>
          <a:prstGeom prst="rect">
            <a:avLst/>
          </a:prstGeom>
          <a:ln w="12700">
            <a:miter lim="400000"/>
          </a:ln>
        </p:spPr>
      </p:pic>
      <p:sp>
        <p:nvSpPr>
          <p:cNvPr id="353" name="TextBox 2"/>
          <p:cNvSpPr txBox="1"/>
          <p:nvPr/>
        </p:nvSpPr>
        <p:spPr>
          <a:xfrm>
            <a:off x="600501" y="4869160"/>
            <a:ext cx="8246259" cy="5232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2800">
                <a:solidFill>
                  <a:srgbClr val="FFFF00"/>
                </a:solidFill>
                <a:latin typeface="+mn-lt"/>
                <a:ea typeface="+mn-ea"/>
                <a:cs typeface="+mn-cs"/>
                <a:sym typeface="Arial"/>
              </a:defRPr>
            </a:pP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3A9819-1BD5-2E72-636C-089D13025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Asymptotically safe gravity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7C4E12-40E0-E777-E9EF-0E45CA8350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43608" y="2780928"/>
            <a:ext cx="7560840" cy="3345235"/>
          </a:xfrm>
        </p:spPr>
        <p:txBody>
          <a:bodyPr/>
          <a:lstStyle/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Ultraviolet fixed point exists for </a:t>
            </a:r>
          </a:p>
          <a:p>
            <a:pPr marL="0" indent="0">
              <a:buNone/>
            </a:pPr>
            <a:r>
              <a:rPr lang="en-US" sz="3600" i="1" dirty="0">
                <a:solidFill>
                  <a:srgbClr val="FFFF00"/>
                </a:solidFill>
              </a:rPr>
              <a:t>quantum field theory for metric ( or vierbein ).</a:t>
            </a:r>
          </a:p>
        </p:txBody>
      </p:sp>
    </p:spTree>
    <p:extLst>
      <p:ext uri="{BB962C8B-B14F-4D97-AF65-F5344CB8AC3E}">
        <p14:creationId xmlns:p14="http://schemas.microsoft.com/office/powerpoint/2010/main" val="17026147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F81D381-B8D4-BA40-97C2-65EBEFEE8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43408"/>
            <a:ext cx="9252520" cy="72728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A6A7C62-07FE-FA44-8888-A2611DA43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764704"/>
            <a:ext cx="8229600" cy="2448272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Quantum  gravity predictions </a:t>
            </a:r>
            <a:br>
              <a:rPr lang="en-US" dirty="0">
                <a:solidFill>
                  <a:srgbClr val="FFFF00"/>
                </a:solidFill>
              </a:rPr>
            </a:br>
            <a:r>
              <a:rPr lang="en-US" dirty="0">
                <a:solidFill>
                  <a:srgbClr val="FFFF00"/>
                </a:solidFill>
              </a:rPr>
              <a:t>for particle physics</a:t>
            </a:r>
          </a:p>
        </p:txBody>
      </p:sp>
    </p:spTree>
    <p:extLst>
      <p:ext uri="{BB962C8B-B14F-4D97-AF65-F5344CB8AC3E}">
        <p14:creationId xmlns:p14="http://schemas.microsoft.com/office/powerpoint/2010/main" val="4707562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FFFF00"/>
                </a:solidFill>
              </a:rPr>
              <a:t>Prediction of mass of Higgs boson</a:t>
            </a:r>
            <a:endParaRPr lang="de-DE" sz="4000" dirty="0">
              <a:solidFill>
                <a:srgbClr val="FFFF00"/>
              </a:solidFill>
            </a:endParaRPr>
          </a:p>
        </p:txBody>
      </p:sp>
      <p:pic>
        <p:nvPicPr>
          <p:cNvPr id="16589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628775"/>
            <a:ext cx="781050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2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188" y="4076700"/>
            <a:ext cx="7983537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5893" name="Picture 3"/>
          <p:cNvPicPr>
            <a:picLocks noChangeAspect="1" noChangeArrowheads="1"/>
          </p:cNvPicPr>
          <p:nvPr/>
        </p:nvPicPr>
        <p:blipFill>
          <a:blip r:embed="rId4" cstate="print"/>
          <a:srcRect l="45100" t="75000" r="26936" b="10001"/>
          <a:stretch>
            <a:fillRect/>
          </a:stretch>
        </p:blipFill>
        <p:spPr bwMode="auto">
          <a:xfrm>
            <a:off x="2051050" y="5876925"/>
            <a:ext cx="595312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425549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C572-F848-E045-B13C-1D421B49C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248" cy="409046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Why can quantum gravity make predictions for particle physics ?</a:t>
            </a:r>
          </a:p>
        </p:txBody>
      </p:sp>
    </p:spTree>
    <p:extLst>
      <p:ext uri="{BB962C8B-B14F-4D97-AF65-F5344CB8AC3E}">
        <p14:creationId xmlns:p14="http://schemas.microsoft.com/office/powerpoint/2010/main" val="30688104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79DCFF"/>
                </a:solidFill>
              </a:rPr>
              <a:t>Quartic</a:t>
            </a:r>
            <a:r>
              <a:rPr lang="en-US" dirty="0">
                <a:solidFill>
                  <a:srgbClr val="79DCFF"/>
                </a:solidFill>
              </a:rPr>
              <a:t> scalar coupling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2376264"/>
          </a:xfrm>
        </p:spPr>
        <p:txBody>
          <a:bodyPr/>
          <a:lstStyle/>
          <a:p>
            <a:pPr>
              <a:buNone/>
            </a:pPr>
            <a:r>
              <a:rPr lang="en-US" dirty="0"/>
              <a:t>prediction of mass of Higgs boson</a:t>
            </a:r>
          </a:p>
          <a:p>
            <a:pPr>
              <a:buNone/>
            </a:pPr>
            <a:r>
              <a:rPr lang="en-US" dirty="0"/>
              <a:t>                                =</a:t>
            </a:r>
          </a:p>
          <a:p>
            <a:pPr>
              <a:buNone/>
            </a:pPr>
            <a:r>
              <a:rPr lang="en-US" dirty="0"/>
              <a:t>prediction of value of quartic scalar coupling </a:t>
            </a:r>
            <a:r>
              <a:rPr lang="el-GR" dirty="0">
                <a:solidFill>
                  <a:srgbClr val="FFFF00"/>
                </a:solidFill>
                <a:latin typeface="Arial"/>
                <a:cs typeface="Arial"/>
              </a:rPr>
              <a:t>λ</a:t>
            </a:r>
            <a:endParaRPr lang="en-US" dirty="0">
              <a:solidFill>
                <a:srgbClr val="FFFF00"/>
              </a:solidFill>
            </a:endParaRPr>
          </a:p>
          <a:p>
            <a:pPr>
              <a:buNone/>
            </a:pPr>
            <a:r>
              <a:rPr lang="en-US" dirty="0"/>
              <a:t>at Fermi scale</a:t>
            </a:r>
            <a:endParaRPr lang="de-DE" dirty="0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91DD363A-0FBB-6948-AD77-9A01F4B25E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5517233"/>
            <a:ext cx="2379392" cy="864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76607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Quantum fluctuations induce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running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running quartic scalar coupling, gauge couplings and Yukawa couplings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0892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h.physik.uni-frankfurt.de/~hossi/Bilder/BR/Plotl/QCDAlpha_ProgPartNuclPh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552825"/>
            <a:ext cx="2663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A7EA2CB-652A-6E40-9A18-053CD8994C68}"/>
              </a:ext>
            </a:extLst>
          </p:cNvPr>
          <p:cNvSpPr txBox="1"/>
          <p:nvPr/>
        </p:nvSpPr>
        <p:spPr>
          <a:xfrm>
            <a:off x="7668344" y="5999803"/>
            <a:ext cx="12961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/>
              <a:t>Degrassi</a:t>
            </a:r>
            <a:r>
              <a:rPr lang="en-US" sz="1600" dirty="0"/>
              <a:t> et al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4C5828-D9AA-4A45-9C89-ED839395BC4B}"/>
              </a:ext>
            </a:extLst>
          </p:cNvPr>
          <p:cNvSpPr txBox="1"/>
          <p:nvPr/>
        </p:nvSpPr>
        <p:spPr>
          <a:xfrm>
            <a:off x="323528" y="5999802"/>
            <a:ext cx="8226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/>
              <a:t>Bethke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1061517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557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srgbClr val="33CCFF"/>
                </a:solidFill>
              </a:rPr>
              <a:t>Quantum fluctuations induce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running couplings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2060575"/>
            <a:ext cx="8229600" cy="4065588"/>
          </a:xfrm>
        </p:spPr>
        <p:txBody>
          <a:bodyPr/>
          <a:lstStyle/>
          <a:p>
            <a:pPr>
              <a:defRPr/>
            </a:pPr>
            <a:r>
              <a:rPr lang="en-US" dirty="0"/>
              <a:t>connect Planck scale and Fermi scale</a:t>
            </a:r>
          </a:p>
        </p:txBody>
      </p:sp>
      <p:pic>
        <p:nvPicPr>
          <p:cNvPr id="512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538" y="3573463"/>
            <a:ext cx="3089275" cy="304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2" descr="http://th.physik.uni-frankfurt.de/~hossi/Bilder/BR/Plotl/QCDAlpha_ProgPartNuclPhys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87450" y="3552825"/>
            <a:ext cx="2663825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Left Arrow 3">
            <a:extLst>
              <a:ext uri="{FF2B5EF4-FFF2-40B4-BE49-F238E27FC236}">
                <a16:creationId xmlns:a16="http://schemas.microsoft.com/office/drawing/2014/main" id="{3DF22C1F-F4E0-444A-8458-4DCDA9F4D757}"/>
              </a:ext>
            </a:extLst>
          </p:cNvPr>
          <p:cNvSpPr/>
          <p:nvPr/>
        </p:nvSpPr>
        <p:spPr bwMode="auto">
          <a:xfrm rot="20260796">
            <a:off x="6894299" y="5688243"/>
            <a:ext cx="978408" cy="288032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748960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79DCFF"/>
                </a:solidFill>
              </a:rPr>
              <a:t>key points</a:t>
            </a:r>
            <a:endParaRPr lang="de-DE" dirty="0">
              <a:solidFill>
                <a:srgbClr val="79D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2947467"/>
          </a:xfrm>
        </p:spPr>
        <p:txBody>
          <a:bodyPr/>
          <a:lstStyle/>
          <a:p>
            <a:r>
              <a:rPr lang="en-US" dirty="0"/>
              <a:t>great desert</a:t>
            </a:r>
          </a:p>
          <a:p>
            <a:pPr marL="0" indent="0">
              <a:buNone/>
            </a:pPr>
            <a:r>
              <a:rPr lang="en-US" dirty="0"/>
              <a:t>   ( solution of hierarchy problem at high scale )</a:t>
            </a:r>
          </a:p>
          <a:p>
            <a:r>
              <a:rPr lang="en-US" dirty="0"/>
              <a:t>high scale fixed point</a:t>
            </a:r>
          </a:p>
          <a:p>
            <a:r>
              <a:rPr lang="en-US" dirty="0"/>
              <a:t>vanishing scalar coupling at fixed point</a:t>
            </a:r>
            <a:endParaRPr lang="de-DE" dirty="0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54A377D2-DB60-5D49-B2EB-B871F2EF0E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005064"/>
            <a:ext cx="2736305" cy="2694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D0D61B-716E-F947-B589-4A3F69FC0CA5}"/>
              </a:ext>
            </a:extLst>
          </p:cNvPr>
          <p:cNvSpPr txBox="1"/>
          <p:nvPr/>
        </p:nvSpPr>
        <p:spPr>
          <a:xfrm>
            <a:off x="3779912" y="5376488"/>
            <a:ext cx="1800200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great desert</a:t>
            </a:r>
          </a:p>
        </p:txBody>
      </p:sp>
      <p:sp>
        <p:nvSpPr>
          <p:cNvPr id="7" name="Left Arrow 6">
            <a:extLst>
              <a:ext uri="{FF2B5EF4-FFF2-40B4-BE49-F238E27FC236}">
                <a16:creationId xmlns:a16="http://schemas.microsoft.com/office/drawing/2014/main" id="{D24DFAD5-4B55-0445-A86A-C922673C87A3}"/>
              </a:ext>
            </a:extLst>
          </p:cNvPr>
          <p:cNvSpPr/>
          <p:nvPr/>
        </p:nvSpPr>
        <p:spPr bwMode="auto">
          <a:xfrm rot="20377401">
            <a:off x="5551535" y="5904876"/>
            <a:ext cx="921251" cy="294295"/>
          </a:xfrm>
          <a:prstGeom prst="leftArrow">
            <a:avLst/>
          </a:prstGeom>
          <a:solidFill>
            <a:srgbClr val="00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94D407D-A4CE-4C40-959E-453071FA36E0}"/>
              </a:ext>
            </a:extLst>
          </p:cNvPr>
          <p:cNvSpPr txBox="1"/>
          <p:nvPr/>
        </p:nvSpPr>
        <p:spPr>
          <a:xfrm>
            <a:off x="6495198" y="5661248"/>
            <a:ext cx="1461178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fixed point</a:t>
            </a:r>
          </a:p>
        </p:txBody>
      </p:sp>
    </p:spTree>
    <p:extLst>
      <p:ext uri="{BB962C8B-B14F-4D97-AF65-F5344CB8AC3E}">
        <p14:creationId xmlns:p14="http://schemas.microsoft.com/office/powerpoint/2010/main" val="23690340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wetteric\Pictures\Material_Talks\desert2_db_IMG_31531.jpg"/>
          <p:cNvPicPr>
            <a:picLocks noChangeAspect="1" noChangeArrowheads="1"/>
          </p:cNvPicPr>
          <p:nvPr/>
        </p:nvPicPr>
        <p:blipFill>
          <a:blip r:embed="rId2" cstate="print"/>
          <a:srcRect l="6546" t="3801" r="5500"/>
          <a:stretch>
            <a:fillRect/>
          </a:stretch>
        </p:blipFill>
        <p:spPr bwMode="auto">
          <a:xfrm>
            <a:off x="0" y="0"/>
            <a:ext cx="9341261" cy="6858000"/>
          </a:xfrm>
          <a:prstGeom prst="rect">
            <a:avLst/>
          </a:prstGeom>
          <a:noFill/>
        </p:spPr>
      </p:pic>
      <p:sp>
        <p:nvSpPr>
          <p:cNvPr id="3" name="Textfeld 2"/>
          <p:cNvSpPr txBox="1"/>
          <p:nvPr/>
        </p:nvSpPr>
        <p:spPr>
          <a:xfrm>
            <a:off x="3347864" y="5085184"/>
            <a:ext cx="63319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solidFill>
                  <a:srgbClr val="FF0000"/>
                </a:solidFill>
              </a:rPr>
              <a:t>no </a:t>
            </a:r>
            <a:r>
              <a:rPr lang="en-US" sz="4800" dirty="0" err="1">
                <a:solidFill>
                  <a:srgbClr val="FF0000"/>
                </a:solidFill>
              </a:rPr>
              <a:t>supersymmetry</a:t>
            </a:r>
            <a:endParaRPr lang="de-DE" sz="4800" dirty="0">
              <a:solidFill>
                <a:srgbClr val="FF0000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 flipH="1">
            <a:off x="1305349" y="3356992"/>
            <a:ext cx="43467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no low scale </a:t>
            </a:r>
          </a:p>
          <a:p>
            <a:r>
              <a:rPr lang="en-US" dirty="0">
                <a:solidFill>
                  <a:schemeClr val="bg2">
                    <a:lumMod val="50000"/>
                    <a:lumOff val="50000"/>
                  </a:schemeClr>
                </a:solidFill>
              </a:rPr>
              <a:t>higher dimensions</a:t>
            </a:r>
            <a:endParaRPr lang="de-DE" dirty="0">
              <a:solidFill>
                <a:schemeClr val="bg2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5292080" y="2132856"/>
            <a:ext cx="27382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9900"/>
                </a:solidFill>
              </a:rPr>
              <a:t>no </a:t>
            </a:r>
            <a:r>
              <a:rPr lang="en-US" sz="2800" dirty="0" err="1">
                <a:solidFill>
                  <a:srgbClr val="009900"/>
                </a:solidFill>
              </a:rPr>
              <a:t>technicolor</a:t>
            </a:r>
            <a:endParaRPr lang="de-DE" sz="2800" dirty="0">
              <a:solidFill>
                <a:srgbClr val="009900"/>
              </a:solidFill>
            </a:endParaRPr>
          </a:p>
        </p:txBody>
      </p:sp>
      <p:sp>
        <p:nvSpPr>
          <p:cNvPr id="6" name="Textfeld 5"/>
          <p:cNvSpPr txBox="1"/>
          <p:nvPr/>
        </p:nvSpPr>
        <p:spPr>
          <a:xfrm>
            <a:off x="6516216" y="1484784"/>
            <a:ext cx="2600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CC0099"/>
                </a:solidFill>
              </a:rPr>
              <a:t>no multi-Higgs model</a:t>
            </a:r>
            <a:endParaRPr lang="de-DE" sz="2000" dirty="0">
              <a:solidFill>
                <a:srgbClr val="CC0099"/>
              </a:solidFill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411760" y="764705"/>
            <a:ext cx="47525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Planck scale, gravity</a:t>
            </a:r>
            <a:endParaRPr lang="de-DE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0433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C3A29-B49E-FD5F-1D96-1C08D0E2C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3658418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quantum gravity</a:t>
            </a:r>
          </a:p>
        </p:txBody>
      </p:sp>
    </p:spTree>
    <p:extLst>
      <p:ext uri="{BB962C8B-B14F-4D97-AF65-F5344CB8AC3E}">
        <p14:creationId xmlns:p14="http://schemas.microsoft.com/office/powerpoint/2010/main" val="32438240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8674EB-0480-7E45-8D0C-F7315E4B1B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7931224" cy="4378498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Near Planck mass gravity is not weak !</a:t>
            </a:r>
            <a:br>
              <a:rPr lang="en-US" b="0" i="1" dirty="0">
                <a:solidFill>
                  <a:srgbClr val="FFFF00"/>
                </a:solidFill>
              </a:rPr>
            </a:b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Predictive power !</a:t>
            </a:r>
          </a:p>
        </p:txBody>
      </p:sp>
    </p:spTree>
    <p:extLst>
      <p:ext uri="{BB962C8B-B14F-4D97-AF65-F5344CB8AC3E}">
        <p14:creationId xmlns:p14="http://schemas.microsoft.com/office/powerpoint/2010/main" val="26333533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99732-7543-D347-AEE2-A336296A1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19256" cy="1426170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Graviton fluctuations erase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quartic scalar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59A9CF-0729-1B44-8F95-E9BEF4149B1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41681" r="30885" b="26112"/>
          <a:stretch/>
        </p:blipFill>
        <p:spPr>
          <a:xfrm>
            <a:off x="1331640" y="4064707"/>
            <a:ext cx="2995746" cy="9985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5AACF0-5C67-7E46-93FD-83C984B4652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10880" r="19569" b="52743"/>
          <a:stretch/>
        </p:blipFill>
        <p:spPr>
          <a:xfrm>
            <a:off x="1910524" y="5517302"/>
            <a:ext cx="2592288" cy="76958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9C20A6-8703-FE40-98EE-E8C5534D661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6" t="58490" r="10046" b="17671"/>
          <a:stretch/>
        </p:blipFill>
        <p:spPr>
          <a:xfrm>
            <a:off x="4644008" y="5536440"/>
            <a:ext cx="4106627" cy="7201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258EED6-C83B-0A48-AE24-88DBCFD9E76B}"/>
              </a:ext>
            </a:extLst>
          </p:cNvPr>
          <p:cNvSpPr/>
          <p:nvPr/>
        </p:nvSpPr>
        <p:spPr>
          <a:xfrm>
            <a:off x="611559" y="1844824"/>
            <a:ext cx="820891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Renormalization scale k : Only fluctuations with momenta larger k are included.</a:t>
            </a:r>
          </a:p>
          <a:p>
            <a:endParaRPr lang="en-US" sz="2400" dirty="0">
              <a:solidFill>
                <a:srgbClr val="FFFF00"/>
              </a:solidFill>
            </a:endParaRPr>
          </a:p>
          <a:p>
            <a:r>
              <a:rPr lang="en-US" sz="2400" dirty="0">
                <a:solidFill>
                  <a:srgbClr val="FFFF00"/>
                </a:solidFill>
              </a:rPr>
              <a:t>Consider first only fluctuations of metric or graviton 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DB2764-C285-5645-80D3-2301A40EBE1D}"/>
              </a:ext>
            </a:extLst>
          </p:cNvPr>
          <p:cNvSpPr txBox="1"/>
          <p:nvPr/>
        </p:nvSpPr>
        <p:spPr>
          <a:xfrm>
            <a:off x="4569828" y="3933056"/>
            <a:ext cx="396261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FF00"/>
                </a:solidFill>
              </a:rPr>
              <a:t>gravity induced</a:t>
            </a:r>
          </a:p>
          <a:p>
            <a:r>
              <a:rPr lang="en-US" sz="2400" dirty="0">
                <a:solidFill>
                  <a:srgbClr val="00FF00"/>
                </a:solidFill>
              </a:rPr>
              <a:t>anomalous dimension</a:t>
            </a:r>
          </a:p>
          <a:p>
            <a:r>
              <a:rPr lang="en-US" sz="2800" dirty="0">
                <a:solidFill>
                  <a:srgbClr val="FFFF00"/>
                </a:solidFill>
              </a:rPr>
              <a:t>        A &gt; 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C6DCCE4-B27D-1C42-9338-2213E0A87FFF}"/>
              </a:ext>
            </a:extLst>
          </p:cNvPr>
          <p:cNvSpPr txBox="1"/>
          <p:nvPr/>
        </p:nvSpPr>
        <p:spPr>
          <a:xfrm>
            <a:off x="251520" y="5517302"/>
            <a:ext cx="15864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for </a:t>
            </a:r>
          </a:p>
          <a:p>
            <a:r>
              <a:rPr lang="en-US" sz="2000" dirty="0"/>
              <a:t>constant A :</a:t>
            </a:r>
          </a:p>
        </p:txBody>
      </p:sp>
    </p:spTree>
    <p:extLst>
      <p:ext uri="{BB962C8B-B14F-4D97-AF65-F5344CB8AC3E}">
        <p14:creationId xmlns:p14="http://schemas.microsoft.com/office/powerpoint/2010/main" val="29814164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93494-FD0A-874C-BD1B-B2DFC2741D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Fixed point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52D7E6-FF63-1F49-B552-7079F1CD77E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8" t="41681" r="30885" b="26112"/>
          <a:stretch/>
        </p:blipFill>
        <p:spPr>
          <a:xfrm>
            <a:off x="1115616" y="1542239"/>
            <a:ext cx="2952328" cy="984109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48675FA-7B2A-274F-8460-F08764F9A88A}"/>
              </a:ext>
            </a:extLst>
          </p:cNvPr>
          <p:cNvSpPr/>
          <p:nvPr/>
        </p:nvSpPr>
        <p:spPr>
          <a:xfrm>
            <a:off x="683568" y="2780928"/>
            <a:ext cx="8003232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>
                <a:latin typeface="+mn-lt"/>
              </a:rPr>
              <a:t>The quartic scalar coupling </a:t>
            </a:r>
            <a:r>
              <a:rPr lang="el-GR" sz="2800" dirty="0">
                <a:latin typeface="+mn-lt"/>
                <a:cs typeface="Arial"/>
              </a:rPr>
              <a:t>λ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n-US" sz="2800" dirty="0">
                <a:latin typeface="+mn-lt"/>
                <a:cs typeface="Arial"/>
              </a:rPr>
              <a:t>has a</a:t>
            </a:r>
          </a:p>
          <a:p>
            <a:pPr>
              <a:buNone/>
            </a:pP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       fixed point </a:t>
            </a:r>
            <a:r>
              <a:rPr lang="en-US" sz="2800" dirty="0">
                <a:latin typeface="+mn-lt"/>
                <a:cs typeface="Arial"/>
              </a:rPr>
              <a:t>at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 </a:t>
            </a:r>
            <a:r>
              <a:rPr lang="el-GR" sz="2800" dirty="0">
                <a:solidFill>
                  <a:srgbClr val="FFFF00"/>
                </a:solidFill>
                <a:latin typeface="+mn-lt"/>
                <a:cs typeface="Arial"/>
              </a:rPr>
              <a:t>λ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=0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  <a:latin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For A&gt;0 it flows towards the fixed point as k is lowered:</a:t>
            </a: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        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irrelevant coupling</a:t>
            </a:r>
          </a:p>
          <a:p>
            <a:pPr>
              <a:buNone/>
            </a:pPr>
            <a:endParaRPr lang="en-US" sz="2800" dirty="0">
              <a:solidFill>
                <a:srgbClr val="FFFF00"/>
              </a:solidFill>
              <a:latin typeface="+mn-lt"/>
              <a:cs typeface="Arial"/>
            </a:endParaRPr>
          </a:p>
          <a:p>
            <a:pPr>
              <a:buNone/>
            </a:pPr>
            <a:r>
              <a:rPr lang="en-US" sz="2800" dirty="0">
                <a:latin typeface="+mn-lt"/>
                <a:cs typeface="Arial"/>
              </a:rPr>
              <a:t>For a UV – complete theory irrelevant couplings are </a:t>
            </a:r>
            <a:r>
              <a:rPr lang="en-US" sz="2800" dirty="0">
                <a:solidFill>
                  <a:srgbClr val="FFFF00"/>
                </a:solidFill>
                <a:latin typeface="+mn-lt"/>
                <a:cs typeface="Arial"/>
              </a:rPr>
              <a:t>predicted</a:t>
            </a:r>
            <a:r>
              <a:rPr lang="en-US" sz="2800" dirty="0">
                <a:latin typeface="+mn-lt"/>
                <a:cs typeface="Arial"/>
              </a:rPr>
              <a:t> to assume the fixed point value</a:t>
            </a:r>
            <a:endParaRPr lang="en-US" sz="2800" dirty="0">
              <a:latin typeface="+mn-lt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A53EBDD-64C9-EE47-8DE9-57220A943E7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0" t="10880" r="19569" b="52743"/>
          <a:stretch/>
        </p:blipFill>
        <p:spPr>
          <a:xfrm>
            <a:off x="4355976" y="1599663"/>
            <a:ext cx="3121466" cy="926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032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FB59A7-392A-534C-AA9A-F1A43B137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Gravitational contribution to running quartic coupling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904815-4AF7-2B46-9068-A9A97DCE3D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832" y="2021959"/>
            <a:ext cx="3833578" cy="96539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A9BEC13-F555-4645-A45B-8B4D7C52DD0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74196"/>
          <a:stretch/>
        </p:blipFill>
        <p:spPr>
          <a:xfrm>
            <a:off x="962025" y="1994739"/>
            <a:ext cx="1728192" cy="96539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7548763-9F6C-C14B-829F-C61FEFFB50ED}"/>
              </a:ext>
            </a:extLst>
          </p:cNvPr>
          <p:cNvSpPr/>
          <p:nvPr/>
        </p:nvSpPr>
        <p:spPr>
          <a:xfrm>
            <a:off x="1043609" y="3534594"/>
            <a:ext cx="48245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running Planck mass :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8F33EE6-BA20-9341-A300-B3155D0069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66424"/>
          <a:stretch/>
        </p:blipFill>
        <p:spPr>
          <a:xfrm>
            <a:off x="5718730" y="4929757"/>
            <a:ext cx="1163365" cy="910126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7BFE781-BA45-5448-8236-525D9C4BAC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1992" y="2276872"/>
            <a:ext cx="1284808" cy="4210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38CEAFA-A8B4-5946-A26C-B8F649C6C34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5533" y="3496358"/>
            <a:ext cx="2989737" cy="70012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01282FF4-2779-A440-997D-6F2AEA869555}"/>
              </a:ext>
            </a:extLst>
          </p:cNvPr>
          <p:cNvSpPr txBox="1"/>
          <p:nvPr/>
        </p:nvSpPr>
        <p:spPr>
          <a:xfrm>
            <a:off x="978914" y="4823074"/>
            <a:ext cx="41044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dimensionless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squared Planck mass</a:t>
            </a:r>
          </a:p>
        </p:txBody>
      </p:sp>
    </p:spTree>
    <p:extLst>
      <p:ext uri="{BB962C8B-B14F-4D97-AF65-F5344CB8AC3E}">
        <p14:creationId xmlns:p14="http://schemas.microsoft.com/office/powerpoint/2010/main" val="265028636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E088DB-65AC-2244-B31F-A38564160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5815"/>
            <a:ext cx="8219256" cy="906851"/>
          </a:xfrm>
        </p:spPr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Strength of gravity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506A7B-4133-0B42-BE79-578EA354716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6992" r="14965" b="16741"/>
          <a:stretch/>
        </p:blipFill>
        <p:spPr>
          <a:xfrm rot="5400000">
            <a:off x="2616828" y="2020347"/>
            <a:ext cx="3402777" cy="461805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B5B3B2B-236E-5A46-8013-41A89120FEF1}"/>
              </a:ext>
            </a:extLst>
          </p:cNvPr>
          <p:cNvSpPr/>
          <p:nvPr/>
        </p:nvSpPr>
        <p:spPr>
          <a:xfrm>
            <a:off x="1115616" y="6309320"/>
            <a:ext cx="58326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A. Eichhorn, CW, Spektrum der </a:t>
            </a:r>
            <a:r>
              <a:rPr lang="en-US" sz="1400" dirty="0" err="1"/>
              <a:t>Wissenschaft</a:t>
            </a:r>
            <a:endParaRPr lang="en-US" sz="14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7C3390-9882-234E-B2D8-D935A5445D0F}"/>
              </a:ext>
            </a:extLst>
          </p:cNvPr>
          <p:cNvSpPr txBox="1"/>
          <p:nvPr/>
        </p:nvSpPr>
        <p:spPr>
          <a:xfrm>
            <a:off x="5868143" y="5445224"/>
            <a:ext cx="21817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k, energy scale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94FC33-C818-9D40-A844-BEA694D4FF67}"/>
              </a:ext>
            </a:extLst>
          </p:cNvPr>
          <p:cNvSpPr txBox="1"/>
          <p:nvPr/>
        </p:nvSpPr>
        <p:spPr>
          <a:xfrm>
            <a:off x="827584" y="4417929"/>
            <a:ext cx="1253613" cy="132343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strength</a:t>
            </a:r>
          </a:p>
          <a:p>
            <a:r>
              <a:rPr lang="en-US" sz="2000" dirty="0">
                <a:solidFill>
                  <a:srgbClr val="0033CC"/>
                </a:solidFill>
              </a:rPr>
              <a:t> of</a:t>
            </a:r>
          </a:p>
          <a:p>
            <a:r>
              <a:rPr lang="en-US" sz="2000" dirty="0">
                <a:solidFill>
                  <a:srgbClr val="0033CC"/>
                </a:solidFill>
              </a:rPr>
              <a:t>gravity</a:t>
            </a:r>
          </a:p>
          <a:p>
            <a:r>
              <a:rPr lang="en-US" sz="2000" dirty="0" err="1">
                <a:solidFill>
                  <a:srgbClr val="0033CC"/>
                </a:solidFill>
              </a:rPr>
              <a:t>g</a:t>
            </a:r>
            <a:r>
              <a:rPr lang="en-US" sz="2000" baseline="-25000" dirty="0" err="1">
                <a:solidFill>
                  <a:srgbClr val="0033CC"/>
                </a:solidFill>
              </a:rPr>
              <a:t>grav</a:t>
            </a:r>
            <a:endParaRPr lang="en-US" sz="2000" baseline="-25000" dirty="0">
              <a:solidFill>
                <a:srgbClr val="0033CC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B57BCCA-9740-E949-9814-D4DDC5E64FCA}"/>
              </a:ext>
            </a:extLst>
          </p:cNvPr>
          <p:cNvSpPr txBox="1"/>
          <p:nvPr/>
        </p:nvSpPr>
        <p:spPr>
          <a:xfrm>
            <a:off x="5990649" y="4210692"/>
            <a:ext cx="1965728" cy="461665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33CC"/>
                </a:solidFill>
              </a:rPr>
              <a:t>fixed point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E120A42-34B0-B243-A6B9-1055CE68FFF0}"/>
              </a:ext>
            </a:extLst>
          </p:cNvPr>
          <p:cNvSpPr txBox="1"/>
          <p:nvPr/>
        </p:nvSpPr>
        <p:spPr>
          <a:xfrm>
            <a:off x="2009189" y="2247199"/>
            <a:ext cx="220277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classical gravity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A61313F-F74D-9144-9230-982A43A1F35C}"/>
              </a:ext>
            </a:extLst>
          </p:cNvPr>
          <p:cNvSpPr txBox="1"/>
          <p:nvPr/>
        </p:nvSpPr>
        <p:spPr>
          <a:xfrm>
            <a:off x="4283968" y="2247199"/>
            <a:ext cx="2343276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quantum gravity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EA02E9-C0BC-E94C-A682-964348F1DE4A}"/>
              </a:ext>
            </a:extLst>
          </p:cNvPr>
          <p:cNvSpPr txBox="1"/>
          <p:nvPr/>
        </p:nvSpPr>
        <p:spPr>
          <a:xfrm>
            <a:off x="5436096" y="6030763"/>
            <a:ext cx="2181753" cy="4001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33CC"/>
                </a:solidFill>
              </a:rPr>
              <a:t>inverse distance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20B5C7-CCDE-A1D4-67C4-674188C609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50" t="60152" r="32340" b="5655"/>
          <a:stretch/>
        </p:blipFill>
        <p:spPr>
          <a:xfrm>
            <a:off x="2966558" y="1127192"/>
            <a:ext cx="2757570" cy="1003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9892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Planck mass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9A090A8-4F3B-FD47-8E8B-F63F1EA654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3096344"/>
          </a:xfrm>
        </p:spPr>
        <p:txBody>
          <a:bodyPr/>
          <a:lstStyle/>
          <a:p>
            <a:r>
              <a:rPr lang="en-US" dirty="0">
                <a:solidFill>
                  <a:srgbClr val="FFFF00"/>
                </a:solidFill>
              </a:rPr>
              <a:t>Renormalization scale k : Only fluctuations with momenta larger k are included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5D223-2694-FA44-95A0-83FFBED0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3739793"/>
            <a:ext cx="15113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45270" y="3609782"/>
            <a:ext cx="2800986" cy="75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323530" y="3542251"/>
            <a:ext cx="324035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5ABED0-4255-7D41-8A32-A018761BCE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4033" y="5149297"/>
            <a:ext cx="1228397" cy="60529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089CD44-65D9-E44D-93C6-40864E77EC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42414" y="5149297"/>
            <a:ext cx="1244222" cy="60529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980ABE6-6650-BB41-B8DA-73199B4549F1}"/>
              </a:ext>
            </a:extLst>
          </p:cNvPr>
          <p:cNvSpPr txBox="1"/>
          <p:nvPr/>
        </p:nvSpPr>
        <p:spPr>
          <a:xfrm>
            <a:off x="5409446" y="5149297"/>
            <a:ext cx="285046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4 N</a:t>
            </a:r>
            <a:r>
              <a:rPr lang="en-US" baseline="-25000" dirty="0">
                <a:solidFill>
                  <a:srgbClr val="FFFF00"/>
                </a:solidFill>
              </a:rPr>
              <a:t>V</a:t>
            </a:r>
            <a:r>
              <a:rPr lang="en-US" dirty="0">
                <a:solidFill>
                  <a:srgbClr val="FFFF00"/>
                </a:solidFill>
              </a:rPr>
              <a:t> – N</a:t>
            </a:r>
            <a:r>
              <a:rPr lang="en-US" baseline="-25000" dirty="0">
                <a:solidFill>
                  <a:srgbClr val="FFFF00"/>
                </a:solidFill>
              </a:rPr>
              <a:t>S</a:t>
            </a:r>
            <a:r>
              <a:rPr lang="en-US" dirty="0">
                <a:solidFill>
                  <a:srgbClr val="FFFF00"/>
                </a:solidFill>
              </a:rPr>
              <a:t> - N</a:t>
            </a:r>
            <a:r>
              <a:rPr lang="en-US" baseline="-25000" dirty="0">
                <a:solidFill>
                  <a:srgbClr val="FFFF00"/>
                </a:solidFill>
              </a:rPr>
              <a:t>F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31923B-EE30-044B-90DB-F999DC702F96}"/>
              </a:ext>
            </a:extLst>
          </p:cNvPr>
          <p:cNvSpPr txBox="1"/>
          <p:nvPr/>
        </p:nvSpPr>
        <p:spPr>
          <a:xfrm>
            <a:off x="611560" y="5013176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matter </a:t>
            </a:r>
          </a:p>
          <a:p>
            <a:r>
              <a:rPr lang="en-US" sz="2000" dirty="0"/>
              <a:t>contribution</a:t>
            </a:r>
            <a:endParaRPr lang="en-US" sz="2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64AAE2-80D7-AB46-9D21-FE303BA8DF5E}"/>
              </a:ext>
            </a:extLst>
          </p:cNvPr>
          <p:cNvSpPr txBox="1"/>
          <p:nvPr/>
        </p:nvSpPr>
        <p:spPr>
          <a:xfrm>
            <a:off x="611560" y="5865077"/>
            <a:ext cx="16561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with graviton</a:t>
            </a:r>
          </a:p>
          <a:p>
            <a:r>
              <a:rPr lang="en-US" sz="2000" dirty="0"/>
              <a:t>contribution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CF89594-768C-5144-BAD7-EF96D1D8EC9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16996" y="5975649"/>
            <a:ext cx="3111188" cy="615207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861890A-737C-0E4E-A76E-E781EE80D28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1334"/>
          <a:stretch/>
        </p:blipFill>
        <p:spPr>
          <a:xfrm>
            <a:off x="2524245" y="5975650"/>
            <a:ext cx="607595" cy="615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6117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B19CAE-7A3B-EC44-91D0-B1D3F64105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solidFill>
                  <a:srgbClr val="33CCFF"/>
                </a:solidFill>
              </a:rPr>
              <a:t>Flowing Planck mass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C5D223-2694-FA44-95A0-83FFBED0E5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75500" y="1939510"/>
            <a:ext cx="1511300" cy="495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76BBE5E-0C15-5A41-AA9F-D0427777A4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23928" y="1755578"/>
            <a:ext cx="2800986" cy="75532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AC7C1-5E22-C24A-938D-077AF3BD4A17}"/>
              </a:ext>
            </a:extLst>
          </p:cNvPr>
          <p:cNvSpPr txBox="1"/>
          <p:nvPr/>
        </p:nvSpPr>
        <p:spPr>
          <a:xfrm>
            <a:off x="323530" y="1556793"/>
            <a:ext cx="338437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FF00"/>
                </a:solidFill>
              </a:rPr>
              <a:t>Flowing </a:t>
            </a:r>
          </a:p>
          <a:p>
            <a:r>
              <a:rPr lang="en-US" sz="2800" dirty="0">
                <a:solidFill>
                  <a:srgbClr val="00FF00"/>
                </a:solidFill>
              </a:rPr>
              <a:t>Planck mass M</a:t>
            </a:r>
            <a:r>
              <a:rPr lang="en-US" sz="2800" baseline="30000" dirty="0">
                <a:solidFill>
                  <a:srgbClr val="00FF00"/>
                </a:solidFill>
              </a:rPr>
              <a:t>2</a:t>
            </a:r>
            <a:r>
              <a:rPr lang="en-US" sz="2800" dirty="0">
                <a:solidFill>
                  <a:srgbClr val="00FF00"/>
                </a:solidFill>
              </a:rPr>
              <a:t>(k)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CCE23CF-BEB8-B449-8EF8-4673EE45E26C}"/>
              </a:ext>
            </a:extLst>
          </p:cNvPr>
          <p:cNvSpPr txBox="1"/>
          <p:nvPr/>
        </p:nvSpPr>
        <p:spPr>
          <a:xfrm>
            <a:off x="457200" y="2996952"/>
            <a:ext cx="2242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FF00"/>
                </a:solidFill>
              </a:rPr>
              <a:t>solution :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98AC78-4284-8D40-9E12-5A12AF99EB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4635" y="2874880"/>
            <a:ext cx="3740865" cy="84945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EE0A09-6D01-0527-E0F0-8400A5B135C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0" t="16992" r="14965" b="16741"/>
          <a:stretch/>
        </p:blipFill>
        <p:spPr>
          <a:xfrm rot="5400000">
            <a:off x="3492149" y="3730066"/>
            <a:ext cx="2420979" cy="3285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855715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AB5BE-EE92-F54A-821D-393590CF07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Enhanced predictivity for </a:t>
            </a:r>
            <a:br>
              <a:rPr lang="en-US" dirty="0">
                <a:solidFill>
                  <a:srgbClr val="33CCFF"/>
                </a:solidFill>
              </a:rPr>
            </a:br>
            <a:r>
              <a:rPr lang="en-US" dirty="0">
                <a:solidFill>
                  <a:srgbClr val="33CCFF"/>
                </a:solidFill>
              </a:rPr>
              <a:t>UV – fixed point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7C4A14-3B8A-D345-9A6A-6839301735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parameters of a theory correspond to relevant parameters for small deviations from fixed point.</a:t>
            </a:r>
          </a:p>
          <a:p>
            <a:r>
              <a:rPr lang="en-US" dirty="0"/>
              <a:t>If the number of relevant parameters at the UV-fixed point is smaller than the number of free parameters ( renormalizable couplings ) in the standard model:</a:t>
            </a:r>
          </a:p>
          <a:p>
            <a:r>
              <a:rPr lang="en-US" dirty="0">
                <a:solidFill>
                  <a:srgbClr val="FFFF00"/>
                </a:solidFill>
              </a:rPr>
              <a:t>Relations between standard model parameters become predictable 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089393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0E5A4-6DE7-6C4E-83C8-1E62FC5EE0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 (1)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050C91-7EE5-444F-B41E-368BE90891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24536"/>
          </a:xfrm>
        </p:spPr>
        <p:txBody>
          <a:bodyPr/>
          <a:lstStyle/>
          <a:p>
            <a:r>
              <a:rPr lang="en-US" sz="2800" dirty="0">
                <a:solidFill>
                  <a:srgbClr val="00FF00"/>
                </a:solidFill>
              </a:rPr>
              <a:t>Quantum gravity is a renormalizable quantum field theory, realized by UV - fixed point of running couplings or flowing effective action</a:t>
            </a:r>
          </a:p>
          <a:p>
            <a:endParaRPr lang="en-US" sz="2800" dirty="0">
              <a:solidFill>
                <a:srgbClr val="00FF00"/>
              </a:solidFill>
            </a:endParaRPr>
          </a:p>
          <a:p>
            <a:r>
              <a:rPr lang="en-US" sz="2800" dirty="0"/>
              <a:t>Quantum gravity is predictive :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Mass of the Higgs boson ( and more …? )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Properties of inflation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FFFF00"/>
                </a:solidFill>
              </a:rPr>
              <a:t>       Properties of dark energy</a:t>
            </a:r>
          </a:p>
        </p:txBody>
      </p:sp>
    </p:spTree>
    <p:extLst>
      <p:ext uri="{BB962C8B-B14F-4D97-AF65-F5344CB8AC3E}">
        <p14:creationId xmlns:p14="http://schemas.microsoft.com/office/powerpoint/2010/main" val="133917285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5018E4F0-BC19-0A62-C998-4A978CAEF9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075240" cy="4090466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Quantum gravity predictions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for 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cosmology</a:t>
            </a:r>
          </a:p>
        </p:txBody>
      </p:sp>
    </p:spTree>
    <p:extLst>
      <p:ext uri="{BB962C8B-B14F-4D97-AF65-F5344CB8AC3E}">
        <p14:creationId xmlns:p14="http://schemas.microsoft.com/office/powerpoint/2010/main" val="1137177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541ABA-C6D3-1F42-8489-A0095B33D1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Graviton fluctuations matter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139B39-E245-094D-9704-CE176A7154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025" t="41452" r="2751" b="27205"/>
          <a:stretch/>
        </p:blipFill>
        <p:spPr>
          <a:xfrm>
            <a:off x="1719610" y="1800117"/>
            <a:ext cx="5704779" cy="272837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83B3E8E-3F4C-4440-B40A-F9B91574F8A9}"/>
              </a:ext>
            </a:extLst>
          </p:cNvPr>
          <p:cNvSpPr txBox="1"/>
          <p:nvPr/>
        </p:nvSpPr>
        <p:spPr>
          <a:xfrm>
            <a:off x="457201" y="5329989"/>
            <a:ext cx="8915028" cy="52321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Quantum gravity needs method to take them into account</a:t>
            </a:r>
          </a:p>
        </p:txBody>
      </p:sp>
    </p:spTree>
    <p:extLst>
      <p:ext uri="{BB962C8B-B14F-4D97-AF65-F5344CB8AC3E}">
        <p14:creationId xmlns:p14="http://schemas.microsoft.com/office/powerpoint/2010/main" val="23413088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CEC9B-8229-D44A-991F-4DCDD707B2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Quintessential inflation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7FDBB5-C708-574D-B8E7-D18E1CA797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4026" y="1753477"/>
            <a:ext cx="6315974" cy="403727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F095FF4-E8AD-9648-837D-14F46AF7472C}"/>
              </a:ext>
            </a:extLst>
          </p:cNvPr>
          <p:cNvSpPr txBox="1"/>
          <p:nvPr/>
        </p:nvSpPr>
        <p:spPr>
          <a:xfrm>
            <a:off x="5508105" y="3772112"/>
            <a:ext cx="2331870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1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highlight>
                  <a:srgbClr val="FFFF00"/>
                </a:highlight>
                <a:uFillTx/>
                <a:ea typeface="Garamond"/>
                <a:cs typeface="Arial" panose="020B0604020202020204" pitchFamily="34" charset="0"/>
                <a:sym typeface="Garamond"/>
              </a:rPr>
              <a:t>Dynamical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chemeClr val="bg1"/>
                </a:solidFill>
                <a:highlight>
                  <a:srgbClr val="FFFF00"/>
                </a:highlight>
                <a:cs typeface="Arial" panose="020B0604020202020204" pitchFamily="34" charset="0"/>
              </a:rPr>
              <a:t>Dark Energy</a:t>
            </a:r>
            <a:endParaRPr kumimoji="0" lang="en-US" sz="24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highlight>
                <a:srgbClr val="FFFF00"/>
              </a:highlight>
              <a:uFillTx/>
              <a:ea typeface="Garamond"/>
              <a:cs typeface="Arial" panose="020B0604020202020204" pitchFamily="34" charset="0"/>
              <a:sym typeface="Garamon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F6FDDB-0962-9C4D-8FF1-FA9EB14DBA07}"/>
              </a:ext>
            </a:extLst>
          </p:cNvPr>
          <p:cNvSpPr txBox="1"/>
          <p:nvPr/>
        </p:nvSpPr>
        <p:spPr>
          <a:xfrm>
            <a:off x="1524000" y="3187338"/>
            <a:ext cx="1767840" cy="5847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3200" dirty="0">
                <a:solidFill>
                  <a:schemeClr val="bg1"/>
                </a:solidFill>
                <a:highlight>
                  <a:srgbClr val="FFFF00"/>
                </a:highlight>
              </a:rPr>
              <a:t>Inflation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82F747F-EAEE-194A-8F18-38EA5324628E}"/>
              </a:ext>
            </a:extLst>
          </p:cNvPr>
          <p:cNvSpPr txBox="1"/>
          <p:nvPr/>
        </p:nvSpPr>
        <p:spPr>
          <a:xfrm>
            <a:off x="457201" y="5956663"/>
            <a:ext cx="8599714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Spokoiny, Peebles,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Vilenkin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Peloso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Rosati,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Dimopoulos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 Valle, </a:t>
            </a:r>
            <a:r>
              <a:rPr kumimoji="0" lang="en-US" sz="2000" b="0" i="0" u="none" strike="noStrike" cap="none" spc="0" normalizeH="0" baseline="0" dirty="0" err="1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Giovannini</a:t>
            </a:r>
            <a:r>
              <a:rPr kumimoji="0" lang="en-US" sz="2000" b="0" i="0" u="none" strike="noStrike" cap="none" spc="0" normalizeH="0" baseline="0" dirty="0">
                <a:ln>
                  <a:noFill/>
                </a:ln>
                <a:solidFill>
                  <a:srgbClr val="E5FFF5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,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1600" dirty="0" err="1">
                <a:solidFill>
                  <a:srgbClr val="E5FFF5"/>
                </a:solidFill>
              </a:rPr>
              <a:t>Brax</a:t>
            </a:r>
            <a:r>
              <a:rPr lang="en-US" sz="1600" dirty="0">
                <a:solidFill>
                  <a:srgbClr val="E5FFF5"/>
                </a:solidFill>
              </a:rPr>
              <a:t>, Martin, Hossain, </a:t>
            </a:r>
            <a:r>
              <a:rPr lang="en-US" sz="1600" dirty="0" err="1">
                <a:solidFill>
                  <a:srgbClr val="E5FFF5"/>
                </a:solidFill>
              </a:rPr>
              <a:t>Myrzakulov</a:t>
            </a:r>
            <a:r>
              <a:rPr lang="en-US" sz="1600" dirty="0">
                <a:solidFill>
                  <a:srgbClr val="E5FFF5"/>
                </a:solidFill>
              </a:rPr>
              <a:t>, Sami, </a:t>
            </a:r>
            <a:r>
              <a:rPr lang="en-US" sz="1600" dirty="0" err="1">
                <a:solidFill>
                  <a:srgbClr val="E5FFF5"/>
                </a:solidFill>
              </a:rPr>
              <a:t>Saridakis</a:t>
            </a:r>
            <a:r>
              <a:rPr lang="en-US" sz="1600" dirty="0">
                <a:solidFill>
                  <a:srgbClr val="E5FFF5"/>
                </a:solidFill>
              </a:rPr>
              <a:t>, de </a:t>
            </a:r>
            <a:r>
              <a:rPr lang="en-US" sz="1600" dirty="0" err="1">
                <a:solidFill>
                  <a:srgbClr val="E5FFF5"/>
                </a:solidFill>
              </a:rPr>
              <a:t>Haro</a:t>
            </a:r>
            <a:r>
              <a:rPr lang="en-US" sz="1600" dirty="0">
                <a:solidFill>
                  <a:srgbClr val="E5FFF5"/>
                </a:solidFill>
              </a:rPr>
              <a:t>, </a:t>
            </a:r>
            <a:r>
              <a:rPr lang="en-US" sz="1600" dirty="0" err="1">
                <a:solidFill>
                  <a:srgbClr val="E5FFF5"/>
                </a:solidFill>
              </a:rPr>
              <a:t>Salo</a:t>
            </a:r>
            <a:r>
              <a:rPr lang="en-US" sz="1600" dirty="0">
                <a:solidFill>
                  <a:srgbClr val="E5FFF5"/>
                </a:solidFill>
              </a:rPr>
              <a:t>, </a:t>
            </a:r>
            <a:r>
              <a:rPr lang="en-US" sz="1600" dirty="0" err="1">
                <a:solidFill>
                  <a:srgbClr val="E5FFF5"/>
                </a:solidFill>
              </a:rPr>
              <a:t>Bettoni</a:t>
            </a:r>
            <a:r>
              <a:rPr lang="en-US" sz="1600" dirty="0">
                <a:solidFill>
                  <a:srgbClr val="E5FFF5"/>
                </a:solidFill>
              </a:rPr>
              <a:t>, Rubio…</a:t>
            </a:r>
            <a:endParaRPr kumimoji="0" lang="en-US" sz="1600" b="0" i="0" u="none" strike="noStrike" cap="none" spc="0" normalizeH="0" baseline="0" dirty="0">
              <a:ln>
                <a:noFill/>
              </a:ln>
              <a:solidFill>
                <a:srgbClr val="E5FFF5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29265742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3A93D0-E475-DF43-9254-22A503348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Scaling solutions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AD6CBA-F239-AF4D-B371-6241D71811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852740"/>
          </a:xfrm>
        </p:spPr>
        <p:txBody>
          <a:bodyPr/>
          <a:lstStyle/>
          <a:p>
            <a:r>
              <a:rPr lang="en-US" sz="3600" dirty="0"/>
              <a:t>At fixed point: all ( infinitely many ) dimensionless couplings take fixed values</a:t>
            </a:r>
          </a:p>
          <a:p>
            <a:endParaRPr lang="en-US" sz="3600" dirty="0"/>
          </a:p>
          <a:p>
            <a:r>
              <a:rPr lang="en-US" sz="3600" dirty="0"/>
              <a:t>Whole scalar potential is fixed, for arbitrary values of scalar field</a:t>
            </a:r>
          </a:p>
          <a:p>
            <a:endParaRPr lang="en-US" sz="3600" dirty="0"/>
          </a:p>
          <a:p>
            <a:r>
              <a:rPr lang="en-US" sz="3600" dirty="0"/>
              <a:t>Functional flow equations are needed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76209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caling solutions are restrictiv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>
                <a:solidFill>
                  <a:srgbClr val="00FFDC"/>
                </a:solidFill>
              </a:rPr>
              <a:t>Scaling solutions are restrictive</a:t>
            </a:r>
          </a:p>
        </p:txBody>
      </p:sp>
      <p:sp>
        <p:nvSpPr>
          <p:cNvPr id="177" name="Scaling solutions are particular solutions of non-linear differential equations…"/>
          <p:cNvSpPr txBox="1">
            <a:spLocks noGrp="1"/>
          </p:cNvSpPr>
          <p:nvPr>
            <p:ph type="body" idx="1"/>
          </p:nvPr>
        </p:nvSpPr>
        <p:spPr>
          <a:xfrm>
            <a:off x="457200" y="2263576"/>
            <a:ext cx="8229600" cy="4265564"/>
          </a:xfrm>
          <a:prstGeom prst="rect">
            <a:avLst/>
          </a:prstGeom>
        </p:spPr>
        <p:txBody>
          <a:bodyPr/>
          <a:lstStyle/>
          <a:p>
            <a:r>
              <a:t>Scaling solutions are particular solutions of non-linear differential equations</a:t>
            </a:r>
          </a:p>
          <a:p>
            <a:r>
              <a:t>In presence of gravitational fluctuations: scalar effective potential no longer approximated by polynomial</a:t>
            </a:r>
          </a:p>
        </p:txBody>
      </p:sp>
    </p:spTree>
    <p:extLst>
      <p:ext uri="{BB962C8B-B14F-4D97-AF65-F5344CB8AC3E}">
        <p14:creationId xmlns:p14="http://schemas.microsoft.com/office/powerpoint/2010/main" val="3133886179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5E3F95-F007-5446-8B28-36A0788FE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Scaling solutions and cosmology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FF505B-4C10-F74C-83A6-99F33A7C79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925053"/>
            <a:ext cx="8229600" cy="47885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Cosmology involves scalar potentials over large range of field values</a:t>
            </a:r>
          </a:p>
          <a:p>
            <a:endParaRPr lang="en-US" dirty="0"/>
          </a:p>
          <a:p>
            <a:r>
              <a:rPr lang="en-US" dirty="0" err="1"/>
              <a:t>Inflaton</a:t>
            </a:r>
            <a:r>
              <a:rPr lang="en-US" dirty="0"/>
              <a:t> potential</a:t>
            </a:r>
          </a:p>
          <a:p>
            <a:endParaRPr lang="en-US" dirty="0"/>
          </a:p>
          <a:p>
            <a:r>
              <a:rPr lang="en-US" dirty="0"/>
              <a:t>Higgs potential for Higgs inflation</a:t>
            </a:r>
          </a:p>
          <a:p>
            <a:endParaRPr lang="en-US" dirty="0"/>
          </a:p>
          <a:p>
            <a:r>
              <a:rPr lang="en-US" dirty="0" err="1"/>
              <a:t>Cosmon</a:t>
            </a:r>
            <a:r>
              <a:rPr lang="en-US" dirty="0"/>
              <a:t> potential for dynamical dark energy or quintessence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02FE15-8B39-C4D6-6716-F8348C75CF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0152" y="2852936"/>
            <a:ext cx="2448272" cy="1564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863314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1C23A4-4B91-AA48-915F-71F1815A07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818147"/>
            <a:ext cx="7904747" cy="4764505"/>
          </a:xfrm>
        </p:spPr>
        <p:txBody>
          <a:bodyPr/>
          <a:lstStyle/>
          <a:p>
            <a:r>
              <a:rPr lang="en-US" b="0" i="1" dirty="0">
                <a:solidFill>
                  <a:srgbClr val="FFFF00"/>
                </a:solidFill>
              </a:rPr>
              <a:t>Quantum gravity :</a:t>
            </a:r>
            <a:br>
              <a:rPr lang="en-US" b="0" i="1" dirty="0">
                <a:solidFill>
                  <a:srgbClr val="FFFF00"/>
                </a:solidFill>
              </a:rPr>
            </a:br>
            <a:r>
              <a:rPr lang="en-US" b="0" i="1" dirty="0">
                <a:solidFill>
                  <a:srgbClr val="FFFF00"/>
                </a:solidFill>
              </a:rPr>
              <a:t>these potentials are not arbitrary</a:t>
            </a:r>
          </a:p>
        </p:txBody>
      </p:sp>
    </p:spTree>
    <p:extLst>
      <p:ext uri="{BB962C8B-B14F-4D97-AF65-F5344CB8AC3E}">
        <p14:creationId xmlns:p14="http://schemas.microsoft.com/office/powerpoint/2010/main" val="3648724241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C54912-55A2-0442-8004-40DC2611B2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FFDC"/>
                </a:solidFill>
              </a:rPr>
              <a:t>Dilaton</a:t>
            </a:r>
            <a:r>
              <a:rPr lang="en-US" dirty="0">
                <a:solidFill>
                  <a:srgbClr val="00FFDC"/>
                </a:solidFill>
              </a:rPr>
              <a:t> 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E2FE44B-5660-5948-AF8E-42354B35A3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412274"/>
            <a:ext cx="8229600" cy="411686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quantum gravity coupled to a scalar field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2800" dirty="0" err="1">
                <a:solidFill>
                  <a:srgbClr val="E5FFF5"/>
                </a:solidFill>
              </a:rPr>
              <a:t>Henz</a:t>
            </a:r>
            <a:r>
              <a:rPr lang="en-US" sz="2800" dirty="0">
                <a:solidFill>
                  <a:srgbClr val="E5FFF5"/>
                </a:solidFill>
              </a:rPr>
              <a:t>, Pawlowski, </a:t>
            </a:r>
            <a:r>
              <a:rPr lang="en-US" sz="2800" dirty="0" err="1">
                <a:solidFill>
                  <a:srgbClr val="E5FFF5"/>
                </a:solidFill>
              </a:rPr>
              <a:t>Rodigast</a:t>
            </a:r>
            <a:r>
              <a:rPr lang="en-US" sz="2800" dirty="0">
                <a:solidFill>
                  <a:srgbClr val="E5FFF5"/>
                </a:solidFill>
              </a:rPr>
              <a:t>, Yamada, Reichert,</a:t>
            </a:r>
          </a:p>
          <a:p>
            <a:pPr marL="0" indent="0">
              <a:buNone/>
            </a:pPr>
            <a:r>
              <a:rPr lang="en-US" sz="2800" dirty="0">
                <a:solidFill>
                  <a:srgbClr val="E5FFF5"/>
                </a:solidFill>
              </a:rPr>
              <a:t>Eichhorn, Pauly, Laporte, Pereira, Saueressig, Wang…</a:t>
            </a:r>
          </a:p>
        </p:txBody>
      </p:sp>
    </p:spTree>
    <p:extLst>
      <p:ext uri="{BB962C8B-B14F-4D97-AF65-F5344CB8AC3E}">
        <p14:creationId xmlns:p14="http://schemas.microsoft.com/office/powerpoint/2010/main" val="1279711013"/>
      </p:ext>
    </p:extLst>
  </p:cSld>
  <p:clrMapOvr>
    <a:masterClrMapping/>
  </p:clrMapOvr>
  <p:transition spd="med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caling potential in…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04FFEE"/>
                </a:solidFill>
              </a:defRPr>
            </a:pPr>
            <a:r>
              <a:t>Scaling potential in </a:t>
            </a:r>
          </a:p>
          <a:p>
            <a:pPr>
              <a:defRPr>
                <a:solidFill>
                  <a:srgbClr val="04FFEE"/>
                </a:solidFill>
              </a:defRPr>
            </a:pPr>
            <a:r>
              <a:t>standard model</a:t>
            </a:r>
          </a:p>
        </p:txBody>
      </p:sp>
      <p:pic>
        <p:nvPicPr>
          <p:cNvPr id="180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21" y="1788565"/>
            <a:ext cx="5268590" cy="4977361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3AC2372-9898-B64D-BA75-792418B5C5BA}"/>
              </a:ext>
            </a:extLst>
          </p:cNvPr>
          <p:cNvSpPr txBox="1"/>
          <p:nvPr/>
        </p:nvSpPr>
        <p:spPr>
          <a:xfrm>
            <a:off x="6448926" y="1949116"/>
            <a:ext cx="2559353" cy="13849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u : dimensionless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scalar potential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u= U/k</a:t>
            </a:r>
            <a:r>
              <a:rPr lang="en-US" baseline="30000" dirty="0"/>
              <a:t>4</a:t>
            </a:r>
            <a:endParaRPr kumimoji="0" lang="en-US" sz="2800" b="0" i="0" u="none" strike="noStrike" cap="none" spc="0" normalizeH="0" baseline="3000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F23818-4EF4-3C43-9F3B-F61E2E734522}"/>
              </a:ext>
            </a:extLst>
          </p:cNvPr>
          <p:cNvSpPr txBox="1"/>
          <p:nvPr/>
        </p:nvSpPr>
        <p:spPr>
          <a:xfrm>
            <a:off x="6448926" y="3886200"/>
            <a:ext cx="2555481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x : logarithm of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scalar field value</a:t>
            </a:r>
          </a:p>
        </p:txBody>
      </p:sp>
    </p:spTree>
    <p:extLst>
      <p:ext uri="{BB962C8B-B14F-4D97-AF65-F5344CB8AC3E}">
        <p14:creationId xmlns:p14="http://schemas.microsoft.com/office/powerpoint/2010/main" val="671813824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Scaling solution : flat potential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1680" y="1700808"/>
            <a:ext cx="5596547" cy="3731031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8D4CB59-3CB7-4F63-3D4B-71A442808231}"/>
              </a:ext>
            </a:extLst>
          </p:cNvPr>
          <p:cNvSpPr txBox="1"/>
          <p:nvPr/>
        </p:nvSpPr>
        <p:spPr>
          <a:xfrm>
            <a:off x="1691680" y="5805264"/>
            <a:ext cx="58151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squared scalar field value χ</a:t>
            </a:r>
            <a:r>
              <a:rPr lang="en-US" baseline="30000" dirty="0"/>
              <a:t>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90540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AB905C-7420-DE5B-2886-081B1FA680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92073"/>
            <a:ext cx="8250572" cy="1862561"/>
          </a:xfrm>
        </p:spPr>
        <p:txBody>
          <a:bodyPr/>
          <a:lstStyle/>
          <a:p>
            <a:r>
              <a:rPr lang="en-US" dirty="0"/>
              <a:t>Derivative expansion of effective action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7609B16-1108-F53C-C04E-33E1D4A15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079" y="2913247"/>
            <a:ext cx="7923841" cy="10315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0F4162F-FA35-AE3D-6FFC-186C2CD23CF9}"/>
              </a:ext>
            </a:extLst>
          </p:cNvPr>
          <p:cNvSpPr txBox="1"/>
          <p:nvPr/>
        </p:nvSpPr>
        <p:spPr>
          <a:xfrm>
            <a:off x="2732926" y="4798031"/>
            <a:ext cx="3392914" cy="76943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44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variable gravity</a:t>
            </a:r>
          </a:p>
        </p:txBody>
      </p:sp>
    </p:spTree>
    <p:extLst>
      <p:ext uri="{BB962C8B-B14F-4D97-AF65-F5344CB8AC3E}">
        <p14:creationId xmlns:p14="http://schemas.microsoft.com/office/powerpoint/2010/main" val="3292296606"/>
      </p:ext>
    </p:extLst>
  </p:cSld>
  <p:clrMapOvr>
    <a:masterClrMapping/>
  </p:clrMapOvr>
  <p:transition spd="med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Coefficient of curvature scalar in standard mode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Coefficient of curvature scalar in standard model</a:t>
            </a:r>
          </a:p>
        </p:txBody>
      </p:sp>
      <p:pic>
        <p:nvPicPr>
          <p:cNvPr id="183" name="Image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05" y="1698484"/>
            <a:ext cx="5581759" cy="4969684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8152698-C205-C549-9BE3-681AC2E22184}"/>
              </a:ext>
            </a:extLst>
          </p:cNvPr>
          <p:cNvSpPr txBox="1"/>
          <p:nvPr/>
        </p:nvSpPr>
        <p:spPr>
          <a:xfrm>
            <a:off x="6388768" y="1883884"/>
            <a:ext cx="2589979" cy="280076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w : dimensionless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00"/>
                </a:solidFill>
              </a:rPr>
              <a:t>field dependent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400" dirty="0">
                <a:solidFill>
                  <a:srgbClr val="FFFF00"/>
                </a:solidFill>
              </a:rPr>
              <a:t>squared Planck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mass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w =2 F/ k</a:t>
            </a:r>
            <a:r>
              <a:rPr lang="en-US" baseline="30000" dirty="0"/>
              <a:t>2</a:t>
            </a:r>
            <a:endParaRPr lang="en-US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en-US" baseline="30000" dirty="0"/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spc="0" normalizeH="0" baseline="3000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F26061-C3A0-9C4F-B423-635831EE2985}"/>
              </a:ext>
            </a:extLst>
          </p:cNvPr>
          <p:cNvSpPr txBox="1"/>
          <p:nvPr/>
        </p:nvSpPr>
        <p:spPr>
          <a:xfrm>
            <a:off x="6388768" y="4680284"/>
            <a:ext cx="2503712" cy="181588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non-minimal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coupling of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800" dirty="0">
                <a:solidFill>
                  <a:srgbClr val="0DFF1A"/>
                </a:solidFill>
                <a:latin typeface="+mj-lt"/>
              </a:rPr>
              <a:t>scalar field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to gravity: 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ξχ</a:t>
            </a:r>
            <a:r>
              <a:rPr kumimoji="0" lang="en-US" sz="2800" b="0" i="0" u="none" strike="noStrike" cap="none" spc="0" normalizeH="0" baseline="3000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2</a:t>
            </a:r>
            <a:r>
              <a:rPr kumimoji="0" lang="en-US" sz="2800" b="0" i="0" u="none" strike="noStrike" cap="none" spc="0" normalizeH="0" dirty="0">
                <a:ln>
                  <a:noFill/>
                </a:ln>
                <a:solidFill>
                  <a:srgbClr val="0DFF1A"/>
                </a:solidFill>
                <a:effectLst/>
                <a:uFillTx/>
                <a:latin typeface="+mj-lt"/>
                <a:ea typeface="Garamond"/>
                <a:cs typeface="Garamond"/>
                <a:sym typeface="Garamond"/>
              </a:rPr>
              <a:t>R</a:t>
            </a:r>
          </a:p>
        </p:txBody>
      </p:sp>
    </p:spTree>
    <p:extLst>
      <p:ext uri="{BB962C8B-B14F-4D97-AF65-F5344CB8AC3E}">
        <p14:creationId xmlns:p14="http://schemas.microsoft.com/office/powerpoint/2010/main" val="186258711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43CD06-E2B6-6E84-BBFB-356AC27987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E3874A-08CB-8676-3889-81E910F71E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2021747"/>
            <a:ext cx="8229600" cy="4104416"/>
          </a:xfrm>
        </p:spPr>
        <p:txBody>
          <a:bodyPr/>
          <a:lstStyle/>
          <a:p>
            <a:r>
              <a:rPr lang="en-US" sz="3600" dirty="0"/>
              <a:t>Gravity is </a:t>
            </a:r>
            <a:r>
              <a:rPr lang="en-US" sz="3600" dirty="0">
                <a:solidFill>
                  <a:srgbClr val="FFFF00"/>
                </a:solidFill>
              </a:rPr>
              <a:t>field theory</a:t>
            </a:r>
            <a:r>
              <a:rPr lang="en-US" sz="3600" dirty="0"/>
              <a:t>. Similar to electrodynamics. Metric field.</a:t>
            </a:r>
          </a:p>
          <a:p>
            <a:r>
              <a:rPr lang="en-US" sz="3600" dirty="0"/>
              <a:t>Gravity is </a:t>
            </a:r>
            <a:r>
              <a:rPr lang="en-US" sz="3600" dirty="0">
                <a:solidFill>
                  <a:srgbClr val="FFFF00"/>
                </a:solidFill>
              </a:rPr>
              <a:t>gauge theory</a:t>
            </a:r>
            <a:r>
              <a:rPr lang="en-US" sz="3600" dirty="0"/>
              <a:t>. Similar to QED or QCD. Gauge symmetry: general coordinate transformations ( diffeomorphisms )</a:t>
            </a:r>
          </a:p>
          <a:p>
            <a:r>
              <a:rPr lang="en-US" sz="3600" dirty="0"/>
              <a:t>Quantum gravity: include </a:t>
            </a:r>
            <a:r>
              <a:rPr lang="en-US" sz="3600" dirty="0">
                <a:solidFill>
                  <a:srgbClr val="FFFF00"/>
                </a:solidFill>
              </a:rPr>
              <a:t>metric fluctuations </a:t>
            </a:r>
            <a:r>
              <a:rPr lang="en-US" sz="3600" dirty="0"/>
              <a:t>in functional integral</a:t>
            </a:r>
          </a:p>
        </p:txBody>
      </p:sp>
    </p:spTree>
    <p:extLst>
      <p:ext uri="{BB962C8B-B14F-4D97-AF65-F5344CB8AC3E}">
        <p14:creationId xmlns:p14="http://schemas.microsoft.com/office/powerpoint/2010/main" val="107615943"/>
      </p:ext>
    </p:extLst>
  </p:cSld>
  <p:clrMapOvr>
    <a:masterClrMapping/>
  </p:clrMapOvr>
  <p:transition spd="med"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Scaling solution : flat potential,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non-minimal scalar- gravity coupling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6372" y="2049067"/>
            <a:ext cx="5596547" cy="3731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85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6555AFB6-19A3-D04B-9311-02045C0AFB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Scaling solution in Einstein frame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4ADDF3C-764B-D244-A4E2-1BE5A4676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3371" y="2674002"/>
            <a:ext cx="4242407" cy="271181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2DD45C-39AD-2C4B-AB28-51FDD5BA8D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3192" y="2674002"/>
            <a:ext cx="4067720" cy="271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494075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7F9BAC-22BB-2D4A-9F01-A98532D980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199120" cy="140611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Weyl transformation for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variable gravity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8017B5-AF58-D643-A540-DAE798E930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03" y="2996179"/>
            <a:ext cx="6496045" cy="84563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FE96B4-AEC0-364C-A854-DEB04148A7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686" y="4038964"/>
            <a:ext cx="6479962" cy="87192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B42894-C322-E347-8FA2-C3E8AC7DDD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98009" y="5261947"/>
            <a:ext cx="2014344" cy="1028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67D3AC6-15E8-7543-ADFA-B5572487F1E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20072" y="5517232"/>
            <a:ext cx="3054979" cy="55786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F66FF9-53F9-E045-AAF7-02F7F9E352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903951" y="1920580"/>
            <a:ext cx="3533140" cy="51181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0A8C834-3D5B-084F-B477-4A0F443C3C7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6909" y="1892688"/>
            <a:ext cx="3793788" cy="539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66711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721DB4B0-617E-5641-B353-FEF020ECB9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Scaling solution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22E871-49EC-EF4F-8F0B-878D05A2CA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4316" y="3780972"/>
            <a:ext cx="4008120" cy="267208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B5C78D-567E-5A4B-88C0-A4A60F73D4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8487" y="2309601"/>
            <a:ext cx="4050344" cy="110063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0560E1-C046-7444-BD3D-0DAC6DEE33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5169" y="2290355"/>
            <a:ext cx="2736306" cy="1119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CF81E28-AE48-2D4B-8CB4-F535C4C4E9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1926" y="4924170"/>
            <a:ext cx="1833626" cy="93049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7532E0-7917-244A-B225-BD48F9D924FF}"/>
              </a:ext>
            </a:extLst>
          </p:cNvPr>
          <p:cNvSpPr txBox="1"/>
          <p:nvPr/>
        </p:nvSpPr>
        <p:spPr>
          <a:xfrm>
            <a:off x="5815584" y="3922776"/>
            <a:ext cx="2410273" cy="95410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28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For low energy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dirty="0"/>
              <a:t>standard model :</a:t>
            </a:r>
            <a:endParaRPr kumimoji="0" lang="en-US" sz="2800" b="0" i="0" u="none" strike="noStrike" cap="none" spc="0" normalizeH="0" baseline="0" dirty="0">
              <a:ln>
                <a:noFill/>
              </a:ln>
              <a:solidFill>
                <a:srgbClr val="FFFF00"/>
              </a:solidFill>
              <a:effectLst/>
              <a:uFillTx/>
              <a:latin typeface="Garamond"/>
              <a:ea typeface="Garamond"/>
              <a:cs typeface="Garamond"/>
              <a:sym typeface="Garamond"/>
            </a:endParaRPr>
          </a:p>
        </p:txBody>
      </p:sp>
    </p:spTree>
    <p:extLst>
      <p:ext uri="{BB962C8B-B14F-4D97-AF65-F5344CB8AC3E}">
        <p14:creationId xmlns:p14="http://schemas.microsoft.com/office/powerpoint/2010/main" val="187843167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6E883-92CB-3643-8217-85EE677989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solidFill>
                  <a:srgbClr val="09FFE2"/>
                </a:solidFill>
              </a:rPr>
              <a:t>Asymptotic solution of</a:t>
            </a:r>
            <a:br>
              <a:rPr lang="en-US" dirty="0">
                <a:solidFill>
                  <a:srgbClr val="09FFE2"/>
                </a:solidFill>
              </a:rPr>
            </a:br>
            <a:r>
              <a:rPr lang="en-US" dirty="0">
                <a:solidFill>
                  <a:srgbClr val="09FFE2"/>
                </a:solidFill>
              </a:rPr>
              <a:t>cosmological constant problem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AAB2E22-990A-C845-B255-CD6CFD7750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8077" y="2001520"/>
            <a:ext cx="6324600" cy="18796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DA9C158-86E8-F34B-BA61-B375D9ED4E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8077" y="4268113"/>
            <a:ext cx="3238500" cy="20701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A6BF33-AE2D-18DA-F8B5-71C487D04658}"/>
              </a:ext>
            </a:extLst>
          </p:cNvPr>
          <p:cNvSpPr txBox="1"/>
          <p:nvPr/>
        </p:nvSpPr>
        <p:spPr>
          <a:xfrm>
            <a:off x="5260369" y="4695290"/>
            <a:ext cx="3647325" cy="6463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spc="0" normalizeH="0" baseline="0" dirty="0">
                <a:ln>
                  <a:noFill/>
                </a:ln>
                <a:solidFill>
                  <a:srgbClr val="FFFF00"/>
                </a:solidFill>
                <a:effectLst/>
                <a:uFillTx/>
                <a:latin typeface="Garamond"/>
                <a:ea typeface="Garamond"/>
                <a:cs typeface="Garamond"/>
                <a:sym typeface="Garamond"/>
              </a:rPr>
              <a:t>no tiny parameter !</a:t>
            </a:r>
          </a:p>
        </p:txBody>
      </p:sp>
    </p:spTree>
    <p:extLst>
      <p:ext uri="{BB962C8B-B14F-4D97-AF65-F5344CB8AC3E}">
        <p14:creationId xmlns:p14="http://schemas.microsoft.com/office/powerpoint/2010/main" val="227541031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Titel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33CCFF"/>
                </a:solidFill>
              </a:defRPr>
            </a:lvl1pPr>
          </a:lstStyle>
          <a:p>
            <a:r>
              <a:rPr dirty="0">
                <a:solidFill>
                  <a:srgbClr val="09FFE2"/>
                </a:solidFill>
              </a:rPr>
              <a:t>Cosmological solution</a:t>
            </a:r>
          </a:p>
        </p:txBody>
      </p:sp>
      <p:sp>
        <p:nvSpPr>
          <p:cNvPr id="232" name="Inhaltsplatzhalter 2"/>
          <p:cNvSpPr txBox="1">
            <a:spLocks noGrp="1"/>
          </p:cNvSpPr>
          <p:nvPr>
            <p:ph type="body" idx="1"/>
          </p:nvPr>
        </p:nvSpPr>
        <p:spPr>
          <a:xfrm>
            <a:off x="457200" y="1700808"/>
            <a:ext cx="8229600" cy="4425356"/>
          </a:xfrm>
          <a:prstGeom prst="rect">
            <a:avLst/>
          </a:prstGeom>
        </p:spPr>
        <p:txBody>
          <a:bodyPr/>
          <a:lstStyle/>
          <a:p>
            <a:pPr>
              <a:defRPr>
                <a:solidFill>
                  <a:srgbClr val="FFFF00"/>
                </a:solidFill>
              </a:defRPr>
            </a:pPr>
            <a:r>
              <a:t>scalar field χ vanishes in the infinite past</a:t>
            </a:r>
          </a:p>
          <a:p>
            <a:pPr>
              <a:defRPr>
                <a:solidFill>
                  <a:srgbClr val="FFFF00"/>
                </a:solidFill>
              </a:defRPr>
            </a:pPr>
            <a:r>
              <a:t>scalar field χ diverges in the infinite future</a:t>
            </a:r>
          </a:p>
        </p:txBody>
      </p:sp>
      <p:pic>
        <p:nvPicPr>
          <p:cNvPr id="233" name="Picture 3" descr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3181213"/>
            <a:ext cx="5243910" cy="3259980"/>
          </a:xfrm>
          <a:prstGeom prst="rect">
            <a:avLst/>
          </a:prstGeom>
          <a:ln w="12700">
            <a:miter lim="400000"/>
          </a:ln>
        </p:spPr>
      </p:pic>
      <p:sp>
        <p:nvSpPr>
          <p:cNvPr id="234" name="TextBox 4"/>
          <p:cNvSpPr txBox="1"/>
          <p:nvPr/>
        </p:nvSpPr>
        <p:spPr>
          <a:xfrm>
            <a:off x="7380312" y="5877271"/>
            <a:ext cx="1527087" cy="43707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pPr>
              <a:defRPr sz="2400">
                <a:solidFill>
                  <a:srgbClr val="FFFFFF"/>
                </a:solidFill>
                <a:effectLst>
                  <a:outerShdw blurRad="38100" dist="38100" dir="2700000" rotWithShape="0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  <a:sym typeface="Arial"/>
              </a:defRPr>
            </a:pPr>
            <a:r>
              <a:t>J.Rubio,…</a:t>
            </a:r>
          </a:p>
        </p:txBody>
      </p:sp>
    </p:spTree>
    <p:extLst>
      <p:ext uri="{BB962C8B-B14F-4D97-AF65-F5344CB8AC3E}">
        <p14:creationId xmlns:p14="http://schemas.microsoft.com/office/powerpoint/2010/main" val="1923593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BDA0E1-3E6E-094D-969A-6864167071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CCFF"/>
                </a:solidFill>
              </a:rPr>
              <a:t>Conclusion (2)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0366BC-42C9-1648-8EE0-B3BBDB397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348880"/>
            <a:ext cx="8291264" cy="3777283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Fixed points of quantum gravity </a:t>
            </a:r>
          </a:p>
          <a:p>
            <a:pPr marL="0" indent="0">
              <a:buNone/>
            </a:pPr>
            <a:r>
              <a:rPr lang="en-US" sz="4000" i="1" dirty="0"/>
              <a:t>     and associated </a:t>
            </a:r>
            <a:r>
              <a:rPr lang="en-US" sz="4000" i="1" dirty="0">
                <a:solidFill>
                  <a:srgbClr val="FFFF00"/>
                </a:solidFill>
              </a:rPr>
              <a:t>quantum scale symmetry </a:t>
            </a:r>
          </a:p>
          <a:p>
            <a:pPr marL="0" indent="0">
              <a:buNone/>
            </a:pPr>
            <a:r>
              <a:rPr lang="en-US" sz="4000" i="1" dirty="0"/>
              <a:t>     are crucial for understanding the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             evolution of our Universe</a:t>
            </a:r>
            <a:endParaRPr lang="en-US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8695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5" descr="Hubble_Ultra_Deep_Field_Black_point_edit"/>
          <p:cNvPicPr>
            <a:picLocks noChangeAspect="1" noChangeArrowheads="1"/>
          </p:cNvPicPr>
          <p:nvPr/>
        </p:nvPicPr>
        <p:blipFill>
          <a:blip r:embed="rId3" cstate="print"/>
          <a:srcRect t="2287" b="11536"/>
          <a:stretch>
            <a:fillRect/>
          </a:stretch>
        </p:blipFill>
        <p:spPr bwMode="auto">
          <a:xfrm>
            <a:off x="0" y="-315416"/>
            <a:ext cx="9144000" cy="763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836712"/>
            <a:ext cx="8219256" cy="388843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5400" b="0" dirty="0">
                <a:solidFill>
                  <a:srgbClr val="FFFF00"/>
                </a:solidFill>
                <a:effectLst/>
              </a:rPr>
              <a:t>Quantum gravity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and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the beginning of the Universe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r>
              <a:rPr lang="en-US" sz="5400" b="0" dirty="0">
                <a:solidFill>
                  <a:srgbClr val="FFFF00"/>
                </a:solidFill>
                <a:effectLst/>
              </a:rPr>
              <a:t> </a:t>
            </a:r>
            <a:br>
              <a:rPr lang="en-US" sz="5400" b="0" dirty="0">
                <a:solidFill>
                  <a:srgbClr val="FFFF00"/>
                </a:solidFill>
                <a:effectLst/>
              </a:rPr>
            </a:br>
            <a:br>
              <a:rPr lang="en-US" sz="5400" b="0" dirty="0">
                <a:solidFill>
                  <a:srgbClr val="FFFF00"/>
                </a:solidFill>
                <a:effectLst/>
              </a:rPr>
            </a:br>
            <a:endParaRPr lang="de-DE" sz="5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874435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77325C-4EF0-934B-B87E-10F1B8EC0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Beginning of Universe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9FE39D-7C62-5042-8FCD-C43D50DBB5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8" y="2204864"/>
            <a:ext cx="8640960" cy="4032448"/>
          </a:xfrm>
        </p:spPr>
        <p:txBody>
          <a:bodyPr/>
          <a:lstStyle/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Zu </a:t>
            </a:r>
            <a:r>
              <a:rPr lang="en-US" i="1" dirty="0" err="1">
                <a:solidFill>
                  <a:srgbClr val="FFFF00"/>
                </a:solidFill>
              </a:rPr>
              <a:t>Anfang</a:t>
            </a:r>
            <a:r>
              <a:rPr lang="en-US" i="1" dirty="0">
                <a:solidFill>
                  <a:srgbClr val="FFFF00"/>
                </a:solidFill>
              </a:rPr>
              <a:t> war die Welt </a:t>
            </a:r>
            <a:r>
              <a:rPr lang="en-US" i="1" dirty="0" err="1">
                <a:solidFill>
                  <a:srgbClr val="FFFF00"/>
                </a:solidFill>
              </a:rPr>
              <a:t>öd</a:t>
            </a:r>
            <a:r>
              <a:rPr lang="en-US" i="1" dirty="0">
                <a:solidFill>
                  <a:srgbClr val="FFFF00"/>
                </a:solidFill>
              </a:rPr>
              <a:t> und leer und </a:t>
            </a:r>
            <a:r>
              <a:rPr lang="en-US" i="1" dirty="0" err="1">
                <a:solidFill>
                  <a:srgbClr val="FFFF00"/>
                </a:solidFill>
              </a:rPr>
              <a:t>währte</a:t>
            </a:r>
            <a:r>
              <a:rPr lang="en-US" i="1" dirty="0">
                <a:solidFill>
                  <a:srgbClr val="FFFF00"/>
                </a:solidFill>
              </a:rPr>
              <a:t> </a:t>
            </a:r>
            <a:r>
              <a:rPr lang="en-US" i="1" dirty="0" err="1">
                <a:solidFill>
                  <a:srgbClr val="FFFF00"/>
                </a:solidFill>
              </a:rPr>
              <a:t>ewig</a:t>
            </a:r>
            <a:r>
              <a:rPr lang="en-US" i="1" dirty="0">
                <a:solidFill>
                  <a:srgbClr val="FFFF00"/>
                </a:solidFill>
              </a:rPr>
              <a:t>.</a:t>
            </a: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en-US" i="1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i="1" dirty="0">
                <a:solidFill>
                  <a:srgbClr val="FFFF00"/>
                </a:solidFill>
              </a:rPr>
              <a:t>In the beginning the Universe was empty and lasted since ever.</a:t>
            </a:r>
          </a:p>
        </p:txBody>
      </p:sp>
    </p:spTree>
    <p:extLst>
      <p:ext uri="{BB962C8B-B14F-4D97-AF65-F5344CB8AC3E}">
        <p14:creationId xmlns:p14="http://schemas.microsoft.com/office/powerpoint/2010/main" val="227554036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7" descr="QuantumFluctuations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21933" r="11613" b="16629"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ctrTitle" sz="quarter"/>
          </p:nvPr>
        </p:nvSpPr>
        <p:spPr>
          <a:xfrm>
            <a:off x="468313" y="188913"/>
            <a:ext cx="8351837" cy="1008062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 err="1">
                <a:solidFill>
                  <a:schemeClr val="tx2">
                    <a:lumMod val="25000"/>
                  </a:schemeClr>
                </a:solidFill>
              </a:rPr>
              <a:t>Eternal</a:t>
            </a:r>
            <a:r>
              <a:rPr lang="de-DE" dirty="0">
                <a:solidFill>
                  <a:schemeClr val="tx2">
                    <a:lumMod val="25000"/>
                  </a:schemeClr>
                </a:solidFill>
              </a:rPr>
              <a:t> light-</a:t>
            </a:r>
            <a:r>
              <a:rPr lang="de-DE" dirty="0" err="1">
                <a:solidFill>
                  <a:schemeClr val="tx2">
                    <a:lumMod val="25000"/>
                  </a:schemeClr>
                </a:solidFill>
              </a:rPr>
              <a:t>vacuum</a:t>
            </a:r>
            <a:endParaRPr lang="de-DE" dirty="0">
              <a:solidFill>
                <a:schemeClr val="tx2">
                  <a:lumMod val="25000"/>
                </a:schemeClr>
              </a:solidFill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sz="quarter" idx="1"/>
          </p:nvPr>
        </p:nvSpPr>
        <p:spPr>
          <a:xfrm>
            <a:off x="250824" y="2564904"/>
            <a:ext cx="4537200" cy="3672384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Everywhere almost nothing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only fields and their fluctuations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All particles move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with light velocity, </a:t>
            </a:r>
          </a:p>
          <a:p>
            <a:pPr eaLnBrk="1" hangingPunct="1">
              <a:defRPr/>
            </a:pPr>
            <a:r>
              <a:rPr lang="en-US" sz="2400" dirty="0">
                <a:solidFill>
                  <a:schemeClr val="tx2">
                    <a:lumMod val="25000"/>
                  </a:schemeClr>
                </a:solidFill>
                <a:latin typeface="Arial" pitchFamily="34" charset="0"/>
                <a:cs typeface="Arial" pitchFamily="34" charset="0"/>
              </a:rPr>
              <a:t>similar to photons</a:t>
            </a:r>
          </a:p>
          <a:p>
            <a:pPr eaLnBrk="1" hangingPunct="1"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eaLnBrk="1" hangingPunct="1">
              <a:defRPr/>
            </a:pPr>
            <a:endParaRPr lang="en-US" sz="2400" dirty="0">
              <a:solidFill>
                <a:schemeClr val="tx2">
                  <a:lumMod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5" name="Picture 6" descr="lattice-raw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4904"/>
            <a:ext cx="3290931" cy="2676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5382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1498D8-5ADE-8EF8-412C-4B848E58FD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25D91E5-8D57-F9CB-CD35-6AB1E96400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en-US" sz="3600" dirty="0"/>
              <a:t>Quantum gravity is similar to other quantum field theories</a:t>
            </a:r>
          </a:p>
          <a:p>
            <a:r>
              <a:rPr lang="en-US" sz="3600" dirty="0"/>
              <a:t>Difference: metric is tensor, gauge bosons are vectors  ( vierbein, spin connection )</a:t>
            </a:r>
          </a:p>
          <a:p>
            <a:r>
              <a:rPr lang="en-US" sz="3600" dirty="0"/>
              <a:t>Difference: Quantum ( Einstein- ) gravity is not </a:t>
            </a:r>
            <a:r>
              <a:rPr lang="en-US" sz="3600" dirty="0">
                <a:solidFill>
                  <a:srgbClr val="FFFF00"/>
                </a:solidFill>
              </a:rPr>
              <a:t>perturbatively</a:t>
            </a:r>
            <a:r>
              <a:rPr lang="en-US" sz="3600" dirty="0"/>
              <a:t> renormalizable</a:t>
            </a:r>
          </a:p>
          <a:p>
            <a:r>
              <a:rPr lang="en-US" sz="3600" dirty="0"/>
              <a:t>no small dimensionless coupling constant, effective coupling q</a:t>
            </a:r>
            <a:r>
              <a:rPr lang="en-US" sz="3600" baseline="30000" dirty="0"/>
              <a:t>2</a:t>
            </a:r>
            <a:r>
              <a:rPr lang="en-US" sz="3600" dirty="0"/>
              <a:t>/M</a:t>
            </a:r>
            <a:r>
              <a:rPr lang="en-US" sz="3600" baseline="30000" dirty="0"/>
              <a:t>2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640970"/>
      </p:ext>
    </p:extLst>
  </p:cSld>
  <p:clrMapOvr>
    <a:masterClrMapping/>
  </p:clrMapOvr>
  <p:transition spd="med"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02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9FFE2"/>
                </a:solidFill>
              </a:rPr>
              <a:t>Eternal light-vacuum is unstable</a:t>
            </a:r>
          </a:p>
        </p:txBody>
      </p:sp>
      <p:sp>
        <p:nvSpPr>
          <p:cNvPr id="78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57338"/>
            <a:ext cx="8229600" cy="5040312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>
                <a:cs typeface="Arial" pitchFamily="34" charset="0"/>
              </a:rPr>
              <a:t>Slow increase of particle masses 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>
                <a:cs typeface="Arial" pitchFamily="34" charset="0"/>
              </a:rPr>
              <a:t>Only slow change of space-time geometry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400" dirty="0">
                <a:cs typeface="Arial" pitchFamily="34" charset="0"/>
              </a:rPr>
              <a:t>Creation of particles and entropy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/>
              <a:t>Consequence for observation : primordial fluctuations become visible in cosmic background radiation</a:t>
            </a:r>
          </a:p>
          <a:p>
            <a:pPr>
              <a:lnSpc>
                <a:spcPct val="90000"/>
              </a:lnSpc>
              <a:buFont typeface="Wingdings" pitchFamily="2" charset="2"/>
              <a:buChar char="n"/>
              <a:defRPr/>
            </a:pPr>
            <a:r>
              <a:rPr lang="en-US" sz="2400" dirty="0"/>
              <a:t>We see fluctuations in a stage 5000 billion years ago.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  <a:p>
            <a:pPr>
              <a:lnSpc>
                <a:spcPct val="90000"/>
              </a:lnSpc>
              <a:buFont typeface="Wingdings" pitchFamily="2" charset="2"/>
              <a:buNone/>
              <a:defRPr/>
            </a:pPr>
            <a:endParaRPr lang="en-US" dirty="0"/>
          </a:p>
        </p:txBody>
      </p:sp>
      <p:pic>
        <p:nvPicPr>
          <p:cNvPr id="31748" name="Picture 4" descr="ILC_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4581525"/>
            <a:ext cx="3384550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7" descr="QuantumFluctuations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4365625"/>
            <a:ext cx="23034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lattice-raw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1800225" cy="146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0296" name="AutoShape 8"/>
          <p:cNvSpPr>
            <a:spLocks noChangeArrowheads="1"/>
          </p:cNvSpPr>
          <p:nvPr/>
        </p:nvSpPr>
        <p:spPr bwMode="auto">
          <a:xfrm>
            <a:off x="4427538" y="5157788"/>
            <a:ext cx="863600" cy="4318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Garamond" pitchFamily="18" charset="0"/>
              <a:ea typeface="MS PGothic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5380635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The great emptiness story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D51CD5-66BF-7140-A453-B91820F86E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600" y="2780929"/>
            <a:ext cx="7715200" cy="2952328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In the beginning was light-like emptiness.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79173315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C66DD9-C068-2343-9B5D-E5D390900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The big bang story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BDD662-8C82-A94E-9B8D-651AFE72C6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dramatic </a:t>
            </a:r>
            <a:r>
              <a:rPr lang="en-US" sz="2800" dirty="0">
                <a:solidFill>
                  <a:srgbClr val="FFFF00"/>
                </a:solidFill>
              </a:rPr>
              <a:t>hot big bang</a:t>
            </a:r>
          </a:p>
          <a:p>
            <a:r>
              <a:rPr lang="en-US" sz="2800" dirty="0"/>
              <a:t>started 13.7 billion years ago</a:t>
            </a:r>
          </a:p>
          <a:p>
            <a:r>
              <a:rPr lang="en-US" sz="2800" dirty="0"/>
              <a:t>at the beginning extremely short period of </a:t>
            </a:r>
            <a:r>
              <a:rPr lang="en-US" sz="2800" dirty="0">
                <a:solidFill>
                  <a:srgbClr val="FFFF00"/>
                </a:solidFill>
              </a:rPr>
              <a:t>cosmic inflation </a:t>
            </a:r>
            <a:r>
              <a:rPr lang="en-US" sz="2800" dirty="0"/>
              <a:t>with almost exponential expansion of the Universe, duration around 10</a:t>
            </a:r>
            <a:r>
              <a:rPr lang="en-US" sz="2800" baseline="30000" dirty="0"/>
              <a:t>-40</a:t>
            </a:r>
            <a:r>
              <a:rPr lang="en-US" sz="2800" dirty="0"/>
              <a:t> seconds</a:t>
            </a:r>
          </a:p>
          <a:p>
            <a:r>
              <a:rPr lang="en-US" sz="2800" dirty="0">
                <a:solidFill>
                  <a:srgbClr val="FFFF00"/>
                </a:solidFill>
              </a:rPr>
              <a:t>start with singularity </a:t>
            </a:r>
            <a:r>
              <a:rPr lang="en-US" sz="2800" dirty="0"/>
              <a:t>: our whole observable Universe evolves from one point</a:t>
            </a:r>
          </a:p>
          <a:p>
            <a:endParaRPr lang="en-US" dirty="0"/>
          </a:p>
        </p:txBody>
      </p:sp>
      <p:pic>
        <p:nvPicPr>
          <p:cNvPr id="4" name="Picture 2" descr="expand_universe_capsule_history">
            <a:extLst>
              <a:ext uri="{FF2B5EF4-FFF2-40B4-BE49-F238E27FC236}">
                <a16:creationId xmlns:a16="http://schemas.microsoft.com/office/drawing/2014/main" id="{996140C7-224B-5F41-94C1-59182269E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8" b="17706"/>
          <a:stretch>
            <a:fillRect/>
          </a:stretch>
        </p:blipFill>
        <p:spPr>
          <a:xfrm>
            <a:off x="2987824" y="5035747"/>
            <a:ext cx="3096344" cy="182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28886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D3BDEB-7955-5C4D-846A-D1F44901AE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Field relativity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25C481-44C0-F24A-8953-03E486A9C8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0"/>
            <a:ext cx="8435280" cy="4525963"/>
          </a:xfrm>
        </p:spPr>
        <p:txBody>
          <a:bodyPr/>
          <a:lstStyle/>
          <a:p>
            <a:r>
              <a:rPr lang="en-US" dirty="0"/>
              <a:t>Both stories are equivalent</a:t>
            </a:r>
          </a:p>
          <a:p>
            <a:r>
              <a:rPr lang="en-US" dirty="0"/>
              <a:t>related by field transformation of the metric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different metrics related by Weyl transformation, which depends on scalar field ( </a:t>
            </a:r>
            <a:r>
              <a:rPr lang="en-US" dirty="0" err="1"/>
              <a:t>inflaton</a:t>
            </a:r>
            <a:r>
              <a:rPr lang="en-US" dirty="0"/>
              <a:t> )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760E35D2-6C40-8B42-A571-A7E6295A0F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 r="55547"/>
          <a:stretch>
            <a:fillRect/>
          </a:stretch>
        </p:blipFill>
        <p:spPr bwMode="auto">
          <a:xfrm>
            <a:off x="3347864" y="3140968"/>
            <a:ext cx="2016869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816187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de-DE" dirty="0">
                <a:solidFill>
                  <a:srgbClr val="33CCFF"/>
                </a:solidFill>
              </a:rPr>
              <a:t>Field - </a:t>
            </a:r>
            <a:r>
              <a:rPr lang="de-DE" dirty="0" err="1">
                <a:solidFill>
                  <a:srgbClr val="33CCFF"/>
                </a:solidFill>
              </a:rPr>
              <a:t>singularity</a:t>
            </a:r>
            <a:endParaRPr lang="de-DE" dirty="0">
              <a:solidFill>
                <a:srgbClr val="33CCFF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n"/>
              <a:defRPr/>
            </a:pPr>
            <a:r>
              <a:rPr lang="de-DE" dirty="0"/>
              <a:t>Big Bang </a:t>
            </a:r>
            <a:r>
              <a:rPr lang="de-DE" dirty="0" err="1"/>
              <a:t>is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- </a:t>
            </a:r>
            <a:r>
              <a:rPr lang="de-DE" dirty="0" err="1"/>
              <a:t>singularity</a:t>
            </a:r>
            <a:r>
              <a:rPr lang="de-DE" dirty="0"/>
              <a:t> </a:t>
            </a:r>
          </a:p>
          <a:p>
            <a:pPr>
              <a:buFont typeface="Wingdings" pitchFamily="2" charset="2"/>
              <a:buChar char="n"/>
              <a:defRPr/>
            </a:pPr>
            <a:r>
              <a:rPr lang="de-DE" dirty="0" err="1"/>
              <a:t>similar</a:t>
            </a:r>
            <a:r>
              <a:rPr lang="de-DE" dirty="0"/>
              <a:t> ( but not </a:t>
            </a:r>
            <a:r>
              <a:rPr lang="de-DE" dirty="0" err="1"/>
              <a:t>identical</a:t>
            </a:r>
            <a:r>
              <a:rPr lang="de-DE" dirty="0"/>
              <a:t> </a:t>
            </a:r>
            <a:r>
              <a:rPr lang="de-DE" dirty="0" err="1"/>
              <a:t>with</a:t>
            </a:r>
            <a:r>
              <a:rPr lang="de-DE" dirty="0"/>
              <a:t> )</a:t>
            </a:r>
          </a:p>
          <a:p>
            <a:pPr>
              <a:buFont typeface="Wingdings" pitchFamily="2" charset="2"/>
              <a:buNone/>
              <a:defRPr/>
            </a:pPr>
            <a:r>
              <a:rPr lang="de-DE" dirty="0"/>
              <a:t>    </a:t>
            </a:r>
            <a:r>
              <a:rPr lang="de-DE" dirty="0" err="1"/>
              <a:t>coordinate</a:t>
            </a:r>
            <a:r>
              <a:rPr lang="de-DE" dirty="0"/>
              <a:t> - </a:t>
            </a:r>
            <a:r>
              <a:rPr lang="de-DE" dirty="0" err="1"/>
              <a:t>singularity</a:t>
            </a:r>
            <a:endParaRPr lang="de-DE" dirty="0"/>
          </a:p>
        </p:txBody>
      </p:sp>
      <p:pic>
        <p:nvPicPr>
          <p:cNvPr id="86020" name="Picture 2" descr="C:\Users\wetteric\Pictures\Cosmobilder\Antarkt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3860800"/>
            <a:ext cx="2808288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6021" name="Picture 3" descr="C:\Users\wetteric\Pictures\Cosmobilder\erdekart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3860800"/>
            <a:ext cx="4752975" cy="237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 r="55547"/>
          <a:stretch>
            <a:fillRect/>
          </a:stretch>
        </p:blipFill>
        <p:spPr bwMode="auto">
          <a:xfrm>
            <a:off x="6432725" y="1844824"/>
            <a:ext cx="2016869" cy="100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8441429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95F62AB-A01C-6C41-86EF-EACCAEABCBDE}"/>
              </a:ext>
            </a:extLst>
          </p:cNvPr>
          <p:cNvSpPr txBox="1"/>
          <p:nvPr/>
        </p:nvSpPr>
        <p:spPr>
          <a:xfrm>
            <a:off x="7020272" y="5805264"/>
            <a:ext cx="8675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22391096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A3154-2E81-8211-B70F-AEEEFD6E60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Quantum gravity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D82945-6CA1-BC2D-2A17-5033C0EFBAD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3528" y="1600200"/>
            <a:ext cx="8820472" cy="45259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Quantum gravity is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>
                <a:solidFill>
                  <a:srgbClr val="FFFF00"/>
                </a:solidFill>
              </a:rPr>
              <a:t>non-perturbatively renormalizable</a:t>
            </a:r>
          </a:p>
          <a:p>
            <a:pPr marL="0" indent="0">
              <a:buNone/>
            </a:pPr>
            <a:endParaRPr lang="en-US" dirty="0">
              <a:solidFill>
                <a:srgbClr val="FFFF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Asymptotic safety : non-perturbative renormalizabilty</a:t>
            </a:r>
          </a:p>
          <a:p>
            <a:pPr marL="0" indent="0">
              <a:buNone/>
            </a:pPr>
            <a:r>
              <a:rPr lang="en-US" dirty="0">
                <a:solidFill>
                  <a:srgbClr val="FFFF00"/>
                </a:solidFill>
              </a:rPr>
              <a:t>      </a:t>
            </a:r>
            <a:r>
              <a:rPr lang="en-US" dirty="0">
                <a:solidFill>
                  <a:srgbClr val="E5FFF5"/>
                </a:solidFill>
              </a:rPr>
              <a:t>Weinberg, Reuter, …</a:t>
            </a:r>
          </a:p>
          <a:p>
            <a:pPr marL="0" indent="0">
              <a:buNone/>
            </a:pPr>
            <a:endParaRPr lang="en-US" dirty="0">
              <a:solidFill>
                <a:srgbClr val="E5FFF5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E5FFF5"/>
                </a:solidFill>
              </a:rPr>
              <a:t>Use </a:t>
            </a:r>
            <a:r>
              <a:rPr lang="en-US" dirty="0">
                <a:solidFill>
                  <a:srgbClr val="FFFF00"/>
                </a:solidFill>
              </a:rPr>
              <a:t>functional renormalization !</a:t>
            </a:r>
          </a:p>
        </p:txBody>
      </p:sp>
    </p:spTree>
    <p:extLst>
      <p:ext uri="{BB962C8B-B14F-4D97-AF65-F5344CB8AC3E}">
        <p14:creationId xmlns:p14="http://schemas.microsoft.com/office/powerpoint/2010/main" val="39263056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171931-68BB-6BA6-30EB-F8D77B389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Renormalizability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438BD0-9AED-FF96-1EC7-66CCEF94CE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07704" y="2492896"/>
            <a:ext cx="6408712" cy="3633267"/>
          </a:xfrm>
        </p:spPr>
        <p:txBody>
          <a:bodyPr/>
          <a:lstStyle/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Theory can be extrapolated to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infinitely small distances or </a:t>
            </a:r>
          </a:p>
          <a:p>
            <a:pPr marL="0" indent="0">
              <a:buNone/>
            </a:pPr>
            <a:r>
              <a:rPr lang="en-US" sz="4000" i="1" dirty="0">
                <a:solidFill>
                  <a:srgbClr val="FFFF00"/>
                </a:solidFill>
              </a:rPr>
              <a:t>infinitely large energies.</a:t>
            </a:r>
          </a:p>
        </p:txBody>
      </p:sp>
    </p:spTree>
    <p:extLst>
      <p:ext uri="{BB962C8B-B14F-4D97-AF65-F5344CB8AC3E}">
        <p14:creationId xmlns:p14="http://schemas.microsoft.com/office/powerpoint/2010/main" val="1538663418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853EB-51CD-F64D-BC9C-FBE7F5AC3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9FFE2"/>
                </a:solidFill>
              </a:rPr>
              <a:t>Flowing couplings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2E3CD2E-0BBC-9D48-B05F-78CB45FB02B4}"/>
              </a:ext>
            </a:extLst>
          </p:cNvPr>
          <p:cNvSpPr/>
          <p:nvPr/>
        </p:nvSpPr>
        <p:spPr>
          <a:xfrm>
            <a:off x="251520" y="1556792"/>
            <a:ext cx="871296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+mn-lt"/>
              </a:rPr>
              <a:t>Couplings change with renormalization scale k due to ( quantum ) fluctuations.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  <a:p>
            <a:r>
              <a:rPr lang="en-US" dirty="0">
                <a:solidFill>
                  <a:srgbClr val="FFFF00"/>
                </a:solidFill>
                <a:latin typeface="+mn-lt"/>
              </a:rPr>
              <a:t>Renormalization scale k : Only fluctuations with momenta larger k are included. </a:t>
            </a:r>
          </a:p>
          <a:p>
            <a:endParaRPr lang="en-US" dirty="0">
              <a:solidFill>
                <a:srgbClr val="FFFF00"/>
              </a:solidFill>
              <a:latin typeface="+mn-lt"/>
            </a:endParaRPr>
          </a:p>
          <a:p>
            <a:r>
              <a:rPr lang="en-US" dirty="0">
                <a:latin typeface="+mn-lt"/>
              </a:rPr>
              <a:t>Flow of k to zero : all fluctuations included,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IR-limit</a:t>
            </a:r>
          </a:p>
          <a:p>
            <a:r>
              <a:rPr lang="en-US" dirty="0">
                <a:latin typeface="+mn-lt"/>
              </a:rPr>
              <a:t>Flow of k to infinity :  </a:t>
            </a:r>
            <a:r>
              <a:rPr lang="en-US" dirty="0">
                <a:solidFill>
                  <a:srgbClr val="FFFF00"/>
                </a:solidFill>
                <a:latin typeface="+mn-lt"/>
              </a:rPr>
              <a:t>UV-limit</a:t>
            </a:r>
          </a:p>
        </p:txBody>
      </p:sp>
    </p:spTree>
    <p:extLst>
      <p:ext uri="{BB962C8B-B14F-4D97-AF65-F5344CB8AC3E}">
        <p14:creationId xmlns:p14="http://schemas.microsoft.com/office/powerpoint/2010/main" val="2223447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AD6A1-E3E9-013A-FAFE-05A9419B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00FFDC"/>
                </a:solidFill>
              </a:rPr>
              <a:t>Ultraviolet fixed point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CD66DF-4DF7-71E8-5F67-22F6B518E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7200" y="1844824"/>
            <a:ext cx="8229600" cy="4738538"/>
          </a:xfrm>
        </p:spPr>
        <p:txBody>
          <a:bodyPr/>
          <a:lstStyle/>
          <a:p>
            <a:r>
              <a:rPr lang="en-US" sz="2800" dirty="0"/>
              <a:t>Flow of couplings stops</a:t>
            </a:r>
          </a:p>
          <a:p>
            <a:endParaRPr lang="en-US" sz="2800" dirty="0"/>
          </a:p>
          <a:p>
            <a:r>
              <a:rPr lang="en-US" sz="2800" dirty="0"/>
              <a:t>Renormalizable theories have ultraviolet fixed point in the scale dependence of couplings </a:t>
            </a:r>
          </a:p>
          <a:p>
            <a:pPr marL="0" indent="0">
              <a:buNone/>
            </a:pPr>
            <a:r>
              <a:rPr lang="en-US" sz="2800" dirty="0"/>
              <a:t>   ( renormalization flow )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sz="2800" dirty="0">
                <a:solidFill>
                  <a:srgbClr val="FFFF00"/>
                </a:solidFill>
              </a:rPr>
              <a:t>Theory can be extrapolated to arbitrary short distances</a:t>
            </a:r>
          </a:p>
          <a:p>
            <a:endParaRPr lang="en-US" sz="2800" dirty="0">
              <a:solidFill>
                <a:srgbClr val="FFFF00"/>
              </a:solidFill>
            </a:endParaRPr>
          </a:p>
          <a:p>
            <a:r>
              <a:rPr lang="en-US" sz="2800" dirty="0"/>
              <a:t>Completeness</a:t>
            </a:r>
          </a:p>
        </p:txBody>
      </p:sp>
    </p:spTree>
    <p:extLst>
      <p:ext uri="{BB962C8B-B14F-4D97-AF65-F5344CB8AC3E}">
        <p14:creationId xmlns:p14="http://schemas.microsoft.com/office/powerpoint/2010/main" val="1962192615"/>
      </p:ext>
    </p:extLst>
  </p:cSld>
  <p:clrMapOvr>
    <a:masterClrMapping/>
  </p:clrMapOvr>
  <p:transition spd="med"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FAULTFONTSIZE" val="10"/>
</p:tagLst>
</file>

<file path=ppt/theme/theme1.xml><?xml version="1.0" encoding="utf-8"?>
<a:theme xmlns:a="http://schemas.openxmlformats.org/drawingml/2006/main" name="Strömung">
  <a:themeElements>
    <a:clrScheme name="Strömung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ömung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de-DE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aramond" pitchFamily="18" charset="0"/>
          </a:defRPr>
        </a:defPPr>
      </a:lstStyle>
    </a:lnDef>
  </a:objectDefaults>
  <a:extraClrSchemeLst>
    <a:extraClrScheme>
      <a:clrScheme name="Strömung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ömung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ömung 10">
        <a:dk1>
          <a:srgbClr val="000514"/>
        </a:dk1>
        <a:lt1>
          <a:srgbClr val="FF0000"/>
        </a:lt1>
        <a:dk2>
          <a:srgbClr val="003399"/>
        </a:dk2>
        <a:lt2>
          <a:srgbClr val="E9341B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0000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18516</TotalTime>
  <Words>1226</Words>
  <Application>Microsoft Macintosh PowerPoint</Application>
  <PresentationFormat>On-screen Show (4:3)</PresentationFormat>
  <Paragraphs>239</Paragraphs>
  <Slides>55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9" baseType="lpstr">
      <vt:lpstr>Arial</vt:lpstr>
      <vt:lpstr>Garamond</vt:lpstr>
      <vt:lpstr>Wingdings</vt:lpstr>
      <vt:lpstr>Strömung</vt:lpstr>
      <vt:lpstr>Quantum gravity predictions for particle physics and cosmology   </vt:lpstr>
      <vt:lpstr>quantum gravity</vt:lpstr>
      <vt:lpstr>Graviton fluctuations matter</vt:lpstr>
      <vt:lpstr>Quantum gravity</vt:lpstr>
      <vt:lpstr>Quantum gravity</vt:lpstr>
      <vt:lpstr>Quantum gravity</vt:lpstr>
      <vt:lpstr>Renormalizability</vt:lpstr>
      <vt:lpstr>Flowing couplings</vt:lpstr>
      <vt:lpstr>Ultraviolet fixed point</vt:lpstr>
      <vt:lpstr>Asymptotic safety     Asymptotic freedom</vt:lpstr>
      <vt:lpstr>Asymptotically safe gravity</vt:lpstr>
      <vt:lpstr>Quantum  gravity predictions  for particle physics</vt:lpstr>
      <vt:lpstr>Prediction of mass of Higgs boson</vt:lpstr>
      <vt:lpstr>Why can quantum gravity make predictions for particle physics ?</vt:lpstr>
      <vt:lpstr>Quartic scalar coupling</vt:lpstr>
      <vt:lpstr>Quantum fluctuations induce running couplings</vt:lpstr>
      <vt:lpstr>Quantum fluctuations induce running couplings</vt:lpstr>
      <vt:lpstr>key points</vt:lpstr>
      <vt:lpstr>PowerPoint Presentation</vt:lpstr>
      <vt:lpstr>Near Planck mass gravity is not weak !  Predictive power !</vt:lpstr>
      <vt:lpstr>Graviton fluctuations erase  quartic scalar coupling</vt:lpstr>
      <vt:lpstr>Fixed point</vt:lpstr>
      <vt:lpstr>Gravitational contribution to running quartic coupling</vt:lpstr>
      <vt:lpstr>Strength of gravity</vt:lpstr>
      <vt:lpstr>Flowing Planck mass</vt:lpstr>
      <vt:lpstr>Flowing Planck mass</vt:lpstr>
      <vt:lpstr>Enhanced predictivity for  UV – fixed point</vt:lpstr>
      <vt:lpstr>Conclusion (1)</vt:lpstr>
      <vt:lpstr>Quantum gravity predictions  for  cosmology</vt:lpstr>
      <vt:lpstr>Quintessential inflation</vt:lpstr>
      <vt:lpstr>Scaling solutions</vt:lpstr>
      <vt:lpstr>Scaling solutions are restrictive</vt:lpstr>
      <vt:lpstr>Scaling solutions and cosmology</vt:lpstr>
      <vt:lpstr>Quantum gravity : these potentials are not arbitrary</vt:lpstr>
      <vt:lpstr>Dilaton quantum gravity</vt:lpstr>
      <vt:lpstr>Scaling potential in  standard model</vt:lpstr>
      <vt:lpstr>Scaling solution : flat potential</vt:lpstr>
      <vt:lpstr>Derivative expansion of effective action</vt:lpstr>
      <vt:lpstr>Coefficient of curvature scalar in standard model</vt:lpstr>
      <vt:lpstr>Scaling solution : flat potential, non-minimal scalar- gravity coupling</vt:lpstr>
      <vt:lpstr>Scaling solution in Einstein frame</vt:lpstr>
      <vt:lpstr>Weyl transformation for variable gravity</vt:lpstr>
      <vt:lpstr>Scaling solution</vt:lpstr>
      <vt:lpstr>Asymptotic solution of cosmological constant problem</vt:lpstr>
      <vt:lpstr>Cosmological solution</vt:lpstr>
      <vt:lpstr>Conclusion (2)</vt:lpstr>
      <vt:lpstr>Quantum gravity and the beginning of the Universe    </vt:lpstr>
      <vt:lpstr>Beginning of Universe</vt:lpstr>
      <vt:lpstr>Eternal light-vacuum</vt:lpstr>
      <vt:lpstr>Eternal light-vacuum is unstable</vt:lpstr>
      <vt:lpstr>The great emptiness story</vt:lpstr>
      <vt:lpstr>The big bang story</vt:lpstr>
      <vt:lpstr>Field relativity</vt:lpstr>
      <vt:lpstr>Field - singularity</vt:lpstr>
      <vt:lpstr>PowerPoint Presentation</vt:lpstr>
    </vt:vector>
  </TitlesOfParts>
  <Company>Theoretische Physik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DEK</dc:title>
  <dc:creator>C. Wetterich</dc:creator>
  <cp:lastModifiedBy>christof wetterich</cp:lastModifiedBy>
  <cp:revision>630</cp:revision>
  <cp:lastPrinted>2019-03-11T09:40:50Z</cp:lastPrinted>
  <dcterms:created xsi:type="dcterms:W3CDTF">2003-07-05T08:41:24Z</dcterms:created>
  <dcterms:modified xsi:type="dcterms:W3CDTF">2023-05-09T09:04:05Z</dcterms:modified>
</cp:coreProperties>
</file>