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68"/>
  </p:notesMasterIdLst>
  <p:handoutMasterIdLst>
    <p:handoutMasterId r:id="rId69"/>
  </p:handoutMasterIdLst>
  <p:sldIdLst>
    <p:sldId id="1067" r:id="rId2"/>
    <p:sldId id="1451" r:id="rId3"/>
    <p:sldId id="1408" r:id="rId4"/>
    <p:sldId id="1456" r:id="rId5"/>
    <p:sldId id="1440" r:id="rId6"/>
    <p:sldId id="1441" r:id="rId7"/>
    <p:sldId id="1442" r:id="rId8"/>
    <p:sldId id="1454" r:id="rId9"/>
    <p:sldId id="1443" r:id="rId10"/>
    <p:sldId id="1445" r:id="rId11"/>
    <p:sldId id="302" r:id="rId12"/>
    <p:sldId id="1453" r:id="rId13"/>
    <p:sldId id="1255" r:id="rId14"/>
    <p:sldId id="1336" r:id="rId15"/>
    <p:sldId id="1349" r:id="rId16"/>
    <p:sldId id="573" r:id="rId17"/>
    <p:sldId id="1298" r:id="rId18"/>
    <p:sldId id="1368" r:id="rId19"/>
    <p:sldId id="664" r:id="rId20"/>
    <p:sldId id="675" r:id="rId21"/>
    <p:sldId id="1464" r:id="rId22"/>
    <p:sldId id="1362" r:id="rId23"/>
    <p:sldId id="1357" r:id="rId24"/>
    <p:sldId id="1373" r:id="rId25"/>
    <p:sldId id="1353" r:id="rId26"/>
    <p:sldId id="1404" r:id="rId27"/>
    <p:sldId id="1366" r:id="rId28"/>
    <p:sldId id="1363" r:id="rId29"/>
    <p:sldId id="1330" r:id="rId30"/>
    <p:sldId id="1465" r:id="rId31"/>
    <p:sldId id="1461" r:id="rId32"/>
    <p:sldId id="1262" r:id="rId33"/>
    <p:sldId id="1452" r:id="rId34"/>
    <p:sldId id="1466" r:id="rId35"/>
    <p:sldId id="1467" r:id="rId36"/>
    <p:sldId id="1455" r:id="rId37"/>
    <p:sldId id="1410" r:id="rId38"/>
    <p:sldId id="270" r:id="rId39"/>
    <p:sldId id="1411" r:id="rId40"/>
    <p:sldId id="1420" r:id="rId41"/>
    <p:sldId id="1427" r:id="rId42"/>
    <p:sldId id="271" r:id="rId43"/>
    <p:sldId id="1457" r:id="rId44"/>
    <p:sldId id="1446" r:id="rId45"/>
    <p:sldId id="1447" r:id="rId46"/>
    <p:sldId id="1448" r:id="rId47"/>
    <p:sldId id="1449" r:id="rId48"/>
    <p:sldId id="1462" r:id="rId49"/>
    <p:sldId id="1422" r:id="rId50"/>
    <p:sldId id="1424" r:id="rId51"/>
    <p:sldId id="1423" r:id="rId52"/>
    <p:sldId id="1425" r:id="rId53"/>
    <p:sldId id="282" r:id="rId54"/>
    <p:sldId id="1458" r:id="rId55"/>
    <p:sldId id="1463" r:id="rId56"/>
    <p:sldId id="1407" r:id="rId57"/>
    <p:sldId id="1415" r:id="rId58"/>
    <p:sldId id="1417" r:id="rId59"/>
    <p:sldId id="1460" r:id="rId60"/>
    <p:sldId id="1459" r:id="rId61"/>
    <p:sldId id="1224" r:id="rId62"/>
    <p:sldId id="1223" r:id="rId63"/>
    <p:sldId id="1444" r:id="rId64"/>
    <p:sldId id="1364" r:id="rId65"/>
    <p:sldId id="1229" r:id="rId66"/>
    <p:sldId id="1351" r:id="rId67"/>
  </p:sldIdLst>
  <p:sldSz cx="9144000" cy="6858000" type="screen4x3"/>
  <p:notesSz cx="6858000" cy="9144000"/>
  <p:custDataLst>
    <p:tags r:id="rId7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DC"/>
    <a:srgbClr val="0033CC"/>
    <a:srgbClr val="00FF00"/>
    <a:srgbClr val="33CCFF"/>
    <a:srgbClr val="33CC33"/>
    <a:srgbClr val="009900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6"/>
    <p:restoredTop sz="94660"/>
  </p:normalViewPr>
  <p:slideViewPr>
    <p:cSldViewPr>
      <p:cViewPr varScale="1">
        <p:scale>
          <a:sx n="148" d="100"/>
          <a:sy n="148" d="100"/>
        </p:scale>
        <p:origin x="6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15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7/5/23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7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42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2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4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5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61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00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4446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FFE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5630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89" r:id="rId12"/>
    <p:sldLayoutId id="21474842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2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4810546"/>
          </a:xfrm>
        </p:spPr>
        <p:txBody>
          <a:bodyPr/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Quantum gravity predictions for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particle physics and cosmology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6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D6A1-E3E9-013A-FAFE-05A9419B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DC"/>
                </a:solidFill>
              </a:rPr>
              <a:t>Ultraviolet fixed point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D66DF-4DF7-71E8-5F67-22F6B518E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8363272" cy="5098578"/>
          </a:xfrm>
        </p:spPr>
        <p:txBody>
          <a:bodyPr/>
          <a:lstStyle/>
          <a:p>
            <a:r>
              <a:rPr lang="en-US" sz="2800" dirty="0"/>
              <a:t>Flow of dimensionless couplings stops as k increases towards infinity</a:t>
            </a:r>
          </a:p>
          <a:p>
            <a:endParaRPr lang="en-US" sz="2800" dirty="0"/>
          </a:p>
          <a:p>
            <a:r>
              <a:rPr lang="en-US" sz="2800" dirty="0"/>
              <a:t>Renormalizable theories have ultraviolet fixed point in the scale dependence of couplings </a:t>
            </a:r>
          </a:p>
          <a:p>
            <a:pPr marL="0" indent="0">
              <a:buNone/>
            </a:pPr>
            <a:r>
              <a:rPr lang="en-US" sz="2800" dirty="0"/>
              <a:t>   ( renormalization flow 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Theory can be extrapolated to arbitrarily short distances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/>
              <a:t>Completeness</a:t>
            </a:r>
          </a:p>
        </p:txBody>
      </p:sp>
    </p:spTree>
    <p:extLst>
      <p:ext uri="{BB962C8B-B14F-4D97-AF65-F5344CB8AC3E}">
        <p14:creationId xmlns:p14="http://schemas.microsoft.com/office/powerpoint/2010/main" val="19621926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el 1"/>
          <p:cNvSpPr txBox="1">
            <a:spLocks noGrp="1"/>
          </p:cNvSpPr>
          <p:nvPr>
            <p:ph type="title"/>
          </p:nvPr>
        </p:nvSpPr>
        <p:spPr>
          <a:xfrm>
            <a:off x="468312" y="620712"/>
            <a:ext cx="8229601" cy="14398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3CCFF"/>
                </a:solidFill>
              </a:defRPr>
            </a:lvl1pPr>
          </a:lstStyle>
          <a:p>
            <a:r>
              <a:rPr dirty="0"/>
              <a:t>Asymptotic safety     Asymptotic freedom</a:t>
            </a:r>
          </a:p>
        </p:txBody>
      </p:sp>
      <p:pic>
        <p:nvPicPr>
          <p:cNvPr id="35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2703483"/>
            <a:ext cx="3517901" cy="2427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12" y="2703483"/>
            <a:ext cx="3743326" cy="237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TextBox 2"/>
          <p:cNvSpPr txBox="1"/>
          <p:nvPr/>
        </p:nvSpPr>
        <p:spPr>
          <a:xfrm>
            <a:off x="600501" y="4869160"/>
            <a:ext cx="824625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9819-1BD5-2E72-636C-089D13025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DC"/>
                </a:solidFill>
              </a:rPr>
              <a:t>Asymptotically safe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C4E12-40E0-E777-E9EF-0E45CA835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2780928"/>
            <a:ext cx="7560840" cy="3345235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>
                <a:solidFill>
                  <a:srgbClr val="FFFF00"/>
                </a:solidFill>
              </a:rPr>
              <a:t>Ultraviolet fixed point exists for </a:t>
            </a:r>
          </a:p>
          <a:p>
            <a:pPr marL="0" indent="0">
              <a:buNone/>
            </a:pPr>
            <a:r>
              <a:rPr lang="en-US" sz="3600" i="1" dirty="0">
                <a:solidFill>
                  <a:srgbClr val="FFFF00"/>
                </a:solidFill>
              </a:rPr>
              <a:t>quantum field theory for metric ( or vierbein ).</a:t>
            </a:r>
          </a:p>
        </p:txBody>
      </p:sp>
    </p:spTree>
    <p:extLst>
      <p:ext uri="{BB962C8B-B14F-4D97-AF65-F5344CB8AC3E}">
        <p14:creationId xmlns:p14="http://schemas.microsoft.com/office/powerpoint/2010/main" val="170261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81D381-B8D4-BA40-97C2-65EBEFEE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252520" cy="7272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A7C62-07FE-FA44-8888-A2611DA4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64704"/>
            <a:ext cx="8229600" cy="244827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 gravity predictions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for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470756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Prediction of mass of Higgs boson</a:t>
            </a:r>
            <a:endParaRPr lang="de-DE" sz="4000" dirty="0">
              <a:solidFill>
                <a:srgbClr val="FFFF00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554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C572-F848-E045-B13C-1D421B4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09046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Why can quantum gravity make predictions for particle physics ?</a:t>
            </a:r>
          </a:p>
        </p:txBody>
      </p:sp>
    </p:spTree>
    <p:extLst>
      <p:ext uri="{BB962C8B-B14F-4D97-AF65-F5344CB8AC3E}">
        <p14:creationId xmlns:p14="http://schemas.microsoft.com/office/powerpoint/2010/main" val="306881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Quartic scalar coupling</a:t>
            </a:r>
            <a:endParaRPr lang="de-DE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2376264"/>
          </a:xfrm>
        </p:spPr>
        <p:txBody>
          <a:bodyPr/>
          <a:lstStyle/>
          <a:p>
            <a:pPr>
              <a:buNone/>
            </a:pPr>
            <a:r>
              <a:rPr lang="en-US" dirty="0"/>
              <a:t>prediction of mass of Higgs boson</a:t>
            </a:r>
          </a:p>
          <a:p>
            <a:pPr>
              <a:buNone/>
            </a:pPr>
            <a:r>
              <a:rPr lang="en-US" dirty="0"/>
              <a:t>                                =</a:t>
            </a:r>
          </a:p>
          <a:p>
            <a:pPr>
              <a:buNone/>
            </a:pPr>
            <a:r>
              <a:rPr lang="en-US" dirty="0"/>
              <a:t>prediction of value of quartic scalar coupling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endParaRPr lang="en-US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/>
              <a:t>at Fermi scale</a:t>
            </a:r>
            <a:endParaRPr lang="de-DE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1DD363A-0FBB-6948-AD77-9A01F4B2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517233"/>
            <a:ext cx="2379392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6607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running quartic scalar coupling, gauge couplings and Yukawa couplings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EA2CB-652A-6E40-9A18-053CD8994C68}"/>
              </a:ext>
            </a:extLst>
          </p:cNvPr>
          <p:cNvSpPr txBox="1"/>
          <p:nvPr/>
        </p:nvSpPr>
        <p:spPr>
          <a:xfrm>
            <a:off x="7668344" y="5999803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Degrassi et 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C5828-D9AA-4A45-9C89-ED839395BC4B}"/>
              </a:ext>
            </a:extLst>
          </p:cNvPr>
          <p:cNvSpPr txBox="1"/>
          <p:nvPr/>
        </p:nvSpPr>
        <p:spPr>
          <a:xfrm>
            <a:off x="323528" y="5999802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Bethke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1061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Quantum fluctuations induce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/>
              <a:t>connect Planck scale and Fermi scale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3DF22C1F-F4E0-444A-8458-4DCDA9F4D757}"/>
              </a:ext>
            </a:extLst>
          </p:cNvPr>
          <p:cNvSpPr/>
          <p:nvPr/>
        </p:nvSpPr>
        <p:spPr bwMode="auto">
          <a:xfrm rot="20260796">
            <a:off x="6894299" y="5688243"/>
            <a:ext cx="978408" cy="288032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489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9DCFF"/>
                </a:solidFill>
              </a:rPr>
              <a:t>key points</a:t>
            </a:r>
            <a:endParaRPr lang="de-DE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/>
              <a:t>great desert</a:t>
            </a:r>
          </a:p>
          <a:p>
            <a:pPr marL="0" indent="0">
              <a:buNone/>
            </a:pPr>
            <a:r>
              <a:rPr lang="en-US"/>
              <a:t>   ( solution of hierarchy problem at high scale )</a:t>
            </a:r>
          </a:p>
          <a:p>
            <a:r>
              <a:rPr lang="en-US"/>
              <a:t>high scale fixed point</a:t>
            </a:r>
          </a:p>
          <a:p>
            <a:r>
              <a:rPr lang="en-US"/>
              <a:t>vanishing scalar coupling at fixed point</a:t>
            </a:r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236903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3A29-B49E-FD5F-1D96-1C08D0E2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365841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3243824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tteric\Pictures\Material_Talks\desert2_db_IMG_31531.jpg"/>
          <p:cNvPicPr>
            <a:picLocks noChangeAspect="1" noChangeArrowheads="1"/>
          </p:cNvPicPr>
          <p:nvPr/>
        </p:nvPicPr>
        <p:blipFill>
          <a:blip r:embed="rId2" cstate="print"/>
          <a:srcRect l="6546" t="3801" r="5500"/>
          <a:stretch>
            <a:fillRect/>
          </a:stretch>
        </p:blipFill>
        <p:spPr bwMode="auto">
          <a:xfrm>
            <a:off x="0" y="0"/>
            <a:ext cx="9341261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347864" y="5085184"/>
            <a:ext cx="633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no </a:t>
            </a:r>
            <a:r>
              <a:rPr lang="en-US" sz="4800" err="1">
                <a:solidFill>
                  <a:srgbClr val="FF0000"/>
                </a:solidFill>
              </a:rPr>
              <a:t>supersymmetry</a:t>
            </a:r>
            <a:endParaRPr lang="de-DE" sz="480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flipH="1">
            <a:off x="1305349" y="3356992"/>
            <a:ext cx="4346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</a:rPr>
              <a:t>no low scale </a:t>
            </a:r>
          </a:p>
          <a:p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</a:rPr>
              <a:t>higher dimensions</a:t>
            </a:r>
            <a:endParaRPr lang="de-DE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92080" y="2132856"/>
            <a:ext cx="273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9900"/>
                </a:solidFill>
              </a:rPr>
              <a:t>no </a:t>
            </a:r>
            <a:r>
              <a:rPr lang="en-US" sz="2800" err="1">
                <a:solidFill>
                  <a:srgbClr val="009900"/>
                </a:solidFill>
              </a:rPr>
              <a:t>technicolor</a:t>
            </a:r>
            <a:endParaRPr lang="de-DE" sz="2800">
              <a:solidFill>
                <a:srgbClr val="0099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16216" y="1484784"/>
            <a:ext cx="2600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C0099"/>
                </a:solidFill>
              </a:rPr>
              <a:t>no multi-Higgs model</a:t>
            </a:r>
            <a:endParaRPr lang="de-DE" sz="2000">
              <a:solidFill>
                <a:srgbClr val="CC0099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764705"/>
            <a:ext cx="475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Planck scale, gravity</a:t>
            </a:r>
            <a:endParaRPr lang="de-D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43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E9A5-B421-9EAA-83F2-A18D1D65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DC"/>
                </a:solidFill>
              </a:rPr>
              <a:t>Oasis in the desert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604AC-FA61-F183-C49C-17CFB3362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</a:t>
            </a:r>
          </a:p>
          <a:p>
            <a:r>
              <a:rPr lang="en-US" dirty="0"/>
              <a:t>Mass generation for neutrinos</a:t>
            </a:r>
          </a:p>
          <a:p>
            <a:r>
              <a:rPr lang="en-US" dirty="0"/>
              <a:t>Dark matter particles</a:t>
            </a:r>
          </a:p>
          <a:p>
            <a:r>
              <a:rPr lang="en-US" dirty="0"/>
              <a:t>Axions</a:t>
            </a:r>
          </a:p>
          <a:p>
            <a:r>
              <a:rPr lang="en-US" dirty="0"/>
              <a:t>Beyond standard model physics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Should not strongly affect the running of the ratio between quartic scalar coupling and top Yukawa coupling</a:t>
            </a:r>
          </a:p>
        </p:txBody>
      </p:sp>
    </p:spTree>
    <p:extLst>
      <p:ext uri="{BB962C8B-B14F-4D97-AF65-F5344CB8AC3E}">
        <p14:creationId xmlns:p14="http://schemas.microsoft.com/office/powerpoint/2010/main" val="2092838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8674EB-0480-7E45-8D0C-F7315E4B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4378498"/>
          </a:xfrm>
        </p:spPr>
        <p:txBody>
          <a:bodyPr/>
          <a:lstStyle/>
          <a:p>
            <a:r>
              <a:rPr lang="en-US" b="0" i="1">
                <a:solidFill>
                  <a:srgbClr val="FFFF00"/>
                </a:solidFill>
              </a:rPr>
              <a:t>Near Planck mass gravity is not weak !</a:t>
            </a:r>
            <a:br>
              <a:rPr lang="en-US" b="0" i="1">
                <a:solidFill>
                  <a:srgbClr val="FFFF00"/>
                </a:solidFill>
              </a:rPr>
            </a:br>
            <a:br>
              <a:rPr lang="en-US" b="0" i="1">
                <a:solidFill>
                  <a:srgbClr val="FFFF00"/>
                </a:solidFill>
              </a:rPr>
            </a:br>
            <a:r>
              <a:rPr lang="en-US" b="0" i="1">
                <a:solidFill>
                  <a:srgbClr val="FFFF00"/>
                </a:solidFill>
              </a:rPr>
              <a:t>Predictive power !</a:t>
            </a:r>
          </a:p>
        </p:txBody>
      </p:sp>
    </p:spTree>
    <p:extLst>
      <p:ext uri="{BB962C8B-B14F-4D97-AF65-F5344CB8AC3E}">
        <p14:creationId xmlns:p14="http://schemas.microsoft.com/office/powerpoint/2010/main" val="2633353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Graviton fluctuations erase 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482352" y="3966602"/>
            <a:ext cx="2995746" cy="998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AACF0-5C67-7E46-93FD-83C984B4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1910524" y="5517302"/>
            <a:ext cx="2592288" cy="769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0A6-8703-FE40-98EE-E8C5534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58490" r="10046" b="17671"/>
          <a:stretch/>
        </p:blipFill>
        <p:spPr>
          <a:xfrm>
            <a:off x="4644008" y="5536440"/>
            <a:ext cx="4106627" cy="7201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1844824"/>
            <a:ext cx="8208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Renormalization scale k : Only fluctuations with momenta larger k are included.</a:t>
            </a:r>
          </a:p>
          <a:p>
            <a:endParaRPr lang="en-US" sz="240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Consider first only fluctuations of metric or graviton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3563888" y="3933056"/>
            <a:ext cx="32403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40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sz="2800">
                <a:solidFill>
                  <a:srgbClr val="FFFF00"/>
                </a:solidFill>
              </a:rPr>
              <a:t>        A &gt;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DCCE4-B27D-1C42-9338-2213E0A87FFF}"/>
              </a:ext>
            </a:extLst>
          </p:cNvPr>
          <p:cNvSpPr txBox="1"/>
          <p:nvPr/>
        </p:nvSpPr>
        <p:spPr>
          <a:xfrm>
            <a:off x="251520" y="5517302"/>
            <a:ext cx="1586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for </a:t>
            </a:r>
          </a:p>
          <a:p>
            <a:r>
              <a:rPr lang="en-US" sz="2000"/>
              <a:t>constant A 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F5C68-3515-A48A-4DF6-ABBF2D5136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6897563" y="3982306"/>
            <a:ext cx="1959047" cy="9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16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494-FD0A-874C-BD1B-B2DFC274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D7E6-FF63-1F49-B552-7079F1CD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1115616" y="1542239"/>
            <a:ext cx="2952328" cy="984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8675FA-7B2A-274F-8460-F08764F9A88A}"/>
              </a:ext>
            </a:extLst>
          </p:cNvPr>
          <p:cNvSpPr/>
          <p:nvPr/>
        </p:nvSpPr>
        <p:spPr>
          <a:xfrm>
            <a:off x="683568" y="2780928"/>
            <a:ext cx="80032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>
                <a:latin typeface="+mn-lt"/>
              </a:rPr>
              <a:t>The quartic scalar coupling </a:t>
            </a:r>
            <a:r>
              <a:rPr lang="el-GR" sz="2800" dirty="0"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n-US" sz="2800" dirty="0">
                <a:latin typeface="+mn-lt"/>
                <a:cs typeface="Arial"/>
              </a:rPr>
              <a:t>has a</a:t>
            </a:r>
          </a:p>
          <a:p>
            <a:pPr>
              <a:buNone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       fixed point </a:t>
            </a:r>
            <a:r>
              <a:rPr lang="en-US" sz="2800" dirty="0">
                <a:latin typeface="+mn-lt"/>
                <a:cs typeface="Arial"/>
              </a:rPr>
              <a:t>at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=0</a:t>
            </a: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A&gt;0 it flows towards the fixed point as k is lowered:</a:t>
            </a: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        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irrelevant coupling      </a:t>
            </a:r>
            <a:r>
              <a:rPr lang="en-US" sz="2000" dirty="0" err="1">
                <a:latin typeface="+mn-lt"/>
                <a:cs typeface="Arial"/>
              </a:rPr>
              <a:t>Narain</a:t>
            </a:r>
            <a:r>
              <a:rPr lang="en-US" sz="2000" dirty="0">
                <a:latin typeface="+mn-lt"/>
                <a:cs typeface="Arial"/>
              </a:rPr>
              <a:t>, </a:t>
            </a:r>
            <a:r>
              <a:rPr lang="en-US" sz="2000" dirty="0" err="1">
                <a:latin typeface="+mn-lt"/>
                <a:cs typeface="Arial"/>
              </a:rPr>
              <a:t>Percacci</a:t>
            </a:r>
            <a:endParaRPr lang="en-US" sz="2800" dirty="0">
              <a:latin typeface="+mn-lt"/>
              <a:cs typeface="Arial"/>
            </a:endParaRP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 UV – complete theory irrelevant couplings are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predicted</a:t>
            </a:r>
            <a:r>
              <a:rPr lang="en-US" sz="2800" dirty="0">
                <a:latin typeface="+mn-lt"/>
                <a:cs typeface="Arial"/>
              </a:rPr>
              <a:t> to assume the fixed point value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3EBDD-64C9-EE47-8DE9-57220A94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355976" y="1599663"/>
            <a:ext cx="3121466" cy="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043609" y="3534594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running Planck mass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24"/>
          <a:stretch/>
        </p:blipFill>
        <p:spPr>
          <a:xfrm>
            <a:off x="5718730" y="4929757"/>
            <a:ext cx="1163365" cy="910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533" y="3496358"/>
            <a:ext cx="2989737" cy="700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978914" y="4823074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800">
                <a:solidFill>
                  <a:srgbClr val="FFFF00"/>
                </a:solidFill>
              </a:rPr>
              <a:t>squared Planck mass</a:t>
            </a:r>
          </a:p>
        </p:txBody>
      </p:sp>
    </p:spTree>
    <p:extLst>
      <p:ext uri="{BB962C8B-B14F-4D97-AF65-F5344CB8AC3E}">
        <p14:creationId xmlns:p14="http://schemas.microsoft.com/office/powerpoint/2010/main" val="2650286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88DB-65AC-2244-B31F-A3856416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15"/>
            <a:ext cx="8219256" cy="906851"/>
          </a:xfrm>
        </p:spPr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Strength of gravity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06A7B-4133-0B42-BE79-578EA3547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16992" r="14965" b="16741"/>
          <a:stretch/>
        </p:blipFill>
        <p:spPr>
          <a:xfrm rot="5400000">
            <a:off x="2616828" y="2020347"/>
            <a:ext cx="3402777" cy="46180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5B3B2B-236E-5A46-8013-41A89120FEF1}"/>
              </a:ext>
            </a:extLst>
          </p:cNvPr>
          <p:cNvSpPr/>
          <p:nvPr/>
        </p:nvSpPr>
        <p:spPr>
          <a:xfrm>
            <a:off x="1115616" y="6309320"/>
            <a:ext cx="5832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A. Eichhorn, CW, Spektrum der </a:t>
            </a:r>
            <a:r>
              <a:rPr lang="en-US" sz="1400" err="1"/>
              <a:t>Wissenschaft</a:t>
            </a:r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C3390-9882-234E-B2D8-D935A5445D0F}"/>
              </a:ext>
            </a:extLst>
          </p:cNvPr>
          <p:cNvSpPr txBox="1"/>
          <p:nvPr/>
        </p:nvSpPr>
        <p:spPr>
          <a:xfrm>
            <a:off x="5868143" y="5445224"/>
            <a:ext cx="218175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k, energy scale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4FC33-C818-9D40-A844-BEA694D4FF67}"/>
              </a:ext>
            </a:extLst>
          </p:cNvPr>
          <p:cNvSpPr txBox="1"/>
          <p:nvPr/>
        </p:nvSpPr>
        <p:spPr>
          <a:xfrm>
            <a:off x="827584" y="4417929"/>
            <a:ext cx="1253613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strength</a:t>
            </a:r>
          </a:p>
          <a:p>
            <a:r>
              <a:rPr lang="en-US" sz="2000">
                <a:solidFill>
                  <a:srgbClr val="0033CC"/>
                </a:solidFill>
              </a:rPr>
              <a:t> of</a:t>
            </a:r>
          </a:p>
          <a:p>
            <a:r>
              <a:rPr lang="en-US" sz="2000">
                <a:solidFill>
                  <a:srgbClr val="0033CC"/>
                </a:solidFill>
              </a:rPr>
              <a:t>gravity</a:t>
            </a:r>
          </a:p>
          <a:p>
            <a:r>
              <a:rPr lang="en-US" sz="2000" err="1">
                <a:solidFill>
                  <a:srgbClr val="0033CC"/>
                </a:solidFill>
              </a:rPr>
              <a:t>g</a:t>
            </a:r>
            <a:r>
              <a:rPr lang="en-US" sz="2000" baseline="-25000" err="1">
                <a:solidFill>
                  <a:srgbClr val="0033CC"/>
                </a:solidFill>
              </a:rPr>
              <a:t>grav</a:t>
            </a:r>
            <a:endParaRPr lang="en-US" sz="2000" baseline="-25000">
              <a:solidFill>
                <a:srgbClr val="0033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BCCA-9740-E949-9814-D4DDC5E64FCA}"/>
              </a:ext>
            </a:extLst>
          </p:cNvPr>
          <p:cNvSpPr txBox="1"/>
          <p:nvPr/>
        </p:nvSpPr>
        <p:spPr>
          <a:xfrm>
            <a:off x="5990649" y="4210692"/>
            <a:ext cx="1965728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33CC"/>
                </a:solidFill>
              </a:rPr>
              <a:t>fixed 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20A42-34B0-B243-A6B9-1055CE68FFF0}"/>
              </a:ext>
            </a:extLst>
          </p:cNvPr>
          <p:cNvSpPr txBox="1"/>
          <p:nvPr/>
        </p:nvSpPr>
        <p:spPr>
          <a:xfrm>
            <a:off x="2009189" y="2247199"/>
            <a:ext cx="2202771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classical gravity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1313F-F74D-9144-9230-982A43A1F35C}"/>
              </a:ext>
            </a:extLst>
          </p:cNvPr>
          <p:cNvSpPr txBox="1"/>
          <p:nvPr/>
        </p:nvSpPr>
        <p:spPr>
          <a:xfrm>
            <a:off x="4283968" y="2247199"/>
            <a:ext cx="2343276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quantum gravity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A02E9-C0BC-E94C-A682-964348F1DE4A}"/>
              </a:ext>
            </a:extLst>
          </p:cNvPr>
          <p:cNvSpPr txBox="1"/>
          <p:nvPr/>
        </p:nvSpPr>
        <p:spPr>
          <a:xfrm>
            <a:off x="5436096" y="6030763"/>
            <a:ext cx="218175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inverse distance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0B5C7-CCDE-A1D4-67C4-674188C60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60152" r="32340" b="5655"/>
          <a:stretch/>
        </p:blipFill>
        <p:spPr>
          <a:xfrm>
            <a:off x="2966558" y="1127192"/>
            <a:ext cx="2757570" cy="10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89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33CCFF"/>
                </a:solidFill>
              </a:rPr>
              <a:t>Flowing Planck mass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A090A8-4F3B-FD47-8E8B-F63F1EA6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309634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609782"/>
            <a:ext cx="1239634" cy="406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FF00"/>
                </a:solidFill>
              </a:rPr>
              <a:t>Flowing </a:t>
            </a:r>
          </a:p>
          <a:p>
            <a:r>
              <a:rPr lang="en-US" sz="2800">
                <a:solidFill>
                  <a:srgbClr val="00FF00"/>
                </a:solidFill>
              </a:rPr>
              <a:t>Planck mass M</a:t>
            </a:r>
            <a:r>
              <a:rPr lang="en-US" sz="2800" baseline="30000">
                <a:solidFill>
                  <a:srgbClr val="00FF00"/>
                </a:solidFill>
              </a:rPr>
              <a:t>2</a:t>
            </a:r>
            <a:r>
              <a:rPr lang="en-US" sz="2800">
                <a:solidFill>
                  <a:srgbClr val="00FF00"/>
                </a:solidFill>
              </a:rPr>
              <a:t>(k)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ABED0-4255-7D41-8A32-A018761BC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033" y="5149297"/>
            <a:ext cx="1228397" cy="605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9CD44-65D9-E44D-93C6-40864E77E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414" y="5149297"/>
            <a:ext cx="1244222" cy="605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80ABE6-6650-BB41-B8DA-73199B4549F1}"/>
              </a:ext>
            </a:extLst>
          </p:cNvPr>
          <p:cNvSpPr txBox="1"/>
          <p:nvPr/>
        </p:nvSpPr>
        <p:spPr>
          <a:xfrm>
            <a:off x="5409446" y="5149297"/>
            <a:ext cx="2850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4 N</a:t>
            </a:r>
            <a:r>
              <a:rPr lang="en-US" baseline="-25000">
                <a:solidFill>
                  <a:srgbClr val="FFFF00"/>
                </a:solidFill>
              </a:rPr>
              <a:t>V</a:t>
            </a:r>
            <a:r>
              <a:rPr lang="en-US">
                <a:solidFill>
                  <a:srgbClr val="FFFF00"/>
                </a:solidFill>
              </a:rPr>
              <a:t> – N</a:t>
            </a:r>
            <a:r>
              <a:rPr lang="en-US" baseline="-25000">
                <a:solidFill>
                  <a:srgbClr val="FFFF00"/>
                </a:solidFill>
              </a:rPr>
              <a:t>S</a:t>
            </a:r>
            <a:r>
              <a:rPr lang="en-US">
                <a:solidFill>
                  <a:srgbClr val="FFFF00"/>
                </a:solidFill>
              </a:rPr>
              <a:t> - N</a:t>
            </a:r>
            <a:r>
              <a:rPr lang="en-US" baseline="-25000">
                <a:solidFill>
                  <a:srgbClr val="FFFF00"/>
                </a:solidFill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1923B-EE30-044B-90DB-F999DC702F96}"/>
              </a:ext>
            </a:extLst>
          </p:cNvPr>
          <p:cNvSpPr txBox="1"/>
          <p:nvPr/>
        </p:nvSpPr>
        <p:spPr>
          <a:xfrm>
            <a:off x="611560" y="501317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matter </a:t>
            </a:r>
          </a:p>
          <a:p>
            <a:r>
              <a:rPr lang="en-US" sz="2000"/>
              <a:t>contribution</a:t>
            </a:r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4AAE2-80D7-AB46-9D21-FE303BA8DF5E}"/>
              </a:ext>
            </a:extLst>
          </p:cNvPr>
          <p:cNvSpPr txBox="1"/>
          <p:nvPr/>
        </p:nvSpPr>
        <p:spPr>
          <a:xfrm>
            <a:off x="611560" y="5865077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with graviton</a:t>
            </a:r>
          </a:p>
          <a:p>
            <a:r>
              <a:rPr lang="en-US" sz="2000"/>
              <a:t>contribution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89594-768C-5144-BAD7-EF96D1D8E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996" y="5975649"/>
            <a:ext cx="3111188" cy="615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1890A-737C-0E4E-A76E-E781EE80D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34"/>
          <a:stretch/>
        </p:blipFill>
        <p:spPr>
          <a:xfrm>
            <a:off x="2524245" y="5975650"/>
            <a:ext cx="607595" cy="6152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0CB1DC-8001-493D-139F-8EB246014A51}"/>
              </a:ext>
            </a:extLst>
          </p:cNvPr>
          <p:cNvSpPr txBox="1"/>
          <p:nvPr/>
        </p:nvSpPr>
        <p:spPr>
          <a:xfrm>
            <a:off x="7020272" y="422108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M. Reuter</a:t>
            </a:r>
          </a:p>
        </p:txBody>
      </p:sp>
    </p:spTree>
    <p:extLst>
      <p:ext uri="{BB962C8B-B14F-4D97-AF65-F5344CB8AC3E}">
        <p14:creationId xmlns:p14="http://schemas.microsoft.com/office/powerpoint/2010/main" val="2691611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33CCFF"/>
                </a:solidFill>
              </a:rPr>
              <a:t>Flowing Planck 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0" y="1939510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755578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1556793"/>
            <a:ext cx="3384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FF00"/>
                </a:solidFill>
              </a:rPr>
              <a:t>Flowing </a:t>
            </a:r>
          </a:p>
          <a:p>
            <a:r>
              <a:rPr lang="en-US" sz="2800">
                <a:solidFill>
                  <a:srgbClr val="00FF00"/>
                </a:solidFill>
              </a:rPr>
              <a:t>Planck mass M</a:t>
            </a:r>
            <a:r>
              <a:rPr lang="en-US" sz="2800" baseline="30000">
                <a:solidFill>
                  <a:srgbClr val="00FF00"/>
                </a:solidFill>
              </a:rPr>
              <a:t>2</a:t>
            </a:r>
            <a:r>
              <a:rPr lang="en-US" sz="2800">
                <a:solidFill>
                  <a:srgbClr val="00FF00"/>
                </a:solidFill>
              </a:rPr>
              <a:t>(k)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23CF-BEB8-B449-8EF8-4673EE45E26C}"/>
              </a:ext>
            </a:extLst>
          </p:cNvPr>
          <p:cNvSpPr txBox="1"/>
          <p:nvPr/>
        </p:nvSpPr>
        <p:spPr>
          <a:xfrm>
            <a:off x="457200" y="2996952"/>
            <a:ext cx="2242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solution 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8AC78-4284-8D40-9E12-5A12AF99E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635" y="2874880"/>
            <a:ext cx="3740865" cy="849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EE0A09-6D01-0527-E0F0-8400A5B13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16992" r="14965" b="16741"/>
          <a:stretch/>
        </p:blipFill>
        <p:spPr>
          <a:xfrm rot="5400000">
            <a:off x="3492149" y="3730066"/>
            <a:ext cx="2420979" cy="328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57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B5BE-EE92-F54A-821D-393590CF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Enhanced predictivity for 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UV – fixed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C4A14-3B8A-D345-9A6A-68393017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Free parameters of a theory correspond to relevant parameters for small deviations from fixed point.</a:t>
            </a:r>
          </a:p>
          <a:p>
            <a:r>
              <a:rPr lang="en-US"/>
              <a:t>If the number of relevant parameters at the UV-fixed point is smaller than the number of free parameters ( renormalizable couplings ) in the standard model:</a:t>
            </a:r>
          </a:p>
          <a:p>
            <a:r>
              <a:rPr lang="en-US">
                <a:solidFill>
                  <a:srgbClr val="FFFF00"/>
                </a:solidFill>
              </a:rPr>
              <a:t>Relations between standard model parameters become predictable 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93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1ABA-C6D3-1F42-8489-A0095B33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Graviton fluctuations matter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39B39-E245-094D-9704-CE176A71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1719610" y="1800117"/>
            <a:ext cx="5704779" cy="2728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B3E8E-3F4C-4440-B40A-F9B91574F8A9}"/>
              </a:ext>
            </a:extLst>
          </p:cNvPr>
          <p:cNvSpPr txBox="1"/>
          <p:nvPr/>
        </p:nvSpPr>
        <p:spPr>
          <a:xfrm>
            <a:off x="457201" y="5329989"/>
            <a:ext cx="891502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Quantum gravity needs method to take them into account</a:t>
            </a:r>
          </a:p>
        </p:txBody>
      </p:sp>
    </p:spTree>
    <p:extLst>
      <p:ext uri="{BB962C8B-B14F-4D97-AF65-F5344CB8AC3E}">
        <p14:creationId xmlns:p14="http://schemas.microsoft.com/office/powerpoint/2010/main" val="2341308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9800-5584-210F-D7F8-4C813C64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FFDC"/>
                </a:solidFill>
              </a:rPr>
              <a:t>Asymptotically safe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D492E-82E6-EBE6-E265-A1E18716D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model  seems compatible with asymptotic safety of gravity</a:t>
            </a:r>
          </a:p>
          <a:p>
            <a:r>
              <a:rPr lang="en-US" dirty="0">
                <a:solidFill>
                  <a:srgbClr val="FFFF00"/>
                </a:solidFill>
              </a:rPr>
              <a:t>There exists a suitable UV-fixed point for which all observed couplings can be realized</a:t>
            </a:r>
          </a:p>
          <a:p>
            <a:r>
              <a:rPr lang="en-US" dirty="0"/>
              <a:t>Non – trivial statement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Dou, </a:t>
            </a:r>
            <a:r>
              <a:rPr lang="en-US" sz="2400" dirty="0" err="1"/>
              <a:t>Percacci</a:t>
            </a:r>
            <a:r>
              <a:rPr lang="en-US" sz="2400" dirty="0"/>
              <a:t>, </a:t>
            </a:r>
            <a:r>
              <a:rPr lang="en-US" sz="2400" dirty="0" err="1"/>
              <a:t>Daum</a:t>
            </a:r>
            <a:r>
              <a:rPr lang="en-US" sz="2400" dirty="0"/>
              <a:t>, Reuter, Eichhorn, Dona, </a:t>
            </a:r>
            <a:r>
              <a:rPr lang="en-US" sz="2400" dirty="0" err="1"/>
              <a:t>Perrini</a:t>
            </a:r>
            <a:r>
              <a:rPr lang="en-US" sz="2400" dirty="0"/>
              <a:t>, Held, Pawlowski, Reichert, Yamada, Oda, Saueressig, Hamada, </a:t>
            </a:r>
            <a:r>
              <a:rPr lang="en-US" sz="2400" dirty="0" err="1"/>
              <a:t>Lumma</a:t>
            </a:r>
            <a:r>
              <a:rPr lang="en-US" sz="2400" dirty="0"/>
              <a:t>, Pauly, Pastor-Gutierrez     and many more</a:t>
            </a:r>
          </a:p>
        </p:txBody>
      </p:sp>
    </p:spTree>
    <p:extLst>
      <p:ext uri="{BB962C8B-B14F-4D97-AF65-F5344CB8AC3E}">
        <p14:creationId xmlns:p14="http://schemas.microsoft.com/office/powerpoint/2010/main" val="3577289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7867-B281-4446-42E6-9694D99A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FFDC"/>
                </a:solidFill>
              </a:rPr>
              <a:t>FRG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72348-3981-B889-373F-44645ECA1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Beyond Standard Model physics</a:t>
            </a:r>
          </a:p>
          <a:p>
            <a:r>
              <a:rPr lang="en-US" dirty="0"/>
              <a:t>similar predictions or restrictions for particles beyond standard model</a:t>
            </a:r>
          </a:p>
          <a:p>
            <a:r>
              <a:rPr lang="en-US" dirty="0">
                <a:solidFill>
                  <a:srgbClr val="FFFF00"/>
                </a:solidFill>
              </a:rPr>
              <a:t>not everything goes 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Eichhorn, Yamada, Oda, Reichert, Pauly, De Brito, Lino dos Santos, </a:t>
            </a:r>
            <a:r>
              <a:rPr lang="en-US" sz="2400" dirty="0" err="1"/>
              <a:t>Kowalska</a:t>
            </a:r>
            <a:r>
              <a:rPr lang="en-US" sz="2400" dirty="0"/>
              <a:t>, </a:t>
            </a:r>
            <a:r>
              <a:rPr lang="en-US" sz="2400" dirty="0" err="1"/>
              <a:t>Sessolo</a:t>
            </a:r>
            <a:r>
              <a:rPr lang="en-US" sz="2400" dirty="0"/>
              <a:t>, Hamada, Pereira, </a:t>
            </a:r>
            <a:r>
              <a:rPr lang="en-US" sz="2400" dirty="0" err="1"/>
              <a:t>Miqueleto</a:t>
            </a:r>
            <a:r>
              <a:rPr lang="en-US" sz="2400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30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E5A4-6DE7-6C4E-83C8-1E62FC5E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50C91-7EE5-444F-B41E-368BE9089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</p:spPr>
        <p:txBody>
          <a:bodyPr/>
          <a:lstStyle/>
          <a:p>
            <a:r>
              <a:rPr lang="en-US" sz="2800" dirty="0">
                <a:solidFill>
                  <a:srgbClr val="00FF00"/>
                </a:solidFill>
              </a:rPr>
              <a:t>Quantum gravity is a renormalizable quantum field theory, realized by UV - fixed point of running couplings or flowing effective action</a:t>
            </a:r>
          </a:p>
          <a:p>
            <a:endParaRPr lang="en-US" sz="2800" dirty="0">
              <a:solidFill>
                <a:srgbClr val="00FF00"/>
              </a:solidFill>
            </a:endParaRPr>
          </a:p>
          <a:p>
            <a:r>
              <a:rPr lang="en-US" sz="2800" dirty="0"/>
              <a:t>Quantum gravity is predictive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Mass of the Higgs boson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Constraints on mass of t - quark     </a:t>
            </a:r>
            <a:r>
              <a:rPr lang="en-US" sz="2000" dirty="0"/>
              <a:t>(Eichhorn, Held)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Scalar potential in GUT model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Restrictions for Beyond-SM Particles</a:t>
            </a:r>
          </a:p>
          <a:p>
            <a:pPr marL="0" indent="0">
              <a:buNone/>
            </a:pP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72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18E4F0-BC19-0A62-C998-4A978CAEF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4090466"/>
          </a:xfrm>
        </p:spPr>
        <p:txBody>
          <a:bodyPr/>
          <a:lstStyle/>
          <a:p>
            <a:r>
              <a:rPr lang="en-US" b="0" i="1">
                <a:solidFill>
                  <a:srgbClr val="FFFF00"/>
                </a:solidFill>
              </a:rPr>
              <a:t>Quantum gravity predictions </a:t>
            </a:r>
            <a:br>
              <a:rPr lang="en-US" b="0" i="1">
                <a:solidFill>
                  <a:srgbClr val="FFFF00"/>
                </a:solidFill>
              </a:rPr>
            </a:br>
            <a:r>
              <a:rPr lang="en-US" b="0" i="1">
                <a:solidFill>
                  <a:srgbClr val="FFFF00"/>
                </a:solidFill>
              </a:rPr>
              <a:t>for </a:t>
            </a:r>
            <a:br>
              <a:rPr lang="en-US" b="0" i="1">
                <a:solidFill>
                  <a:srgbClr val="FFFF00"/>
                </a:solidFill>
              </a:rPr>
            </a:br>
            <a:r>
              <a:rPr lang="en-US" b="0" i="1">
                <a:solidFill>
                  <a:srgbClr val="FFFF00"/>
                </a:solidFill>
              </a:rPr>
              <a:t>cosmology</a:t>
            </a:r>
          </a:p>
        </p:txBody>
      </p:sp>
    </p:spTree>
    <p:extLst>
      <p:ext uri="{BB962C8B-B14F-4D97-AF65-F5344CB8AC3E}">
        <p14:creationId xmlns:p14="http://schemas.microsoft.com/office/powerpoint/2010/main" val="113717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D413A-2D0A-4AB3-99F7-5207389B6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DC"/>
                </a:solidFill>
              </a:rPr>
              <a:t>Inflation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D2A6C-3539-A8A7-384A-8F710DBEA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minimal setting for standard model + gravity 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coefficient of R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term 𝛼 is relevant parameter</a:t>
            </a:r>
          </a:p>
          <a:p>
            <a:r>
              <a:rPr lang="en-US" dirty="0">
                <a:solidFill>
                  <a:srgbClr val="FFFF00"/>
                </a:solidFill>
              </a:rPr>
              <a:t>can be chosen freely</a:t>
            </a:r>
          </a:p>
          <a:p>
            <a:r>
              <a:rPr lang="en-US" dirty="0">
                <a:solidFill>
                  <a:srgbClr val="FFFF00"/>
                </a:solidFill>
              </a:rPr>
              <a:t>large 𝛼 : </a:t>
            </a:r>
            <a:r>
              <a:rPr lang="en-US" dirty="0" err="1">
                <a:solidFill>
                  <a:srgbClr val="FFFF00"/>
                </a:solidFill>
              </a:rPr>
              <a:t>Starobinski</a:t>
            </a:r>
            <a:r>
              <a:rPr lang="en-US" dirty="0">
                <a:solidFill>
                  <a:srgbClr val="FFFF00"/>
                </a:solidFill>
              </a:rPr>
              <a:t> inflation</a:t>
            </a:r>
          </a:p>
          <a:p>
            <a:pPr marL="0" indent="0">
              <a:buNone/>
            </a:pPr>
            <a:r>
              <a:rPr lang="en-US" sz="2800" dirty="0"/>
              <a:t>          </a:t>
            </a:r>
            <a:r>
              <a:rPr lang="en-US" sz="2000" dirty="0" err="1"/>
              <a:t>Gubitosi</a:t>
            </a:r>
            <a:r>
              <a:rPr lang="en-US" sz="2000" dirty="0"/>
              <a:t>, </a:t>
            </a:r>
            <a:r>
              <a:rPr lang="en-US" sz="2000" dirty="0" err="1"/>
              <a:t>Ooijer</a:t>
            </a:r>
            <a:r>
              <a:rPr lang="en-US" sz="2000" dirty="0"/>
              <a:t>, Ripken, Saueressig,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</a:t>
            </a:r>
            <a:r>
              <a:rPr lang="en-US" sz="2000" dirty="0" err="1"/>
              <a:t>Platania</a:t>
            </a:r>
            <a:r>
              <a:rPr lang="en-US" sz="2000" dirty="0"/>
              <a:t>, Vacca, Laporte, </a:t>
            </a:r>
            <a:r>
              <a:rPr lang="en-US" sz="2000" dirty="0" err="1"/>
              <a:t>Perreira</a:t>
            </a:r>
            <a:r>
              <a:rPr lang="en-US" sz="2000" dirty="0"/>
              <a:t>, Wang, Knorr, </a:t>
            </a:r>
            <a:r>
              <a:rPr lang="en-US" sz="2000" dirty="0" err="1"/>
              <a:t>Bonanno</a:t>
            </a:r>
            <a:r>
              <a:rPr lang="en-US" sz="2000" dirty="0"/>
              <a:t>, Falls,…</a:t>
            </a:r>
            <a:endParaRPr lang="en-US" sz="24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47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1CFD-FE7D-FBBF-0AC1-4F63EC341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FFDC"/>
                </a:solidFill>
              </a:rPr>
              <a:t>Inflation and dynamical dark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C7976-F242-15A3-5F24-87B98D61F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2564904"/>
            <a:ext cx="7560840" cy="35612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Quantum gravity with singlet scalar field</a:t>
            </a:r>
          </a:p>
        </p:txBody>
      </p:sp>
    </p:spTree>
    <p:extLst>
      <p:ext uri="{BB962C8B-B14F-4D97-AF65-F5344CB8AC3E}">
        <p14:creationId xmlns:p14="http://schemas.microsoft.com/office/powerpoint/2010/main" val="1931843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EC9B-8229-D44A-991F-4DCDD707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9FFE2"/>
                </a:solidFill>
              </a:rPr>
              <a:t>Quintessential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FDBB5-C708-574D-B8E7-D18E1CA7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26" y="1753477"/>
            <a:ext cx="6315974" cy="403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95FF4-E8AD-9648-837D-14F46AF7472C}"/>
              </a:ext>
            </a:extLst>
          </p:cNvPr>
          <p:cNvSpPr txBox="1"/>
          <p:nvPr/>
        </p:nvSpPr>
        <p:spPr>
          <a:xfrm>
            <a:off x="5508105" y="3772112"/>
            <a:ext cx="233187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ea typeface="Garamond"/>
                <a:cs typeface="Arial" panose="020B0604020202020204" pitchFamily="34" charset="0"/>
                <a:sym typeface="Garamond"/>
              </a:rPr>
              <a:t>Dynamical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>
                <a:solidFill>
                  <a:schemeClr val="bg1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Dark Energy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FillTx/>
              <a:ea typeface="Garamond"/>
              <a:cs typeface="Arial" panose="020B0604020202020204" pitchFamily="34" charset="0"/>
              <a:sym typeface="Garamon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6FDDB-0962-9C4D-8FF1-FA9EB14DBA07}"/>
              </a:ext>
            </a:extLst>
          </p:cNvPr>
          <p:cNvSpPr txBox="1"/>
          <p:nvPr/>
        </p:nvSpPr>
        <p:spPr>
          <a:xfrm>
            <a:off x="1524000" y="3187338"/>
            <a:ext cx="1767840" cy="584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>
                <a:solidFill>
                  <a:schemeClr val="bg1"/>
                </a:solidFill>
                <a:highlight>
                  <a:srgbClr val="FFFF00"/>
                </a:highlight>
              </a:rPr>
              <a:t>Inflation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F747F-EAEE-194A-8F18-38EA5324628E}"/>
              </a:ext>
            </a:extLst>
          </p:cNvPr>
          <p:cNvSpPr txBox="1"/>
          <p:nvPr/>
        </p:nvSpPr>
        <p:spPr>
          <a:xfrm>
            <a:off x="457201" y="5956663"/>
            <a:ext cx="85997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Spokoiny, Peebles, </a:t>
            </a:r>
            <a:r>
              <a:rPr kumimoji="0" lang="en-US" sz="2000" b="0" i="0" u="none" strike="noStrike" cap="none" spc="0" normalizeH="0" baseline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Vilenkin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</a:t>
            </a:r>
            <a:r>
              <a:rPr kumimoji="0" lang="en-US" sz="2000" b="0" i="0" u="none" strike="noStrike" cap="none" spc="0" normalizeH="0" baseline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Peloso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Rosati, </a:t>
            </a:r>
            <a:r>
              <a:rPr kumimoji="0" lang="en-US" sz="2000" b="0" i="0" u="none" strike="noStrike" cap="none" spc="0" normalizeH="0" baseline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Dimopoulos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Valle, </a:t>
            </a:r>
            <a:r>
              <a:rPr kumimoji="0" lang="en-US" sz="2000" b="0" i="0" u="none" strike="noStrike" cap="none" spc="0" normalizeH="0" baseline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Giovannini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err="1">
                <a:solidFill>
                  <a:srgbClr val="E5FFF5"/>
                </a:solidFill>
              </a:rPr>
              <a:t>Brax</a:t>
            </a:r>
            <a:r>
              <a:rPr lang="en-US" sz="1600">
                <a:solidFill>
                  <a:srgbClr val="E5FFF5"/>
                </a:solidFill>
              </a:rPr>
              <a:t>, Martin, Hossain, </a:t>
            </a:r>
            <a:r>
              <a:rPr lang="en-US" sz="1600" err="1">
                <a:solidFill>
                  <a:srgbClr val="E5FFF5"/>
                </a:solidFill>
              </a:rPr>
              <a:t>Myrzakulov</a:t>
            </a:r>
            <a:r>
              <a:rPr lang="en-US" sz="1600">
                <a:solidFill>
                  <a:srgbClr val="E5FFF5"/>
                </a:solidFill>
              </a:rPr>
              <a:t>, Sami, </a:t>
            </a:r>
            <a:r>
              <a:rPr lang="en-US" sz="1600" err="1">
                <a:solidFill>
                  <a:srgbClr val="E5FFF5"/>
                </a:solidFill>
              </a:rPr>
              <a:t>Saridakis</a:t>
            </a:r>
            <a:r>
              <a:rPr lang="en-US" sz="1600">
                <a:solidFill>
                  <a:srgbClr val="E5FFF5"/>
                </a:solidFill>
              </a:rPr>
              <a:t>, de </a:t>
            </a:r>
            <a:r>
              <a:rPr lang="en-US" sz="1600" err="1">
                <a:solidFill>
                  <a:srgbClr val="E5FFF5"/>
                </a:solidFill>
              </a:rPr>
              <a:t>Haro</a:t>
            </a:r>
            <a:r>
              <a:rPr lang="en-US" sz="1600">
                <a:solidFill>
                  <a:srgbClr val="E5FFF5"/>
                </a:solidFill>
              </a:rPr>
              <a:t>, </a:t>
            </a:r>
            <a:r>
              <a:rPr lang="en-US" sz="1600" err="1">
                <a:solidFill>
                  <a:srgbClr val="E5FFF5"/>
                </a:solidFill>
              </a:rPr>
              <a:t>Salo</a:t>
            </a:r>
            <a:r>
              <a:rPr lang="en-US" sz="1600">
                <a:solidFill>
                  <a:srgbClr val="E5FFF5"/>
                </a:solidFill>
              </a:rPr>
              <a:t>, </a:t>
            </a:r>
            <a:r>
              <a:rPr lang="en-US" sz="1600" err="1">
                <a:solidFill>
                  <a:srgbClr val="E5FFF5"/>
                </a:solidFill>
              </a:rPr>
              <a:t>Bettoni</a:t>
            </a:r>
            <a:r>
              <a:rPr lang="en-US" sz="1600">
                <a:solidFill>
                  <a:srgbClr val="E5FFF5"/>
                </a:solidFill>
              </a:rPr>
              <a:t>, Rubio…</a:t>
            </a: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E5FFF5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26574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93D0-E475-DF43-9254-22A503348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FFDC"/>
                </a:solidFill>
              </a:rPr>
              <a:t>Scaling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D6CBA-F239-AF4D-B371-6241D718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852740"/>
          </a:xfrm>
        </p:spPr>
        <p:txBody>
          <a:bodyPr/>
          <a:lstStyle/>
          <a:p>
            <a:r>
              <a:rPr lang="en-US" sz="3600"/>
              <a:t>At fixed point: all ( infinitely many ) dimensionless couplings take fixed values</a:t>
            </a:r>
          </a:p>
          <a:p>
            <a:endParaRPr lang="en-US" sz="3600"/>
          </a:p>
          <a:p>
            <a:r>
              <a:rPr lang="en-US" sz="3600"/>
              <a:t>Whole scalar potential is fixed, for arbitrary values of scalar field</a:t>
            </a:r>
          </a:p>
          <a:p>
            <a:endParaRPr lang="en-US" sz="3600"/>
          </a:p>
          <a:p>
            <a:r>
              <a:rPr lang="en-US" sz="3600"/>
              <a:t>Functional flow equations are needed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7620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caling solutions are restri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00FFDC"/>
                </a:solidFill>
              </a:rPr>
              <a:t>Scaling solutions are restrictive</a:t>
            </a:r>
          </a:p>
        </p:txBody>
      </p:sp>
      <p:sp>
        <p:nvSpPr>
          <p:cNvPr id="177" name="Scaling solutions are particular solutions of non-linear differential equations…"/>
          <p:cNvSpPr txBox="1">
            <a:spLocks noGrp="1"/>
          </p:cNvSpPr>
          <p:nvPr>
            <p:ph type="body" idx="1"/>
          </p:nvPr>
        </p:nvSpPr>
        <p:spPr>
          <a:xfrm>
            <a:off x="457200" y="2263576"/>
            <a:ext cx="8229600" cy="4265564"/>
          </a:xfrm>
          <a:prstGeom prst="rect">
            <a:avLst/>
          </a:prstGeom>
        </p:spPr>
        <p:txBody>
          <a:bodyPr/>
          <a:lstStyle/>
          <a:p>
            <a:r>
              <a:t>Scaling solutions are particular solutions of non-linear differential equations</a:t>
            </a:r>
          </a:p>
          <a:p>
            <a:r>
              <a:t>In presence of gravitational fluctuations: scalar effective potential no longer approximated by polynomial</a:t>
            </a:r>
          </a:p>
        </p:txBody>
      </p:sp>
    </p:spTree>
    <p:extLst>
      <p:ext uri="{BB962C8B-B14F-4D97-AF65-F5344CB8AC3E}">
        <p14:creationId xmlns:p14="http://schemas.microsoft.com/office/powerpoint/2010/main" val="313388617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3F95-F007-5446-8B28-36A0788F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9FFE2"/>
                </a:solidFill>
              </a:rPr>
              <a:t>Scaling solutions and cosmology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505B-4C10-F74C-83A6-99F33A7C7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25053"/>
            <a:ext cx="8229600" cy="4788568"/>
          </a:xfrm>
        </p:spPr>
        <p:txBody>
          <a:bodyPr>
            <a:normAutofit lnSpcReduction="10000"/>
          </a:bodyPr>
          <a:lstStyle/>
          <a:p>
            <a:r>
              <a:rPr lang="en-US"/>
              <a:t>Cosmology involves scalar potentials over large range of field values</a:t>
            </a:r>
          </a:p>
          <a:p>
            <a:endParaRPr lang="en-US"/>
          </a:p>
          <a:p>
            <a:r>
              <a:rPr lang="en-US" err="1"/>
              <a:t>Inflaton</a:t>
            </a:r>
            <a:r>
              <a:rPr lang="en-US"/>
              <a:t> potential</a:t>
            </a:r>
          </a:p>
          <a:p>
            <a:endParaRPr lang="en-US"/>
          </a:p>
          <a:p>
            <a:r>
              <a:rPr lang="en-US"/>
              <a:t>Higgs potential for Higgs inflation</a:t>
            </a:r>
          </a:p>
          <a:p>
            <a:endParaRPr lang="en-US"/>
          </a:p>
          <a:p>
            <a:r>
              <a:rPr lang="en-US" err="1"/>
              <a:t>Cosmon</a:t>
            </a:r>
            <a:r>
              <a:rPr lang="en-US"/>
              <a:t> potential for dynamical dark energy or quintessence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2FE15-8B39-C4D6-6716-F8348C75C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852936"/>
            <a:ext cx="2448272" cy="15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633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0E2C-A5DF-2BDA-9237-1F6823C4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DC"/>
                </a:solidFill>
              </a:rPr>
              <a:t>Fluctuations of metric, vierbein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3D63E-573D-E8D9-85AE-711BEB93D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Near and beyond Planck scale</a:t>
            </a:r>
          </a:p>
          <a:p>
            <a:r>
              <a:rPr lang="en-US" dirty="0">
                <a:solidFill>
                  <a:srgbClr val="FFFF00"/>
                </a:solidFill>
              </a:rPr>
              <a:t>Typically includes other (geometrical) fields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FF00"/>
                </a:solidFill>
              </a:rPr>
              <a:t>Completely new structure ?</a:t>
            </a:r>
          </a:p>
          <a:p>
            <a:pPr marL="0" indent="0">
              <a:buNone/>
            </a:pPr>
            <a:r>
              <a:rPr lang="en-US" dirty="0"/>
              <a:t> around the Planck scale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Should not leave substantial trace in primordial cosmic fluctuations ( isotropy,… )</a:t>
            </a:r>
          </a:p>
        </p:txBody>
      </p:sp>
    </p:spTree>
    <p:extLst>
      <p:ext uri="{BB962C8B-B14F-4D97-AF65-F5344CB8AC3E}">
        <p14:creationId xmlns:p14="http://schemas.microsoft.com/office/powerpoint/2010/main" val="2792423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23A4-4B91-AA48-915F-71F1815A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8147"/>
            <a:ext cx="7904747" cy="4764505"/>
          </a:xfrm>
        </p:spPr>
        <p:txBody>
          <a:bodyPr/>
          <a:lstStyle/>
          <a:p>
            <a:r>
              <a:rPr lang="en-US" b="0" i="1">
                <a:solidFill>
                  <a:srgbClr val="FFFF00"/>
                </a:solidFill>
              </a:rPr>
              <a:t>Quantum gravity :</a:t>
            </a:r>
            <a:br>
              <a:rPr lang="en-US" b="0" i="1">
                <a:solidFill>
                  <a:srgbClr val="FFFF00"/>
                </a:solidFill>
              </a:rPr>
            </a:br>
            <a:r>
              <a:rPr lang="en-US" b="0" i="1">
                <a:solidFill>
                  <a:srgbClr val="FFFF00"/>
                </a:solidFill>
              </a:rPr>
              <a:t>these potentials are not arbitrary</a:t>
            </a:r>
          </a:p>
        </p:txBody>
      </p:sp>
    </p:spTree>
    <p:extLst>
      <p:ext uri="{BB962C8B-B14F-4D97-AF65-F5344CB8AC3E}">
        <p14:creationId xmlns:p14="http://schemas.microsoft.com/office/powerpoint/2010/main" val="364872424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4912-55A2-0442-8004-40DC2611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rgbClr val="00FFDC"/>
                </a:solidFill>
              </a:rPr>
              <a:t>Dilaton</a:t>
            </a:r>
            <a:r>
              <a:rPr lang="en-US">
                <a:solidFill>
                  <a:srgbClr val="00FFDC"/>
                </a:solidFill>
              </a:rPr>
              <a:t> 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FE44B-5660-5948-AF8E-42354B35A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12274"/>
            <a:ext cx="8229600" cy="411686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quantum gravity coupled to a scalar field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800" err="1">
                <a:solidFill>
                  <a:srgbClr val="E5FFF5"/>
                </a:solidFill>
              </a:rPr>
              <a:t>Henz</a:t>
            </a:r>
            <a:r>
              <a:rPr lang="en-US" sz="2800">
                <a:solidFill>
                  <a:srgbClr val="E5FFF5"/>
                </a:solidFill>
              </a:rPr>
              <a:t>, Pawlowski, </a:t>
            </a:r>
            <a:r>
              <a:rPr lang="en-US" sz="2800" err="1">
                <a:solidFill>
                  <a:srgbClr val="E5FFF5"/>
                </a:solidFill>
              </a:rPr>
              <a:t>Rodigast</a:t>
            </a:r>
            <a:r>
              <a:rPr lang="en-US" sz="2800">
                <a:solidFill>
                  <a:srgbClr val="E5FFF5"/>
                </a:solidFill>
              </a:rPr>
              <a:t>, Yamada, Reichert,</a:t>
            </a:r>
          </a:p>
          <a:p>
            <a:pPr marL="0" indent="0">
              <a:buNone/>
            </a:pPr>
            <a:r>
              <a:rPr lang="en-US" sz="2800">
                <a:solidFill>
                  <a:srgbClr val="E5FFF5"/>
                </a:solidFill>
              </a:rPr>
              <a:t>Eichhorn, Pauly, Laporte, Pereira, Saueressig, </a:t>
            </a:r>
          </a:p>
          <a:p>
            <a:pPr marL="0" indent="0">
              <a:buNone/>
            </a:pPr>
            <a:r>
              <a:rPr lang="en-US" sz="2800">
                <a:solidFill>
                  <a:srgbClr val="E5FFF5"/>
                </a:solidFill>
              </a:rPr>
              <a:t>Wang, Knorr, …</a:t>
            </a:r>
          </a:p>
          <a:p>
            <a:pPr marL="0" indent="0">
              <a:buNone/>
            </a:pPr>
            <a:endParaRPr lang="en-US" sz="2800">
              <a:solidFill>
                <a:srgbClr val="E5FFF5"/>
              </a:solidFill>
            </a:endParaRPr>
          </a:p>
          <a:p>
            <a:pPr marL="0" indent="0">
              <a:buNone/>
            </a:pPr>
            <a:r>
              <a:rPr lang="en-US" sz="2800">
                <a:solidFill>
                  <a:srgbClr val="E5FFF5"/>
                </a:solidFill>
              </a:rPr>
              <a:t>for low order polynomial expansion of potential : </a:t>
            </a:r>
            <a:r>
              <a:rPr lang="en-US" sz="2800" err="1">
                <a:solidFill>
                  <a:srgbClr val="E5FFF5"/>
                </a:solidFill>
              </a:rPr>
              <a:t>Percacci</a:t>
            </a:r>
            <a:r>
              <a:rPr lang="en-US" sz="2800">
                <a:solidFill>
                  <a:srgbClr val="E5FFF5"/>
                </a:solidFill>
              </a:rPr>
              <a:t>, </a:t>
            </a:r>
            <a:r>
              <a:rPr lang="en-US" sz="2800" err="1">
                <a:solidFill>
                  <a:srgbClr val="E5FFF5"/>
                </a:solidFill>
              </a:rPr>
              <a:t>Narain</a:t>
            </a:r>
            <a:r>
              <a:rPr lang="en-US" sz="2800">
                <a:solidFill>
                  <a:srgbClr val="E5FFF5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27971101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caling potential i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FFEE"/>
                </a:solidFill>
              </a:defRPr>
            </a:pPr>
            <a:r>
              <a:t>Scaling potential in </a:t>
            </a:r>
          </a:p>
          <a:p>
            <a:pPr>
              <a:defRPr>
                <a:solidFill>
                  <a:srgbClr val="04FFEE"/>
                </a:solidFill>
              </a:defRPr>
            </a:pPr>
            <a:r>
              <a:t>standard model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 rotWithShape="1">
          <a:blip r:embed="rId2"/>
          <a:srcRect b="27981"/>
          <a:stretch/>
        </p:blipFill>
        <p:spPr>
          <a:xfrm>
            <a:off x="686421" y="1788565"/>
            <a:ext cx="5268590" cy="35846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C2372-9898-B64D-BA75-792418B5C5BA}"/>
              </a:ext>
            </a:extLst>
          </p:cNvPr>
          <p:cNvSpPr txBox="1"/>
          <p:nvPr/>
        </p:nvSpPr>
        <p:spPr>
          <a:xfrm>
            <a:off x="6448926" y="1949116"/>
            <a:ext cx="2559353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u : dimensionless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potential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u= U/k</a:t>
            </a:r>
            <a:r>
              <a:rPr lang="en-US" baseline="30000"/>
              <a:t>4</a:t>
            </a:r>
            <a:endParaRPr kumimoji="0" lang="en-US" sz="2800" b="0" i="0" u="none" strike="noStrike" cap="none" spc="0" normalizeH="0" baseline="3000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23818-4EF4-3C43-9F3B-F61E2E734522}"/>
              </a:ext>
            </a:extLst>
          </p:cNvPr>
          <p:cNvSpPr txBox="1"/>
          <p:nvPr/>
        </p:nvSpPr>
        <p:spPr>
          <a:xfrm>
            <a:off x="6448926" y="3886200"/>
            <a:ext cx="255548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x : logarithm of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field value</a:t>
            </a:r>
          </a:p>
        </p:txBody>
      </p:sp>
    </p:spTree>
    <p:extLst>
      <p:ext uri="{BB962C8B-B14F-4D97-AF65-F5344CB8AC3E}">
        <p14:creationId xmlns:p14="http://schemas.microsoft.com/office/powerpoint/2010/main" val="67181382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7DE829-86D8-0D41-BF80-DA443DAD8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FFDC"/>
                </a:solidFill>
              </a:rPr>
              <a:t>Generic form of scaling potential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4BEC5-BDF4-2C38-ED2A-8D53688B9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Interpolates between two plateaus</a:t>
            </a:r>
          </a:p>
          <a:p>
            <a:r>
              <a:rPr lang="en-US"/>
              <a:t>Scalar potential = </a:t>
            </a:r>
          </a:p>
          <a:p>
            <a:pPr marL="0" indent="0">
              <a:buNone/>
            </a:pPr>
            <a:r>
              <a:rPr lang="en-US"/>
              <a:t>    field dependent “cosmological constant”</a:t>
            </a:r>
          </a:p>
          <a:p>
            <a:r>
              <a:rPr lang="en-US"/>
              <a:t>Effectively massless particles contribute to flow</a:t>
            </a:r>
          </a:p>
          <a:p>
            <a:r>
              <a:rPr lang="en-US"/>
              <a:t>Different numbers of massless particles in different regions of field space</a:t>
            </a:r>
          </a:p>
          <a:p>
            <a:r>
              <a:rPr lang="en-US"/>
              <a:t>Gravity induced anomalous dimension A describes approach to scaling solution</a:t>
            </a:r>
          </a:p>
        </p:txBody>
      </p:sp>
    </p:spTree>
    <p:extLst>
      <p:ext uri="{BB962C8B-B14F-4D97-AF65-F5344CB8AC3E}">
        <p14:creationId xmlns:p14="http://schemas.microsoft.com/office/powerpoint/2010/main" val="3780810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9FFE2"/>
                </a:solidFill>
              </a:rPr>
              <a:t>Scaling solution : flat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700808"/>
            <a:ext cx="5596547" cy="3731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D4CB59-3CB7-4F63-3D4B-71A442808231}"/>
              </a:ext>
            </a:extLst>
          </p:cNvPr>
          <p:cNvSpPr txBox="1"/>
          <p:nvPr/>
        </p:nvSpPr>
        <p:spPr>
          <a:xfrm>
            <a:off x="1691680" y="5805264"/>
            <a:ext cx="581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squared scalar field value χ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65062-A611-27EE-6F0E-9872E564B477}"/>
              </a:ext>
            </a:extLst>
          </p:cNvPr>
          <p:cNvSpPr txBox="1"/>
          <p:nvPr/>
        </p:nvSpPr>
        <p:spPr>
          <a:xfrm>
            <a:off x="6372200" y="37890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ACE00-C646-90B3-073C-D8D7B7B26AF9}"/>
              </a:ext>
            </a:extLst>
          </p:cNvPr>
          <p:cNvSpPr txBox="1"/>
          <p:nvPr/>
        </p:nvSpPr>
        <p:spPr>
          <a:xfrm>
            <a:off x="5148064" y="198884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219054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905C-7420-DE5B-2886-081B1FA6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250572" cy="1862561"/>
          </a:xfrm>
        </p:spPr>
        <p:txBody>
          <a:bodyPr/>
          <a:lstStyle/>
          <a:p>
            <a:r>
              <a:rPr lang="en-US"/>
              <a:t>Derivative expansion of effective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09B16-1108-F53C-C04E-33E1D4A1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79" y="2913247"/>
            <a:ext cx="7923841" cy="1031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4162F-FA35-AE3D-6FFC-186C2CD23CF9}"/>
              </a:ext>
            </a:extLst>
          </p:cNvPr>
          <p:cNvSpPr txBox="1"/>
          <p:nvPr/>
        </p:nvSpPr>
        <p:spPr>
          <a:xfrm>
            <a:off x="2732926" y="4798031"/>
            <a:ext cx="338874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variable gravity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B9DC6-6699-1C19-04E5-5FDB0D46F546}"/>
              </a:ext>
            </a:extLst>
          </p:cNvPr>
          <p:cNvSpPr txBox="1"/>
          <p:nvPr/>
        </p:nvSpPr>
        <p:spPr>
          <a:xfrm>
            <a:off x="610080" y="5805264"/>
            <a:ext cx="8401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 : field dependent squared Planck mass</a:t>
            </a:r>
          </a:p>
        </p:txBody>
      </p:sp>
    </p:spTree>
    <p:extLst>
      <p:ext uri="{BB962C8B-B14F-4D97-AF65-F5344CB8AC3E}">
        <p14:creationId xmlns:p14="http://schemas.microsoft.com/office/powerpoint/2010/main" val="329229660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efficient of curvature scalar in standard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Coefficient of curvature scalar in standard model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 rotWithShape="1">
          <a:blip r:embed="rId2"/>
          <a:srcRect b="28978"/>
          <a:stretch/>
        </p:blipFill>
        <p:spPr>
          <a:xfrm>
            <a:off x="421240" y="2204864"/>
            <a:ext cx="5581759" cy="35295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52698-C205-C549-9BE3-681AC2E22184}"/>
              </a:ext>
            </a:extLst>
          </p:cNvPr>
          <p:cNvSpPr txBox="1"/>
          <p:nvPr/>
        </p:nvSpPr>
        <p:spPr>
          <a:xfrm>
            <a:off x="6316761" y="1991605"/>
            <a:ext cx="2503711" cy="2369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 : dimensionless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FF00"/>
                </a:solidFill>
              </a:rPr>
              <a:t>field dependent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FF00"/>
                </a:solidFill>
              </a:rPr>
              <a:t>squared Planck mass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 =2 F/ k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26061-C3A0-9C4F-B423-635831EE2985}"/>
              </a:ext>
            </a:extLst>
          </p:cNvPr>
          <p:cNvSpPr txBox="1"/>
          <p:nvPr/>
        </p:nvSpPr>
        <p:spPr>
          <a:xfrm>
            <a:off x="6388768" y="4680284"/>
            <a:ext cx="2503712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non-minimal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coupling of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DFF1A"/>
                </a:solidFill>
                <a:latin typeface="+mj-lt"/>
              </a:rPr>
              <a:t>scalar field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to gravity: 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ξχ</a:t>
            </a:r>
            <a:r>
              <a:rPr kumimoji="0" lang="en-US" sz="2800" b="0" i="0" u="none" strike="noStrike" cap="none" spc="0" normalizeH="0" baseline="3000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2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CDD1D-BD2C-D6AA-25A3-5A7E7C16C37B}"/>
              </a:ext>
            </a:extLst>
          </p:cNvPr>
          <p:cNvSpPr txBox="1"/>
          <p:nvPr/>
        </p:nvSpPr>
        <p:spPr>
          <a:xfrm>
            <a:off x="755576" y="5949280"/>
            <a:ext cx="5040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x : logarithm of scalar field value</a:t>
            </a:r>
          </a:p>
        </p:txBody>
      </p:sp>
    </p:spTree>
    <p:extLst>
      <p:ext uri="{BB962C8B-B14F-4D97-AF65-F5344CB8AC3E}">
        <p14:creationId xmlns:p14="http://schemas.microsoft.com/office/powerpoint/2010/main" val="18625871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1" y="80727"/>
            <a:ext cx="8229600" cy="14261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9FFE2"/>
                </a:solidFill>
              </a:rPr>
              <a:t>Approximate scaling solution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A98FAD-6248-62A5-EBB5-AB82C442D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flat potential: u constant</a:t>
            </a:r>
          </a:p>
          <a:p>
            <a:r>
              <a:rPr lang="en-US">
                <a:solidFill>
                  <a:srgbClr val="FFFF00"/>
                </a:solidFill>
              </a:rPr>
              <a:t>non-minimal scalar- gravity coupling:</a:t>
            </a:r>
          </a:p>
          <a:p>
            <a:pPr marL="0" indent="0">
              <a:buNone/>
            </a:pPr>
            <a:r>
              <a:rPr lang="en-US">
                <a:solidFill>
                  <a:srgbClr val="FFFF00"/>
                </a:solidFill>
              </a:rPr>
              <a:t>   for large scalar field w increases proportional </a:t>
            </a:r>
            <a:r>
              <a:rPr kumimoji="0" lang="en-US" sz="3200" b="0" i="0" u="none" strike="noStrike" cap="none" spc="0" normalizeH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χ</a:t>
            </a:r>
            <a:r>
              <a:rPr kumimoji="0" lang="en-US" sz="3200" b="0" i="0" u="none" strike="noStrike" cap="none" spc="0" normalizeH="0" baseline="3000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2 </a:t>
            </a:r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09FFE2"/>
              </a:solidFill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645024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8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D10583-F94E-59F8-8222-2D86B340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4018458"/>
          </a:xfrm>
        </p:spPr>
        <p:txBody>
          <a:bodyPr/>
          <a:lstStyle/>
          <a:p>
            <a:r>
              <a:rPr lang="en-US" b="0" i="1">
                <a:solidFill>
                  <a:srgbClr val="FFFF00"/>
                </a:solidFill>
              </a:rPr>
              <a:t>looks natural</a:t>
            </a:r>
            <a:br>
              <a:rPr lang="en-US" b="0" i="1">
                <a:solidFill>
                  <a:srgbClr val="FFFF00"/>
                </a:solidFill>
              </a:rPr>
            </a:br>
            <a:r>
              <a:rPr lang="en-US" b="0" i="1">
                <a:solidFill>
                  <a:srgbClr val="FFFF00"/>
                </a:solidFill>
              </a:rPr>
              <a:t>no small parameter</a:t>
            </a:r>
            <a:br>
              <a:rPr lang="en-US" b="0" i="1">
                <a:solidFill>
                  <a:srgbClr val="FFFF00"/>
                </a:solidFill>
              </a:rPr>
            </a:br>
            <a:r>
              <a:rPr lang="en-US" b="0" i="1">
                <a:solidFill>
                  <a:srgbClr val="FFFF00"/>
                </a:solidFill>
              </a:rPr>
              <a:t>no tuning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2CEF9-1D11-EA5E-499F-CDB49DAD5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933056"/>
            <a:ext cx="367240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95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9FFE2"/>
                </a:solidFill>
              </a:rPr>
              <a:t>Scaling solution in Einstein frame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DDF3C-764B-D244-A4E2-1BE5A4676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71" y="2674002"/>
            <a:ext cx="4242407" cy="271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" y="2674002"/>
            <a:ext cx="4067720" cy="27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4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CD06-E2B6-6E84-BBFB-356AC279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3874A-08CB-8676-3889-81E910F7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21747"/>
            <a:ext cx="8229600" cy="4104416"/>
          </a:xfrm>
        </p:spPr>
        <p:txBody>
          <a:bodyPr/>
          <a:lstStyle/>
          <a:p>
            <a:r>
              <a:rPr lang="en-US" sz="3600" dirty="0"/>
              <a:t>Gravity is </a:t>
            </a:r>
            <a:r>
              <a:rPr lang="en-US" sz="3600" dirty="0">
                <a:solidFill>
                  <a:srgbClr val="FFFF00"/>
                </a:solidFill>
              </a:rPr>
              <a:t>field theory</a:t>
            </a:r>
            <a:r>
              <a:rPr lang="en-US" sz="3600" dirty="0"/>
              <a:t>. Similar to electrodynamics. Metric field.</a:t>
            </a:r>
          </a:p>
          <a:p>
            <a:r>
              <a:rPr lang="en-US" sz="3600" dirty="0"/>
              <a:t>Gravity is </a:t>
            </a:r>
            <a:r>
              <a:rPr lang="en-US" sz="3600" dirty="0">
                <a:solidFill>
                  <a:srgbClr val="FFFF00"/>
                </a:solidFill>
              </a:rPr>
              <a:t>gauge theory</a:t>
            </a:r>
            <a:r>
              <a:rPr lang="en-US" sz="3600" dirty="0"/>
              <a:t>. Similar to QED or QCD. Gauge symmetry: general coordinate transformations ( diffeomorphisms )</a:t>
            </a:r>
          </a:p>
          <a:p>
            <a:r>
              <a:rPr lang="en-US" sz="3600" dirty="0"/>
              <a:t>Quantum gravity: include </a:t>
            </a:r>
            <a:r>
              <a:rPr lang="en-US" sz="3600" dirty="0">
                <a:solidFill>
                  <a:srgbClr val="FFFF00"/>
                </a:solidFill>
              </a:rPr>
              <a:t>metric fluctuations </a:t>
            </a:r>
            <a:r>
              <a:rPr lang="en-US" sz="3600" dirty="0"/>
              <a:t>in </a:t>
            </a:r>
            <a:r>
              <a:rPr lang="en-US" sz="3600" dirty="0">
                <a:solidFill>
                  <a:srgbClr val="00FF00"/>
                </a:solidFill>
              </a:rPr>
              <a:t>functional integral</a:t>
            </a:r>
          </a:p>
        </p:txBody>
      </p:sp>
    </p:spTree>
    <p:extLst>
      <p:ext uri="{BB962C8B-B14F-4D97-AF65-F5344CB8AC3E}">
        <p14:creationId xmlns:p14="http://schemas.microsoft.com/office/powerpoint/2010/main" val="10761594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9BAC-22BB-2D4A-9F01-A98532D9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99120" cy="1406116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9FFE2"/>
                </a:solidFill>
              </a:rPr>
              <a:t>Weyl transformation for</a:t>
            </a:r>
            <a:br>
              <a:rPr lang="en-US">
                <a:solidFill>
                  <a:srgbClr val="09FFE2"/>
                </a:solidFill>
              </a:rPr>
            </a:br>
            <a:r>
              <a:rPr lang="en-US">
                <a:solidFill>
                  <a:srgbClr val="09FFE2"/>
                </a:solidFill>
              </a:rPr>
              <a:t>variable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017B5-AF58-D643-A540-DAE798E93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03" y="2996179"/>
            <a:ext cx="6496045" cy="845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E96B4-AEC0-364C-A854-DEB04148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686" y="4038964"/>
            <a:ext cx="6479962" cy="871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42894-C322-E347-8FA2-C3E8AC7DD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009" y="5261947"/>
            <a:ext cx="2014344" cy="1028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D3AC6-15E8-7543-ADFA-B5572487F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5517232"/>
            <a:ext cx="3054979" cy="55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66FF9-53F9-E045-AAF7-02F7F9E35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51" y="1920580"/>
            <a:ext cx="3533140" cy="511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8C834-3D5B-084F-B477-4A0F443C3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09" y="1892688"/>
            <a:ext cx="3793788" cy="5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67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1DB4B0-617E-5641-B353-FEF020EC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9FFE2"/>
                </a:solidFill>
              </a:rPr>
              <a:t>Scaling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2E871-49EC-EF4F-8F0B-878D05A2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16" y="3780972"/>
            <a:ext cx="4008120" cy="2672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5C78D-567E-5A4B-88C0-A4A60F73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487" y="2309601"/>
            <a:ext cx="4050344" cy="1100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560E1-C046-7444-BD3D-0DAC6DEE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69" y="2290355"/>
            <a:ext cx="2736306" cy="1119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81E28-AE48-2D4B-8CB4-F535C4C4E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926" y="4924170"/>
            <a:ext cx="1833626" cy="930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532E0-7917-244A-B225-BD48F9D924FF}"/>
              </a:ext>
            </a:extLst>
          </p:cNvPr>
          <p:cNvSpPr txBox="1"/>
          <p:nvPr/>
        </p:nvSpPr>
        <p:spPr>
          <a:xfrm>
            <a:off x="5815584" y="3922776"/>
            <a:ext cx="241027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For low energy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standard model :</a:t>
            </a: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78431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09FFE2"/>
                </a:solidFill>
              </a:rPr>
              <a:t>Asymptotic solution of</a:t>
            </a:r>
            <a:br>
              <a:rPr lang="en-US">
                <a:solidFill>
                  <a:srgbClr val="09FFE2"/>
                </a:solidFill>
              </a:rPr>
            </a:br>
            <a:r>
              <a:rPr lang="en-US">
                <a:solidFill>
                  <a:srgbClr val="09FFE2"/>
                </a:solidFill>
              </a:rPr>
              <a:t>cosmological constant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7" y="2001520"/>
            <a:ext cx="6324600" cy="187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77" y="4268113"/>
            <a:ext cx="3238500" cy="207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A6BF33-AE2D-18DA-F8B5-71C487D04658}"/>
              </a:ext>
            </a:extLst>
          </p:cNvPr>
          <p:cNvSpPr txBox="1"/>
          <p:nvPr/>
        </p:nvSpPr>
        <p:spPr>
          <a:xfrm>
            <a:off x="5260369" y="4695290"/>
            <a:ext cx="364732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no tiny parameter !</a:t>
            </a:r>
          </a:p>
        </p:txBody>
      </p:sp>
    </p:spTree>
    <p:extLst>
      <p:ext uri="{BB962C8B-B14F-4D97-AF65-F5344CB8AC3E}">
        <p14:creationId xmlns:p14="http://schemas.microsoft.com/office/powerpoint/2010/main" val="2275410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>
                <a:solidFill>
                  <a:srgbClr val="09FFE2"/>
                </a:solidFill>
              </a:rPr>
              <a:t>Cosmological solution</a:t>
            </a:r>
          </a:p>
        </p:txBody>
      </p:sp>
      <p:sp>
        <p:nvSpPr>
          <p:cNvPr id="23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t>scalar field χ vanishes in the infinite past</a:t>
            </a:r>
          </a:p>
          <a:p>
            <a:pPr>
              <a:defRPr>
                <a:solidFill>
                  <a:srgbClr val="FFFF00"/>
                </a:solidFill>
              </a:defRPr>
            </a:pPr>
            <a:r>
              <a:t>scalar field χ diverges in the infinite future</a:t>
            </a:r>
          </a:p>
        </p:txBody>
      </p:sp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81213"/>
            <a:ext cx="5243910" cy="325998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xtBox 4"/>
          <p:cNvSpPr txBox="1"/>
          <p:nvPr/>
        </p:nvSpPr>
        <p:spPr>
          <a:xfrm>
            <a:off x="7380312" y="5877271"/>
            <a:ext cx="152708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J.Rubio,…</a:t>
            </a:r>
          </a:p>
        </p:txBody>
      </p:sp>
    </p:spTree>
    <p:extLst>
      <p:ext uri="{BB962C8B-B14F-4D97-AF65-F5344CB8AC3E}">
        <p14:creationId xmlns:p14="http://schemas.microsoft.com/office/powerpoint/2010/main" val="1923593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5E88-51F5-0E73-8BCA-79035D3A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FFDC"/>
                </a:solidFill>
              </a:rPr>
              <a:t>Predictions for </a:t>
            </a:r>
            <a:br>
              <a:rPr lang="en-US">
                <a:solidFill>
                  <a:srgbClr val="00FFDC"/>
                </a:solidFill>
              </a:rPr>
            </a:br>
            <a:r>
              <a:rPr lang="en-US">
                <a:solidFill>
                  <a:srgbClr val="00FFDC"/>
                </a:solidFill>
              </a:rPr>
              <a:t>primordial cosmic fluctuations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BE55C-6A8A-B339-1A50-C5CCE3418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147248" cy="4209331"/>
          </a:xfrm>
        </p:spPr>
        <p:txBody>
          <a:bodyPr/>
          <a:lstStyle/>
          <a:p>
            <a:r>
              <a:rPr lang="en-US" dirty="0"/>
              <a:t>Depend on form of </a:t>
            </a:r>
            <a:r>
              <a:rPr lang="en-US" dirty="0" err="1"/>
              <a:t>kinetial</a:t>
            </a:r>
            <a:r>
              <a:rPr lang="en-US" dirty="0"/>
              <a:t> 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far form of K assumed assumed :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>
                <a:solidFill>
                  <a:srgbClr val="FFFF00"/>
                </a:solidFill>
              </a:rPr>
              <a:t>realistic cosmology possible for suitable K</a:t>
            </a:r>
          </a:p>
          <a:p>
            <a:r>
              <a:rPr lang="en-US" dirty="0"/>
              <a:t>K needs to be computed!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F461D-87F1-4853-BFF0-EA8CDDE2D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025829"/>
            <a:ext cx="6194169" cy="8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51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D57B-B3F3-E606-A5DF-A1152BFBA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FFDC"/>
                </a:solidFill>
              </a:rPr>
              <a:t>Alternatives for inflation in asymptotically safe quantum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A09D-D24B-D749-7D15-998FDC625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flow away from the scaling solution</a:t>
            </a:r>
          </a:p>
          <a:p>
            <a:r>
              <a:rPr lang="en-US" dirty="0"/>
              <a:t>relevant parameters</a:t>
            </a:r>
          </a:p>
          <a:p>
            <a:r>
              <a:rPr lang="en-US" dirty="0"/>
              <a:t>coefficient of R</a:t>
            </a:r>
            <a:r>
              <a:rPr lang="en-US" baseline="30000" dirty="0"/>
              <a:t>2</a:t>
            </a:r>
            <a:r>
              <a:rPr lang="en-US" dirty="0"/>
              <a:t> term 𝛼</a:t>
            </a:r>
          </a:p>
          <a:p>
            <a:r>
              <a:rPr lang="en-US" dirty="0"/>
              <a:t>large 𝛼 : </a:t>
            </a:r>
            <a:r>
              <a:rPr lang="en-US" dirty="0" err="1"/>
              <a:t>Starobinski</a:t>
            </a:r>
            <a:r>
              <a:rPr lang="en-US" dirty="0"/>
              <a:t> inflation</a:t>
            </a:r>
          </a:p>
          <a:p>
            <a:pPr marL="0" indent="0">
              <a:buNone/>
            </a:pPr>
            <a:r>
              <a:rPr lang="en-US" sz="2800" dirty="0"/>
              <a:t>          </a:t>
            </a:r>
            <a:r>
              <a:rPr lang="en-US" sz="2400" dirty="0"/>
              <a:t>Saueressig, </a:t>
            </a:r>
            <a:r>
              <a:rPr lang="en-US" sz="2400" dirty="0" err="1"/>
              <a:t>Platania</a:t>
            </a:r>
            <a:r>
              <a:rPr lang="en-US" sz="2400" dirty="0"/>
              <a:t>, Vacca, Laporte, </a:t>
            </a:r>
            <a:r>
              <a:rPr lang="en-US" sz="2400" dirty="0" err="1"/>
              <a:t>Perreira</a:t>
            </a:r>
            <a:r>
              <a:rPr lang="en-US" sz="2400" dirty="0"/>
              <a:t>, Wang</a:t>
            </a:r>
          </a:p>
          <a:p>
            <a:endParaRPr lang="en-US" sz="2800" dirty="0"/>
          </a:p>
          <a:p>
            <a:r>
              <a:rPr lang="en-US" dirty="0"/>
              <a:t>Higgs inflation?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9D9F661E-0533-EA56-2D45-2934EC318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981"/>
          <a:stretch/>
        </p:blipFill>
        <p:spPr>
          <a:xfrm>
            <a:off x="3923928" y="4797152"/>
            <a:ext cx="2733451" cy="18597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1886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A0E1-3E6E-094D-969A-68641670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Conclusion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366BC-42C9-1648-8EE0-B3BBDB39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91264" cy="3777283"/>
          </a:xfrm>
        </p:spPr>
        <p:txBody>
          <a:bodyPr/>
          <a:lstStyle/>
          <a:p>
            <a:pPr marL="0" indent="0">
              <a:buNone/>
            </a:pPr>
            <a:r>
              <a:rPr lang="en-US" sz="4000" i="1">
                <a:solidFill>
                  <a:srgbClr val="FFFF00"/>
                </a:solidFill>
              </a:rPr>
              <a:t>Fixed points of quantum gravity </a:t>
            </a:r>
          </a:p>
          <a:p>
            <a:pPr marL="0" indent="0">
              <a:buNone/>
            </a:pPr>
            <a:r>
              <a:rPr lang="en-US" sz="4000" i="1"/>
              <a:t>     and associated </a:t>
            </a:r>
            <a:r>
              <a:rPr lang="en-US" sz="4000" i="1">
                <a:solidFill>
                  <a:srgbClr val="FFFF00"/>
                </a:solidFill>
              </a:rPr>
              <a:t>quantum scale symmetry </a:t>
            </a:r>
          </a:p>
          <a:p>
            <a:pPr marL="0" indent="0">
              <a:buNone/>
            </a:pPr>
            <a:r>
              <a:rPr lang="en-US" sz="4000" i="1"/>
              <a:t>     are crucial for understanding the </a:t>
            </a:r>
          </a:p>
          <a:p>
            <a:pPr marL="0" indent="0">
              <a:buNone/>
            </a:pPr>
            <a:r>
              <a:rPr lang="en-US" sz="4000" i="1">
                <a:solidFill>
                  <a:srgbClr val="FFFF00"/>
                </a:solidFill>
              </a:rPr>
              <a:t>             evolution of our Universe</a:t>
            </a:r>
            <a:endParaRPr lang="en-US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69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19256" cy="38884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b="0">
                <a:solidFill>
                  <a:srgbClr val="FFFF00"/>
                </a:solidFill>
                <a:effectLst/>
              </a:rPr>
              <a:t>Quantum gravity</a:t>
            </a:r>
            <a:br>
              <a:rPr lang="en-US" sz="5400" b="0">
                <a:solidFill>
                  <a:srgbClr val="FFFF00"/>
                </a:solidFill>
                <a:effectLst/>
              </a:rPr>
            </a:br>
            <a:r>
              <a:rPr lang="en-US" sz="5400" b="0">
                <a:solidFill>
                  <a:srgbClr val="FFFF00"/>
                </a:solidFill>
                <a:effectLst/>
              </a:rPr>
              <a:t>and</a:t>
            </a:r>
            <a:br>
              <a:rPr lang="en-US" sz="5400" b="0">
                <a:solidFill>
                  <a:srgbClr val="FFFF00"/>
                </a:solidFill>
                <a:effectLst/>
              </a:rPr>
            </a:br>
            <a:r>
              <a:rPr lang="en-US" sz="5400" b="0">
                <a:solidFill>
                  <a:srgbClr val="FFFF00"/>
                </a:solidFill>
                <a:effectLst/>
              </a:rPr>
              <a:t>the beginning of the Universe</a:t>
            </a:r>
            <a:br>
              <a:rPr lang="en-US" sz="5400" b="0">
                <a:solidFill>
                  <a:srgbClr val="FFFF00"/>
                </a:solidFill>
                <a:effectLst/>
              </a:rPr>
            </a:br>
            <a:r>
              <a:rPr lang="en-US" sz="5400" b="0">
                <a:solidFill>
                  <a:srgbClr val="FFFF00"/>
                </a:solidFill>
                <a:effectLst/>
              </a:rPr>
              <a:t> </a:t>
            </a:r>
            <a:br>
              <a:rPr lang="en-US" sz="5400" b="0">
                <a:solidFill>
                  <a:srgbClr val="FFFF00"/>
                </a:solidFill>
                <a:effectLst/>
              </a:rPr>
            </a:br>
            <a:br>
              <a:rPr lang="en-US" sz="5400" b="0">
                <a:solidFill>
                  <a:srgbClr val="FFFF00"/>
                </a:solidFill>
                <a:effectLst/>
              </a:rPr>
            </a:br>
            <a:endParaRPr lang="de-DE" sz="5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443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325C-4EF0-934B-B87E-10F1B8EC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9FFE2"/>
                </a:solidFill>
              </a:rPr>
              <a:t>Beginning of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FE39D-7C62-5042-8FCD-C43D50DB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4864"/>
            <a:ext cx="8640960" cy="4032448"/>
          </a:xfrm>
        </p:spPr>
        <p:txBody>
          <a:bodyPr/>
          <a:lstStyle/>
          <a:p>
            <a:pPr marL="0" indent="0">
              <a:buNone/>
            </a:pPr>
            <a:r>
              <a:rPr lang="en-US" i="1">
                <a:solidFill>
                  <a:srgbClr val="FFFF00"/>
                </a:solidFill>
              </a:rPr>
              <a:t>Zu </a:t>
            </a:r>
            <a:r>
              <a:rPr lang="en-US" i="1" err="1">
                <a:solidFill>
                  <a:srgbClr val="FFFF00"/>
                </a:solidFill>
              </a:rPr>
              <a:t>Anfang</a:t>
            </a:r>
            <a:r>
              <a:rPr lang="en-US" i="1">
                <a:solidFill>
                  <a:srgbClr val="FFFF00"/>
                </a:solidFill>
              </a:rPr>
              <a:t> war die Welt </a:t>
            </a:r>
            <a:r>
              <a:rPr lang="en-US" i="1" err="1">
                <a:solidFill>
                  <a:srgbClr val="FFFF00"/>
                </a:solidFill>
              </a:rPr>
              <a:t>öd</a:t>
            </a:r>
            <a:r>
              <a:rPr lang="en-US" i="1">
                <a:solidFill>
                  <a:srgbClr val="FFFF00"/>
                </a:solidFill>
              </a:rPr>
              <a:t> und leer und </a:t>
            </a:r>
            <a:r>
              <a:rPr lang="en-US" i="1" err="1">
                <a:solidFill>
                  <a:srgbClr val="FFFF00"/>
                </a:solidFill>
              </a:rPr>
              <a:t>währte</a:t>
            </a:r>
            <a:r>
              <a:rPr lang="en-US" i="1">
                <a:solidFill>
                  <a:srgbClr val="FFFF00"/>
                </a:solidFill>
              </a:rPr>
              <a:t> </a:t>
            </a:r>
            <a:r>
              <a:rPr lang="en-US" i="1" err="1">
                <a:solidFill>
                  <a:srgbClr val="FFFF00"/>
                </a:solidFill>
              </a:rPr>
              <a:t>ewig</a:t>
            </a:r>
            <a:r>
              <a:rPr lang="en-US" i="1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i="1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i="1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>
                <a:solidFill>
                  <a:srgbClr val="FFFF00"/>
                </a:solidFill>
              </a:rPr>
              <a:t>In the beginning the Universe was empty and lasted since ever.</a:t>
            </a:r>
          </a:p>
        </p:txBody>
      </p:sp>
    </p:spTree>
    <p:extLst>
      <p:ext uri="{BB962C8B-B14F-4D97-AF65-F5344CB8AC3E}">
        <p14:creationId xmlns:p14="http://schemas.microsoft.com/office/powerpoint/2010/main" val="2275540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B738-666A-BAC5-FE1A-2DF1FE64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570186"/>
          </a:xfrm>
        </p:spPr>
        <p:txBody>
          <a:bodyPr/>
          <a:lstStyle/>
          <a:p>
            <a:r>
              <a:rPr lang="en-US" sz="4000">
                <a:solidFill>
                  <a:srgbClr val="00FFDC"/>
                </a:solidFill>
              </a:rPr>
              <a:t>Beginning close to ultraviolet fixed point for vanishing scalar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470E8-2DCC-E18A-92A4-6E25FDC6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08920"/>
            <a:ext cx="7859216" cy="3672408"/>
          </a:xfrm>
        </p:spPr>
        <p:txBody>
          <a:bodyPr/>
          <a:lstStyle/>
          <a:p>
            <a:r>
              <a:rPr lang="en-US" dirty="0"/>
              <a:t>all particles massless for  </a:t>
            </a:r>
            <a:r>
              <a:rPr kumimoji="0" lang="en-US" sz="3200" b="0" i="0" u="none" strike="noStrike" cap="none" spc="0" normalizeH="0" dirty="0" err="1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χ</a:t>
            </a: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+mj-lt"/>
                <a:ea typeface="Garamond"/>
                <a:cs typeface="Garamond"/>
                <a:sym typeface="Garamond"/>
              </a:rPr>
              <a:t> = 0</a:t>
            </a:r>
          </a:p>
          <a:p>
            <a:r>
              <a:rPr lang="en-US" dirty="0">
                <a:solidFill>
                  <a:srgbClr val="FFFF00"/>
                </a:solidFill>
                <a:effectLst/>
                <a:latin typeface="+mj-lt"/>
                <a:sym typeface="Garamond"/>
              </a:rPr>
              <a:t>fluctuations dominate</a:t>
            </a:r>
          </a:p>
          <a:p>
            <a:r>
              <a:rPr lang="en-US" dirty="0">
                <a:solidFill>
                  <a:srgbClr val="FFFF00"/>
                </a:solidFill>
                <a:effectLst/>
                <a:latin typeface="+mj-lt"/>
                <a:sym typeface="Garamond"/>
              </a:rPr>
              <a:t>metric field vanishes</a:t>
            </a:r>
          </a:p>
          <a:p>
            <a:r>
              <a:rPr lang="en-US" dirty="0">
                <a:solidFill>
                  <a:srgbClr val="FFFF00"/>
                </a:solidFill>
                <a:effectLst/>
                <a:latin typeface="+mj-lt"/>
                <a:sym typeface="Garamond"/>
              </a:rPr>
              <a:t>quantum scale symmetry</a:t>
            </a:r>
          </a:p>
          <a:p>
            <a:endParaRPr lang="en-US" dirty="0">
              <a:solidFill>
                <a:srgbClr val="FFFF00"/>
              </a:solidFill>
              <a:effectLst/>
              <a:latin typeface="+mj-lt"/>
              <a:sym typeface="Garamond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effectLst/>
                <a:latin typeface="+mj-lt"/>
                <a:sym typeface="Garamond"/>
              </a:rPr>
              <a:t>  </a:t>
            </a:r>
            <a:r>
              <a:rPr lang="en-US" sz="2400" dirty="0">
                <a:solidFill>
                  <a:srgbClr val="FFFF00"/>
                </a:solidFill>
                <a:effectLst/>
                <a:latin typeface="+mj-lt"/>
                <a:sym typeface="Garamond"/>
              </a:rPr>
              <a:t>(equivalent primordial flat frame: initial flat  </a:t>
            </a:r>
            <a:r>
              <a:rPr lang="en-US" sz="2400" dirty="0" err="1">
                <a:solidFill>
                  <a:srgbClr val="FFFF00"/>
                </a:solidFill>
                <a:effectLst/>
                <a:latin typeface="+mj-lt"/>
                <a:sym typeface="Garamond"/>
              </a:rPr>
              <a:t>Minkowski</a:t>
            </a:r>
            <a:r>
              <a:rPr lang="en-US" sz="2400" dirty="0">
                <a:solidFill>
                  <a:srgbClr val="FFFF00"/>
                </a:solidFill>
                <a:effectLst/>
                <a:latin typeface="+mj-lt"/>
                <a:sym typeface="Garamond"/>
              </a:rPr>
              <a:t> space </a:t>
            </a:r>
            <a:r>
              <a:rPr lang="en-US" dirty="0">
                <a:solidFill>
                  <a:srgbClr val="FFFF00"/>
                </a:solidFill>
                <a:effectLst/>
                <a:latin typeface="+mj-lt"/>
                <a:sym typeface="Garamond"/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80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498D8-5ADE-8EF8-412C-4B848E58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D91E5-8D57-F9CB-CD35-6AB1E9640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en-US" sz="3600" dirty="0"/>
              <a:t>Quantum gravity is similar to other quantum field theories</a:t>
            </a:r>
          </a:p>
          <a:p>
            <a:r>
              <a:rPr lang="en-US" sz="3600" dirty="0"/>
              <a:t>Difference: metric is tensor, gauge bosons are vectors  </a:t>
            </a:r>
            <a:r>
              <a:rPr lang="en-US" sz="2800" dirty="0"/>
              <a:t>( vierbein, spin connection : vectors )</a:t>
            </a:r>
          </a:p>
          <a:p>
            <a:r>
              <a:rPr lang="en-US" sz="3600" dirty="0"/>
              <a:t>Difference: Quantum ( Einstein- ) gravity is not </a:t>
            </a:r>
            <a:r>
              <a:rPr lang="en-US" sz="3600" dirty="0">
                <a:solidFill>
                  <a:srgbClr val="FFFF00"/>
                </a:solidFill>
              </a:rPr>
              <a:t>perturbatively</a:t>
            </a:r>
            <a:r>
              <a:rPr lang="en-US" sz="3600" dirty="0"/>
              <a:t> renormalizable</a:t>
            </a:r>
          </a:p>
          <a:p>
            <a:r>
              <a:rPr lang="en-US" sz="3600" dirty="0"/>
              <a:t>no small dimensionless coupling constant, effective coupling q</a:t>
            </a:r>
            <a:r>
              <a:rPr lang="en-US" sz="3600" baseline="30000" dirty="0"/>
              <a:t>2</a:t>
            </a:r>
            <a:r>
              <a:rPr lang="en-US" sz="3600" dirty="0"/>
              <a:t>/M</a:t>
            </a:r>
            <a:r>
              <a:rPr lang="en-US" sz="3600" baseline="30000" dirty="0"/>
              <a:t>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40970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D2879-0DB4-C387-00AE-0ED5C54F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7" t="15970" r="8373" b="12433"/>
          <a:stretch/>
        </p:blipFill>
        <p:spPr>
          <a:xfrm>
            <a:off x="-36512" y="0"/>
            <a:ext cx="9180512" cy="68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33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9FFE2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525688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Creation of particles and entropy  at crossover away from UV-fixed point 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more than 1000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8063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9FFE2"/>
                </a:solidFill>
              </a:rPr>
              <a:t>The great emptiness 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51CD5-66BF-7140-A453-B91820F86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780929"/>
            <a:ext cx="7715200" cy="2952328"/>
          </a:xfrm>
        </p:spPr>
        <p:txBody>
          <a:bodyPr/>
          <a:lstStyle/>
          <a:p>
            <a:pPr marL="0" indent="0">
              <a:buNone/>
            </a:pPr>
            <a:r>
              <a:rPr lang="en-US" sz="4000" i="1">
                <a:solidFill>
                  <a:srgbClr val="FFFF00"/>
                </a:solidFill>
              </a:rPr>
              <a:t>In the beginning was light-like emptiness.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7917331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6DD9-C068-2343-9B5D-E5D39090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9FFE2"/>
                </a:solidFill>
              </a:rPr>
              <a:t>The big bang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662-8C82-A94E-9B8D-651AFE72C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dramatic </a:t>
            </a:r>
            <a:r>
              <a:rPr lang="en-US" sz="2800">
                <a:solidFill>
                  <a:srgbClr val="FFFF00"/>
                </a:solidFill>
              </a:rPr>
              <a:t>hot big bang</a:t>
            </a:r>
          </a:p>
          <a:p>
            <a:r>
              <a:rPr lang="en-US" sz="2800"/>
              <a:t>started 13.7 billion years ago</a:t>
            </a:r>
          </a:p>
          <a:p>
            <a:r>
              <a:rPr lang="en-US" sz="2800"/>
              <a:t>at the beginning extremely short period of </a:t>
            </a:r>
            <a:r>
              <a:rPr lang="en-US" sz="2800">
                <a:solidFill>
                  <a:srgbClr val="FFFF00"/>
                </a:solidFill>
              </a:rPr>
              <a:t>cosmic inflation </a:t>
            </a:r>
            <a:r>
              <a:rPr lang="en-US" sz="2800"/>
              <a:t>with almost exponential expansion of the Universe, duration around 10</a:t>
            </a:r>
            <a:r>
              <a:rPr lang="en-US" sz="2800" baseline="30000"/>
              <a:t>-40</a:t>
            </a:r>
            <a:r>
              <a:rPr lang="en-US" sz="2800"/>
              <a:t> seconds</a:t>
            </a:r>
          </a:p>
          <a:p>
            <a:r>
              <a:rPr lang="en-US" sz="2800">
                <a:solidFill>
                  <a:srgbClr val="FFFF00"/>
                </a:solidFill>
              </a:rPr>
              <a:t>start with singularity </a:t>
            </a:r>
            <a:r>
              <a:rPr lang="en-US" sz="2800"/>
              <a:t>: our whole observable Universe evolves from one point</a:t>
            </a:r>
          </a:p>
          <a:p>
            <a:endParaRPr lang="en-US"/>
          </a:p>
        </p:txBody>
      </p:sp>
      <p:pic>
        <p:nvPicPr>
          <p:cNvPr id="4" name="Picture 2" descr="expand_universe_capsule_history">
            <a:extLst>
              <a:ext uri="{FF2B5EF4-FFF2-40B4-BE49-F238E27FC236}">
                <a16:creationId xmlns:a16="http://schemas.microsoft.com/office/drawing/2014/main" id="{996140C7-224B-5F41-94C1-59182269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2987824" y="5035747"/>
            <a:ext cx="3096344" cy="18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888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BDEB-7955-5C4D-846A-D1F44901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9FFE2"/>
                </a:solidFill>
              </a:rPr>
              <a:t>Field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5C481-44C0-F24A-8953-03E486A9C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US"/>
              <a:t>Both stories are equivalent</a:t>
            </a:r>
          </a:p>
          <a:p>
            <a:r>
              <a:rPr lang="en-US"/>
              <a:t>related by field transformation of the metric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different metrics related by Weyl transformation, which depends on scalar field ( </a:t>
            </a:r>
            <a:r>
              <a:rPr lang="en-US" err="1"/>
              <a:t>inflaton</a:t>
            </a:r>
            <a:r>
              <a:rPr lang="en-US"/>
              <a:t> 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0E35D2-6C40-8B42-A571-A7E6295A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5547"/>
          <a:stretch>
            <a:fillRect/>
          </a:stretch>
        </p:blipFill>
        <p:spPr bwMode="auto">
          <a:xfrm>
            <a:off x="3347864" y="3140968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1618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Field - </a:t>
            </a:r>
            <a:r>
              <a:rPr lang="de-DE" err="1">
                <a:solidFill>
                  <a:srgbClr val="33CCFF"/>
                </a:solidFill>
              </a:rPr>
              <a:t>singularity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/>
              <a:t>Big Bang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field</a:t>
            </a:r>
            <a:r>
              <a:rPr lang="de-DE"/>
              <a:t> - </a:t>
            </a:r>
            <a:r>
              <a:rPr lang="de-DE" err="1"/>
              <a:t>singularity</a:t>
            </a:r>
            <a:r>
              <a:rPr lang="de-DE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err="1"/>
              <a:t>similar</a:t>
            </a:r>
            <a:r>
              <a:rPr lang="de-DE"/>
              <a:t> ( but not </a:t>
            </a:r>
            <a:r>
              <a:rPr lang="de-DE" err="1"/>
              <a:t>identical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/>
              <a:t>    </a:t>
            </a:r>
            <a:r>
              <a:rPr lang="de-DE" err="1"/>
              <a:t>coordinate</a:t>
            </a:r>
            <a:r>
              <a:rPr lang="de-DE"/>
              <a:t> - </a:t>
            </a:r>
            <a:r>
              <a:rPr lang="de-DE" err="1"/>
              <a:t>singularity</a:t>
            </a:r>
            <a:endParaRPr lang="de-DE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44142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F62AB-A01C-6C41-86EF-EACCAEABCBDE}"/>
              </a:ext>
            </a:extLst>
          </p:cNvPr>
          <p:cNvSpPr txBox="1"/>
          <p:nvPr/>
        </p:nvSpPr>
        <p:spPr>
          <a:xfrm>
            <a:off x="7020272" y="580526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239109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3154-2E81-8211-B70F-AEEEFD6E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82945-6CA1-BC2D-2A17-5033C0EFB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600200"/>
            <a:ext cx="88204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Quantum gravity is 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FFFF00"/>
                </a:solidFill>
              </a:rPr>
              <a:t>non-perturbatively renormalizable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Asymptotic safety : non-perturbative renormalizabilty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</a:t>
            </a:r>
            <a:r>
              <a:rPr lang="en-US" dirty="0">
                <a:solidFill>
                  <a:srgbClr val="E5FFF5"/>
                </a:solidFill>
              </a:rPr>
              <a:t>Weinberg, Reuter, …</a:t>
            </a:r>
          </a:p>
          <a:p>
            <a:pPr marL="0" indent="0">
              <a:buNone/>
            </a:pPr>
            <a:endParaRPr lang="en-US" dirty="0">
              <a:solidFill>
                <a:srgbClr val="E5FFF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E5FFF5"/>
                </a:solidFill>
              </a:rPr>
              <a:t>Use </a:t>
            </a:r>
            <a:r>
              <a:rPr lang="en-US" dirty="0">
                <a:solidFill>
                  <a:srgbClr val="FFFF00"/>
                </a:solidFill>
              </a:rPr>
              <a:t>functional renormalization !</a:t>
            </a:r>
          </a:p>
        </p:txBody>
      </p:sp>
    </p:spTree>
    <p:extLst>
      <p:ext uri="{BB962C8B-B14F-4D97-AF65-F5344CB8AC3E}">
        <p14:creationId xmlns:p14="http://schemas.microsoft.com/office/powerpoint/2010/main" val="39263056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1931-68BB-6BA6-30EB-F8D77B38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DC"/>
                </a:solidFill>
              </a:rPr>
              <a:t>Renormalizability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38BD0-9AED-FF96-1EC7-66CCEF94C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704" y="2492896"/>
            <a:ext cx="6408712" cy="3633267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Theory can be extrapolated to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infinitely small distances or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infinitely large energies.</a:t>
            </a:r>
          </a:p>
        </p:txBody>
      </p:sp>
    </p:spTree>
    <p:extLst>
      <p:ext uri="{BB962C8B-B14F-4D97-AF65-F5344CB8AC3E}">
        <p14:creationId xmlns:p14="http://schemas.microsoft.com/office/powerpoint/2010/main" val="15386634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53EB-51CD-F64D-BC9C-FBE7F5A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Flowing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3CD2E-0BBC-9D48-B05F-78CB45FB02B4}"/>
              </a:ext>
            </a:extLst>
          </p:cNvPr>
          <p:cNvSpPr/>
          <p:nvPr/>
        </p:nvSpPr>
        <p:spPr>
          <a:xfrm>
            <a:off x="251520" y="1916832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Couplings change with renormalization scale k due to </a:t>
            </a:r>
          </a:p>
          <a:p>
            <a:r>
              <a:rPr lang="en-US" sz="2800" dirty="0">
                <a:latin typeface="+mn-lt"/>
              </a:rPr>
              <a:t>( quantum ) fluctuations.</a:t>
            </a:r>
          </a:p>
          <a:p>
            <a:endParaRPr lang="en-US" sz="2800" dirty="0">
              <a:solidFill>
                <a:srgbClr val="FFFF00"/>
              </a:solidFill>
              <a:latin typeface="+mn-lt"/>
            </a:endParaRPr>
          </a:p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Renormalization scale k : Only fluctuations with momenta larger k are included. </a:t>
            </a:r>
          </a:p>
          <a:p>
            <a:endParaRPr lang="en-US" sz="2800" dirty="0">
              <a:solidFill>
                <a:srgbClr val="FFFF00"/>
              </a:solidFill>
              <a:latin typeface="+mn-lt"/>
            </a:endParaRPr>
          </a:p>
          <a:p>
            <a:r>
              <a:rPr lang="en-US" sz="2800" dirty="0">
                <a:latin typeface="+mn-lt"/>
              </a:rPr>
              <a:t>Flow of k to zero : all fluctuations included,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IR-limit</a:t>
            </a:r>
          </a:p>
          <a:p>
            <a:r>
              <a:rPr lang="en-US" sz="2800" dirty="0">
                <a:latin typeface="+mn-lt"/>
              </a:rPr>
              <a:t>Flow of k to infinity : 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UV-limit</a:t>
            </a:r>
          </a:p>
          <a:p>
            <a:endParaRPr lang="en-US" sz="2800" dirty="0">
              <a:solidFill>
                <a:srgbClr val="FFFF00"/>
              </a:solidFill>
              <a:latin typeface="+mn-lt"/>
            </a:endParaRPr>
          </a:p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k-dependence can differ from momentum dependence</a:t>
            </a:r>
          </a:p>
        </p:txBody>
      </p:sp>
    </p:spTree>
    <p:extLst>
      <p:ext uri="{BB962C8B-B14F-4D97-AF65-F5344CB8AC3E}">
        <p14:creationId xmlns:p14="http://schemas.microsoft.com/office/powerpoint/2010/main" val="22234474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21677</TotalTime>
  <Words>1705</Words>
  <Application>Microsoft Macintosh PowerPoint</Application>
  <PresentationFormat>On-screen Show (4:3)</PresentationFormat>
  <Paragraphs>315</Paragraphs>
  <Slides>66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Garamond</vt:lpstr>
      <vt:lpstr>Wingdings</vt:lpstr>
      <vt:lpstr>Strömung</vt:lpstr>
      <vt:lpstr>Quantum gravity predictions for particle physics and cosmology   </vt:lpstr>
      <vt:lpstr>quantum gravity</vt:lpstr>
      <vt:lpstr>Graviton fluctuations matter</vt:lpstr>
      <vt:lpstr>Fluctuations of metric, vierbein</vt:lpstr>
      <vt:lpstr>Quantum gravity</vt:lpstr>
      <vt:lpstr>Quantum gravity</vt:lpstr>
      <vt:lpstr>Quantum gravity</vt:lpstr>
      <vt:lpstr>Renormalizability</vt:lpstr>
      <vt:lpstr>Flowing couplings</vt:lpstr>
      <vt:lpstr>Ultraviolet fixed point</vt:lpstr>
      <vt:lpstr>Asymptotic safety     Asymptotic freedom</vt:lpstr>
      <vt:lpstr>Asymptotically safe gravity</vt:lpstr>
      <vt:lpstr>Quantum  gravity predictions  for particle physics</vt:lpstr>
      <vt:lpstr>Prediction of mass of Higgs boson</vt:lpstr>
      <vt:lpstr>Why can quantum gravity make predictions for particle physics ?</vt:lpstr>
      <vt:lpstr>Quartic scalar coupling</vt:lpstr>
      <vt:lpstr>Quantum fluctuations induce running couplings</vt:lpstr>
      <vt:lpstr>Quantum fluctuations induce running couplings</vt:lpstr>
      <vt:lpstr>key points</vt:lpstr>
      <vt:lpstr>PowerPoint Presentation</vt:lpstr>
      <vt:lpstr>Oasis in the desert ?</vt:lpstr>
      <vt:lpstr>Near Planck mass gravity is not weak !  Predictive power !</vt:lpstr>
      <vt:lpstr>Graviton fluctuations erase  quartic scalar coupling</vt:lpstr>
      <vt:lpstr>Fixed point</vt:lpstr>
      <vt:lpstr>Gravitational contribution to running quartic coupling</vt:lpstr>
      <vt:lpstr>Strength of gravity</vt:lpstr>
      <vt:lpstr>Flowing Planck mass</vt:lpstr>
      <vt:lpstr>Flowing Planck mass</vt:lpstr>
      <vt:lpstr>Enhanced predictivity for  UV – fixed point</vt:lpstr>
      <vt:lpstr>Asymptotically safe standard model</vt:lpstr>
      <vt:lpstr>FRG landscape</vt:lpstr>
      <vt:lpstr>Conclusion (1)</vt:lpstr>
      <vt:lpstr>Quantum gravity predictions  for  cosmology</vt:lpstr>
      <vt:lpstr>Inflation</vt:lpstr>
      <vt:lpstr>Inflation and dynamical dark energy</vt:lpstr>
      <vt:lpstr>Quintessential inflation</vt:lpstr>
      <vt:lpstr>Scaling solutions</vt:lpstr>
      <vt:lpstr>Scaling solutions are restrictive</vt:lpstr>
      <vt:lpstr>Scaling solutions and cosmology</vt:lpstr>
      <vt:lpstr>Quantum gravity : these potentials are not arbitrary</vt:lpstr>
      <vt:lpstr>Dilaton quantum gravity</vt:lpstr>
      <vt:lpstr>Scaling potential in  standard model</vt:lpstr>
      <vt:lpstr>Generic form of scaling potential</vt:lpstr>
      <vt:lpstr>Scaling solution : flat potential</vt:lpstr>
      <vt:lpstr>Derivative expansion of effective action</vt:lpstr>
      <vt:lpstr>Coefficient of curvature scalar in standard model</vt:lpstr>
      <vt:lpstr>Approximate scaling solution </vt:lpstr>
      <vt:lpstr>looks natural no small parameter no tuning</vt:lpstr>
      <vt:lpstr>Scaling solution in Einstein frame</vt:lpstr>
      <vt:lpstr>Weyl transformation for variable gravity</vt:lpstr>
      <vt:lpstr>Scaling solution</vt:lpstr>
      <vt:lpstr>Asymptotic solution of cosmological constant problem</vt:lpstr>
      <vt:lpstr>Cosmological solution</vt:lpstr>
      <vt:lpstr>Predictions for  primordial cosmic fluctuations</vt:lpstr>
      <vt:lpstr>Alternatives for inflation in asymptotically safe quantum gravity</vt:lpstr>
      <vt:lpstr>Conclusion (2)</vt:lpstr>
      <vt:lpstr>Quantum gravity and the beginning of the Universe    </vt:lpstr>
      <vt:lpstr>Beginning of Universe</vt:lpstr>
      <vt:lpstr>Beginning close to ultraviolet fixed point for vanishing scalar field</vt:lpstr>
      <vt:lpstr>PowerPoint Presentation</vt:lpstr>
      <vt:lpstr>Eternal light-vacuum is unstable</vt:lpstr>
      <vt:lpstr>The great emptiness story</vt:lpstr>
      <vt:lpstr>The big bang story</vt:lpstr>
      <vt:lpstr>Field relativity</vt:lpstr>
      <vt:lpstr>Field - singularity</vt:lpstr>
      <vt:lpstr>PowerPoint Presentation</vt:lpstr>
    </vt:vector>
  </TitlesOfParts>
  <Company>Theoretische Physik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christof wetterich</cp:lastModifiedBy>
  <cp:revision>645</cp:revision>
  <cp:lastPrinted>2019-03-11T09:40:50Z</cp:lastPrinted>
  <dcterms:created xsi:type="dcterms:W3CDTF">2003-07-05T08:41:24Z</dcterms:created>
  <dcterms:modified xsi:type="dcterms:W3CDTF">2023-07-07T12:18:20Z</dcterms:modified>
</cp:coreProperties>
</file>