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81"/>
  </p:notesMasterIdLst>
  <p:handoutMasterIdLst>
    <p:handoutMasterId r:id="rId82"/>
  </p:handoutMasterIdLst>
  <p:sldIdLst>
    <p:sldId id="1255" r:id="rId2"/>
    <p:sldId id="1336" r:id="rId3"/>
    <p:sldId id="1349" r:id="rId4"/>
    <p:sldId id="625" r:id="rId5"/>
    <p:sldId id="621" r:id="rId6"/>
    <p:sldId id="573" r:id="rId7"/>
    <p:sldId id="1340" r:id="rId8"/>
    <p:sldId id="1341" r:id="rId9"/>
    <p:sldId id="1298" r:id="rId10"/>
    <p:sldId id="1368" r:id="rId11"/>
    <p:sldId id="662" r:id="rId12"/>
    <p:sldId id="664" r:id="rId13"/>
    <p:sldId id="607" r:id="rId14"/>
    <p:sldId id="675" r:id="rId15"/>
    <p:sldId id="1343" r:id="rId16"/>
    <p:sldId id="1362" r:id="rId17"/>
    <p:sldId id="1369" r:id="rId18"/>
    <p:sldId id="1370" r:id="rId19"/>
    <p:sldId id="1357" r:id="rId20"/>
    <p:sldId id="1373" r:id="rId21"/>
    <p:sldId id="1353" r:id="rId22"/>
    <p:sldId id="1358" r:id="rId23"/>
    <p:sldId id="1371" r:id="rId24"/>
    <p:sldId id="1372" r:id="rId25"/>
    <p:sldId id="1355" r:id="rId26"/>
    <p:sldId id="1361" r:id="rId27"/>
    <p:sldId id="1365" r:id="rId28"/>
    <p:sldId id="1366" r:id="rId29"/>
    <p:sldId id="1363" r:id="rId30"/>
    <p:sldId id="1359" r:id="rId31"/>
    <p:sldId id="1356" r:id="rId32"/>
    <p:sldId id="1354" r:id="rId33"/>
    <p:sldId id="1367" r:id="rId34"/>
    <p:sldId id="1360" r:id="rId35"/>
    <p:sldId id="1344" r:id="rId36"/>
    <p:sldId id="1345" r:id="rId37"/>
    <p:sldId id="1342" r:id="rId38"/>
    <p:sldId id="1240" r:id="rId39"/>
    <p:sldId id="1330" r:id="rId40"/>
    <p:sldId id="1346" r:id="rId41"/>
    <p:sldId id="1337" r:id="rId42"/>
    <p:sldId id="1338" r:id="rId43"/>
    <p:sldId id="1348" r:id="rId44"/>
    <p:sldId id="1339" r:id="rId45"/>
    <p:sldId id="1152" r:id="rId46"/>
    <p:sldId id="1299" r:id="rId47"/>
    <p:sldId id="1328" r:id="rId48"/>
    <p:sldId id="1304" r:id="rId49"/>
    <p:sldId id="1305" r:id="rId50"/>
    <p:sldId id="1306" r:id="rId51"/>
    <p:sldId id="1310" r:id="rId52"/>
    <p:sldId id="1307" r:id="rId53"/>
    <p:sldId id="1308" r:id="rId54"/>
    <p:sldId id="1233" r:id="rId55"/>
    <p:sldId id="1331" r:id="rId56"/>
    <p:sldId id="1326" r:id="rId57"/>
    <p:sldId id="1324" r:id="rId58"/>
    <p:sldId id="1327" r:id="rId59"/>
    <p:sldId id="1325" r:id="rId60"/>
    <p:sldId id="1322" r:id="rId61"/>
    <p:sldId id="1292" r:id="rId62"/>
    <p:sldId id="1293" r:id="rId63"/>
    <p:sldId id="1332" r:id="rId64"/>
    <p:sldId id="1297" r:id="rId65"/>
    <p:sldId id="1262" r:id="rId66"/>
    <p:sldId id="1231" r:id="rId67"/>
    <p:sldId id="1316" r:id="rId68"/>
    <p:sldId id="1333" r:id="rId69"/>
    <p:sldId id="1294" r:id="rId70"/>
    <p:sldId id="1188" r:id="rId71"/>
    <p:sldId id="1004" r:id="rId72"/>
    <p:sldId id="1189" r:id="rId73"/>
    <p:sldId id="1295" r:id="rId74"/>
    <p:sldId id="1296" r:id="rId75"/>
    <p:sldId id="1334" r:id="rId76"/>
    <p:sldId id="1129" r:id="rId77"/>
    <p:sldId id="1134" r:id="rId78"/>
    <p:sldId id="1135" r:id="rId79"/>
    <p:sldId id="1335" r:id="rId80"/>
  </p:sldIdLst>
  <p:sldSz cx="9144000" cy="6858000" type="screen4x3"/>
  <p:notesSz cx="6858000" cy="9144000"/>
  <p:custDataLst>
    <p:tags r:id="rId83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FF"/>
    <a:srgbClr val="00FF00"/>
    <a:srgbClr val="0033CC"/>
    <a:srgbClr val="33CC33"/>
    <a:srgbClr val="009900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3/13/19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42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6DCA5EE1-C875-DE47-87D3-25254318098F}" type="slidenum">
              <a:rPr lang="de-DE" altLang="x-none">
                <a:latin typeface="Arial" charset="0"/>
              </a:rPr>
              <a:pPr eaLnBrk="1" hangingPunct="1"/>
              <a:t>54</a:t>
            </a:fld>
            <a:endParaRPr lang="de-DE" altLang="x-none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513477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55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433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367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56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43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8314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92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53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81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EF0265FC-2185-3348-A762-0372141FBA3B}" type="slidenum">
              <a:rPr lang="de-DE" altLang="x-none" sz="1200">
                <a:effectLst/>
              </a:rPr>
              <a:pPr algn="r" eaLnBrk="1" hangingPunct="1"/>
              <a:t>73</a:t>
            </a:fld>
            <a:endParaRPr lang="de-DE" altLang="x-none" sz="1200">
              <a:effectLst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760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28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BCB97381-0B19-7C44-A619-FB2A08DD58E2}" type="slidenum">
              <a:rPr lang="de-DE" altLang="x-none" sz="1200"/>
              <a:pPr eaLnBrk="1" hangingPunct="1"/>
              <a:t>74</a:t>
            </a:fld>
            <a:endParaRPr lang="de-DE" altLang="x-none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2184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4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2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3644EF2E-F7F1-A444-8BC1-780D5A8EA282}" type="slidenum">
              <a:rPr lang="de-DE" altLang="x-none">
                <a:latin typeface="Arial" charset="0"/>
              </a:rPr>
              <a:pPr eaLnBrk="1" hangingPunct="1"/>
              <a:t>49</a:t>
            </a:fld>
            <a:endParaRPr lang="de-DE" altLang="x-none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76082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3644EF2E-F7F1-A444-8BC1-780D5A8EA282}" type="slidenum">
              <a:rPr lang="de-DE" altLang="x-none">
                <a:latin typeface="Arial" charset="0"/>
              </a:rPr>
              <a:pPr eaLnBrk="1" hangingPunct="1"/>
              <a:t>51</a:t>
            </a:fld>
            <a:endParaRPr lang="de-DE" altLang="x-none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558897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86DC23A0-C1F3-1D46-8C32-428A4510B626}" type="slidenum">
              <a:rPr lang="de-DE" altLang="x-none">
                <a:latin typeface="Arial" charset="0"/>
              </a:rPr>
              <a:pPr eaLnBrk="1" hangingPunct="1"/>
              <a:t>52</a:t>
            </a:fld>
            <a:endParaRPr lang="de-DE" altLang="x-none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159056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D204B7AE-A4F6-C24B-B725-164D7D9A8997}" type="slidenum">
              <a:rPr lang="de-DE" altLang="x-none" sz="1200">
                <a:solidFill>
                  <a:srgbClr val="000000"/>
                </a:solidFill>
                <a:effectLst/>
              </a:rPr>
              <a:pPr algn="r" eaLnBrk="1" hangingPunct="1"/>
              <a:t>53</a:t>
            </a:fld>
            <a:endParaRPr lang="de-DE" altLang="x-none" sz="1200">
              <a:solidFill>
                <a:srgbClr val="000000"/>
              </a:solidFill>
              <a:effectLst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815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5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22.tiff"/><Relationship Id="rId4" Type="http://schemas.openxmlformats.org/officeDocument/2006/relationships/image" Target="../media/image3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tiff"/><Relationship Id="rId5" Type="http://schemas.openxmlformats.org/officeDocument/2006/relationships/image" Target="../media/image20.tiff"/><Relationship Id="rId4" Type="http://schemas.openxmlformats.org/officeDocument/2006/relationships/image" Target="../media/image2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5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81D381-B8D4-BA40-97C2-65EBEFEE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252520" cy="7272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6A7C62-07FE-FA44-8888-A2611DA4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64704"/>
            <a:ext cx="8229600" cy="244827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 gravity predictions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for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470756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possible 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3DF22C1F-F4E0-444A-8458-4DCDA9F4D757}"/>
              </a:ext>
            </a:extLst>
          </p:cNvPr>
          <p:cNvSpPr/>
          <p:nvPr/>
        </p:nvSpPr>
        <p:spPr bwMode="auto">
          <a:xfrm rot="20260796">
            <a:off x="6894299" y="5688243"/>
            <a:ext cx="978408" cy="288032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489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etteric\Pictures\Material_Talks\oasis2_desert-camp-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135"/>
            <a:ext cx="9258069" cy="693513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-171399"/>
            <a:ext cx="8219256" cy="2808312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</a:rPr>
              <a:t>The mass of the Higgs boson, the great desert, and asymptotic safety of gravity</a:t>
            </a:r>
            <a:endParaRPr lang="de-DE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00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DCFF"/>
                </a:solidFill>
              </a:rPr>
              <a:t>key points</a:t>
            </a:r>
            <a:endParaRPr lang="de-DE" dirty="0">
              <a:solidFill>
                <a:srgbClr val="79D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947467"/>
          </a:xfrm>
        </p:spPr>
        <p:txBody>
          <a:bodyPr/>
          <a:lstStyle/>
          <a:p>
            <a:r>
              <a:rPr lang="en-US" dirty="0"/>
              <a:t>great desert</a:t>
            </a:r>
          </a:p>
          <a:p>
            <a:r>
              <a:rPr lang="en-US" dirty="0"/>
              <a:t>solution of hierarchy problem at high scale</a:t>
            </a:r>
          </a:p>
          <a:p>
            <a:r>
              <a:rPr lang="en-US" dirty="0"/>
              <a:t>high scale fixed point</a:t>
            </a:r>
          </a:p>
          <a:p>
            <a:r>
              <a:rPr lang="en-US" dirty="0"/>
              <a:t>vanishing scalar coupling at fixed point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A377D2-DB60-5D49-B2EB-B871F2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2736305" cy="26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0D61B-716E-F947-B589-4A3F69FC0CA5}"/>
              </a:ext>
            </a:extLst>
          </p:cNvPr>
          <p:cNvSpPr txBox="1"/>
          <p:nvPr/>
        </p:nvSpPr>
        <p:spPr>
          <a:xfrm>
            <a:off x="3779912" y="5376488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great desert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24DFAD5-4B55-0445-A86A-C922673C87A3}"/>
              </a:ext>
            </a:extLst>
          </p:cNvPr>
          <p:cNvSpPr/>
          <p:nvPr/>
        </p:nvSpPr>
        <p:spPr bwMode="auto">
          <a:xfrm rot="20377401">
            <a:off x="5551535" y="5904876"/>
            <a:ext cx="921251" cy="294295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D407D-A4CE-4C40-959E-453071FA36E0}"/>
              </a:ext>
            </a:extLst>
          </p:cNvPr>
          <p:cNvSpPr txBox="1"/>
          <p:nvPr/>
        </p:nvSpPr>
        <p:spPr>
          <a:xfrm>
            <a:off x="6495198" y="5661248"/>
            <a:ext cx="14611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fixed point</a:t>
            </a:r>
          </a:p>
        </p:txBody>
      </p:sp>
    </p:spTree>
    <p:extLst>
      <p:ext uri="{BB962C8B-B14F-4D97-AF65-F5344CB8AC3E}">
        <p14:creationId xmlns:p14="http://schemas.microsoft.com/office/powerpoint/2010/main" val="236903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tteric\Pictures\Material_Talks\desert2_db_IMG_31531.jpg"/>
          <p:cNvPicPr>
            <a:picLocks noChangeAspect="1" noChangeArrowheads="1"/>
          </p:cNvPicPr>
          <p:nvPr/>
        </p:nvPicPr>
        <p:blipFill>
          <a:blip r:embed="rId2" cstate="print"/>
          <a:srcRect l="6546" t="3801" r="5500"/>
          <a:stretch>
            <a:fillRect/>
          </a:stretch>
        </p:blipFill>
        <p:spPr bwMode="auto">
          <a:xfrm>
            <a:off x="0" y="0"/>
            <a:ext cx="923375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942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tteric\Pictures\Material_Talks\desert2_db_IMG_31531.jpg"/>
          <p:cNvPicPr>
            <a:picLocks noChangeAspect="1" noChangeArrowheads="1"/>
          </p:cNvPicPr>
          <p:nvPr/>
        </p:nvPicPr>
        <p:blipFill>
          <a:blip r:embed="rId2" cstate="print"/>
          <a:srcRect l="6546" t="3801" r="5500"/>
          <a:stretch>
            <a:fillRect/>
          </a:stretch>
        </p:blipFill>
        <p:spPr bwMode="auto">
          <a:xfrm>
            <a:off x="0" y="0"/>
            <a:ext cx="9341261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347864" y="5085184"/>
            <a:ext cx="633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no </a:t>
            </a:r>
            <a:r>
              <a:rPr lang="en-US" sz="4800" dirty="0" err="1">
                <a:solidFill>
                  <a:srgbClr val="FF0000"/>
                </a:solidFill>
              </a:rPr>
              <a:t>supersymmetry</a:t>
            </a:r>
            <a:endParaRPr lang="de-DE" sz="48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 flipH="1">
            <a:off x="1305349" y="3356992"/>
            <a:ext cx="4346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no low scale </a:t>
            </a:r>
          </a:p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higher dimensions</a:t>
            </a:r>
            <a:endParaRPr lang="de-DE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92080" y="2132856"/>
            <a:ext cx="273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</a:rPr>
              <a:t>no </a:t>
            </a:r>
            <a:r>
              <a:rPr lang="en-US" sz="2800" dirty="0" err="1">
                <a:solidFill>
                  <a:srgbClr val="009900"/>
                </a:solidFill>
              </a:rPr>
              <a:t>technicolor</a:t>
            </a:r>
            <a:endParaRPr lang="de-DE" sz="2800" dirty="0">
              <a:solidFill>
                <a:srgbClr val="0099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516216" y="1484784"/>
            <a:ext cx="2600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99"/>
                </a:solidFill>
              </a:rPr>
              <a:t>no multi-Higgs model</a:t>
            </a:r>
            <a:endParaRPr lang="de-DE" sz="2000" dirty="0">
              <a:solidFill>
                <a:srgbClr val="CC0099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760" y="764705"/>
            <a:ext cx="475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Planck scale, gravity</a:t>
            </a:r>
            <a:endParaRPr lang="de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43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0E9F-7E7B-9F46-8AF6-DAC5930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Essential point for prediction of Higgs boson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7709-B601-4143-8FCF-702A9C74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7931224" cy="48543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Initial value of quartic scalar coupling near Planck mass is predicted by quantum gravity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000" dirty="0"/>
              <a:t>Results in prediction for ratio Higgs boson mass over W- boson mass, or </a:t>
            </a:r>
          </a:p>
          <a:p>
            <a:pPr marL="0" indent="0">
              <a:buNone/>
            </a:pPr>
            <a:r>
              <a:rPr lang="en-US" sz="2000" dirty="0"/>
              <a:t>    Higgs boson mass over top quark mass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3D2142-827A-3941-8660-521CF26B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6408" y="3096529"/>
            <a:ext cx="2387760" cy="235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656E3-BBF0-824D-AF85-55BB6C7F367A}"/>
              </a:ext>
            </a:extLst>
          </p:cNvPr>
          <p:cNvSpPr txBox="1"/>
          <p:nvPr/>
        </p:nvSpPr>
        <p:spPr>
          <a:xfrm>
            <a:off x="1043608" y="3501008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Extrapolate perturbatively </a:t>
            </a:r>
          </a:p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to Fermi scale </a:t>
            </a:r>
          </a:p>
        </p:txBody>
      </p:sp>
    </p:spTree>
    <p:extLst>
      <p:ext uri="{BB962C8B-B14F-4D97-AF65-F5344CB8AC3E}">
        <p14:creationId xmlns:p14="http://schemas.microsoft.com/office/powerpoint/2010/main" val="3465828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8674EB-0480-7E45-8D0C-F7315E4B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43784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Near Planck mass gravity is not weak !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Predictive power !</a:t>
            </a:r>
          </a:p>
        </p:txBody>
      </p:sp>
    </p:spTree>
    <p:extLst>
      <p:ext uri="{BB962C8B-B14F-4D97-AF65-F5344CB8AC3E}">
        <p14:creationId xmlns:p14="http://schemas.microsoft.com/office/powerpoint/2010/main" val="2633353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53EB-51CD-F64D-BC9C-FBE7F5A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Flowing couplings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3CD2E-0BBC-9D48-B05F-78CB45FB02B4}"/>
              </a:ext>
            </a:extLst>
          </p:cNvPr>
          <p:cNvSpPr/>
          <p:nvPr/>
        </p:nvSpPr>
        <p:spPr>
          <a:xfrm>
            <a:off x="251520" y="1556792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Couplings change with momentum scale due to quantum fluctuations.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Renormalization scale k : Only fluctuations with momenta larger k are included. The scale k can be momenta, geometric quantities, or just be introduced “by hand”.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Flow of k to zero : all fluctuations included,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IR</a:t>
            </a:r>
          </a:p>
          <a:p>
            <a:r>
              <a:rPr lang="en-US" dirty="0">
                <a:latin typeface="+mn-lt"/>
              </a:rPr>
              <a:t>Flow of k to infinity :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UV</a:t>
            </a:r>
          </a:p>
        </p:txBody>
      </p:sp>
    </p:spTree>
    <p:extLst>
      <p:ext uri="{BB962C8B-B14F-4D97-AF65-F5344CB8AC3E}">
        <p14:creationId xmlns:p14="http://schemas.microsoft.com/office/powerpoint/2010/main" val="2882321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96C584-070A-8B45-A401-DF6A9C17C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Renormalization group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9095D-85B1-AE4E-9D62-89C94E036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   How do couplings or physical laws change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                       with scale k ?</a:t>
            </a:r>
          </a:p>
        </p:txBody>
      </p:sp>
    </p:spTree>
    <p:extLst>
      <p:ext uri="{BB962C8B-B14F-4D97-AF65-F5344CB8AC3E}">
        <p14:creationId xmlns:p14="http://schemas.microsoft.com/office/powerpoint/2010/main" val="2467896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9732-7543-D347-AEE2-A336296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fluctuations erase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quartic scalar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9A9CF-0729-1B44-8F95-E9BEF414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457199" y="3577706"/>
            <a:ext cx="3888432" cy="1296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AACF0-5C67-7E46-93FD-83C984B46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57199" y="5262178"/>
            <a:ext cx="3888432" cy="1154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C20A6-8703-FE40-98EE-E8C5534D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58490" r="10046" b="17671"/>
          <a:stretch/>
        </p:blipFill>
        <p:spPr>
          <a:xfrm>
            <a:off x="4601108" y="5446093"/>
            <a:ext cx="4180807" cy="733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58EED6-C83B-0A48-AE24-88DBCFD9E76B}"/>
              </a:ext>
            </a:extLst>
          </p:cNvPr>
          <p:cNvSpPr/>
          <p:nvPr/>
        </p:nvSpPr>
        <p:spPr>
          <a:xfrm>
            <a:off x="611559" y="2100648"/>
            <a:ext cx="8229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B2764-C285-5645-80D3-2301A40EBE1D}"/>
              </a:ext>
            </a:extLst>
          </p:cNvPr>
          <p:cNvSpPr txBox="1"/>
          <p:nvPr/>
        </p:nvSpPr>
        <p:spPr>
          <a:xfrm>
            <a:off x="4788024" y="3577706"/>
            <a:ext cx="3816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gravity induced</a:t>
            </a:r>
          </a:p>
          <a:p>
            <a:r>
              <a:rPr lang="en-US" sz="2800" dirty="0">
                <a:solidFill>
                  <a:srgbClr val="00FF00"/>
                </a:solidFill>
              </a:rPr>
              <a:t>anomalous dimension</a:t>
            </a:r>
          </a:p>
          <a:p>
            <a:r>
              <a:rPr lang="en-US" dirty="0">
                <a:solidFill>
                  <a:srgbClr val="FFFF00"/>
                </a:solidFill>
              </a:rPr>
              <a:t>        A &gt; 0</a:t>
            </a:r>
          </a:p>
        </p:txBody>
      </p:sp>
    </p:spTree>
    <p:extLst>
      <p:ext uri="{BB962C8B-B14F-4D97-AF65-F5344CB8AC3E}">
        <p14:creationId xmlns:p14="http://schemas.microsoft.com/office/powerpoint/2010/main" val="298141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Prediction of mass of Higgs boson</a:t>
            </a:r>
            <a:endParaRPr lang="de-DE" sz="4000" dirty="0">
              <a:solidFill>
                <a:srgbClr val="FFFF00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2554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3494-FD0A-874C-BD1B-B2DFC274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2D7E6-FF63-1F49-B552-7079F1CD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827584" y="1700808"/>
            <a:ext cx="2952328" cy="984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8675FA-7B2A-274F-8460-F08764F9A88A}"/>
              </a:ext>
            </a:extLst>
          </p:cNvPr>
          <p:cNvSpPr/>
          <p:nvPr/>
        </p:nvSpPr>
        <p:spPr>
          <a:xfrm>
            <a:off x="683568" y="3212976"/>
            <a:ext cx="79208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+mn-lt"/>
              </a:rPr>
              <a:t>The quartic scalar coupling </a:t>
            </a:r>
            <a:r>
              <a:rPr lang="el-GR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n-US" dirty="0">
                <a:latin typeface="+mn-lt"/>
                <a:cs typeface="Arial"/>
              </a:rPr>
              <a:t>has a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       fixed point </a:t>
            </a:r>
            <a:r>
              <a:rPr lang="en-US" dirty="0">
                <a:latin typeface="+mn-lt"/>
                <a:cs typeface="Arial"/>
              </a:rPr>
              <a:t>at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l-GR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=0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It flows towards the fixed point as k is lowered :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        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irrelevant coupling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For a UV – complete theory it is predicted to assume the fixed point value</a:t>
            </a:r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3EBDD-64C9-EE47-8DE9-57220A943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572000" y="1758232"/>
            <a:ext cx="3121466" cy="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3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running Planck mass 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424"/>
          <a:stretch/>
        </p:blipFill>
        <p:spPr>
          <a:xfrm>
            <a:off x="5004048" y="4328770"/>
            <a:ext cx="1512167" cy="1183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530" y="3284984"/>
            <a:ext cx="2989737" cy="700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282FF4-2779-A440-997D-6F2AEA869555}"/>
              </a:ext>
            </a:extLst>
          </p:cNvPr>
          <p:cNvSpPr txBox="1"/>
          <p:nvPr/>
        </p:nvSpPr>
        <p:spPr>
          <a:xfrm>
            <a:off x="251520" y="4365104"/>
            <a:ext cx="4104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dirty="0">
                <a:solidFill>
                  <a:srgbClr val="FFFF00"/>
                </a:solidFill>
              </a:rPr>
              <a:t>squared Planck mass</a:t>
            </a:r>
          </a:p>
        </p:txBody>
      </p:sp>
    </p:spTree>
    <p:extLst>
      <p:ext uri="{BB962C8B-B14F-4D97-AF65-F5344CB8AC3E}">
        <p14:creationId xmlns:p14="http://schemas.microsoft.com/office/powerpoint/2010/main" val="2650286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6DFA-1DBD-9B41-AA28-E67ECB79D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Strength of gravity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6F150-789E-5647-B077-C864B2191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60152" r="2751" b="5655"/>
          <a:stretch/>
        </p:blipFill>
        <p:spPr>
          <a:xfrm>
            <a:off x="1691680" y="4410369"/>
            <a:ext cx="6217840" cy="1441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5762F4-A5F8-C049-B441-A91187509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22764" r="14655" b="41618"/>
          <a:stretch/>
        </p:blipFill>
        <p:spPr>
          <a:xfrm>
            <a:off x="457200" y="1704516"/>
            <a:ext cx="4896544" cy="12751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1D2D07-0F98-A445-A2CA-0CB791D7CB25}"/>
              </a:ext>
            </a:extLst>
          </p:cNvPr>
          <p:cNvSpPr txBox="1"/>
          <p:nvPr/>
        </p:nvSpPr>
        <p:spPr>
          <a:xfrm>
            <a:off x="2051720" y="3573016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+mn-lt"/>
              </a:rPr>
              <a:t>running gravitational coupling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066975-0D49-BF4A-B213-635AF6581531}"/>
              </a:ext>
            </a:extLst>
          </p:cNvPr>
          <p:cNvSpPr txBox="1"/>
          <p:nvPr/>
        </p:nvSpPr>
        <p:spPr>
          <a:xfrm>
            <a:off x="5940152" y="1857756"/>
            <a:ext cx="2269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+mn-lt"/>
              </a:rPr>
              <a:t>l</a:t>
            </a:r>
            <a:r>
              <a:rPr lang="en-US" sz="2400" baseline="-25000" dirty="0" err="1">
                <a:latin typeface="+mn-lt"/>
              </a:rPr>
              <a:t>p</a:t>
            </a:r>
            <a:r>
              <a:rPr lang="en-US" sz="2400" dirty="0">
                <a:latin typeface="+mn-lt"/>
              </a:rPr>
              <a:t>  : Planck length</a:t>
            </a:r>
          </a:p>
          <a:p>
            <a:r>
              <a:rPr lang="en-US" sz="2400" dirty="0">
                <a:latin typeface="+mn-lt"/>
              </a:rPr>
              <a:t>M : Planck mass</a:t>
            </a:r>
          </a:p>
        </p:txBody>
      </p:sp>
    </p:spTree>
    <p:extLst>
      <p:ext uri="{BB962C8B-B14F-4D97-AF65-F5344CB8AC3E}">
        <p14:creationId xmlns:p14="http://schemas.microsoft.com/office/powerpoint/2010/main" val="1558196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458A-CBFE-8D4D-A8B0-98DA42B7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Strength of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26A4E-CB05-B84B-9D9B-C9011A826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916832"/>
            <a:ext cx="5426910" cy="3897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57405F-24A4-1844-932D-CA4459E02D16}"/>
              </a:ext>
            </a:extLst>
          </p:cNvPr>
          <p:cNvSpPr txBox="1"/>
          <p:nvPr/>
        </p:nvSpPr>
        <p:spPr>
          <a:xfrm>
            <a:off x="971600" y="6165304"/>
            <a:ext cx="526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A.Eichhorn</a:t>
            </a:r>
            <a:r>
              <a:rPr lang="en-US" sz="2000" dirty="0"/>
              <a:t>, CW, Spektrum der </a:t>
            </a:r>
            <a:r>
              <a:rPr lang="en-US" sz="2000" dirty="0" err="1"/>
              <a:t>Wissenschaft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9856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running Planck mass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96261-E8F5-0545-BFB3-CDAAB53ABD30}"/>
              </a:ext>
            </a:extLst>
          </p:cNvPr>
          <p:cNvSpPr txBox="1"/>
          <p:nvPr/>
        </p:nvSpPr>
        <p:spPr>
          <a:xfrm>
            <a:off x="962025" y="5577506"/>
            <a:ext cx="418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large k :  constant A</a:t>
            </a:r>
          </a:p>
          <a:p>
            <a:r>
              <a:rPr lang="en-US" dirty="0">
                <a:solidFill>
                  <a:srgbClr val="00FF00"/>
                </a:solidFill>
              </a:rPr>
              <a:t>small k:   A ~ k</a:t>
            </a:r>
            <a:r>
              <a:rPr lang="en-US" baseline="30000" dirty="0">
                <a:solidFill>
                  <a:srgbClr val="00FF00"/>
                </a:solidFill>
              </a:rPr>
              <a:t>2 </a:t>
            </a:r>
            <a:r>
              <a:rPr lang="en-US" dirty="0">
                <a:solidFill>
                  <a:srgbClr val="00FF00"/>
                </a:solidFill>
              </a:rPr>
              <a:t>/ M</a:t>
            </a:r>
            <a:r>
              <a:rPr lang="en-US" baseline="30000" dirty="0">
                <a:solidFill>
                  <a:srgbClr val="00FF00"/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4305176"/>
            <a:ext cx="3431399" cy="901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530" y="3284984"/>
            <a:ext cx="2989737" cy="700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B26BDD-6B0C-EE44-B093-B589FEF6F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395" y="4290338"/>
            <a:ext cx="1268872" cy="845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1E434-CE7D-2E47-8F23-7B8E9C749663}"/>
              </a:ext>
            </a:extLst>
          </p:cNvPr>
          <p:cNvSpPr txBox="1"/>
          <p:nvPr/>
        </p:nvSpPr>
        <p:spPr>
          <a:xfrm>
            <a:off x="5863530" y="5577506"/>
            <a:ext cx="2989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transition at</a:t>
            </a:r>
          </a:p>
          <a:p>
            <a:r>
              <a:rPr lang="en-US" dirty="0" err="1">
                <a:solidFill>
                  <a:srgbClr val="00FF00"/>
                </a:solidFill>
              </a:rPr>
              <a:t>k</a:t>
            </a:r>
            <a:r>
              <a:rPr lang="en-US" baseline="-25000" dirty="0" err="1">
                <a:solidFill>
                  <a:srgbClr val="00FF00"/>
                </a:solidFill>
              </a:rPr>
              <a:t>t</a:t>
            </a:r>
            <a:r>
              <a:rPr lang="en-US" dirty="0">
                <a:solidFill>
                  <a:srgbClr val="00FF00"/>
                </a:solidFill>
              </a:rPr>
              <a:t> ~ 10</a:t>
            </a:r>
            <a:r>
              <a:rPr lang="en-US" baseline="30000" dirty="0">
                <a:solidFill>
                  <a:srgbClr val="00FF00"/>
                </a:solidFill>
              </a:rPr>
              <a:t>19</a:t>
            </a:r>
            <a:r>
              <a:rPr lang="en-US" dirty="0">
                <a:solidFill>
                  <a:srgbClr val="00FF00"/>
                </a:solidFill>
              </a:rPr>
              <a:t> 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282FF4-2779-A440-997D-6F2AEA869555}"/>
              </a:ext>
            </a:extLst>
          </p:cNvPr>
          <p:cNvSpPr txBox="1"/>
          <p:nvPr/>
        </p:nvSpPr>
        <p:spPr>
          <a:xfrm>
            <a:off x="251521" y="436510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squared Planck mass</a:t>
            </a:r>
          </a:p>
        </p:txBody>
      </p:sp>
    </p:spTree>
    <p:extLst>
      <p:ext uri="{BB962C8B-B14F-4D97-AF65-F5344CB8AC3E}">
        <p14:creationId xmlns:p14="http://schemas.microsoft.com/office/powerpoint/2010/main" val="2427729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A090A8-4F3B-FD47-8E8B-F63F1EA6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739793"/>
            <a:ext cx="15113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70" y="3609782"/>
            <a:ext cx="2800986" cy="755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3542251"/>
            <a:ext cx="324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</p:spTree>
    <p:extLst>
      <p:ext uri="{BB962C8B-B14F-4D97-AF65-F5344CB8AC3E}">
        <p14:creationId xmlns:p14="http://schemas.microsoft.com/office/powerpoint/2010/main" val="3056595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B5F1-48BF-104D-B491-FD8313DB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Universality of gravity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B69DE-4B4F-5B46-99C1-2DCD38A92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1748830" y="3483500"/>
            <a:ext cx="2722936" cy="1302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DA48A-6F62-1240-A67D-FFE0380D0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t="68355" r="42901"/>
          <a:stretch/>
        </p:blipFill>
        <p:spPr>
          <a:xfrm>
            <a:off x="1749986" y="5142558"/>
            <a:ext cx="2722936" cy="1296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D822D-3F1F-EA40-B01C-1B453664F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409" r="2751" b="62648"/>
          <a:stretch/>
        </p:blipFill>
        <p:spPr>
          <a:xfrm>
            <a:off x="1691680" y="1759593"/>
            <a:ext cx="2749214" cy="1381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43984-5063-FA41-A169-06B2FEBDCA9B}"/>
              </a:ext>
            </a:extLst>
          </p:cNvPr>
          <p:cNvSpPr txBox="1"/>
          <p:nvPr/>
        </p:nvSpPr>
        <p:spPr>
          <a:xfrm>
            <a:off x="4932040" y="1833893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scalar loop,</a:t>
            </a:r>
          </a:p>
          <a:p>
            <a:r>
              <a:rPr lang="en-US" dirty="0"/>
              <a:t>fermion loop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86767-61FA-854C-9D90-F702F3EC570E}"/>
              </a:ext>
            </a:extLst>
          </p:cNvPr>
          <p:cNvSpPr txBox="1"/>
          <p:nvPr/>
        </p:nvSpPr>
        <p:spPr>
          <a:xfrm>
            <a:off x="5076056" y="3548515"/>
            <a:ext cx="2768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gauge boson</a:t>
            </a:r>
          </a:p>
          <a:p>
            <a:r>
              <a:rPr lang="en-US" dirty="0"/>
              <a:t>loop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46AD5-CD05-AD42-837D-D2FAECB77274}"/>
              </a:ext>
            </a:extLst>
          </p:cNvPr>
          <p:cNvSpPr txBox="1"/>
          <p:nvPr/>
        </p:nvSpPr>
        <p:spPr>
          <a:xfrm>
            <a:off x="5148064" y="5142558"/>
            <a:ext cx="1857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graviton</a:t>
            </a:r>
          </a:p>
          <a:p>
            <a:r>
              <a:rPr lang="en-US" dirty="0"/>
              <a:t>loop</a:t>
            </a:r>
          </a:p>
        </p:txBody>
      </p:sp>
    </p:spTree>
    <p:extLst>
      <p:ext uri="{BB962C8B-B14F-4D97-AF65-F5344CB8AC3E}">
        <p14:creationId xmlns:p14="http://schemas.microsoft.com/office/powerpoint/2010/main" val="2566020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B5F1-48BF-104D-B491-FD8313DB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Universality of gravity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B69DE-4B4F-5B46-99C1-2DCD38A92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3111454" y="1775372"/>
            <a:ext cx="1964602" cy="939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DA48A-6F62-1240-A67D-FFE0380D0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t="68355" r="42901"/>
          <a:stretch/>
        </p:blipFill>
        <p:spPr>
          <a:xfrm>
            <a:off x="5652120" y="1766953"/>
            <a:ext cx="2016224" cy="959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D822D-3F1F-EA40-B01C-1B453664F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409" r="2751" b="62648"/>
          <a:stretch/>
        </p:blipFill>
        <p:spPr>
          <a:xfrm>
            <a:off x="673877" y="1727323"/>
            <a:ext cx="1953907" cy="982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43984-5063-FA41-A169-06B2FEBDCA9B}"/>
              </a:ext>
            </a:extLst>
          </p:cNvPr>
          <p:cNvSpPr txBox="1"/>
          <p:nvPr/>
        </p:nvSpPr>
        <p:spPr>
          <a:xfrm>
            <a:off x="673877" y="3019182"/>
            <a:ext cx="195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scalar loop,</a:t>
            </a:r>
          </a:p>
          <a:p>
            <a:r>
              <a:rPr lang="en-US" sz="2400" dirty="0"/>
              <a:t>fermion loop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86767-61FA-854C-9D90-F702F3EC570E}"/>
              </a:ext>
            </a:extLst>
          </p:cNvPr>
          <p:cNvSpPr txBox="1"/>
          <p:nvPr/>
        </p:nvSpPr>
        <p:spPr>
          <a:xfrm>
            <a:off x="3122844" y="3019182"/>
            <a:ext cx="2025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gauge boson</a:t>
            </a:r>
          </a:p>
          <a:p>
            <a:r>
              <a:rPr lang="en-US" sz="2400" dirty="0"/>
              <a:t>loop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46AD5-CD05-AD42-837D-D2FAECB77274}"/>
              </a:ext>
            </a:extLst>
          </p:cNvPr>
          <p:cNvSpPr txBox="1"/>
          <p:nvPr/>
        </p:nvSpPr>
        <p:spPr>
          <a:xfrm>
            <a:off x="5940152" y="3019182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graviton</a:t>
            </a:r>
          </a:p>
          <a:p>
            <a:r>
              <a:rPr lang="en-US" sz="2400" dirty="0"/>
              <a:t>loop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E1D06-769F-8C4F-9BD4-80BF90397D42}"/>
              </a:ext>
            </a:extLst>
          </p:cNvPr>
          <p:cNvSpPr txBox="1"/>
          <p:nvPr/>
        </p:nvSpPr>
        <p:spPr>
          <a:xfrm>
            <a:off x="971600" y="4653136"/>
            <a:ext cx="7130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 is independent of coupling constants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B286D-1798-934B-8835-F5A32ACF7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507" y="5663207"/>
            <a:ext cx="2800986" cy="7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60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A090A8-4F3B-FD47-8E8B-F63F1EA6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309634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739793"/>
            <a:ext cx="15113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70" y="3609782"/>
            <a:ext cx="2800986" cy="755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3542251"/>
            <a:ext cx="324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ABED0-4255-7D41-8A32-A018761BC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033" y="5149297"/>
            <a:ext cx="1228397" cy="605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9CD44-65D9-E44D-93C6-40864E77E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414" y="5149297"/>
            <a:ext cx="1244222" cy="605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80ABE6-6650-BB41-B8DA-73199B4549F1}"/>
              </a:ext>
            </a:extLst>
          </p:cNvPr>
          <p:cNvSpPr txBox="1"/>
          <p:nvPr/>
        </p:nvSpPr>
        <p:spPr>
          <a:xfrm>
            <a:off x="5409446" y="5149297"/>
            <a:ext cx="2850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 N</a:t>
            </a:r>
            <a:r>
              <a:rPr lang="en-US" baseline="-25000" dirty="0">
                <a:solidFill>
                  <a:srgbClr val="FFFF00"/>
                </a:solidFill>
              </a:rPr>
              <a:t>V</a:t>
            </a:r>
            <a:r>
              <a:rPr lang="en-US" dirty="0">
                <a:solidFill>
                  <a:srgbClr val="FFFF00"/>
                </a:solidFill>
              </a:rPr>
              <a:t> – N</a:t>
            </a:r>
            <a:r>
              <a:rPr lang="en-US" baseline="-25000" dirty="0">
                <a:solidFill>
                  <a:srgbClr val="FFFF00"/>
                </a:solidFill>
              </a:rPr>
              <a:t>S</a:t>
            </a:r>
            <a:r>
              <a:rPr lang="en-US" dirty="0">
                <a:solidFill>
                  <a:srgbClr val="FFFF00"/>
                </a:solidFill>
              </a:rPr>
              <a:t> - N</a:t>
            </a:r>
            <a:r>
              <a:rPr lang="en-US" baseline="-25000" dirty="0">
                <a:solidFill>
                  <a:srgbClr val="FFFF00"/>
                </a:solidFill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1923B-EE30-044B-90DB-F999DC702F96}"/>
              </a:ext>
            </a:extLst>
          </p:cNvPr>
          <p:cNvSpPr txBox="1"/>
          <p:nvPr/>
        </p:nvSpPr>
        <p:spPr>
          <a:xfrm>
            <a:off x="611560" y="501317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matter </a:t>
            </a:r>
          </a:p>
          <a:p>
            <a:r>
              <a:rPr lang="en-US" sz="2000" dirty="0"/>
              <a:t>contribution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4AAE2-80D7-AB46-9D21-FE303BA8DF5E}"/>
              </a:ext>
            </a:extLst>
          </p:cNvPr>
          <p:cNvSpPr txBox="1"/>
          <p:nvPr/>
        </p:nvSpPr>
        <p:spPr>
          <a:xfrm>
            <a:off x="611560" y="5865077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 graviton</a:t>
            </a:r>
          </a:p>
          <a:p>
            <a:r>
              <a:rPr lang="en-US" sz="2000" dirty="0"/>
              <a:t>contribution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F89594-768C-5144-BAD7-EF96D1D8E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996" y="5975649"/>
            <a:ext cx="3111188" cy="615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1890A-737C-0E4E-A76E-E781EE80D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34"/>
          <a:stretch/>
        </p:blipFill>
        <p:spPr>
          <a:xfrm>
            <a:off x="2524245" y="5975650"/>
            <a:ext cx="607595" cy="6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11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739793"/>
            <a:ext cx="15113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70" y="3609782"/>
            <a:ext cx="2800986" cy="755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3542251"/>
            <a:ext cx="324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23CF-BEB8-B449-8EF8-4673EE45E26C}"/>
              </a:ext>
            </a:extLst>
          </p:cNvPr>
          <p:cNvSpPr txBox="1"/>
          <p:nvPr/>
        </p:nvSpPr>
        <p:spPr>
          <a:xfrm>
            <a:off x="457200" y="5300035"/>
            <a:ext cx="188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solution 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8AC78-4284-8D40-9E12-5A12AF99E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70" y="5136918"/>
            <a:ext cx="3740865" cy="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57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C572-F848-E045-B13C-1D421B49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09046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Why can quantum gravity make predictions for particle physics ?</a:t>
            </a:r>
          </a:p>
        </p:txBody>
      </p:sp>
    </p:spTree>
    <p:extLst>
      <p:ext uri="{BB962C8B-B14F-4D97-AF65-F5344CB8AC3E}">
        <p14:creationId xmlns:p14="http://schemas.microsoft.com/office/powerpoint/2010/main" val="3068810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390" y="2176684"/>
            <a:ext cx="2230624" cy="601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82814-8041-7548-9326-55895C12C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924" y="3390697"/>
            <a:ext cx="1368152" cy="789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53DE66-84AB-FD4E-9B0A-54DEDFF19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066" y="3413545"/>
            <a:ext cx="3129734" cy="772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827584" y="1929782"/>
            <a:ext cx="3515132" cy="97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A7377-FBD1-8449-B786-75E8B4AB712C}"/>
              </a:ext>
            </a:extLst>
          </p:cNvPr>
          <p:cNvSpPr txBox="1"/>
          <p:nvPr/>
        </p:nvSpPr>
        <p:spPr>
          <a:xfrm>
            <a:off x="827584" y="3413545"/>
            <a:ext cx="283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Dimensionless</a:t>
            </a:r>
          </a:p>
          <a:p>
            <a:r>
              <a:rPr lang="en-US" sz="2000" dirty="0"/>
              <a:t>squared Planck mass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23AFFF-F9DF-1749-87E8-B9D665AB4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457" y="4801781"/>
            <a:ext cx="1714933" cy="8819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CE23CF-BEB8-B449-8EF8-4673EE45E26C}"/>
              </a:ext>
            </a:extLst>
          </p:cNvPr>
          <p:cNvSpPr txBox="1"/>
          <p:nvPr/>
        </p:nvSpPr>
        <p:spPr>
          <a:xfrm>
            <a:off x="899592" y="494116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solution 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8AC78-4284-8D40-9E12-5A12AF99E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7066" y="4971609"/>
            <a:ext cx="2399310" cy="5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04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566B-10FF-1748-BD0E-4CADDB84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and flow away from fixed point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2DDB95-BA59-9541-9A75-610115BCC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37" t="13999" r="70871" b="16001"/>
          <a:stretch/>
        </p:blipFill>
        <p:spPr>
          <a:xfrm>
            <a:off x="3687393" y="1893194"/>
            <a:ext cx="1094156" cy="729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3D3EE-E349-0E4C-B631-946569FCE637}"/>
              </a:ext>
            </a:extLst>
          </p:cNvPr>
          <p:cNvSpPr txBox="1"/>
          <p:nvPr/>
        </p:nvSpPr>
        <p:spPr>
          <a:xfrm>
            <a:off x="611561" y="1893194"/>
            <a:ext cx="375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UV - fixed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AD867-AC6F-8048-9D88-10AD22F53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106" y="2786391"/>
            <a:ext cx="1591169" cy="818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4F07C-04D2-4E45-8054-45E780FF4875}"/>
              </a:ext>
            </a:extLst>
          </p:cNvPr>
          <p:cNvSpPr txBox="1"/>
          <p:nvPr/>
        </p:nvSpPr>
        <p:spPr>
          <a:xfrm>
            <a:off x="611560" y="2568752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approached </a:t>
            </a:r>
          </a:p>
          <a:p>
            <a:r>
              <a:rPr lang="en-US" sz="2800" dirty="0"/>
              <a:t>for k</a:t>
            </a:r>
            <a:r>
              <a:rPr lang="en-US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→</a:t>
            </a:r>
            <a:r>
              <a:rPr lang="en-US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∞</a:t>
            </a:r>
            <a:r>
              <a:rPr lang="en-US" sz="28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F4F5F-4726-C742-BD4C-7CDA588B5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197" y="3084131"/>
            <a:ext cx="2176767" cy="494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A72DF6-211B-9F4B-BDA1-E54FE3494A0F}"/>
              </a:ext>
            </a:extLst>
          </p:cNvPr>
          <p:cNvSpPr txBox="1"/>
          <p:nvPr/>
        </p:nvSpPr>
        <p:spPr>
          <a:xfrm>
            <a:off x="457200" y="3959787"/>
            <a:ext cx="57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Near UV – fixed point : </a:t>
            </a:r>
            <a:r>
              <a:rPr lang="en-US" sz="2800" dirty="0">
                <a:solidFill>
                  <a:srgbClr val="FFFF00"/>
                </a:solidFill>
              </a:rPr>
              <a:t>M ~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D2BCE-F4D9-4943-BBF8-597BFC156DAF}"/>
              </a:ext>
            </a:extLst>
          </p:cNvPr>
          <p:cNvSpPr txBox="1"/>
          <p:nvPr/>
        </p:nvSpPr>
        <p:spPr>
          <a:xfrm>
            <a:off x="457200" y="4752465"/>
            <a:ext cx="78493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</a:rPr>
              <a:t>Transition to constant M for small k,</a:t>
            </a:r>
          </a:p>
          <a:p>
            <a:r>
              <a:rPr lang="en-US" sz="2800" i="1" dirty="0">
                <a:solidFill>
                  <a:srgbClr val="FFFF00"/>
                </a:solidFill>
              </a:rPr>
              <a:t>gravity gets weak, w</a:t>
            </a:r>
            <a:r>
              <a:rPr lang="en-US" sz="2800" i="1" baseline="30000" dirty="0">
                <a:solidFill>
                  <a:srgbClr val="FFFF00"/>
                </a:solidFill>
              </a:rPr>
              <a:t>-1</a:t>
            </a:r>
            <a:r>
              <a:rPr lang="en-US" sz="2800" i="1" dirty="0">
                <a:solidFill>
                  <a:srgbClr val="FFFF00"/>
                </a:solidFill>
              </a:rPr>
              <a:t> decreases to zero</a:t>
            </a:r>
          </a:p>
          <a:p>
            <a:endParaRPr lang="en-US" sz="2800" i="1" dirty="0">
              <a:solidFill>
                <a:srgbClr val="FFFF00"/>
              </a:solidFill>
            </a:endParaRPr>
          </a:p>
          <a:p>
            <a:r>
              <a:rPr lang="en-US" sz="2800" i="1" dirty="0"/>
              <a:t>M is </a:t>
            </a:r>
            <a:r>
              <a:rPr lang="en-US" sz="2800" i="1" dirty="0">
                <a:solidFill>
                  <a:srgbClr val="FFFF00"/>
                </a:solidFill>
              </a:rPr>
              <a:t>relevant parameter</a:t>
            </a:r>
            <a:r>
              <a:rPr lang="en-US" sz="2800" i="1" dirty="0"/>
              <a:t>, cannot be predicted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600222-4510-1E42-A7D0-680D34EFE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49" r="10854"/>
          <a:stretch/>
        </p:blipFill>
        <p:spPr>
          <a:xfrm>
            <a:off x="7349877" y="4001133"/>
            <a:ext cx="492918" cy="51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F9C1-DA8F-074F-9911-023240136D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60"/>
          <a:stretch/>
        </p:blipFill>
        <p:spPr>
          <a:xfrm>
            <a:off x="8306554" y="4018714"/>
            <a:ext cx="380246" cy="482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CBE59-0B51-5F46-80EC-75BCA83D51B1}"/>
              </a:ext>
            </a:extLst>
          </p:cNvPr>
          <p:cNvSpPr txBox="1"/>
          <p:nvPr/>
        </p:nvSpPr>
        <p:spPr>
          <a:xfrm flipV="1">
            <a:off x="7812360" y="4018713"/>
            <a:ext cx="49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EAF211-8EAB-D54B-B3B7-6239F8B49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197" y="1932544"/>
            <a:ext cx="2178552" cy="5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44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D8968-63AD-424B-8599-54009A67B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Weak and constant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41979-CFE1-7640-AC9A-85924635A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88839"/>
            <a:ext cx="4680520" cy="1209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4824ED-DDE5-CE45-ADA9-E2D75A3F6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878" y="2021993"/>
            <a:ext cx="1813981" cy="1209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A1822A-06D9-3E4B-9BFB-94E5406DD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175" y="3661483"/>
            <a:ext cx="3446937" cy="807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0AA03A-64C9-F240-B033-A63A16372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623" y="4941168"/>
            <a:ext cx="4191138" cy="1100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F9088B-EAC5-D943-A9F6-DA980521E47A}"/>
              </a:ext>
            </a:extLst>
          </p:cNvPr>
          <p:cNvSpPr txBox="1"/>
          <p:nvPr/>
        </p:nvSpPr>
        <p:spPr>
          <a:xfrm>
            <a:off x="457200" y="4755066"/>
            <a:ext cx="3497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Two regimes for the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( inverse ) strength</a:t>
            </a:r>
          </a:p>
          <a:p>
            <a:r>
              <a:rPr lang="en-US" sz="2800" dirty="0">
                <a:solidFill>
                  <a:srgbClr val="FFFF00"/>
                </a:solidFill>
              </a:rPr>
              <a:t>of gravity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F32A1-EEFA-AB43-B0D8-0F751E5DD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318" y="3349118"/>
            <a:ext cx="2006443" cy="14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74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Running Planck mass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96261-E8F5-0545-BFB3-CDAAB53ABD30}"/>
              </a:ext>
            </a:extLst>
          </p:cNvPr>
          <p:cNvSpPr txBox="1"/>
          <p:nvPr/>
        </p:nvSpPr>
        <p:spPr>
          <a:xfrm>
            <a:off x="962025" y="5577506"/>
            <a:ext cx="418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large k :  constant A</a:t>
            </a:r>
          </a:p>
          <a:p>
            <a:r>
              <a:rPr lang="en-US" dirty="0">
                <a:solidFill>
                  <a:srgbClr val="00FF00"/>
                </a:solidFill>
              </a:rPr>
              <a:t>small k:   A ~ k</a:t>
            </a:r>
            <a:r>
              <a:rPr lang="en-US" baseline="30000" dirty="0">
                <a:solidFill>
                  <a:srgbClr val="00FF00"/>
                </a:solidFill>
              </a:rPr>
              <a:t>2 </a:t>
            </a:r>
            <a:r>
              <a:rPr lang="en-US" dirty="0">
                <a:solidFill>
                  <a:srgbClr val="00FF00"/>
                </a:solidFill>
              </a:rPr>
              <a:t>/ M</a:t>
            </a:r>
            <a:r>
              <a:rPr lang="en-US" baseline="30000" dirty="0">
                <a:solidFill>
                  <a:srgbClr val="00FF00"/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272965"/>
            <a:ext cx="3431399" cy="901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530" y="3284984"/>
            <a:ext cx="2989737" cy="700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B26BDD-6B0C-EE44-B093-B589FEF6F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4300675"/>
            <a:ext cx="1268872" cy="845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1E434-CE7D-2E47-8F23-7B8E9C749663}"/>
              </a:ext>
            </a:extLst>
          </p:cNvPr>
          <p:cNvSpPr txBox="1"/>
          <p:nvPr/>
        </p:nvSpPr>
        <p:spPr>
          <a:xfrm>
            <a:off x="5863530" y="5577506"/>
            <a:ext cx="2989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transition at</a:t>
            </a:r>
          </a:p>
          <a:p>
            <a:r>
              <a:rPr lang="en-US" dirty="0" err="1">
                <a:solidFill>
                  <a:srgbClr val="00FF00"/>
                </a:solidFill>
              </a:rPr>
              <a:t>k</a:t>
            </a:r>
            <a:r>
              <a:rPr lang="en-US" baseline="-25000" dirty="0" err="1">
                <a:solidFill>
                  <a:srgbClr val="00FF00"/>
                </a:solidFill>
              </a:rPr>
              <a:t>t</a:t>
            </a:r>
            <a:r>
              <a:rPr lang="en-US" dirty="0">
                <a:solidFill>
                  <a:srgbClr val="00FF00"/>
                </a:solidFill>
              </a:rPr>
              <a:t> ~ 10</a:t>
            </a:r>
            <a:r>
              <a:rPr lang="en-US" baseline="30000" dirty="0">
                <a:solidFill>
                  <a:srgbClr val="00FF00"/>
                </a:solidFill>
              </a:rPr>
              <a:t>19</a:t>
            </a:r>
            <a:r>
              <a:rPr lang="en-US" dirty="0">
                <a:solidFill>
                  <a:srgbClr val="00FF00"/>
                </a:solidFill>
              </a:rPr>
              <a:t> GeV</a:t>
            </a:r>
          </a:p>
        </p:txBody>
      </p:sp>
    </p:spTree>
    <p:extLst>
      <p:ext uri="{BB962C8B-B14F-4D97-AF65-F5344CB8AC3E}">
        <p14:creationId xmlns:p14="http://schemas.microsoft.com/office/powerpoint/2010/main" val="567636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90F3-8716-A242-AADF-98F9A774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5278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UV – fixed point for quartic coupling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BD878-8307-AA40-B8C1-5E1AA3D5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792" y="2070474"/>
            <a:ext cx="2853304" cy="713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2C6861-77FF-2B44-82FC-E8CE71BB3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036741"/>
            <a:ext cx="2376264" cy="761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917CF-628E-3D44-BC36-DAC311B0C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027" y="3075947"/>
            <a:ext cx="4509397" cy="151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250666-525F-5E49-874A-8AA6F404F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015" y="5661248"/>
            <a:ext cx="3877969" cy="755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463A4E-E515-E745-9154-A2D4C040A535}"/>
              </a:ext>
            </a:extLst>
          </p:cNvPr>
          <p:cNvSpPr txBox="1"/>
          <p:nvPr/>
        </p:nvSpPr>
        <p:spPr>
          <a:xfrm>
            <a:off x="1484040" y="466152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0DB62-EC96-2640-BE84-375FB969BB68}"/>
              </a:ext>
            </a:extLst>
          </p:cNvPr>
          <p:cNvSpPr txBox="1"/>
          <p:nvPr/>
        </p:nvSpPr>
        <p:spPr>
          <a:xfrm>
            <a:off x="971600" y="4869614"/>
            <a:ext cx="439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Fixed point :   </a:t>
            </a:r>
            <a:r>
              <a:rPr lang="el-GR" dirty="0">
                <a:solidFill>
                  <a:srgbClr val="FFFF00"/>
                </a:solidFill>
                <a:latin typeface="Arial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= C / 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6B59D3-1CF0-B14B-B020-5F0B4835A29E}"/>
              </a:ext>
            </a:extLst>
          </p:cNvPr>
          <p:cNvSpPr txBox="1"/>
          <p:nvPr/>
        </p:nvSpPr>
        <p:spPr>
          <a:xfrm>
            <a:off x="827584" y="2127207"/>
            <a:ext cx="416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Flow equation for </a:t>
            </a:r>
            <a:r>
              <a:rPr lang="el-GR" dirty="0">
                <a:solidFill>
                  <a:srgbClr val="FFFF00"/>
                </a:solidFill>
                <a:latin typeface="Arial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: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41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is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24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Asymptotic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safety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/>
              <a:t>if</a:t>
            </a:r>
            <a:r>
              <a:rPr lang="de-DE" dirty="0"/>
              <a:t>  UV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:</a:t>
            </a:r>
          </a:p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369551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978054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CED8B-A409-5540-A4D1-0CB1C70E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UV- fixed point for quantum gravity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BFA3E-1610-4A47-80FD-6DEE8B27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0" y="1484784"/>
            <a:ext cx="5946080" cy="464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425B7-F715-5442-9C8E-8E22D80E5E31}"/>
              </a:ext>
            </a:extLst>
          </p:cNvPr>
          <p:cNvSpPr txBox="1"/>
          <p:nvPr/>
        </p:nvSpPr>
        <p:spPr>
          <a:xfrm>
            <a:off x="4788024" y="619277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31912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AB5BE-EE92-F54A-821D-393590CF0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Enhanced predictivity for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UV – fixed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C4A14-3B8A-D345-9A6A-68393017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parameters of a theory correspond to relevant parameters for small deviations from fixed point.</a:t>
            </a:r>
          </a:p>
          <a:p>
            <a:r>
              <a:rPr lang="en-US" dirty="0"/>
              <a:t>If the number of relevant parameters at the UV-fixed point is smaller than the number of free parameters ( renormalizable couplings ) in the standard model:</a:t>
            </a:r>
          </a:p>
          <a:p>
            <a:r>
              <a:rPr lang="en-US" dirty="0">
                <a:solidFill>
                  <a:srgbClr val="FFFF00"/>
                </a:solidFill>
              </a:rPr>
              <a:t>Relations between standard model parameters become predictable 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9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79DCFF"/>
                </a:solidFill>
              </a:rPr>
              <a:t>Effective  potential for Higgs scalar</a:t>
            </a:r>
            <a:endParaRPr lang="de-DE" sz="4000" dirty="0">
              <a:solidFill>
                <a:srgbClr val="79DCFF"/>
              </a:solidFill>
            </a:endParaRPr>
          </a:p>
        </p:txBody>
      </p:sp>
      <p:pic>
        <p:nvPicPr>
          <p:cNvPr id="1026" name="Picture 2" descr="http://upload.wikimedia.org/wikipedia/commons/4/44/Mecanismo_de_Higgs_P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3312368" cy="324811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554" y="2400449"/>
            <a:ext cx="41195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7D6A8E-1DF3-614D-AC3E-E1AB22D4200D}"/>
              </a:ext>
            </a:extLst>
          </p:cNvPr>
          <p:cNvSpPr/>
          <p:nvPr/>
        </p:nvSpPr>
        <p:spPr>
          <a:xfrm>
            <a:off x="5508104" y="4437112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Fermi scale</a:t>
            </a:r>
            <a:endParaRPr lang="de-D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84EF604-A329-0D43-8953-87FEAABF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077945"/>
            <a:ext cx="2038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8057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79CD1-5341-624F-9D5E-8E780AB6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744B3-99ED-A14D-8867-0B1FE7D45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50" y="1706920"/>
            <a:ext cx="3150693" cy="553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C1C13-C592-6F46-9C14-EF9AA4F19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374"/>
          <a:stretch/>
        </p:blipFill>
        <p:spPr>
          <a:xfrm>
            <a:off x="3500735" y="3367501"/>
            <a:ext cx="1575321" cy="71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F4B1CB-844C-2943-89E2-5BF1A9FD0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585" y="1698913"/>
            <a:ext cx="2142530" cy="561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C062C-DD25-4A4F-BD02-302C504AC22A}"/>
              </a:ext>
            </a:extLst>
          </p:cNvPr>
          <p:cNvSpPr txBox="1"/>
          <p:nvPr/>
        </p:nvSpPr>
        <p:spPr>
          <a:xfrm>
            <a:off x="2267744" y="252425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couplings                      dimensionless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851CC-4E8A-3D4B-BE63-7CABD625D5AD}"/>
              </a:ext>
            </a:extLst>
          </p:cNvPr>
          <p:cNvSpPr txBox="1"/>
          <p:nvPr/>
        </p:nvSpPr>
        <p:spPr>
          <a:xfrm>
            <a:off x="1187625" y="345325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equation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968830-DE06-B845-9082-6C061E6741F0}"/>
              </a:ext>
            </a:extLst>
          </p:cNvPr>
          <p:cNvSpPr txBox="1"/>
          <p:nvPr/>
        </p:nvSpPr>
        <p:spPr>
          <a:xfrm>
            <a:off x="1475657" y="4460284"/>
            <a:ext cx="6552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Fixed points: zeros of beta-function</a:t>
            </a:r>
          </a:p>
          <a:p>
            <a:r>
              <a:rPr lang="en-US" dirty="0"/>
              <a:t>No running            No scale</a:t>
            </a:r>
          </a:p>
          <a:p>
            <a:r>
              <a:rPr lang="en-US" dirty="0">
                <a:solidFill>
                  <a:srgbClr val="FFFF00"/>
                </a:solidFill>
              </a:rPr>
              <a:t>Quantum scale symmetry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D739C16-F74E-494C-84F1-B8A54EDD3299}"/>
              </a:ext>
            </a:extLst>
          </p:cNvPr>
          <p:cNvSpPr/>
          <p:nvPr/>
        </p:nvSpPr>
        <p:spPr bwMode="auto">
          <a:xfrm>
            <a:off x="3851920" y="5053075"/>
            <a:ext cx="802893" cy="34485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67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79CD1-5341-624F-9D5E-8E780AB6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Stability matrix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744B3-99ED-A14D-8867-0B1FE7D45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50" y="1706920"/>
            <a:ext cx="3150693" cy="553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C1C13-C592-6F46-9C14-EF9AA4F19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735" y="3367501"/>
            <a:ext cx="3695700" cy="71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F4B1CB-844C-2943-89E2-5BF1A9FD0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585" y="1698913"/>
            <a:ext cx="2142530" cy="56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3CFA6-159B-7046-9225-91684288D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606600"/>
            <a:ext cx="5400600" cy="1001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C062C-DD25-4A4F-BD02-302C504AC22A}"/>
              </a:ext>
            </a:extLst>
          </p:cNvPr>
          <p:cNvSpPr txBox="1"/>
          <p:nvPr/>
        </p:nvSpPr>
        <p:spPr>
          <a:xfrm>
            <a:off x="2267744" y="252425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couplings                      dimensionless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851CC-4E8A-3D4B-BE63-7CABD625D5AD}"/>
              </a:ext>
            </a:extLst>
          </p:cNvPr>
          <p:cNvSpPr txBox="1"/>
          <p:nvPr/>
        </p:nvSpPr>
        <p:spPr>
          <a:xfrm>
            <a:off x="1187625" y="345325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equation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B00BF-BF11-F042-94A1-FAF952287C26}"/>
              </a:ext>
            </a:extLst>
          </p:cNvPr>
          <p:cNvSpPr txBox="1"/>
          <p:nvPr/>
        </p:nvSpPr>
        <p:spPr>
          <a:xfrm>
            <a:off x="683568" y="4437112"/>
            <a:ext cx="1872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Expand in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vicinity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fixed 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74CFC-9CFF-C846-9410-474F4B2BD2EA}"/>
              </a:ext>
            </a:extLst>
          </p:cNvPr>
          <p:cNvSpPr txBox="1"/>
          <p:nvPr/>
        </p:nvSpPr>
        <p:spPr>
          <a:xfrm>
            <a:off x="3500734" y="5822108"/>
            <a:ext cx="3990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 : stability matrix</a:t>
            </a:r>
          </a:p>
        </p:txBody>
      </p:sp>
    </p:spTree>
    <p:extLst>
      <p:ext uri="{BB962C8B-B14F-4D97-AF65-F5344CB8AC3E}">
        <p14:creationId xmlns:p14="http://schemas.microsoft.com/office/powerpoint/2010/main" val="561127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4051E-77E3-7642-A0C1-BC51F8CD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Critical exponents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FB5E4-10A3-9D4A-AFFF-13D97296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5229200"/>
            <a:ext cx="901700" cy="39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F5F48-A46A-644B-AF09-5E57BB47C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547" y="1394798"/>
            <a:ext cx="4152280" cy="769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A43E5-BECB-4543-8941-06E98BEB8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562" y="3622698"/>
            <a:ext cx="2320249" cy="733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C7EAF0-D65B-DD4A-9143-42BF797C7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237" y="2256939"/>
            <a:ext cx="504057" cy="7102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0DDAFF-976C-F14A-B3BB-FC95282C20FF}"/>
              </a:ext>
            </a:extLst>
          </p:cNvPr>
          <p:cNvSpPr txBox="1"/>
          <p:nvPr/>
        </p:nvSpPr>
        <p:spPr>
          <a:xfrm>
            <a:off x="1619672" y="2283020"/>
            <a:ext cx="5851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: Eigenvalues of stability matrix T </a:t>
            </a:r>
          </a:p>
          <a:p>
            <a:r>
              <a:rPr lang="en-US" sz="2800" dirty="0"/>
              <a:t>   =  Critical exponents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6746E-9254-CE4E-8DFE-37A4B9740DE3}"/>
              </a:ext>
            </a:extLst>
          </p:cNvPr>
          <p:cNvSpPr txBox="1"/>
          <p:nvPr/>
        </p:nvSpPr>
        <p:spPr>
          <a:xfrm>
            <a:off x="1152237" y="3412408"/>
            <a:ext cx="2123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Linearized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478EC0-0BF3-F940-A74A-C16C1F2AC34E}"/>
              </a:ext>
            </a:extLst>
          </p:cNvPr>
          <p:cNvSpPr txBox="1"/>
          <p:nvPr/>
        </p:nvSpPr>
        <p:spPr>
          <a:xfrm>
            <a:off x="1152237" y="4811722"/>
            <a:ext cx="5466589" cy="1938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Irrelevant parameters: eigenvectors in coupling constant space with </a:t>
            </a:r>
          </a:p>
          <a:p>
            <a:endParaRPr lang="en-US" sz="2400" dirty="0"/>
          </a:p>
          <a:p>
            <a:r>
              <a:rPr lang="en-US" sz="2400" dirty="0"/>
              <a:t>flow </a:t>
            </a:r>
            <a:r>
              <a:rPr lang="en-US" sz="2400" dirty="0">
                <a:solidFill>
                  <a:srgbClr val="FFFF00"/>
                </a:solidFill>
              </a:rPr>
              <a:t>towards</a:t>
            </a:r>
            <a:r>
              <a:rPr lang="en-US" sz="2400" dirty="0"/>
              <a:t> fixed point values as k is lowered</a:t>
            </a:r>
          </a:p>
        </p:txBody>
      </p:sp>
    </p:spTree>
    <p:extLst>
      <p:ext uri="{BB962C8B-B14F-4D97-AF65-F5344CB8AC3E}">
        <p14:creationId xmlns:p14="http://schemas.microsoft.com/office/powerpoint/2010/main" val="3884890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D691-DDB4-C64F-985C-B1CE281A6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Irrelevant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D4881-05FA-E94D-941B-A850C5696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US" dirty="0"/>
              <a:t>“Forget”  information about initial values</a:t>
            </a:r>
          </a:p>
          <a:p>
            <a:r>
              <a:rPr lang="en-US" dirty="0"/>
              <a:t>Central ingredient for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predictivity of quantum field theories</a:t>
            </a:r>
          </a:p>
          <a:p>
            <a:r>
              <a:rPr lang="en-US" dirty="0"/>
              <a:t>For UV – complete theories : irrelevant parameters have to take precisely the fixed point values</a:t>
            </a:r>
          </a:p>
          <a:p>
            <a:r>
              <a:rPr lang="en-US" b="1" dirty="0">
                <a:solidFill>
                  <a:srgbClr val="33CCFF"/>
                </a:solidFill>
              </a:rPr>
              <a:t>Relevant parameters </a:t>
            </a:r>
            <a:r>
              <a:rPr lang="en-US" dirty="0"/>
              <a:t>flow away from fixed point as k is lowered – they are the only free parameters</a:t>
            </a:r>
          </a:p>
        </p:txBody>
      </p:sp>
    </p:spTree>
    <p:extLst>
      <p:ext uri="{BB962C8B-B14F-4D97-AF65-F5344CB8AC3E}">
        <p14:creationId xmlns:p14="http://schemas.microsoft.com/office/powerpoint/2010/main" val="40711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5F6D0-64AE-A441-BDC3-BC2FCD88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Predictivity at fixed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72371-BF26-9A4D-8B96-64D4FB9E5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Irrelevant parameters are predicted to take fixed point values</a:t>
            </a:r>
          </a:p>
          <a:p>
            <a:r>
              <a:rPr lang="en-US" dirty="0"/>
              <a:t>Only relevant parameters are free</a:t>
            </a:r>
          </a:p>
          <a:p>
            <a:r>
              <a:rPr lang="en-US" dirty="0"/>
              <a:t>Number of free parameters of a renormalizable quantum field theory = number of relevant parameters at the fixed point</a:t>
            </a:r>
          </a:p>
        </p:txBody>
      </p:sp>
    </p:spTree>
    <p:extLst>
      <p:ext uri="{BB962C8B-B14F-4D97-AF65-F5344CB8AC3E}">
        <p14:creationId xmlns:p14="http://schemas.microsoft.com/office/powerpoint/2010/main" val="4005676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a prediction…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90C3AC-D5CA-0740-B759-DD0E4E0F2F20}"/>
              </a:ext>
            </a:extLst>
          </p:cNvPr>
          <p:cNvSpPr txBox="1"/>
          <p:nvPr/>
        </p:nvSpPr>
        <p:spPr>
          <a:xfrm rot="19416849">
            <a:off x="527200" y="3310399"/>
            <a:ext cx="823093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Quartic scalar coupling is irrelevant coupling</a:t>
            </a:r>
          </a:p>
        </p:txBody>
      </p:sp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0E9F-7E7B-9F46-8AF6-DAC5930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 of Higgs boson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7709-B601-4143-8FCF-702A9C74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Value of quartic scalar coupling near Planck mass is predicted by UV- fixed point</a:t>
            </a:r>
          </a:p>
          <a:p>
            <a:r>
              <a:rPr lang="en-US" dirty="0">
                <a:solidFill>
                  <a:srgbClr val="FFFF00"/>
                </a:solidFill>
              </a:rPr>
              <a:t>Gravity decouples below Planck mass , resulting in perturbative flow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3D2142-827A-3941-8660-521CF26B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9414" y="3921049"/>
            <a:ext cx="2736304" cy="269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656E3-BBF0-824D-AF85-55BB6C7F367A}"/>
              </a:ext>
            </a:extLst>
          </p:cNvPr>
          <p:cNvSpPr txBox="1"/>
          <p:nvPr/>
        </p:nvSpPr>
        <p:spPr>
          <a:xfrm>
            <a:off x="457200" y="4437112"/>
            <a:ext cx="382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Extrapolate perturbatively </a:t>
            </a:r>
          </a:p>
          <a:p>
            <a:r>
              <a:rPr lang="en-US" sz="2400" dirty="0"/>
              <a:t>to Fermi scale :</a:t>
            </a:r>
          </a:p>
        </p:txBody>
      </p:sp>
    </p:spTree>
    <p:extLst>
      <p:ext uri="{BB962C8B-B14F-4D97-AF65-F5344CB8AC3E}">
        <p14:creationId xmlns:p14="http://schemas.microsoft.com/office/powerpoint/2010/main" val="3029265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E9A875-0F82-9840-8ABE-BD6EC4A2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How to compute non-perturbative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quantum gravity effects ?</a:t>
            </a:r>
          </a:p>
        </p:txBody>
      </p:sp>
    </p:spTree>
    <p:extLst>
      <p:ext uri="{BB962C8B-B14F-4D97-AF65-F5344CB8AC3E}">
        <p14:creationId xmlns:p14="http://schemas.microsoft.com/office/powerpoint/2010/main" val="7983676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gravity computation by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functional renormalization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7" y="2780928"/>
            <a:ext cx="684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Introduce infrared cutoff with scale k,</a:t>
            </a:r>
          </a:p>
          <a:p>
            <a:r>
              <a:rPr lang="en-US" i="1" dirty="0"/>
              <a:t>such that only fluctuations with </a:t>
            </a:r>
          </a:p>
          <a:p>
            <a:r>
              <a:rPr lang="en-US" i="1" dirty="0"/>
              <a:t>( covariant) momenta larger than k</a:t>
            </a:r>
          </a:p>
          <a:p>
            <a:r>
              <a:rPr lang="en-US" i="1" dirty="0"/>
              <a:t>are included.</a:t>
            </a:r>
          </a:p>
          <a:p>
            <a:endParaRPr lang="en-US" i="1" dirty="0"/>
          </a:p>
          <a:p>
            <a:r>
              <a:rPr lang="en-US" i="1" dirty="0"/>
              <a:t>Then lower k towards zero</a:t>
            </a:r>
          </a:p>
        </p:txBody>
      </p:sp>
    </p:spTree>
    <p:extLst>
      <p:ext uri="{BB962C8B-B14F-4D97-AF65-F5344CB8AC3E}">
        <p14:creationId xmlns:p14="http://schemas.microsoft.com/office/powerpoint/2010/main" val="2737183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0" dirty="0">
                <a:solidFill>
                  <a:srgbClr val="33CCFF"/>
                </a:solidFill>
              </a:rPr>
              <a:t>Exact renormalization group equation</a:t>
            </a:r>
            <a:endParaRPr lang="de-DE" sz="4000" b="0" dirty="0">
              <a:solidFill>
                <a:srgbClr val="33CC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0768"/>
            <a:ext cx="6697662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873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DCFF"/>
                </a:solidFill>
              </a:rPr>
              <a:t>Radial mode and </a:t>
            </a:r>
            <a:br>
              <a:rPr lang="en-US" dirty="0">
                <a:solidFill>
                  <a:srgbClr val="79DCFF"/>
                </a:solidFill>
              </a:rPr>
            </a:br>
            <a:r>
              <a:rPr lang="en-US" dirty="0">
                <a:solidFill>
                  <a:srgbClr val="79DCFF"/>
                </a:solidFill>
              </a:rPr>
              <a:t>Goldstone mode</a:t>
            </a:r>
            <a:endParaRPr lang="de-DE" dirty="0">
              <a:solidFill>
                <a:srgbClr val="79DCFF"/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492896"/>
            <a:ext cx="28803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1943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501008"/>
            <a:ext cx="408899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5445224"/>
            <a:ext cx="198282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upload.wikimedia.org/wikipedia/commons/4/44/Mecanismo_de_Higgs_P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573016"/>
            <a:ext cx="2504612" cy="2456031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899592" y="1772816"/>
            <a:ext cx="702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expand around minimum of potential 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331641" y="5373216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mass term for </a:t>
            </a:r>
          </a:p>
          <a:p>
            <a:r>
              <a:rPr lang="en-US" sz="2400" dirty="0"/>
              <a:t>radial mode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332098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Functional flow equation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for scale dependent effective action</a:t>
            </a:r>
          </a:p>
        </p:txBody>
      </p:sp>
      <p:pic>
        <p:nvPicPr>
          <p:cNvPr id="4" name="Picture 3" descr="F1"/>
          <p:cNvPicPr>
            <a:picLocks noChangeAspect="1" noChangeArrowheads="1"/>
          </p:cNvPicPr>
          <p:nvPr/>
        </p:nvPicPr>
        <p:blipFill rotWithShape="1"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1763688" y="2060848"/>
            <a:ext cx="3672408" cy="388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1" y="4221088"/>
            <a:ext cx="3384375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exact propagator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2904" y="2420888"/>
            <a:ext cx="1703351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IR cutoff</a:t>
            </a:r>
          </a:p>
        </p:txBody>
      </p:sp>
    </p:spTree>
    <p:extLst>
      <p:ext uri="{BB962C8B-B14F-4D97-AF65-F5344CB8AC3E}">
        <p14:creationId xmlns:p14="http://schemas.microsoft.com/office/powerpoint/2010/main" val="2969898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0" dirty="0">
                <a:solidFill>
                  <a:srgbClr val="33CCFF"/>
                </a:solidFill>
              </a:rPr>
              <a:t>Exact renormalization group equation</a:t>
            </a:r>
            <a:endParaRPr lang="de-DE" sz="4000" b="0" dirty="0">
              <a:solidFill>
                <a:srgbClr val="33CC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0768"/>
            <a:ext cx="6697662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1">
            <a:extLst>
              <a:ext uri="{FF2B5EF4-FFF2-40B4-BE49-F238E27FC236}">
                <a16:creationId xmlns:a16="http://schemas.microsoft.com/office/drawing/2014/main" id="{6EC94E8E-7A23-F947-ACA9-957F666D2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5297339" y="4518794"/>
            <a:ext cx="1938957" cy="204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1259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8913"/>
            <a:ext cx="619283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wetteric\Pictures\FRG\ey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216058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:\Users\wetteric\Pictures\FRG\telescop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215106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Users\wetteric\Pictures\FRG\microscop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04946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818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/>
            <a:r>
              <a:rPr lang="en-US" altLang="x-none" sz="4000">
                <a:solidFill>
                  <a:srgbClr val="33CCFF"/>
                </a:solidFill>
                <a:ea typeface="MS PGothic" charset="-128"/>
              </a:rPr>
              <a:t>functional renormalization :</a:t>
            </a:r>
            <a:br>
              <a:rPr lang="en-US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 sz="4000">
                <a:solidFill>
                  <a:srgbClr val="33CCFF"/>
                </a:solidFill>
                <a:ea typeface="MS PGothic" charset="-128"/>
              </a:rPr>
              <a:t>flowing action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286105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084888" y="2565400"/>
            <a:ext cx="1820862" cy="3968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2000">
                <a:solidFill>
                  <a:srgbClr val="FFFF00"/>
                </a:solidFill>
              </a:rPr>
              <a:t>microscopic law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979613" y="3644900"/>
            <a:ext cx="1822450" cy="3968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2000">
                <a:solidFill>
                  <a:srgbClr val="FFFF00"/>
                </a:solidFill>
              </a:rPr>
              <a:t>macroscopic law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759200" y="5600700"/>
            <a:ext cx="4133850" cy="5794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3200">
                <a:solidFill>
                  <a:srgbClr val="FFFF00"/>
                </a:solidFill>
              </a:rPr>
              <a:t>infinitely many couplings</a:t>
            </a:r>
          </a:p>
        </p:txBody>
      </p:sp>
    </p:spTree>
    <p:extLst>
      <p:ext uri="{BB962C8B-B14F-4D97-AF65-F5344CB8AC3E}">
        <p14:creationId xmlns:p14="http://schemas.microsoft.com/office/powerpoint/2010/main" val="2236637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2223530" y="1700808"/>
            <a:ext cx="4681066" cy="346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292080" y="1619250"/>
            <a:ext cx="2520280" cy="523220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UV fixed point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FF5CD8-16D2-224E-A435-5A71ABA93406}"/>
              </a:ext>
            </a:extLst>
          </p:cNvPr>
          <p:cNvSpPr txBox="1"/>
          <p:nvPr/>
        </p:nvSpPr>
        <p:spPr>
          <a:xfrm>
            <a:off x="1979712" y="524391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Extrapolation of microscopic law to </a:t>
            </a:r>
          </a:p>
          <a:p>
            <a:r>
              <a:rPr lang="en-US" sz="2400" dirty="0"/>
              <a:t>infinitely short distances is possible.</a:t>
            </a:r>
          </a:p>
          <a:p>
            <a:r>
              <a:rPr lang="en-US" sz="2400" dirty="0"/>
              <a:t>               </a:t>
            </a:r>
            <a:r>
              <a:rPr lang="en-US" sz="2400" dirty="0">
                <a:solidFill>
                  <a:srgbClr val="FFFF00"/>
                </a:solidFill>
              </a:rPr>
              <a:t>Complete theory</a:t>
            </a:r>
          </a:p>
        </p:txBody>
      </p:sp>
    </p:spTree>
    <p:extLst>
      <p:ext uri="{BB962C8B-B14F-4D97-AF65-F5344CB8AC3E}">
        <p14:creationId xmlns:p14="http://schemas.microsoft.com/office/powerpoint/2010/main" val="17605786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19256" cy="3946450"/>
          </a:xfrm>
        </p:spPr>
        <p:txBody>
          <a:bodyPr/>
          <a:lstStyle/>
          <a:p>
            <a:r>
              <a:rPr lang="en-US" sz="4000" b="0" i="1" dirty="0">
                <a:solidFill>
                  <a:srgbClr val="FFFF00"/>
                </a:solidFill>
              </a:rPr>
              <a:t>Prediction of mass of Higgs boson ?</a:t>
            </a:r>
            <a:br>
              <a:rPr lang="en-US" sz="4000" b="0" i="1" dirty="0">
                <a:solidFill>
                  <a:srgbClr val="FFFF00"/>
                </a:solidFill>
              </a:rPr>
            </a:br>
            <a:br>
              <a:rPr lang="en-US" sz="4000" b="0" i="1" dirty="0">
                <a:solidFill>
                  <a:srgbClr val="FFFF00"/>
                </a:solidFill>
              </a:rPr>
            </a:br>
            <a:r>
              <a:rPr lang="en-US" sz="4000" b="0" i="1" dirty="0">
                <a:solidFill>
                  <a:srgbClr val="FFFF00"/>
                </a:solidFill>
              </a:rPr>
              <a:t>Quartic scalar coupling irrelevant ?</a:t>
            </a:r>
            <a:endParaRPr lang="de-DE" sz="4000" b="0" i="1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296BD-15FC-5341-9B90-918B8C903845}"/>
              </a:ext>
            </a:extLst>
          </p:cNvPr>
          <p:cNvSpPr txBox="1"/>
          <p:nvPr/>
        </p:nvSpPr>
        <p:spPr>
          <a:xfrm>
            <a:off x="2627784" y="4370912"/>
            <a:ext cx="439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needs             or A&gt;0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83C1FF-73DB-EA48-BE50-A6C0E29C6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549" y="4429074"/>
            <a:ext cx="1072902" cy="4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70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8742-109A-F645-B359-718B44BF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Quartic scalar coupling is irrelevant parameter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37813-1C72-8841-B7D5-B2F90D7F8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1916832"/>
            <a:ext cx="51943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1432F-A1D2-6F4E-B14B-59159A621F52}"/>
              </a:ext>
            </a:extLst>
          </p:cNvPr>
          <p:cNvSpPr txBox="1"/>
          <p:nvPr/>
        </p:nvSpPr>
        <p:spPr>
          <a:xfrm>
            <a:off x="2699792" y="558924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Can be predicted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784EE-33D3-1D40-8E6E-A3BA797DA1D2}"/>
              </a:ext>
            </a:extLst>
          </p:cNvPr>
          <p:cNvSpPr txBox="1"/>
          <p:nvPr/>
        </p:nvSpPr>
        <p:spPr>
          <a:xfrm>
            <a:off x="1619672" y="6309320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Pawlowski, Reichert, Yamada,…</a:t>
            </a:r>
          </a:p>
        </p:txBody>
      </p:sp>
    </p:spTree>
    <p:extLst>
      <p:ext uri="{BB962C8B-B14F-4D97-AF65-F5344CB8AC3E}">
        <p14:creationId xmlns:p14="http://schemas.microsoft.com/office/powerpoint/2010/main" val="1129618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9EAE-1407-3E47-B155-A3482374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73853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Predictivity for Fermi scale ?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Scalar mass term irrelevant ?</a:t>
            </a:r>
          </a:p>
        </p:txBody>
      </p:sp>
    </p:spTree>
    <p:extLst>
      <p:ext uri="{BB962C8B-B14F-4D97-AF65-F5344CB8AC3E}">
        <p14:creationId xmlns:p14="http://schemas.microsoft.com/office/powerpoint/2010/main" val="7955410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0D50-AEC5-E14B-91F0-AB4AA3D2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Higgs mass term is irrelevant for strong enough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976E0-C81F-8A44-BCF6-D59C1F462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0" y="2060848"/>
            <a:ext cx="48641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1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9DCFF"/>
                </a:solidFill>
              </a:rPr>
              <a:t>Quartic</a:t>
            </a:r>
            <a:r>
              <a:rPr lang="en-US" dirty="0">
                <a:solidFill>
                  <a:srgbClr val="79DCFF"/>
                </a:solidFill>
              </a:rPr>
              <a:t> scalar coupling</a:t>
            </a:r>
            <a:endParaRPr lang="de-DE" dirty="0">
              <a:solidFill>
                <a:srgbClr val="79D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2376264"/>
          </a:xfrm>
        </p:spPr>
        <p:txBody>
          <a:bodyPr/>
          <a:lstStyle/>
          <a:p>
            <a:pPr>
              <a:buNone/>
            </a:pPr>
            <a:r>
              <a:rPr lang="en-US" dirty="0"/>
              <a:t>prediction of mass of Higgs boson</a:t>
            </a:r>
          </a:p>
          <a:p>
            <a:pPr>
              <a:buNone/>
            </a:pPr>
            <a:r>
              <a:rPr lang="en-US" dirty="0"/>
              <a:t>                                =</a:t>
            </a:r>
          </a:p>
          <a:p>
            <a:pPr>
              <a:buNone/>
            </a:pPr>
            <a:r>
              <a:rPr lang="en-US" dirty="0"/>
              <a:t>prediction of value of quartic scalar coupling </a:t>
            </a:r>
            <a:r>
              <a:rPr lang="el-GR" dirty="0">
                <a:solidFill>
                  <a:srgbClr val="FFFF00"/>
                </a:solidFill>
                <a:latin typeface="Arial"/>
                <a:cs typeface="Arial"/>
              </a:rPr>
              <a:t>λ</a:t>
            </a:r>
            <a:endParaRPr lang="en-US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/>
              <a:t>at Fermi scale</a:t>
            </a:r>
            <a:endParaRPr lang="de-DE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1DD363A-0FBB-6948-AD77-9A01F4B2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517233"/>
            <a:ext cx="2379392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66078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5F944-61F0-984E-8CA9-24920763B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Critical exponent for Higgs mass term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3F44E3-2A30-DB49-A289-054837E0B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1556792"/>
            <a:ext cx="4889500" cy="336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7BA23-D20A-B24D-9491-458793369AEB}"/>
              </a:ext>
            </a:extLst>
          </p:cNvPr>
          <p:cNvSpPr txBox="1"/>
          <p:nvPr/>
        </p:nvSpPr>
        <p:spPr>
          <a:xfrm>
            <a:off x="755576" y="5301208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suitable particle content of model:</a:t>
            </a:r>
          </a:p>
          <a:p>
            <a:r>
              <a:rPr lang="en-US" dirty="0">
                <a:solidFill>
                  <a:srgbClr val="FFFF00"/>
                </a:solidFill>
              </a:rPr>
              <a:t>Higgs mass term is an irrelevant parameter</a:t>
            </a:r>
          </a:p>
        </p:txBody>
      </p:sp>
    </p:spTree>
    <p:extLst>
      <p:ext uri="{BB962C8B-B14F-4D97-AF65-F5344CB8AC3E}">
        <p14:creationId xmlns:p14="http://schemas.microsoft.com/office/powerpoint/2010/main" val="19185447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5FC74A-307B-CA48-94FB-9DF35EB2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Gauge hierarchy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55B330-1109-D041-BE4B-550FC32CE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363272" cy="39933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Possible explanation of small parameter : distance from second order vacuum electroweak phase transition is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                    irrelevant parameter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/>
              <a:t>at UV – fixed point</a:t>
            </a:r>
          </a:p>
        </p:txBody>
      </p:sp>
    </p:spTree>
    <p:extLst>
      <p:ext uri="{BB962C8B-B14F-4D97-AF65-F5344CB8AC3E}">
        <p14:creationId xmlns:p14="http://schemas.microsoft.com/office/powerpoint/2010/main" val="38393173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C72FF-758B-5B40-B0C0-E8898C24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6840760" cy="2683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7C141-FF1B-F141-80CF-62447AB8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404" y="4869160"/>
            <a:ext cx="3788729" cy="648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95E2A8-852F-9249-8729-8000D07CC085}"/>
              </a:ext>
            </a:extLst>
          </p:cNvPr>
          <p:cNvSpPr/>
          <p:nvPr/>
        </p:nvSpPr>
        <p:spPr>
          <a:xfrm>
            <a:off x="1763688" y="5660379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err="1">
                <a:effectLst/>
                <a:latin typeface="arial" panose="020B0604020202020204" pitchFamily="34" charset="0"/>
              </a:rPr>
              <a:t>Phys.Lett</a:t>
            </a:r>
            <a:r>
              <a:rPr lang="de-DE" sz="1400" b="1" dirty="0">
                <a:effectLst/>
                <a:latin typeface="arial" panose="020B0604020202020204" pitchFamily="34" charset="0"/>
              </a:rPr>
              <a:t>. B770 (2017) 268-271</a:t>
            </a:r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815FE8-A2B1-884A-936A-8CB6828D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Possible explanation of gauge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93815-8116-214F-91AC-B65FCB24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4" y="3296822"/>
            <a:ext cx="2160240" cy="420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D9BD2-B023-6148-A286-C1A071E28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857798"/>
            <a:ext cx="977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297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20AF1-69DF-4A42-8BAC-B5CB3E6B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 of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DF2FC-8369-E144-B525-B19B93DF2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If scalar mass term is irrelevant and vacuum electroweak phase transition would be precisely second order: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The Fermi scale would be predicted to be zero !</a:t>
            </a:r>
          </a:p>
          <a:p>
            <a:r>
              <a:rPr lang="en-US" sz="2800" dirty="0"/>
              <a:t>Running gauge and Yukawa couplings in standard model imply that vacuum electroweak phase transition is not precisely second order. Small effect.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Small Fermi scale and huge gauge hierarchy expected.</a:t>
            </a:r>
          </a:p>
          <a:p>
            <a:r>
              <a:rPr lang="en-US" sz="2800" dirty="0"/>
              <a:t>May be a couple of orders too small as compared to observation ? Not known definitely.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070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D3CE-1DEF-B848-B9BC-6F910DF1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Predictions of quantum gravity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1803-837E-9744-B3BF-6725ECAF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Simple approximation for graviton contribution to scalar potential:</a:t>
            </a:r>
          </a:p>
          <a:p>
            <a:r>
              <a:rPr lang="en-US" dirty="0">
                <a:solidFill>
                  <a:srgbClr val="FFFF00"/>
                </a:solidFill>
              </a:rPr>
              <a:t>Predicts mass of Higgs scalar</a:t>
            </a:r>
          </a:p>
          <a:p>
            <a:r>
              <a:rPr lang="en-US" dirty="0">
                <a:solidFill>
                  <a:srgbClr val="FFFF00"/>
                </a:solidFill>
              </a:rPr>
              <a:t>Solves Gauge Hierarchy problem ?</a:t>
            </a:r>
          </a:p>
          <a:p>
            <a:r>
              <a:rPr lang="en-US" dirty="0">
                <a:solidFill>
                  <a:srgbClr val="FFFF00"/>
                </a:solidFill>
              </a:rPr>
              <a:t>Solves cosmological constant problem</a:t>
            </a:r>
          </a:p>
        </p:txBody>
      </p:sp>
    </p:spTree>
    <p:extLst>
      <p:ext uri="{BB962C8B-B14F-4D97-AF65-F5344CB8AC3E}">
        <p14:creationId xmlns:p14="http://schemas.microsoft.com/office/powerpoint/2010/main" val="784586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0E5A4-6DE7-6C4E-83C8-1E62FC5EE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50C91-7EE5-444F-B41E-368BE9089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79714"/>
          </a:xfrm>
        </p:spPr>
        <p:txBody>
          <a:bodyPr/>
          <a:lstStyle/>
          <a:p>
            <a:r>
              <a:rPr lang="en-US" sz="2800" dirty="0">
                <a:solidFill>
                  <a:srgbClr val="00FF00"/>
                </a:solidFill>
              </a:rPr>
              <a:t>Quantum gravity is a renormalizable quantum field theory, realized by UV - fixed point of running couplings or flowing effective action</a:t>
            </a:r>
          </a:p>
          <a:p>
            <a:endParaRPr lang="en-US" sz="2800" dirty="0">
              <a:solidFill>
                <a:srgbClr val="00FF00"/>
              </a:solidFill>
            </a:endParaRPr>
          </a:p>
          <a:p>
            <a:r>
              <a:rPr lang="en-US" sz="2800" dirty="0"/>
              <a:t>Quantum gravity is predictive 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Mass of the Higgs boson ( and more …? 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Properties of inflation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Properties of dark energy</a:t>
            </a:r>
          </a:p>
        </p:txBody>
      </p:sp>
    </p:spTree>
    <p:extLst>
      <p:ext uri="{BB962C8B-B14F-4D97-AF65-F5344CB8AC3E}">
        <p14:creationId xmlns:p14="http://schemas.microsoft.com/office/powerpoint/2010/main" val="13391728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5948745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1832-AD74-7E42-A0F6-EEC82CE2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380243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Quantum gravity prediction for the cosmological “constant” ?</a:t>
            </a:r>
          </a:p>
        </p:txBody>
      </p:sp>
    </p:spTree>
    <p:extLst>
      <p:ext uri="{BB962C8B-B14F-4D97-AF65-F5344CB8AC3E}">
        <p14:creationId xmlns:p14="http://schemas.microsoft.com/office/powerpoint/2010/main" val="35602424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627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vanishing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cosmological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„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 dirty="0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37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C572-F848-E045-B13C-1D421B49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09046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Why can quantum gravity make predictions for quartic scalar coupling ?</a:t>
            </a:r>
          </a:p>
        </p:txBody>
      </p:sp>
    </p:spTree>
    <p:extLst>
      <p:ext uri="{BB962C8B-B14F-4D97-AF65-F5344CB8AC3E}">
        <p14:creationId xmlns:p14="http://schemas.microsoft.com/office/powerpoint/2010/main" val="12709651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small dimensionless number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/>
              <a:t>needs two intrinsic mass scales</a:t>
            </a:r>
          </a:p>
          <a:p>
            <a:pPr>
              <a:defRPr/>
            </a:pPr>
            <a:r>
              <a:rPr lang="en-US" dirty="0"/>
              <a:t>standard approach :V and M ( cosmological constant and Planck mass )</a:t>
            </a:r>
          </a:p>
          <a:p>
            <a:pPr>
              <a:defRPr/>
            </a:pPr>
            <a:r>
              <a:rPr lang="en-US" dirty="0"/>
              <a:t>variable gravity : Planck mass moving to infinity , with fixed V         </a:t>
            </a:r>
            <a:r>
              <a:rPr lang="en-US" dirty="0">
                <a:solidFill>
                  <a:srgbClr val="FFFF00"/>
                </a:solidFill>
              </a:rPr>
              <a:t>ratio vanishes asymptotically </a:t>
            </a:r>
            <a:r>
              <a:rPr lang="en-US" dirty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3131840" y="4797152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307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 in </a:t>
            </a:r>
            <a:r>
              <a:rPr lang="de-DE" dirty="0" err="1">
                <a:solidFill>
                  <a:srgbClr val="33CCFF"/>
                </a:solidFill>
              </a:rPr>
              <a:t>scaling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frame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</p:spTree>
    <p:extLst>
      <p:ext uri="{BB962C8B-B14F-4D97-AF65-F5344CB8AC3E}">
        <p14:creationId xmlns:p14="http://schemas.microsoft.com/office/powerpoint/2010/main" val="19738750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r>
              <a:rPr lang="de-DE" dirty="0">
                <a:solidFill>
                  <a:srgbClr val="33CCFF"/>
                </a:solidFill>
              </a:rPr>
              <a:t> in Einstein </a:t>
            </a:r>
            <a:r>
              <a:rPr lang="de-DE" dirty="0" err="1">
                <a:solidFill>
                  <a:srgbClr val="33CCFF"/>
                </a:solidFill>
              </a:rPr>
              <a:t>frame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5534963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26866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Original models do not fit the present observations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…. modifications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( different growth of neutrino mass )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449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6D2F-33E9-8140-BF02-63B246BA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Quantum gravity restricts the increase of scalar potential for large fields</a:t>
            </a:r>
          </a:p>
        </p:txBody>
      </p:sp>
    </p:spTree>
    <p:extLst>
      <p:ext uri="{BB962C8B-B14F-4D97-AF65-F5344CB8AC3E}">
        <p14:creationId xmlns:p14="http://schemas.microsoft.com/office/powerpoint/2010/main" val="16903344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784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quantum gravity,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graviton fluctuations can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play an important role on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distances as large as the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size of the Universe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5805264"/>
            <a:ext cx="835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for long range scalar fields and dynamical dark energy</a:t>
            </a:r>
          </a:p>
          <a:p>
            <a:r>
              <a:rPr lang="en-US" sz="2400" dirty="0"/>
              <a:t>- not for all quantities</a:t>
            </a:r>
          </a:p>
        </p:txBody>
      </p:sp>
    </p:spTree>
    <p:extLst>
      <p:ext uri="{BB962C8B-B14F-4D97-AF65-F5344CB8AC3E}">
        <p14:creationId xmlns:p14="http://schemas.microsoft.com/office/powerpoint/2010/main" val="24572728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                  For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V cannot increase stronger than M</a:t>
            </a:r>
            <a:r>
              <a:rPr lang="en-US" sz="4400" baseline="30000" dirty="0">
                <a:solidFill>
                  <a:srgbClr val="FFFF00"/>
                </a:solidFill>
              </a:rPr>
              <a:t>2</a:t>
            </a:r>
            <a:r>
              <a:rPr lang="en-US" sz="4400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/>
              <a:t>Instability of graviton propagator is avoided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08061"/>
            <a:ext cx="1667668" cy="5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8840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gravity computation :</a:t>
            </a:r>
          </a:p>
        </p:txBody>
      </p:sp>
    </p:spTree>
    <p:extLst>
      <p:ext uri="{BB962C8B-B14F-4D97-AF65-F5344CB8AC3E}">
        <p14:creationId xmlns:p14="http://schemas.microsoft.com/office/powerpoint/2010/main" val="41906784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barrier and solution of the cosmological constant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V cannot increase stronger than 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If M increases with 𝜒, and for cosmological solutions where 𝜒 asymptotically diverges for time going to infinity: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Effective cosmological constant vanishes in infinite future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            </a:t>
            </a:r>
            <a:r>
              <a:rPr lang="en-US" sz="3600" b="1" dirty="0"/>
              <a:t>M =</a:t>
            </a:r>
            <a:r>
              <a:rPr lang="el-GR" sz="3600" b="1" dirty="0"/>
              <a:t> χ </a:t>
            </a:r>
            <a:r>
              <a:rPr lang="en-US" sz="3600" b="1" dirty="0"/>
              <a:t>  :   V= </a:t>
            </a:r>
            <a:r>
              <a:rPr lang="en-US" sz="3600" dirty="0"/>
              <a:t>𝜇</a:t>
            </a:r>
            <a:r>
              <a:rPr lang="en-US" sz="3600" baseline="30000" dirty="0"/>
              <a:t>2 </a:t>
            </a:r>
            <a:r>
              <a:rPr lang="el-GR" sz="3600" b="1" dirty="0"/>
              <a:t>χ</a:t>
            </a:r>
            <a:r>
              <a:rPr lang="en-US" sz="3600" b="1" baseline="30000" dirty="0"/>
              <a:t>2</a:t>
            </a:r>
            <a:endParaRPr lang="en-US" sz="3600" dirty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610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vanishing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cosmological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„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 dirty="0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8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00ED-59F3-8D42-9640-4F42BA6E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Mass scales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C7DAD-7FB5-9F48-9732-D507DCC6A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Fermi scale </a:t>
            </a:r>
            <a:r>
              <a:rPr lang="en-US" dirty="0">
                <a:solidFill>
                  <a:srgbClr val="FFFF00"/>
                </a:solidFill>
              </a:rPr>
              <a:t>𝜑</a:t>
            </a:r>
            <a:r>
              <a:rPr lang="en-US" baseline="-25000" dirty="0">
                <a:solidFill>
                  <a:srgbClr val="FFFF00"/>
                </a:solidFill>
              </a:rPr>
              <a:t>0  </a:t>
            </a:r>
            <a:r>
              <a:rPr lang="en-US" dirty="0"/>
              <a:t>~ 100 GeV</a:t>
            </a:r>
          </a:p>
          <a:p>
            <a:r>
              <a:rPr lang="en-US" dirty="0"/>
              <a:t>Planck mass </a:t>
            </a:r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dirty="0"/>
              <a:t> ~ 10</a:t>
            </a:r>
            <a:r>
              <a:rPr lang="en-US" baseline="30000" dirty="0"/>
              <a:t>18</a:t>
            </a:r>
            <a:r>
              <a:rPr lang="en-US" dirty="0"/>
              <a:t> GeV </a:t>
            </a:r>
          </a:p>
          <a:p>
            <a:r>
              <a:rPr lang="en-US" dirty="0"/>
              <a:t>Gravity at Fermi scale is very weak : How can it influence the effective potential for the Higgs scalar and the mass of the Higgs boson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4C0ED-F1C0-B24A-BAD6-861E1900C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4509120"/>
            <a:ext cx="273189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62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possible 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EA2CB-652A-6E40-9A18-053CD8994C68}"/>
              </a:ext>
            </a:extLst>
          </p:cNvPr>
          <p:cNvSpPr txBox="1"/>
          <p:nvPr/>
        </p:nvSpPr>
        <p:spPr>
          <a:xfrm>
            <a:off x="7668344" y="5999803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Degrassi</a:t>
            </a:r>
            <a:r>
              <a:rPr lang="en-US" sz="1600" dirty="0"/>
              <a:t> et 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C5828-D9AA-4A45-9C89-ED839395BC4B}"/>
              </a:ext>
            </a:extLst>
          </p:cNvPr>
          <p:cNvSpPr txBox="1"/>
          <p:nvPr/>
        </p:nvSpPr>
        <p:spPr>
          <a:xfrm>
            <a:off x="323528" y="5999802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Bethke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06151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13525</TotalTime>
  <Words>1677</Words>
  <Application>Microsoft Macintosh PowerPoint</Application>
  <PresentationFormat>On-screen Show (4:3)</PresentationFormat>
  <Paragraphs>331</Paragraphs>
  <Slides>79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MS PGothic</vt:lpstr>
      <vt:lpstr>Arial</vt:lpstr>
      <vt:lpstr>Arial</vt:lpstr>
      <vt:lpstr>Garamond</vt:lpstr>
      <vt:lpstr>Wingdings</vt:lpstr>
      <vt:lpstr>Strömung</vt:lpstr>
      <vt:lpstr>Quantum  gravity predictions  for particle physics</vt:lpstr>
      <vt:lpstr>Prediction of mass of Higgs boson</vt:lpstr>
      <vt:lpstr>Why can quantum gravity make predictions for particle physics ?</vt:lpstr>
      <vt:lpstr>Effective  potential for Higgs scalar</vt:lpstr>
      <vt:lpstr>Radial mode and  Goldstone mode</vt:lpstr>
      <vt:lpstr>Quartic scalar coupling</vt:lpstr>
      <vt:lpstr>Why can quantum gravity make predictions for quartic scalar coupling ?</vt:lpstr>
      <vt:lpstr>Mass scales</vt:lpstr>
      <vt:lpstr>Quantum fluctuations induce running couplings</vt:lpstr>
      <vt:lpstr>Quantum fluctuations induce running couplings</vt:lpstr>
      <vt:lpstr>The mass of the Higgs boson, the great desert, and asymptotic safety of gravity</vt:lpstr>
      <vt:lpstr>key points</vt:lpstr>
      <vt:lpstr>PowerPoint Presentation</vt:lpstr>
      <vt:lpstr>PowerPoint Presentation</vt:lpstr>
      <vt:lpstr>Essential point for prediction of Higgs boson mass:</vt:lpstr>
      <vt:lpstr>Near Planck mass gravity is not weak !  Predictive power !</vt:lpstr>
      <vt:lpstr>Flowing couplings</vt:lpstr>
      <vt:lpstr>Renormalization group</vt:lpstr>
      <vt:lpstr>Graviton fluctuations erase  quartic scalar coupling</vt:lpstr>
      <vt:lpstr>Fixed point</vt:lpstr>
      <vt:lpstr>Gravitational contribution to running quartic coupling</vt:lpstr>
      <vt:lpstr>Strength of gravity</vt:lpstr>
      <vt:lpstr>Strength of gravity</vt:lpstr>
      <vt:lpstr>Gravitational contribution to running quartic coupling</vt:lpstr>
      <vt:lpstr>Flowing dimensionless Planck mass</vt:lpstr>
      <vt:lpstr>Universality of gravity</vt:lpstr>
      <vt:lpstr>Universality of gravity</vt:lpstr>
      <vt:lpstr>Flowing dimensionless Planck mass</vt:lpstr>
      <vt:lpstr>Flowing dimensionless Planck mass</vt:lpstr>
      <vt:lpstr>Flowing dimensionless Planck mass</vt:lpstr>
      <vt:lpstr>Fixed point  and flow away from fixed point</vt:lpstr>
      <vt:lpstr>Weak and constant gravity</vt:lpstr>
      <vt:lpstr>Gravitational contribution to running quartic coupling</vt:lpstr>
      <vt:lpstr>UV – fixed point for quartic coupling</vt:lpstr>
      <vt:lpstr>  Quantum Gravity   </vt:lpstr>
      <vt:lpstr>Asymptotic safety of  quantum gravity</vt:lpstr>
      <vt:lpstr>Asymptotic safety     Asymptotic freedom</vt:lpstr>
      <vt:lpstr>UV- fixed point for quantum gravity </vt:lpstr>
      <vt:lpstr>Enhanced predictivity for  UV – fixed point</vt:lpstr>
      <vt:lpstr>Fixed points</vt:lpstr>
      <vt:lpstr>Stability matrix</vt:lpstr>
      <vt:lpstr>Critical exponents</vt:lpstr>
      <vt:lpstr>Irrelevant parameters</vt:lpstr>
      <vt:lpstr>Predictivity at fixed point</vt:lpstr>
      <vt:lpstr>a prediction…</vt:lpstr>
      <vt:lpstr>Prediction of Higgs boson mass:</vt:lpstr>
      <vt:lpstr>How to compute non-perturbative  quantum gravity effects ?</vt:lpstr>
      <vt:lpstr>Quantum gravity computation by  functional renormalization</vt:lpstr>
      <vt:lpstr>Exact renormalization group equation</vt:lpstr>
      <vt:lpstr>Functional flow equation for scale dependent effective action</vt:lpstr>
      <vt:lpstr>Exact renormalization group equation</vt:lpstr>
      <vt:lpstr>PowerPoint Presentation</vt:lpstr>
      <vt:lpstr>functional renormalization : flowing action</vt:lpstr>
      <vt:lpstr>flowing action</vt:lpstr>
      <vt:lpstr>Ultraviolet fixed point</vt:lpstr>
      <vt:lpstr>Prediction of mass of Higgs boson ?  Quartic scalar coupling irrelevant ?</vt:lpstr>
      <vt:lpstr>Quartic scalar coupling is irrelevant parameter</vt:lpstr>
      <vt:lpstr>Predictivity for Fermi scale ?  Scalar mass term irrelevant ?</vt:lpstr>
      <vt:lpstr>Higgs mass term is irrelevant for strong enough gravity</vt:lpstr>
      <vt:lpstr>Critical exponent for Higgs mass term</vt:lpstr>
      <vt:lpstr>Gauge hierarchy</vt:lpstr>
      <vt:lpstr>Possible explanation of gauge hierarchy</vt:lpstr>
      <vt:lpstr>Prediction of Fermi scale</vt:lpstr>
      <vt:lpstr>Predictions of quantum gravity ?</vt:lpstr>
      <vt:lpstr>Conclusions</vt:lpstr>
      <vt:lpstr>PowerPoint Presentation</vt:lpstr>
      <vt:lpstr>Quantum gravity prediction for the cosmological “constant” ?</vt:lpstr>
      <vt:lpstr>Variable Gravity</vt:lpstr>
      <vt:lpstr>Asymptotically vanishing cosmological „constant“</vt:lpstr>
      <vt:lpstr>small dimensionless number ?</vt:lpstr>
      <vt:lpstr>Variable Gravity in scaling frame</vt:lpstr>
      <vt:lpstr>Variable gravity in Einstein frame</vt:lpstr>
      <vt:lpstr>Quintessence</vt:lpstr>
      <vt:lpstr>Prediction :   homogeneous dark energy influences recent cosmology  - of same order as dark matter -</vt:lpstr>
      <vt:lpstr>Quantum gravity restricts the increase of scalar potential for large fields</vt:lpstr>
      <vt:lpstr>In quantum gravity,  the graviton fluctuations can  play an important role on  distances as large as the  size of the Universe</vt:lpstr>
      <vt:lpstr>Graviton barrier</vt:lpstr>
      <vt:lpstr>Graviton barrier and solution of the cosmological constant problem</vt:lpstr>
      <vt:lpstr>Asymptotically vanishing cosmological „constant“</vt:lpstr>
    </vt:vector>
  </TitlesOfParts>
  <Company>Theoretische Physik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593</cp:revision>
  <cp:lastPrinted>2019-03-11T09:40:50Z</cp:lastPrinted>
  <dcterms:created xsi:type="dcterms:W3CDTF">2003-07-05T08:41:24Z</dcterms:created>
  <dcterms:modified xsi:type="dcterms:W3CDTF">2019-03-19T21:53:46Z</dcterms:modified>
</cp:coreProperties>
</file>