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26"/>
  </p:notesMasterIdLst>
  <p:handoutMasterIdLst>
    <p:handoutMasterId r:id="rId127"/>
  </p:handoutMasterIdLst>
  <p:sldIdLst>
    <p:sldId id="1255" r:id="rId2"/>
    <p:sldId id="1368" r:id="rId3"/>
    <p:sldId id="1369" r:id="rId4"/>
    <p:sldId id="1370" r:id="rId5"/>
    <p:sldId id="1371" r:id="rId6"/>
    <p:sldId id="1372" r:id="rId7"/>
    <p:sldId id="1373" r:id="rId8"/>
    <p:sldId id="1374" r:id="rId9"/>
    <p:sldId id="1375" r:id="rId10"/>
    <p:sldId id="1376" r:id="rId11"/>
    <p:sldId id="1377" r:id="rId12"/>
    <p:sldId id="1378" r:id="rId13"/>
    <p:sldId id="1379" r:id="rId14"/>
    <p:sldId id="1380" r:id="rId15"/>
    <p:sldId id="1381" r:id="rId16"/>
    <p:sldId id="1382" r:id="rId17"/>
    <p:sldId id="1383" r:id="rId18"/>
    <p:sldId id="1384" r:id="rId19"/>
    <p:sldId id="1385" r:id="rId20"/>
    <p:sldId id="1386" r:id="rId21"/>
    <p:sldId id="1401" r:id="rId22"/>
    <p:sldId id="1387" r:id="rId23"/>
    <p:sldId id="1388" r:id="rId24"/>
    <p:sldId id="1389" r:id="rId25"/>
    <p:sldId id="1390" r:id="rId26"/>
    <p:sldId id="1391" r:id="rId27"/>
    <p:sldId id="1392" r:id="rId28"/>
    <p:sldId id="1393" r:id="rId29"/>
    <p:sldId id="1394" r:id="rId30"/>
    <p:sldId id="1395" r:id="rId31"/>
    <p:sldId id="1396" r:id="rId32"/>
    <p:sldId id="1397" r:id="rId33"/>
    <p:sldId id="1398" r:id="rId34"/>
    <p:sldId id="1399" r:id="rId35"/>
    <p:sldId id="1400" r:id="rId36"/>
    <p:sldId id="1344" r:id="rId37"/>
    <p:sldId id="1345" r:id="rId38"/>
    <p:sldId id="1342" r:id="rId39"/>
    <p:sldId id="1181" r:id="rId40"/>
    <p:sldId id="1256" r:id="rId41"/>
    <p:sldId id="1247" r:id="rId42"/>
    <p:sldId id="1180" r:id="rId43"/>
    <p:sldId id="1144" r:id="rId44"/>
    <p:sldId id="1150" r:id="rId45"/>
    <p:sldId id="1240" r:id="rId46"/>
    <p:sldId id="1329" r:id="rId47"/>
    <p:sldId id="1330" r:id="rId48"/>
    <p:sldId id="1346" r:id="rId49"/>
    <p:sldId id="1337" r:id="rId50"/>
    <p:sldId id="1338" r:id="rId51"/>
    <p:sldId id="1348" r:id="rId52"/>
    <p:sldId id="1347" r:id="rId53"/>
    <p:sldId id="1339" r:id="rId54"/>
    <p:sldId id="1152" r:id="rId55"/>
    <p:sldId id="1299" r:id="rId56"/>
    <p:sldId id="1328" r:id="rId57"/>
    <p:sldId id="1304" r:id="rId58"/>
    <p:sldId id="1305" r:id="rId59"/>
    <p:sldId id="1306" r:id="rId60"/>
    <p:sldId id="1310" r:id="rId61"/>
    <p:sldId id="1307" r:id="rId62"/>
    <p:sldId id="1311" r:id="rId63"/>
    <p:sldId id="1002" r:id="rId64"/>
    <p:sldId id="1308" r:id="rId65"/>
    <p:sldId id="1233" r:id="rId66"/>
    <p:sldId id="1331" r:id="rId67"/>
    <p:sldId id="1309" r:id="rId68"/>
    <p:sldId id="1235" r:id="rId69"/>
    <p:sldId id="1236" r:id="rId70"/>
    <p:sldId id="1237" r:id="rId71"/>
    <p:sldId id="1238" r:id="rId72"/>
    <p:sldId id="409" r:id="rId73"/>
    <p:sldId id="1300" r:id="rId74"/>
    <p:sldId id="1301" r:id="rId75"/>
    <p:sldId id="1302" r:id="rId76"/>
    <p:sldId id="1350" r:id="rId77"/>
    <p:sldId id="1260" r:id="rId78"/>
    <p:sldId id="1257" r:id="rId79"/>
    <p:sldId id="1312" r:id="rId80"/>
    <p:sldId id="1284" r:id="rId81"/>
    <p:sldId id="1314" r:id="rId82"/>
    <p:sldId id="1321" r:id="rId83"/>
    <p:sldId id="1351" r:id="rId84"/>
    <p:sldId id="1319" r:id="rId85"/>
    <p:sldId id="1318" r:id="rId86"/>
    <p:sldId id="1320" r:id="rId87"/>
    <p:sldId id="1326" r:id="rId88"/>
    <p:sldId id="1324" r:id="rId89"/>
    <p:sldId id="1327" r:id="rId90"/>
    <p:sldId id="1325" r:id="rId91"/>
    <p:sldId id="1322" r:id="rId92"/>
    <p:sldId id="1292" r:id="rId93"/>
    <p:sldId id="1293" r:id="rId94"/>
    <p:sldId id="1332" r:id="rId95"/>
    <p:sldId id="1316" r:id="rId96"/>
    <p:sldId id="1333" r:id="rId97"/>
    <p:sldId id="1294" r:id="rId98"/>
    <p:sldId id="1188" r:id="rId99"/>
    <p:sldId id="1004" r:id="rId100"/>
    <p:sldId id="1189" r:id="rId101"/>
    <p:sldId id="1295" r:id="rId102"/>
    <p:sldId id="1296" r:id="rId103"/>
    <p:sldId id="1334" r:id="rId104"/>
    <p:sldId id="1219" r:id="rId105"/>
    <p:sldId id="1280" r:id="rId106"/>
    <p:sldId id="1261" r:id="rId107"/>
    <p:sldId id="1281" r:id="rId108"/>
    <p:sldId id="1263" r:id="rId109"/>
    <p:sldId id="1264" r:id="rId110"/>
    <p:sldId id="1277" r:id="rId111"/>
    <p:sldId id="1282" r:id="rId112"/>
    <p:sldId id="1275" r:id="rId113"/>
    <p:sldId id="1129" r:id="rId114"/>
    <p:sldId id="1130" r:id="rId115"/>
    <p:sldId id="1134" r:id="rId116"/>
    <p:sldId id="1135" r:id="rId117"/>
    <p:sldId id="1335" r:id="rId118"/>
    <p:sldId id="1297" r:id="rId119"/>
    <p:sldId id="1262" r:id="rId120"/>
    <p:sldId id="1231" r:id="rId121"/>
    <p:sldId id="566" r:id="rId122"/>
    <p:sldId id="567" r:id="rId123"/>
    <p:sldId id="1217" r:id="rId124"/>
    <p:sldId id="1218" r:id="rId125"/>
  </p:sldIdLst>
  <p:sldSz cx="9144000" cy="6858000" type="screen4x3"/>
  <p:notesSz cx="6858000" cy="9144000"/>
  <p:custDataLst>
    <p:tags r:id="rId128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  <a:srgbClr val="0033CC"/>
    <a:srgbClr val="33CCFF"/>
    <a:srgbClr val="33CC33"/>
    <a:srgbClr val="009900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0"/>
  </p:normalViewPr>
  <p:slideViewPr>
    <p:cSldViewPr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gs" Target="tags/tag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3/19/19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37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3644EF2E-F7F1-A444-8BC1-780D5A8EA282}" type="slidenum">
              <a:rPr lang="de-DE" altLang="x-none">
                <a:latin typeface="Arial" charset="0"/>
              </a:rPr>
              <a:pPr eaLnBrk="1" hangingPunct="1"/>
              <a:t>60</a:t>
            </a:fld>
            <a:endParaRPr lang="de-DE" altLang="x-none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558897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86DC23A0-C1F3-1D46-8C32-428A4510B626}" type="slidenum">
              <a:rPr lang="de-DE" altLang="x-none">
                <a:latin typeface="Arial" charset="0"/>
              </a:rPr>
              <a:pPr eaLnBrk="1" hangingPunct="1"/>
              <a:t>61</a:t>
            </a:fld>
            <a:endParaRPr lang="de-DE" altLang="x-none"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3159056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86DC23A0-C1F3-1D46-8C32-428A4510B626}" type="slidenum">
              <a:rPr lang="de-DE" altLang="x-none">
                <a:latin typeface="Arial" charset="0"/>
              </a:rPr>
              <a:pPr eaLnBrk="1" hangingPunct="1"/>
              <a:t>62</a:t>
            </a:fld>
            <a:endParaRPr lang="de-DE" altLang="x-none"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3443760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D204B7AE-A4F6-C24B-B725-164D7D9A8997}" type="slidenum">
              <a:rPr lang="de-DE" altLang="x-none" sz="1200">
                <a:solidFill>
                  <a:srgbClr val="000000"/>
                </a:solidFill>
                <a:effectLst/>
              </a:rPr>
              <a:pPr algn="r" eaLnBrk="1" hangingPunct="1"/>
              <a:t>64</a:t>
            </a:fld>
            <a:endParaRPr lang="de-DE" altLang="x-none" sz="1200">
              <a:solidFill>
                <a:srgbClr val="000000"/>
              </a:solidFill>
              <a:effectLst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8155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6DCA5EE1-C875-DE47-87D3-25254318098F}" type="slidenum">
              <a:rPr lang="de-DE" altLang="x-none">
                <a:latin typeface="Arial" charset="0"/>
              </a:rPr>
              <a:pPr eaLnBrk="1" hangingPunct="1"/>
              <a:t>65</a:t>
            </a:fld>
            <a:endParaRPr lang="de-DE" altLang="x-none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513477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66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433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92B316E9-E345-6543-9EB6-4629A035FFC1}" type="slidenum">
              <a:rPr lang="de-DE" altLang="x-none">
                <a:latin typeface="Arial" charset="0"/>
              </a:rPr>
              <a:pPr eaLnBrk="1" hangingPunct="1"/>
              <a:t>68</a:t>
            </a:fld>
            <a:endParaRPr lang="de-DE" altLang="x-none"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3870673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5E44A2C6-30DE-F542-8329-E7C6239ACFF6}" type="slidenum">
              <a:rPr lang="de-DE" altLang="x-none">
                <a:latin typeface="Arial" charset="0"/>
              </a:rPr>
              <a:pPr eaLnBrk="1" hangingPunct="1"/>
              <a:t>69</a:t>
            </a:fld>
            <a:endParaRPr lang="de-DE" altLang="x-none"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083477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E47D9538-C719-F34D-B542-0D71EFDDEC6B}" type="slidenum">
              <a:rPr lang="de-DE" altLang="x-none">
                <a:latin typeface="Arial" charset="0"/>
              </a:rPr>
              <a:pPr eaLnBrk="1" hangingPunct="1"/>
              <a:t>70</a:t>
            </a:fld>
            <a:endParaRPr lang="de-DE" altLang="x-none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4224015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C623B24E-523B-1648-BDC9-4B589A828D07}" type="slidenum">
              <a:rPr lang="de-DE" altLang="x-none">
                <a:latin typeface="Arial" charset="0"/>
              </a:rPr>
              <a:pPr eaLnBrk="1" hangingPunct="1"/>
              <a:t>71</a:t>
            </a:fld>
            <a:endParaRPr lang="de-DE" altLang="x-none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640817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399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EFE6278E-690B-E141-8DD3-3234D2C26F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5569EF1C-FBB4-B643-A894-F0EED856B9C0}" type="slidenum">
              <a:rPr lang="de-DE" altLang="de-DE">
                <a:latin typeface="Arial" panose="020B0604020202020204" pitchFamily="34" charset="0"/>
              </a:rPr>
              <a:pPr eaLnBrk="1" hangingPunct="1"/>
              <a:t>72</a:t>
            </a:fld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BAAB4FD3-5605-0A43-88A2-5A43369ED0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CA5AF1E6-3D8D-8D41-8103-59FC7F5A9C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05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983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43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831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392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532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881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EF0265FC-2185-3348-A762-0372141FBA3B}" type="slidenum">
              <a:rPr lang="de-DE" altLang="x-none" sz="1200">
                <a:effectLst/>
              </a:rPr>
              <a:pPr algn="r" eaLnBrk="1" hangingPunct="1"/>
              <a:t>101</a:t>
            </a:fld>
            <a:endParaRPr lang="de-DE" altLang="x-none" sz="1200">
              <a:effectLst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76030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BCB97381-0B19-7C44-A619-FB2A08DD58E2}" type="slidenum">
              <a:rPr lang="de-DE" altLang="x-none" sz="1200"/>
              <a:pPr eaLnBrk="1" hangingPunct="1"/>
              <a:t>102</a:t>
            </a:fld>
            <a:endParaRPr lang="de-DE" altLang="x-none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2184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765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6233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163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3BB23F86-A61D-7648-9931-FB9BC48A90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FCBD5622-DD71-4C43-B0F1-2D3D220833FE}" type="slidenum">
              <a:rPr lang="de-DE" altLang="de-DE" smtClean="0">
                <a:latin typeface="Arial" panose="020B0604020202020204" pitchFamily="34" charset="0"/>
              </a:rPr>
              <a:pPr/>
              <a:t>121</a:t>
            </a:fld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6DA9D0C-986A-7C4D-BA6F-D1D3A0F3F9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D5680F9D-1653-A74A-893C-55A7253EC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09131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D6302A3C-E182-904F-8FCA-65362A7AEA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D9D1439-8E04-FF44-822C-D2EC24C51991}" type="slidenum">
              <a:rPr lang="de-DE" altLang="de-DE" smtClean="0">
                <a:latin typeface="Arial" panose="020B0604020202020204" pitchFamily="34" charset="0"/>
              </a:rPr>
              <a:pPr/>
              <a:t>122</a:t>
            </a:fld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1D34A7BA-775A-E74F-8B33-BF364AB98F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F246F55-CD7E-394C-994D-966770B10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89462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2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39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949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617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92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19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3644EF2E-F7F1-A444-8BC1-780D5A8EA282}" type="slidenum">
              <a:rPr lang="de-DE" altLang="x-none">
                <a:latin typeface="Arial" charset="0"/>
              </a:rPr>
              <a:pPr eaLnBrk="1" hangingPunct="1"/>
              <a:t>58</a:t>
            </a:fld>
            <a:endParaRPr lang="de-DE" altLang="x-none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376082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tiff"/><Relationship Id="rId5" Type="http://schemas.openxmlformats.org/officeDocument/2006/relationships/image" Target="../media/image133.tiff"/><Relationship Id="rId4" Type="http://schemas.openxmlformats.org/officeDocument/2006/relationships/image" Target="../media/image132.tif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7" Type="http://schemas.openxmlformats.org/officeDocument/2006/relationships/image" Target="../media/image59.jpeg"/><Relationship Id="rId2" Type="http://schemas.openxmlformats.org/officeDocument/2006/relationships/image" Target="../media/image13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tiff"/><Relationship Id="rId5" Type="http://schemas.openxmlformats.org/officeDocument/2006/relationships/image" Target="../media/image82.tiff"/><Relationship Id="rId4" Type="http://schemas.openxmlformats.org/officeDocument/2006/relationships/image" Target="../media/image80.tif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tiff"/><Relationship Id="rId2" Type="http://schemas.openxmlformats.org/officeDocument/2006/relationships/image" Target="../media/image13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tiff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tiff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tiff"/><Relationship Id="rId4" Type="http://schemas.openxmlformats.org/officeDocument/2006/relationships/image" Target="../media/image75.tif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emf"/><Relationship Id="rId5" Type="http://schemas.openxmlformats.org/officeDocument/2006/relationships/image" Target="../media/image142.emf"/><Relationship Id="rId4" Type="http://schemas.openxmlformats.org/officeDocument/2006/relationships/image" Target="../media/image14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emf"/><Relationship Id="rId4" Type="http://schemas.openxmlformats.org/officeDocument/2006/relationships/image" Target="../media/image14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tiff"/><Relationship Id="rId5" Type="http://schemas.openxmlformats.org/officeDocument/2006/relationships/image" Target="../media/image149.tiff"/><Relationship Id="rId4" Type="http://schemas.openxmlformats.org/officeDocument/2006/relationships/image" Target="../media/image148.tiff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8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25.tiff"/><Relationship Id="rId4" Type="http://schemas.openxmlformats.org/officeDocument/2006/relationships/image" Target="../media/image3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tiff"/><Relationship Id="rId5" Type="http://schemas.openxmlformats.org/officeDocument/2006/relationships/image" Target="../media/image23.tiff"/><Relationship Id="rId4" Type="http://schemas.openxmlformats.org/officeDocument/2006/relationships/image" Target="../media/image2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8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55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tiff"/><Relationship Id="rId5" Type="http://schemas.openxmlformats.org/officeDocument/2006/relationships/image" Target="../media/image52.tiff"/><Relationship Id="rId4" Type="http://schemas.openxmlformats.org/officeDocument/2006/relationships/image" Target="../media/image57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0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%3Dquantum%2Bfluctuations%26gbv%3D2%26hl%3Den" TargetMode="External"/><Relationship Id="rId5" Type="http://schemas.openxmlformats.org/officeDocument/2006/relationships/image" Target="../media/image64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%3Dquantum%2Bfluctuations%26gbv%3D2%26hl%3Den" TargetMode="External"/><Relationship Id="rId9" Type="http://schemas.openxmlformats.org/officeDocument/2006/relationships/image" Target="../media/image6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%3Dquantum%2Bfluctuations%26gbv%3D2%26hl%3Den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5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%3Dquantum%2Bfluctuations%26gbv%3D2%26hl%3Den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7" Type="http://schemas.openxmlformats.org/officeDocument/2006/relationships/image" Target="../media/image78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tiff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7" Type="http://schemas.openxmlformats.org/officeDocument/2006/relationships/image" Target="../media/image59.jpe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tiff"/><Relationship Id="rId5" Type="http://schemas.openxmlformats.org/officeDocument/2006/relationships/image" Target="../media/image82.tiff"/><Relationship Id="rId4" Type="http://schemas.openxmlformats.org/officeDocument/2006/relationships/image" Target="../media/image81.tif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tiff"/><Relationship Id="rId4" Type="http://schemas.openxmlformats.org/officeDocument/2006/relationships/image" Target="../media/image9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tiff"/><Relationship Id="rId3" Type="http://schemas.openxmlformats.org/officeDocument/2006/relationships/image" Target="../media/image93.tiff"/><Relationship Id="rId7" Type="http://schemas.openxmlformats.org/officeDocument/2006/relationships/image" Target="../media/image97.tiff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tiff"/><Relationship Id="rId11" Type="http://schemas.openxmlformats.org/officeDocument/2006/relationships/image" Target="../media/image100.tiff"/><Relationship Id="rId5" Type="http://schemas.openxmlformats.org/officeDocument/2006/relationships/image" Target="../media/image95.tiff"/><Relationship Id="rId10" Type="http://schemas.openxmlformats.org/officeDocument/2006/relationships/image" Target="../media/image99.tiff"/><Relationship Id="rId4" Type="http://schemas.openxmlformats.org/officeDocument/2006/relationships/image" Target="../media/image94.tiff"/><Relationship Id="rId9" Type="http://schemas.openxmlformats.org/officeDocument/2006/relationships/image" Target="../media/image43.tif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tiff"/><Relationship Id="rId4" Type="http://schemas.openxmlformats.org/officeDocument/2006/relationships/image" Target="../media/image103.tif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tiff"/><Relationship Id="rId5" Type="http://schemas.openxmlformats.org/officeDocument/2006/relationships/image" Target="../media/image108.tiff"/><Relationship Id="rId4" Type="http://schemas.openxmlformats.org/officeDocument/2006/relationships/image" Target="../media/image107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tiff"/><Relationship Id="rId4" Type="http://schemas.openxmlformats.org/officeDocument/2006/relationships/image" Target="../media/image112.tif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tiff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3.tiff"/><Relationship Id="rId4" Type="http://schemas.openxmlformats.org/officeDocument/2006/relationships/image" Target="../media/image122.tif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81D381-B8D4-BA40-97C2-65EBEFEE8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252520" cy="7272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6A7C62-07FE-FA44-8888-A2611DA4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64704"/>
            <a:ext cx="8229600" cy="244827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 gravity predictions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for 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470756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possible 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80856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r>
              <a:rPr lang="de-DE" dirty="0">
                <a:solidFill>
                  <a:srgbClr val="33CCFF"/>
                </a:solidFill>
              </a:rPr>
              <a:t> in Einstein </a:t>
            </a:r>
            <a:r>
              <a:rPr lang="de-DE" dirty="0" err="1">
                <a:solidFill>
                  <a:srgbClr val="33CCFF"/>
                </a:solidFill>
              </a:rPr>
              <a:t>frame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5534963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  generated by 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scalar</a:t>
            </a:r>
            <a:r>
              <a:rPr lang="en-US" sz="4000" dirty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26866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Original models do not fit the present observations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…. modifications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( different growth of neutrino mass )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4449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6D2F-33E9-8140-BF02-63B246BAC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4645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Quantum gravity restricts the increase of scalar potential for large fields</a:t>
            </a:r>
          </a:p>
        </p:txBody>
      </p:sp>
    </p:spTree>
    <p:extLst>
      <p:ext uri="{BB962C8B-B14F-4D97-AF65-F5344CB8AC3E}">
        <p14:creationId xmlns:p14="http://schemas.microsoft.com/office/powerpoint/2010/main" val="16903344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gravity with scalar field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312" y="2999500"/>
            <a:ext cx="2451100" cy="67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2060848"/>
            <a:ext cx="6059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30000" dirty="0"/>
              <a:t>2 </a:t>
            </a:r>
            <a:r>
              <a:rPr lang="en-US" dirty="0"/>
              <a:t>and V depend on scalar field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136933"/>
            <a:ext cx="4953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846" y="4003008"/>
            <a:ext cx="1667668" cy="5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3" y="2999500"/>
            <a:ext cx="3750129" cy="673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608" y="3950120"/>
            <a:ext cx="5152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question : behavior of V for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022" y="4812415"/>
            <a:ext cx="4788892" cy="18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324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49B55-A3A5-2E4D-8110-A61247CC9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147248" cy="108012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Infrared flow in gravity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CEEE-7306-7240-B89A-F5B339E22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20888"/>
            <a:ext cx="8147248" cy="37052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        for k much smaller than M</a:t>
            </a:r>
          </a:p>
        </p:txBody>
      </p:sp>
    </p:spTree>
    <p:extLst>
      <p:ext uri="{BB962C8B-B14F-4D97-AF65-F5344CB8AC3E}">
        <p14:creationId xmlns:p14="http://schemas.microsoft.com/office/powerpoint/2010/main" val="37899843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155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contribution to flow of scalar potential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5013176"/>
            <a:ext cx="1543589" cy="861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047305"/>
            <a:ext cx="2289855" cy="497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571" y="2669953"/>
            <a:ext cx="3672408" cy="587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348" y="3898310"/>
            <a:ext cx="1908212" cy="592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927128"/>
            <a:ext cx="1177962" cy="579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5" y="5090790"/>
            <a:ext cx="5854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crucial dimensionless quantity</a:t>
            </a:r>
          </a:p>
        </p:txBody>
      </p:sp>
      <p:pic>
        <p:nvPicPr>
          <p:cNvPr id="11" name="Picture 10" descr="F1">
            <a:extLst>
              <a:ext uri="{FF2B5EF4-FFF2-40B4-BE49-F238E27FC236}">
                <a16:creationId xmlns:a16="http://schemas.microsoft.com/office/drawing/2014/main" id="{F684D97C-5894-BE48-8A3E-F62A13271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7218660" y="1824475"/>
            <a:ext cx="1615100" cy="170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5813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 equation for 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22" y="2858703"/>
            <a:ext cx="5676354" cy="3628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729016"/>
            <a:ext cx="4608512" cy="80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747467"/>
            <a:ext cx="1400639" cy="7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614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 of v </a:t>
            </a:r>
            <a:r>
              <a:rPr lang="en-US">
                <a:solidFill>
                  <a:srgbClr val="33CCFF"/>
                </a:solidFill>
              </a:rPr>
              <a:t>for 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different initial conditions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132856"/>
            <a:ext cx="60706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935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Infrared value of effective scalar potential for k/𝜒 </a:t>
            </a:r>
            <a:r>
              <a:rPr lang="is-IS" dirty="0">
                <a:solidFill>
                  <a:srgbClr val="33CCFF"/>
                </a:solidFill>
              </a:rPr>
              <a:t>→ 0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789040"/>
            <a:ext cx="3600166" cy="1486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888" y="263691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  </a:t>
            </a:r>
            <a:r>
              <a:rPr lang="en-US" sz="4800" dirty="0">
                <a:solidFill>
                  <a:srgbClr val="FFFF00"/>
                </a:solidFill>
              </a:rPr>
              <a:t>v=1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776" y="573325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 graviton barrier !</a:t>
            </a:r>
          </a:p>
        </p:txBody>
      </p:sp>
    </p:spTree>
    <p:extLst>
      <p:ext uri="{BB962C8B-B14F-4D97-AF65-F5344CB8AC3E}">
        <p14:creationId xmlns:p14="http://schemas.microsoft.com/office/powerpoint/2010/main" val="1622491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Quantum 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possible 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3DF22C1F-F4E0-444A-8458-4DCDA9F4D757}"/>
              </a:ext>
            </a:extLst>
          </p:cNvPr>
          <p:cNvSpPr/>
          <p:nvPr/>
        </p:nvSpPr>
        <p:spPr bwMode="auto">
          <a:xfrm rot="20260796">
            <a:off x="6894299" y="5688243"/>
            <a:ext cx="978408" cy="288032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97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75F3-65B1-1940-8C56-6F91EE2D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373042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Graviton fluctuations erase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the cosmological constant</a:t>
            </a:r>
          </a:p>
        </p:txBody>
      </p:sp>
    </p:spTree>
    <p:extLst>
      <p:ext uri="{BB962C8B-B14F-4D97-AF65-F5344CB8AC3E}">
        <p14:creationId xmlns:p14="http://schemas.microsoft.com/office/powerpoint/2010/main" val="31082850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barrier and solution of the cosmological constant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82453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V cannot increase stronger than M</a:t>
            </a:r>
            <a:r>
              <a:rPr lang="en-US" sz="3600" baseline="30000" dirty="0">
                <a:solidFill>
                  <a:srgbClr val="FFFF00"/>
                </a:solidFill>
              </a:rPr>
              <a:t>2</a:t>
            </a:r>
            <a:r>
              <a:rPr lang="en-US" sz="3600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FF00"/>
                </a:solidFill>
              </a:rPr>
              <a:t>If M increases with 𝜒, and for cosmological solutions where 𝜒 asymptotically diverges for time going to infinity: </a:t>
            </a:r>
          </a:p>
          <a:p>
            <a:pPr marL="0" indent="0">
              <a:buNone/>
            </a:pPr>
            <a:endParaRPr lang="en-US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Effective cosmological constant vanishes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FFFF00"/>
                </a:solidFill>
              </a:rPr>
              <a:t>    in infinite future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879911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Normalization of scalar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9"/>
            <a:ext cx="8229600" cy="8640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M increases monotonically with 𝜒 :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576" y="2996952"/>
            <a:ext cx="79312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choose normalization of scalar  </a:t>
            </a:r>
            <a:r>
              <a:rPr lang="en-US" sz="3600" dirty="0">
                <a:solidFill>
                  <a:srgbClr val="00FF00"/>
                </a:solidFill>
              </a:rPr>
              <a:t>M= 𝜒</a:t>
            </a:r>
          </a:p>
          <a:p>
            <a:pPr marL="0" indent="0">
              <a:buNone/>
            </a:pPr>
            <a:endParaRPr lang="en-US" sz="3600" dirty="0">
              <a:solidFill>
                <a:srgbClr val="00FF00"/>
              </a:solidFill>
            </a:endParaRPr>
          </a:p>
          <a:p>
            <a:r>
              <a:rPr lang="en-US" sz="3600" dirty="0">
                <a:solidFill>
                  <a:srgbClr val="FFFF00"/>
                </a:solidFill>
              </a:rPr>
              <a:t>V cannot increase stronger than </a:t>
            </a:r>
            <a:r>
              <a:rPr lang="en-US" sz="3600" dirty="0">
                <a:solidFill>
                  <a:srgbClr val="00FF00"/>
                </a:solidFill>
              </a:rPr>
              <a:t>𝜒 </a:t>
            </a:r>
            <a:r>
              <a:rPr lang="en-US" sz="3600" baseline="30000" dirty="0">
                <a:solidFill>
                  <a:srgbClr val="00FF00"/>
                </a:solidFill>
              </a:rPr>
              <a:t>2</a:t>
            </a:r>
            <a:r>
              <a:rPr lang="en-US" sz="3600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AD62429-8C1A-5046-9948-F759875A8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5296098"/>
            <a:ext cx="5554960" cy="78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99035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3784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 quantum gravity,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the graviton fluctuations can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play an important role on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distances as large as the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size of the Universe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5805264"/>
            <a:ext cx="8359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for long range scalar fields and dynamical dark energy</a:t>
            </a:r>
          </a:p>
          <a:p>
            <a:r>
              <a:rPr lang="en-US" sz="2400" dirty="0"/>
              <a:t>- not for all quantities</a:t>
            </a:r>
          </a:p>
        </p:txBody>
      </p:sp>
    </p:spTree>
    <p:extLst>
      <p:ext uri="{BB962C8B-B14F-4D97-AF65-F5344CB8AC3E}">
        <p14:creationId xmlns:p14="http://schemas.microsoft.com/office/powerpoint/2010/main" val="24572728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33CCFF"/>
                </a:solidFill>
              </a:rPr>
              <a:t>Reason : instability of graviton propagator </a:t>
            </a:r>
            <a:br>
              <a:rPr lang="en-US" sz="3200" dirty="0">
                <a:solidFill>
                  <a:srgbClr val="33CCFF"/>
                </a:solidFill>
              </a:rPr>
            </a:br>
            <a:r>
              <a:rPr lang="en-US" sz="3200" dirty="0">
                <a:solidFill>
                  <a:srgbClr val="33CCFF"/>
                </a:solidFill>
              </a:rPr>
              <a:t>in flat space for V&gt;0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086" y="1611944"/>
            <a:ext cx="2088232" cy="663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42471"/>
            <a:ext cx="15875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54" y="2734815"/>
            <a:ext cx="2946400" cy="1028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391" y="4174243"/>
            <a:ext cx="762000" cy="66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61194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effective action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208923"/>
            <a:ext cx="78332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Instability for V&gt;0 :  ”tachyonic mass term”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Strong enhancement of quantum fluctuations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Quantum fluctuations avoid instability</a:t>
            </a:r>
          </a:p>
        </p:txBody>
      </p:sp>
    </p:spTree>
    <p:extLst>
      <p:ext uri="{BB962C8B-B14F-4D97-AF65-F5344CB8AC3E}">
        <p14:creationId xmlns:p14="http://schemas.microsoft.com/office/powerpoint/2010/main" val="36619578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                    For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V cannot increase stronger than M</a:t>
            </a:r>
            <a:r>
              <a:rPr lang="en-US" sz="4400" baseline="30000" dirty="0">
                <a:solidFill>
                  <a:srgbClr val="FFFF00"/>
                </a:solidFill>
              </a:rPr>
              <a:t>2</a:t>
            </a:r>
            <a:r>
              <a:rPr lang="en-US" sz="4400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/>
              <a:t>Instability of graviton propagator is avoided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008061"/>
            <a:ext cx="1667668" cy="5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988840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gravity computation :</a:t>
            </a:r>
          </a:p>
        </p:txBody>
      </p:sp>
    </p:spTree>
    <p:extLst>
      <p:ext uri="{BB962C8B-B14F-4D97-AF65-F5344CB8AC3E}">
        <p14:creationId xmlns:p14="http://schemas.microsoft.com/office/powerpoint/2010/main" val="41906784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barrier and solution of the cosmological constant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V cannot increase stronger than 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FF00"/>
                </a:solidFill>
              </a:rPr>
              <a:t>If M increases with 𝜒, and for cosmological solutions where 𝜒 asymptotically diverges for time going to infinity: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Effective cosmological constant vanishes in infinite future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              </a:t>
            </a:r>
            <a:r>
              <a:rPr lang="en-US" sz="3600" b="1" dirty="0"/>
              <a:t>M =</a:t>
            </a:r>
            <a:r>
              <a:rPr lang="el-GR" sz="3600" b="1" dirty="0"/>
              <a:t> χ </a:t>
            </a:r>
            <a:r>
              <a:rPr lang="en-US" sz="3600" b="1" dirty="0"/>
              <a:t>  :   V= </a:t>
            </a:r>
            <a:r>
              <a:rPr lang="en-US" sz="3600" dirty="0"/>
              <a:t>𝜇</a:t>
            </a:r>
            <a:r>
              <a:rPr lang="en-US" sz="3600" baseline="30000" dirty="0"/>
              <a:t>2 </a:t>
            </a:r>
            <a:r>
              <a:rPr lang="el-GR" sz="3600" b="1" dirty="0"/>
              <a:t>χ</a:t>
            </a:r>
            <a:r>
              <a:rPr lang="en-US" sz="3600" b="1" baseline="30000" dirty="0"/>
              <a:t>2</a:t>
            </a:r>
            <a:endParaRPr lang="en-US" sz="3600" dirty="0">
              <a:solidFill>
                <a:srgbClr val="00FF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6101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vanishing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cosmological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„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 dirty="0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8895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D3CE-1DEF-B848-B9BC-6F910DF19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Predictions of quantum gravity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1803-837E-9744-B3BF-6725ECAF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Simple approximation for graviton contribution to scalar potential:</a:t>
            </a:r>
          </a:p>
          <a:p>
            <a:r>
              <a:rPr lang="en-US" dirty="0">
                <a:solidFill>
                  <a:srgbClr val="FFFF00"/>
                </a:solidFill>
              </a:rPr>
              <a:t>Predicts mass of Higgs scalar</a:t>
            </a:r>
          </a:p>
          <a:p>
            <a:r>
              <a:rPr lang="en-US" dirty="0">
                <a:solidFill>
                  <a:srgbClr val="FFFF00"/>
                </a:solidFill>
              </a:rPr>
              <a:t>Solves Gauge Hierarchy problem ?</a:t>
            </a:r>
          </a:p>
          <a:p>
            <a:r>
              <a:rPr lang="en-US" dirty="0">
                <a:solidFill>
                  <a:srgbClr val="FFFF00"/>
                </a:solidFill>
              </a:rPr>
              <a:t>Solves cosmological constant problem</a:t>
            </a:r>
          </a:p>
        </p:txBody>
      </p:sp>
    </p:spTree>
    <p:extLst>
      <p:ext uri="{BB962C8B-B14F-4D97-AF65-F5344CB8AC3E}">
        <p14:creationId xmlns:p14="http://schemas.microsoft.com/office/powerpoint/2010/main" val="3610950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0E5A4-6DE7-6C4E-83C8-1E62FC5EE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50C91-7EE5-444F-B41E-368BE9089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79714"/>
          </a:xfrm>
        </p:spPr>
        <p:txBody>
          <a:bodyPr/>
          <a:lstStyle/>
          <a:p>
            <a:r>
              <a:rPr lang="en-US" sz="2800" dirty="0">
                <a:solidFill>
                  <a:srgbClr val="00FF00"/>
                </a:solidFill>
              </a:rPr>
              <a:t>Quantum gravity is a renormalizable quantum field theory, realized by UV - fixed point of running couplings or flowing effective action</a:t>
            </a:r>
          </a:p>
          <a:p>
            <a:endParaRPr lang="en-US" sz="2800" dirty="0">
              <a:solidFill>
                <a:srgbClr val="00FF00"/>
              </a:solidFill>
            </a:endParaRPr>
          </a:p>
          <a:p>
            <a:r>
              <a:rPr lang="en-US" sz="2800" dirty="0"/>
              <a:t>Quantum gravity is predictive 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  Mass of the Higgs boson ( and more …? 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  Properties of inflation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       Properties of dark energy</a:t>
            </a:r>
          </a:p>
        </p:txBody>
      </p:sp>
    </p:spTree>
    <p:extLst>
      <p:ext uri="{BB962C8B-B14F-4D97-AF65-F5344CB8AC3E}">
        <p14:creationId xmlns:p14="http://schemas.microsoft.com/office/powerpoint/2010/main" val="3529118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wetteric\Pictures\Material_Talks\oasis2_desert-camp-s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7135"/>
            <a:ext cx="9258069" cy="693513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-171399"/>
            <a:ext cx="8219256" cy="2808312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</a:rPr>
              <a:t>The mass of the Higgs boson, the great desert, and asymptotic safety of gravity</a:t>
            </a:r>
            <a:endParaRPr lang="de-DE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8171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82980471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8" name="Rectangle 2">
            <a:extLst>
              <a:ext uri="{FF2B5EF4-FFF2-40B4-BE49-F238E27FC236}">
                <a16:creationId xmlns:a16="http://schemas.microsoft.com/office/drawing/2014/main" id="{34801962-2D8F-F245-B714-55C6E2E8301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147050" cy="1858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de-DE" sz="4000" dirty="0">
                <a:solidFill>
                  <a:srgbClr val="33CCFF"/>
                </a:solidFill>
              </a:rPr>
              <a:t>Gauge invariant flow equation involves projection on physical fluctuations</a:t>
            </a:r>
          </a:p>
        </p:txBody>
      </p:sp>
      <p:pic>
        <p:nvPicPr>
          <p:cNvPr id="69634" name="Picture 4">
            <a:extLst>
              <a:ext uri="{FF2B5EF4-FFF2-40B4-BE49-F238E27FC236}">
                <a16:creationId xmlns:a16="http://schemas.microsoft.com/office/drawing/2014/main" id="{3A292F52-13A2-814B-9429-BF0BCC51DBA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2349500"/>
            <a:ext cx="3994150" cy="663575"/>
          </a:xfrm>
          <a:noFill/>
        </p:spPr>
      </p:pic>
      <p:pic>
        <p:nvPicPr>
          <p:cNvPr id="69635" name="Picture 5">
            <a:extLst>
              <a:ext uri="{FF2B5EF4-FFF2-40B4-BE49-F238E27FC236}">
                <a16:creationId xmlns:a16="http://schemas.microsoft.com/office/drawing/2014/main" id="{A2FD3C4D-7ED6-D846-8236-E1776426E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284538"/>
            <a:ext cx="3498850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6">
            <a:extLst>
              <a:ext uri="{FF2B5EF4-FFF2-40B4-BE49-F238E27FC236}">
                <a16:creationId xmlns:a16="http://schemas.microsoft.com/office/drawing/2014/main" id="{9DA429E7-7D2A-534D-B985-0806BC1D8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508500"/>
            <a:ext cx="244792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9">
            <a:extLst>
              <a:ext uri="{FF2B5EF4-FFF2-40B4-BE49-F238E27FC236}">
                <a16:creationId xmlns:a16="http://schemas.microsoft.com/office/drawing/2014/main" id="{F26F2CAF-1B6C-1D4E-806E-81A0CD98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08500"/>
            <a:ext cx="4103687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8" name="Text Box 10">
            <a:extLst>
              <a:ext uri="{FF2B5EF4-FFF2-40B4-BE49-F238E27FC236}">
                <a16:creationId xmlns:a16="http://schemas.microsoft.com/office/drawing/2014/main" id="{1C6219DB-49B0-9F44-ACE7-22D5D8DB5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3213100"/>
            <a:ext cx="36734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>
                <a:solidFill>
                  <a:srgbClr val="FFFF00"/>
                </a:solidFill>
              </a:rPr>
              <a:t>G</a:t>
            </a:r>
            <a:r>
              <a:rPr lang="en-US" altLang="de-DE" baseline="-25000">
                <a:solidFill>
                  <a:srgbClr val="FFFF00"/>
                </a:solidFill>
              </a:rPr>
              <a:t>P</a:t>
            </a:r>
            <a:r>
              <a:rPr lang="en-US" altLang="de-DE">
                <a:solidFill>
                  <a:srgbClr val="FFFF00"/>
                </a:solidFill>
              </a:rPr>
              <a:t> : propagator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>
                <a:solidFill>
                  <a:srgbClr val="FFFF00"/>
                </a:solidFill>
              </a:rPr>
              <a:t>physical fluctuations</a:t>
            </a:r>
          </a:p>
        </p:txBody>
      </p:sp>
      <p:sp>
        <p:nvSpPr>
          <p:cNvPr id="69639" name="Text Box 11">
            <a:extLst>
              <a:ext uri="{FF2B5EF4-FFF2-40B4-BE49-F238E27FC236}">
                <a16:creationId xmlns:a16="http://schemas.microsoft.com/office/drawing/2014/main" id="{A0BFF11B-5979-124A-B6AD-05ADD295D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5503863"/>
            <a:ext cx="6781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/>
              <a:t>measure contributions                do not depend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/>
              <a:t>on effective action</a:t>
            </a:r>
          </a:p>
        </p:txBody>
      </p:sp>
      <p:pic>
        <p:nvPicPr>
          <p:cNvPr id="69640" name="Picture 12">
            <a:extLst>
              <a:ext uri="{FF2B5EF4-FFF2-40B4-BE49-F238E27FC236}">
                <a16:creationId xmlns:a16="http://schemas.microsoft.com/office/drawing/2014/main" id="{BF43B9CD-6343-3947-8752-2E604F6E7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9" b="2393"/>
          <a:stretch>
            <a:fillRect/>
          </a:stretch>
        </p:blipFill>
        <p:spPr bwMode="auto">
          <a:xfrm>
            <a:off x="4211638" y="5516563"/>
            <a:ext cx="11858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91263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Rectangle 2">
            <a:extLst>
              <a:ext uri="{FF2B5EF4-FFF2-40B4-BE49-F238E27FC236}">
                <a16:creationId xmlns:a16="http://schemas.microsoft.com/office/drawing/2014/main" id="{ABC30970-8795-CA41-A61F-AF58E83EBD9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de-DE" dirty="0">
                <a:solidFill>
                  <a:srgbClr val="33CCFF"/>
                </a:solidFill>
              </a:rPr>
              <a:t>Closed flow equation</a:t>
            </a:r>
          </a:p>
        </p:txBody>
      </p:sp>
      <p:pic>
        <p:nvPicPr>
          <p:cNvPr id="71682" name="Picture 4">
            <a:extLst>
              <a:ext uri="{FF2B5EF4-FFF2-40B4-BE49-F238E27FC236}">
                <a16:creationId xmlns:a16="http://schemas.microsoft.com/office/drawing/2014/main" id="{7A2EA72B-DE16-CF4B-BD8D-A0970024FCA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3789040"/>
            <a:ext cx="2643187" cy="866775"/>
          </a:xfrm>
          <a:noFill/>
        </p:spPr>
      </p:pic>
      <p:pic>
        <p:nvPicPr>
          <p:cNvPr id="71683" name="Picture 5">
            <a:extLst>
              <a:ext uri="{FF2B5EF4-FFF2-40B4-BE49-F238E27FC236}">
                <a16:creationId xmlns:a16="http://schemas.microsoft.com/office/drawing/2014/main" id="{811D812A-C31F-E84D-A7B3-7CAA1493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44" y="3790628"/>
            <a:ext cx="2373313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4" name="Picture 6">
            <a:extLst>
              <a:ext uri="{FF2B5EF4-FFF2-40B4-BE49-F238E27FC236}">
                <a16:creationId xmlns:a16="http://schemas.microsoft.com/office/drawing/2014/main" id="{A6A7E09C-D38F-164D-B163-E0FAD6830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4941168"/>
            <a:ext cx="4248150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2247" name="Text Box 7">
            <a:extLst>
              <a:ext uri="{FF2B5EF4-FFF2-40B4-BE49-F238E27FC236}">
                <a16:creationId xmlns:a16="http://schemas.microsoft.com/office/drawing/2014/main" id="{75A7A8EE-B724-8A45-BD8D-C087EBCC4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700213"/>
            <a:ext cx="68405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projection on physical fluctuations </a:t>
            </a:r>
          </a:p>
          <a:p>
            <a:pPr eaLnBrk="1" hangingPunct="1">
              <a:defRPr/>
            </a:pPr>
            <a:r>
              <a:rPr lang="en-US" alt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makes second functional derivative invertible</a:t>
            </a:r>
          </a:p>
        </p:txBody>
      </p:sp>
    </p:spTree>
    <p:extLst>
      <p:ext uri="{BB962C8B-B14F-4D97-AF65-F5344CB8AC3E}">
        <p14:creationId xmlns:p14="http://schemas.microsoft.com/office/powerpoint/2010/main" val="84098308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On shell graviton propagator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126" y="1388154"/>
            <a:ext cx="3888432" cy="770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902" y="2425839"/>
            <a:ext cx="1219200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8" y="2318409"/>
            <a:ext cx="4690865" cy="84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on shell :</a:t>
            </a:r>
          </a:p>
          <a:p>
            <a:r>
              <a:rPr lang="en-US" sz="2400" dirty="0"/>
              <a:t>( for solution of field equations 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360" y="3500928"/>
            <a:ext cx="2146300" cy="69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500928"/>
            <a:ext cx="1368152" cy="705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4563382"/>
            <a:ext cx="5256584" cy="725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199" y="3408150"/>
            <a:ext cx="3555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homogenous isotropic metric,</a:t>
            </a:r>
          </a:p>
          <a:p>
            <a:r>
              <a:rPr lang="en-US" sz="2000" dirty="0"/>
              <a:t>conformal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4365394"/>
            <a:ext cx="2741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inverse graviton propagator in</a:t>
            </a:r>
          </a:p>
          <a:p>
            <a:r>
              <a:rPr lang="en-US" sz="2000" dirty="0"/>
              <a:t>de Sitter space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608" y="5618782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milder instability, not </a:t>
            </a:r>
            <a:r>
              <a:rPr lang="en-US" sz="2400" dirty="0" err="1">
                <a:solidFill>
                  <a:srgbClr val="FFFF00"/>
                </a:solidFill>
              </a:rPr>
              <a:t>tachyonic</a:t>
            </a:r>
            <a:r>
              <a:rPr lang="en-US" sz="2400" dirty="0">
                <a:solidFill>
                  <a:srgbClr val="FFFF00"/>
                </a:solidFill>
              </a:rPr>
              <a:t>, absent for</a:t>
            </a:r>
          </a:p>
          <a:p>
            <a:r>
              <a:rPr lang="en-US" sz="2400" dirty="0">
                <a:solidFill>
                  <a:srgbClr val="FFFF00"/>
                </a:solidFill>
              </a:rPr>
              <a:t>cosmologies close to de Sitter space</a:t>
            </a:r>
          </a:p>
        </p:txBody>
      </p:sp>
    </p:spTree>
    <p:extLst>
      <p:ext uri="{BB962C8B-B14F-4D97-AF65-F5344CB8AC3E}">
        <p14:creationId xmlns:p14="http://schemas.microsoft.com/office/powerpoint/2010/main" val="145213197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IR </a:t>
            </a:r>
            <a:r>
              <a:rPr lang="mr-IN" sz="3600" dirty="0">
                <a:solidFill>
                  <a:srgbClr val="33CCFF"/>
                </a:solidFill>
              </a:rPr>
              <a:t>–</a:t>
            </a:r>
            <a:r>
              <a:rPr lang="en-US" sz="3600" dirty="0">
                <a:solidFill>
                  <a:srgbClr val="33CCFF"/>
                </a:solidFill>
              </a:rPr>
              <a:t> instability for graviton fluctuations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problem solved ?</a:t>
            </a:r>
          </a:p>
          <a:p>
            <a:r>
              <a:rPr lang="en-US" dirty="0"/>
              <a:t>yes for primordial cosmic fluctuations ( on shell )</a:t>
            </a:r>
          </a:p>
          <a:p>
            <a:r>
              <a:rPr lang="en-US" dirty="0"/>
              <a:t>no for quantum gravity ( off shell )</a:t>
            </a:r>
          </a:p>
          <a:p>
            <a:r>
              <a:rPr lang="en-US" dirty="0">
                <a:solidFill>
                  <a:srgbClr val="FFFF00"/>
                </a:solidFill>
              </a:rPr>
              <a:t>Computation of effective action is an off-shell problem. </a:t>
            </a:r>
          </a:p>
          <a:p>
            <a:r>
              <a:rPr lang="en-US" dirty="0"/>
              <a:t>example : one needs the effective potential for the Higgs field in the vicinity of its minimum       ( off shell ), not only at the minimum ( on shell )</a:t>
            </a:r>
          </a:p>
        </p:txBody>
      </p:sp>
    </p:spTree>
    <p:extLst>
      <p:ext uri="{BB962C8B-B14F-4D97-AF65-F5344CB8AC3E}">
        <p14:creationId xmlns:p14="http://schemas.microsoft.com/office/powerpoint/2010/main" val="375064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9DCFF"/>
                </a:solidFill>
              </a:rPr>
              <a:t>key points</a:t>
            </a:r>
            <a:endParaRPr lang="de-DE" dirty="0">
              <a:solidFill>
                <a:srgbClr val="79D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947467"/>
          </a:xfrm>
        </p:spPr>
        <p:txBody>
          <a:bodyPr/>
          <a:lstStyle/>
          <a:p>
            <a:r>
              <a:rPr lang="en-US" dirty="0"/>
              <a:t>great desert</a:t>
            </a:r>
          </a:p>
          <a:p>
            <a:r>
              <a:rPr lang="en-US" dirty="0"/>
              <a:t>solution of hierarchy problem at high scale</a:t>
            </a:r>
          </a:p>
          <a:p>
            <a:r>
              <a:rPr lang="en-US" dirty="0"/>
              <a:t>high scale fixed point</a:t>
            </a:r>
          </a:p>
          <a:p>
            <a:r>
              <a:rPr lang="en-US" dirty="0"/>
              <a:t>vanishing scalar coupling at fixed point</a:t>
            </a: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A377D2-DB60-5D49-B2EB-B871F2E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05064"/>
            <a:ext cx="2736305" cy="269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D0D61B-716E-F947-B589-4A3F69FC0CA5}"/>
              </a:ext>
            </a:extLst>
          </p:cNvPr>
          <p:cNvSpPr txBox="1"/>
          <p:nvPr/>
        </p:nvSpPr>
        <p:spPr>
          <a:xfrm>
            <a:off x="3779912" y="5376488"/>
            <a:ext cx="1800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great desert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24DFAD5-4B55-0445-A86A-C922673C87A3}"/>
              </a:ext>
            </a:extLst>
          </p:cNvPr>
          <p:cNvSpPr/>
          <p:nvPr/>
        </p:nvSpPr>
        <p:spPr bwMode="auto">
          <a:xfrm rot="20377401">
            <a:off x="5551535" y="5904876"/>
            <a:ext cx="921251" cy="294295"/>
          </a:xfrm>
          <a:prstGeom prst="leftArrow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4D407D-A4CE-4C40-959E-453071FA36E0}"/>
              </a:ext>
            </a:extLst>
          </p:cNvPr>
          <p:cNvSpPr txBox="1"/>
          <p:nvPr/>
        </p:nvSpPr>
        <p:spPr>
          <a:xfrm>
            <a:off x="6495198" y="5661248"/>
            <a:ext cx="146117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fixed point</a:t>
            </a:r>
          </a:p>
        </p:txBody>
      </p:sp>
    </p:spTree>
    <p:extLst>
      <p:ext uri="{BB962C8B-B14F-4D97-AF65-F5344CB8AC3E}">
        <p14:creationId xmlns:p14="http://schemas.microsoft.com/office/powerpoint/2010/main" val="310565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etteric\Pictures\Material_Talks\desert2_db_IMG_31531.jpg"/>
          <p:cNvPicPr>
            <a:picLocks noChangeAspect="1" noChangeArrowheads="1"/>
          </p:cNvPicPr>
          <p:nvPr/>
        </p:nvPicPr>
        <p:blipFill>
          <a:blip r:embed="rId2" cstate="print"/>
          <a:srcRect l="6546" t="3801" r="5500"/>
          <a:stretch>
            <a:fillRect/>
          </a:stretch>
        </p:blipFill>
        <p:spPr bwMode="auto">
          <a:xfrm>
            <a:off x="0" y="0"/>
            <a:ext cx="923375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4955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etteric\Pictures\Material_Talks\desert2_db_IMG_31531.jpg"/>
          <p:cNvPicPr>
            <a:picLocks noChangeAspect="1" noChangeArrowheads="1"/>
          </p:cNvPicPr>
          <p:nvPr/>
        </p:nvPicPr>
        <p:blipFill>
          <a:blip r:embed="rId2" cstate="print"/>
          <a:srcRect l="6546" t="3801" r="5500"/>
          <a:stretch>
            <a:fillRect/>
          </a:stretch>
        </p:blipFill>
        <p:spPr bwMode="auto">
          <a:xfrm>
            <a:off x="0" y="0"/>
            <a:ext cx="9341261" cy="6858000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347864" y="5085184"/>
            <a:ext cx="633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no </a:t>
            </a:r>
            <a:r>
              <a:rPr lang="en-US" sz="4800" dirty="0" err="1">
                <a:solidFill>
                  <a:srgbClr val="FF0000"/>
                </a:solidFill>
              </a:rPr>
              <a:t>supersymmetry</a:t>
            </a:r>
            <a:endParaRPr lang="de-DE" sz="48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 flipH="1">
            <a:off x="1305349" y="3356992"/>
            <a:ext cx="4346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no low scale </a:t>
            </a:r>
          </a:p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higher dimensions</a:t>
            </a:r>
            <a:endParaRPr lang="de-DE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92080" y="2132856"/>
            <a:ext cx="273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9900"/>
                </a:solidFill>
              </a:rPr>
              <a:t>no </a:t>
            </a:r>
            <a:r>
              <a:rPr lang="en-US" sz="2800" dirty="0" err="1">
                <a:solidFill>
                  <a:srgbClr val="009900"/>
                </a:solidFill>
              </a:rPr>
              <a:t>technicolor</a:t>
            </a:r>
            <a:endParaRPr lang="de-DE" sz="2800" dirty="0">
              <a:solidFill>
                <a:srgbClr val="0099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516216" y="1484784"/>
            <a:ext cx="2600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0099"/>
                </a:solidFill>
              </a:rPr>
              <a:t>no multi-Higgs model</a:t>
            </a:r>
            <a:endParaRPr lang="de-DE" sz="2000" dirty="0">
              <a:solidFill>
                <a:srgbClr val="CC0099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1760" y="764705"/>
            <a:ext cx="4752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Planck scale, gravity</a:t>
            </a:r>
            <a:endParaRPr lang="de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7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0E9F-7E7B-9F46-8AF6-DAC5930E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Essential point for prediction of Higgs boson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7709-B601-4143-8FCF-702A9C74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7931224" cy="485436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Initial value of quartic scalar coupling near Planck mass is predicted by quantum gravity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000" dirty="0"/>
              <a:t>Results in prediction for ratio Higgs boson mass over W- boson mass, or </a:t>
            </a:r>
          </a:p>
          <a:p>
            <a:pPr marL="0" indent="0">
              <a:buNone/>
            </a:pPr>
            <a:r>
              <a:rPr lang="en-US" sz="2000" dirty="0"/>
              <a:t>    Higgs boson mass over top quark mass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3D2142-827A-3941-8660-521CF26B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6408" y="3096529"/>
            <a:ext cx="2387760" cy="235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656E3-BBF0-824D-AF85-55BB6C7F367A}"/>
              </a:ext>
            </a:extLst>
          </p:cNvPr>
          <p:cNvSpPr txBox="1"/>
          <p:nvPr/>
        </p:nvSpPr>
        <p:spPr>
          <a:xfrm>
            <a:off x="1043608" y="3501008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+mn-lt"/>
              </a:rPr>
              <a:t>Extrapolate perturbatively </a:t>
            </a:r>
          </a:p>
          <a:p>
            <a:r>
              <a:rPr lang="en-US" sz="2800" dirty="0">
                <a:solidFill>
                  <a:srgbClr val="FFFF00"/>
                </a:solidFill>
                <a:latin typeface="+mn-lt"/>
              </a:rPr>
              <a:t>to Fermi scale </a:t>
            </a:r>
          </a:p>
        </p:txBody>
      </p:sp>
    </p:spTree>
    <p:extLst>
      <p:ext uri="{BB962C8B-B14F-4D97-AF65-F5344CB8AC3E}">
        <p14:creationId xmlns:p14="http://schemas.microsoft.com/office/powerpoint/2010/main" val="1925478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8674EB-0480-7E45-8D0C-F7315E4B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43784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Near Planck mass gravity is not weak !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Predictive power !</a:t>
            </a:r>
          </a:p>
        </p:txBody>
      </p:sp>
    </p:spTree>
    <p:extLst>
      <p:ext uri="{BB962C8B-B14F-4D97-AF65-F5344CB8AC3E}">
        <p14:creationId xmlns:p14="http://schemas.microsoft.com/office/powerpoint/2010/main" val="114737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53EB-51CD-F64D-BC9C-FBE7F5AC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Flowing couplings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3CD2E-0BBC-9D48-B05F-78CB45FB02B4}"/>
              </a:ext>
            </a:extLst>
          </p:cNvPr>
          <p:cNvSpPr/>
          <p:nvPr/>
        </p:nvSpPr>
        <p:spPr>
          <a:xfrm>
            <a:off x="251520" y="1556792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Couplings change with momentum scale due to quantum fluctuations.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solidFill>
                  <a:srgbClr val="FFFF00"/>
                </a:solidFill>
                <a:latin typeface="+mn-lt"/>
              </a:rPr>
              <a:t>Renormalization scale k : Only fluctuations with momenta larger k are included. The scale k can be momenta, geometric quantities, or just be introduced “by hand”.</a:t>
            </a:r>
          </a:p>
          <a:p>
            <a:endParaRPr lang="en-US" dirty="0">
              <a:solidFill>
                <a:srgbClr val="FFFF00"/>
              </a:solidFill>
              <a:latin typeface="+mn-lt"/>
            </a:endParaRPr>
          </a:p>
          <a:p>
            <a:r>
              <a:rPr lang="en-US" dirty="0">
                <a:latin typeface="+mn-lt"/>
              </a:rPr>
              <a:t>Flow of k to zero : all fluctuations included,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IR</a:t>
            </a:r>
          </a:p>
          <a:p>
            <a:r>
              <a:rPr lang="en-US" dirty="0">
                <a:latin typeface="+mn-lt"/>
              </a:rPr>
              <a:t>Flow of k to infinity :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UV</a:t>
            </a:r>
          </a:p>
        </p:txBody>
      </p:sp>
    </p:spTree>
    <p:extLst>
      <p:ext uri="{BB962C8B-B14F-4D97-AF65-F5344CB8AC3E}">
        <p14:creationId xmlns:p14="http://schemas.microsoft.com/office/powerpoint/2010/main" val="4045374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96C584-070A-8B45-A401-DF6A9C17C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Renormalization group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9095D-85B1-AE4E-9D62-89C94E036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   How do couplings or physical laws change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                       with scale k ?</a:t>
            </a:r>
          </a:p>
        </p:txBody>
      </p:sp>
    </p:spTree>
    <p:extLst>
      <p:ext uri="{BB962C8B-B14F-4D97-AF65-F5344CB8AC3E}">
        <p14:creationId xmlns:p14="http://schemas.microsoft.com/office/powerpoint/2010/main" val="34198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Prediction of mass of Higgs boson</a:t>
            </a:r>
            <a:endParaRPr lang="de-DE" sz="4000" dirty="0">
              <a:solidFill>
                <a:srgbClr val="FFFF00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2080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99732-7543-D347-AEE2-A336296A1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617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fluctuations erase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quartic scalar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9A9CF-0729-1B44-8F95-E9BEF4149B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457199" y="3577706"/>
            <a:ext cx="3888432" cy="1296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AACF0-5C67-7E46-93FD-83C984B465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457199" y="5262178"/>
            <a:ext cx="3888432" cy="1154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9C20A6-8703-FE40-98EE-E8C5534D6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t="58490" r="10046" b="17671"/>
          <a:stretch/>
        </p:blipFill>
        <p:spPr>
          <a:xfrm>
            <a:off x="4601108" y="5446093"/>
            <a:ext cx="4180807" cy="7331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58EED6-C83B-0A48-AE24-88DBCFD9E76B}"/>
              </a:ext>
            </a:extLst>
          </p:cNvPr>
          <p:cNvSpPr/>
          <p:nvPr/>
        </p:nvSpPr>
        <p:spPr>
          <a:xfrm>
            <a:off x="611559" y="2100648"/>
            <a:ext cx="8229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Renormalization scale k : Only fluctuations with momenta larger k are included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B2764-C285-5645-80D3-2301A40EBE1D}"/>
              </a:ext>
            </a:extLst>
          </p:cNvPr>
          <p:cNvSpPr txBox="1"/>
          <p:nvPr/>
        </p:nvSpPr>
        <p:spPr>
          <a:xfrm>
            <a:off x="4788024" y="3577706"/>
            <a:ext cx="3816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gravity induced</a:t>
            </a:r>
          </a:p>
          <a:p>
            <a:r>
              <a:rPr lang="en-US" sz="2800" dirty="0">
                <a:solidFill>
                  <a:srgbClr val="00FF00"/>
                </a:solidFill>
              </a:rPr>
              <a:t>anomalous dimension</a:t>
            </a:r>
          </a:p>
          <a:p>
            <a:r>
              <a:rPr lang="en-US" dirty="0">
                <a:solidFill>
                  <a:srgbClr val="FFFF00"/>
                </a:solidFill>
              </a:rPr>
              <a:t>        A &gt; 0</a:t>
            </a:r>
          </a:p>
        </p:txBody>
      </p:sp>
    </p:spTree>
    <p:extLst>
      <p:ext uri="{BB962C8B-B14F-4D97-AF65-F5344CB8AC3E}">
        <p14:creationId xmlns:p14="http://schemas.microsoft.com/office/powerpoint/2010/main" val="1944315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3494-FD0A-874C-BD1B-B2DFC274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2D7E6-FF63-1F49-B552-7079F1CD7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41681" r="30885" b="26112"/>
          <a:stretch/>
        </p:blipFill>
        <p:spPr>
          <a:xfrm>
            <a:off x="827584" y="1700808"/>
            <a:ext cx="2952328" cy="9841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8675FA-7B2A-274F-8460-F08764F9A88A}"/>
              </a:ext>
            </a:extLst>
          </p:cNvPr>
          <p:cNvSpPr/>
          <p:nvPr/>
        </p:nvSpPr>
        <p:spPr>
          <a:xfrm>
            <a:off x="683568" y="3212976"/>
            <a:ext cx="79208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latin typeface="+mn-lt"/>
              </a:rPr>
              <a:t>The quartic scalar coupling </a:t>
            </a:r>
            <a:r>
              <a:rPr lang="el-GR" dirty="0">
                <a:solidFill>
                  <a:srgbClr val="FFFF00"/>
                </a:solidFill>
                <a:latin typeface="+mn-lt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n-US" dirty="0">
                <a:latin typeface="+mn-lt"/>
                <a:cs typeface="Arial"/>
              </a:rPr>
              <a:t>has a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        fixed point </a:t>
            </a:r>
            <a:r>
              <a:rPr lang="en-US" dirty="0">
                <a:latin typeface="+mn-lt"/>
                <a:cs typeface="Arial"/>
              </a:rPr>
              <a:t>at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 </a:t>
            </a:r>
            <a:r>
              <a:rPr lang="el-GR" dirty="0">
                <a:solidFill>
                  <a:srgbClr val="FFFF00"/>
                </a:solidFill>
                <a:latin typeface="+mn-lt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=0</a:t>
            </a:r>
          </a:p>
          <a:p>
            <a:pPr>
              <a:buNone/>
            </a:pPr>
            <a:r>
              <a:rPr lang="en-US" dirty="0">
                <a:latin typeface="+mn-lt"/>
                <a:cs typeface="Arial"/>
              </a:rPr>
              <a:t>It flows towards the fixed point as k is lowered :</a:t>
            </a:r>
          </a:p>
          <a:p>
            <a:pPr>
              <a:buNone/>
            </a:pPr>
            <a:r>
              <a:rPr lang="en-US" dirty="0">
                <a:latin typeface="+mn-lt"/>
                <a:cs typeface="Arial"/>
              </a:rPr>
              <a:t>        </a:t>
            </a:r>
            <a:r>
              <a:rPr lang="en-US" dirty="0">
                <a:solidFill>
                  <a:srgbClr val="FFFF00"/>
                </a:solidFill>
                <a:latin typeface="+mn-lt"/>
                <a:cs typeface="Arial"/>
              </a:rPr>
              <a:t>irrelevant coupling</a:t>
            </a:r>
          </a:p>
          <a:p>
            <a:pPr>
              <a:buNone/>
            </a:pPr>
            <a:r>
              <a:rPr lang="en-US" dirty="0">
                <a:latin typeface="+mn-lt"/>
                <a:cs typeface="Arial"/>
              </a:rPr>
              <a:t>For a UV – complete theory it is predicted to assume the fixed point value</a:t>
            </a:r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3EBDD-64C9-EE47-8DE9-57220A943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10880" r="19569" b="52743"/>
          <a:stretch/>
        </p:blipFill>
        <p:spPr>
          <a:xfrm>
            <a:off x="4572000" y="1758232"/>
            <a:ext cx="3121466" cy="9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71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59A7-392A-534C-AA9A-F1A43B1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Gravitational contribution to running quartic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4815-4AF7-2B46-9068-A9A97DCE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21959"/>
            <a:ext cx="3833578" cy="965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BEC13-F555-4645-A45B-8B4D7C5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6"/>
          <a:stretch/>
        </p:blipFill>
        <p:spPr>
          <a:xfrm>
            <a:off x="962025" y="1994739"/>
            <a:ext cx="1728192" cy="965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48763-9F6C-C14B-829F-C61FEFFB50ED}"/>
              </a:ext>
            </a:extLst>
          </p:cNvPr>
          <p:cNvSpPr/>
          <p:nvPr/>
        </p:nvSpPr>
        <p:spPr>
          <a:xfrm>
            <a:off x="1403649" y="3284984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running Planck mass 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33EE6-BA20-9341-A300-B3155D006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424"/>
          <a:stretch/>
        </p:blipFill>
        <p:spPr>
          <a:xfrm>
            <a:off x="5004048" y="4328770"/>
            <a:ext cx="1512167" cy="1183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FE781-BA45-5448-8236-525D9C4B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2" y="2276872"/>
            <a:ext cx="1284808" cy="421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CEAFA-A8B4-5946-A26C-B8F649C6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530" y="3284984"/>
            <a:ext cx="2989737" cy="7001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282FF4-2779-A440-997D-6F2AEA869555}"/>
              </a:ext>
            </a:extLst>
          </p:cNvPr>
          <p:cNvSpPr txBox="1"/>
          <p:nvPr/>
        </p:nvSpPr>
        <p:spPr>
          <a:xfrm>
            <a:off x="251520" y="4365104"/>
            <a:ext cx="4104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dimensionless</a:t>
            </a:r>
          </a:p>
          <a:p>
            <a:r>
              <a:rPr lang="en-US" dirty="0">
                <a:solidFill>
                  <a:srgbClr val="FFFF00"/>
                </a:solidFill>
              </a:rPr>
              <a:t>squared Planck mass</a:t>
            </a:r>
          </a:p>
        </p:txBody>
      </p:sp>
    </p:spTree>
    <p:extLst>
      <p:ext uri="{BB962C8B-B14F-4D97-AF65-F5344CB8AC3E}">
        <p14:creationId xmlns:p14="http://schemas.microsoft.com/office/powerpoint/2010/main" val="1489334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F6DFA-1DBD-9B41-AA28-E67ECB79D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Strength of gravity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6F150-789E-5647-B077-C864B2191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60152" r="2751" b="5655"/>
          <a:stretch/>
        </p:blipFill>
        <p:spPr>
          <a:xfrm>
            <a:off x="1691680" y="4410369"/>
            <a:ext cx="6217840" cy="1441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5762F4-A5F8-C049-B441-A91187509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t="22764" r="14655" b="41618"/>
          <a:stretch/>
        </p:blipFill>
        <p:spPr>
          <a:xfrm>
            <a:off x="457200" y="1704516"/>
            <a:ext cx="4896544" cy="12751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1D2D07-0F98-A445-A2CA-0CB791D7CB25}"/>
              </a:ext>
            </a:extLst>
          </p:cNvPr>
          <p:cNvSpPr txBox="1"/>
          <p:nvPr/>
        </p:nvSpPr>
        <p:spPr>
          <a:xfrm>
            <a:off x="2051720" y="3573016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+mn-lt"/>
              </a:rPr>
              <a:t>running gravitational coupling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066975-0D49-BF4A-B213-635AF6581531}"/>
              </a:ext>
            </a:extLst>
          </p:cNvPr>
          <p:cNvSpPr txBox="1"/>
          <p:nvPr/>
        </p:nvSpPr>
        <p:spPr>
          <a:xfrm>
            <a:off x="5940152" y="1857756"/>
            <a:ext cx="2269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+mn-lt"/>
              </a:rPr>
              <a:t>l</a:t>
            </a:r>
            <a:r>
              <a:rPr lang="en-US" sz="2400" baseline="-25000" dirty="0" err="1">
                <a:latin typeface="+mn-lt"/>
              </a:rPr>
              <a:t>p</a:t>
            </a:r>
            <a:r>
              <a:rPr lang="en-US" sz="2400" dirty="0">
                <a:latin typeface="+mn-lt"/>
              </a:rPr>
              <a:t>  : Planck length</a:t>
            </a:r>
          </a:p>
          <a:p>
            <a:r>
              <a:rPr lang="en-US" sz="2400" dirty="0">
                <a:latin typeface="+mn-lt"/>
              </a:rPr>
              <a:t>M : Planck mass</a:t>
            </a:r>
          </a:p>
        </p:txBody>
      </p:sp>
    </p:spTree>
    <p:extLst>
      <p:ext uri="{BB962C8B-B14F-4D97-AF65-F5344CB8AC3E}">
        <p14:creationId xmlns:p14="http://schemas.microsoft.com/office/powerpoint/2010/main" val="613131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2458A-CBFE-8D4D-A8B0-98DA42B7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Strength of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26A4E-CB05-B84B-9D9B-C9011A826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916832"/>
            <a:ext cx="5426910" cy="3897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57405F-24A4-1844-932D-CA4459E02D16}"/>
              </a:ext>
            </a:extLst>
          </p:cNvPr>
          <p:cNvSpPr txBox="1"/>
          <p:nvPr/>
        </p:nvSpPr>
        <p:spPr>
          <a:xfrm>
            <a:off x="971600" y="6165304"/>
            <a:ext cx="526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A.Eichhorn</a:t>
            </a:r>
            <a:r>
              <a:rPr lang="en-US" sz="2000" dirty="0"/>
              <a:t>, CW, Spektrum der </a:t>
            </a:r>
            <a:r>
              <a:rPr lang="en-US" sz="2000" dirty="0" err="1"/>
              <a:t>Wissenschaft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1123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59A7-392A-534C-AA9A-F1A43B1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Gravitational contribution to running quartic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4815-4AF7-2B46-9068-A9A97DCE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21959"/>
            <a:ext cx="3833578" cy="965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BEC13-F555-4645-A45B-8B4D7C5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6"/>
          <a:stretch/>
        </p:blipFill>
        <p:spPr>
          <a:xfrm>
            <a:off x="962025" y="1994739"/>
            <a:ext cx="1728192" cy="965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48763-9F6C-C14B-829F-C61FEFFB50ED}"/>
              </a:ext>
            </a:extLst>
          </p:cNvPr>
          <p:cNvSpPr/>
          <p:nvPr/>
        </p:nvSpPr>
        <p:spPr>
          <a:xfrm>
            <a:off x="1403649" y="3284984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running Planck mass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96261-E8F5-0545-BFB3-CDAAB53ABD30}"/>
              </a:ext>
            </a:extLst>
          </p:cNvPr>
          <p:cNvSpPr txBox="1"/>
          <p:nvPr/>
        </p:nvSpPr>
        <p:spPr>
          <a:xfrm>
            <a:off x="962025" y="5577506"/>
            <a:ext cx="4186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large k :  constant A</a:t>
            </a:r>
          </a:p>
          <a:p>
            <a:r>
              <a:rPr lang="en-US" dirty="0">
                <a:solidFill>
                  <a:srgbClr val="00FF00"/>
                </a:solidFill>
              </a:rPr>
              <a:t>small k:   A ~ k</a:t>
            </a:r>
            <a:r>
              <a:rPr lang="en-US" baseline="30000" dirty="0">
                <a:solidFill>
                  <a:srgbClr val="00FF00"/>
                </a:solidFill>
              </a:rPr>
              <a:t>2 </a:t>
            </a:r>
            <a:r>
              <a:rPr lang="en-US" dirty="0">
                <a:solidFill>
                  <a:srgbClr val="00FF00"/>
                </a:solidFill>
              </a:rPr>
              <a:t>/ M</a:t>
            </a:r>
            <a:r>
              <a:rPr lang="en-US" baseline="30000" dirty="0">
                <a:solidFill>
                  <a:srgbClr val="00FF00"/>
                </a:solidFill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33EE6-BA20-9341-A300-B3155D006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4305176"/>
            <a:ext cx="3431399" cy="901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FE781-BA45-5448-8236-525D9C4B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2" y="2276872"/>
            <a:ext cx="1284808" cy="421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CEAFA-A8B4-5946-A26C-B8F649C6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530" y="3284984"/>
            <a:ext cx="2989737" cy="700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B26BDD-6B0C-EE44-B093-B589FEF6F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395" y="4290338"/>
            <a:ext cx="1268872" cy="845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21E434-CE7D-2E47-8F23-7B8E9C749663}"/>
              </a:ext>
            </a:extLst>
          </p:cNvPr>
          <p:cNvSpPr txBox="1"/>
          <p:nvPr/>
        </p:nvSpPr>
        <p:spPr>
          <a:xfrm>
            <a:off x="5863530" y="5577506"/>
            <a:ext cx="2989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transition at</a:t>
            </a:r>
          </a:p>
          <a:p>
            <a:r>
              <a:rPr lang="en-US" dirty="0" err="1">
                <a:solidFill>
                  <a:srgbClr val="00FF00"/>
                </a:solidFill>
              </a:rPr>
              <a:t>k</a:t>
            </a:r>
            <a:r>
              <a:rPr lang="en-US" baseline="-25000" dirty="0" err="1">
                <a:solidFill>
                  <a:srgbClr val="00FF00"/>
                </a:solidFill>
              </a:rPr>
              <a:t>t</a:t>
            </a:r>
            <a:r>
              <a:rPr lang="en-US" dirty="0">
                <a:solidFill>
                  <a:srgbClr val="00FF00"/>
                </a:solidFill>
              </a:rPr>
              <a:t> ~ 10</a:t>
            </a:r>
            <a:r>
              <a:rPr lang="en-US" baseline="30000" dirty="0">
                <a:solidFill>
                  <a:srgbClr val="00FF00"/>
                </a:solidFill>
              </a:rPr>
              <a:t>19</a:t>
            </a:r>
            <a:r>
              <a:rPr lang="en-US" dirty="0">
                <a:solidFill>
                  <a:srgbClr val="00FF00"/>
                </a:solidFill>
              </a:rPr>
              <a:t> GeV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282FF4-2779-A440-997D-6F2AEA869555}"/>
              </a:ext>
            </a:extLst>
          </p:cNvPr>
          <p:cNvSpPr txBox="1"/>
          <p:nvPr/>
        </p:nvSpPr>
        <p:spPr>
          <a:xfrm>
            <a:off x="251521" y="436510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dimensionless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squared Planck mass</a:t>
            </a:r>
          </a:p>
        </p:txBody>
      </p:sp>
    </p:spTree>
    <p:extLst>
      <p:ext uri="{BB962C8B-B14F-4D97-AF65-F5344CB8AC3E}">
        <p14:creationId xmlns:p14="http://schemas.microsoft.com/office/powerpoint/2010/main" val="1693320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Flowing dimensionless Planck mass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A090A8-4F3B-FD47-8E8B-F63F1EA6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scale k : Only fluctuations with momenta larger k are included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5D223-2694-FA44-95A0-83FFBED0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739793"/>
            <a:ext cx="15113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270" y="3609782"/>
            <a:ext cx="2800986" cy="755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323530" y="3542251"/>
            <a:ext cx="324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Flowing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Planck mass M</a:t>
            </a:r>
            <a:r>
              <a:rPr lang="en-US" sz="2800" baseline="30000" dirty="0">
                <a:solidFill>
                  <a:srgbClr val="00FF00"/>
                </a:solidFill>
              </a:rPr>
              <a:t>2</a:t>
            </a:r>
            <a:r>
              <a:rPr lang="en-US" sz="2800" dirty="0">
                <a:solidFill>
                  <a:srgbClr val="00FF00"/>
                </a:solidFill>
              </a:rPr>
              <a:t>(k)</a:t>
            </a:r>
          </a:p>
        </p:txBody>
      </p:sp>
    </p:spTree>
    <p:extLst>
      <p:ext uri="{BB962C8B-B14F-4D97-AF65-F5344CB8AC3E}">
        <p14:creationId xmlns:p14="http://schemas.microsoft.com/office/powerpoint/2010/main" val="3091117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B5F1-48BF-104D-B491-FD8313DB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Universality of gravity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B69DE-4B4F-5B46-99C1-2DCD38A92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1452" r="2751" b="27205"/>
          <a:stretch/>
        </p:blipFill>
        <p:spPr>
          <a:xfrm>
            <a:off x="1748830" y="3483500"/>
            <a:ext cx="2722936" cy="1302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DA48A-6F62-1240-A67D-FFE0380D0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t="68355" r="42901"/>
          <a:stretch/>
        </p:blipFill>
        <p:spPr>
          <a:xfrm>
            <a:off x="1749986" y="5142558"/>
            <a:ext cx="2722936" cy="1296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D822D-3F1F-EA40-B01C-1B453664F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409" r="2751" b="62648"/>
          <a:stretch/>
        </p:blipFill>
        <p:spPr>
          <a:xfrm>
            <a:off x="1691680" y="1759593"/>
            <a:ext cx="2749214" cy="1381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843984-5063-FA41-A169-06B2FEBDCA9B}"/>
              </a:ext>
            </a:extLst>
          </p:cNvPr>
          <p:cNvSpPr txBox="1"/>
          <p:nvPr/>
        </p:nvSpPr>
        <p:spPr>
          <a:xfrm>
            <a:off x="4932040" y="1833893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scalar loop,</a:t>
            </a:r>
          </a:p>
          <a:p>
            <a:r>
              <a:rPr lang="en-US" dirty="0"/>
              <a:t>fermion loop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86767-61FA-854C-9D90-F702F3EC570E}"/>
              </a:ext>
            </a:extLst>
          </p:cNvPr>
          <p:cNvSpPr txBox="1"/>
          <p:nvPr/>
        </p:nvSpPr>
        <p:spPr>
          <a:xfrm>
            <a:off x="5076056" y="3548515"/>
            <a:ext cx="2768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gauge boson</a:t>
            </a:r>
          </a:p>
          <a:p>
            <a:r>
              <a:rPr lang="en-US" dirty="0"/>
              <a:t>loop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46AD5-CD05-AD42-837D-D2FAECB77274}"/>
              </a:ext>
            </a:extLst>
          </p:cNvPr>
          <p:cNvSpPr txBox="1"/>
          <p:nvPr/>
        </p:nvSpPr>
        <p:spPr>
          <a:xfrm>
            <a:off x="5148064" y="5142558"/>
            <a:ext cx="1857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graviton</a:t>
            </a:r>
          </a:p>
          <a:p>
            <a:r>
              <a:rPr lang="en-US" dirty="0"/>
              <a:t>loop</a:t>
            </a:r>
          </a:p>
        </p:txBody>
      </p:sp>
    </p:spTree>
    <p:extLst>
      <p:ext uri="{BB962C8B-B14F-4D97-AF65-F5344CB8AC3E}">
        <p14:creationId xmlns:p14="http://schemas.microsoft.com/office/powerpoint/2010/main" val="639777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B5F1-48BF-104D-B491-FD8313DB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Universality of gravity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B69DE-4B4F-5B46-99C1-2DCD38A92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1452" r="2751" b="27205"/>
          <a:stretch/>
        </p:blipFill>
        <p:spPr>
          <a:xfrm>
            <a:off x="3111454" y="1775372"/>
            <a:ext cx="1964602" cy="939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7DA48A-6F62-1240-A67D-FFE0380D0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t="68355" r="42901"/>
          <a:stretch/>
        </p:blipFill>
        <p:spPr>
          <a:xfrm>
            <a:off x="5652120" y="1766953"/>
            <a:ext cx="2016224" cy="959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D822D-3F1F-EA40-B01C-1B453664F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5" t="4409" r="2751" b="62648"/>
          <a:stretch/>
        </p:blipFill>
        <p:spPr>
          <a:xfrm>
            <a:off x="673877" y="1727323"/>
            <a:ext cx="1953907" cy="982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843984-5063-FA41-A169-06B2FEBDCA9B}"/>
              </a:ext>
            </a:extLst>
          </p:cNvPr>
          <p:cNvSpPr txBox="1"/>
          <p:nvPr/>
        </p:nvSpPr>
        <p:spPr>
          <a:xfrm>
            <a:off x="673877" y="3019182"/>
            <a:ext cx="195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scalar loop,</a:t>
            </a:r>
          </a:p>
          <a:p>
            <a:r>
              <a:rPr lang="en-US" sz="2400" dirty="0"/>
              <a:t>fermion loop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86767-61FA-854C-9D90-F702F3EC570E}"/>
              </a:ext>
            </a:extLst>
          </p:cNvPr>
          <p:cNvSpPr txBox="1"/>
          <p:nvPr/>
        </p:nvSpPr>
        <p:spPr>
          <a:xfrm>
            <a:off x="3122844" y="3019182"/>
            <a:ext cx="2025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gauge boson</a:t>
            </a:r>
          </a:p>
          <a:p>
            <a:r>
              <a:rPr lang="en-US" sz="2400" dirty="0"/>
              <a:t>loop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46AD5-CD05-AD42-837D-D2FAECB77274}"/>
              </a:ext>
            </a:extLst>
          </p:cNvPr>
          <p:cNvSpPr txBox="1"/>
          <p:nvPr/>
        </p:nvSpPr>
        <p:spPr>
          <a:xfrm>
            <a:off x="5940152" y="3019182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graviton</a:t>
            </a:r>
          </a:p>
          <a:p>
            <a:r>
              <a:rPr lang="en-US" sz="2400" dirty="0"/>
              <a:t>loop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E1D06-769F-8C4F-9BD4-80BF90397D42}"/>
              </a:ext>
            </a:extLst>
          </p:cNvPr>
          <p:cNvSpPr txBox="1"/>
          <p:nvPr/>
        </p:nvSpPr>
        <p:spPr>
          <a:xfrm>
            <a:off x="971600" y="4653136"/>
            <a:ext cx="7130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 is independent of coupling constants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B286D-1798-934B-8835-F5A32ACF7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507" y="5663207"/>
            <a:ext cx="2800986" cy="7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53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Flowing dimensionless Planck mass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9A090A8-4F3B-FD47-8E8B-F63F1EA6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3096344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scale k : Only fluctuations with momenta larger k are included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5D223-2694-FA44-95A0-83FFBED0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739793"/>
            <a:ext cx="15113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270" y="3609782"/>
            <a:ext cx="2800986" cy="755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323530" y="3542251"/>
            <a:ext cx="324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Flowing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Planck mass M</a:t>
            </a:r>
            <a:r>
              <a:rPr lang="en-US" sz="2800" baseline="30000" dirty="0">
                <a:solidFill>
                  <a:srgbClr val="00FF00"/>
                </a:solidFill>
              </a:rPr>
              <a:t>2</a:t>
            </a:r>
            <a:r>
              <a:rPr lang="en-US" sz="2800" dirty="0">
                <a:solidFill>
                  <a:srgbClr val="00FF00"/>
                </a:solidFill>
              </a:rPr>
              <a:t>(k)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ABED0-4255-7D41-8A32-A018761BC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033" y="5149297"/>
            <a:ext cx="1228397" cy="605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9CD44-65D9-E44D-93C6-40864E77E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2414" y="5149297"/>
            <a:ext cx="1244222" cy="605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80ABE6-6650-BB41-B8DA-73199B4549F1}"/>
              </a:ext>
            </a:extLst>
          </p:cNvPr>
          <p:cNvSpPr txBox="1"/>
          <p:nvPr/>
        </p:nvSpPr>
        <p:spPr>
          <a:xfrm>
            <a:off x="5409446" y="5149297"/>
            <a:ext cx="2850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4 N</a:t>
            </a:r>
            <a:r>
              <a:rPr lang="en-US" baseline="-25000" dirty="0">
                <a:solidFill>
                  <a:srgbClr val="FFFF00"/>
                </a:solidFill>
              </a:rPr>
              <a:t>V</a:t>
            </a:r>
            <a:r>
              <a:rPr lang="en-US" dirty="0">
                <a:solidFill>
                  <a:srgbClr val="FFFF00"/>
                </a:solidFill>
              </a:rPr>
              <a:t> – N</a:t>
            </a:r>
            <a:r>
              <a:rPr lang="en-US" baseline="-25000" dirty="0">
                <a:solidFill>
                  <a:srgbClr val="FFFF00"/>
                </a:solidFill>
              </a:rPr>
              <a:t>S</a:t>
            </a:r>
            <a:r>
              <a:rPr lang="en-US" dirty="0">
                <a:solidFill>
                  <a:srgbClr val="FFFF00"/>
                </a:solidFill>
              </a:rPr>
              <a:t> - N</a:t>
            </a:r>
            <a:r>
              <a:rPr lang="en-US" baseline="-25000" dirty="0">
                <a:solidFill>
                  <a:srgbClr val="FFFF00"/>
                </a:solidFill>
              </a:rPr>
              <a:t>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1923B-EE30-044B-90DB-F999DC702F96}"/>
              </a:ext>
            </a:extLst>
          </p:cNvPr>
          <p:cNvSpPr txBox="1"/>
          <p:nvPr/>
        </p:nvSpPr>
        <p:spPr>
          <a:xfrm>
            <a:off x="611560" y="5013176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matter </a:t>
            </a:r>
          </a:p>
          <a:p>
            <a:r>
              <a:rPr lang="en-US" sz="2000" dirty="0"/>
              <a:t>contribution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4AAE2-80D7-AB46-9D21-FE303BA8DF5E}"/>
              </a:ext>
            </a:extLst>
          </p:cNvPr>
          <p:cNvSpPr txBox="1"/>
          <p:nvPr/>
        </p:nvSpPr>
        <p:spPr>
          <a:xfrm>
            <a:off x="611560" y="5865077"/>
            <a:ext cx="165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 graviton</a:t>
            </a:r>
          </a:p>
          <a:p>
            <a:r>
              <a:rPr lang="en-US" sz="2000" dirty="0"/>
              <a:t>contribution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F89594-768C-5144-BAD7-EF96D1D8E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996" y="5975649"/>
            <a:ext cx="3111188" cy="615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61890A-737C-0E4E-A76E-E781EE80D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34"/>
          <a:stretch/>
        </p:blipFill>
        <p:spPr>
          <a:xfrm>
            <a:off x="2524245" y="5975650"/>
            <a:ext cx="607595" cy="6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5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C572-F848-E045-B13C-1D421B49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09046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Why can quantum gravity make predictions for particle physics ?</a:t>
            </a:r>
          </a:p>
        </p:txBody>
      </p:sp>
    </p:spTree>
    <p:extLst>
      <p:ext uri="{BB962C8B-B14F-4D97-AF65-F5344CB8AC3E}">
        <p14:creationId xmlns:p14="http://schemas.microsoft.com/office/powerpoint/2010/main" val="3431620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Flowing dimensionless Planck mass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5D223-2694-FA44-95A0-83FFBED0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739793"/>
            <a:ext cx="15113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270" y="3609782"/>
            <a:ext cx="2800986" cy="755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323530" y="3542251"/>
            <a:ext cx="3240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Flowing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Planck mass M</a:t>
            </a:r>
            <a:r>
              <a:rPr lang="en-US" sz="2800" baseline="30000" dirty="0">
                <a:solidFill>
                  <a:srgbClr val="00FF00"/>
                </a:solidFill>
              </a:rPr>
              <a:t>2</a:t>
            </a:r>
            <a:r>
              <a:rPr lang="en-US" sz="2800" dirty="0">
                <a:solidFill>
                  <a:srgbClr val="00FF00"/>
                </a:solidFill>
              </a:rPr>
              <a:t>(k)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E23CF-BEB8-B449-8EF8-4673EE45E26C}"/>
              </a:ext>
            </a:extLst>
          </p:cNvPr>
          <p:cNvSpPr txBox="1"/>
          <p:nvPr/>
        </p:nvSpPr>
        <p:spPr>
          <a:xfrm>
            <a:off x="457200" y="5300035"/>
            <a:ext cx="1882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solution 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98AC78-4284-8D40-9E12-5A12AF99E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70" y="5136918"/>
            <a:ext cx="3740865" cy="8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22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19CAE-7A3B-EC44-91D0-B1D3F641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Flowing dimensionless Planck 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6BBE5E-0C15-5A41-AA9F-D0427777A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390" y="2176684"/>
            <a:ext cx="2230624" cy="601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E82814-8041-7548-9326-55895C12C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924" y="3390697"/>
            <a:ext cx="1368152" cy="789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53DE66-84AB-FD4E-9B0A-54DEDFF19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066" y="3413545"/>
            <a:ext cx="3129734" cy="7720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AAC7C1-5E22-C24A-938D-077AF3BD4A17}"/>
              </a:ext>
            </a:extLst>
          </p:cNvPr>
          <p:cNvSpPr txBox="1"/>
          <p:nvPr/>
        </p:nvSpPr>
        <p:spPr>
          <a:xfrm>
            <a:off x="827584" y="1929782"/>
            <a:ext cx="3515132" cy="97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Flowing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Planck mass M</a:t>
            </a:r>
            <a:r>
              <a:rPr lang="en-US" sz="2800" baseline="30000" dirty="0">
                <a:solidFill>
                  <a:srgbClr val="00FF00"/>
                </a:solidFill>
              </a:rPr>
              <a:t>2</a:t>
            </a:r>
            <a:r>
              <a:rPr lang="en-US" sz="2800" dirty="0">
                <a:solidFill>
                  <a:srgbClr val="00FF00"/>
                </a:solidFill>
              </a:rPr>
              <a:t>(k)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A7377-FBD1-8449-B786-75E8B4AB712C}"/>
              </a:ext>
            </a:extLst>
          </p:cNvPr>
          <p:cNvSpPr txBox="1"/>
          <p:nvPr/>
        </p:nvSpPr>
        <p:spPr>
          <a:xfrm>
            <a:off x="827584" y="3413545"/>
            <a:ext cx="283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Dimensionless</a:t>
            </a:r>
          </a:p>
          <a:p>
            <a:r>
              <a:rPr lang="en-US" sz="2000" dirty="0"/>
              <a:t>squared Planck mass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23AFFF-F9DF-1749-87E8-B9D665AB4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457" y="4801781"/>
            <a:ext cx="1714933" cy="8819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CE23CF-BEB8-B449-8EF8-4673EE45E26C}"/>
              </a:ext>
            </a:extLst>
          </p:cNvPr>
          <p:cNvSpPr txBox="1"/>
          <p:nvPr/>
        </p:nvSpPr>
        <p:spPr>
          <a:xfrm>
            <a:off x="899592" y="494116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solution 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98AC78-4284-8D40-9E12-5A12AF99E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7066" y="4971609"/>
            <a:ext cx="2399310" cy="5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48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C566B-10FF-1748-BD0E-4CADDB84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and flow away from fixed point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2DDB95-BA59-9541-9A75-610115BCC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37" t="13999" r="70871" b="16001"/>
          <a:stretch/>
        </p:blipFill>
        <p:spPr>
          <a:xfrm>
            <a:off x="3687393" y="1893194"/>
            <a:ext cx="1094156" cy="729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3D3EE-E349-0E4C-B631-946569FCE637}"/>
              </a:ext>
            </a:extLst>
          </p:cNvPr>
          <p:cNvSpPr txBox="1"/>
          <p:nvPr/>
        </p:nvSpPr>
        <p:spPr>
          <a:xfrm>
            <a:off x="611561" y="1893194"/>
            <a:ext cx="3751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UV - fixed point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AD867-AC6F-8048-9D88-10AD22F53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106" y="2786391"/>
            <a:ext cx="1591169" cy="818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4F07C-04D2-4E45-8054-45E780FF4875}"/>
              </a:ext>
            </a:extLst>
          </p:cNvPr>
          <p:cNvSpPr txBox="1"/>
          <p:nvPr/>
        </p:nvSpPr>
        <p:spPr>
          <a:xfrm>
            <a:off x="611560" y="2568752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approached </a:t>
            </a:r>
          </a:p>
          <a:p>
            <a:r>
              <a:rPr lang="en-US" sz="2800" dirty="0"/>
              <a:t>for k</a:t>
            </a:r>
            <a:r>
              <a:rPr lang="en-US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→</a:t>
            </a:r>
            <a:r>
              <a:rPr lang="en-US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∞</a:t>
            </a:r>
            <a:r>
              <a:rPr lang="en-US" sz="28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F4F5F-4726-C742-BD4C-7CDA588B5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197" y="3084131"/>
            <a:ext cx="2176767" cy="494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A72DF6-211B-9F4B-BDA1-E54FE3494A0F}"/>
              </a:ext>
            </a:extLst>
          </p:cNvPr>
          <p:cNvSpPr txBox="1"/>
          <p:nvPr/>
        </p:nvSpPr>
        <p:spPr>
          <a:xfrm>
            <a:off x="457200" y="3959787"/>
            <a:ext cx="57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Near UV – fixed point : </a:t>
            </a:r>
            <a:r>
              <a:rPr lang="en-US" sz="2800" dirty="0">
                <a:solidFill>
                  <a:srgbClr val="FFFF00"/>
                </a:solidFill>
              </a:rPr>
              <a:t>M ~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D2BCE-F4D9-4943-BBF8-597BFC156DAF}"/>
              </a:ext>
            </a:extLst>
          </p:cNvPr>
          <p:cNvSpPr txBox="1"/>
          <p:nvPr/>
        </p:nvSpPr>
        <p:spPr>
          <a:xfrm>
            <a:off x="457200" y="4752465"/>
            <a:ext cx="7139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</a:rPr>
              <a:t>Transition to constant M for small k,</a:t>
            </a:r>
          </a:p>
          <a:p>
            <a:r>
              <a:rPr lang="en-US" sz="2800" i="1" dirty="0">
                <a:solidFill>
                  <a:srgbClr val="FFFF00"/>
                </a:solidFill>
              </a:rPr>
              <a:t>gravity gets weak, w</a:t>
            </a:r>
            <a:r>
              <a:rPr lang="en-US" sz="2800" i="1" baseline="30000" dirty="0">
                <a:solidFill>
                  <a:srgbClr val="FFFF00"/>
                </a:solidFill>
              </a:rPr>
              <a:t>-1</a:t>
            </a:r>
            <a:r>
              <a:rPr lang="en-US" sz="2800" i="1" dirty="0">
                <a:solidFill>
                  <a:srgbClr val="FFFF00"/>
                </a:solidFill>
              </a:rPr>
              <a:t> decreases to zero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600222-4510-1E42-A7D0-680D34EFE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49" r="10854"/>
          <a:stretch/>
        </p:blipFill>
        <p:spPr>
          <a:xfrm>
            <a:off x="7349877" y="4001133"/>
            <a:ext cx="492918" cy="51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F9C1-DA8F-074F-9911-023240136D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560"/>
          <a:stretch/>
        </p:blipFill>
        <p:spPr>
          <a:xfrm>
            <a:off x="8306554" y="4018714"/>
            <a:ext cx="380246" cy="482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CBE59-0B51-5F46-80EC-75BCA83D51B1}"/>
              </a:ext>
            </a:extLst>
          </p:cNvPr>
          <p:cNvSpPr txBox="1"/>
          <p:nvPr/>
        </p:nvSpPr>
        <p:spPr>
          <a:xfrm flipV="1">
            <a:off x="7812360" y="4018713"/>
            <a:ext cx="49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EAF211-8EAB-D54B-B3B7-6239F8B49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197" y="1932544"/>
            <a:ext cx="2178552" cy="5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71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D8968-63AD-424B-8599-54009A67B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Weak and constant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41979-CFE1-7640-AC9A-85924635A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988839"/>
            <a:ext cx="4680520" cy="1209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4824ED-DDE5-CE45-ADA9-E2D75A3F6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878" y="2021993"/>
            <a:ext cx="1813981" cy="1209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A1822A-06D9-3E4B-9BFB-94E5406DD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175" y="3661483"/>
            <a:ext cx="3446937" cy="807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0AA03A-64C9-F240-B033-A63A16372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623" y="4941168"/>
            <a:ext cx="4191138" cy="1100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F9088B-EAC5-D943-A9F6-DA980521E47A}"/>
              </a:ext>
            </a:extLst>
          </p:cNvPr>
          <p:cNvSpPr txBox="1"/>
          <p:nvPr/>
        </p:nvSpPr>
        <p:spPr>
          <a:xfrm>
            <a:off x="457200" y="4755066"/>
            <a:ext cx="3497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Two regimes for the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( inverse ) strength</a:t>
            </a:r>
          </a:p>
          <a:p>
            <a:r>
              <a:rPr lang="en-US" sz="2800" dirty="0">
                <a:solidFill>
                  <a:srgbClr val="FFFF00"/>
                </a:solidFill>
              </a:rPr>
              <a:t>of gravity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8F32A1-EEFA-AB43-B0D8-0F751E5DD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318" y="3349118"/>
            <a:ext cx="2006443" cy="14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12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59A7-392A-534C-AA9A-F1A43B13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Gravitational contribution to running quartic coupling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904815-4AF7-2B46-9068-A9A97DCE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021959"/>
            <a:ext cx="3833578" cy="965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BEC13-F555-4645-A45B-8B4D7C52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6"/>
          <a:stretch/>
        </p:blipFill>
        <p:spPr>
          <a:xfrm>
            <a:off x="962025" y="1994739"/>
            <a:ext cx="1728192" cy="965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48763-9F6C-C14B-829F-C61FEFFB50ED}"/>
              </a:ext>
            </a:extLst>
          </p:cNvPr>
          <p:cNvSpPr/>
          <p:nvPr/>
        </p:nvSpPr>
        <p:spPr>
          <a:xfrm>
            <a:off x="1403649" y="3284984"/>
            <a:ext cx="4680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Running Planck mass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96261-E8F5-0545-BFB3-CDAAB53ABD30}"/>
              </a:ext>
            </a:extLst>
          </p:cNvPr>
          <p:cNvSpPr txBox="1"/>
          <p:nvPr/>
        </p:nvSpPr>
        <p:spPr>
          <a:xfrm>
            <a:off x="962025" y="5577506"/>
            <a:ext cx="4186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large k :  constant A</a:t>
            </a:r>
          </a:p>
          <a:p>
            <a:r>
              <a:rPr lang="en-US" dirty="0">
                <a:solidFill>
                  <a:srgbClr val="00FF00"/>
                </a:solidFill>
              </a:rPr>
              <a:t>small k:   A ~ k</a:t>
            </a:r>
            <a:r>
              <a:rPr lang="en-US" baseline="30000" dirty="0">
                <a:solidFill>
                  <a:srgbClr val="00FF00"/>
                </a:solidFill>
              </a:rPr>
              <a:t>2 </a:t>
            </a:r>
            <a:r>
              <a:rPr lang="en-US" dirty="0">
                <a:solidFill>
                  <a:srgbClr val="00FF00"/>
                </a:solidFill>
              </a:rPr>
              <a:t>/ M</a:t>
            </a:r>
            <a:r>
              <a:rPr lang="en-US" baseline="30000" dirty="0">
                <a:solidFill>
                  <a:srgbClr val="00FF00"/>
                </a:solidFill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F33EE6-BA20-9341-A300-B3155D006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272965"/>
            <a:ext cx="3431399" cy="901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FE781-BA45-5448-8236-525D9C4BA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1992" y="2276872"/>
            <a:ext cx="1284808" cy="4210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8CEAFA-A8B4-5946-A26C-B8F649C6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530" y="3284984"/>
            <a:ext cx="2989737" cy="700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B26BDD-6B0C-EE44-B093-B589FEF6F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4300675"/>
            <a:ext cx="1268872" cy="845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21E434-CE7D-2E47-8F23-7B8E9C749663}"/>
              </a:ext>
            </a:extLst>
          </p:cNvPr>
          <p:cNvSpPr txBox="1"/>
          <p:nvPr/>
        </p:nvSpPr>
        <p:spPr>
          <a:xfrm>
            <a:off x="5863530" y="5577506"/>
            <a:ext cx="2989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transition at</a:t>
            </a:r>
          </a:p>
          <a:p>
            <a:r>
              <a:rPr lang="en-US" dirty="0" err="1">
                <a:solidFill>
                  <a:srgbClr val="00FF00"/>
                </a:solidFill>
              </a:rPr>
              <a:t>k</a:t>
            </a:r>
            <a:r>
              <a:rPr lang="en-US" baseline="-25000" dirty="0" err="1">
                <a:solidFill>
                  <a:srgbClr val="00FF00"/>
                </a:solidFill>
              </a:rPr>
              <a:t>t</a:t>
            </a:r>
            <a:r>
              <a:rPr lang="en-US" dirty="0">
                <a:solidFill>
                  <a:srgbClr val="00FF00"/>
                </a:solidFill>
              </a:rPr>
              <a:t> ~ 10</a:t>
            </a:r>
            <a:r>
              <a:rPr lang="en-US" baseline="30000" dirty="0">
                <a:solidFill>
                  <a:srgbClr val="00FF00"/>
                </a:solidFill>
              </a:rPr>
              <a:t>19</a:t>
            </a:r>
            <a:r>
              <a:rPr lang="en-US" dirty="0">
                <a:solidFill>
                  <a:srgbClr val="00FF00"/>
                </a:solidFill>
              </a:rPr>
              <a:t> GeV</a:t>
            </a:r>
          </a:p>
        </p:txBody>
      </p:sp>
    </p:spTree>
    <p:extLst>
      <p:ext uri="{BB962C8B-B14F-4D97-AF65-F5344CB8AC3E}">
        <p14:creationId xmlns:p14="http://schemas.microsoft.com/office/powerpoint/2010/main" val="1244538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90F3-8716-A242-AADF-98F9A774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5278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UV – fixed point for quartic coupling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BD878-8307-AA40-B8C1-5E1AA3D5C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8792" y="2070474"/>
            <a:ext cx="2853304" cy="7133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2C6861-77FF-2B44-82FC-E8CE71BB3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036741"/>
            <a:ext cx="2376264" cy="761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5917CF-628E-3D44-BC36-DAC311B0C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027" y="3075947"/>
            <a:ext cx="4509397" cy="151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250666-525F-5E49-874A-8AA6F404F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015" y="5661248"/>
            <a:ext cx="3877969" cy="755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463A4E-E515-E745-9154-A2D4C040A535}"/>
              </a:ext>
            </a:extLst>
          </p:cNvPr>
          <p:cNvSpPr txBox="1"/>
          <p:nvPr/>
        </p:nvSpPr>
        <p:spPr>
          <a:xfrm>
            <a:off x="1484040" y="466152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00DB62-EC96-2640-BE84-375FB969BB68}"/>
              </a:ext>
            </a:extLst>
          </p:cNvPr>
          <p:cNvSpPr txBox="1"/>
          <p:nvPr/>
        </p:nvSpPr>
        <p:spPr>
          <a:xfrm>
            <a:off x="971600" y="4869614"/>
            <a:ext cx="439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Fixed point :   </a:t>
            </a:r>
            <a:r>
              <a:rPr lang="el-GR" dirty="0">
                <a:solidFill>
                  <a:srgbClr val="FFFF00"/>
                </a:solidFill>
                <a:latin typeface="Arial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= C / 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6B59D3-1CF0-B14B-B020-5F0B4835A29E}"/>
              </a:ext>
            </a:extLst>
          </p:cNvPr>
          <p:cNvSpPr txBox="1"/>
          <p:nvPr/>
        </p:nvSpPr>
        <p:spPr>
          <a:xfrm>
            <a:off x="827584" y="2127207"/>
            <a:ext cx="416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Flow equation for </a:t>
            </a:r>
            <a:r>
              <a:rPr lang="el-GR" dirty="0">
                <a:solidFill>
                  <a:srgbClr val="FFFF00"/>
                </a:solidFill>
                <a:latin typeface="Arial"/>
                <a:cs typeface="Arial"/>
              </a:rPr>
              <a:t>λ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: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25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4897C-D145-4346-AAE4-21A6AC49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Quantum Gravity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BF9BEF-F872-C346-93A4-77F1CAA0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/>
              <a:t>                Quantum Gravity is a </a:t>
            </a:r>
          </a:p>
          <a:p>
            <a:pPr marL="0" indent="0">
              <a:buNone/>
            </a:pPr>
            <a:r>
              <a:rPr lang="en-US" sz="4000" i="1" dirty="0"/>
              <a:t>         </a:t>
            </a:r>
            <a:r>
              <a:rPr lang="en-US" sz="4000" i="1" dirty="0" err="1"/>
              <a:t>renormalisable</a:t>
            </a:r>
            <a:r>
              <a:rPr lang="en-US" sz="4000" i="1" dirty="0"/>
              <a:t> quantum field theory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             Asymptotic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24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Asymptotic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safety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quantum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err="1"/>
              <a:t>if</a:t>
            </a:r>
            <a:r>
              <a:rPr lang="de-DE" dirty="0"/>
              <a:t>  UV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 :</a:t>
            </a:r>
          </a:p>
          <a:p>
            <a:pPr>
              <a:defRPr/>
            </a:pP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>
                <a:solidFill>
                  <a:srgbClr val="FFFF00"/>
                </a:solidFill>
              </a:rPr>
              <a:t>quantum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gravity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is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>
                <a:solidFill>
                  <a:srgbClr val="FFFF00"/>
                </a:solidFill>
              </a:rPr>
              <a:t>non-</a:t>
            </a:r>
            <a:r>
              <a:rPr lang="de-DE" sz="4000" i="1" dirty="0" err="1">
                <a:solidFill>
                  <a:srgbClr val="FFFF00"/>
                </a:solidFill>
              </a:rPr>
              <a:t>perturbatively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renormalizable</a:t>
            </a:r>
            <a:r>
              <a:rPr lang="de-DE" sz="4000" i="1" dirty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369551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not 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978054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Ultraviolet fixed point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5" y="1916115"/>
            <a:ext cx="2952327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UV fixed point</a:t>
            </a:r>
          </a:p>
        </p:txBody>
      </p:sp>
    </p:spTree>
    <p:extLst>
      <p:ext uri="{BB962C8B-B14F-4D97-AF65-F5344CB8AC3E}">
        <p14:creationId xmlns:p14="http://schemas.microsoft.com/office/powerpoint/2010/main" val="3246398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9DCFF"/>
                </a:solidFill>
              </a:rPr>
              <a:t>Spontaneous symmetry breaking</a:t>
            </a:r>
            <a:endParaRPr lang="de-DE" dirty="0">
              <a:solidFill>
                <a:srgbClr val="79DCFF"/>
              </a:solidFill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6044045" cy="126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212976"/>
            <a:ext cx="377623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5517232"/>
            <a:ext cx="12477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589240"/>
            <a:ext cx="11715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6021288"/>
            <a:ext cx="20383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5796136" y="5373216"/>
            <a:ext cx="221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Fermi scale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74476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99CF5-09F1-5543-A805-835911D2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 and fixed points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35E44A-2F45-CF40-8611-B2AB2F5B1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803" y="2276871"/>
            <a:ext cx="4074394" cy="40219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232115-8D8B-144F-B62D-452F98EBAF83}"/>
              </a:ext>
            </a:extLst>
          </p:cNvPr>
          <p:cNvSpPr txBox="1"/>
          <p:nvPr/>
        </p:nvSpPr>
        <p:spPr>
          <a:xfrm>
            <a:off x="6876256" y="2276871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Gravity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B4A6A-2DCD-4840-9E2A-1F98C91C8188}"/>
              </a:ext>
            </a:extLst>
          </p:cNvPr>
          <p:cNvSpPr txBox="1"/>
          <p:nvPr/>
        </p:nvSpPr>
        <p:spPr>
          <a:xfrm>
            <a:off x="611560" y="5229200"/>
            <a:ext cx="1734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Cosmic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04F0D-C9AD-DE40-BAD0-8C75D2E21DC4}"/>
              </a:ext>
            </a:extLst>
          </p:cNvPr>
          <p:cNvSpPr txBox="1"/>
          <p:nvPr/>
        </p:nvSpPr>
        <p:spPr>
          <a:xfrm>
            <a:off x="2771800" y="1700808"/>
            <a:ext cx="3672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Relative strength of gravity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FD305-B9FF-F746-B38E-005C9882AE1C}"/>
              </a:ext>
            </a:extLst>
          </p:cNvPr>
          <p:cNvSpPr txBox="1"/>
          <p:nvPr/>
        </p:nvSpPr>
        <p:spPr>
          <a:xfrm>
            <a:off x="6609198" y="4149080"/>
            <a:ext cx="2077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Distance from</a:t>
            </a:r>
          </a:p>
          <a:p>
            <a:r>
              <a:rPr lang="en-US" sz="2000" dirty="0"/>
              <a:t>electroweak</a:t>
            </a:r>
          </a:p>
          <a:p>
            <a:r>
              <a:rPr lang="en-US" sz="2000" dirty="0"/>
              <a:t>phase transition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7DED8-8456-4A47-ADB4-3D365E987472}"/>
              </a:ext>
            </a:extLst>
          </p:cNvPr>
          <p:cNvSpPr txBox="1"/>
          <p:nvPr/>
        </p:nvSpPr>
        <p:spPr>
          <a:xfrm>
            <a:off x="611560" y="2276872"/>
            <a:ext cx="1923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Particle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scale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symmetry</a:t>
            </a:r>
          </a:p>
        </p:txBody>
      </p:sp>
    </p:spTree>
    <p:extLst>
      <p:ext uri="{BB962C8B-B14F-4D97-AF65-F5344CB8AC3E}">
        <p14:creationId xmlns:p14="http://schemas.microsoft.com/office/powerpoint/2010/main" val="1877453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D34460-A3DE-0047-B055-0A16A3F9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265030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Gravity scale symmetry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33403F0-29CB-6C43-8CC2-421FDECA0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068960"/>
            <a:ext cx="3045309" cy="3006079"/>
          </a:xfrm>
          <a:prstGeom prst="rect">
            <a:avLst/>
          </a:prstGeom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11047DE8-A668-9D4E-9E9A-A7B3C9F1C834}"/>
              </a:ext>
            </a:extLst>
          </p:cNvPr>
          <p:cNvSpPr/>
          <p:nvPr/>
        </p:nvSpPr>
        <p:spPr bwMode="auto">
          <a:xfrm>
            <a:off x="5724128" y="2924944"/>
            <a:ext cx="978408" cy="504056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29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786210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At UV – fixed point: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gravity scale symmetry is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exact quantum 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2564904"/>
            <a:ext cx="8208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No </a:t>
            </a:r>
            <a:r>
              <a:rPr lang="en-US" sz="2800" dirty="0">
                <a:solidFill>
                  <a:srgbClr val="00FF00"/>
                </a:solidFill>
              </a:rPr>
              <a:t>parameter</a:t>
            </a:r>
            <a:r>
              <a:rPr lang="en-US" sz="2800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length or mass is present in the </a:t>
            </a:r>
          </a:p>
          <a:p>
            <a:r>
              <a:rPr lang="en-US" sz="2800" dirty="0">
                <a:solidFill>
                  <a:srgbClr val="00FF00"/>
                </a:solidFill>
              </a:rPr>
              <a:t>quantum effective action</a:t>
            </a:r>
            <a:r>
              <a:rPr lang="en-US" sz="2800" dirty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Then </a:t>
            </a:r>
            <a:r>
              <a:rPr lang="en-US" sz="2800" dirty="0">
                <a:solidFill>
                  <a:srgbClr val="00FF00"/>
                </a:solidFill>
              </a:rPr>
              <a:t>invariance</a:t>
            </a:r>
            <a:r>
              <a:rPr lang="en-US" sz="2800" dirty="0">
                <a:solidFill>
                  <a:srgbClr val="FFFF00"/>
                </a:solidFill>
              </a:rPr>
              <a:t> under 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is realized.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4593347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Quantum </a:t>
            </a:r>
            <a:r>
              <a:rPr lang="de-DE" dirty="0" err="1">
                <a:solidFill>
                  <a:srgbClr val="33CCFF"/>
                </a:solidFill>
              </a:rPr>
              <a:t>scale</a:t>
            </a:r>
            <a:r>
              <a:rPr lang="de-DE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violate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endParaRPr lang="de-DE" dirty="0"/>
          </a:p>
          <a:p>
            <a:pPr>
              <a:defRPr/>
            </a:pP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dimensionless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  <a:p>
            <a:pPr>
              <a:defRPr/>
            </a:pPr>
            <a:r>
              <a:rPr lang="de-DE" dirty="0"/>
              <a:t>at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,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!</a:t>
            </a:r>
          </a:p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21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Ultraviolet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fixed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point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for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quantum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defRPr/>
            </a:pP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>
                <a:solidFill>
                  <a:srgbClr val="FFFF00"/>
                </a:solidFill>
              </a:rPr>
              <a:t>quantum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gravity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is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>
                <a:solidFill>
                  <a:srgbClr val="FFFF00"/>
                </a:solidFill>
              </a:rPr>
              <a:t>non-</a:t>
            </a:r>
            <a:r>
              <a:rPr lang="de-DE" sz="4000" i="1" dirty="0" err="1">
                <a:solidFill>
                  <a:srgbClr val="FFFF00"/>
                </a:solidFill>
              </a:rPr>
              <a:t>perturbatively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renormalizable</a:t>
            </a:r>
            <a:r>
              <a:rPr lang="de-DE" sz="4000" i="1" dirty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340124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4CED8B-A409-5540-A4D1-0CB1C70EC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UV- fixed point for quantum gravity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BFA3E-1610-4A47-80FD-6DEE8B270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60" y="1484784"/>
            <a:ext cx="5946080" cy="4640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C425B7-F715-5442-9C8E-8E22D80E5E31}"/>
              </a:ext>
            </a:extLst>
          </p:cNvPr>
          <p:cNvSpPr txBox="1"/>
          <p:nvPr/>
        </p:nvSpPr>
        <p:spPr>
          <a:xfrm>
            <a:off x="4788024" y="6192772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4319123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0741-763A-A944-92C3-DB1BC4543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Necessity of UV – fixed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B6619-FD0E-FE48-9F23-8B6630F6E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gravity and particle physics can be described by a common quantum field theory which is valid for length scales smaller than the Planck length:</a:t>
            </a:r>
          </a:p>
          <a:p>
            <a:r>
              <a:rPr lang="en-US" dirty="0"/>
              <a:t>UV – fixed point is </a:t>
            </a:r>
            <a:r>
              <a:rPr lang="en-US" dirty="0">
                <a:solidFill>
                  <a:srgbClr val="FFFF00"/>
                </a:solidFill>
              </a:rPr>
              <a:t>necessary</a:t>
            </a:r>
            <a:r>
              <a:rPr lang="en-US" dirty="0"/>
              <a:t> !</a:t>
            </a:r>
          </a:p>
          <a:p>
            <a:r>
              <a:rPr lang="en-US" dirty="0"/>
              <a:t>This holds even if the most fundamental formulation of gravity involves different degrees of freedom. Metric may be composite or collective degree of freedom.</a:t>
            </a:r>
          </a:p>
        </p:txBody>
      </p:sp>
    </p:spTree>
    <p:extLst>
      <p:ext uri="{BB962C8B-B14F-4D97-AF65-F5344CB8AC3E}">
        <p14:creationId xmlns:p14="http://schemas.microsoft.com/office/powerpoint/2010/main" val="3049948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AB5BE-EE92-F54A-821D-393590CF0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Enhanced predictivity for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UV – fixed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C4A14-3B8A-D345-9A6A-68393017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 parameters of a theory correspond to relevant parameters for small deviations from fixed point.</a:t>
            </a:r>
          </a:p>
          <a:p>
            <a:r>
              <a:rPr lang="en-US" dirty="0"/>
              <a:t>If the number of relevant parameters at the UV-fixed point is smaller than the number of free parameters ( renormalizable couplings ) in the standard model:</a:t>
            </a:r>
          </a:p>
          <a:p>
            <a:r>
              <a:rPr lang="en-US" dirty="0">
                <a:solidFill>
                  <a:srgbClr val="FFFF00"/>
                </a:solidFill>
              </a:rPr>
              <a:t>Relations between standard model parameters become predictable 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93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79CD1-5341-624F-9D5E-8E780AB62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2744B3-99ED-A14D-8867-0B1FE7D45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50" y="1706920"/>
            <a:ext cx="3150693" cy="553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6C1C13-C592-6F46-9C14-EF9AA4F19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374"/>
          <a:stretch/>
        </p:blipFill>
        <p:spPr>
          <a:xfrm>
            <a:off x="3500735" y="3367501"/>
            <a:ext cx="1575321" cy="71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F4B1CB-844C-2943-89E2-5BF1A9FD0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585" y="1698913"/>
            <a:ext cx="2142530" cy="561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BC062C-DD25-4A4F-BD02-302C504AC22A}"/>
              </a:ext>
            </a:extLst>
          </p:cNvPr>
          <p:cNvSpPr txBox="1"/>
          <p:nvPr/>
        </p:nvSpPr>
        <p:spPr>
          <a:xfrm>
            <a:off x="2267744" y="252425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couplings                      dimensionless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851CC-4E8A-3D4B-BE63-7CABD625D5AD}"/>
              </a:ext>
            </a:extLst>
          </p:cNvPr>
          <p:cNvSpPr txBox="1"/>
          <p:nvPr/>
        </p:nvSpPr>
        <p:spPr>
          <a:xfrm>
            <a:off x="1187625" y="345325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equation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968830-DE06-B845-9082-6C061E6741F0}"/>
              </a:ext>
            </a:extLst>
          </p:cNvPr>
          <p:cNvSpPr txBox="1"/>
          <p:nvPr/>
        </p:nvSpPr>
        <p:spPr>
          <a:xfrm>
            <a:off x="1475657" y="4460284"/>
            <a:ext cx="6552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Fixed points: zeros of beta-function</a:t>
            </a:r>
          </a:p>
          <a:p>
            <a:r>
              <a:rPr lang="en-US" dirty="0"/>
              <a:t>No running            No scale</a:t>
            </a:r>
          </a:p>
          <a:p>
            <a:r>
              <a:rPr lang="en-US" dirty="0">
                <a:solidFill>
                  <a:srgbClr val="FFFF00"/>
                </a:solidFill>
              </a:rPr>
              <a:t>Quantum scale symmetry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D739C16-F74E-494C-84F1-B8A54EDD3299}"/>
              </a:ext>
            </a:extLst>
          </p:cNvPr>
          <p:cNvSpPr/>
          <p:nvPr/>
        </p:nvSpPr>
        <p:spPr bwMode="auto">
          <a:xfrm>
            <a:off x="3851920" y="5053075"/>
            <a:ext cx="802893" cy="34485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67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79CD1-5341-624F-9D5E-8E780AB62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Stability matrix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2744B3-99ED-A14D-8867-0B1FE7D45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250" y="1706920"/>
            <a:ext cx="3150693" cy="553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6C1C13-C592-6F46-9C14-EF9AA4F19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735" y="3367501"/>
            <a:ext cx="3695700" cy="71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F4B1CB-844C-2943-89E2-5BF1A9FD0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585" y="1698913"/>
            <a:ext cx="2142530" cy="56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3CFA6-159B-7046-9225-91684288D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606600"/>
            <a:ext cx="5400600" cy="10013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BC062C-DD25-4A4F-BD02-302C504AC22A}"/>
              </a:ext>
            </a:extLst>
          </p:cNvPr>
          <p:cNvSpPr txBox="1"/>
          <p:nvPr/>
        </p:nvSpPr>
        <p:spPr>
          <a:xfrm>
            <a:off x="2267744" y="252425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couplings                      dimensionless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851CC-4E8A-3D4B-BE63-7CABD625D5AD}"/>
              </a:ext>
            </a:extLst>
          </p:cNvPr>
          <p:cNvSpPr txBox="1"/>
          <p:nvPr/>
        </p:nvSpPr>
        <p:spPr>
          <a:xfrm>
            <a:off x="1187625" y="345325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equation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6B00BF-BF11-F042-94A1-FAF952287C26}"/>
              </a:ext>
            </a:extLst>
          </p:cNvPr>
          <p:cNvSpPr txBox="1"/>
          <p:nvPr/>
        </p:nvSpPr>
        <p:spPr>
          <a:xfrm>
            <a:off x="683568" y="4437112"/>
            <a:ext cx="1872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Expand in</a:t>
            </a:r>
          </a:p>
          <a:p>
            <a:r>
              <a:rPr lang="en-US" sz="2800" dirty="0">
                <a:solidFill>
                  <a:srgbClr val="FFFF00"/>
                </a:solidFill>
              </a:rPr>
              <a:t>vicinity of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fixed point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74CFC-9CFF-C846-9410-474F4B2BD2EA}"/>
              </a:ext>
            </a:extLst>
          </p:cNvPr>
          <p:cNvSpPr txBox="1"/>
          <p:nvPr/>
        </p:nvSpPr>
        <p:spPr>
          <a:xfrm>
            <a:off x="3500734" y="5822108"/>
            <a:ext cx="3990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T : stability matrix</a:t>
            </a:r>
          </a:p>
        </p:txBody>
      </p:sp>
    </p:spTree>
    <p:extLst>
      <p:ext uri="{BB962C8B-B14F-4D97-AF65-F5344CB8AC3E}">
        <p14:creationId xmlns:p14="http://schemas.microsoft.com/office/powerpoint/2010/main" val="56112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9DCFF"/>
                </a:solidFill>
              </a:rPr>
              <a:t>Scalar potential</a:t>
            </a:r>
            <a:endParaRPr lang="de-DE" dirty="0">
              <a:solidFill>
                <a:srgbClr val="79DCFF"/>
              </a:solidFill>
            </a:endParaRPr>
          </a:p>
        </p:txBody>
      </p:sp>
      <p:pic>
        <p:nvPicPr>
          <p:cNvPr id="1026" name="Picture 2" descr="http://upload.wikimedia.org/wikipedia/commons/4/44/Mecanismo_de_Higgs_P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3312368" cy="324811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68960"/>
            <a:ext cx="411952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70512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4051E-77E3-7642-A0C1-BC51F8CD4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Critical exponents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FB5E4-10A3-9D4A-AFFF-13D97296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5229200"/>
            <a:ext cx="901700" cy="39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1F5F48-A46A-644B-AF09-5E57BB47C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547" y="1394798"/>
            <a:ext cx="4152280" cy="769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A43E5-BECB-4543-8941-06E98BEB8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562" y="3622698"/>
            <a:ext cx="2320249" cy="733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C7EAF0-D65B-DD4A-9143-42BF797C7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237" y="2256939"/>
            <a:ext cx="504057" cy="7102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0DDAFF-976C-F14A-B3BB-FC95282C20FF}"/>
              </a:ext>
            </a:extLst>
          </p:cNvPr>
          <p:cNvSpPr txBox="1"/>
          <p:nvPr/>
        </p:nvSpPr>
        <p:spPr>
          <a:xfrm>
            <a:off x="1619672" y="2283020"/>
            <a:ext cx="5851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: Eigenvalues of stability matrix T </a:t>
            </a:r>
          </a:p>
          <a:p>
            <a:r>
              <a:rPr lang="en-US" sz="2800" dirty="0"/>
              <a:t>   =  Critical exponents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6746E-9254-CE4E-8DFE-37A4B9740DE3}"/>
              </a:ext>
            </a:extLst>
          </p:cNvPr>
          <p:cNvSpPr txBox="1"/>
          <p:nvPr/>
        </p:nvSpPr>
        <p:spPr>
          <a:xfrm>
            <a:off x="1152237" y="3412408"/>
            <a:ext cx="2123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Linearized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478EC0-0BF3-F940-A74A-C16C1F2AC34E}"/>
              </a:ext>
            </a:extLst>
          </p:cNvPr>
          <p:cNvSpPr txBox="1"/>
          <p:nvPr/>
        </p:nvSpPr>
        <p:spPr>
          <a:xfrm>
            <a:off x="1152237" y="4811722"/>
            <a:ext cx="5466589" cy="1938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Irrelevant parameters: eigenvectors in coupling constant space with </a:t>
            </a:r>
          </a:p>
          <a:p>
            <a:endParaRPr lang="en-US" sz="2400" dirty="0"/>
          </a:p>
          <a:p>
            <a:r>
              <a:rPr lang="en-US" sz="2400" dirty="0"/>
              <a:t>flow </a:t>
            </a:r>
            <a:r>
              <a:rPr lang="en-US" sz="2400" dirty="0">
                <a:solidFill>
                  <a:srgbClr val="FFFF00"/>
                </a:solidFill>
              </a:rPr>
              <a:t>towards</a:t>
            </a:r>
            <a:r>
              <a:rPr lang="en-US" sz="2400" dirty="0"/>
              <a:t> fixed point values as k is lowered</a:t>
            </a:r>
          </a:p>
        </p:txBody>
      </p:sp>
    </p:spTree>
    <p:extLst>
      <p:ext uri="{BB962C8B-B14F-4D97-AF65-F5344CB8AC3E}">
        <p14:creationId xmlns:p14="http://schemas.microsoft.com/office/powerpoint/2010/main" val="38848904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D691-DDB4-C64F-985C-B1CE281A6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Irrelevant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D4881-05FA-E94D-941B-A850C5696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en-US" dirty="0"/>
              <a:t>“Forget”  information about initial values</a:t>
            </a:r>
          </a:p>
          <a:p>
            <a:r>
              <a:rPr lang="en-US" dirty="0"/>
              <a:t>Central ingredient for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predictivity of quantum field theories</a:t>
            </a:r>
          </a:p>
          <a:p>
            <a:r>
              <a:rPr lang="en-US" dirty="0"/>
              <a:t>For UV – complete theories : irrelevant parameters have to take precisely the fixed point values</a:t>
            </a:r>
          </a:p>
          <a:p>
            <a:r>
              <a:rPr lang="en-US" b="1" dirty="0">
                <a:solidFill>
                  <a:srgbClr val="33CCFF"/>
                </a:solidFill>
              </a:rPr>
              <a:t>Relevant parameters </a:t>
            </a:r>
            <a:r>
              <a:rPr lang="en-US" dirty="0"/>
              <a:t>flow away from fixed point as k is lowered – they are the only free parameters</a:t>
            </a:r>
          </a:p>
        </p:txBody>
      </p:sp>
    </p:spTree>
    <p:extLst>
      <p:ext uri="{BB962C8B-B14F-4D97-AF65-F5344CB8AC3E}">
        <p14:creationId xmlns:p14="http://schemas.microsoft.com/office/powerpoint/2010/main" val="407113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4051E-77E3-7642-A0C1-BC51F8CD4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Relevant and irrelevant parameters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2FF71-4773-C140-9B79-F1BC9E45A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680" y="4916519"/>
            <a:ext cx="863600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FB5E4-10A3-9D4A-AFFF-13D972965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522" y="4871786"/>
            <a:ext cx="901700" cy="39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266A76-0D5A-FB4A-8C72-CE99D20C1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575" y="5977016"/>
            <a:ext cx="381000" cy="36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1F5F48-A46A-644B-AF09-5E57BB47C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547" y="1394798"/>
            <a:ext cx="4152280" cy="769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A43E5-BECB-4543-8941-06E98BEB8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4021" y="3710616"/>
            <a:ext cx="2744163" cy="8675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C7EAF0-D65B-DD4A-9143-42BF797C7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603" y="2321643"/>
            <a:ext cx="504057" cy="7102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0DDAFF-976C-F14A-B3BB-FC95282C20FF}"/>
              </a:ext>
            </a:extLst>
          </p:cNvPr>
          <p:cNvSpPr txBox="1"/>
          <p:nvPr/>
        </p:nvSpPr>
        <p:spPr>
          <a:xfrm>
            <a:off x="1638474" y="2432142"/>
            <a:ext cx="5832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: Eigenvalues of stability matrix T </a:t>
            </a:r>
          </a:p>
          <a:p>
            <a:r>
              <a:rPr lang="en-US" sz="2800" dirty="0"/>
              <a:t>   =  Critical exponents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6746E-9254-CE4E-8DFE-37A4B9740DE3}"/>
              </a:ext>
            </a:extLst>
          </p:cNvPr>
          <p:cNvSpPr txBox="1"/>
          <p:nvPr/>
        </p:nvSpPr>
        <p:spPr>
          <a:xfrm>
            <a:off x="1259632" y="3557312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Linearized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478EC0-0BF3-F940-A74A-C16C1F2AC34E}"/>
              </a:ext>
            </a:extLst>
          </p:cNvPr>
          <p:cNvSpPr txBox="1"/>
          <p:nvPr/>
        </p:nvSpPr>
        <p:spPr>
          <a:xfrm>
            <a:off x="1090046" y="4753466"/>
            <a:ext cx="413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Irrelevant parameters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774FC2B-1B53-BC47-B392-0E54DAB9A0C0}"/>
              </a:ext>
            </a:extLst>
          </p:cNvPr>
          <p:cNvSpPr/>
          <p:nvPr/>
        </p:nvSpPr>
        <p:spPr bwMode="auto">
          <a:xfrm>
            <a:off x="6065075" y="4967976"/>
            <a:ext cx="553752" cy="27808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1C0539-B533-F84F-BF95-848189CBFD86}"/>
              </a:ext>
            </a:extLst>
          </p:cNvPr>
          <p:cNvSpPr txBox="1"/>
          <p:nvPr/>
        </p:nvSpPr>
        <p:spPr>
          <a:xfrm>
            <a:off x="1090046" y="5451966"/>
            <a:ext cx="5714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for positive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Critical exponents have free</a:t>
            </a:r>
          </a:p>
        </p:txBody>
      </p:sp>
    </p:spTree>
    <p:extLst>
      <p:ext uri="{BB962C8B-B14F-4D97-AF65-F5344CB8AC3E}">
        <p14:creationId xmlns:p14="http://schemas.microsoft.com/office/powerpoint/2010/main" val="36491829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5F6D0-64AE-A441-BDC3-BC2FCD88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Predictivity at fixed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72371-BF26-9A4D-8B96-64D4FB9E5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Irrelevant parameters are predicted to take fixed point values</a:t>
            </a:r>
          </a:p>
          <a:p>
            <a:r>
              <a:rPr lang="en-US" dirty="0"/>
              <a:t>Only relevant parameters are free</a:t>
            </a:r>
          </a:p>
          <a:p>
            <a:r>
              <a:rPr lang="en-US" dirty="0"/>
              <a:t>Number of free parameters of a renormalizable quantum field theory = number of relevant parameters at the fixed point</a:t>
            </a:r>
          </a:p>
        </p:txBody>
      </p:sp>
    </p:spTree>
    <p:extLst>
      <p:ext uri="{BB962C8B-B14F-4D97-AF65-F5344CB8AC3E}">
        <p14:creationId xmlns:p14="http://schemas.microsoft.com/office/powerpoint/2010/main" val="40056768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a prediction…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90C3AC-D5CA-0740-B759-DD0E4E0F2F20}"/>
              </a:ext>
            </a:extLst>
          </p:cNvPr>
          <p:cNvSpPr txBox="1"/>
          <p:nvPr/>
        </p:nvSpPr>
        <p:spPr>
          <a:xfrm rot="19416849">
            <a:off x="527200" y="3310399"/>
            <a:ext cx="823093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Quartic scalar coupling is irrelevant coupling</a:t>
            </a:r>
          </a:p>
        </p:txBody>
      </p:sp>
    </p:spTree>
    <p:extLst>
      <p:ext uri="{BB962C8B-B14F-4D97-AF65-F5344CB8AC3E}">
        <p14:creationId xmlns:p14="http://schemas.microsoft.com/office/powerpoint/2010/main" val="279752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0E9F-7E7B-9F46-8AF6-DAC5930E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Prediction of Higgs boson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7709-B601-4143-8FCF-702A9C74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Value of quartic scalar coupling near Planck mass is predicted by UV- fixed point</a:t>
            </a:r>
          </a:p>
          <a:p>
            <a:r>
              <a:rPr lang="en-US" dirty="0">
                <a:solidFill>
                  <a:srgbClr val="FFFF00"/>
                </a:solidFill>
              </a:rPr>
              <a:t>Gravity decouples below Planck mass , resulting in perturbative flow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3D2142-827A-3941-8660-521CF26B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9414" y="3921049"/>
            <a:ext cx="2736304" cy="269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656E3-BBF0-824D-AF85-55BB6C7F367A}"/>
              </a:ext>
            </a:extLst>
          </p:cNvPr>
          <p:cNvSpPr txBox="1"/>
          <p:nvPr/>
        </p:nvSpPr>
        <p:spPr>
          <a:xfrm>
            <a:off x="457200" y="4437112"/>
            <a:ext cx="382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Extrapolate perturbatively </a:t>
            </a:r>
          </a:p>
          <a:p>
            <a:r>
              <a:rPr lang="en-US" sz="2400" dirty="0"/>
              <a:t>to Fermi scale :</a:t>
            </a:r>
          </a:p>
        </p:txBody>
      </p:sp>
    </p:spTree>
    <p:extLst>
      <p:ext uri="{BB962C8B-B14F-4D97-AF65-F5344CB8AC3E}">
        <p14:creationId xmlns:p14="http://schemas.microsoft.com/office/powerpoint/2010/main" val="30292654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E9A875-0F82-9840-8ABE-BD6EC4A22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How to compute non-perturbative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quantum gravity effects ?</a:t>
            </a:r>
          </a:p>
        </p:txBody>
      </p:sp>
    </p:spTree>
    <p:extLst>
      <p:ext uri="{BB962C8B-B14F-4D97-AF65-F5344CB8AC3E}">
        <p14:creationId xmlns:p14="http://schemas.microsoft.com/office/powerpoint/2010/main" val="798367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gravity computation by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functional renormalization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7" y="2780928"/>
            <a:ext cx="684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Introduce infrared cutoff with scale k,</a:t>
            </a:r>
          </a:p>
          <a:p>
            <a:r>
              <a:rPr lang="en-US" i="1" dirty="0"/>
              <a:t>such that only fluctuations with </a:t>
            </a:r>
          </a:p>
          <a:p>
            <a:r>
              <a:rPr lang="en-US" i="1" dirty="0"/>
              <a:t>( covariant) momenta larger than k</a:t>
            </a:r>
          </a:p>
          <a:p>
            <a:r>
              <a:rPr lang="en-US" i="1" dirty="0"/>
              <a:t>are included.</a:t>
            </a:r>
          </a:p>
          <a:p>
            <a:endParaRPr lang="en-US" i="1" dirty="0"/>
          </a:p>
          <a:p>
            <a:r>
              <a:rPr lang="en-US" i="1" dirty="0"/>
              <a:t>Then lower k towards zero</a:t>
            </a:r>
          </a:p>
        </p:txBody>
      </p:sp>
    </p:spTree>
    <p:extLst>
      <p:ext uri="{BB962C8B-B14F-4D97-AF65-F5344CB8AC3E}">
        <p14:creationId xmlns:p14="http://schemas.microsoft.com/office/powerpoint/2010/main" val="27371839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0" dirty="0">
                <a:solidFill>
                  <a:srgbClr val="33CCFF"/>
                </a:solidFill>
              </a:rPr>
              <a:t>Exact renormalization group equation</a:t>
            </a:r>
            <a:endParaRPr lang="de-DE" sz="4000" b="0" dirty="0">
              <a:solidFill>
                <a:srgbClr val="33CCFF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0768"/>
            <a:ext cx="6697662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8735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Functional flow equation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for scale dependent effective action</a:t>
            </a:r>
          </a:p>
        </p:txBody>
      </p:sp>
      <p:pic>
        <p:nvPicPr>
          <p:cNvPr id="4" name="Picture 3" descr="F1"/>
          <p:cNvPicPr>
            <a:picLocks noChangeAspect="1" noChangeArrowheads="1"/>
          </p:cNvPicPr>
          <p:nvPr/>
        </p:nvPicPr>
        <p:blipFill rotWithShape="1"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1763688" y="2060848"/>
            <a:ext cx="3672408" cy="388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1" y="4221088"/>
            <a:ext cx="3384375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exact propagator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2904" y="2420888"/>
            <a:ext cx="1703351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IR cutoff</a:t>
            </a:r>
          </a:p>
        </p:txBody>
      </p:sp>
    </p:spTree>
    <p:extLst>
      <p:ext uri="{BB962C8B-B14F-4D97-AF65-F5344CB8AC3E}">
        <p14:creationId xmlns:p14="http://schemas.microsoft.com/office/powerpoint/2010/main" val="2969898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9DCFF"/>
                </a:solidFill>
              </a:rPr>
              <a:t>Radial mode and </a:t>
            </a:r>
            <a:br>
              <a:rPr lang="en-US" dirty="0">
                <a:solidFill>
                  <a:srgbClr val="79DCFF"/>
                </a:solidFill>
              </a:rPr>
            </a:br>
            <a:r>
              <a:rPr lang="en-US" dirty="0">
                <a:solidFill>
                  <a:srgbClr val="79DCFF"/>
                </a:solidFill>
              </a:rPr>
              <a:t>Goldstone mode</a:t>
            </a:r>
            <a:endParaRPr lang="de-DE" dirty="0">
              <a:solidFill>
                <a:srgbClr val="79DCFF"/>
              </a:solidFill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492896"/>
            <a:ext cx="28803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36912"/>
            <a:ext cx="1943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501008"/>
            <a:ext cx="408899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5445224"/>
            <a:ext cx="1982829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upload.wikimedia.org/wikipedia/commons/4/44/Mecanismo_de_Higgs_P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573016"/>
            <a:ext cx="2504612" cy="2456031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899592" y="1772816"/>
            <a:ext cx="702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expand around minimum of potential 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331641" y="5373216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mass term for </a:t>
            </a:r>
          </a:p>
          <a:p>
            <a:r>
              <a:rPr lang="en-US" sz="2400" dirty="0"/>
              <a:t>radial mode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163601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0" dirty="0">
                <a:solidFill>
                  <a:srgbClr val="33CCFF"/>
                </a:solidFill>
              </a:rPr>
              <a:t>Exact renormalization group equation</a:t>
            </a:r>
            <a:endParaRPr lang="de-DE" sz="4000" b="0" dirty="0">
              <a:solidFill>
                <a:srgbClr val="33CCFF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0768"/>
            <a:ext cx="6697662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1">
            <a:extLst>
              <a:ext uri="{FF2B5EF4-FFF2-40B4-BE49-F238E27FC236}">
                <a16:creationId xmlns:a16="http://schemas.microsoft.com/office/drawing/2014/main" id="{6EC94E8E-7A23-F947-ACA9-957F666D2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5297339" y="4518794"/>
            <a:ext cx="1938957" cy="204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1259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8913"/>
            <a:ext cx="6192837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wetteric\Pictures\FRG\ey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2160588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C:\Users\wetteric\Pictures\FRG\telescop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2151063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C:\Users\wetteric\Pictures\FRG\microscop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204946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818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96"/>
            <a:ext cx="5294762" cy="551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QuantumFluctuations">
            <a:hlinkClick r:id="rId4"/>
            <a:extLst>
              <a:ext uri="{FF2B5EF4-FFF2-40B4-BE49-F238E27FC236}">
                <a16:creationId xmlns:a16="http://schemas.microsoft.com/office/drawing/2014/main" id="{D4DF9A55-3003-7D45-A497-B928232FD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9" y="479897"/>
            <a:ext cx="2087438" cy="2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attice-raw">
            <a:hlinkClick r:id="rId6"/>
            <a:extLst>
              <a:ext uri="{FF2B5EF4-FFF2-40B4-BE49-F238E27FC236}">
                <a16:creationId xmlns:a16="http://schemas.microsoft.com/office/drawing/2014/main" id="{B9F8173F-EB79-C948-8974-7870EC3FC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54" y="863985"/>
            <a:ext cx="1622606" cy="13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A1689_ACS_propagandapic">
            <a:extLst>
              <a:ext uri="{FF2B5EF4-FFF2-40B4-BE49-F238E27FC236}">
                <a16:creationId xmlns:a16="http://schemas.microsoft.com/office/drawing/2014/main" id="{65BC0094-11C4-FA43-AE32-D8C3CA4AB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9427" r="3247" b="5072"/>
          <a:stretch>
            <a:fillRect/>
          </a:stretch>
        </p:blipFill>
        <p:spPr bwMode="auto">
          <a:xfrm>
            <a:off x="270438" y="4627473"/>
            <a:ext cx="2554554" cy="189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F4D8EB-CF56-C748-9A64-351979BCE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49" y="2640313"/>
            <a:ext cx="2552242" cy="19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541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87D5E-078F-0C4B-AF01-85CE55AC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91513" cy="1655762"/>
          </a:xfrm>
        </p:spPr>
        <p:txBody>
          <a:bodyPr/>
          <a:lstStyle/>
          <a:p>
            <a:pPr>
              <a:defRPr/>
            </a:pPr>
            <a:r>
              <a:rPr lang="de-DE" sz="3200" dirty="0" err="1">
                <a:solidFill>
                  <a:srgbClr val="33CCFF"/>
                </a:solidFill>
              </a:rPr>
              <a:t>Almost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scale</a:t>
            </a:r>
            <a:r>
              <a:rPr lang="de-DE" sz="3200" dirty="0">
                <a:solidFill>
                  <a:srgbClr val="33CCFF"/>
                </a:solidFill>
              </a:rPr>
              <a:t> invariant </a:t>
            </a:r>
            <a:r>
              <a:rPr lang="de-DE" sz="3200" dirty="0" err="1">
                <a:solidFill>
                  <a:srgbClr val="33CCFF"/>
                </a:solidFill>
              </a:rPr>
              <a:t>primordial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fluctuation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spectrum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seeds</a:t>
            </a:r>
            <a:r>
              <a:rPr lang="de-DE" sz="3200" dirty="0">
                <a:solidFill>
                  <a:srgbClr val="33CCFF"/>
                </a:solidFill>
              </a:rPr>
              <a:t> all </a:t>
            </a:r>
            <a:r>
              <a:rPr lang="de-DE" sz="3200" dirty="0" err="1">
                <a:solidFill>
                  <a:srgbClr val="33CCFF"/>
                </a:solidFill>
              </a:rPr>
              <a:t>structure</a:t>
            </a:r>
            <a:r>
              <a:rPr lang="de-DE" sz="3200" dirty="0">
                <a:solidFill>
                  <a:srgbClr val="33CCFF"/>
                </a:solidFill>
              </a:rPr>
              <a:t> in </a:t>
            </a:r>
            <a:r>
              <a:rPr lang="de-DE" sz="3200" dirty="0" err="1">
                <a:solidFill>
                  <a:srgbClr val="33CCFF"/>
                </a:solidFill>
              </a:rPr>
              <a:t>the</a:t>
            </a:r>
            <a:r>
              <a:rPr lang="de-DE" sz="3200" dirty="0">
                <a:solidFill>
                  <a:srgbClr val="33CCFF"/>
                </a:solidFill>
              </a:rPr>
              <a:t> </a:t>
            </a:r>
            <a:r>
              <a:rPr lang="de-DE" sz="3200" dirty="0" err="1">
                <a:solidFill>
                  <a:srgbClr val="33CCFF"/>
                </a:solidFill>
              </a:rPr>
              <a:t>universe</a:t>
            </a:r>
            <a:endParaRPr lang="de-DE" sz="3200" dirty="0">
              <a:solidFill>
                <a:srgbClr val="33CCFF"/>
              </a:solidFill>
            </a:endParaRPr>
          </a:p>
        </p:txBody>
      </p:sp>
      <p:pic>
        <p:nvPicPr>
          <p:cNvPr id="81922" name="Picture 7" descr="QuantumFluctuations">
            <a:hlinkClick r:id="rId2"/>
            <a:extLst>
              <a:ext uri="{FF2B5EF4-FFF2-40B4-BE49-F238E27FC236}">
                <a16:creationId xmlns:a16="http://schemas.microsoft.com/office/drawing/2014/main" id="{7B9A0FF5-839E-9C4A-A154-59EDDFC3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23034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6" descr="lattice-raw">
            <a:hlinkClick r:id="rId4"/>
            <a:extLst>
              <a:ext uri="{FF2B5EF4-FFF2-40B4-BE49-F238E27FC236}">
                <a16:creationId xmlns:a16="http://schemas.microsoft.com/office/drawing/2014/main" id="{29A203C1-7E1C-D74A-8FD1-2B105E9B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213100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5" descr="130321084221-large-1.jpg">
            <a:extLst>
              <a:ext uri="{FF2B5EF4-FFF2-40B4-BE49-F238E27FC236}">
                <a16:creationId xmlns:a16="http://schemas.microsoft.com/office/drawing/2014/main" id="{3934A26D-3441-7340-831C-8E2EE0C83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0" b="15807"/>
          <a:stretch>
            <a:fillRect/>
          </a:stretch>
        </p:blipFill>
        <p:spPr bwMode="auto">
          <a:xfrm>
            <a:off x="4356100" y="1989138"/>
            <a:ext cx="381635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>
            <a:extLst>
              <a:ext uri="{FF2B5EF4-FFF2-40B4-BE49-F238E27FC236}">
                <a16:creationId xmlns:a16="http://schemas.microsoft.com/office/drawing/2014/main" id="{D735F178-841D-D245-8031-C5D36F0E0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263683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C85E9168-EAA2-EB4A-939B-E0087C2F9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3006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27" name="Picture 2" descr="A1689_ACS_propagandapic">
            <a:extLst>
              <a:ext uri="{FF2B5EF4-FFF2-40B4-BE49-F238E27FC236}">
                <a16:creationId xmlns:a16="http://schemas.microsoft.com/office/drawing/2014/main" id="{3D45D364-E369-DC4A-BF62-6CFE7AC5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9427" r="3247" b="5072"/>
          <a:stretch>
            <a:fillRect/>
          </a:stretch>
        </p:blipFill>
        <p:spPr bwMode="auto">
          <a:xfrm>
            <a:off x="5580063" y="4292600"/>
            <a:ext cx="316865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9660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/>
            <a:r>
              <a:rPr lang="en-US" altLang="x-none" sz="4000">
                <a:solidFill>
                  <a:srgbClr val="33CCFF"/>
                </a:solidFill>
                <a:ea typeface="MS PGothic" charset="-128"/>
              </a:rPr>
              <a:t>functional renormalization :</a:t>
            </a:r>
            <a:br>
              <a:rPr lang="en-US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 sz="4000">
                <a:solidFill>
                  <a:srgbClr val="33CCFF"/>
                </a:solidFill>
                <a:ea typeface="MS PGothic" charset="-128"/>
              </a:rPr>
              <a:t>flowing action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2861052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084888" y="2565400"/>
            <a:ext cx="1820862" cy="3968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r>
              <a:rPr lang="en-US" altLang="x-none" sz="2000">
                <a:solidFill>
                  <a:srgbClr val="FFFF00"/>
                </a:solidFill>
              </a:rPr>
              <a:t>microscopic law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979613" y="3644900"/>
            <a:ext cx="1822450" cy="3968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r>
              <a:rPr lang="en-US" altLang="x-none" sz="2000">
                <a:solidFill>
                  <a:srgbClr val="FFFF00"/>
                </a:solidFill>
              </a:rPr>
              <a:t>macroscopic law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759200" y="5600700"/>
            <a:ext cx="4133850" cy="5794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r>
              <a:rPr lang="en-US" altLang="x-none" sz="3200">
                <a:solidFill>
                  <a:srgbClr val="FFFF00"/>
                </a:solidFill>
              </a:rPr>
              <a:t>infinitely many couplings</a:t>
            </a:r>
          </a:p>
        </p:txBody>
      </p:sp>
    </p:spTree>
    <p:extLst>
      <p:ext uri="{BB962C8B-B14F-4D97-AF65-F5344CB8AC3E}">
        <p14:creationId xmlns:p14="http://schemas.microsoft.com/office/powerpoint/2010/main" val="22366371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Ultraviolet fixed point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2223530" y="1700808"/>
            <a:ext cx="4681066" cy="346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292080" y="1619250"/>
            <a:ext cx="2520280" cy="523220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UV fixed point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FF5CD8-16D2-224E-A435-5A71ABA93406}"/>
              </a:ext>
            </a:extLst>
          </p:cNvPr>
          <p:cNvSpPr txBox="1"/>
          <p:nvPr/>
        </p:nvSpPr>
        <p:spPr>
          <a:xfrm>
            <a:off x="1979712" y="524391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Extrapolation of microscopic law to </a:t>
            </a:r>
          </a:p>
          <a:p>
            <a:r>
              <a:rPr lang="en-US" sz="2400" dirty="0"/>
              <a:t>infinitely short distances is possible.</a:t>
            </a:r>
          </a:p>
          <a:p>
            <a:r>
              <a:rPr lang="en-US" sz="2400" dirty="0"/>
              <a:t>               </a:t>
            </a:r>
            <a:r>
              <a:rPr lang="en-US" sz="2400" dirty="0">
                <a:solidFill>
                  <a:srgbClr val="FFFF00"/>
                </a:solidFill>
              </a:rPr>
              <a:t>Complete theory</a:t>
            </a:r>
          </a:p>
        </p:txBody>
      </p:sp>
    </p:spTree>
    <p:extLst>
      <p:ext uri="{BB962C8B-B14F-4D97-AF65-F5344CB8AC3E}">
        <p14:creationId xmlns:p14="http://schemas.microsoft.com/office/powerpoint/2010/main" val="17605786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2016224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flow of functions</a:t>
            </a:r>
            <a:endParaRPr lang="de-DE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37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Effective potential includes </a:t>
            </a:r>
            <a:r>
              <a:rPr lang="en-US" sz="4000" dirty="0">
                <a:solidFill>
                  <a:srgbClr val="FFFF00"/>
                </a:solidFill>
              </a:rPr>
              <a:t>all</a:t>
            </a:r>
            <a:r>
              <a:rPr lang="en-US" sz="4000" dirty="0">
                <a:solidFill>
                  <a:srgbClr val="0EFAE4"/>
                </a:solidFill>
              </a:rPr>
              <a:t> </a:t>
            </a:r>
            <a:r>
              <a:rPr lang="en-US" sz="4000" dirty="0">
                <a:solidFill>
                  <a:srgbClr val="33CCFF"/>
                </a:solidFill>
              </a:rPr>
              <a:t>fluctuations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597535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5581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00213"/>
            <a:ext cx="49545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760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0" dirty="0">
                <a:solidFill>
                  <a:srgbClr val="FF0000"/>
                </a:solidFill>
              </a:rPr>
              <a:t>      </a:t>
            </a:r>
            <a:r>
              <a:rPr lang="en-US" b="0" dirty="0">
                <a:solidFill>
                  <a:srgbClr val="33CCFF"/>
                </a:solidFill>
              </a:rPr>
              <a:t>Scalar field theory</a:t>
            </a:r>
            <a:endParaRPr lang="de-DE" b="0" dirty="0">
              <a:solidFill>
                <a:srgbClr val="33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94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79DCFF"/>
                </a:solidFill>
              </a:rPr>
              <a:t>Quartic</a:t>
            </a:r>
            <a:r>
              <a:rPr lang="en-US" dirty="0">
                <a:solidFill>
                  <a:srgbClr val="79DCFF"/>
                </a:solidFill>
              </a:rPr>
              <a:t> scalar coupling</a:t>
            </a:r>
            <a:endParaRPr lang="de-DE" dirty="0">
              <a:solidFill>
                <a:srgbClr val="79D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2376264"/>
          </a:xfrm>
        </p:spPr>
        <p:txBody>
          <a:bodyPr/>
          <a:lstStyle/>
          <a:p>
            <a:pPr>
              <a:buNone/>
            </a:pPr>
            <a:r>
              <a:rPr lang="en-US" dirty="0"/>
              <a:t>prediction of mass of Higgs boson</a:t>
            </a:r>
          </a:p>
          <a:p>
            <a:pPr>
              <a:buNone/>
            </a:pPr>
            <a:r>
              <a:rPr lang="en-US" dirty="0"/>
              <a:t>                                =</a:t>
            </a:r>
          </a:p>
          <a:p>
            <a:pPr>
              <a:buNone/>
            </a:pPr>
            <a:r>
              <a:rPr lang="en-US" dirty="0"/>
              <a:t>prediction of value of </a:t>
            </a:r>
            <a:r>
              <a:rPr lang="en-US" dirty="0" err="1"/>
              <a:t>quartic</a:t>
            </a:r>
            <a:r>
              <a:rPr lang="en-US" dirty="0"/>
              <a:t> scalar coupling </a:t>
            </a:r>
            <a:r>
              <a:rPr lang="el-GR" dirty="0">
                <a:solidFill>
                  <a:srgbClr val="FFFF00"/>
                </a:solidFill>
                <a:latin typeface="Arial"/>
                <a:cs typeface="Arial"/>
              </a:rPr>
              <a:t>λ</a:t>
            </a:r>
            <a:endParaRPr lang="en-US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/>
              <a:t>at Fermi scale</a:t>
            </a:r>
            <a:endParaRPr lang="de-DE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1DD363A-0FBB-6948-AD77-9A01F4B25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517233"/>
            <a:ext cx="2379392" cy="8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00756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0" dirty="0">
                <a:solidFill>
                  <a:srgbClr val="33CCFF"/>
                </a:solidFill>
              </a:rPr>
              <a:t>Flow equation for average potential</a:t>
            </a:r>
            <a:endParaRPr lang="de-DE" b="0" dirty="0">
              <a:solidFill>
                <a:srgbClr val="33CCFF"/>
              </a:solidFill>
            </a:endParaRPr>
          </a:p>
        </p:txBody>
      </p:sp>
      <p:pic>
        <p:nvPicPr>
          <p:cNvPr id="1843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0" t="38905" r="38068" b="47218"/>
          <a:stretch>
            <a:fillRect/>
          </a:stretch>
        </p:blipFill>
        <p:spPr>
          <a:xfrm>
            <a:off x="2700338" y="3933825"/>
            <a:ext cx="3816350" cy="1150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9" t="23756" r="34023" b="69359"/>
          <a:stretch>
            <a:fillRect/>
          </a:stretch>
        </p:blipFill>
        <p:spPr bwMode="auto">
          <a:xfrm>
            <a:off x="900113" y="1916113"/>
            <a:ext cx="75707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79321" r="54329" b="5296"/>
          <a:stretch>
            <a:fillRect/>
          </a:stretch>
        </p:blipFill>
        <p:spPr bwMode="auto">
          <a:xfrm>
            <a:off x="5580063" y="5373688"/>
            <a:ext cx="18192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58505" r="26617" b="21420"/>
          <a:stretch>
            <a:fillRect/>
          </a:stretch>
        </p:blipFill>
        <p:spPr bwMode="auto">
          <a:xfrm>
            <a:off x="1835150" y="5373688"/>
            <a:ext cx="335756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feld 6"/>
          <p:cNvSpPr txBox="1">
            <a:spLocks noChangeArrowheads="1"/>
          </p:cNvSpPr>
          <p:nvPr/>
        </p:nvSpPr>
        <p:spPr bwMode="auto">
          <a:xfrm>
            <a:off x="7019925" y="1341438"/>
            <a:ext cx="1512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r>
              <a:rPr lang="en-US" altLang="x-none" sz="3200" b="1">
                <a:solidFill>
                  <a:srgbClr val="FFFF00"/>
                </a:solidFill>
              </a:rPr>
              <a:t>cutoff</a:t>
            </a:r>
          </a:p>
        </p:txBody>
      </p:sp>
      <p:sp>
        <p:nvSpPr>
          <p:cNvPr id="18440" name="Textfeld 8"/>
          <p:cNvSpPr txBox="1">
            <a:spLocks noChangeArrowheads="1"/>
          </p:cNvSpPr>
          <p:nvPr/>
        </p:nvSpPr>
        <p:spPr bwMode="auto">
          <a:xfrm>
            <a:off x="6624638" y="3141663"/>
            <a:ext cx="25193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r>
              <a:rPr lang="en-US" altLang="x-none" sz="3200" b="1">
                <a:solidFill>
                  <a:srgbClr val="31F927"/>
                </a:solidFill>
              </a:rPr>
              <a:t>propagator</a:t>
            </a:r>
          </a:p>
          <a:p>
            <a:pPr eaLnBrk="1" hangingPunct="1"/>
            <a:r>
              <a:rPr lang="en-US" altLang="x-none" sz="3200" b="1">
                <a:solidFill>
                  <a:srgbClr val="31F927"/>
                </a:solidFill>
              </a:rPr>
              <a:t>with cutoff</a:t>
            </a:r>
          </a:p>
        </p:txBody>
      </p:sp>
      <p:sp>
        <p:nvSpPr>
          <p:cNvPr id="10" name="Pfeil nach unten 9"/>
          <p:cNvSpPr/>
          <p:nvPr/>
        </p:nvSpPr>
        <p:spPr>
          <a:xfrm rot="1855172">
            <a:off x="6792913" y="1571625"/>
            <a:ext cx="215900" cy="57626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feil nach rechts 10"/>
          <p:cNvSpPr/>
          <p:nvPr/>
        </p:nvSpPr>
        <p:spPr>
          <a:xfrm rot="15158733">
            <a:off x="6146801" y="3092450"/>
            <a:ext cx="493712" cy="192087"/>
          </a:xfrm>
          <a:prstGeom prst="rightArrow">
            <a:avLst/>
          </a:prstGeom>
          <a:solidFill>
            <a:srgbClr val="31F9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31F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106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58825" y="244475"/>
            <a:ext cx="8385175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b="0" dirty="0">
                <a:solidFill>
                  <a:srgbClr val="33CCFF"/>
                </a:solidFill>
              </a:rPr>
              <a:t>Simple one loop structure –nevertheless (almost) exact</a:t>
            </a:r>
            <a:endParaRPr lang="de-DE" b="0" dirty="0">
              <a:solidFill>
                <a:srgbClr val="33CCFF"/>
              </a:solidFill>
            </a:endParaRPr>
          </a:p>
        </p:txBody>
      </p:sp>
      <p:pic>
        <p:nvPicPr>
          <p:cNvPr id="19459" name="Picture 3" descr="F1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90893"/>
            <a:ext cx="3672408" cy="27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9" t="23756" r="34023" b="69359"/>
          <a:stretch>
            <a:fillRect/>
          </a:stretch>
        </p:blipFill>
        <p:spPr bwMode="auto">
          <a:xfrm>
            <a:off x="1619672" y="4653136"/>
            <a:ext cx="5920731" cy="90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733256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Well tested for non-perturbative phenomena:</a:t>
            </a:r>
          </a:p>
          <a:p>
            <a:r>
              <a:rPr lang="en-US" sz="2400" dirty="0">
                <a:solidFill>
                  <a:srgbClr val="FFFF00"/>
                </a:solidFill>
              </a:rPr>
              <a:t>critical exponents, </a:t>
            </a:r>
            <a:r>
              <a:rPr lang="en-US" sz="2400" dirty="0" err="1">
                <a:solidFill>
                  <a:srgbClr val="FFFF00"/>
                </a:solidFill>
              </a:rPr>
              <a:t>Kosterlitz-Thouless</a:t>
            </a:r>
            <a:r>
              <a:rPr lang="en-US" sz="2400" dirty="0">
                <a:solidFill>
                  <a:srgbClr val="FFFF00"/>
                </a:solidFill>
              </a:rPr>
              <a:t> phase transition, </a:t>
            </a:r>
            <a:r>
              <a:rPr lang="en-US" sz="2400" dirty="0" err="1">
                <a:solidFill>
                  <a:srgbClr val="FFFF00"/>
                </a:solidFill>
              </a:rPr>
              <a:t>etc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491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>
            <a:extLst>
              <a:ext uri="{FF2B5EF4-FFF2-40B4-BE49-F238E27FC236}">
                <a16:creationId xmlns:a16="http://schemas.microsoft.com/office/drawing/2014/main" id="{36FA7F6B-3CAE-9643-9640-4B1566635E0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0">
                <a:solidFill>
                  <a:srgbClr val="0EFAE4"/>
                </a:solidFill>
              </a:rPr>
              <a:t>Critical exponents , d=3</a:t>
            </a:r>
            <a:endParaRPr lang="de-DE" b="0">
              <a:solidFill>
                <a:srgbClr val="0EFAE4"/>
              </a:solidFill>
            </a:endParaRP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EE920E67-7F27-344B-80C0-60B237BA0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0" t="80371" r="22513" b="4539"/>
          <a:stretch>
            <a:fillRect/>
          </a:stretch>
        </p:blipFill>
        <p:spPr bwMode="auto">
          <a:xfrm>
            <a:off x="4427538" y="5589588"/>
            <a:ext cx="33115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CB697567-F368-1545-B6E5-EED485D56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4" t="29858" r="12607" b="24573"/>
          <a:stretch>
            <a:fillRect/>
          </a:stretch>
        </p:blipFill>
        <p:spPr bwMode="auto">
          <a:xfrm>
            <a:off x="4643438" y="1536700"/>
            <a:ext cx="3097212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C9E1791F-D247-574B-9038-6C1714A58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29707" r="54173" b="24620"/>
          <a:stretch>
            <a:fillRect/>
          </a:stretch>
        </p:blipFill>
        <p:spPr bwMode="auto">
          <a:xfrm>
            <a:off x="2339975" y="1557338"/>
            <a:ext cx="17986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C2D75BEC-A84A-984F-9B90-1B846E987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29707" r="77914" b="24620"/>
          <a:stretch>
            <a:fillRect/>
          </a:stretch>
        </p:blipFill>
        <p:spPr bwMode="auto">
          <a:xfrm>
            <a:off x="1042988" y="1557338"/>
            <a:ext cx="649287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7">
            <a:extLst>
              <a:ext uri="{FF2B5EF4-FFF2-40B4-BE49-F238E27FC236}">
                <a16:creationId xmlns:a16="http://schemas.microsoft.com/office/drawing/2014/main" id="{ED0E43FD-AA7B-CB41-965E-7C0FE96F8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724400"/>
            <a:ext cx="22318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de-DE" b="1" dirty="0"/>
              <a:t>FRG world</a:t>
            </a:r>
            <a:endParaRPr lang="de-DE" altLang="de-DE" b="1" dirty="0"/>
          </a:p>
        </p:txBody>
      </p:sp>
      <p:sp>
        <p:nvSpPr>
          <p:cNvPr id="26632" name="Rectangle 8">
            <a:extLst>
              <a:ext uri="{FF2B5EF4-FFF2-40B4-BE49-F238E27FC236}">
                <a16:creationId xmlns:a16="http://schemas.microsoft.com/office/drawing/2014/main" id="{EEF074E3-BB76-D549-8669-C5B3F6A01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4724400"/>
            <a:ext cx="3239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de-DE" b="1" dirty="0"/>
              <a:t>FRG        world                 </a:t>
            </a:r>
            <a:endParaRPr lang="de-DE" altLang="de-DE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9BA952-5D1C-174D-A32C-A1BF7CD36ACC}"/>
              </a:ext>
            </a:extLst>
          </p:cNvPr>
          <p:cNvSpPr txBox="1"/>
          <p:nvPr/>
        </p:nvSpPr>
        <p:spPr>
          <a:xfrm>
            <a:off x="683568" y="5589588"/>
            <a:ext cx="34660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FRG : first order</a:t>
            </a:r>
          </a:p>
          <a:p>
            <a:r>
              <a:rPr lang="en-US" sz="2800" dirty="0"/>
              <a:t>derivative expansion</a:t>
            </a:r>
          </a:p>
        </p:txBody>
      </p:sp>
    </p:spTree>
    <p:extLst>
      <p:ext uri="{BB962C8B-B14F-4D97-AF65-F5344CB8AC3E}">
        <p14:creationId xmlns:p14="http://schemas.microsoft.com/office/powerpoint/2010/main" val="8402611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EDF3-4644-AC40-9A52-A61E79DF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368152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Computation of graviton 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EB42A-3805-7246-B8DB-C73C90ED6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traceless transverse metric fluctuations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</a:t>
            </a:r>
            <a:r>
              <a:rPr lang="en-US" dirty="0">
                <a:solidFill>
                  <a:srgbClr val="FFFF00"/>
                </a:solidFill>
              </a:rPr>
              <a:t>Graviton approximation</a:t>
            </a:r>
          </a:p>
        </p:txBody>
      </p:sp>
    </p:spTree>
    <p:extLst>
      <p:ext uri="{BB962C8B-B14F-4D97-AF65-F5344CB8AC3E}">
        <p14:creationId xmlns:p14="http://schemas.microsoft.com/office/powerpoint/2010/main" val="15376026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propagator 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05" y="1444544"/>
            <a:ext cx="3157763" cy="1003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42471"/>
            <a:ext cx="15875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54" y="2734815"/>
            <a:ext cx="294640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475375"/>
            <a:ext cx="2184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5385911"/>
            <a:ext cx="3934774" cy="779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7680" y="4208924"/>
            <a:ext cx="762000" cy="66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61194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effective action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420892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for V&gt;0 :  ”tachyonic mass term”</a:t>
            </a:r>
          </a:p>
        </p:txBody>
      </p:sp>
    </p:spTree>
    <p:extLst>
      <p:ext uri="{BB962C8B-B14F-4D97-AF65-F5344CB8AC3E}">
        <p14:creationId xmlns:p14="http://schemas.microsoft.com/office/powerpoint/2010/main" val="2459583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155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contribution to flow of cosmological constant 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824475"/>
            <a:ext cx="2981131" cy="64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125" y="2695464"/>
            <a:ext cx="4608512" cy="73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3655328"/>
            <a:ext cx="36830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740" y="4608508"/>
            <a:ext cx="3149600" cy="97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1" y="4608508"/>
            <a:ext cx="1987345" cy="97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3655329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Litim</a:t>
            </a:r>
            <a:r>
              <a:rPr lang="en-US" sz="2800" dirty="0"/>
              <a:t> cutoff:</a:t>
            </a:r>
          </a:p>
        </p:txBody>
      </p:sp>
      <p:pic>
        <p:nvPicPr>
          <p:cNvPr id="11" name="Picture 10" descr="F1">
            <a:extLst>
              <a:ext uri="{FF2B5EF4-FFF2-40B4-BE49-F238E27FC236}">
                <a16:creationId xmlns:a16="http://schemas.microsoft.com/office/drawing/2014/main" id="{F684D97C-5894-BE48-8A3E-F62A13271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7218660" y="1824475"/>
            <a:ext cx="1615100" cy="170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865BCB-9A01-DA41-8EB1-178BB6A5670B}"/>
              </a:ext>
            </a:extLst>
          </p:cNvPr>
          <p:cNvSpPr txBox="1"/>
          <p:nvPr/>
        </p:nvSpPr>
        <p:spPr>
          <a:xfrm>
            <a:off x="1547664" y="6093296"/>
            <a:ext cx="6667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Valid either for constant M or</a:t>
            </a:r>
            <a:r>
              <a:rPr lang="en-US" dirty="0">
                <a:solidFill>
                  <a:srgbClr val="00FF00"/>
                </a:solidFill>
              </a:rPr>
              <a:t> </a:t>
            </a:r>
            <a:r>
              <a:rPr lang="en-US" dirty="0"/>
              <a:t>M = 𝜒 </a:t>
            </a:r>
          </a:p>
        </p:txBody>
      </p:sp>
    </p:spTree>
    <p:extLst>
      <p:ext uri="{BB962C8B-B14F-4D97-AF65-F5344CB8AC3E}">
        <p14:creationId xmlns:p14="http://schemas.microsoft.com/office/powerpoint/2010/main" val="3765545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074242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Graviton contribution to flow of </a:t>
            </a:r>
            <a:br>
              <a:rPr lang="en-US" sz="3600" dirty="0">
                <a:solidFill>
                  <a:srgbClr val="33CCFF"/>
                </a:solidFill>
              </a:rPr>
            </a:br>
            <a:r>
              <a:rPr lang="en-US" sz="3600" dirty="0">
                <a:solidFill>
                  <a:srgbClr val="33CCFF"/>
                </a:solidFill>
              </a:rPr>
              <a:t>effective scalar potential :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832" y="4293096"/>
            <a:ext cx="5842000" cy="86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40E1E4-6F7E-3442-AEEE-0357ABDAB75E}"/>
              </a:ext>
            </a:extLst>
          </p:cNvPr>
          <p:cNvSpPr txBox="1"/>
          <p:nvPr/>
        </p:nvSpPr>
        <p:spPr>
          <a:xfrm>
            <a:off x="457200" y="2348880"/>
            <a:ext cx="8147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Replace V by effective potential U</a:t>
            </a:r>
          </a:p>
          <a:p>
            <a:r>
              <a:rPr lang="en-US" dirty="0"/>
              <a:t>add scalar fluctuation :</a:t>
            </a:r>
          </a:p>
        </p:txBody>
      </p:sp>
    </p:spTree>
    <p:extLst>
      <p:ext uri="{BB962C8B-B14F-4D97-AF65-F5344CB8AC3E}">
        <p14:creationId xmlns:p14="http://schemas.microsoft.com/office/powerpoint/2010/main" val="1386486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434282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Graviton contribution to flow of </a:t>
            </a:r>
            <a:br>
              <a:rPr lang="en-US" sz="3600" dirty="0">
                <a:solidFill>
                  <a:srgbClr val="33CCFF"/>
                </a:solidFill>
              </a:rPr>
            </a:br>
            <a:r>
              <a:rPr lang="en-US" sz="3600" dirty="0">
                <a:solidFill>
                  <a:srgbClr val="33CCFF"/>
                </a:solidFill>
              </a:rPr>
              <a:t>quartic scalar coupling :</a:t>
            </a:r>
            <a:br>
              <a:rPr lang="en-US" sz="3600" dirty="0">
                <a:solidFill>
                  <a:srgbClr val="33CCFF"/>
                </a:solidFill>
              </a:rPr>
            </a:b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246" y="5517232"/>
            <a:ext cx="29845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5501"/>
          <a:stretch/>
        </p:blipFill>
        <p:spPr>
          <a:xfrm>
            <a:off x="2843808" y="3724661"/>
            <a:ext cx="3065030" cy="99285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9EA1D9-97CA-124A-B0FE-23E3D8167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08921"/>
            <a:ext cx="8507288" cy="115212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positive and substantial anomalous dimension 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721EBB-0BC9-BE42-801E-D02400CCF488}"/>
              </a:ext>
            </a:extLst>
          </p:cNvPr>
          <p:cNvSpPr txBox="1"/>
          <p:nvPr/>
        </p:nvSpPr>
        <p:spPr>
          <a:xfrm>
            <a:off x="971600" y="5517232"/>
            <a:ext cx="32624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Gravity decouples</a:t>
            </a:r>
          </a:p>
          <a:p>
            <a:r>
              <a:rPr lang="en-US" sz="2800" dirty="0"/>
              <a:t>below Planck mass</a:t>
            </a:r>
          </a:p>
        </p:txBody>
      </p:sp>
    </p:spTree>
    <p:extLst>
      <p:ext uri="{BB962C8B-B14F-4D97-AF65-F5344CB8AC3E}">
        <p14:creationId xmlns:p14="http://schemas.microsoft.com/office/powerpoint/2010/main" val="38608922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8E25-7AB4-FE44-975F-08CBC07DE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1143000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contributions to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effective potential for Higgs field 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142E8-8489-324D-9B68-583B1B329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906" y="1871436"/>
            <a:ext cx="3560540" cy="764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9C31C2-30EA-1F4C-A0B8-8C33465D2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583" y="3790592"/>
            <a:ext cx="1790137" cy="587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A200D-0291-D14D-B162-DE15F7568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225" y="5667871"/>
            <a:ext cx="4461885" cy="771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5552F1-A12C-BC43-8DD0-D51DF6120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450" y="4641228"/>
            <a:ext cx="2018538" cy="5767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65F96C-B597-BB40-9F7C-5E820D385EA6}"/>
              </a:ext>
            </a:extLst>
          </p:cNvPr>
          <p:cNvSpPr txBox="1"/>
          <p:nvPr/>
        </p:nvSpPr>
        <p:spPr>
          <a:xfrm>
            <a:off x="251520" y="1768026"/>
            <a:ext cx="3456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Graviton  contribution</a:t>
            </a:r>
          </a:p>
          <a:p>
            <a:r>
              <a:rPr lang="en-US" sz="2400" dirty="0"/>
              <a:t>for M</a:t>
            </a:r>
            <a:r>
              <a:rPr lang="en-US" sz="2400" baseline="30000" dirty="0"/>
              <a:t>2 </a:t>
            </a:r>
            <a:r>
              <a:rPr lang="en-US" sz="2400" dirty="0"/>
              <a:t>= f k</a:t>
            </a:r>
            <a:r>
              <a:rPr lang="en-US" sz="2400" baseline="30000" dirty="0"/>
              <a:t>2  </a:t>
            </a:r>
            <a:r>
              <a:rPr lang="en-US" sz="2400" dirty="0"/>
              <a:t>+ </a:t>
            </a:r>
            <a:r>
              <a:rPr lang="en-US" sz="2800" dirty="0"/>
              <a:t>𝜒</a:t>
            </a:r>
            <a:r>
              <a:rPr lang="en-US" sz="2400" dirty="0"/>
              <a:t> </a:t>
            </a:r>
            <a:r>
              <a:rPr lang="en-US" sz="2400" baseline="30000" dirty="0"/>
              <a:t>2 </a:t>
            </a:r>
            <a:r>
              <a:rPr lang="en-US" sz="2400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40F27-9BD1-A845-AFBB-BE0C20126F5C}"/>
              </a:ext>
            </a:extLst>
          </p:cNvPr>
          <p:cNvSpPr txBox="1"/>
          <p:nvPr/>
        </p:nvSpPr>
        <p:spPr>
          <a:xfrm>
            <a:off x="251520" y="2968735"/>
            <a:ext cx="824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Take derivatives with respect to 𝜌 = h</a:t>
            </a:r>
            <a:r>
              <a:rPr lang="en-US" sz="2400" baseline="30000" dirty="0"/>
              <a:t>2 </a:t>
            </a:r>
            <a:r>
              <a:rPr lang="en-US" sz="2800" dirty="0"/>
              <a:t> </a:t>
            </a:r>
            <a:r>
              <a:rPr lang="en-US" sz="2800" baseline="30000" dirty="0"/>
              <a:t> </a:t>
            </a:r>
            <a:r>
              <a:rPr lang="en-US" sz="2800" dirty="0"/>
              <a:t>(primes)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7648EF-12C9-C343-8B56-0A8B944C7264}"/>
              </a:ext>
            </a:extLst>
          </p:cNvPr>
          <p:cNvSpPr txBox="1"/>
          <p:nvPr/>
        </p:nvSpPr>
        <p:spPr>
          <a:xfrm>
            <a:off x="323528" y="3720776"/>
            <a:ext cx="2088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mass term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8D4C31-AD86-D542-A618-C601842A5595}"/>
              </a:ext>
            </a:extLst>
          </p:cNvPr>
          <p:cNvSpPr txBox="1"/>
          <p:nvPr/>
        </p:nvSpPr>
        <p:spPr>
          <a:xfrm>
            <a:off x="323529" y="4615063"/>
            <a:ext cx="3270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quartic coupling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4930AD-030E-EB4B-93A4-E56143644409}"/>
              </a:ext>
            </a:extLst>
          </p:cNvPr>
          <p:cNvSpPr txBox="1"/>
          <p:nvPr/>
        </p:nvSpPr>
        <p:spPr>
          <a:xfrm>
            <a:off x="251520" y="5527254"/>
            <a:ext cx="4536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Gravity induced </a:t>
            </a:r>
          </a:p>
          <a:p>
            <a:r>
              <a:rPr lang="en-US" dirty="0">
                <a:solidFill>
                  <a:srgbClr val="00FF00"/>
                </a:solidFill>
              </a:rPr>
              <a:t>anomalous dimension</a:t>
            </a:r>
          </a:p>
        </p:txBody>
      </p:sp>
    </p:spTree>
    <p:extLst>
      <p:ext uri="{BB962C8B-B14F-4D97-AF65-F5344CB8AC3E}">
        <p14:creationId xmlns:p14="http://schemas.microsoft.com/office/powerpoint/2010/main" val="9501131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8E25-7AB4-FE44-975F-08CBC07DE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1143000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contributions to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quartic Higgs coupling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A200D-0291-D14D-B162-DE15F7568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522" y="3489928"/>
            <a:ext cx="4901291" cy="84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5F9FF0-0D8D-3C4B-817E-8B09E1F66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02" y="5005843"/>
            <a:ext cx="2538262" cy="871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17752B-95E3-BD4B-B76A-391E37FE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5005843"/>
            <a:ext cx="1249713" cy="847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3A247-C786-5645-A3BB-E219A58D1E5F}"/>
              </a:ext>
            </a:extLst>
          </p:cNvPr>
          <p:cNvSpPr txBox="1"/>
          <p:nvPr/>
        </p:nvSpPr>
        <p:spPr>
          <a:xfrm>
            <a:off x="251521" y="5229200"/>
            <a:ext cx="2088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large k 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5A2AA0-2056-D14D-A8DD-7DBB0D75F274}"/>
              </a:ext>
            </a:extLst>
          </p:cNvPr>
          <p:cNvSpPr txBox="1"/>
          <p:nvPr/>
        </p:nvSpPr>
        <p:spPr>
          <a:xfrm>
            <a:off x="1043608" y="2060848"/>
            <a:ext cx="76546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Gravity induced anomalous dimension is </a:t>
            </a:r>
          </a:p>
          <a:p>
            <a:r>
              <a:rPr lang="en-US" dirty="0">
                <a:solidFill>
                  <a:srgbClr val="FFFF00"/>
                </a:solidFill>
              </a:rPr>
              <a:t>universal for all scalar fields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2A2C9A-BF6B-374A-A1F1-BBB2F3693894}"/>
              </a:ext>
            </a:extLst>
          </p:cNvPr>
          <p:cNvSpPr txBox="1"/>
          <p:nvPr/>
        </p:nvSpPr>
        <p:spPr>
          <a:xfrm>
            <a:off x="611560" y="602128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 = 2c dimensionless squared Planck mass  ,  u =  U/k</a:t>
            </a:r>
            <a:r>
              <a:rPr lang="en-US" sz="2400" baseline="30000" dirty="0"/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AADB6E-EF28-CF46-B2FE-3CE1085B10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394"/>
          <a:stretch/>
        </p:blipFill>
        <p:spPr>
          <a:xfrm>
            <a:off x="1403648" y="3499350"/>
            <a:ext cx="1587575" cy="82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C572-F848-E045-B13C-1D421B49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409046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Why can quantum gravity make predictions for quartic scalar coupling ?</a:t>
            </a:r>
          </a:p>
        </p:txBody>
      </p:sp>
    </p:spTree>
    <p:extLst>
      <p:ext uri="{BB962C8B-B14F-4D97-AF65-F5344CB8AC3E}">
        <p14:creationId xmlns:p14="http://schemas.microsoft.com/office/powerpoint/2010/main" val="21584314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6F04DA-C4C2-F54A-A9DE-9D99C6C03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589" y="2809010"/>
            <a:ext cx="2690268" cy="496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726BEA-4782-CC47-B418-003A50C47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64" y="1840271"/>
            <a:ext cx="1916306" cy="520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EF8408-5474-6A43-8DBA-44CD7DA7C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1700808"/>
            <a:ext cx="2035922" cy="747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6CC500-E738-FC41-8F44-F1DC56BFD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884" y="3840070"/>
            <a:ext cx="1281188" cy="620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A7D98-9A89-A949-AF83-4BEFDC5F2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581" y="3810454"/>
            <a:ext cx="1694687" cy="62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5512E-8235-2740-BC67-634D7DD2FA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5565" y="4913492"/>
            <a:ext cx="3306638" cy="478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71320-FC9C-E64E-A88C-6E1FC5900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7927" y="4908261"/>
            <a:ext cx="2376264" cy="446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A968DF-5D7E-244A-8364-BE2C4829E9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3015" y="5661248"/>
            <a:ext cx="3877969" cy="755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75FBDD-B282-9C46-9146-ED2A024F6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6256" y="2787753"/>
            <a:ext cx="1872208" cy="517521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80685CA-655A-4F4B-A2C5-4BBA44B3F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Gravity contributions to running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couplings in standard model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A2152F-670E-7C45-B2D5-88E576E837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1025" y="4260205"/>
            <a:ext cx="1878355" cy="341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2FE9AD-FD8A-AF4C-9DCB-B79881F69753}"/>
              </a:ext>
            </a:extLst>
          </p:cNvPr>
          <p:cNvSpPr txBox="1"/>
          <p:nvPr/>
        </p:nvSpPr>
        <p:spPr>
          <a:xfrm>
            <a:off x="683568" y="2848074"/>
            <a:ext cx="3558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Running Planck mass 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4E0F00-D760-CA4C-8D4E-963C37AF0F7A}"/>
              </a:ext>
            </a:extLst>
          </p:cNvPr>
          <p:cNvSpPr txBox="1"/>
          <p:nvPr/>
        </p:nvSpPr>
        <p:spPr>
          <a:xfrm>
            <a:off x="5807927" y="3665585"/>
            <a:ext cx="3084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quartic scalar coupling 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R.Percacci</a:t>
            </a:r>
            <a:r>
              <a:rPr lang="en-US" sz="1600" dirty="0"/>
              <a:t> et al)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42DA32-9282-BD4A-8BC8-05C09BD05CC6}"/>
              </a:ext>
            </a:extLst>
          </p:cNvPr>
          <p:cNvSpPr txBox="1"/>
          <p:nvPr/>
        </p:nvSpPr>
        <p:spPr>
          <a:xfrm>
            <a:off x="457200" y="3813912"/>
            <a:ext cx="152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Large k 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86BA8C-6697-7D43-87DC-6BA37395F182}"/>
              </a:ext>
            </a:extLst>
          </p:cNvPr>
          <p:cNvSpPr txBox="1"/>
          <p:nvPr/>
        </p:nvSpPr>
        <p:spPr>
          <a:xfrm>
            <a:off x="110176" y="4830251"/>
            <a:ext cx="2013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Add fermions</a:t>
            </a:r>
          </a:p>
          <a:p>
            <a:r>
              <a:rPr lang="en-US" sz="2400" dirty="0"/>
              <a:t> +…</a:t>
            </a:r>
          </a:p>
        </p:txBody>
      </p:sp>
    </p:spTree>
    <p:extLst>
      <p:ext uri="{BB962C8B-B14F-4D97-AF65-F5344CB8AC3E}">
        <p14:creationId xmlns:p14="http://schemas.microsoft.com/office/powerpoint/2010/main" val="29803403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0E9F-7E7B-9F46-8AF6-DAC5930E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Essential point for prediction of Higgs boson mass: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7709-B601-4143-8FCF-702A9C74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en-US" sz="2800" dirty="0"/>
              <a:t>More precisely : ratio Higgs boson mass over W-boson mass, or Higgs boson mass over top quark mass</a:t>
            </a:r>
          </a:p>
          <a:p>
            <a:r>
              <a:rPr lang="en-US" dirty="0">
                <a:solidFill>
                  <a:srgbClr val="FFFF00"/>
                </a:solidFill>
              </a:rPr>
              <a:t>Initial value of quartic scalar coupling near Planck mass is predicted by UV- fixed point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3D2142-827A-3941-8660-521CF26BF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921049"/>
            <a:ext cx="2736304" cy="269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656E3-BBF0-824D-AF85-55BB6C7F367A}"/>
              </a:ext>
            </a:extLst>
          </p:cNvPr>
          <p:cNvSpPr txBox="1"/>
          <p:nvPr/>
        </p:nvSpPr>
        <p:spPr>
          <a:xfrm>
            <a:off x="457200" y="4437112"/>
            <a:ext cx="382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Extrapolate perturbatively </a:t>
            </a:r>
          </a:p>
          <a:p>
            <a:r>
              <a:rPr lang="en-US" sz="2400" dirty="0"/>
              <a:t>to Fermi scale :</a:t>
            </a:r>
          </a:p>
        </p:txBody>
      </p:sp>
    </p:spTree>
    <p:extLst>
      <p:ext uri="{BB962C8B-B14F-4D97-AF65-F5344CB8AC3E}">
        <p14:creationId xmlns:p14="http://schemas.microsoft.com/office/powerpoint/2010/main" val="39819605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578E-F2FE-7849-990B-3E6039421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Relevant and irrelevant dimensionless couplings for Higgs potential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9582A-47CF-B742-BDC3-C699FC7FE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611" y="3931987"/>
            <a:ext cx="2421463" cy="719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2AA2EC-7459-DC45-92BC-6D59FD04E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65" y="3923894"/>
            <a:ext cx="2003874" cy="719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6FDA6C-53E5-3C46-BB14-2E298A725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611" y="5373216"/>
            <a:ext cx="2645638" cy="912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A5BDC-4D4E-B047-B4D3-5AE76DDBE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252" y="3915094"/>
            <a:ext cx="2689303" cy="7366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8256B8-FDD7-3B4B-9A8F-BA29C31F264E}"/>
              </a:ext>
            </a:extLst>
          </p:cNvPr>
          <p:cNvSpPr txBox="1"/>
          <p:nvPr/>
        </p:nvSpPr>
        <p:spPr>
          <a:xfrm>
            <a:off x="1331640" y="1700808"/>
            <a:ext cx="7549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J.Pawlowski</a:t>
            </a:r>
            <a:r>
              <a:rPr lang="en-US" sz="2400" dirty="0"/>
              <a:t>, </a:t>
            </a:r>
            <a:r>
              <a:rPr lang="en-US" sz="2400" dirty="0" err="1"/>
              <a:t>M.Reichert</a:t>
            </a:r>
            <a:r>
              <a:rPr lang="en-US" sz="2400" dirty="0"/>
              <a:t>, </a:t>
            </a:r>
            <a:r>
              <a:rPr lang="en-US" sz="2400" dirty="0" err="1"/>
              <a:t>M.Yamada</a:t>
            </a:r>
            <a:r>
              <a:rPr lang="en-US" sz="2400" dirty="0"/>
              <a:t>,…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E67E94-394D-4D47-82E4-B940F7428433}"/>
              </a:ext>
            </a:extLst>
          </p:cNvPr>
          <p:cNvSpPr txBox="1"/>
          <p:nvPr/>
        </p:nvSpPr>
        <p:spPr>
          <a:xfrm>
            <a:off x="827584" y="2564905"/>
            <a:ext cx="7684163" cy="985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Effective scalar potential depends on 𝜌 = h</a:t>
            </a:r>
            <a:r>
              <a:rPr lang="en-US" sz="2400" baseline="30000" dirty="0"/>
              <a:t>2</a:t>
            </a:r>
            <a:r>
              <a:rPr lang="en-US" sz="2800" dirty="0"/>
              <a:t> </a:t>
            </a:r>
          </a:p>
          <a:p>
            <a:r>
              <a:rPr lang="en-US" sz="2800" dirty="0"/>
              <a:t>Dimensionless quantities :</a:t>
            </a:r>
          </a:p>
        </p:txBody>
      </p:sp>
    </p:spTree>
    <p:extLst>
      <p:ext uri="{BB962C8B-B14F-4D97-AF65-F5344CB8AC3E}">
        <p14:creationId xmlns:p14="http://schemas.microsoft.com/office/powerpoint/2010/main" val="29518748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512A-BB6C-AA42-81D2-1E77CFA7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Effective potential near origin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7EEF8-1D70-0147-87C6-9AB833F9A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314804"/>
            <a:ext cx="3132864" cy="546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515015-14B1-7E49-91E5-6DD2928A4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804" y="4363736"/>
            <a:ext cx="3913142" cy="668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63FD4D-BB4D-D34C-A7DD-94687434C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754" y="5675777"/>
            <a:ext cx="2615462" cy="701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5E035-ABEB-194C-8054-759DCBE03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352160"/>
            <a:ext cx="1998956" cy="499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D7A3B8-E9E8-0C42-8255-2E6DEA9BA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2584" y="1743692"/>
            <a:ext cx="3746500" cy="90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C94D5B-E578-FE47-BAC1-D8CEA0F3CB98}"/>
              </a:ext>
            </a:extLst>
          </p:cNvPr>
          <p:cNvSpPr txBox="1"/>
          <p:nvPr/>
        </p:nvSpPr>
        <p:spPr>
          <a:xfrm>
            <a:off x="827584" y="4210464"/>
            <a:ext cx="2642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dimensionless</a:t>
            </a:r>
          </a:p>
          <a:p>
            <a:r>
              <a:rPr lang="en-US" sz="2400" dirty="0"/>
              <a:t>mass term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5BAC4-AD7C-E34A-AF3F-673B032340CB}"/>
              </a:ext>
            </a:extLst>
          </p:cNvPr>
          <p:cNvSpPr txBox="1"/>
          <p:nvPr/>
        </p:nvSpPr>
        <p:spPr>
          <a:xfrm>
            <a:off x="827585" y="5758213"/>
            <a:ext cx="264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quartic coupling</a:t>
            </a:r>
          </a:p>
        </p:txBody>
      </p:sp>
    </p:spTree>
    <p:extLst>
      <p:ext uri="{BB962C8B-B14F-4D97-AF65-F5344CB8AC3E}">
        <p14:creationId xmlns:p14="http://schemas.microsoft.com/office/powerpoint/2010/main" val="15338655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6C25F-5D3A-794C-8A52-5E1200FF7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 equations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372EFC-08FB-E747-8B00-04118167F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108" y="2116335"/>
            <a:ext cx="4203700" cy="1181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704050-BA55-8E41-8671-F7CEEBEBF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08" y="3653134"/>
            <a:ext cx="4013200" cy="116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43341A-B242-B448-A0A5-607E433DA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108" y="5177233"/>
            <a:ext cx="3784600" cy="69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390DA1-3175-5446-AE88-E11B3EC57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2416546"/>
            <a:ext cx="2401738" cy="5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255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A9B33-2D7C-924E-9F25-ED564144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Fixed point for v</a:t>
            </a:r>
            <a:r>
              <a:rPr lang="en-US" baseline="-25000" dirty="0">
                <a:solidFill>
                  <a:srgbClr val="33CCFF"/>
                </a:solidFill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3A7F06-C257-B245-A565-D54075F6A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988840"/>
            <a:ext cx="5544910" cy="38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740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C8831-7D05-A943-A71F-2BC0B2E2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Stability matrix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978C0-D25A-954C-B29D-07EADD310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3" y="1629996"/>
            <a:ext cx="1944216" cy="436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28B578-D463-1146-A3C7-AE5718198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233" y="2636912"/>
            <a:ext cx="26035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00C2EB-1381-1143-B14D-17C995131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83" y="4728265"/>
            <a:ext cx="4337634" cy="1092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BC6B19-4484-F147-9A7D-0CEA3331C6C5}"/>
              </a:ext>
            </a:extLst>
          </p:cNvPr>
          <p:cNvSpPr txBox="1"/>
          <p:nvPr/>
        </p:nvSpPr>
        <p:spPr>
          <a:xfrm>
            <a:off x="971600" y="1484784"/>
            <a:ext cx="3456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fixed point at</a:t>
            </a:r>
          </a:p>
        </p:txBody>
      </p:sp>
    </p:spTree>
    <p:extLst>
      <p:ext uri="{BB962C8B-B14F-4D97-AF65-F5344CB8AC3E}">
        <p14:creationId xmlns:p14="http://schemas.microsoft.com/office/powerpoint/2010/main" val="39579667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10346"/>
          </a:xfrm>
        </p:spPr>
        <p:txBody>
          <a:bodyPr/>
          <a:lstStyle/>
          <a:p>
            <a:r>
              <a:rPr lang="en-US" sz="4000" b="0" i="1" dirty="0">
                <a:solidFill>
                  <a:srgbClr val="FFFF00"/>
                </a:solidFill>
              </a:rPr>
              <a:t>Prediction of mass of Higgs boson ?</a:t>
            </a:r>
            <a:endParaRPr lang="de-DE" sz="4000" b="0" i="1" dirty="0">
              <a:solidFill>
                <a:srgbClr val="FFFF00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59" y="4293096"/>
            <a:ext cx="4439173" cy="125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411760" y="5805264"/>
            <a:ext cx="4461773" cy="4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4296BD-15FC-5341-9B90-918B8C903845}"/>
              </a:ext>
            </a:extLst>
          </p:cNvPr>
          <p:cNvSpPr txBox="1"/>
          <p:nvPr/>
        </p:nvSpPr>
        <p:spPr>
          <a:xfrm>
            <a:off x="2627784" y="2708920"/>
            <a:ext cx="3977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needs             or A&gt;0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83C1FF-73DB-EA48-BE50-A6C0E29C6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549" y="2798731"/>
            <a:ext cx="1072902" cy="4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560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38742-109A-F645-B359-718B44BF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Quartic scalar coupling is irrelevant parameter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B37813-1C72-8841-B7D5-B2F90D7F8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0" y="1916832"/>
            <a:ext cx="5194300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1432F-A1D2-6F4E-B14B-59159A621F52}"/>
              </a:ext>
            </a:extLst>
          </p:cNvPr>
          <p:cNvSpPr txBox="1"/>
          <p:nvPr/>
        </p:nvSpPr>
        <p:spPr>
          <a:xfrm>
            <a:off x="2699792" y="5589240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Can be predicted !</a:t>
            </a:r>
          </a:p>
        </p:txBody>
      </p:sp>
    </p:spTree>
    <p:extLst>
      <p:ext uri="{BB962C8B-B14F-4D97-AF65-F5344CB8AC3E}">
        <p14:creationId xmlns:p14="http://schemas.microsoft.com/office/powerpoint/2010/main" val="30931823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9EAE-1407-3E47-B155-A3482374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637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Predictivity for Fermi scale ?</a:t>
            </a:r>
          </a:p>
        </p:txBody>
      </p:sp>
    </p:spTree>
    <p:extLst>
      <p:ext uri="{BB962C8B-B14F-4D97-AF65-F5344CB8AC3E}">
        <p14:creationId xmlns:p14="http://schemas.microsoft.com/office/powerpoint/2010/main" val="4033211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00ED-59F3-8D42-9640-4F42BA6E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Mass scales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C7DAD-7FB5-9F48-9732-D507DCC6A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Fermi scale </a:t>
            </a:r>
            <a:r>
              <a:rPr lang="en-US" dirty="0">
                <a:solidFill>
                  <a:srgbClr val="FFFF00"/>
                </a:solidFill>
              </a:rPr>
              <a:t>𝜑</a:t>
            </a:r>
            <a:r>
              <a:rPr lang="en-US" baseline="-25000" dirty="0">
                <a:solidFill>
                  <a:srgbClr val="FFFF00"/>
                </a:solidFill>
              </a:rPr>
              <a:t>0  </a:t>
            </a:r>
            <a:r>
              <a:rPr lang="en-US" dirty="0"/>
              <a:t>~ 100 GeV</a:t>
            </a:r>
          </a:p>
          <a:p>
            <a:r>
              <a:rPr lang="en-US" dirty="0"/>
              <a:t>Planck mass </a:t>
            </a:r>
            <a:r>
              <a:rPr lang="en-US" dirty="0">
                <a:solidFill>
                  <a:srgbClr val="FFFF00"/>
                </a:solidFill>
              </a:rPr>
              <a:t>M</a:t>
            </a:r>
            <a:r>
              <a:rPr lang="en-US" dirty="0"/>
              <a:t> ~ 10</a:t>
            </a:r>
            <a:r>
              <a:rPr lang="en-US" baseline="30000" dirty="0"/>
              <a:t>18</a:t>
            </a:r>
            <a:r>
              <a:rPr lang="en-US" dirty="0"/>
              <a:t> GeV </a:t>
            </a:r>
          </a:p>
          <a:p>
            <a:r>
              <a:rPr lang="en-US" dirty="0"/>
              <a:t>Gravity at Fermi scale is very weak : How can it influence the effective potential for the Higgs scalar and the mass of the Higgs boson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4C0ED-F1C0-B24A-BAD6-861E1900C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4509120"/>
            <a:ext cx="2731895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216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E0D50-AEC5-E14B-91F0-AB4AA3D2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Higgs mass term is irrelevant for strong enough gravity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976E0-C81F-8A44-BCF6-D59C1F462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0" y="2060848"/>
            <a:ext cx="48641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30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5F944-61F0-984E-8CA9-24920763B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Critical exponent for Higgs mass term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3F44E3-2A30-DB49-A289-054837E0B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1556792"/>
            <a:ext cx="4889500" cy="336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7BA23-D20A-B24D-9491-458793369AEB}"/>
              </a:ext>
            </a:extLst>
          </p:cNvPr>
          <p:cNvSpPr txBox="1"/>
          <p:nvPr/>
        </p:nvSpPr>
        <p:spPr>
          <a:xfrm>
            <a:off x="755576" y="5301208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suitable particle content of model:</a:t>
            </a:r>
          </a:p>
          <a:p>
            <a:r>
              <a:rPr lang="en-US" dirty="0">
                <a:solidFill>
                  <a:srgbClr val="FFFF00"/>
                </a:solidFill>
              </a:rPr>
              <a:t>Higgs mass term is an irrelevant parameter</a:t>
            </a:r>
          </a:p>
        </p:txBody>
      </p:sp>
    </p:spTree>
    <p:extLst>
      <p:ext uri="{BB962C8B-B14F-4D97-AF65-F5344CB8AC3E}">
        <p14:creationId xmlns:p14="http://schemas.microsoft.com/office/powerpoint/2010/main" val="12553128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5FC74A-307B-CA48-94FB-9DF35EB2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Gauge hierarchy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55B330-1109-D041-BE4B-550FC32CE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363272" cy="3993307"/>
          </a:xfrm>
        </p:spPr>
        <p:txBody>
          <a:bodyPr/>
          <a:lstStyle/>
          <a:p>
            <a:r>
              <a:rPr lang="en-US" dirty="0"/>
              <a:t>Possible explanation of small parameter : distance from second order vacuum electroweak phase transition is </a:t>
            </a:r>
            <a:r>
              <a:rPr lang="en-US" b="1" dirty="0">
                <a:solidFill>
                  <a:srgbClr val="FFFF00"/>
                </a:solidFill>
              </a:rPr>
              <a:t>irrelevant parameter                      </a:t>
            </a:r>
            <a:r>
              <a:rPr lang="en-US" dirty="0"/>
              <a:t>at UV – fixed point</a:t>
            </a:r>
          </a:p>
        </p:txBody>
      </p:sp>
    </p:spTree>
    <p:extLst>
      <p:ext uri="{BB962C8B-B14F-4D97-AF65-F5344CB8AC3E}">
        <p14:creationId xmlns:p14="http://schemas.microsoft.com/office/powerpoint/2010/main" val="33640497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C72FF-758B-5B40-B0C0-E8898C24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824"/>
            <a:ext cx="6840760" cy="2683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7C141-FF1B-F141-80CF-62447AB8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404" y="4869160"/>
            <a:ext cx="3788729" cy="6480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95E2A8-852F-9249-8729-8000D07CC085}"/>
              </a:ext>
            </a:extLst>
          </p:cNvPr>
          <p:cNvSpPr/>
          <p:nvPr/>
        </p:nvSpPr>
        <p:spPr>
          <a:xfrm>
            <a:off x="1763688" y="5660379"/>
            <a:ext cx="5760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err="1">
                <a:effectLst/>
                <a:latin typeface="arial" panose="020B0604020202020204" pitchFamily="34" charset="0"/>
              </a:rPr>
              <a:t>Phys.Lett</a:t>
            </a:r>
            <a:r>
              <a:rPr lang="de-DE" sz="1400" b="1" dirty="0">
                <a:effectLst/>
                <a:latin typeface="arial" panose="020B0604020202020204" pitchFamily="34" charset="0"/>
              </a:rPr>
              <a:t>. B770 (2017) 268-271</a:t>
            </a:r>
            <a:endParaRPr lang="en-US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815FE8-A2B1-884A-936A-8CB6828D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Possible explanation of gauge hierarchy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93815-8116-214F-91AC-B65FCB24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44" y="3296822"/>
            <a:ext cx="2160240" cy="420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D9BD2-B023-6148-A286-C1A071E28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857798"/>
            <a:ext cx="977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217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20AF1-69DF-4A42-8BAC-B5CB3E6B6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Prediction of Fermi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DF2FC-8369-E144-B525-B19B93DF2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If scalar mass term is irrelevant and vacuum electroweak phase transition would be precisely second order: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The Fermi scale would be predicted to be zero !</a:t>
            </a:r>
          </a:p>
          <a:p>
            <a:r>
              <a:rPr lang="en-US" sz="2800" dirty="0"/>
              <a:t>Running gauge and Yukawa couplings in standard model imply that vacuum electroweak phase transition is not precisely second order. Small effect.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Small Fermi scale and huge gauge hierarchy expected.</a:t>
            </a:r>
          </a:p>
          <a:p>
            <a:r>
              <a:rPr lang="en-US" sz="2800" dirty="0"/>
              <a:t>May be a couple of orders too small as compared to observation ? Not known definitely.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5389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1832-AD74-7E42-A0F6-EEC82CE2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3802434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Quantum gravity prediction for the cosmological “constant” ?</a:t>
            </a:r>
          </a:p>
        </p:txBody>
      </p:sp>
    </p:spTree>
    <p:extLst>
      <p:ext uri="{BB962C8B-B14F-4D97-AF65-F5344CB8AC3E}">
        <p14:creationId xmlns:p14="http://schemas.microsoft.com/office/powerpoint/2010/main" val="35602424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627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vanishing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cosmological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„</a:t>
            </a:r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 dirty="0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3794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small dimensionless number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435280" cy="3633788"/>
          </a:xfrm>
        </p:spPr>
        <p:txBody>
          <a:bodyPr/>
          <a:lstStyle/>
          <a:p>
            <a:pPr>
              <a:defRPr/>
            </a:pPr>
            <a:r>
              <a:rPr lang="en-US" dirty="0"/>
              <a:t>needs two intrinsic mass scales</a:t>
            </a:r>
          </a:p>
          <a:p>
            <a:pPr>
              <a:defRPr/>
            </a:pPr>
            <a:r>
              <a:rPr lang="en-US" dirty="0"/>
              <a:t>standard approach :V and M ( cosmological constant and Planck mass )</a:t>
            </a:r>
          </a:p>
          <a:p>
            <a:pPr>
              <a:defRPr/>
            </a:pPr>
            <a:r>
              <a:rPr lang="en-US" dirty="0"/>
              <a:t>variable gravity : Planck mass moving to infinity , with fixed V         </a:t>
            </a:r>
            <a:r>
              <a:rPr lang="en-US" dirty="0">
                <a:solidFill>
                  <a:srgbClr val="FFFF00"/>
                </a:solidFill>
              </a:rPr>
              <a:t>ratio vanishes asymptotically </a:t>
            </a:r>
            <a:r>
              <a:rPr lang="en-US" dirty="0"/>
              <a:t>!</a:t>
            </a:r>
          </a:p>
        </p:txBody>
      </p:sp>
      <p:sp>
        <p:nvSpPr>
          <p:cNvPr id="4" name="Pfeil nach rechts 3"/>
          <p:cNvSpPr/>
          <p:nvPr/>
        </p:nvSpPr>
        <p:spPr bwMode="auto">
          <a:xfrm>
            <a:off x="3131840" y="4797152"/>
            <a:ext cx="432048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3070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 in </a:t>
            </a:r>
            <a:r>
              <a:rPr lang="de-DE" dirty="0" err="1">
                <a:solidFill>
                  <a:srgbClr val="33CCFF"/>
                </a:solidFill>
              </a:rPr>
              <a:t>scaling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frame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</p:spTree>
    <p:extLst>
      <p:ext uri="{BB962C8B-B14F-4D97-AF65-F5344CB8AC3E}">
        <p14:creationId xmlns:p14="http://schemas.microsoft.com/office/powerpoint/2010/main" val="19738750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10719</TotalTime>
  <Words>2522</Words>
  <Application>Microsoft Macintosh PowerPoint</Application>
  <PresentationFormat>On-screen Show (4:3)</PresentationFormat>
  <Paragraphs>509</Paragraphs>
  <Slides>124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30" baseType="lpstr">
      <vt:lpstr>MS PGothic</vt:lpstr>
      <vt:lpstr>Arial</vt:lpstr>
      <vt:lpstr>Arial</vt:lpstr>
      <vt:lpstr>Garamond</vt:lpstr>
      <vt:lpstr>Wingdings</vt:lpstr>
      <vt:lpstr>Strömung</vt:lpstr>
      <vt:lpstr>Quantum  gravity predictions  for particle physics</vt:lpstr>
      <vt:lpstr>Prediction of mass of Higgs boson</vt:lpstr>
      <vt:lpstr>Why can quantum gravity make predictions for particle physics ?</vt:lpstr>
      <vt:lpstr>Spontaneous symmetry breaking</vt:lpstr>
      <vt:lpstr>Scalar potential</vt:lpstr>
      <vt:lpstr>Radial mode and  Goldstone mode</vt:lpstr>
      <vt:lpstr>Quartic scalar coupling</vt:lpstr>
      <vt:lpstr>Why can quantum gravity make predictions for quartic scalar coupling ?</vt:lpstr>
      <vt:lpstr>Mass scales</vt:lpstr>
      <vt:lpstr>Quantum fluctuations induce running couplings</vt:lpstr>
      <vt:lpstr>Quantum fluctuations induce running couplings</vt:lpstr>
      <vt:lpstr>The mass of the Higgs boson, the great desert, and asymptotic safety of gravity</vt:lpstr>
      <vt:lpstr>key points</vt:lpstr>
      <vt:lpstr>PowerPoint Presentation</vt:lpstr>
      <vt:lpstr>PowerPoint Presentation</vt:lpstr>
      <vt:lpstr>Essential point for prediction of Higgs boson mass:</vt:lpstr>
      <vt:lpstr>Near Planck mass gravity is not weak !  Predictive power !</vt:lpstr>
      <vt:lpstr>Flowing couplings</vt:lpstr>
      <vt:lpstr>Renormalization group</vt:lpstr>
      <vt:lpstr>Graviton fluctuations erase  quartic scalar coupling</vt:lpstr>
      <vt:lpstr>Fixed point</vt:lpstr>
      <vt:lpstr>Gravitational contribution to running quartic coupling</vt:lpstr>
      <vt:lpstr>Strength of gravity</vt:lpstr>
      <vt:lpstr>Strength of gravity</vt:lpstr>
      <vt:lpstr>Gravitational contribution to running quartic coupling</vt:lpstr>
      <vt:lpstr>Flowing dimensionless Planck mass</vt:lpstr>
      <vt:lpstr>Universality of gravity</vt:lpstr>
      <vt:lpstr>Universality of gravity</vt:lpstr>
      <vt:lpstr>Flowing dimensionless Planck mass</vt:lpstr>
      <vt:lpstr>Flowing dimensionless Planck mass</vt:lpstr>
      <vt:lpstr>Flowing dimensionless Planck mass</vt:lpstr>
      <vt:lpstr>Fixed point  and flow away from fixed point</vt:lpstr>
      <vt:lpstr>Weak and constant gravity</vt:lpstr>
      <vt:lpstr>Gravitational contribution to running quartic coupling</vt:lpstr>
      <vt:lpstr>UV – fixed point for quartic coupling</vt:lpstr>
      <vt:lpstr>  Quantum Gravity   </vt:lpstr>
      <vt:lpstr>Asymptotic safety of  quantum gravity</vt:lpstr>
      <vt:lpstr>Asymptotic safety     Asymptotic freedom</vt:lpstr>
      <vt:lpstr>Ultraviolet fixed point</vt:lpstr>
      <vt:lpstr>Scale symmetry and fixed points</vt:lpstr>
      <vt:lpstr>Gravity scale symmetry</vt:lpstr>
      <vt:lpstr>At UV – fixed point:  gravity scale symmetry is  exact quantum scale symmetry</vt:lpstr>
      <vt:lpstr>Quantum scale symmetry</vt:lpstr>
      <vt:lpstr>Ultraviolet fixed point for  quantum gravity</vt:lpstr>
      <vt:lpstr>UV- fixed point for quantum gravity </vt:lpstr>
      <vt:lpstr>Necessity of UV – fixed point</vt:lpstr>
      <vt:lpstr>Enhanced predictivity for  UV – fixed point</vt:lpstr>
      <vt:lpstr>Fixed points</vt:lpstr>
      <vt:lpstr>Stability matrix</vt:lpstr>
      <vt:lpstr>Critical exponents</vt:lpstr>
      <vt:lpstr>Irrelevant parameters</vt:lpstr>
      <vt:lpstr>Relevant and irrelevant parameters</vt:lpstr>
      <vt:lpstr>Predictivity at fixed point</vt:lpstr>
      <vt:lpstr>a prediction…</vt:lpstr>
      <vt:lpstr>Prediction of Higgs boson mass:</vt:lpstr>
      <vt:lpstr>How to compute non-perturbative  quantum gravity effects ?</vt:lpstr>
      <vt:lpstr>Quantum gravity computation by  functional renormalization</vt:lpstr>
      <vt:lpstr>Exact renormalization group equation</vt:lpstr>
      <vt:lpstr>Functional flow equation for scale dependent effective action</vt:lpstr>
      <vt:lpstr>Exact renormalization group equation</vt:lpstr>
      <vt:lpstr>PowerPoint Presentation</vt:lpstr>
      <vt:lpstr>PowerPoint Presentation</vt:lpstr>
      <vt:lpstr>Almost scale invariant primordial fluctuation spectrum seeds all structure in the universe</vt:lpstr>
      <vt:lpstr>functional renormalization : flowing action</vt:lpstr>
      <vt:lpstr>flowing action</vt:lpstr>
      <vt:lpstr>Ultraviolet fixed point</vt:lpstr>
      <vt:lpstr>flow of functions</vt:lpstr>
      <vt:lpstr>Effective potential includes all fluctuations</vt:lpstr>
      <vt:lpstr>      Scalar field theory</vt:lpstr>
      <vt:lpstr>Flow equation for average potential</vt:lpstr>
      <vt:lpstr>Simple one loop structure –nevertheless (almost) exact</vt:lpstr>
      <vt:lpstr>Critical exponents , d=3</vt:lpstr>
      <vt:lpstr>Computation of graviton contribution</vt:lpstr>
      <vt:lpstr>Graviton propagator G</vt:lpstr>
      <vt:lpstr>Graviton contribution to flow of cosmological constant V</vt:lpstr>
      <vt:lpstr>Graviton contribution to flow of  effective scalar potential :</vt:lpstr>
      <vt:lpstr>Graviton contribution to flow of  quartic scalar coupling : </vt:lpstr>
      <vt:lpstr>Graviton contributions to  effective potential for Higgs field h</vt:lpstr>
      <vt:lpstr>Graviton contributions to  quartic Higgs coupling</vt:lpstr>
      <vt:lpstr>Gravity contributions to running  couplings in standard model</vt:lpstr>
      <vt:lpstr>Essential point for prediction of Higgs boson mass:</vt:lpstr>
      <vt:lpstr>Relevant and irrelevant dimensionless couplings for Higgs potential</vt:lpstr>
      <vt:lpstr>Effective potential near origin</vt:lpstr>
      <vt:lpstr>Flow equations</vt:lpstr>
      <vt:lpstr>Fixed point for v0</vt:lpstr>
      <vt:lpstr>Stability matrix</vt:lpstr>
      <vt:lpstr>Prediction of mass of Higgs boson ?</vt:lpstr>
      <vt:lpstr>Quartic scalar coupling is irrelevant parameter</vt:lpstr>
      <vt:lpstr>Predictivity for Fermi scale ?</vt:lpstr>
      <vt:lpstr>Higgs mass term is irrelevant for strong enough gravity</vt:lpstr>
      <vt:lpstr>Critical exponent for Higgs mass term</vt:lpstr>
      <vt:lpstr>Gauge hierarchy</vt:lpstr>
      <vt:lpstr>Possible explanation of gauge hierarchy</vt:lpstr>
      <vt:lpstr>Prediction of Fermi scale</vt:lpstr>
      <vt:lpstr>Quantum gravity prediction for the cosmological “constant” ?</vt:lpstr>
      <vt:lpstr>Variable Gravity</vt:lpstr>
      <vt:lpstr>Asymptotically vanishing cosmological „constant“</vt:lpstr>
      <vt:lpstr>small dimensionless number ?</vt:lpstr>
      <vt:lpstr>Variable Gravity in scaling frame</vt:lpstr>
      <vt:lpstr>Variable gravity in Einstein frame</vt:lpstr>
      <vt:lpstr>Quintessence</vt:lpstr>
      <vt:lpstr>Prediction :   homogeneous dark energy influences recent cosmology  - of same order as dark matter -</vt:lpstr>
      <vt:lpstr>Quantum gravity restricts the increase of scalar potential for large fields</vt:lpstr>
      <vt:lpstr>Quantum gravity with scalar field</vt:lpstr>
      <vt:lpstr>Infrared flow in gravity</vt:lpstr>
      <vt:lpstr>Graviton contribution to flow of scalar potential</vt:lpstr>
      <vt:lpstr>Flow equation for v</vt:lpstr>
      <vt:lpstr>Flow of v for  different initial conditions</vt:lpstr>
      <vt:lpstr>Infrared value of effective scalar potential for k/𝜒 → 0</vt:lpstr>
      <vt:lpstr>Graviton fluctuations erase  the cosmological constant</vt:lpstr>
      <vt:lpstr>Graviton barrier and solution of the cosmological constant problem</vt:lpstr>
      <vt:lpstr>Normalization of scalar field</vt:lpstr>
      <vt:lpstr>In quantum gravity,  the graviton fluctuations can  play an important role on  distances as large as the  size of the Universe</vt:lpstr>
      <vt:lpstr>Reason : instability of graviton propagator  in flat space for V&gt;0</vt:lpstr>
      <vt:lpstr>Graviton barrier</vt:lpstr>
      <vt:lpstr>Graviton barrier and solution of the cosmological constant problem</vt:lpstr>
      <vt:lpstr>Asymptotically vanishing cosmological „constant“</vt:lpstr>
      <vt:lpstr>Predictions of quantum gravity ?</vt:lpstr>
      <vt:lpstr>Conclusions</vt:lpstr>
      <vt:lpstr>PowerPoint Presentation</vt:lpstr>
      <vt:lpstr>Gauge invariant flow equation involves projection on physical fluctuations</vt:lpstr>
      <vt:lpstr>Closed flow equation</vt:lpstr>
      <vt:lpstr>On shell graviton propagator</vt:lpstr>
      <vt:lpstr>IR – instability for graviton fluctuations</vt:lpstr>
    </vt:vector>
  </TitlesOfParts>
  <Company>Theoretische Physik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579</cp:revision>
  <cp:lastPrinted>2019-03-11T09:40:50Z</cp:lastPrinted>
  <dcterms:created xsi:type="dcterms:W3CDTF">2003-07-05T08:41:24Z</dcterms:created>
  <dcterms:modified xsi:type="dcterms:W3CDTF">2019-03-19T21:58:41Z</dcterms:modified>
</cp:coreProperties>
</file>