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1273" r:id="rId2"/>
    <p:sldId id="1297" r:id="rId3"/>
    <p:sldId id="1279" r:id="rId4"/>
    <p:sldId id="1275" r:id="rId5"/>
    <p:sldId id="1277" r:id="rId6"/>
    <p:sldId id="1276" r:id="rId7"/>
    <p:sldId id="1278" r:id="rId8"/>
    <p:sldId id="1298" r:id="rId9"/>
    <p:sldId id="1280" r:id="rId10"/>
    <p:sldId id="1312" r:id="rId11"/>
    <p:sldId id="1313" r:id="rId12"/>
    <p:sldId id="1282" r:id="rId13"/>
    <p:sldId id="1283" r:id="rId14"/>
    <p:sldId id="1296" r:id="rId15"/>
    <p:sldId id="1284" r:id="rId16"/>
    <p:sldId id="1285" r:id="rId17"/>
    <p:sldId id="1286" r:id="rId18"/>
    <p:sldId id="1287" r:id="rId19"/>
    <p:sldId id="1288" r:id="rId20"/>
    <p:sldId id="1295" r:id="rId21"/>
    <p:sldId id="1289" r:id="rId22"/>
    <p:sldId id="1300" r:id="rId23"/>
    <p:sldId id="1301" r:id="rId24"/>
    <p:sldId id="1316" r:id="rId25"/>
    <p:sldId id="1302" r:id="rId26"/>
    <p:sldId id="1304" r:id="rId27"/>
    <p:sldId id="1293" r:id="rId28"/>
    <p:sldId id="1303" r:id="rId29"/>
    <p:sldId id="1292" r:id="rId30"/>
    <p:sldId id="1290" r:id="rId31"/>
    <p:sldId id="1291" r:id="rId32"/>
    <p:sldId id="1305" r:id="rId33"/>
    <p:sldId id="1294" r:id="rId34"/>
    <p:sldId id="1306" r:id="rId35"/>
    <p:sldId id="1265" r:id="rId36"/>
    <p:sldId id="1307" r:id="rId37"/>
    <p:sldId id="1308" r:id="rId38"/>
    <p:sldId id="1309" r:id="rId39"/>
    <p:sldId id="1314" r:id="rId40"/>
    <p:sldId id="1315" r:id="rId41"/>
    <p:sldId id="1317" r:id="rId42"/>
    <p:sldId id="1250" r:id="rId43"/>
    <p:sldId id="1310" r:id="rId44"/>
    <p:sldId id="1257" r:id="rId45"/>
    <p:sldId id="1077" r:id="rId46"/>
    <p:sldId id="1271" r:id="rId47"/>
    <p:sldId id="1311" r:id="rId48"/>
    <p:sldId id="1231" r:id="rId49"/>
    <p:sldId id="1165" r:id="rId50"/>
    <p:sldId id="1269" r:id="rId51"/>
    <p:sldId id="1249" r:id="rId52"/>
    <p:sldId id="1254" r:id="rId53"/>
    <p:sldId id="1256" r:id="rId54"/>
    <p:sldId id="1237" r:id="rId55"/>
    <p:sldId id="853" r:id="rId56"/>
    <p:sldId id="1163" r:id="rId5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Garamond"/>
        <a:ea typeface="Garamond"/>
        <a:cs typeface="Garamond"/>
        <a:sym typeface="Garamond"/>
      </a:defRPr>
    </a:lvl9pPr>
  </p:defaultTextStyle>
  <p:extLst>
    <p:ext uri="{521415D9-36F7-43E2-AB2F-B90AF26B5E84}">
      <p14:sectionLst xmlns:p14="http://schemas.microsoft.com/office/powerpoint/2010/main">
        <p14:section name="Default Section" id="{066542F9-6275-9B43-9FD9-B0729A69C557}">
          <p14:sldIdLst>
            <p14:sldId id="1273"/>
            <p14:sldId id="1297"/>
            <p14:sldId id="1279"/>
            <p14:sldId id="1275"/>
            <p14:sldId id="1277"/>
            <p14:sldId id="1276"/>
            <p14:sldId id="1278"/>
            <p14:sldId id="1298"/>
            <p14:sldId id="1280"/>
            <p14:sldId id="1312"/>
            <p14:sldId id="1313"/>
            <p14:sldId id="1282"/>
            <p14:sldId id="1283"/>
            <p14:sldId id="1296"/>
            <p14:sldId id="1284"/>
            <p14:sldId id="1285"/>
            <p14:sldId id="1286"/>
            <p14:sldId id="1287"/>
            <p14:sldId id="1288"/>
            <p14:sldId id="1295"/>
            <p14:sldId id="1289"/>
            <p14:sldId id="1300"/>
            <p14:sldId id="1301"/>
            <p14:sldId id="1316"/>
            <p14:sldId id="1302"/>
            <p14:sldId id="1304"/>
            <p14:sldId id="1293"/>
            <p14:sldId id="1303"/>
            <p14:sldId id="1292"/>
            <p14:sldId id="1290"/>
            <p14:sldId id="1291"/>
            <p14:sldId id="1305"/>
            <p14:sldId id="1294"/>
            <p14:sldId id="1306"/>
            <p14:sldId id="1265"/>
            <p14:sldId id="1307"/>
            <p14:sldId id="1308"/>
            <p14:sldId id="1309"/>
            <p14:sldId id="1314"/>
            <p14:sldId id="1315"/>
            <p14:sldId id="1317"/>
            <p14:sldId id="1250"/>
            <p14:sldId id="1310"/>
            <p14:sldId id="1257"/>
            <p14:sldId id="1077"/>
            <p14:sldId id="1271"/>
            <p14:sldId id="1311"/>
            <p14:sldId id="1231"/>
            <p14:sldId id="1165"/>
            <p14:sldId id="1269"/>
            <p14:sldId id="1249"/>
            <p14:sldId id="1254"/>
            <p14:sldId id="1256"/>
            <p14:sldId id="1237"/>
            <p14:sldId id="853"/>
            <p14:sldId id="11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FFC"/>
    <a:srgbClr val="0DFF1A"/>
    <a:srgbClr val="09F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EC"/>
          </a:solidFill>
        </a:fill>
      </a:tcStyle>
    </a:wholeTbl>
    <a:band2H>
      <a:tcTxStyle/>
      <a:tcStyle>
        <a:tcBdr/>
        <a:fill>
          <a:solidFill>
            <a:srgbClr val="E6EFF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D"/>
          </a:solidFill>
        </a:fill>
      </a:tcStyle>
    </a:wholeTbl>
    <a:band2H>
      <a:tcTxStyle/>
      <a:tcStyle>
        <a:tcBdr/>
        <a:fill>
          <a:solidFill>
            <a:srgbClr val="E6E7E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8"/>
    <p:restoredTop sz="94607"/>
  </p:normalViewPr>
  <p:slideViewPr>
    <p:cSldViewPr snapToGrid="0" snapToObjects="1">
      <p:cViewPr varScale="1">
        <p:scale>
          <a:sx n="124" d="100"/>
          <a:sy n="124" d="100"/>
        </p:scale>
        <p:origin x="17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3T14:51:24.2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0 168 24575,'17'0'0,"-3"-1"0,-5-1 0,1-2 0,0 1 0,0 0 0,0 1 0,-4 1 0,1 0 0,-1-1 0,1 0 0,1 1 0,-1 1 0,1-1 0,-1 1 0,1 0 0,-1-2 0,1 0 0,-1 0 0,0 0 0,1 1 0,0 0 0,3-2 0,1 0 0,2 0 0,2-1 0,1 0 0,0 0 0,2-2 0,0 1 0,3-2 0,2 1 0,1-1 0,1-2 0,-1 0 0,-3 0 0,-3 0 0,0 2 0,-5 2 0,-3 2 0,-3 1 0,-2 0 0,2 1 0,0 1 0,-1 0 0,1 0 0,-1 0 0,0-1 0,0 1 0,2 0 0,2 0 0,3 0 0,2 0 0,3 0 0,3 0 0,1 0 0,1 0 0,1 0 0,-3 0 0,-1-1 0,-2-1 0,-2-1 0,0-1 0,-1 1 0,-1-1 0,-3 1 0,0 1 0,-2 0 0,-2 1 0,0 1 0,0 0 0,-1 0 0,0 0 0,1-1 0,2 1 0,-1 0 0,0 0 0,0 0 0,3 0 0,3 0 0,3 0 0,0 0 0,1 0 0,1 0 0,0 0 0,3 0 0,-1 0 0,1 0 0,0 0 0,-2 0 0,-1 0 0,-3 0 0,-1 0 0,-2 0 0,-1 0 0,-3 0 0,0 0 0,-3 0 0,0 0 0,-1 0 0,1 0 0,-1 0 0,2 0 0,-1 0 0,0 0 0,1 0 0,-1 0 0,0 0 0,-1 0 0,1 0 0,3 0 0,3 0 0,3 0 0,3 0 0,0 0 0,3 0 0,3 0 0,0 0 0,0 0 0,0 0 0,-2 0 0,1 0 0,-2 0 0,-2 0 0,-2 0 0,-3 0 0,-2 0 0,-1 0 0,1 0 0,-1 0 0,2 0 0,0 0 0,-1 0 0,0 0 0,-1 0 0,-2 0 0,0 0 0,0 0 0,-2 0 0,0 0 0,-1 0 0,0 0 0,-1 0 0,1 0 0,0 0 0,0 0 0,0 0 0,3 0 0,2 0 0,2 0 0,3 0 0,-1 0 0,1 0 0,-1 0 0,0 0 0,-1 0 0,0 0 0,-1 0 0,1 0 0,1 0 0,-1 0 0,0 0 0,-2 0 0,-3 0 0,0 0 0,0 0 0,1 0 0,-1 0 0,-1 0 0,-1 0 0,-1 0 0,1 0 0,0 0 0,3 0 0,-1 0 0,1 0 0,0 0 0,0 0 0,-1 0 0,2 0 0,-2 0 0,1 0 0,0 0 0,0 2 0,-1 0 0,1 0 0,0 0 0,-1-2 0,-1 0 0,-2 0 0,1 0 0,1 0 0,1 1 0,2 1 0,1 0 0,3 0 0,1-2 0,0 1 0,4-1 0,-1 0 0,2 0 0,2 0 0,-1 0 0,2 0 0,-3 0 0,1 0 0,-2 0 0,1 0 0,-2 0 0,-1 0 0,0 0 0,1 0 0,1 0 0,1 0 0,1 0 0,-1 0 0,1 0 0,-2 0 0,-2 0 0,-2-2 0,-2 0 0,-1-1 0,-1 1 0,-1 2 0,-1 0 0,0 0 0,0 0 0,0 0 0,0 0 0,0 0 0,2 0 0,0 0 0,1 0 0,0 0 0,-1 0 0,1 0 0,0 0 0,-1 0 0,2 0 0,-1 0 0,-1 0 0,-1 0 0,-1 0 0,-2 0 0,2 0 0,-1 0 0,0 0 0,3 0 0,1 0 0,4 0 0,2 0 0,2 0 0,0 0 0,1 0 0,2 0 0,0 0 0,3 0 0,-1 0 0,0 0 0,0 0 0,-4 0 0,-2 0 0,-2 0 0,-2 0 0,3 0 0,0 0 0,0 0 0,-1 0 0,-3 0 0,-1 0 0,0 0 0,0 0 0,0 0 0,-3 0 0,0 0 0,-1 0 0,-1 0 0,1 0 0,-2 0 0,0 0 0,1 0 0,-1 0 0,2 0 0,0 0 0,1 2 0,2 1 0,1 1 0,1 2 0,1-2 0,0 1 0,2-1 0,1-2 0,0 0 0,2 0 0,-1 1 0,2-1 0,-2 0 0,-1-2 0,0 0 0,1 0 0,3 0 0,1 0 0,0 0 0,0 0 0,-2 0 0,-3 0 0,0 0 0,-2 0 0,-1 0 0,-2 0 0,0 0 0,-3 0 0,-2 0 0,0 2 0,-3 0 0,0 0 0,-1 1 0,1-1 0,1-1 0,1 2 0,1 0 0,0-1 0,-2-1 0,2 0 0,0-1 0,0 0 0,1 0 0,1 0 0,3 0 0,0 0 0,-1 0 0,0 0 0,-2 0 0,1 0 0,-1 0 0,-1 0 0,0 0 0,0 0 0,-1 0 0,2 0 0,2 0 0,0 0 0,3 0 0,-1 0 0,1 0 0,0 0 0,0 0 0,0 0 0,0 0 0,-1 0 0,1 0 0,-1 0 0,-2 0 0,-2 0 0,0 0 0,1 0 0,3 0 0,0-2 0,1 0 0,0-1 0,0-2 0,0 3 0,0 0 0,0 1 0,0 1 0,-1 0 0,1-2 0,1 0 0,0 0 0,-1 0 0,2 2 0,0 0 0,2-1 0,3-1 0,0-1 0,1 0 0,0 0 0,0 0 0,0-1 0,-2 2 0,2-1 0,0 1 0,-2 1 0,2 1 0,-1 0 0,1 0 0,-1 0 0,-1 0 0,1 0 0,0 0 0,3 0 0,0 0 0,1 0 0,-2 0 0,-1 0 0,-2 0 0,0 0 0,0 0 0,-3 0 0,0 0 0,-3 0 0,-1 0 0,-1 0 0,-1 0 0,-2 0 0,0 0 0,2 0 0,1 0 0,1 0 0,0 0 0,3 0 0,1 0 0,2 0 0,1 0 0,2 0 0,3 0 0,0 0 0,-1 0 0,1 0 0,3 0 0,0 0 0,-1 0 0,0 0 0,-6 0 0,0 0 0,-2 0 0,0 0 0,2 0 0,1 0 0,2 0 0,-1 0 0,0 0 0,-4 0 0,1 0 0,-1 0 0,1 0 0,-1 0 0,-2 0 0,-2 0 0,-1 0 0,-2 0 0,-1 0 0,0 0 0,1 0 0,1 0 0,3 0 0,0 0 0,1 0 0,1 0 0,-1 0 0,2 0 0,0 0 0,1 0 0,-1 0 0,-2 0 0,2 0 0,-3 0 0,1 0 0,-3 0 0,-3 0 0,0 0 0,3 0 0,2 0 0,0 0 0,3 0 0,0 0 0,3 0 0,2 0 0,-2 0 0,0 0 0,-2 0 0,-5 0 0,-1 0 0,-5 0 0,-2 0 0,-1 0 0,-3 0 0,-2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806C94DF-01DE-6B41-9F48-4734AB9B9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94FF8E-4A3F-484D-BA70-D499B03940BF}" type="slidenum">
              <a:rPr lang="de-DE" altLang="de-DE" smtClean="0"/>
              <a:pPr>
                <a:spcBef>
                  <a:spcPct val="0"/>
                </a:spcBef>
              </a:pPr>
              <a:t>55</a:t>
            </a:fld>
            <a:endParaRPr lang="de-DE" altLang="de-DE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53D87A9-1E89-0147-AB09-0FC4A4393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E1FBA5E-497B-DF42-B328-B2CF6D04C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9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4"/>
          <p:cNvGrpSpPr/>
          <p:nvPr/>
        </p:nvGrpSpPr>
        <p:grpSpPr>
          <a:xfrm>
            <a:off x="0" y="0"/>
            <a:ext cx="9140826" cy="6850064"/>
            <a:chOff x="0" y="0"/>
            <a:chExt cx="9140825" cy="6850063"/>
          </a:xfrm>
        </p:grpSpPr>
        <p:grpSp>
          <p:nvGrpSpPr>
            <p:cNvPr id="78" name="Group 5"/>
            <p:cNvGrpSpPr/>
            <p:nvPr/>
          </p:nvGrpSpPr>
          <p:grpSpPr>
            <a:xfrm>
              <a:off x="2743200" y="3540125"/>
              <a:ext cx="6392863" cy="3309939"/>
              <a:chOff x="0" y="0"/>
              <a:chExt cx="6392862" cy="3309937"/>
            </a:xfrm>
          </p:grpSpPr>
          <p:sp>
            <p:nvSpPr>
              <p:cNvPr id="73" name="Freeform 6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4" name="Freeform 7"/>
              <p:cNvSpPr/>
              <p:nvPr/>
            </p:nvSpPr>
            <p:spPr>
              <a:xfrm>
                <a:off x="3876675" y="700087"/>
                <a:ext cx="1998663" cy="128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5" name="Freeform 8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6" name="Freeform 9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7" name="Freeform 10"/>
              <p:cNvSpPr/>
              <p:nvPr/>
            </p:nvSpPr>
            <p:spPr>
              <a:xfrm>
                <a:off x="4402137" y="138112"/>
                <a:ext cx="1981201" cy="85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79" name="Freeform 11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0" name="Freeform 12"/>
            <p:cNvSpPr/>
            <p:nvPr/>
          </p:nvSpPr>
          <p:spPr>
            <a:xfrm>
              <a:off x="0" y="0"/>
              <a:ext cx="9140826" cy="2819401"/>
            </a:xfrm>
            <a:prstGeom prst="rect">
              <a:avLst/>
            </a:prstGeom>
            <a:gradFill flip="none" rotWithShape="1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rgbClr val="E5E5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3E3311-FDCC-BA42-B9AF-FD3E1FD3E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F7CC8E-B71C-B444-BC97-C82C865F87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1190-17A2-D14F-8B5D-F34106845F7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4667153-BC15-614F-92F7-80B64087418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93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F1E64D1-CFDE-CC45-9400-30EFD6664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BE7D6B6-5D7D-B14B-B63C-BDE8F60F28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8509-7EB0-BB4A-989D-75717F9DD4E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6385095-217D-1845-A559-18714B8FBA4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58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7" name="Group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2" name="Shape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" name="Shape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" name="Shape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A7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" name="Shape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" name="Shape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D86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" name="Shape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399"/>
                </a:gs>
                <a:gs pos="100000">
                  <a:srgbClr val="002B8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Rectangle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6900" y="1682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27175"/>
            <a:ext cx="8229600" cy="4601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2pPr marL="783771" indent="-326571">
              <a:defRPr sz="3200">
                <a:solidFill>
                  <a:srgbClr val="F3FFEA"/>
                </a:solidFill>
              </a:defRPr>
            </a:lvl2pPr>
            <a:lvl3pPr marL="1219200" indent="-304800">
              <a:defRPr sz="3200">
                <a:solidFill>
                  <a:srgbClr val="00FFEC"/>
                </a:solidFill>
              </a:defRPr>
            </a:lvl3pPr>
            <a:lvl4pPr marL="1737360" indent="-365760">
              <a:defRPr sz="3200">
                <a:solidFill>
                  <a:srgbClr val="FFFFFF"/>
                </a:solidFill>
              </a:defRPr>
            </a:lvl4pPr>
            <a:lvl5pPr marL="2235200" indent="-406400"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60395"/>
            <a:ext cx="273657" cy="26425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ransition spd="med"/>
  <p:txStyles>
    <p:title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457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914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1371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1828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05FFFD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42899" marR="0" indent="-342899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1pPr>
      <a:lvl2pPr marL="865414" marR="0" indent="-408214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2pPr>
      <a:lvl3pPr marL="1295400" marR="0" indent="-381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3pPr>
      <a:lvl4pPr marL="1828800" marR="0" indent="-4572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4pPr>
      <a:lvl5pPr marL="23368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5pPr>
      <a:lvl6pPr marL="27940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6pPr>
      <a:lvl7pPr marL="32512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7pPr>
      <a:lvl8pPr marL="37084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8pPr>
      <a:lvl9pPr marL="4165600" marR="0" indent="-5080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sz="4000" b="0" i="0" u="none" strike="noStrike" cap="none" spc="0" baseline="0">
          <a:solidFill>
            <a:srgbClr val="F1FF03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8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tiff"/><Relationship Id="rId5" Type="http://schemas.openxmlformats.org/officeDocument/2006/relationships/image" Target="../media/image52.tiff"/><Relationship Id="rId4" Type="http://schemas.openxmlformats.org/officeDocument/2006/relationships/image" Target="../media/image51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tiff"/><Relationship Id="rId5" Type="http://schemas.openxmlformats.org/officeDocument/2006/relationships/image" Target="../media/image56.tiff"/><Relationship Id="rId4" Type="http://schemas.openxmlformats.org/officeDocument/2006/relationships/image" Target="../media/image55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tiff"/><Relationship Id="rId5" Type="http://schemas.openxmlformats.org/officeDocument/2006/relationships/image" Target="../media/image52.tiff"/><Relationship Id="rId4" Type="http://schemas.openxmlformats.org/officeDocument/2006/relationships/image" Target="../media/image51.tif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873F12-6F08-EC65-CE92-267B63C7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52544" cy="26740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Quantum systems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from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probabilistic cellular automata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9998C-CB60-197F-4C75-3E07CE95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436" y="2948683"/>
            <a:ext cx="3654105" cy="347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13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B0C2B-04C4-D5C7-3FC3-40213C8E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9FFE2"/>
                </a:solidFill>
              </a:rPr>
              <a:t>Updating rule for random automaton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7719E-935E-E0A9-D807-F9048517F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22" y="1661417"/>
            <a:ext cx="4520128" cy="4633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27785-5DC7-9674-C1C5-1B211B467B72}"/>
              </a:ext>
            </a:extLst>
          </p:cNvPr>
          <p:cNvSpPr txBox="1"/>
          <p:nvPr/>
        </p:nvSpPr>
        <p:spPr>
          <a:xfrm>
            <a:off x="5835721" y="1828800"/>
            <a:ext cx="3041151" cy="440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Four types of bits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r</a:t>
            </a:r>
            <a:r>
              <a:rPr lang="en-US" sz="2000" dirty="0"/>
              <a:t>ight- and left- movers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red and green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At randomly distributed scattering points: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occupied bits change direction and color.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Repetition of distribution after certain number of time steps</a:t>
            </a:r>
          </a:p>
        </p:txBody>
      </p:sp>
    </p:spTree>
    <p:extLst>
      <p:ext uri="{BB962C8B-B14F-4D97-AF65-F5344CB8AC3E}">
        <p14:creationId xmlns:p14="http://schemas.microsoft.com/office/powerpoint/2010/main" val="34559941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B0C2B-04C4-D5C7-3FC3-40213C8E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9FFE2"/>
                </a:solidFill>
              </a:rPr>
              <a:t>Cellular automaton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7719E-935E-E0A9-D807-F9048517F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22" y="1661417"/>
            <a:ext cx="4520128" cy="4633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27785-5DC7-9674-C1C5-1B211B467B72}"/>
              </a:ext>
            </a:extLst>
          </p:cNvPr>
          <p:cNvSpPr txBox="1"/>
          <p:nvPr/>
        </p:nvSpPr>
        <p:spPr>
          <a:xfrm>
            <a:off x="5835722" y="1787703"/>
            <a:ext cx="2979505" cy="440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Updating of bits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in cell (t, x)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is influenced only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by the cells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(t-𝜀, x-𝜀) and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(t-𝜀, x+𝜀).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Causal structure of QFT with light cones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DFF1A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9B4AE8C-1501-D8C2-3562-2CC27987B31B}"/>
              </a:ext>
            </a:extLst>
          </p:cNvPr>
          <p:cNvSpPr/>
          <p:nvPr/>
        </p:nvSpPr>
        <p:spPr>
          <a:xfrm>
            <a:off x="2527443" y="3300573"/>
            <a:ext cx="246580" cy="2568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3399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BACDD6-D9E5-0DD7-64E7-8FAB03A886FC}"/>
              </a:ext>
            </a:extLst>
          </p:cNvPr>
          <p:cNvSpPr/>
          <p:nvPr/>
        </p:nvSpPr>
        <p:spPr>
          <a:xfrm>
            <a:off x="2054582" y="3287730"/>
            <a:ext cx="246580" cy="2568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3399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831091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6F70-78EF-D146-8866-B91A8FCD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560832"/>
            <a:ext cx="8229600" cy="1609344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Probabilistic cellular automaton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FE191-7A45-9048-80C6-259B5031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77455"/>
            <a:ext cx="8542962" cy="284870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FFFF00"/>
                </a:solidFill>
              </a:rPr>
              <a:t>Probability distribution for initial configurations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i="1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FFFF00"/>
                </a:solidFill>
              </a:rPr>
              <a:t>                 deterministic updating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0125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EB087D-139C-F448-897E-D265C107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Probabilistic cellular automaton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7D35B8-FD46-E34C-AFE8-D1060EA33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7703"/>
            <a:ext cx="8131996" cy="479566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Probabilistic initial condition: </a:t>
            </a:r>
            <a:r>
              <a:rPr lang="en-US" sz="2800" dirty="0"/>
              <a:t>Specify at initial time t</a:t>
            </a:r>
            <a:r>
              <a:rPr lang="en-US" sz="2800" baseline="-25000" dirty="0"/>
              <a:t>in</a:t>
            </a:r>
            <a:r>
              <a:rPr lang="en-US" sz="2800" dirty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for each bit configuration      a probability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Evolution:</a:t>
            </a:r>
            <a:r>
              <a:rPr lang="en-US" sz="2800" dirty="0"/>
              <a:t> every given configuration      at t</a:t>
            </a:r>
            <a:r>
              <a:rPr lang="en-US" sz="2800" baseline="-25000" dirty="0"/>
              <a:t>in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propagates at t to a configuration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Updating rule: </a:t>
            </a:r>
            <a:r>
              <a:rPr lang="en-US" sz="2800" dirty="0"/>
              <a:t>specifies</a:t>
            </a:r>
          </a:p>
        </p:txBody>
      </p:sp>
      <p:pic>
        <p:nvPicPr>
          <p:cNvPr id="39939" name="Picture 5">
            <a:extLst>
              <a:ext uri="{FF2B5EF4-FFF2-40B4-BE49-F238E27FC236}">
                <a16:creationId xmlns:a16="http://schemas.microsoft.com/office/drawing/2014/main" id="{BC82AC81-A9D6-AE4C-AF58-C9980D9A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55" y="2376905"/>
            <a:ext cx="3587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>
            <a:extLst>
              <a:ext uri="{FF2B5EF4-FFF2-40B4-BE49-F238E27FC236}">
                <a16:creationId xmlns:a16="http://schemas.microsoft.com/office/drawing/2014/main" id="{173658CA-7AA0-9E49-9F8A-D293AE27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46" y="3916541"/>
            <a:ext cx="91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>
            <a:extLst>
              <a:ext uri="{FF2B5EF4-FFF2-40B4-BE49-F238E27FC236}">
                <a16:creationId xmlns:a16="http://schemas.microsoft.com/office/drawing/2014/main" id="{AD3E425E-040F-2A47-847C-A151E7BD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25" y="4749281"/>
            <a:ext cx="2140261" cy="54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>
            <a:extLst>
              <a:ext uri="{FF2B5EF4-FFF2-40B4-BE49-F238E27FC236}">
                <a16:creationId xmlns:a16="http://schemas.microsoft.com/office/drawing/2014/main" id="{5EC23630-E292-AD47-A780-594B5CBF3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68" y="5945005"/>
            <a:ext cx="1719063" cy="4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>
            <a:extLst>
              <a:ext uri="{FF2B5EF4-FFF2-40B4-BE49-F238E27FC236}">
                <a16:creationId xmlns:a16="http://schemas.microsoft.com/office/drawing/2014/main" id="{51CF602F-8F15-1F4B-9DB3-63D1E20C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28" y="2320827"/>
            <a:ext cx="877024" cy="4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>
            <a:extLst>
              <a:ext uri="{FF2B5EF4-FFF2-40B4-BE49-F238E27FC236}">
                <a16:creationId xmlns:a16="http://schemas.microsoft.com/office/drawing/2014/main" id="{F3F3B8F8-9A3F-CF4C-A29D-5C6E2F7E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40" y="3429000"/>
            <a:ext cx="3587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6F54B637-1F2F-9B41-BBE2-5F6A362CCD60}"/>
              </a:ext>
            </a:extLst>
          </p:cNvPr>
          <p:cNvSpPr/>
          <p:nvPr/>
        </p:nvSpPr>
        <p:spPr bwMode="auto">
          <a:xfrm>
            <a:off x="2034282" y="4886448"/>
            <a:ext cx="626724" cy="27350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2323C-45C5-89DD-B5B6-10B00CEF1C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3688" y="4418536"/>
            <a:ext cx="1932812" cy="19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7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6389-9234-25A9-C3C1-4EC7D594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Overall probability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7F950-E32E-15ED-FB75-A3D9E4879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Follow trajectory of some initial configuration</a:t>
            </a:r>
          </a:p>
          <a:p>
            <a:pPr marL="0" indent="0">
              <a:buNone/>
            </a:pPr>
            <a:r>
              <a:rPr lang="en-US" sz="2800" dirty="0"/>
              <a:t>Probabilities are equal for each point on trajectory</a:t>
            </a:r>
          </a:p>
          <a:p>
            <a:pPr marL="0" indent="0">
              <a:buNone/>
            </a:pPr>
            <a:r>
              <a:rPr lang="en-US" sz="2800" dirty="0"/>
              <a:t>Probabilities for arbitrary bit configurations in time and space.  They differ from zero only for configurations that can be reached allowed trajectories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r>
              <a:rPr lang="en-US" sz="3600" dirty="0">
                <a:solidFill>
                  <a:srgbClr val="0DFF1A"/>
                </a:solidFill>
              </a:rPr>
              <a:t>     Classical probabilistic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0B957-BF99-979F-CEB1-2E4AA36D8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86" y="4628950"/>
            <a:ext cx="3902709" cy="667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8BBD97-9D21-15A0-A9EA-7B018712B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214" y="4416173"/>
            <a:ext cx="1911078" cy="195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83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865B-BF89-2B4A-8B6A-E0D91553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Wave function for </a:t>
            </a:r>
            <a:br>
              <a:rPr lang="en-US" sz="4400" dirty="0"/>
            </a:br>
            <a:r>
              <a:rPr lang="en-US" sz="4400" dirty="0"/>
              <a:t>probabilistic cellular automaton</a:t>
            </a:r>
          </a:p>
        </p:txBody>
      </p:sp>
      <p:pic>
        <p:nvPicPr>
          <p:cNvPr id="40962" name="Content Placeholder 3">
            <a:extLst>
              <a:ext uri="{FF2B5EF4-FFF2-40B4-BE49-F238E27FC236}">
                <a16:creationId xmlns:a16="http://schemas.microsoft.com/office/drawing/2014/main" id="{2BB5D9DF-FDD6-C04F-AF2E-E6761E3427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508500"/>
            <a:ext cx="3960812" cy="1104900"/>
          </a:xfrm>
        </p:spPr>
      </p:pic>
      <p:pic>
        <p:nvPicPr>
          <p:cNvPr id="40963" name="Picture 4">
            <a:extLst>
              <a:ext uri="{FF2B5EF4-FFF2-40B4-BE49-F238E27FC236}">
                <a16:creationId xmlns:a16="http://schemas.microsoft.com/office/drawing/2014/main" id="{37FA8203-CF60-D142-82B7-1579EA496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37075"/>
            <a:ext cx="33750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>
            <a:extLst>
              <a:ext uri="{FF2B5EF4-FFF2-40B4-BE49-F238E27FC236}">
                <a16:creationId xmlns:a16="http://schemas.microsoft.com/office/drawing/2014/main" id="{5968AFEF-5792-B245-93B7-8FE0AA634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74850"/>
            <a:ext cx="8728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400" dirty="0">
                <a:solidFill>
                  <a:srgbClr val="F8FFFC"/>
                </a:solidFill>
              </a:rPr>
              <a:t>Local time </a:t>
            </a:r>
            <a:r>
              <a:rPr lang="en-US" altLang="en-DE" sz="2400" dirty="0"/>
              <a:t>probability distribution: at every time t a bit configuration </a:t>
            </a:r>
            <a:r>
              <a:rPr lang="en-US" altLang="en-DE" sz="2400" dirty="0" err="1"/>
              <a:t>τ</a:t>
            </a:r>
            <a:r>
              <a:rPr lang="en-US" altLang="en-DE" sz="2400" dirty="0"/>
              <a:t> occurs with probability         , which equals the probability for the initial bit configuration from which it originates.</a:t>
            </a:r>
            <a:endParaRPr lang="en-US" altLang="en-DE" sz="2800" dirty="0"/>
          </a:p>
        </p:txBody>
      </p:sp>
      <p:pic>
        <p:nvPicPr>
          <p:cNvPr id="40965" name="Content Placeholder 3">
            <a:extLst>
              <a:ext uri="{FF2B5EF4-FFF2-40B4-BE49-F238E27FC236}">
                <a16:creationId xmlns:a16="http://schemas.microsoft.com/office/drawing/2014/main" id="{4A6E7326-E39C-F742-A7D7-3AD0986E7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96"/>
          <a:stretch>
            <a:fillRect/>
          </a:stretch>
        </p:blipFill>
        <p:spPr bwMode="auto">
          <a:xfrm>
            <a:off x="3120615" y="2410522"/>
            <a:ext cx="536986" cy="37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8">
            <a:extLst>
              <a:ext uri="{FF2B5EF4-FFF2-40B4-BE49-F238E27FC236}">
                <a16:creationId xmlns:a16="http://schemas.microsoft.com/office/drawing/2014/main" id="{C894C7E2-B11E-054B-A9C6-E2EC406AE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73463"/>
            <a:ext cx="8435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 dirty="0">
                <a:solidFill>
                  <a:srgbClr val="FFFF00"/>
                </a:solidFill>
              </a:rPr>
              <a:t>Real wave function q(t): probability amplitude</a:t>
            </a:r>
          </a:p>
        </p:txBody>
      </p:sp>
      <p:sp>
        <p:nvSpPr>
          <p:cNvPr id="40967" name="TextBox 9">
            <a:extLst>
              <a:ext uri="{FF2B5EF4-FFF2-40B4-BE49-F238E27FC236}">
                <a16:creationId xmlns:a16="http://schemas.microsoft.com/office/drawing/2014/main" id="{0BFC1208-27E9-FB4C-AEB8-791CB2280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0391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 dirty="0"/>
              <a:t>q(t) is a unit vector</a:t>
            </a:r>
          </a:p>
        </p:txBody>
      </p:sp>
    </p:spTree>
    <p:extLst>
      <p:ext uri="{BB962C8B-B14F-4D97-AF65-F5344CB8AC3E}">
        <p14:creationId xmlns:p14="http://schemas.microsoft.com/office/powerpoint/2010/main" val="227080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27DF-88FF-F04D-88B2-14E97027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Deterministic and probabilistic</a:t>
            </a:r>
            <a:br>
              <a:rPr lang="en-US" sz="4800" dirty="0"/>
            </a:br>
            <a:r>
              <a:rPr lang="en-US" sz="4800" dirty="0"/>
              <a:t>cellular automaton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BCC01-B78E-7C41-8069-E42AE0E9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Deterministic CA : sharp wave function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Probabilistic CA : arbitrary wave function 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962586D6-0A1A-2F49-B55C-A621764C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55" y="3258230"/>
            <a:ext cx="22875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607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C445-FCEE-954F-B464-FBB0AE0F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evolution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F0C5C-CBFA-4A4C-860B-C2AEE8C61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Evolution for basic time step is encoded in the step evolution operator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Contains the updating rule for CA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E8F53225-B5F3-DE41-AC12-5D129E577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193282"/>
            <a:ext cx="29892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>
            <a:extLst>
              <a:ext uri="{FF2B5EF4-FFF2-40B4-BE49-F238E27FC236}">
                <a16:creationId xmlns:a16="http://schemas.microsoft.com/office/drawing/2014/main" id="{F099B5FB-6FB4-1C4A-B885-F04D5BEF5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164707"/>
            <a:ext cx="2806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id="{37DDC537-B7CE-964F-8810-5C20C726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849838"/>
            <a:ext cx="2984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>
            <a:extLst>
              <a:ext uri="{FF2B5EF4-FFF2-40B4-BE49-F238E27FC236}">
                <a16:creationId xmlns:a16="http://schemas.microsoft.com/office/drawing/2014/main" id="{ACD6F334-FFB8-C34F-A6B4-F62E8573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5635625"/>
            <a:ext cx="4940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10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3AFB-0A4A-2BA0-3900-5B39F706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jump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30E0F-89EA-1D10-7F44-824A5C50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Step evolution operator for cellular automata is unique jump matrix</a:t>
            </a:r>
          </a:p>
          <a:p>
            <a:r>
              <a:rPr lang="en-US" sz="3600" dirty="0"/>
              <a:t>In every row  and column: precisely one element +1 or -1, all other elements zero</a:t>
            </a:r>
          </a:p>
          <a:p>
            <a:pPr marL="0" indent="0">
              <a:buNone/>
            </a:pPr>
            <a:r>
              <a:rPr lang="en-US" dirty="0"/>
              <a:t>       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DFF1A"/>
                </a:solidFill>
              </a:rPr>
              <a:t>            is orthogonal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DFF1A"/>
                </a:solidFill>
              </a:rPr>
              <a:t>            and therefore unitary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16D42-1F64-CA1E-DACA-28BBCB64E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106" y="4367392"/>
            <a:ext cx="2434975" cy="198544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3ABFC3B-711A-1991-E521-208AAFBCF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81"/>
          <a:stretch/>
        </p:blipFill>
        <p:spPr bwMode="auto">
          <a:xfrm>
            <a:off x="873305" y="5029695"/>
            <a:ext cx="890542" cy="6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530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1ABE-AB65-BA45-A340-F41E8DC9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Hamiltonian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BD8B9-3479-FA4E-8117-88FFA537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91513" cy="4352925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Define H by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H is Hermitian and piecewise constant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Interpolating continuous time evolution</a:t>
            </a:r>
          </a:p>
          <a:p>
            <a:pP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Schrödinger equation</a:t>
            </a:r>
          </a:p>
          <a:p>
            <a:pP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/>
              <a:t>Solution agrees with discrete evolution for t=</a:t>
            </a:r>
          </a:p>
          <a:p>
            <a:pPr>
              <a:defRPr/>
            </a:pPr>
            <a:endParaRPr lang="en-US" sz="2800" dirty="0"/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E23AE9E3-162A-4A4A-BBB7-4475A162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3" y="1721086"/>
            <a:ext cx="2062697" cy="59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A09A8D9E-6ED6-D64A-BD8E-A0603469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81" y="4069189"/>
            <a:ext cx="2062697" cy="47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2C819D66-DDD2-9744-AC91-52076391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893" y="4087119"/>
            <a:ext cx="3303681" cy="49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>
            <a:extLst>
              <a:ext uri="{FF2B5EF4-FFF2-40B4-BE49-F238E27FC236}">
                <a16:creationId xmlns:a16="http://schemas.microsoft.com/office/drawing/2014/main" id="{A29AA7BA-BCDB-F449-AD1D-1BFE1D55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51" y="4962079"/>
            <a:ext cx="1800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>
            <a:extLst>
              <a:ext uri="{FF2B5EF4-FFF2-40B4-BE49-F238E27FC236}">
                <a16:creationId xmlns:a16="http://schemas.microsoft.com/office/drawing/2014/main" id="{F1397DA6-B68B-D040-B81E-F81FFC112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65" y="5898167"/>
            <a:ext cx="1028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13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E03-1A08-1CF9-3884-62E6C0BF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probabilistic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47A71-DCFE-DB94-23A1-71D2A73FE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Physicists describe the Universe by a probability distribution for events at all times and positions</a:t>
            </a:r>
          </a:p>
          <a:p>
            <a:r>
              <a:rPr lang="en-US" dirty="0"/>
              <a:t>Classical statistics</a:t>
            </a:r>
          </a:p>
          <a:p>
            <a:r>
              <a:rPr lang="en-US" dirty="0"/>
              <a:t>Quantum mechanics follows by focus on time-local subsystems</a:t>
            </a:r>
          </a:p>
        </p:txBody>
      </p:sp>
    </p:spTree>
    <p:extLst>
      <p:ext uri="{BB962C8B-B14F-4D97-AF65-F5344CB8AC3E}">
        <p14:creationId xmlns:p14="http://schemas.microsoft.com/office/powerpoint/2010/main" val="3628446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86BA-0508-9383-E9A6-658F3185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structure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C179D5-D189-E621-8CDB-6F123D1E7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585" y="5541177"/>
            <a:ext cx="5562830" cy="782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F98ED8-03FD-738A-7E63-A7B8798726A0}"/>
              </a:ext>
            </a:extLst>
          </p:cNvPr>
          <p:cNvSpPr txBox="1"/>
          <p:nvPr/>
        </p:nvSpPr>
        <p:spPr>
          <a:xfrm>
            <a:off x="596901" y="1767155"/>
            <a:ext cx="8229599" cy="37240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Suitable set of two discrete transformations for complex conjugation and multiplication by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i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Configurations at given t with single occupied bit: (x, 𝛾)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Wave function for a single occupied bit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: q</a:t>
            </a:r>
            <a:r>
              <a:rPr kumimoji="0" lang="en-US" b="0" i="0" u="none" strike="noStrike" cap="none" spc="0" normalizeH="0" baseline="-2500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𝛾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(t, x)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red and green correspond to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real and imaginary parts of complex wave function</a:t>
            </a:r>
          </a:p>
        </p:txBody>
      </p:sp>
    </p:spTree>
    <p:extLst>
      <p:ext uri="{BB962C8B-B14F-4D97-AF65-F5344CB8AC3E}">
        <p14:creationId xmlns:p14="http://schemas.microsoft.com/office/powerpoint/2010/main" val="3487560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B0C2B-04C4-D5C7-3FC3-40213C8E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Random probabilistic automaton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7719E-935E-E0A9-D807-F9048517F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22" y="1661417"/>
            <a:ext cx="4520128" cy="4633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27785-5DC7-9674-C1C5-1B211B467B72}"/>
              </a:ext>
            </a:extLst>
          </p:cNvPr>
          <p:cNvSpPr txBox="1"/>
          <p:nvPr/>
        </p:nvSpPr>
        <p:spPr>
          <a:xfrm>
            <a:off x="5835721" y="1661417"/>
            <a:ext cx="3143892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Four types of bits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r</a:t>
            </a:r>
            <a:r>
              <a:rPr lang="en-US" sz="2400" dirty="0"/>
              <a:t>ight- and left- movers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red and green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At randomly distributed scattering points: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change of direction and color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Repetition after certain number of time steps</a:t>
            </a:r>
          </a:p>
        </p:txBody>
      </p:sp>
    </p:spTree>
    <p:extLst>
      <p:ext uri="{BB962C8B-B14F-4D97-AF65-F5344CB8AC3E}">
        <p14:creationId xmlns:p14="http://schemas.microsoft.com/office/powerpoint/2010/main" val="280208397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D8D4A-AAF4-BF6E-09EB-6CCAC215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massless Dirac fermions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70F65-A1E0-162A-8BFB-998074E50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Without scattering: automaton describes quantum field theory for free massless Dirac fermions in one space and one time dimension</a:t>
            </a:r>
          </a:p>
          <a:p>
            <a:r>
              <a:rPr lang="en-US" sz="3200" dirty="0"/>
              <a:t>Arbitrary number of fermions</a:t>
            </a:r>
          </a:p>
          <a:p>
            <a:r>
              <a:rPr lang="en-US" sz="3200" dirty="0"/>
              <a:t>Half filled vacuum with all negative energy states filled</a:t>
            </a:r>
          </a:p>
          <a:p>
            <a:endParaRPr lang="en-US" sz="3200" dirty="0"/>
          </a:p>
          <a:p>
            <a:r>
              <a:rPr lang="en-US" sz="3200" dirty="0"/>
              <a:t>Single fermion state:  𝜓</a:t>
            </a:r>
            <a:r>
              <a:rPr lang="en-US" sz="3200" baseline="-25000" dirty="0"/>
              <a:t>𝛼</a:t>
            </a:r>
            <a:r>
              <a:rPr lang="en-US" sz="3200" dirty="0"/>
              <a:t>(t, 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68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8B34-2CC5-76DA-CAA8-64D721D8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observable for single fermion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F7807-323F-D709-7810-ED0FDDDA8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Fourier transform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Momentum operator</a:t>
            </a:r>
          </a:p>
          <a:p>
            <a:pPr marL="0" indent="0">
              <a:buNone/>
            </a:pPr>
            <a:r>
              <a:rPr lang="en-US" sz="3600" dirty="0"/>
              <a:t>Continuum limit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Momentum distribution</a:t>
            </a:r>
          </a:p>
          <a:p>
            <a:pPr marL="0" indent="0">
              <a:buNone/>
            </a:pPr>
            <a:r>
              <a:rPr lang="en-US" sz="3600" dirty="0"/>
              <a:t>Expectation value</a:t>
            </a:r>
          </a:p>
          <a:p>
            <a:pPr marL="0" indent="0">
              <a:buNone/>
            </a:pPr>
            <a:r>
              <a:rPr lang="en-US" sz="3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0CE7E-FB97-D518-49F9-003858A21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300" y="1927175"/>
            <a:ext cx="2913865" cy="102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2467C6-70C3-55C0-0921-45AC13DC5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896" y="3230439"/>
            <a:ext cx="1942671" cy="593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DEBDA-51DD-9FB6-C1ED-C3F11A29E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343" y="5204164"/>
            <a:ext cx="3708400" cy="53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4A9DED-A12D-96D6-E8C9-8943D7EBC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343" y="5841252"/>
            <a:ext cx="31242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05FFE0-3D1B-76B2-6DEB-7470C958C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343" y="3949420"/>
            <a:ext cx="2675779" cy="45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01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D223-60ED-BAF3-B56B-379E6749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Conserved momentum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72EAB-FD7C-719D-55D2-274986FA9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Momentum is a conserved quantity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expectation values</a:t>
            </a:r>
          </a:p>
          <a:p>
            <a:pPr marL="0" indent="0">
              <a:buNone/>
            </a:pPr>
            <a:r>
              <a:rPr lang="en-US" sz="3200" dirty="0"/>
              <a:t>do not depend on time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Momentum eigenstates : plane waves</a:t>
            </a:r>
          </a:p>
          <a:p>
            <a:pPr marL="0" indent="0">
              <a:buNone/>
            </a:pPr>
            <a:r>
              <a:rPr lang="en-US" sz="3200" dirty="0"/>
              <a:t>They require probabilistic automaton with smooth wave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4F76F-21B9-FEFF-2285-81BBF8940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729" y="2019575"/>
            <a:ext cx="1428106" cy="585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D7449F-24E2-7DF5-0767-53A0D2365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896" y="3180353"/>
            <a:ext cx="2659434" cy="49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8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CD465-20EA-954D-EAFB-9DF3851E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observables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46E1-1CA5-E0E4-F39B-7DD54C742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Momentum is a statistical observable</a:t>
            </a:r>
          </a:p>
          <a:p>
            <a:r>
              <a:rPr lang="en-US" sz="3200" dirty="0"/>
              <a:t>No fixed value for given bit configuration</a:t>
            </a:r>
          </a:p>
          <a:p>
            <a:r>
              <a:rPr lang="en-US" sz="3200" dirty="0"/>
              <a:t>Characterizes properties of probabilistic information ( similar to temperature )</a:t>
            </a:r>
          </a:p>
          <a:p>
            <a:r>
              <a:rPr lang="en-US" sz="3200" dirty="0"/>
              <a:t>Does not commute with position operator</a:t>
            </a:r>
          </a:p>
          <a:p>
            <a:r>
              <a:rPr lang="en-US" sz="3200" dirty="0"/>
              <a:t>Bell’s inequalities do not apply to pair position and momentum since </a:t>
            </a:r>
            <a:r>
              <a:rPr lang="en-US" sz="3200" dirty="0">
                <a:solidFill>
                  <a:srgbClr val="0DFF1A"/>
                </a:solidFill>
              </a:rPr>
              <a:t>no classical correlation </a:t>
            </a:r>
            <a:r>
              <a:rPr lang="en-US" sz="3200" dirty="0"/>
              <a:t>function can be defined</a:t>
            </a:r>
          </a:p>
        </p:txBody>
      </p:sp>
    </p:spTree>
    <p:extLst>
      <p:ext uri="{BB962C8B-B14F-4D97-AF65-F5344CB8AC3E}">
        <p14:creationId xmlns:p14="http://schemas.microsoft.com/office/powerpoint/2010/main" val="2117507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49E71-08AB-A587-8BD1-DF082773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D0F19-83E4-C6CB-A336-2779DD7B3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Simulate simple system by following trajectories numerically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F3B5F-FFDC-EAE5-AA81-709EC6276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74" y="4129568"/>
            <a:ext cx="7663051" cy="8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98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76121-8F06-EBE0-22A4-AB097D1D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Brownian automaton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C3F0D-59E7-00F4-1220-22B9D333D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1"/>
            <a:ext cx="8573784" cy="4816866"/>
          </a:xfrm>
        </p:spPr>
        <p:txBody>
          <a:bodyPr/>
          <a:lstStyle/>
          <a:p>
            <a:r>
              <a:rPr lang="en-US" sz="2400" dirty="0"/>
              <a:t>Single bit occupied</a:t>
            </a:r>
          </a:p>
          <a:p>
            <a:endParaRPr lang="en-US" sz="2400" dirty="0"/>
          </a:p>
          <a:p>
            <a:r>
              <a:rPr lang="en-US" sz="2400" dirty="0"/>
              <a:t>Start with smooth probability distribution           </a:t>
            </a:r>
          </a:p>
          <a:p>
            <a:pPr marL="0" indent="0">
              <a:buNone/>
            </a:pPr>
            <a:r>
              <a:rPr lang="en-US" sz="2400" dirty="0"/>
              <a:t>   ( harmonics corresponding to solution of Dirac equation with mass 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evolution at different </a:t>
            </a:r>
          </a:p>
          <a:p>
            <a:pPr marL="0" indent="0">
              <a:buNone/>
            </a:pPr>
            <a:r>
              <a:rPr lang="en-US" sz="2400" dirty="0"/>
              <a:t>    time steps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2F928-7D62-2F25-E156-CD6B3EA2A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988" y="3747729"/>
            <a:ext cx="2697715" cy="2867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5BCFF8-21E0-B4BA-B365-80774256E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988" y="1398962"/>
            <a:ext cx="1099336" cy="11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0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76EE2-9182-DAC1-2642-B9435BDEA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Conserved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6F326-FD8C-E115-65D4-A62DA08A1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0027"/>
            <a:ext cx="8089900" cy="5029113"/>
          </a:xfrm>
        </p:spPr>
        <p:txBody>
          <a:bodyPr/>
          <a:lstStyle/>
          <a:p>
            <a:r>
              <a:rPr lang="en-US" sz="3200" dirty="0"/>
              <a:t>Mesoscopic Hamiltonian defines conserved energy observable</a:t>
            </a:r>
          </a:p>
          <a:p>
            <a:r>
              <a:rPr lang="en-US" sz="3200" dirty="0"/>
              <a:t>H is not known explicitly</a:t>
            </a:r>
          </a:p>
          <a:p>
            <a:r>
              <a:rPr lang="en-US" sz="3200" dirty="0"/>
              <a:t>Single time step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Generalized potential </a:t>
            </a:r>
          </a:p>
          <a:p>
            <a:endParaRPr lang="en-US" sz="3200" dirty="0"/>
          </a:p>
          <a:p>
            <a:r>
              <a:rPr lang="en-US" sz="3200" dirty="0"/>
              <a:t>Repeat M</a:t>
            </a:r>
            <a:r>
              <a:rPr lang="en-US" sz="3200" baseline="-25000" dirty="0"/>
              <a:t>t</a:t>
            </a:r>
            <a:r>
              <a:rPr lang="en-US" sz="3200" dirty="0"/>
              <a:t> times: mesoscopic Hamiltonian 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02351-63D6-44EE-4441-7AFD354A4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3251509"/>
            <a:ext cx="2032000" cy="50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5B9A82-2DEA-AFDF-B16C-0E21813C5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249" y="4726881"/>
            <a:ext cx="3916923" cy="1073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F5AD8C-4F13-E8BE-1386-096524848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28" y="3844846"/>
            <a:ext cx="7456944" cy="4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84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674B-F191-1E4F-32A1-11170337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Conserved energy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700C6E-7456-AA07-9B4A-5B8B914EE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787" y="3429000"/>
            <a:ext cx="3543913" cy="714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C5ACE-AEF9-878D-2EF7-7BC41C7BB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887" y="3184526"/>
            <a:ext cx="3022600" cy="134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79116-3CFB-B232-DEDF-FA263AA0D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650" y="4802295"/>
            <a:ext cx="3086100" cy="1854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7B97BB-9D0A-4F1A-3E69-DBD92CCD08AA}"/>
              </a:ext>
            </a:extLst>
          </p:cNvPr>
          <p:cNvSpPr txBox="1"/>
          <p:nvPr/>
        </p:nvSpPr>
        <p:spPr>
          <a:xfrm>
            <a:off x="893852" y="1676400"/>
            <a:ext cx="8011165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Energy is conserved, but spectrum and eigenfunctions of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Hamiltonian not known.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Analyze energy spectrum from transition element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AA31F-3EE7-C92F-0B72-23C0B6C5BB53}"/>
              </a:ext>
            </a:extLst>
          </p:cNvPr>
          <p:cNvSpPr txBox="1"/>
          <p:nvPr/>
        </p:nvSpPr>
        <p:spPr>
          <a:xfrm>
            <a:off x="1167787" y="5181600"/>
            <a:ext cx="2581795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Superposition of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energy eigenstates</a:t>
            </a:r>
          </a:p>
        </p:txBody>
      </p:sp>
    </p:spTree>
    <p:extLst>
      <p:ext uri="{BB962C8B-B14F-4D97-AF65-F5344CB8AC3E}">
        <p14:creationId xmlns:p14="http://schemas.microsoft.com/office/powerpoint/2010/main" val="222872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1687-5533-AC4D-14FE-F16C846A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view on </a:t>
            </a:r>
            <a:br>
              <a:rPr lang="en-US" dirty="0"/>
            </a:br>
            <a:r>
              <a:rPr lang="en-US" dirty="0"/>
              <a:t>quantum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C6876-D07A-AA46-3F98-07B510634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mechanics from quantum field theory</a:t>
            </a:r>
          </a:p>
          <a:p>
            <a:r>
              <a:rPr lang="en-US" dirty="0"/>
              <a:t>Functional integral : variables for </a:t>
            </a:r>
            <a:r>
              <a:rPr lang="en-US" dirty="0">
                <a:solidFill>
                  <a:srgbClr val="0DFF1A"/>
                </a:solidFill>
              </a:rPr>
              <a:t>all</a:t>
            </a:r>
            <a:r>
              <a:rPr lang="en-US" dirty="0"/>
              <a:t> times </a:t>
            </a:r>
            <a:r>
              <a:rPr lang="en-US" sz="3600" dirty="0"/>
              <a:t>( fields, bit configurations, paths ) </a:t>
            </a:r>
            <a:endParaRPr lang="en-US" dirty="0"/>
          </a:p>
          <a:p>
            <a:r>
              <a:rPr lang="en-US" dirty="0"/>
              <a:t>Local time physics : </a:t>
            </a:r>
          </a:p>
          <a:p>
            <a:pPr marL="0" indent="0">
              <a:buNone/>
            </a:pPr>
            <a:r>
              <a:rPr lang="en-US" dirty="0"/>
              <a:t>   Focus on hypersurfaces</a:t>
            </a:r>
          </a:p>
          <a:p>
            <a:pPr marL="0" indent="0">
              <a:buNone/>
            </a:pPr>
            <a:r>
              <a:rPr lang="en-US" dirty="0"/>
              <a:t>   labeled by t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F0F95F-3C52-F1CD-0E6E-E62FD22CA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40" y="4753132"/>
            <a:ext cx="2753126" cy="202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5A7F211-F481-8DCE-7BF9-E554C1F13FB4}"/>
                  </a:ext>
                </a:extLst>
              </p14:cNvPr>
              <p14:cNvContentPartPr/>
              <p14:nvPr/>
            </p14:nvContentPartPr>
            <p14:xfrm>
              <a:off x="5775440" y="5248323"/>
              <a:ext cx="2733840" cy="60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5A7F211-F481-8DCE-7BF9-E554C1F13F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7440" y="5230323"/>
                <a:ext cx="2769480" cy="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9412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C2460-2B2E-DACF-2109-6EB65746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Periodic evolution of probability distribution for energy eigenstates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4F5D2-1D86-03AB-EE65-21A46E407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Automaton with periodicity in space:</a:t>
            </a:r>
          </a:p>
          <a:p>
            <a:pPr marL="0" indent="0">
              <a:buNone/>
            </a:pPr>
            <a:r>
              <a:rPr lang="en-US" dirty="0"/>
              <a:t>Energy eigenstate found explicitly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71FEC-2CEA-FD0A-9BCE-0F607C863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743" y="3469514"/>
            <a:ext cx="3479443" cy="33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21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588C-5099-3391-903A-8664E6B4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Conserved coarse grained momentum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6237E-E45C-7A09-4F05-361FFFA7A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Space translation invariance by M</a:t>
            </a:r>
            <a:r>
              <a:rPr lang="en-US" sz="3200" baseline="-25000" dirty="0"/>
              <a:t>x</a:t>
            </a:r>
            <a:r>
              <a:rPr lang="en-US" sz="3200" dirty="0"/>
              <a:t> introduces conserved coarse grained momentum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Evolution of </a:t>
            </a:r>
          </a:p>
          <a:p>
            <a:pPr marL="0" indent="0">
              <a:buNone/>
            </a:pPr>
            <a:r>
              <a:rPr lang="en-US" sz="3200" dirty="0"/>
              <a:t>momentum distribution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Diagonalize H on subspace with given coarse grained momentum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B57A0-FFA7-F661-F11C-E4C6A8D93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872" y="3141324"/>
            <a:ext cx="1640464" cy="21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34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E902-11D1-3028-AF8E-0773665B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continuum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E8C13-9DB7-B832-6EB2-1E5891D8D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DFF1A"/>
                </a:solidFill>
              </a:rPr>
              <a:t>If</a:t>
            </a:r>
            <a:r>
              <a:rPr lang="en-US" sz="3200" dirty="0"/>
              <a:t> commutator terms in expansion of U can be neglected for smooth enough wave functions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Hamiltonian for free massive Dirac particle</a:t>
            </a:r>
          </a:p>
          <a:p>
            <a:pPr marL="0" indent="0">
              <a:buNone/>
            </a:pPr>
            <a:r>
              <a:rPr lang="en-US" sz="3200" dirty="0"/>
              <a:t>with mass proportional to mean number of scattering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A3BD8-4A0E-1909-BC8F-75EE801E7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28" y="3286445"/>
            <a:ext cx="7456944" cy="479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12F1CC-D7C9-5219-24D6-6F93695A2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984" y="4016595"/>
            <a:ext cx="3709938" cy="4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4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1A662-BCCE-43F0-0328-FECA2854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Dispersion relation for early evolution of Brownian automaton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A11C38-333B-2640-C6D7-E4C04514F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080" y="1755157"/>
            <a:ext cx="6987839" cy="47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9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1723-91CC-BCFC-3164-1FE54ECB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82810-DB0B-2421-29B4-2DAF914D9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1"/>
            <a:ext cx="8152544" cy="4852740"/>
          </a:xfrm>
        </p:spPr>
        <p:txBody>
          <a:bodyPr/>
          <a:lstStyle/>
          <a:p>
            <a:r>
              <a:rPr lang="en-US" dirty="0"/>
              <a:t>Quantum formalism very useful for investigation of random probabilistic automaton</a:t>
            </a:r>
          </a:p>
          <a:p>
            <a:r>
              <a:rPr lang="en-US" dirty="0"/>
              <a:t>Continuum limit for random automaton not established</a:t>
            </a:r>
          </a:p>
          <a:p>
            <a:r>
              <a:rPr lang="en-US" dirty="0"/>
              <a:t>Extended model for quantum particle</a:t>
            </a:r>
          </a:p>
          <a:p>
            <a:pPr marL="0" indent="0">
              <a:buNone/>
            </a:pPr>
            <a:r>
              <a:rPr lang="en-US" dirty="0"/>
              <a:t>   in a potential ?</a:t>
            </a:r>
          </a:p>
        </p:txBody>
      </p:sp>
    </p:spTree>
    <p:extLst>
      <p:ext uri="{BB962C8B-B14F-4D97-AF65-F5344CB8AC3E}">
        <p14:creationId xmlns:p14="http://schemas.microsoft.com/office/powerpoint/2010/main" val="32536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6EC8-44B6-E5DD-03C2-A774A8DD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mechanics from classical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1381-A1E6-769F-7789-0C4ED33D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9696"/>
            <a:ext cx="8229600" cy="4389444"/>
          </a:xfrm>
        </p:spPr>
        <p:txBody>
          <a:bodyPr/>
          <a:lstStyle/>
          <a:p>
            <a:r>
              <a:rPr lang="en-US" sz="3200" dirty="0"/>
              <a:t>Probabilistic cellular automata are classical statistical systems.</a:t>
            </a:r>
          </a:p>
          <a:p>
            <a:r>
              <a:rPr lang="en-US" sz="3200" dirty="0"/>
              <a:t>Probabilistic cellular automata are discrete quantum systems. </a:t>
            </a:r>
          </a:p>
          <a:p>
            <a:r>
              <a:rPr lang="en-US" sz="3200" dirty="0">
                <a:solidFill>
                  <a:srgbClr val="0DFF1A"/>
                </a:solidFill>
              </a:rPr>
              <a:t>Quantum mechanics emerges from a classical statistical system.</a:t>
            </a:r>
          </a:p>
          <a:p>
            <a:r>
              <a:rPr lang="en-US" sz="3200" dirty="0"/>
              <a:t>No go theorems ( Bell etc. ) do not apply to all pairs of observables.</a:t>
            </a:r>
          </a:p>
        </p:txBody>
      </p:sp>
    </p:spTree>
    <p:extLst>
      <p:ext uri="{BB962C8B-B14F-4D97-AF65-F5344CB8AC3E}">
        <p14:creationId xmlns:p14="http://schemas.microsoft.com/office/powerpoint/2010/main" val="3198167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B3C0-1E14-A47F-33B0-F071C47A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68273"/>
            <a:ext cx="8218327" cy="1722171"/>
          </a:xfrm>
        </p:spPr>
        <p:txBody>
          <a:bodyPr/>
          <a:lstStyle/>
          <a:p>
            <a:r>
              <a:rPr lang="en-US" sz="3600" dirty="0"/>
              <a:t>Outlook: How to find overall classical probability distribution for quantum particle in an arbitrary potential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8F616-F94F-7192-D2B1-669B7DE9D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8945"/>
            <a:ext cx="8218327" cy="432019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8FFFC"/>
                </a:solidFill>
              </a:rPr>
              <a:t>Top down approach: </a:t>
            </a:r>
            <a:r>
              <a:rPr lang="en-US" sz="2400" dirty="0"/>
              <a:t>Find automaton for interesting QFT. Construct vacuum and one-particle excitation. Find continuum limit.  </a:t>
            </a:r>
            <a:r>
              <a:rPr lang="en-US" sz="2400" dirty="0">
                <a:solidFill>
                  <a:srgbClr val="0DFF1A"/>
                </a:solidFill>
              </a:rPr>
              <a:t>Realistic setting, but hard to implement.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8FFFC"/>
                </a:solidFill>
              </a:rPr>
              <a:t>Bottom up approach: </a:t>
            </a:r>
            <a:r>
              <a:rPr lang="en-US" sz="2400" dirty="0"/>
              <a:t>Explicit construction of probabilistic automaton is already done for</a:t>
            </a:r>
          </a:p>
          <a:p>
            <a:r>
              <a:rPr lang="en-US" sz="2400" dirty="0"/>
              <a:t>quantum particle in harmonic potential</a:t>
            </a:r>
          </a:p>
          <a:p>
            <a:r>
              <a:rPr lang="en-US" sz="2400" dirty="0"/>
              <a:t>single qubit with arbitrary time-dependent Hamiltonian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DFF1A"/>
                </a:solidFill>
              </a:rPr>
              <a:t>Classical probability distribution not realistic,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DFF1A"/>
                </a:solidFill>
              </a:rPr>
              <a:t>but useful conceptually. No contradictions.</a:t>
            </a:r>
          </a:p>
        </p:txBody>
      </p:sp>
    </p:spTree>
    <p:extLst>
      <p:ext uri="{BB962C8B-B14F-4D97-AF65-F5344CB8AC3E}">
        <p14:creationId xmlns:p14="http://schemas.microsoft.com/office/powerpoint/2010/main" val="1782896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40F4-11D2-1C02-690D-CD10ED32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310024"/>
            <a:ext cx="8229600" cy="1508126"/>
          </a:xfrm>
        </p:spPr>
        <p:txBody>
          <a:bodyPr/>
          <a:lstStyle/>
          <a:p>
            <a:r>
              <a:rPr lang="en-US" sz="4800" dirty="0"/>
              <a:t>Beyond probabilistic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8B6CE-0E74-9FCC-41C0-7B33BEE1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5654"/>
            <a:ext cx="8229600" cy="4443486"/>
          </a:xfrm>
        </p:spPr>
        <p:txBody>
          <a:bodyPr/>
          <a:lstStyle/>
          <a:p>
            <a:r>
              <a:rPr lang="en-US" sz="2800" dirty="0">
                <a:solidFill>
                  <a:srgbClr val="F8FFFC"/>
                </a:solidFill>
              </a:rPr>
              <a:t>“Unitary” change of probability distribution more general than probabilistic automata</a:t>
            </a:r>
          </a:p>
          <a:p>
            <a:r>
              <a:rPr lang="en-US" sz="2800" dirty="0">
                <a:solidFill>
                  <a:srgbClr val="F8FFFC"/>
                </a:solidFill>
              </a:rPr>
              <a:t>Step evolution operator can be orthogonal, but not a unique jump matrix</a:t>
            </a:r>
          </a:p>
          <a:p>
            <a:pPr marL="0" indent="0">
              <a:buNone/>
            </a:pPr>
            <a:r>
              <a:rPr lang="en-US" sz="2800" dirty="0"/>
              <a:t>Small neuromorphic computer has learned how to find the classical probability distribution for arbitrary (entangled) two-qubit states and to perform arbitrary unitary transformations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8FFFC"/>
                </a:solidFill>
              </a:rPr>
              <a:t>( with C. Pehle )</a:t>
            </a:r>
          </a:p>
        </p:txBody>
      </p:sp>
    </p:spTree>
    <p:extLst>
      <p:ext uri="{BB962C8B-B14F-4D97-AF65-F5344CB8AC3E}">
        <p14:creationId xmlns:p14="http://schemas.microsoft.com/office/powerpoint/2010/main" val="3540706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7387-B99B-B37D-6961-A53CF76C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757"/>
            <a:ext cx="8686799" cy="1520576"/>
          </a:xfrm>
        </p:spPr>
        <p:txBody>
          <a:bodyPr/>
          <a:lstStyle/>
          <a:p>
            <a:r>
              <a:rPr lang="en-US" sz="3600" dirty="0"/>
              <a:t>Classical probability distribution for maximally entangled </a:t>
            </a:r>
            <a:br>
              <a:rPr lang="en-US" sz="3600" dirty="0"/>
            </a:br>
            <a:r>
              <a:rPr lang="en-US" sz="3600" dirty="0"/>
              <a:t>two-qubit quantum state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505F2D-9068-E6A3-55F1-E3F4B99B7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70589"/>
            <a:ext cx="5389941" cy="4161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185D54-94B1-8AEF-004F-C015F337E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643" y="2327918"/>
            <a:ext cx="2609061" cy="745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29DA70-CBAE-AB46-C7EA-9C632DF52DBD}"/>
              </a:ext>
            </a:extLst>
          </p:cNvPr>
          <p:cNvSpPr txBox="1"/>
          <p:nvPr/>
        </p:nvSpPr>
        <p:spPr>
          <a:xfrm>
            <a:off x="6158642" y="3429000"/>
            <a:ext cx="2738777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6 classical bits,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64 configurations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D747E-399D-4DDD-11E2-DF9AAD39F020}"/>
              </a:ext>
            </a:extLst>
          </p:cNvPr>
          <p:cNvSpPr txBox="1"/>
          <p:nvPr/>
        </p:nvSpPr>
        <p:spPr>
          <a:xfrm>
            <a:off x="6199164" y="4416025"/>
            <a:ext cx="2887037" cy="2226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bit quantum map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from probability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distribution to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quantum density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matrix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38183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798C-7C4A-C84D-8588-B51B155B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78800" cy="20018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>
                <a:solidFill>
                  <a:srgbClr val="09FFE2"/>
                </a:solidFill>
              </a:rPr>
              <a:t>Automaton has been constructed for discrete fermion model with interactions </a:t>
            </a:r>
            <a:br>
              <a:rPr lang="en-US" sz="3600" dirty="0">
                <a:solidFill>
                  <a:srgbClr val="09FFE2"/>
                </a:solidFill>
              </a:rPr>
            </a:br>
            <a:r>
              <a:rPr lang="en-US" sz="3600" dirty="0">
                <a:solidFill>
                  <a:srgbClr val="09FFE2"/>
                </a:solidFill>
              </a:rPr>
              <a:t>in 1+1 dimensions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D7C83117-93AA-8F47-9D9E-6726A216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044950"/>
            <a:ext cx="815181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B2DFC614-F0B6-294B-A0DB-809A0977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5949950"/>
            <a:ext cx="81391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>
            <a:extLst>
              <a:ext uri="{FF2B5EF4-FFF2-40B4-BE49-F238E27FC236}">
                <a16:creationId xmlns:a16="http://schemas.microsoft.com/office/drawing/2014/main" id="{F593B3AE-3920-EA43-A6CB-ECED5FEC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49575"/>
            <a:ext cx="3941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>
            <a:extLst>
              <a:ext uri="{FF2B5EF4-FFF2-40B4-BE49-F238E27FC236}">
                <a16:creationId xmlns:a16="http://schemas.microsoft.com/office/drawing/2014/main" id="{A2AF2A32-1797-E24D-8095-F06E2CFEC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2276475"/>
            <a:ext cx="4506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800" dirty="0" err="1"/>
              <a:t>Grassmann</a:t>
            </a:r>
            <a:r>
              <a:rPr lang="en-US" altLang="en-DE" sz="2800" dirty="0"/>
              <a:t> functional integral</a:t>
            </a:r>
          </a:p>
        </p:txBody>
      </p:sp>
    </p:spTree>
    <p:extLst>
      <p:ext uri="{BB962C8B-B14F-4D97-AF65-F5344CB8AC3E}">
        <p14:creationId xmlns:p14="http://schemas.microsoft.com/office/powerpoint/2010/main" val="24291678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1687-5533-AC4D-14FE-F16C846A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C6876-D07A-AA46-3F98-07B510634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Projection on local time subsystem        </a:t>
            </a:r>
          </a:p>
          <a:p>
            <a:pPr marL="0" indent="0">
              <a:buNone/>
            </a:pPr>
            <a:r>
              <a:rPr lang="en-US" dirty="0"/>
              <a:t> ( Feynman )</a:t>
            </a:r>
          </a:p>
          <a:p>
            <a:pPr marL="0" indent="0">
              <a:buNone/>
            </a:pPr>
            <a:r>
              <a:rPr lang="en-US" dirty="0">
                <a:solidFill>
                  <a:srgbClr val="0DFF1A"/>
                </a:solidFill>
              </a:rPr>
              <a:t>Wave function, operators, </a:t>
            </a:r>
          </a:p>
          <a:p>
            <a:pPr marL="0" indent="0">
              <a:buNone/>
            </a:pPr>
            <a:r>
              <a:rPr lang="en-US" dirty="0">
                <a:solidFill>
                  <a:srgbClr val="0DFF1A"/>
                </a:solidFill>
              </a:rPr>
              <a:t>linear evolution law,    </a:t>
            </a:r>
            <a:r>
              <a:rPr lang="en-US" dirty="0">
                <a:solidFill>
                  <a:srgbClr val="FFFF00"/>
                </a:solidFill>
              </a:rPr>
              <a:t>𝜓(t+𝜀)=U(t) 𝜓(t)</a:t>
            </a:r>
          </a:p>
          <a:p>
            <a:pPr marL="0" indent="0">
              <a:buNone/>
            </a:pPr>
            <a:r>
              <a:rPr lang="en-US" dirty="0">
                <a:solidFill>
                  <a:srgbClr val="0DFF1A"/>
                </a:solidFill>
              </a:rPr>
              <a:t>superposition of solutions,</a:t>
            </a:r>
          </a:p>
          <a:p>
            <a:pPr marL="0" indent="0">
              <a:buNone/>
            </a:pPr>
            <a:r>
              <a:rPr lang="en-US" dirty="0">
                <a:solidFill>
                  <a:srgbClr val="0DFF1A"/>
                </a:solidFill>
              </a:rPr>
              <a:t>formalism of quantum mechanics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02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21FD-AD99-F944-80E8-EBA22466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Naïve continuum limit is Lorentz invariant</a:t>
            </a:r>
          </a:p>
        </p:txBody>
      </p:sp>
      <p:pic>
        <p:nvPicPr>
          <p:cNvPr id="32770" name="Content Placeholder 3">
            <a:extLst>
              <a:ext uri="{FF2B5EF4-FFF2-40B4-BE49-F238E27FC236}">
                <a16:creationId xmlns:a16="http://schemas.microsoft.com/office/drawing/2014/main" id="{4B893968-7CEA-064E-B79F-60482A1851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8725" y="1704975"/>
            <a:ext cx="3055938" cy="628650"/>
          </a:xfrm>
        </p:spPr>
      </p:pic>
      <p:pic>
        <p:nvPicPr>
          <p:cNvPr id="32771" name="Picture 4">
            <a:extLst>
              <a:ext uri="{FF2B5EF4-FFF2-40B4-BE49-F238E27FC236}">
                <a16:creationId xmlns:a16="http://schemas.microsoft.com/office/drawing/2014/main" id="{CD9704B8-3BE7-5942-A460-E70636B76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806700"/>
            <a:ext cx="6642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8C492CB7-716D-E946-8A10-11E48DA13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908425"/>
            <a:ext cx="40862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>
            <a:extLst>
              <a:ext uri="{FF2B5EF4-FFF2-40B4-BE49-F238E27FC236}">
                <a16:creationId xmlns:a16="http://schemas.microsoft.com/office/drawing/2014/main" id="{AB331FAC-3405-F24E-8EC9-0713BC22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5553075"/>
            <a:ext cx="341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>
            <a:extLst>
              <a:ext uri="{FF2B5EF4-FFF2-40B4-BE49-F238E27FC236}">
                <a16:creationId xmlns:a16="http://schemas.microsoft.com/office/drawing/2014/main" id="{38DA63C9-954F-2147-BB4B-02D51E9AA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553075"/>
            <a:ext cx="190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8">
            <a:extLst>
              <a:ext uri="{FF2B5EF4-FFF2-40B4-BE49-F238E27FC236}">
                <a16:creationId xmlns:a16="http://schemas.microsoft.com/office/drawing/2014/main" id="{C091C1A3-2AC1-2C42-A689-E96902F5B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90688"/>
            <a:ext cx="259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Dirac spinor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64A49756-E8D2-494F-B04D-03C8B6360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806700"/>
            <a:ext cx="136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Action</a:t>
            </a:r>
          </a:p>
        </p:txBody>
      </p:sp>
      <p:sp>
        <p:nvSpPr>
          <p:cNvPr id="32777" name="TextBox 10">
            <a:extLst>
              <a:ext uri="{FF2B5EF4-FFF2-40B4-BE49-F238E27FC236}">
                <a16:creationId xmlns:a16="http://schemas.microsoft.com/office/drawing/2014/main" id="{21595B0B-A837-B848-8B92-1039DAA40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824413"/>
            <a:ext cx="599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Infinitesimal Lorentz transformation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FC65A-7093-C04D-E9F0-956677EA8328}"/>
              </a:ext>
            </a:extLst>
          </p:cNvPr>
          <p:cNvSpPr txBox="1"/>
          <p:nvPr/>
        </p:nvSpPr>
        <p:spPr>
          <a:xfrm>
            <a:off x="7178675" y="1744663"/>
            <a:ext cx="96873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a=1,2</a:t>
            </a:r>
          </a:p>
        </p:txBody>
      </p:sp>
    </p:spTree>
    <p:extLst>
      <p:ext uri="{BB962C8B-B14F-4D97-AF65-F5344CB8AC3E}">
        <p14:creationId xmlns:p14="http://schemas.microsoft.com/office/powerpoint/2010/main" val="1958859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435E-7AED-AAF6-2034-F37EB4B2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all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ACAD6-A64D-F371-4FFD-1A07E678A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16476"/>
            <a:ext cx="8229600" cy="4412664"/>
          </a:xfrm>
        </p:spPr>
        <p:txBody>
          <a:bodyPr/>
          <a:lstStyle/>
          <a:p>
            <a:r>
              <a:rPr lang="en-US" sz="3200" dirty="0"/>
              <a:t>Quantum formalism offers new insights for the dynamics of probabilistic cellular automata</a:t>
            </a:r>
          </a:p>
          <a:p>
            <a:r>
              <a:rPr lang="en-US" sz="3200" dirty="0">
                <a:solidFill>
                  <a:srgbClr val="F8FFFC"/>
                </a:solidFill>
              </a:rPr>
              <a:t>New forms of correlated computing</a:t>
            </a:r>
          </a:p>
          <a:p>
            <a:r>
              <a:rPr lang="en-US" sz="3200" dirty="0"/>
              <a:t>Clarification of origin of quantum concepts – demystification</a:t>
            </a:r>
          </a:p>
          <a:p>
            <a:r>
              <a:rPr lang="en-US" sz="3200" dirty="0"/>
              <a:t>Probabilistic realism is a philosophical concept</a:t>
            </a:r>
          </a:p>
          <a:p>
            <a:r>
              <a:rPr lang="en-US" sz="3200" dirty="0">
                <a:solidFill>
                  <a:srgbClr val="F8FFFC"/>
                </a:solidFill>
              </a:rPr>
              <a:t>Restrictions on fundamental theory?</a:t>
            </a:r>
          </a:p>
        </p:txBody>
      </p:sp>
    </p:spTree>
    <p:extLst>
      <p:ext uri="{BB962C8B-B14F-4D97-AF65-F5344CB8AC3E}">
        <p14:creationId xmlns:p14="http://schemas.microsoft.com/office/powerpoint/2010/main" val="1194731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3">
            <a:extLst>
              <a:ext uri="{FF2B5EF4-FFF2-40B4-BE49-F238E27FC236}">
                <a16:creationId xmlns:a16="http://schemas.microsoft.com/office/drawing/2014/main" id="{7C1C6768-3AC9-D247-91DE-8A2E6C1B9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949950"/>
            <a:ext cx="842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360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906013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F92C-9CC5-2F6B-C37F-A2E2C2BF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409398" cy="4091879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FFFF00"/>
                </a:solidFill>
              </a:rPr>
              <a:t>Probabilistic automata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for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fermionic quantum field theories</a:t>
            </a:r>
          </a:p>
        </p:txBody>
      </p:sp>
    </p:spTree>
    <p:extLst>
      <p:ext uri="{BB962C8B-B14F-4D97-AF65-F5344CB8AC3E}">
        <p14:creationId xmlns:p14="http://schemas.microsoft.com/office/powerpoint/2010/main" val="1503292610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D762-3028-F44E-A137-57D01F45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68274"/>
            <a:ext cx="8229600" cy="1319151"/>
          </a:xfrm>
        </p:spPr>
        <p:txBody>
          <a:bodyPr/>
          <a:lstStyle/>
          <a:p>
            <a:r>
              <a:rPr lang="en-US" dirty="0"/>
              <a:t>Fermions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1CA40-72EF-BD49-AB0F-41D5359C3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5629"/>
            <a:ext cx="8229600" cy="4493511"/>
          </a:xfrm>
        </p:spPr>
        <p:txBody>
          <a:bodyPr/>
          <a:lstStyle/>
          <a:p>
            <a:r>
              <a:rPr lang="en-US" sz="2800" dirty="0"/>
              <a:t>quantum objects</a:t>
            </a:r>
          </a:p>
          <a:p>
            <a:r>
              <a:rPr lang="en-US" sz="2800" dirty="0"/>
              <a:t>wave function totally antisymmetric </a:t>
            </a:r>
          </a:p>
          <a:p>
            <a:pPr marL="0" indent="0">
              <a:buNone/>
            </a:pPr>
            <a:r>
              <a:rPr lang="en-US" sz="2800" dirty="0"/>
              <a:t>   ( Pauli principle )</a:t>
            </a:r>
          </a:p>
          <a:p>
            <a:r>
              <a:rPr lang="en-US" sz="2800" dirty="0"/>
              <a:t>anticommutator for annihilation and creation operators </a:t>
            </a:r>
          </a:p>
          <a:p>
            <a:r>
              <a:rPr lang="en-US" sz="2800" dirty="0"/>
              <a:t>anticommuting </a:t>
            </a:r>
            <a:r>
              <a:rPr lang="en-US" sz="2800" dirty="0" err="1"/>
              <a:t>Grassmann</a:t>
            </a:r>
            <a:r>
              <a:rPr lang="en-US" sz="2800" dirty="0"/>
              <a:t> variables</a:t>
            </a:r>
          </a:p>
          <a:p>
            <a:r>
              <a:rPr lang="en-US" sz="2800" dirty="0"/>
              <a:t>functional integral or partition function for many body systems or quantum field theories is </a:t>
            </a:r>
            <a:r>
              <a:rPr lang="en-US" sz="2800" dirty="0" err="1"/>
              <a:t>Grassmann</a:t>
            </a:r>
            <a:r>
              <a:rPr lang="en-US" sz="2800" dirty="0"/>
              <a:t> functional integral</a:t>
            </a:r>
          </a:p>
        </p:txBody>
      </p:sp>
    </p:spTree>
    <p:extLst>
      <p:ext uri="{BB962C8B-B14F-4D97-AF65-F5344CB8AC3E}">
        <p14:creationId xmlns:p14="http://schemas.microsoft.com/office/powerpoint/2010/main" val="20680734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271B-E469-7A4E-8BE9-AB895487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>
                <a:solidFill>
                  <a:srgbClr val="09FFE2"/>
                </a:solidFill>
              </a:rPr>
              <a:t>Fermions are </a:t>
            </a:r>
            <a:r>
              <a:rPr lang="en-US" sz="4400" dirty="0" err="1">
                <a:solidFill>
                  <a:srgbClr val="09FFE2"/>
                </a:solidFill>
              </a:rPr>
              <a:t>Ising</a:t>
            </a:r>
            <a:r>
              <a:rPr lang="en-US" sz="4400" dirty="0">
                <a:solidFill>
                  <a:srgbClr val="09FFE2"/>
                </a:solidFill>
              </a:rPr>
              <a:t> spins or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6B94B-E0D4-EC48-A63C-9D2BBD847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96" y="2084831"/>
            <a:ext cx="8528304" cy="435254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Fermionic occupation numbers n = 0 , 1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Classical bits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 err="1"/>
              <a:t>Ising</a:t>
            </a:r>
            <a:r>
              <a:rPr lang="en-US" sz="3200" dirty="0"/>
              <a:t> spins  s = 2n -1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Bit configurations = many body states of fermions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92655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92DA-CE1F-5E6E-EC24-93B2C217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Fermionic wave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C129E-23E0-15D4-1195-5C26A3E67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Occupation number basis for multi- fermion systems:</a:t>
            </a:r>
          </a:p>
          <a:p>
            <a:endParaRPr lang="en-US" sz="3600" dirty="0"/>
          </a:p>
          <a:p>
            <a:r>
              <a:rPr lang="en-US" sz="3600" dirty="0"/>
              <a:t>To each bit configuration one associates a component of the wave function</a:t>
            </a:r>
          </a:p>
          <a:p>
            <a:r>
              <a:rPr lang="en-US" sz="3600" dirty="0"/>
              <a:t>Occupation numbers for different space points and species</a:t>
            </a:r>
          </a:p>
        </p:txBody>
      </p:sp>
    </p:spTree>
    <p:extLst>
      <p:ext uri="{BB962C8B-B14F-4D97-AF65-F5344CB8AC3E}">
        <p14:creationId xmlns:p14="http://schemas.microsoft.com/office/powerpoint/2010/main" val="364750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520BE-DEA0-7B35-C857-F5CF5016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Probabilistic cellular automata for fermionic quantum field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1C643-8227-7217-C283-A51CE111F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52782"/>
            <a:ext cx="8229600" cy="4176358"/>
          </a:xfrm>
        </p:spPr>
        <p:txBody>
          <a:bodyPr/>
          <a:lstStyle/>
          <a:p>
            <a:r>
              <a:rPr lang="en-US" dirty="0"/>
              <a:t>Wave function in same Hilbert space</a:t>
            </a:r>
          </a:p>
          <a:p>
            <a:r>
              <a:rPr lang="en-US" dirty="0"/>
              <a:t>If step evolution operator for automaton is the same as for the fermionic quantum field theory:       </a:t>
            </a:r>
            <a:r>
              <a:rPr lang="en-US" dirty="0">
                <a:solidFill>
                  <a:srgbClr val="0DFF1A"/>
                </a:solidFill>
              </a:rPr>
              <a:t>Both are equivalent</a:t>
            </a:r>
          </a:p>
        </p:txBody>
      </p:sp>
    </p:spTree>
    <p:extLst>
      <p:ext uri="{BB962C8B-B14F-4D97-AF65-F5344CB8AC3E}">
        <p14:creationId xmlns:p14="http://schemas.microsoft.com/office/powerpoint/2010/main" val="2631464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7014-4355-CB49-8B15-1966648C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Updating rule for </a:t>
            </a:r>
            <a:br>
              <a:rPr lang="en-US" dirty="0"/>
            </a:br>
            <a:r>
              <a:rPr lang="en-US" dirty="0" err="1"/>
              <a:t>Thirring</a:t>
            </a:r>
            <a:r>
              <a:rPr lang="en-US" dirty="0"/>
              <a:t> automaton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21BF8-2FD5-864A-8B84-6E78AA76B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16608"/>
            <a:ext cx="8746871" cy="430955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one – dimensional chain, x : discrete lattice sites</a:t>
            </a:r>
          </a:p>
          <a:p>
            <a:pPr>
              <a:defRPr/>
            </a:pPr>
            <a:r>
              <a:rPr lang="en-US" sz="3200" dirty="0"/>
              <a:t>at each x : red and green right movers and left movers ( 4 different species at each site )</a:t>
            </a:r>
          </a:p>
          <a:p>
            <a:pPr>
              <a:defRPr/>
            </a:pPr>
            <a:r>
              <a:rPr lang="en-US" sz="3200" dirty="0"/>
              <a:t>at each time step:  configuration for right(left) movers moves one position to the right(left)</a:t>
            </a:r>
          </a:p>
          <a:p>
            <a:pPr>
              <a:defRPr/>
            </a:pPr>
            <a:r>
              <a:rPr lang="en-US" sz="3200" dirty="0"/>
              <a:t>if two single particles meet: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    colors are exchanged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7CBEC583-590D-E444-82CF-C07EFC80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20" y="4660901"/>
            <a:ext cx="2755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FBCC-82AA-1146-8298-DC1B822E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Particle wave duality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824E-759D-FE4A-8F3D-963F7897F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Particle aspect:</a:t>
            </a:r>
          </a:p>
          <a:p>
            <a:pPr>
              <a:defRPr/>
            </a:pPr>
            <a:r>
              <a:rPr lang="en-US" dirty="0"/>
              <a:t>Bits: yes/no decisions</a:t>
            </a:r>
          </a:p>
          <a:p>
            <a:pPr>
              <a:defRPr/>
            </a:pPr>
            <a:r>
              <a:rPr lang="en-US" dirty="0"/>
              <a:t>Possible measurement values 1 or 0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         </a:t>
            </a:r>
            <a:r>
              <a:rPr lang="en-US" dirty="0">
                <a:solidFill>
                  <a:srgbClr val="FFFF00"/>
                </a:solidFill>
              </a:rPr>
              <a:t>Discrete spectrum of observables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Wave aspect : continuous wave function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more generally: continuity of probabilistic information</a:t>
            </a:r>
          </a:p>
        </p:txBody>
      </p:sp>
    </p:spTree>
    <p:extLst>
      <p:ext uri="{BB962C8B-B14F-4D97-AF65-F5344CB8AC3E}">
        <p14:creationId xmlns:p14="http://schemas.microsoft.com/office/powerpoint/2010/main" val="341468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16E7-F8F9-70D5-4058-9840D6CC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68274"/>
            <a:ext cx="8089900" cy="2718764"/>
          </a:xfrm>
        </p:spPr>
        <p:txBody>
          <a:bodyPr/>
          <a:lstStyle/>
          <a:p>
            <a:r>
              <a:rPr lang="en-US" dirty="0"/>
              <a:t>Overall probability distribution for events at all times and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F1EE-6127-A9CC-227C-AF8B64CA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7038"/>
            <a:ext cx="8089900" cy="3642102"/>
          </a:xfrm>
        </p:spPr>
        <p:txBody>
          <a:bodyPr/>
          <a:lstStyle/>
          <a:p>
            <a:r>
              <a:rPr lang="en-US" dirty="0"/>
              <a:t>Euclidean functional integral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934A0-DC50-3379-BE1E-7210307BF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303" y="3831789"/>
            <a:ext cx="4456043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9B6909-D742-483D-CEE0-22F7088CA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34" y="5107704"/>
            <a:ext cx="3140823" cy="7111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E0B144-6E69-78AE-BBFD-BC20CAC11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450" y="5107704"/>
            <a:ext cx="2750400" cy="71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739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C82F-0521-3721-E347-187B0E6D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QFT- CA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9E5C6-50CC-630D-0C2E-58C09483F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fermionic quantum field theory is equivalent to a probabilistic cellular automaton if the evolution operator for discrete time steps is a 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b="1" dirty="0">
                <a:solidFill>
                  <a:srgbClr val="0DFF1A"/>
                </a:solidFill>
              </a:rPr>
              <a:t>unique jump matrix </a:t>
            </a:r>
          </a:p>
          <a:p>
            <a:pPr marL="0" indent="0">
              <a:buNone/>
            </a:pPr>
            <a:endParaRPr lang="en-US" b="1" dirty="0">
              <a:solidFill>
                <a:srgbClr val="0DFF1A"/>
              </a:solidFill>
            </a:endParaRPr>
          </a:p>
          <a:p>
            <a:pPr marL="0" indent="0">
              <a:buNone/>
            </a:pPr>
            <a:r>
              <a:rPr lang="en-US" sz="3200" dirty="0"/>
              <a:t>( in a real formulation of the evolution equation)</a:t>
            </a:r>
          </a:p>
        </p:txBody>
      </p:sp>
    </p:spTree>
    <p:extLst>
      <p:ext uri="{BB962C8B-B14F-4D97-AF65-F5344CB8AC3E}">
        <p14:creationId xmlns:p14="http://schemas.microsoft.com/office/powerpoint/2010/main" val="2042969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AD7C-74E1-8948-BB6D-65EF328B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 bit fermion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8577-18DE-9B41-882E-35D3137D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Isomorphism between generalized </a:t>
            </a:r>
            <a:r>
              <a:rPr lang="en-US" sz="2800" dirty="0" err="1"/>
              <a:t>Ising</a:t>
            </a:r>
            <a:r>
              <a:rPr lang="en-US" sz="2800" dirty="0"/>
              <a:t> model and </a:t>
            </a:r>
            <a:r>
              <a:rPr lang="en-US" sz="2800" dirty="0" err="1"/>
              <a:t>Grassmann</a:t>
            </a:r>
            <a:r>
              <a:rPr lang="en-US" sz="2800" dirty="0"/>
              <a:t> functional integral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Based on identical step evolution operator for both models, with associated map of observables</a:t>
            </a:r>
          </a:p>
          <a:p>
            <a:pPr>
              <a:defRPr/>
            </a:pPr>
            <a:r>
              <a:rPr lang="en-US" sz="2800" dirty="0"/>
              <a:t>In our case: proof that discrete </a:t>
            </a:r>
            <a:r>
              <a:rPr lang="en-US" sz="2800" dirty="0" err="1"/>
              <a:t>Thirring</a:t>
            </a:r>
            <a:r>
              <a:rPr lang="en-US" sz="2800" dirty="0"/>
              <a:t> model with two colors has the same step evolution operator as the cellular automaton</a:t>
            </a: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1A7B73E2-45A0-E24F-8D34-96ADB379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024438"/>
            <a:ext cx="6192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546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798C-7C4A-C84D-8588-B51B155B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354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Discrete fermion model </a:t>
            </a:r>
            <a:br>
              <a:rPr lang="en-US" dirty="0">
                <a:solidFill>
                  <a:srgbClr val="09FFE2"/>
                </a:solidFill>
              </a:rPr>
            </a:br>
            <a:r>
              <a:rPr lang="en-US" dirty="0">
                <a:solidFill>
                  <a:srgbClr val="09FFE2"/>
                </a:solidFill>
              </a:rPr>
              <a:t>in 1+1 dimensions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D7C83117-93AA-8F47-9D9E-6726A216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044950"/>
            <a:ext cx="815181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B2DFC614-F0B6-294B-A0DB-809A0977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5949950"/>
            <a:ext cx="81391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>
            <a:extLst>
              <a:ext uri="{FF2B5EF4-FFF2-40B4-BE49-F238E27FC236}">
                <a16:creationId xmlns:a16="http://schemas.microsoft.com/office/drawing/2014/main" id="{F593B3AE-3920-EA43-A6CB-ECED5FEC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49575"/>
            <a:ext cx="3941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>
            <a:extLst>
              <a:ext uri="{FF2B5EF4-FFF2-40B4-BE49-F238E27FC236}">
                <a16:creationId xmlns:a16="http://schemas.microsoft.com/office/drawing/2014/main" id="{A2AF2A32-1797-E24D-8095-F06E2CFEC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2276475"/>
            <a:ext cx="4506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 sz="2800" dirty="0" err="1"/>
              <a:t>Grassmann</a:t>
            </a:r>
            <a:r>
              <a:rPr lang="en-US" altLang="en-DE" sz="2800" dirty="0"/>
              <a:t> functional integral</a:t>
            </a:r>
          </a:p>
        </p:txBody>
      </p:sp>
    </p:spTree>
    <p:extLst>
      <p:ext uri="{BB962C8B-B14F-4D97-AF65-F5344CB8AC3E}">
        <p14:creationId xmlns:p14="http://schemas.microsoft.com/office/powerpoint/2010/main" val="3139702058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B06F4B-0E10-BC43-BEDF-B00545DE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Naïve continuum limit</a:t>
            </a:r>
          </a:p>
        </p:txBody>
      </p:sp>
      <p:pic>
        <p:nvPicPr>
          <p:cNvPr id="31746" name="Content Placeholder 4">
            <a:extLst>
              <a:ext uri="{FF2B5EF4-FFF2-40B4-BE49-F238E27FC236}">
                <a16:creationId xmlns:a16="http://schemas.microsoft.com/office/drawing/2014/main" id="{5C916253-995C-2149-AF96-540BFD1FFB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716338"/>
            <a:ext cx="8024813" cy="485775"/>
          </a:xfrm>
        </p:spPr>
      </p:pic>
      <p:pic>
        <p:nvPicPr>
          <p:cNvPr id="31747" name="Picture 5">
            <a:extLst>
              <a:ext uri="{FF2B5EF4-FFF2-40B4-BE49-F238E27FC236}">
                <a16:creationId xmlns:a16="http://schemas.microsoft.com/office/drawing/2014/main" id="{E55D26D6-E95F-B145-B01D-E079F3991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060575"/>
            <a:ext cx="82216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>
            <a:extLst>
              <a:ext uri="{FF2B5EF4-FFF2-40B4-BE49-F238E27FC236}">
                <a16:creationId xmlns:a16="http://schemas.microsoft.com/office/drawing/2014/main" id="{5D73A28D-8A4A-0247-BE5A-FEE25F20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5016500"/>
            <a:ext cx="2895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>
            <a:extLst>
              <a:ext uri="{FF2B5EF4-FFF2-40B4-BE49-F238E27FC236}">
                <a16:creationId xmlns:a16="http://schemas.microsoft.com/office/drawing/2014/main" id="{DE819B16-CF18-D64A-8C91-0EAC292A7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5076825"/>
            <a:ext cx="1706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>
            <a:extLst>
              <a:ext uri="{FF2B5EF4-FFF2-40B4-BE49-F238E27FC236}">
                <a16:creationId xmlns:a16="http://schemas.microsoft.com/office/drawing/2014/main" id="{1A1C81A4-C866-954B-ACF5-1D53EC5A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076825"/>
            <a:ext cx="22082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0304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21FD-AD99-F944-80E8-EBA22466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Lorentz symmetry</a:t>
            </a:r>
          </a:p>
        </p:txBody>
      </p:sp>
      <p:pic>
        <p:nvPicPr>
          <p:cNvPr id="32770" name="Content Placeholder 3">
            <a:extLst>
              <a:ext uri="{FF2B5EF4-FFF2-40B4-BE49-F238E27FC236}">
                <a16:creationId xmlns:a16="http://schemas.microsoft.com/office/drawing/2014/main" id="{4B893968-7CEA-064E-B79F-60482A1851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8725" y="1704975"/>
            <a:ext cx="3055938" cy="628650"/>
          </a:xfrm>
        </p:spPr>
      </p:pic>
      <p:pic>
        <p:nvPicPr>
          <p:cNvPr id="32771" name="Picture 4">
            <a:extLst>
              <a:ext uri="{FF2B5EF4-FFF2-40B4-BE49-F238E27FC236}">
                <a16:creationId xmlns:a16="http://schemas.microsoft.com/office/drawing/2014/main" id="{CD9704B8-3BE7-5942-A460-E70636B76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806700"/>
            <a:ext cx="6642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8C492CB7-716D-E946-8A10-11E48DA13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908425"/>
            <a:ext cx="40862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>
            <a:extLst>
              <a:ext uri="{FF2B5EF4-FFF2-40B4-BE49-F238E27FC236}">
                <a16:creationId xmlns:a16="http://schemas.microsoft.com/office/drawing/2014/main" id="{AB331FAC-3405-F24E-8EC9-0713BC22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5553075"/>
            <a:ext cx="341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>
            <a:extLst>
              <a:ext uri="{FF2B5EF4-FFF2-40B4-BE49-F238E27FC236}">
                <a16:creationId xmlns:a16="http://schemas.microsoft.com/office/drawing/2014/main" id="{38DA63C9-954F-2147-BB4B-02D51E9AA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553075"/>
            <a:ext cx="190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8">
            <a:extLst>
              <a:ext uri="{FF2B5EF4-FFF2-40B4-BE49-F238E27FC236}">
                <a16:creationId xmlns:a16="http://schemas.microsoft.com/office/drawing/2014/main" id="{C091C1A3-2AC1-2C42-A689-E96902F5B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90688"/>
            <a:ext cx="259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Dirac spinor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64A49756-E8D2-494F-B04D-03C8B6360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806700"/>
            <a:ext cx="136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Action</a:t>
            </a:r>
          </a:p>
        </p:txBody>
      </p:sp>
      <p:sp>
        <p:nvSpPr>
          <p:cNvPr id="32777" name="TextBox 10">
            <a:extLst>
              <a:ext uri="{FF2B5EF4-FFF2-40B4-BE49-F238E27FC236}">
                <a16:creationId xmlns:a16="http://schemas.microsoft.com/office/drawing/2014/main" id="{21595B0B-A837-B848-8B92-1039DAA40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824413"/>
            <a:ext cx="599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DE">
                <a:solidFill>
                  <a:srgbClr val="FFFF00"/>
                </a:solidFill>
              </a:rPr>
              <a:t>Infinitesimal Lorentz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7567302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>
            <a:extLst>
              <a:ext uri="{FF2B5EF4-FFF2-40B4-BE49-F238E27FC236}">
                <a16:creationId xmlns:a16="http://schemas.microsoft.com/office/drawing/2014/main" id="{BDD21E1A-58D2-C04E-899A-EEF6B63FEF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19304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>
                <a:ea typeface="+mj-ea"/>
                <a:cs typeface="+mj-cs"/>
              </a:rPr>
              <a:t>Can quantum physics be described by classical probabilities ?</a:t>
            </a:r>
            <a:endParaRPr lang="en-US" sz="4000">
              <a:ea typeface="+mj-ea"/>
              <a:cs typeface="+mj-cs"/>
            </a:endParaRPr>
          </a:p>
        </p:txBody>
      </p:sp>
      <p:sp>
        <p:nvSpPr>
          <p:cNvPr id="1346563" name="Rectangle 3">
            <a:extLst>
              <a:ext uri="{FF2B5EF4-FFF2-40B4-BE49-F238E27FC236}">
                <a16:creationId xmlns:a16="http://schemas.microsoft.com/office/drawing/2014/main" id="{A47316C1-4B2B-AC46-BF47-0B79CAF9D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4176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000" dirty="0"/>
              <a:t>“</a:t>
            </a:r>
            <a:r>
              <a:rPr lang="en-US" sz="2000" dirty="0"/>
              <a:t> No go </a:t>
            </a:r>
            <a:r>
              <a:rPr lang="en-US" altLang="en-US" sz="2000" dirty="0"/>
              <a:t>“</a:t>
            </a:r>
            <a:r>
              <a:rPr lang="en-US" sz="2000" dirty="0"/>
              <a:t> theorems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      </a:t>
            </a:r>
            <a:r>
              <a:rPr lang="en-US" sz="2000" dirty="0">
                <a:solidFill>
                  <a:srgbClr val="F8FFFC"/>
                </a:solidFill>
              </a:rPr>
              <a:t>Bell , </a:t>
            </a:r>
            <a:r>
              <a:rPr lang="en-US" sz="2000" dirty="0" err="1">
                <a:solidFill>
                  <a:srgbClr val="F8FFFC"/>
                </a:solidFill>
              </a:rPr>
              <a:t>Clauser</a:t>
            </a:r>
            <a:r>
              <a:rPr lang="en-US" sz="2000" dirty="0">
                <a:solidFill>
                  <a:srgbClr val="F8FFFC"/>
                </a:solidFill>
              </a:rPr>
              <a:t> , Horne , </a:t>
            </a:r>
            <a:r>
              <a:rPr lang="en-US" sz="2000" dirty="0" err="1">
                <a:solidFill>
                  <a:srgbClr val="F8FFFC"/>
                </a:solidFill>
              </a:rPr>
              <a:t>Shimony</a:t>
            </a:r>
            <a:r>
              <a:rPr lang="en-US" sz="2000" dirty="0">
                <a:solidFill>
                  <a:srgbClr val="F8FFFC"/>
                </a:solidFill>
              </a:rPr>
              <a:t> , Holt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FFFF00"/>
                </a:solidFill>
              </a:rPr>
              <a:t>implicit assumption : use of </a:t>
            </a:r>
            <a:r>
              <a:rPr lang="en-US" sz="2000" dirty="0">
                <a:solidFill>
                  <a:srgbClr val="00ED6D"/>
                </a:solidFill>
              </a:rPr>
              <a:t>classical correlation function </a:t>
            </a:r>
            <a:r>
              <a:rPr lang="en-US" sz="2000" dirty="0">
                <a:solidFill>
                  <a:srgbClr val="FFFF00"/>
                </a:solidFill>
              </a:rPr>
              <a:t>for </a:t>
            </a:r>
            <a:r>
              <a:rPr lang="en-US" sz="2000" dirty="0">
                <a:solidFill>
                  <a:srgbClr val="00B050"/>
                </a:solidFill>
              </a:rPr>
              <a:t>all</a:t>
            </a:r>
            <a:r>
              <a:rPr lang="en-US" sz="2000" dirty="0">
                <a:solidFill>
                  <a:srgbClr val="FFFF00"/>
                </a:solidFill>
              </a:rPr>
              <a:t> correlations between measurements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      </a:t>
            </a:r>
            <a:r>
              <a:rPr lang="en-US" sz="2000" dirty="0" err="1">
                <a:solidFill>
                  <a:srgbClr val="F8FFFC"/>
                </a:solidFill>
              </a:rPr>
              <a:t>Kochen</a:t>
            </a:r>
            <a:r>
              <a:rPr lang="en-US" sz="2000" dirty="0">
                <a:solidFill>
                  <a:srgbClr val="F8FFFC"/>
                </a:solidFill>
              </a:rPr>
              <a:t> , </a:t>
            </a:r>
            <a:r>
              <a:rPr lang="en-US" sz="2000" dirty="0" err="1">
                <a:solidFill>
                  <a:srgbClr val="F8FFFC"/>
                </a:solidFill>
              </a:rPr>
              <a:t>Specker</a:t>
            </a:r>
            <a:endParaRPr lang="en-US" sz="2000" dirty="0">
              <a:solidFill>
                <a:srgbClr val="F8FFF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FFFF00"/>
                </a:solidFill>
              </a:rPr>
              <a:t>assumption : </a:t>
            </a:r>
            <a:r>
              <a:rPr lang="en-US" sz="2000" dirty="0">
                <a:solidFill>
                  <a:srgbClr val="00ED6D"/>
                </a:solidFill>
              </a:rPr>
              <a:t>unique</a:t>
            </a:r>
            <a:r>
              <a:rPr lang="en-US" sz="2000" dirty="0">
                <a:solidFill>
                  <a:srgbClr val="FFFF00"/>
                </a:solidFill>
              </a:rPr>
              <a:t> map from quantum operators to classical observables</a:t>
            </a:r>
          </a:p>
        </p:txBody>
      </p:sp>
    </p:spTree>
    <p:extLst>
      <p:ext uri="{BB962C8B-B14F-4D97-AF65-F5344CB8AC3E}">
        <p14:creationId xmlns:p14="http://schemas.microsoft.com/office/powerpoint/2010/main" val="6075764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DA1C-B96E-9A4C-8719-8DE5D973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0685-C770-5147-96AC-E5B727F22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9622"/>
            <a:ext cx="8229600" cy="4266541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Particular quantum field theory for interacting fermions </a:t>
            </a:r>
            <a:r>
              <a:rPr lang="en-US" sz="2800" dirty="0"/>
              <a:t>is equivalent to the </a:t>
            </a:r>
            <a:r>
              <a:rPr lang="en-US" sz="2800" dirty="0">
                <a:solidFill>
                  <a:srgbClr val="FFFF00"/>
                </a:solidFill>
              </a:rPr>
              <a:t>classical statistical model of a particular probabilistic cellular automaton.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Large family of models – not all models!</a:t>
            </a:r>
          </a:p>
          <a:p>
            <a:pPr>
              <a:defRPr/>
            </a:pPr>
            <a:r>
              <a:rPr lang="en-US" sz="2800" dirty="0"/>
              <a:t>Examples for </a:t>
            </a:r>
            <a:r>
              <a:rPr lang="en-US" sz="2800" dirty="0">
                <a:solidFill>
                  <a:srgbClr val="FFFF00"/>
                </a:solidFill>
              </a:rPr>
              <a:t>quantum mechanics from classical statistics</a:t>
            </a:r>
          </a:p>
          <a:p>
            <a:pPr>
              <a:defRPr/>
            </a:pPr>
            <a:r>
              <a:rPr lang="en-US" sz="2800" dirty="0"/>
              <a:t>Useful for simulating fermionic models and understanding of statistical properties of cellular automata?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4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1687-5533-AC4D-14FE-F16C846A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functional integral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C6876-D07A-AA46-3F98-07B510634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Projection on local time subsystem        </a:t>
            </a:r>
          </a:p>
          <a:p>
            <a:pPr marL="0" indent="0">
              <a:buNone/>
            </a:pPr>
            <a:r>
              <a:rPr lang="en-US" dirty="0"/>
              <a:t> ( Feynman )</a:t>
            </a:r>
          </a:p>
          <a:p>
            <a:pPr marL="0" indent="0">
              <a:buNone/>
            </a:pPr>
            <a:r>
              <a:rPr lang="en-US" dirty="0">
                <a:solidFill>
                  <a:srgbClr val="0DFF1A"/>
                </a:solidFill>
              </a:rPr>
              <a:t>Wave function, operators, </a:t>
            </a:r>
          </a:p>
          <a:p>
            <a:pPr marL="0" indent="0">
              <a:buNone/>
            </a:pPr>
            <a:r>
              <a:rPr lang="en-US" dirty="0">
                <a:solidFill>
                  <a:srgbClr val="0DFF1A"/>
                </a:solidFill>
              </a:rPr>
              <a:t>linear evolution law,   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DFF1A"/>
                </a:solidFill>
              </a:rPr>
              <a:t>superposition of solutions,</a:t>
            </a:r>
          </a:p>
          <a:p>
            <a:pPr marL="0" indent="0">
              <a:buNone/>
            </a:pPr>
            <a:r>
              <a:rPr lang="en-US" dirty="0">
                <a:solidFill>
                  <a:srgbClr val="0DFF1A"/>
                </a:solidFill>
              </a:rPr>
              <a:t>formalism of quantum mechanics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D9B8A3-9F67-031D-FC2F-6FBC25B87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39" y="4089382"/>
            <a:ext cx="2806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46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B974-994E-24F5-06DD-4C1FA9EA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functional integral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414BA-20B9-BA67-2455-DF1DC4FB4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Wave function q(t) is real</a:t>
            </a:r>
          </a:p>
          <a:p>
            <a:r>
              <a:rPr lang="en-US" dirty="0"/>
              <a:t>Loss of information during evolution,  e.g. approach to equilibrium state with some correlation time or length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sz="4800" dirty="0">
                <a:solidFill>
                  <a:srgbClr val="0DFF1A"/>
                </a:solidFill>
              </a:rPr>
              <a:t>Not always ! </a:t>
            </a:r>
            <a:endParaRPr lang="en-US" dirty="0">
              <a:solidFill>
                <a:srgbClr val="0DFF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9BC0-F810-B5EE-3D0C-4BC561FA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4463" cy="5920680"/>
          </a:xfrm>
        </p:spPr>
        <p:txBody>
          <a:bodyPr>
            <a:normAutofit/>
          </a:bodyPr>
          <a:lstStyle/>
          <a:p>
            <a:r>
              <a:rPr lang="en-US" b="0" i="1" dirty="0">
                <a:solidFill>
                  <a:srgbClr val="0DFF1A"/>
                </a:solidFill>
              </a:rPr>
              <a:t>Probabilistic cellular automata with deterministic invertible updating</a:t>
            </a:r>
            <a:br>
              <a:rPr lang="en-US" b="0" i="1" dirty="0">
                <a:solidFill>
                  <a:srgbClr val="0DFF1A"/>
                </a:solidFill>
              </a:rPr>
            </a:br>
            <a:r>
              <a:rPr lang="en-US" b="0" i="1" dirty="0">
                <a:solidFill>
                  <a:srgbClr val="0DFF1A"/>
                </a:solidFill>
              </a:rPr>
              <a:t>are classical probabilistic systems</a:t>
            </a:r>
            <a:br>
              <a:rPr lang="en-US" b="0" i="1" dirty="0"/>
            </a:br>
            <a:r>
              <a:rPr lang="en-US" b="0" i="1" dirty="0"/>
              <a:t> </a:t>
            </a:r>
            <a:br>
              <a:rPr lang="en-US" b="0" i="1" dirty="0"/>
            </a:br>
            <a:r>
              <a:rPr lang="en-US" b="0" i="1" dirty="0">
                <a:solidFill>
                  <a:srgbClr val="FFFF00"/>
                </a:solidFill>
              </a:rPr>
              <a:t>No loss of information during evolution</a:t>
            </a:r>
            <a:br>
              <a:rPr lang="en-US" b="0" i="1" dirty="0">
                <a:solidFill>
                  <a:srgbClr val="FFFF00"/>
                </a:solidFill>
              </a:rPr>
            </a:b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They are discrete quantum systems</a:t>
            </a:r>
          </a:p>
        </p:txBody>
      </p:sp>
    </p:spTree>
    <p:extLst>
      <p:ext uri="{BB962C8B-B14F-4D97-AF65-F5344CB8AC3E}">
        <p14:creationId xmlns:p14="http://schemas.microsoft.com/office/powerpoint/2010/main" val="6825518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4567-D915-394D-91DD-A6B8A1DA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automaton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B0FE-FC21-AA45-98B1-47E3ED53A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2912"/>
            <a:ext cx="8229600" cy="4566228"/>
          </a:xfrm>
        </p:spPr>
        <p:txBody>
          <a:bodyPr/>
          <a:lstStyle/>
          <a:p>
            <a:r>
              <a:rPr lang="en-US" sz="3200" dirty="0"/>
              <a:t>Deterministic manipulation of bit configurations</a:t>
            </a:r>
          </a:p>
          <a:p>
            <a:r>
              <a:rPr lang="en-US" sz="3200" dirty="0"/>
              <a:t>Updating rule of bit configurations in sequential steps</a:t>
            </a:r>
          </a:p>
          <a:p>
            <a:r>
              <a:rPr lang="en-US" sz="3200" dirty="0">
                <a:solidFill>
                  <a:srgbClr val="F8FFFC"/>
                </a:solidFill>
              </a:rPr>
              <a:t>Updating of a cell depends only on some neighboring cells</a:t>
            </a:r>
          </a:p>
          <a:p>
            <a:r>
              <a:rPr lang="en-US" sz="3200" dirty="0"/>
              <a:t>Repetition </a:t>
            </a:r>
            <a:r>
              <a:rPr lang="en-US" sz="3200" dirty="0">
                <a:solidFill>
                  <a:srgbClr val="FFFF00"/>
                </a:solidFill>
              </a:rPr>
              <a:t>( at least after certain number of time steps)</a:t>
            </a:r>
            <a:endParaRPr lang="en-US" sz="3200" dirty="0"/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( Classical computer is an automaton without repetition 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5531137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">
      <a:dk1>
        <a:srgbClr val="003399"/>
      </a:dk1>
      <a:lt1>
        <a:srgbClr val="FFFF00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eam">
  <a:themeElements>
    <a:clrScheme name="Strea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9807</TotalTime>
  <Words>1776</Words>
  <Application>Microsoft Macintosh PowerPoint</Application>
  <PresentationFormat>On-screen Show (4:3)</PresentationFormat>
  <Paragraphs>321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Garamond</vt:lpstr>
      <vt:lpstr>Wingdings</vt:lpstr>
      <vt:lpstr>Stream</vt:lpstr>
      <vt:lpstr>Quantum systems  from  probabilistic cellular automata</vt:lpstr>
      <vt:lpstr>The probabilistic world</vt:lpstr>
      <vt:lpstr>Overall view on  quantum mechanics</vt:lpstr>
      <vt:lpstr>Quantum mechanics</vt:lpstr>
      <vt:lpstr>Overall probability distribution for events at all times and positions</vt:lpstr>
      <vt:lpstr>Euclidean functional integral</vt:lpstr>
      <vt:lpstr>Euclidean functional integral</vt:lpstr>
      <vt:lpstr>Probabilistic cellular automata with deterministic invertible updating are classical probabilistic systems   No loss of information during evolution  They are discrete quantum systems</vt:lpstr>
      <vt:lpstr>Cellular automaton</vt:lpstr>
      <vt:lpstr>Updating rule for random automaton</vt:lpstr>
      <vt:lpstr>Cellular automaton</vt:lpstr>
      <vt:lpstr>Probabilistic cellular automaton</vt:lpstr>
      <vt:lpstr>Probabilistic cellular automaton</vt:lpstr>
      <vt:lpstr>Overall probability distribution</vt:lpstr>
      <vt:lpstr>Wave function for  probabilistic cellular automaton</vt:lpstr>
      <vt:lpstr>Deterministic and probabilistic cellular automaton</vt:lpstr>
      <vt:lpstr>Step evolution operator</vt:lpstr>
      <vt:lpstr>Unique jump matrix</vt:lpstr>
      <vt:lpstr>Hamiltonian</vt:lpstr>
      <vt:lpstr>Complex structure</vt:lpstr>
      <vt:lpstr>Random probabilistic automaton</vt:lpstr>
      <vt:lpstr>Free massless Dirac fermions</vt:lpstr>
      <vt:lpstr>Momentum observable for single fermion state</vt:lpstr>
      <vt:lpstr>Conserved momentum</vt:lpstr>
      <vt:lpstr>Statistical observables</vt:lpstr>
      <vt:lpstr>Numerical solution</vt:lpstr>
      <vt:lpstr>Brownian automaton</vt:lpstr>
      <vt:lpstr>Conserved energy</vt:lpstr>
      <vt:lpstr>Conserved energy</vt:lpstr>
      <vt:lpstr>Periodic evolution of probability distribution for energy eigenstates</vt:lpstr>
      <vt:lpstr>Conserved coarse grained momentum</vt:lpstr>
      <vt:lpstr>Naïve continuum limit</vt:lpstr>
      <vt:lpstr>Dispersion relation for early evolution of Brownian automaton</vt:lpstr>
      <vt:lpstr>Conclusion</vt:lpstr>
      <vt:lpstr>Quantum mechanics from classical statistics</vt:lpstr>
      <vt:lpstr>Outlook: How to find overall classical probability distribution for quantum particle in an arbitrary potential ?</vt:lpstr>
      <vt:lpstr>Beyond probabilistic automata</vt:lpstr>
      <vt:lpstr>Classical probability distribution for maximally entangled  two-qubit quantum state</vt:lpstr>
      <vt:lpstr>Automaton has been constructed for discrete fermion model with interactions  in 1+1 dimensions</vt:lpstr>
      <vt:lpstr>Naïve continuum limit is Lorentz invariant</vt:lpstr>
      <vt:lpstr>Is this all useful?</vt:lpstr>
      <vt:lpstr>PowerPoint Presentation</vt:lpstr>
      <vt:lpstr>Probabilistic automata  for  fermionic quantum field theories</vt:lpstr>
      <vt:lpstr>Fermions</vt:lpstr>
      <vt:lpstr>Fermions are Ising spins or bits</vt:lpstr>
      <vt:lpstr>Fermionic wave function</vt:lpstr>
      <vt:lpstr>Probabilistic cellular automata for fermionic quantum field theories</vt:lpstr>
      <vt:lpstr>Updating rule for  Thirring automaton</vt:lpstr>
      <vt:lpstr>Particle wave duality</vt:lpstr>
      <vt:lpstr>QFT- CA equivalence</vt:lpstr>
      <vt:lpstr>General bit fermion map</vt:lpstr>
      <vt:lpstr>Discrete fermion model  in 1+1 dimensions</vt:lpstr>
      <vt:lpstr>Naïve continuum limit</vt:lpstr>
      <vt:lpstr>Lorentz symmetry</vt:lpstr>
      <vt:lpstr>Can quantum physics be described by classical probabilities 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scale invariance </dc:title>
  <cp:lastModifiedBy>christof wetterich</cp:lastModifiedBy>
  <cp:revision>129</cp:revision>
  <dcterms:modified xsi:type="dcterms:W3CDTF">2024-08-26T18:52:08Z</dcterms:modified>
</cp:coreProperties>
</file>