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03"/>
  </p:notesMasterIdLst>
  <p:handoutMasterIdLst>
    <p:handoutMasterId r:id="rId104"/>
  </p:handoutMasterIdLst>
  <p:sldIdLst>
    <p:sldId id="1067" r:id="rId2"/>
    <p:sldId id="1288" r:id="rId3"/>
    <p:sldId id="1289" r:id="rId4"/>
    <p:sldId id="1290" r:id="rId5"/>
    <p:sldId id="1237" r:id="rId6"/>
    <p:sldId id="1201" r:id="rId7"/>
    <p:sldId id="1235" r:id="rId8"/>
    <p:sldId id="1180" r:id="rId9"/>
    <p:sldId id="1143" r:id="rId10"/>
    <p:sldId id="1144" r:id="rId11"/>
    <p:sldId id="1146" r:id="rId12"/>
    <p:sldId id="1181" r:id="rId13"/>
    <p:sldId id="1238" r:id="rId14"/>
    <p:sldId id="1246" r:id="rId15"/>
    <p:sldId id="1247" r:id="rId16"/>
    <p:sldId id="1252" r:id="rId17"/>
    <p:sldId id="1148" r:id="rId18"/>
    <p:sldId id="1232" r:id="rId19"/>
    <p:sldId id="1245" r:id="rId20"/>
    <p:sldId id="1249" r:id="rId21"/>
    <p:sldId id="1253" r:id="rId22"/>
    <p:sldId id="1239" r:id="rId23"/>
    <p:sldId id="1233" r:id="rId24"/>
    <p:sldId id="1287" r:id="rId25"/>
    <p:sldId id="1250" r:id="rId26"/>
    <p:sldId id="1234" r:id="rId27"/>
    <p:sldId id="1150" r:id="rId28"/>
    <p:sldId id="1240" r:id="rId29"/>
    <p:sldId id="1154" r:id="rId30"/>
    <p:sldId id="1152" r:id="rId31"/>
    <p:sldId id="1256" r:id="rId32"/>
    <p:sldId id="1291" r:id="rId33"/>
    <p:sldId id="1292" r:id="rId34"/>
    <p:sldId id="1254" r:id="rId35"/>
    <p:sldId id="1280" r:id="rId36"/>
    <p:sldId id="1261" r:id="rId37"/>
    <p:sldId id="1262" r:id="rId38"/>
    <p:sldId id="1263" r:id="rId39"/>
    <p:sldId id="1264" r:id="rId40"/>
    <p:sldId id="1277" r:id="rId41"/>
    <p:sldId id="1281" r:id="rId42"/>
    <p:sldId id="1275" r:id="rId43"/>
    <p:sldId id="1282" r:id="rId44"/>
    <p:sldId id="1283" r:id="rId45"/>
    <p:sldId id="1284" r:id="rId46"/>
    <p:sldId id="1293" r:id="rId47"/>
    <p:sldId id="1156" r:id="rId48"/>
    <p:sldId id="1149" r:id="rId49"/>
    <p:sldId id="1153" r:id="rId50"/>
    <p:sldId id="1094" r:id="rId51"/>
    <p:sldId id="1241" r:id="rId52"/>
    <p:sldId id="1004" r:id="rId53"/>
    <p:sldId id="1236" r:id="rId54"/>
    <p:sldId id="1182" r:id="rId55"/>
    <p:sldId id="1005" r:id="rId56"/>
    <p:sldId id="1204" r:id="rId57"/>
    <p:sldId id="1205" r:id="rId58"/>
    <p:sldId id="1242" r:id="rId59"/>
    <p:sldId id="1207" r:id="rId60"/>
    <p:sldId id="1206" r:id="rId61"/>
    <p:sldId id="1202" r:id="rId62"/>
    <p:sldId id="1184" r:id="rId63"/>
    <p:sldId id="1186" r:id="rId64"/>
    <p:sldId id="1187" r:id="rId65"/>
    <p:sldId id="1188" r:id="rId66"/>
    <p:sldId id="1195" r:id="rId67"/>
    <p:sldId id="1208" r:id="rId68"/>
    <p:sldId id="1209" r:id="rId69"/>
    <p:sldId id="1210" r:id="rId70"/>
    <p:sldId id="1196" r:id="rId71"/>
    <p:sldId id="1197" r:id="rId72"/>
    <p:sldId id="1198" r:id="rId73"/>
    <p:sldId id="1189" r:id="rId74"/>
    <p:sldId id="1285" r:id="rId75"/>
    <p:sldId id="1229" r:id="rId76"/>
    <p:sldId id="1230" r:id="rId77"/>
    <p:sldId id="1231" r:id="rId78"/>
    <p:sldId id="1243" r:id="rId79"/>
    <p:sldId id="1190" r:id="rId80"/>
    <p:sldId id="1191" r:id="rId81"/>
    <p:sldId id="1192" r:id="rId82"/>
    <p:sldId id="1193" r:id="rId83"/>
    <p:sldId id="1194" r:id="rId84"/>
    <p:sldId id="1199" r:id="rId85"/>
    <p:sldId id="1217" r:id="rId86"/>
    <p:sldId id="1218" r:id="rId87"/>
    <p:sldId id="1219" r:id="rId88"/>
    <p:sldId id="1220" r:id="rId89"/>
    <p:sldId id="1221" r:id="rId90"/>
    <p:sldId id="1222" r:id="rId91"/>
    <p:sldId id="1223" r:id="rId92"/>
    <p:sldId id="1224" r:id="rId93"/>
    <p:sldId id="1225" r:id="rId94"/>
    <p:sldId id="1226" r:id="rId95"/>
    <p:sldId id="1227" r:id="rId96"/>
    <p:sldId id="1228" r:id="rId97"/>
    <p:sldId id="1158" r:id="rId98"/>
    <p:sldId id="1183" r:id="rId99"/>
    <p:sldId id="1157" r:id="rId100"/>
    <p:sldId id="1163" r:id="rId101"/>
    <p:sldId id="1179" r:id="rId102"/>
  </p:sldIdLst>
  <p:sldSz cx="9144000" cy="6858000" type="screen4x3"/>
  <p:notesSz cx="6858000" cy="9144000"/>
  <p:custDataLst>
    <p:tags r:id="rId10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33CC33"/>
    <a:srgbClr val="009900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10/11/18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44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83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45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59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5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13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0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36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24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60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1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22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59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1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90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94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11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92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12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3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tiff"/><Relationship Id="rId4" Type="http://schemas.openxmlformats.org/officeDocument/2006/relationships/image" Target="../media/image2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47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8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450506"/>
          </a:xfrm>
        </p:spPr>
        <p:txBody>
          <a:bodyPr/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Scale symmetry in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particle physics and cosmology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 for renormalized fields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04425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Two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435280" cy="4752528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sz="2800" dirty="0"/>
              <a:t>      includes transformation of metric and scalar</a:t>
            </a:r>
          </a:p>
          <a:p>
            <a:pPr marL="0" indent="0">
              <a:buNone/>
            </a:pPr>
            <a:r>
              <a:rPr lang="en-US" sz="2800" dirty="0"/>
              <a:t>      singlet for variable Planck mass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</a:t>
            </a:r>
            <a:r>
              <a:rPr lang="en-US" sz="2800" dirty="0"/>
              <a:t>Symmetry of </a:t>
            </a:r>
            <a:r>
              <a:rPr lang="en-US" sz="2800" dirty="0">
                <a:solidFill>
                  <a:srgbClr val="FFFF00"/>
                </a:solidFill>
              </a:rPr>
              <a:t>effective theory below Planck mass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FF00"/>
                </a:solidFill>
              </a:rPr>
              <a:t>relative </a:t>
            </a:r>
            <a:r>
              <a:rPr lang="en-US" sz="2800" dirty="0"/>
              <a:t>scaling of momenta with respect to Planck mass</a:t>
            </a:r>
          </a:p>
          <a:p>
            <a:pPr marL="0" indent="0">
              <a:buNone/>
            </a:pPr>
            <a:r>
              <a:rPr lang="en-US" sz="2800" dirty="0"/>
              <a:t>      Violated by running coup</a:t>
            </a:r>
            <a:r>
              <a:rPr lang="en-US" dirty="0"/>
              <a:t>lings</a:t>
            </a:r>
          </a:p>
        </p:txBody>
      </p:sp>
    </p:spTree>
    <p:extLst>
      <p:ext uri="{BB962C8B-B14F-4D97-AF65-F5344CB8AC3E}">
        <p14:creationId xmlns:p14="http://schemas.microsoft.com/office/powerpoint/2010/main" val="135821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393243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960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406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4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Quantum effective action for standard model does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               Quantum scale symmetry</a:t>
            </a:r>
          </a:p>
          <a:p>
            <a:pPr marL="0" indent="0">
              <a:buNone/>
            </a:pPr>
            <a:r>
              <a:rPr lang="en-US" sz="2800" dirty="0"/>
              <a:t>For      :    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3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6876256" y="5877271"/>
            <a:ext cx="102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CW’87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904916" y="2067321"/>
            <a:ext cx="134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Fujii</a:t>
            </a:r>
            <a:r>
              <a:rPr lang="en-US" sz="2000" dirty="0"/>
              <a:t>,</a:t>
            </a:r>
          </a:p>
          <a:p>
            <a:r>
              <a:rPr lang="en-US" sz="2000" dirty="0"/>
              <a:t>Zee, CW</a:t>
            </a:r>
          </a:p>
        </p:txBody>
      </p:sp>
    </p:spTree>
    <p:extLst>
      <p:ext uri="{BB962C8B-B14F-4D97-AF65-F5344CB8AC3E}">
        <p14:creationId xmlns:p14="http://schemas.microsoft.com/office/powerpoint/2010/main" val="35893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3051B-C0AF-A048-A853-76369443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56019-7C81-FB4C-9596-003279319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Scale all lengths with constant factor</a:t>
            </a:r>
          </a:p>
          <a:p>
            <a:r>
              <a:rPr lang="en-US" dirty="0"/>
              <a:t>Scale all masses with inverse factor</a:t>
            </a:r>
          </a:p>
        </p:txBody>
      </p:sp>
    </p:spTree>
    <p:extLst>
      <p:ext uri="{BB962C8B-B14F-4D97-AF65-F5344CB8AC3E}">
        <p14:creationId xmlns:p14="http://schemas.microsoft.com/office/powerpoint/2010/main" val="515492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92611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7ECA-BE68-AD46-AF09-6B5823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2425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Second order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vacuum electroweak phase transition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fixed point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852E78-4E8B-E749-8606-AC65CFA38F37}"/>
              </a:ext>
            </a:extLst>
          </p:cNvPr>
          <p:cNvSpPr/>
          <p:nvPr/>
        </p:nvSpPr>
        <p:spPr bwMode="auto">
          <a:xfrm>
            <a:off x="4206788" y="2492896"/>
            <a:ext cx="720080" cy="3455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9C9D32-B6EC-5645-81F6-7B5459A54285}"/>
              </a:ext>
            </a:extLst>
          </p:cNvPr>
          <p:cNvSpPr/>
          <p:nvPr/>
        </p:nvSpPr>
        <p:spPr bwMode="auto">
          <a:xfrm>
            <a:off x="4206788" y="3832297"/>
            <a:ext cx="720080" cy="3455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7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000" dirty="0"/>
              <a:t>Vacuum electroweak phase transition is (almost) second order</a:t>
            </a:r>
          </a:p>
          <a:p>
            <a:r>
              <a:rPr lang="en-US" sz="2000" dirty="0"/>
              <a:t>Critical surface of second order phase transition:                                        exact fixed point, </a:t>
            </a:r>
            <a:r>
              <a:rPr lang="en-US" sz="20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000" dirty="0"/>
              <a:t>Scale symmetry guarantees </a:t>
            </a:r>
            <a:r>
              <a:rPr lang="en-US" sz="2000" b="1" dirty="0">
                <a:solidFill>
                  <a:srgbClr val="FFFF00"/>
                </a:solidFill>
              </a:rPr>
              <a:t>“naturalness” </a:t>
            </a:r>
            <a:r>
              <a:rPr lang="en-US" sz="2000" dirty="0"/>
              <a:t>of small gauge hierarchy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 for deviation from critical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61" y="5260351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263283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0588-5AC9-574E-9899-A673AF28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Fine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88118-D0BF-8049-AFB3-5B0480544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understand small parameter</a:t>
            </a:r>
          </a:p>
          <a:p>
            <a:r>
              <a:rPr lang="en-US" dirty="0">
                <a:solidFill>
                  <a:srgbClr val="FFFF00"/>
                </a:solidFill>
              </a:rPr>
              <a:t>Suitable renormalized parameter needs not to be tuned: take distance from second order vacuum electroweak phase transition as one of the relevant parameters</a:t>
            </a:r>
          </a:p>
          <a:p>
            <a:r>
              <a:rPr lang="en-US" dirty="0"/>
              <a:t>If distance from phase transition is small:</a:t>
            </a:r>
          </a:p>
          <a:p>
            <a:pPr marL="0" indent="0">
              <a:buNone/>
            </a:pPr>
            <a:r>
              <a:rPr lang="en-US" dirty="0"/>
              <a:t>   Expression in terms of other large renormalized</a:t>
            </a:r>
          </a:p>
          <a:p>
            <a:pPr marL="0" indent="0">
              <a:buNone/>
            </a:pPr>
            <a:r>
              <a:rPr lang="en-US" dirty="0"/>
              <a:t>   parameters necessarily involves cancellations</a:t>
            </a:r>
          </a:p>
        </p:txBody>
      </p:sp>
    </p:spTree>
    <p:extLst>
      <p:ext uri="{BB962C8B-B14F-4D97-AF65-F5344CB8AC3E}">
        <p14:creationId xmlns:p14="http://schemas.microsoft.com/office/powerpoint/2010/main" val="140314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73D-92C1-4D42-B0F1-4BDACD7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Technical fine tuning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FDFD-C371-7448-AB4F-FAE6FE097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Quadratic divergences </a:t>
            </a:r>
            <a:r>
              <a:rPr lang="en-US" dirty="0"/>
              <a:t>concern bare perturbation theory for location of critical surface in coupling constant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relevant for observation,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particularly interesting,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regularization dependent, not universal,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always depends on unknown microscopic details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bare perturbation theory is bad expansion</a:t>
            </a:r>
          </a:p>
        </p:txBody>
      </p:sp>
    </p:spTree>
    <p:extLst>
      <p:ext uri="{BB962C8B-B14F-4D97-AF65-F5344CB8AC3E}">
        <p14:creationId xmlns:p14="http://schemas.microsoft.com/office/powerpoint/2010/main" val="4158533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can be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classical gravity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F59D4-FAB6-BF4B-9476-D76E26077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79" y="4377457"/>
            <a:ext cx="36957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892F2-7615-4C4C-886F-E5D88CC5D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597"/>
          <a:stretch/>
        </p:blipFill>
        <p:spPr>
          <a:xfrm>
            <a:off x="5389601" y="4418466"/>
            <a:ext cx="3365915" cy="88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55961-0485-1F45-9DD3-742CB215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600" y="5494468"/>
            <a:ext cx="3365915" cy="10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7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F04DA-C4C2-F54A-A9DE-9D99C6C0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89" y="2809010"/>
            <a:ext cx="2690268" cy="496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26BEA-4782-CC47-B418-003A50C4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64" y="1840271"/>
            <a:ext cx="1916306" cy="520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8408-5474-6A43-8DBA-44CD7DA7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700808"/>
            <a:ext cx="2035922" cy="74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0-E738-FC41-8F44-F1DC56BFD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884" y="3840070"/>
            <a:ext cx="1281188" cy="62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A7D98-9A89-A949-AF83-4BEFDC5F2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581" y="3810454"/>
            <a:ext cx="1694687" cy="62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5512E-8235-2740-BC67-634D7DD2F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565" y="4913492"/>
            <a:ext cx="3306638" cy="47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71320-FC9C-E64E-A88C-6E1FC5900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927" y="4908261"/>
            <a:ext cx="2376264" cy="44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968DF-5D7E-244A-8364-BE2C4829E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5FBDD-B282-9C46-9146-ED2A024F6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6256" y="2787753"/>
            <a:ext cx="1872208" cy="51752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80685CA-655A-4F4B-A2C5-4BBA44B3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Gravity contributions to running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couplings in 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2152F-670E-7C45-B2D5-88E576E83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1025" y="4260205"/>
            <a:ext cx="1878355" cy="341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FE9AD-FD8A-AF4C-9DCB-B79881F69753}"/>
              </a:ext>
            </a:extLst>
          </p:cNvPr>
          <p:cNvSpPr txBox="1"/>
          <p:nvPr/>
        </p:nvSpPr>
        <p:spPr>
          <a:xfrm>
            <a:off x="683568" y="2848074"/>
            <a:ext cx="355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E0F00-D760-CA4C-8D4E-963C37AF0F7A}"/>
              </a:ext>
            </a:extLst>
          </p:cNvPr>
          <p:cNvSpPr txBox="1"/>
          <p:nvPr/>
        </p:nvSpPr>
        <p:spPr>
          <a:xfrm>
            <a:off x="5807927" y="3665585"/>
            <a:ext cx="30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quartic scalar coupling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R.Percacci</a:t>
            </a:r>
            <a:r>
              <a:rPr lang="en-US" sz="1600" dirty="0"/>
              <a:t> et 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2DA32-9282-BD4A-8BC8-05C09BD05CC6}"/>
              </a:ext>
            </a:extLst>
          </p:cNvPr>
          <p:cNvSpPr txBox="1"/>
          <p:nvPr/>
        </p:nvSpPr>
        <p:spPr>
          <a:xfrm>
            <a:off x="457200" y="3813912"/>
            <a:ext cx="152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k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6BA8C-6697-7D43-87DC-6BA37395F182}"/>
              </a:ext>
            </a:extLst>
          </p:cNvPr>
          <p:cNvSpPr txBox="1"/>
          <p:nvPr/>
        </p:nvSpPr>
        <p:spPr>
          <a:xfrm>
            <a:off x="110176" y="4830251"/>
            <a:ext cx="201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fermions</a:t>
            </a:r>
          </a:p>
          <a:p>
            <a:r>
              <a:rPr lang="en-US" sz="2400" dirty="0"/>
              <a:t> +…</a:t>
            </a:r>
          </a:p>
        </p:txBody>
      </p:sp>
    </p:spTree>
    <p:extLst>
      <p:ext uri="{BB962C8B-B14F-4D97-AF65-F5344CB8AC3E}">
        <p14:creationId xmlns:p14="http://schemas.microsoft.com/office/powerpoint/2010/main" val="4073495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dirty="0"/>
              <a:t>More precisely : ratio Higgs boson mass over W-boson mass, or Higgs boson mass over top quark mass</a:t>
            </a:r>
          </a:p>
          <a:p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UV- fixed point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4021075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r>
              <a:rPr lang="en-US" dirty="0"/>
              <a:t>Possible explanation of small parameter : distance from second order vacuum electroweak phase transition is </a:t>
            </a:r>
            <a:r>
              <a:rPr lang="en-US" b="1" dirty="0">
                <a:solidFill>
                  <a:srgbClr val="FFFF00"/>
                </a:solidFill>
              </a:rPr>
              <a:t>irrelevant parameter                     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274084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9B55-A3A5-2E4D-8110-A61247CC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147248" cy="108012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flow in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CEEE-7306-7240-B89A-F5B339E2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147248" cy="3705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for k much smaller than M</a:t>
            </a:r>
          </a:p>
        </p:txBody>
      </p:sp>
    </p:spTree>
    <p:extLst>
      <p:ext uri="{BB962C8B-B14F-4D97-AF65-F5344CB8AC3E}">
        <p14:creationId xmlns:p14="http://schemas.microsoft.com/office/powerpoint/2010/main" val="1332377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013176"/>
            <a:ext cx="1543589" cy="861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47305"/>
            <a:ext cx="2289855" cy="49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71" y="2669953"/>
            <a:ext cx="3672408" cy="58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348" y="3898310"/>
            <a:ext cx="1908212" cy="592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927128"/>
            <a:ext cx="1177962" cy="57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5" y="5090790"/>
            <a:ext cx="585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crucial dimensionless quantity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01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 for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29016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47467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1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of v </a:t>
            </a:r>
            <a:r>
              <a:rPr lang="en-US">
                <a:solidFill>
                  <a:srgbClr val="33CCFF"/>
                </a:solidFill>
              </a:rPr>
              <a:t>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value of effective scalar potential for k/𝜒 </a:t>
            </a:r>
            <a:r>
              <a:rPr lang="is-IS" dirty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FFFF00"/>
                </a:solidFill>
              </a:rPr>
              <a:t>v=1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graviton barrier !</a:t>
            </a:r>
          </a:p>
        </p:txBody>
      </p:sp>
    </p:spTree>
    <p:extLst>
      <p:ext uri="{BB962C8B-B14F-4D97-AF65-F5344CB8AC3E}">
        <p14:creationId xmlns:p14="http://schemas.microsoft.com/office/powerpoint/2010/main" val="307339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A1C6A-6934-4A4D-97C0-1C1F70D1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invariance of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scalar kinetic term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7CAEF-8495-2445-A3D6-822658FC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98" y="4791412"/>
            <a:ext cx="2497646" cy="151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C1AB4-FC10-B141-8C6E-A8B1F5B8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30" y="1875398"/>
            <a:ext cx="3746500" cy="231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C0FD2-15EF-AB48-B074-8F3A2C5FF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02" b="1"/>
          <a:stretch/>
        </p:blipFill>
        <p:spPr>
          <a:xfrm>
            <a:off x="4515145" y="5661248"/>
            <a:ext cx="2618901" cy="70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806BA-B874-7248-ACC9-29BCED993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90" y="4729428"/>
            <a:ext cx="2629678" cy="7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37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75F3-65B1-1940-8C56-6F91EE2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73042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Graviton fluctuations erase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289309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V cannot increase stronger than M</a:t>
            </a:r>
            <a:r>
              <a:rPr lang="en-US" sz="3600" baseline="30000" dirty="0">
                <a:solidFill>
                  <a:srgbClr val="FF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Effective cosmological constant vanishes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    in infinite future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037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Normalization of scalar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M increases monotonically with 𝜒 :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429000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scalar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</a:t>
            </a:r>
            <a:r>
              <a:rPr lang="en-US" sz="3600" dirty="0">
                <a:solidFill>
                  <a:srgbClr val="00FF00"/>
                </a:solidFill>
              </a:rPr>
              <a:t>M= 𝜒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26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27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6116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11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168257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1" y="2888647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90071" cy="275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340EA-48CE-644B-8362-58B354429D66}"/>
              </a:ext>
            </a:extLst>
          </p:cNvPr>
          <p:cNvSpPr txBox="1"/>
          <p:nvPr/>
        </p:nvSpPr>
        <p:spPr>
          <a:xfrm>
            <a:off x="395536" y="1628800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Almost scale invariant primordial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195866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</a:t>
            </a:r>
            <a:r>
              <a:rPr lang="en-US" sz="4000" dirty="0">
                <a:solidFill>
                  <a:srgbClr val="33CCFF"/>
                </a:solidFill>
              </a:rPr>
              <a:t>+ scale symmetric standard model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06FBB-B130-1645-A953-5E1663EC5CE8}"/>
              </a:ext>
            </a:extLst>
          </p:cNvPr>
          <p:cNvSpPr txBox="1"/>
          <p:nvPr/>
        </p:nvSpPr>
        <p:spPr>
          <a:xfrm>
            <a:off x="395536" y="4859540"/>
            <a:ext cx="87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F00"/>
                </a:solidFill>
                <a:latin typeface="Garamond" panose="02020404030301010803" pitchFamily="18" charset="0"/>
              </a:rPr>
              <a:t>+ scale invariant action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Cosmology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844824"/>
            <a:ext cx="6923112" cy="4281339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Add matter and radiation (standard model + dark matter)</a:t>
            </a:r>
          </a:p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Solve field equations…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785" y="4720817"/>
            <a:ext cx="5118199" cy="7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118" y="5661248"/>
            <a:ext cx="3909532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296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25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708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72574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momentum scattering almost 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233621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8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009076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480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836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1389870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9103808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5141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454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94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early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Big bang </a:t>
            </a:r>
            <a:r>
              <a:rPr lang="de-DE" dirty="0" err="1"/>
              <a:t>singularity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artefact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inappropriate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singularity</a:t>
            </a:r>
            <a:endParaRPr lang="de-DE" dirty="0"/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9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358730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53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670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34155489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969445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1342332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377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1251636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  <a:p>
            <a:pPr>
              <a:defRPr/>
            </a:pPr>
            <a:r>
              <a:rPr lang="en-US" dirty="0"/>
              <a:t>Dark energy is tiny because Universe is old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3955</TotalTime>
  <Words>2381</Words>
  <Application>Microsoft Macintosh PowerPoint</Application>
  <PresentationFormat>On-screen Show (4:3)</PresentationFormat>
  <Paragraphs>469</Paragraphs>
  <Slides>101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MS PGothic</vt:lpstr>
      <vt:lpstr>Arial</vt:lpstr>
      <vt:lpstr>Arial</vt:lpstr>
      <vt:lpstr>Garamond</vt:lpstr>
      <vt:lpstr>Lucida Grande</vt:lpstr>
      <vt:lpstr>Wingdings</vt:lpstr>
      <vt:lpstr>Strömung</vt:lpstr>
      <vt:lpstr>Scale symmetry in particle physics and cosmology   </vt:lpstr>
      <vt:lpstr>Scale symmetry</vt:lpstr>
      <vt:lpstr>Scale symmetric classical gravity</vt:lpstr>
      <vt:lpstr>Scale invariance of  scalar kinetic term</vt:lpstr>
      <vt:lpstr>Scale symmetry in cosmology ?</vt:lpstr>
      <vt:lpstr>Scale symmetry in  elementary particle physics ?</vt:lpstr>
      <vt:lpstr>Quantum scale symmetry</vt:lpstr>
      <vt:lpstr>Quantum scale symmetry</vt:lpstr>
      <vt:lpstr>Quantum fluctuations induce running couplings</vt:lpstr>
      <vt:lpstr>Quantum scale symmetry</vt:lpstr>
      <vt:lpstr>Functional renormalization : flowing action</vt:lpstr>
      <vt:lpstr>Ultraviolet fixed point</vt:lpstr>
      <vt:lpstr>Quantum scale symmetry</vt:lpstr>
      <vt:lpstr>Two scale symmetries</vt:lpstr>
      <vt:lpstr>Gravity scale symmetry</vt:lpstr>
      <vt:lpstr>Gravity scale symmetry</vt:lpstr>
      <vt:lpstr>Spontaneous breaking  of scale symmetry</vt:lpstr>
      <vt:lpstr>Scale symmetry</vt:lpstr>
      <vt:lpstr>Scale symmetric standard model</vt:lpstr>
      <vt:lpstr>Particle scale symmetry</vt:lpstr>
      <vt:lpstr>Second order  vacuum electroweak phase transition  fixed point  quantum scale symmetry</vt:lpstr>
      <vt:lpstr>Scale symmetry and Fermi scale</vt:lpstr>
      <vt:lpstr>Scale symmetry and Fermi scale</vt:lpstr>
      <vt:lpstr>Fine tuning</vt:lpstr>
      <vt:lpstr>Technical fine tuning ?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Gravity contributions to running  couplings in standard model</vt:lpstr>
      <vt:lpstr>Essential point for prediction of Higgs boson mass:</vt:lpstr>
      <vt:lpstr>Gauge hierarchy</vt:lpstr>
      <vt:lpstr>Possible explanation of gauge hierarchy</vt:lpstr>
      <vt:lpstr>Infrared flow in gravity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Graviton fluctuations erase  the cosmological constant</vt:lpstr>
      <vt:lpstr>Graviton barrier and solution of the cosmological constant problem</vt:lpstr>
      <vt:lpstr>Normalization of scalar field</vt:lpstr>
      <vt:lpstr>asymptotically vanishing cosmological „constant“</vt:lpstr>
      <vt:lpstr>Quintessence</vt:lpstr>
      <vt:lpstr>Prediction :   homogeneous dark energy influences recent cosmology  - of same order as dark matter -</vt:lpstr>
      <vt:lpstr>Predictions of quantum gravity ?</vt:lpstr>
      <vt:lpstr>  Quantum gravity with scalar field – the role of scale symmetry for cosmology</vt:lpstr>
      <vt:lpstr>Approximate scale symmetry near fixed points</vt:lpstr>
      <vt:lpstr>Possible consequences of  crossover in quantum gravity</vt:lpstr>
      <vt:lpstr>variable gravity</vt:lpstr>
      <vt:lpstr>PowerPoint Presentation</vt:lpstr>
      <vt:lpstr>Variable Gravity</vt:lpstr>
      <vt:lpstr> + scale symmetric standard model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Cosmology</vt:lpstr>
      <vt:lpstr>Cosmological solution</vt:lpstr>
      <vt:lpstr>Model is compatible with  present observations</vt:lpstr>
      <vt:lpstr>Strange evolution of Universe</vt:lpstr>
      <vt:lpstr>Expanding Universe or shrinking atoms ? </vt:lpstr>
      <vt:lpstr>Do we know that the  Universe expands ?</vt:lpstr>
      <vt:lpstr>Why do we see redshift of  photons emitted in the distant past ?</vt:lpstr>
      <vt:lpstr>What is increasing ?</vt:lpstr>
      <vt:lpstr>Big bang is not wrong,  but alternative pictures exist ! </vt:lpstr>
      <vt:lpstr>Einstein frame</vt:lpstr>
      <vt:lpstr>Einstein frame</vt:lpstr>
      <vt:lpstr>Field relativity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How can  particle masses change with time ?</vt:lpstr>
      <vt:lpstr>Eternal Universe</vt:lpstr>
      <vt:lpstr>Field - singularity</vt:lpstr>
      <vt:lpstr>Conclusions </vt:lpstr>
      <vt:lpstr>PowerPoint Presentation</vt:lpstr>
      <vt:lpstr>Hot big bang or freeze ? 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Why should you care about the freeze picture of the Universe ?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</vt:vector>
  </TitlesOfParts>
  <Company>Theoretische Physik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507</cp:revision>
  <cp:lastPrinted>2018-07-04T07:44:01Z</cp:lastPrinted>
  <dcterms:created xsi:type="dcterms:W3CDTF">2003-07-05T08:41:24Z</dcterms:created>
  <dcterms:modified xsi:type="dcterms:W3CDTF">2018-10-11T07:53:16Z</dcterms:modified>
</cp:coreProperties>
</file>