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90"/>
  </p:notesMasterIdLst>
  <p:handoutMasterIdLst>
    <p:handoutMasterId r:id="rId91"/>
  </p:handoutMasterIdLst>
  <p:sldIdLst>
    <p:sldId id="1067" r:id="rId2"/>
    <p:sldId id="1288" r:id="rId3"/>
    <p:sldId id="1294" r:id="rId4"/>
    <p:sldId id="1258" r:id="rId5"/>
    <p:sldId id="1289" r:id="rId6"/>
    <p:sldId id="1290" r:id="rId7"/>
    <p:sldId id="1259" r:id="rId8"/>
    <p:sldId id="1318" r:id="rId9"/>
    <p:sldId id="1319" r:id="rId10"/>
    <p:sldId id="1002" r:id="rId11"/>
    <p:sldId id="1295" r:id="rId12"/>
    <p:sldId id="1296" r:id="rId13"/>
    <p:sldId id="1269" r:id="rId14"/>
    <p:sldId id="1297" r:id="rId15"/>
    <p:sldId id="1315" r:id="rId16"/>
    <p:sldId id="1298" r:id="rId17"/>
    <p:sldId id="1299" r:id="rId18"/>
    <p:sldId id="1343" r:id="rId19"/>
    <p:sldId id="1344" r:id="rId20"/>
    <p:sldId id="1300" r:id="rId21"/>
    <p:sldId id="1301" r:id="rId22"/>
    <p:sldId id="1302" r:id="rId23"/>
    <p:sldId id="1303" r:id="rId24"/>
    <p:sldId id="1304" r:id="rId25"/>
    <p:sldId id="1305" r:id="rId26"/>
    <p:sldId id="1306" r:id="rId27"/>
    <p:sldId id="1316" r:id="rId28"/>
    <p:sldId id="1317" r:id="rId29"/>
    <p:sldId id="1320" r:id="rId30"/>
    <p:sldId id="1307" r:id="rId31"/>
    <p:sldId id="1308" r:id="rId32"/>
    <p:sldId id="1340" r:id="rId33"/>
    <p:sldId id="1309" r:id="rId34"/>
    <p:sldId id="1248" r:id="rId35"/>
    <p:sldId id="1310" r:id="rId36"/>
    <p:sldId id="1260" r:id="rId37"/>
    <p:sldId id="1311" r:id="rId38"/>
    <p:sldId id="1239" r:id="rId39"/>
    <p:sldId id="1233" r:id="rId40"/>
    <p:sldId id="1287" r:id="rId41"/>
    <p:sldId id="1250" r:id="rId42"/>
    <p:sldId id="1329" r:id="rId43"/>
    <p:sldId id="1234" r:id="rId44"/>
    <p:sldId id="1150" r:id="rId45"/>
    <p:sldId id="1240" r:id="rId46"/>
    <p:sldId id="1154" r:id="rId47"/>
    <p:sldId id="1152" r:id="rId48"/>
    <p:sldId id="1291" r:id="rId49"/>
    <p:sldId id="1322" r:id="rId50"/>
    <p:sldId id="1321" r:id="rId51"/>
    <p:sldId id="1345" r:id="rId52"/>
    <p:sldId id="1341" r:id="rId53"/>
    <p:sldId id="1328" r:id="rId54"/>
    <p:sldId id="1324" r:id="rId55"/>
    <p:sldId id="1326" r:id="rId56"/>
    <p:sldId id="1347" r:id="rId57"/>
    <p:sldId id="1327" r:id="rId58"/>
    <p:sldId id="1348" r:id="rId59"/>
    <p:sldId id="1325" r:id="rId60"/>
    <p:sldId id="1342" r:id="rId61"/>
    <p:sldId id="1323" r:id="rId62"/>
    <p:sldId id="1292" r:id="rId63"/>
    <p:sldId id="1254" r:id="rId64"/>
    <p:sldId id="1330" r:id="rId65"/>
    <p:sldId id="1149" r:id="rId66"/>
    <p:sldId id="1153" r:id="rId67"/>
    <p:sldId id="1331" r:id="rId68"/>
    <p:sldId id="1332" r:id="rId69"/>
    <p:sldId id="1335" r:id="rId70"/>
    <p:sldId id="1333" r:id="rId71"/>
    <p:sldId id="1339" r:id="rId72"/>
    <p:sldId id="1334" r:id="rId73"/>
    <p:sldId id="1349" r:id="rId74"/>
    <p:sldId id="1094" r:id="rId75"/>
    <p:sldId id="1004" r:id="rId76"/>
    <p:sldId id="1236" r:id="rId77"/>
    <p:sldId id="1005" r:id="rId78"/>
    <p:sldId id="1241" r:id="rId79"/>
    <p:sldId id="1182" r:id="rId80"/>
    <p:sldId id="1350" r:id="rId81"/>
    <p:sldId id="1282" r:id="rId82"/>
    <p:sldId id="1283" r:id="rId83"/>
    <p:sldId id="1284" r:id="rId84"/>
    <p:sldId id="1293" r:id="rId85"/>
    <p:sldId id="1337" r:id="rId86"/>
    <p:sldId id="1338" r:id="rId87"/>
    <p:sldId id="1352" r:id="rId88"/>
    <p:sldId id="1351" r:id="rId89"/>
  </p:sldIdLst>
  <p:sldSz cx="9144000" cy="6858000" type="screen4x3"/>
  <p:notesSz cx="6858000" cy="9144000"/>
  <p:custDataLst>
    <p:tags r:id="rId92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FFFF00"/>
    <a:srgbClr val="0033CC"/>
    <a:srgbClr val="00FF00"/>
    <a:srgbClr val="33CC33"/>
    <a:srgbClr val="009900"/>
    <a:srgbClr val="FB250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976"/>
    <p:restoredTop sz="94660"/>
  </p:normalViewPr>
  <p:slideViewPr>
    <p:cSldViewPr>
      <p:cViewPr varScale="1">
        <p:scale>
          <a:sx n="112" d="100"/>
          <a:sy n="112" d="100"/>
        </p:scale>
        <p:origin x="133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4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handoutMaster" Target="handoutMasters/handout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gs" Target="tags/tag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07A23D4A-4A75-4723-A6B6-E3ACDE16B7C7}" type="datetimeFigureOut">
              <a:rPr lang="en-US"/>
              <a:pPr>
                <a:defRPr/>
              </a:pPr>
              <a:t>3/16/19</a:t>
            </a:fld>
            <a:endParaRPr lang="en-US"/>
          </a:p>
        </p:txBody>
      </p:sp>
      <p:sp>
        <p:nvSpPr>
          <p:cNvPr id="130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A03D9FFD-C963-4151-8B1F-01897BBE2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5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0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70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1487572A-3073-4D30-9A24-ED212565E8B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83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219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216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752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869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93713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eaLnBrk="1" hangingPunct="1"/>
            <a:fld id="{EF0265FC-2185-3348-A762-0372141FBA3B}" type="slidenum">
              <a:rPr lang="de-DE" altLang="x-none" sz="1200">
                <a:effectLst/>
              </a:rPr>
              <a:pPr algn="r" eaLnBrk="1" hangingPunct="1"/>
              <a:t>82</a:t>
            </a:fld>
            <a:endParaRPr lang="de-DE" altLang="x-none" sz="1200">
              <a:effectLst/>
            </a:endParaRPr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714538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fld id="{BCB97381-0B19-7C44-A619-FB2A08DD58E2}" type="slidenum">
              <a:rPr lang="de-DE" altLang="x-none" sz="1200"/>
              <a:pPr eaLnBrk="1" hangingPunct="1"/>
              <a:t>83</a:t>
            </a:fld>
            <a:endParaRPr lang="de-DE" altLang="x-none" sz="1200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1339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8B1DE2-750F-4F7D-BE71-2E7145B16F52}" type="slidenum">
              <a:rPr lang="de-DE">
                <a:latin typeface="Arial" charset="0"/>
              </a:rPr>
              <a:pPr/>
              <a:t>13</a:t>
            </a:fld>
            <a:endParaRPr lang="de-DE">
              <a:latin typeface="Arial" charset="0"/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55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552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039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277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B62F4E-0129-4BC8-9289-4779CAC216D8}" type="slidenum">
              <a:rPr lang="de-DE" sz="1200">
                <a:solidFill>
                  <a:srgbClr val="000000"/>
                </a:solidFill>
                <a:effectLst/>
              </a:rPr>
              <a:pPr algn="r"/>
              <a:t>20</a:t>
            </a:fld>
            <a:endParaRPr lang="de-DE" sz="1200">
              <a:solidFill>
                <a:srgbClr val="000000"/>
              </a:solidFill>
              <a:effectLst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419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B62F4E-0129-4BC8-9289-4779CAC216D8}" type="slidenum">
              <a:rPr lang="de-DE" sz="1200">
                <a:solidFill>
                  <a:srgbClr val="000000"/>
                </a:solidFill>
                <a:effectLst/>
              </a:rPr>
              <a:pPr algn="r"/>
              <a:t>21</a:t>
            </a:fld>
            <a:endParaRPr lang="de-DE" sz="1200">
              <a:solidFill>
                <a:srgbClr val="000000"/>
              </a:solidFill>
              <a:effectLst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680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8B1DE2-750F-4F7D-BE71-2E7145B16F52}" type="slidenum">
              <a:rPr lang="de-DE">
                <a:latin typeface="Arial" charset="0"/>
              </a:rPr>
              <a:pPr/>
              <a:t>29</a:t>
            </a:fld>
            <a:endParaRPr lang="de-DE">
              <a:latin typeface="Arial" charset="0"/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22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511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75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675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BE8AC-7139-4335-82FE-D51635B7F64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B3DE4-3C59-45C9-8138-924684B6B59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61014-A62B-49EE-8EED-7DFAD2059C4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336DA-0852-480E-961D-B885B725108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8AE89-C714-4923-8436-05DFA839E42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DCC0A-2A31-479C-8688-82C61DC207A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DF439-99D5-41AC-A104-6E7CB46B6EB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9666A-8293-4E67-B102-7E7E538011F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88EBC-CB0E-4114-AC9B-39036030AE1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BF741-4A19-49A8-866B-85A6A370C14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D41E7-73CB-4C85-93AE-280E2439D33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637C8898-2542-4CC8-B71F-FE86B7565D4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65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9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65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6657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65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665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88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4" r:id="rId9"/>
    <p:sldLayoutId id="2147484275" r:id="rId10"/>
    <p:sldLayoutId id="21474842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hyperlink" Target="http://images.google.com/imgres?imgurl=http://map.gsfc.nasa.gov/media/ContentMedia/QuantumFluctuations.gif&amp;imgrefurl=http://map.gsfc.nasa.gov/universe/uni_life.html&amp;usg=__gqcwp3Xl-Wklcp3_qfDvZF4jXHg=&amp;h=200&amp;w=200&amp;sz=15&amp;hl=en&amp;start=3&amp;tbnid=8vTMJt9ICNjoQM:&amp;tbnh=104&amp;tbnw=104&amp;prev=/images?q%3Dquantum%2Bfluctuations%26gbv%3D2%26hl%3Den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hyperlink" Target="http://images.google.com/imgres?imgurl=http://sonenvir.at/data/lattice/lattice-raw.png&amp;imgrefurl=http://sonenvir.at/data/lattice/&amp;usg=__3fnYjOMeVzYxvfBOFlL34tRxKWM=&amp;h=468&amp;w=576&amp;sz=102&amp;hl=en&amp;start=12&amp;tbnid=GA812WUsycSAPM:&amp;tbnh=109&amp;tbnw=134&amp;prev=/images?q%3Dquantum%2Bfluctuations%26gbv%3D2%26hl%3Den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hyperlink" Target="http://www.google.com/url?sa=i&amp;rct=j&amp;q=&amp;esrc=s&amp;source=images&amp;cd=&amp;cad=rja&amp;uact=8&amp;ved=0CAcQjRxqFQoTCNzurrualsYCFYMW2wodrxcAbQ&amp;url=http://backreaction.blogspot.com/2007/12/asymptotic-freedom-and-coupling.html&amp;ei=5CGBVdzsKYOt7Aavr4DoBg&amp;bvm=bv.96041959,d.ZGU&amp;psig=AFQjCNH_9d8w-ZfnXNbwLx0zHXBJRU9etg&amp;ust=1434612575477703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7" Type="http://schemas.openxmlformats.org/officeDocument/2006/relationships/image" Target="../media/image31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7" Type="http://schemas.openxmlformats.org/officeDocument/2006/relationships/image" Target="../media/image45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tiff"/><Relationship Id="rId5" Type="http://schemas.openxmlformats.org/officeDocument/2006/relationships/image" Target="../media/image43.tiff"/><Relationship Id="rId4" Type="http://schemas.openxmlformats.org/officeDocument/2006/relationships/image" Target="../media/image42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tiff"/><Relationship Id="rId4" Type="http://schemas.openxmlformats.org/officeDocument/2006/relationships/image" Target="../media/image49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tiff"/><Relationship Id="rId4" Type="http://schemas.openxmlformats.org/officeDocument/2006/relationships/image" Target="../media/image51.tif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tiff"/><Relationship Id="rId3" Type="http://schemas.openxmlformats.org/officeDocument/2006/relationships/image" Target="../media/image54.tiff"/><Relationship Id="rId7" Type="http://schemas.openxmlformats.org/officeDocument/2006/relationships/image" Target="../media/image58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tiff"/><Relationship Id="rId5" Type="http://schemas.openxmlformats.org/officeDocument/2006/relationships/image" Target="../media/image56.tiff"/><Relationship Id="rId10" Type="http://schemas.openxmlformats.org/officeDocument/2006/relationships/image" Target="../media/image51.tiff"/><Relationship Id="rId4" Type="http://schemas.openxmlformats.org/officeDocument/2006/relationships/image" Target="../media/image55.tiff"/><Relationship Id="rId9" Type="http://schemas.openxmlformats.org/officeDocument/2006/relationships/image" Target="../media/image22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tiff"/><Relationship Id="rId5" Type="http://schemas.openxmlformats.org/officeDocument/2006/relationships/image" Target="../media/image22.emf"/><Relationship Id="rId4" Type="http://schemas.openxmlformats.org/officeDocument/2006/relationships/image" Target="../media/image59.tif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tiff"/><Relationship Id="rId3" Type="http://schemas.openxmlformats.org/officeDocument/2006/relationships/image" Target="../media/image60.tiff"/><Relationship Id="rId7" Type="http://schemas.openxmlformats.org/officeDocument/2006/relationships/image" Target="../media/image58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tiff"/><Relationship Id="rId5" Type="http://schemas.openxmlformats.org/officeDocument/2006/relationships/image" Target="../media/image22.emf"/><Relationship Id="rId4" Type="http://schemas.openxmlformats.org/officeDocument/2006/relationships/image" Target="../media/image61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tiff"/><Relationship Id="rId4" Type="http://schemas.openxmlformats.org/officeDocument/2006/relationships/image" Target="../media/image57.tif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tiff"/><Relationship Id="rId4" Type="http://schemas.openxmlformats.org/officeDocument/2006/relationships/image" Target="../media/image34.tif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tiff"/><Relationship Id="rId4" Type="http://schemas.openxmlformats.org/officeDocument/2006/relationships/image" Target="../media/image72.tiff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tiff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7" Type="http://schemas.openxmlformats.org/officeDocument/2006/relationships/image" Target="../media/image31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15416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4450506"/>
          </a:xfrm>
        </p:spPr>
        <p:txBody>
          <a:bodyPr/>
          <a:lstStyle/>
          <a:p>
            <a:pPr>
              <a:defRPr/>
            </a:pPr>
            <a:r>
              <a:rPr lang="en-US" sz="5400" b="0" dirty="0">
                <a:solidFill>
                  <a:srgbClr val="FFFF00"/>
                </a:solidFill>
                <a:effectLst/>
              </a:rPr>
              <a:t>Scale symmetry in</a:t>
            </a:r>
            <a:br>
              <a:rPr lang="en-US" sz="5400" b="0" dirty="0">
                <a:solidFill>
                  <a:srgbClr val="FFFF00"/>
                </a:solidFill>
                <a:effectLst/>
              </a:rPr>
            </a:br>
            <a:r>
              <a:rPr lang="en-US" sz="5400" b="0" dirty="0">
                <a:solidFill>
                  <a:srgbClr val="FFFF00"/>
                </a:solidFill>
                <a:effectLst/>
              </a:rPr>
              <a:t>particle physics and cosmology </a:t>
            </a:r>
            <a:br>
              <a:rPr lang="en-US" sz="5400" b="0" dirty="0">
                <a:solidFill>
                  <a:srgbClr val="FFFF00"/>
                </a:solidFill>
                <a:effectLst/>
              </a:rPr>
            </a:br>
            <a:br>
              <a:rPr lang="en-US" sz="5400" b="0" dirty="0">
                <a:solidFill>
                  <a:srgbClr val="FFFF00"/>
                </a:solidFill>
                <a:effectLst/>
              </a:rPr>
            </a:br>
            <a:endParaRPr lang="de-DE" sz="5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687D5E-078F-0C4B-AF01-85CE55AC8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8291513" cy="1655762"/>
          </a:xfrm>
        </p:spPr>
        <p:txBody>
          <a:bodyPr/>
          <a:lstStyle/>
          <a:p>
            <a:pPr>
              <a:defRPr/>
            </a:pPr>
            <a:r>
              <a:rPr lang="de-DE" sz="3200" dirty="0" err="1">
                <a:solidFill>
                  <a:srgbClr val="33CCFF"/>
                </a:solidFill>
              </a:rPr>
              <a:t>Almost</a:t>
            </a:r>
            <a:r>
              <a:rPr lang="de-DE" sz="3200" dirty="0">
                <a:solidFill>
                  <a:srgbClr val="33CCFF"/>
                </a:solidFill>
              </a:rPr>
              <a:t> </a:t>
            </a:r>
            <a:r>
              <a:rPr lang="de-DE" sz="3200" dirty="0" err="1">
                <a:solidFill>
                  <a:srgbClr val="33CCFF"/>
                </a:solidFill>
              </a:rPr>
              <a:t>scale</a:t>
            </a:r>
            <a:r>
              <a:rPr lang="de-DE" sz="3200" dirty="0">
                <a:solidFill>
                  <a:srgbClr val="33CCFF"/>
                </a:solidFill>
              </a:rPr>
              <a:t> invariant </a:t>
            </a:r>
            <a:r>
              <a:rPr lang="de-DE" sz="3200" dirty="0" err="1">
                <a:solidFill>
                  <a:srgbClr val="33CCFF"/>
                </a:solidFill>
              </a:rPr>
              <a:t>primordial</a:t>
            </a:r>
            <a:r>
              <a:rPr lang="de-DE" sz="3200" dirty="0">
                <a:solidFill>
                  <a:srgbClr val="33CCFF"/>
                </a:solidFill>
              </a:rPr>
              <a:t> </a:t>
            </a:r>
            <a:r>
              <a:rPr lang="de-DE" sz="3200" dirty="0" err="1">
                <a:solidFill>
                  <a:srgbClr val="33CCFF"/>
                </a:solidFill>
              </a:rPr>
              <a:t>fluctuation</a:t>
            </a:r>
            <a:r>
              <a:rPr lang="de-DE" sz="3200" dirty="0">
                <a:solidFill>
                  <a:srgbClr val="33CCFF"/>
                </a:solidFill>
              </a:rPr>
              <a:t> </a:t>
            </a:r>
            <a:r>
              <a:rPr lang="de-DE" sz="3200" dirty="0" err="1">
                <a:solidFill>
                  <a:srgbClr val="33CCFF"/>
                </a:solidFill>
              </a:rPr>
              <a:t>spectrum</a:t>
            </a:r>
            <a:r>
              <a:rPr lang="de-DE" sz="3200" dirty="0">
                <a:solidFill>
                  <a:srgbClr val="33CCFF"/>
                </a:solidFill>
              </a:rPr>
              <a:t> </a:t>
            </a:r>
            <a:r>
              <a:rPr lang="de-DE" sz="3200" dirty="0" err="1">
                <a:solidFill>
                  <a:srgbClr val="33CCFF"/>
                </a:solidFill>
              </a:rPr>
              <a:t>seeds</a:t>
            </a:r>
            <a:r>
              <a:rPr lang="de-DE" sz="3200" dirty="0">
                <a:solidFill>
                  <a:srgbClr val="33CCFF"/>
                </a:solidFill>
              </a:rPr>
              <a:t> all </a:t>
            </a:r>
            <a:r>
              <a:rPr lang="de-DE" sz="3200" dirty="0" err="1">
                <a:solidFill>
                  <a:srgbClr val="33CCFF"/>
                </a:solidFill>
              </a:rPr>
              <a:t>structure</a:t>
            </a:r>
            <a:r>
              <a:rPr lang="de-DE" sz="3200" dirty="0">
                <a:solidFill>
                  <a:srgbClr val="33CCFF"/>
                </a:solidFill>
              </a:rPr>
              <a:t> in </a:t>
            </a:r>
            <a:r>
              <a:rPr lang="de-DE" sz="3200" dirty="0" err="1">
                <a:solidFill>
                  <a:srgbClr val="33CCFF"/>
                </a:solidFill>
              </a:rPr>
              <a:t>the</a:t>
            </a:r>
            <a:r>
              <a:rPr lang="de-DE" sz="3200" dirty="0">
                <a:solidFill>
                  <a:srgbClr val="33CCFF"/>
                </a:solidFill>
              </a:rPr>
              <a:t> </a:t>
            </a:r>
            <a:r>
              <a:rPr lang="de-DE" sz="3200" dirty="0" err="1">
                <a:solidFill>
                  <a:srgbClr val="33CCFF"/>
                </a:solidFill>
              </a:rPr>
              <a:t>universe</a:t>
            </a:r>
            <a:endParaRPr lang="de-DE" sz="3200" dirty="0">
              <a:solidFill>
                <a:srgbClr val="33CCFF"/>
              </a:solidFill>
            </a:endParaRPr>
          </a:p>
        </p:txBody>
      </p:sp>
      <p:pic>
        <p:nvPicPr>
          <p:cNvPr id="81922" name="Picture 7" descr="QuantumFluctuations">
            <a:hlinkClick r:id="rId2"/>
            <a:extLst>
              <a:ext uri="{FF2B5EF4-FFF2-40B4-BE49-F238E27FC236}">
                <a16:creationId xmlns:a16="http://schemas.microsoft.com/office/drawing/2014/main" id="{7B9A0FF5-839E-9C4A-A154-59EDDFC3C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89138"/>
            <a:ext cx="2303462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6" descr="lattice-raw">
            <a:hlinkClick r:id="rId4"/>
            <a:extLst>
              <a:ext uri="{FF2B5EF4-FFF2-40B4-BE49-F238E27FC236}">
                <a16:creationId xmlns:a16="http://schemas.microsoft.com/office/drawing/2014/main" id="{29A203C1-7E1C-D74A-8FD1-2B105E9B5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213100"/>
            <a:ext cx="18002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5" descr="130321084221-large-1.jpg">
            <a:extLst>
              <a:ext uri="{FF2B5EF4-FFF2-40B4-BE49-F238E27FC236}">
                <a16:creationId xmlns:a16="http://schemas.microsoft.com/office/drawing/2014/main" id="{3934A26D-3441-7340-831C-8E2EE0C834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0" b="15807"/>
          <a:stretch>
            <a:fillRect/>
          </a:stretch>
        </p:blipFill>
        <p:spPr bwMode="auto">
          <a:xfrm>
            <a:off x="4356100" y="1989138"/>
            <a:ext cx="3816350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8">
            <a:extLst>
              <a:ext uri="{FF2B5EF4-FFF2-40B4-BE49-F238E27FC236}">
                <a16:creationId xmlns:a16="http://schemas.microsoft.com/office/drawing/2014/main" id="{D735F178-841D-D245-8031-C5D36F0E0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2636838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AutoShape 8">
            <a:extLst>
              <a:ext uri="{FF2B5EF4-FFF2-40B4-BE49-F238E27FC236}">
                <a16:creationId xmlns:a16="http://schemas.microsoft.com/office/drawing/2014/main" id="{C85E9168-EAA2-EB4A-939B-E0087C2F9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5300663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27" name="Picture 2" descr="A1689_ACS_propagandapic">
            <a:extLst>
              <a:ext uri="{FF2B5EF4-FFF2-40B4-BE49-F238E27FC236}">
                <a16:creationId xmlns:a16="http://schemas.microsoft.com/office/drawing/2014/main" id="{3D45D364-E369-DC4A-BF62-6CFE7AC5A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" t="9427" r="3247" b="5072"/>
          <a:stretch>
            <a:fillRect/>
          </a:stretch>
        </p:blipFill>
        <p:spPr bwMode="auto">
          <a:xfrm>
            <a:off x="5580063" y="4292600"/>
            <a:ext cx="3168650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2439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symmetry in cosmology 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711" y="2888647"/>
            <a:ext cx="3654595" cy="20582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564904"/>
            <a:ext cx="3190071" cy="27534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648" y="5643940"/>
            <a:ext cx="6397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scales are present </a:t>
            </a:r>
            <a:r>
              <a:rPr lang="en-US"/>
              <a:t>in cosmology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F340EA-48CE-644B-8362-58B354429D66}"/>
              </a:ext>
            </a:extLst>
          </p:cNvPr>
          <p:cNvSpPr txBox="1"/>
          <p:nvPr/>
        </p:nvSpPr>
        <p:spPr>
          <a:xfrm>
            <a:off x="395536" y="1628800"/>
            <a:ext cx="8640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FF00"/>
                </a:solidFill>
              </a:rPr>
              <a:t>Almost scale invariant primordial fluctuation spectrum</a:t>
            </a:r>
          </a:p>
        </p:txBody>
      </p:sp>
    </p:spTree>
    <p:extLst>
      <p:ext uri="{BB962C8B-B14F-4D97-AF65-F5344CB8AC3E}">
        <p14:creationId xmlns:p14="http://schemas.microsoft.com/office/powerpoint/2010/main" val="341537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2002234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symmetry in 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elementary particle physics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75656" y="2708921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proton mass  ,  electron mass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5576" y="3725746"/>
            <a:ext cx="81369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Scales are present in particle physics,</a:t>
            </a:r>
          </a:p>
          <a:p>
            <a:r>
              <a:rPr lang="en-US" dirty="0"/>
              <a:t>but very small as compared to Planck mass</a:t>
            </a:r>
          </a:p>
          <a:p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High momentum scattering almost scale invariant</a:t>
            </a:r>
          </a:p>
        </p:txBody>
      </p:sp>
    </p:spTree>
    <p:extLst>
      <p:ext uri="{BB962C8B-B14F-4D97-AF65-F5344CB8AC3E}">
        <p14:creationId xmlns:p14="http://schemas.microsoft.com/office/powerpoint/2010/main" val="657688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9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33CCFF"/>
                </a:solidFill>
                <a:ea typeface="+mj-ea"/>
              </a:rPr>
              <a:t>Approximate scale symmetry at highest energies at the LHC</a:t>
            </a:r>
            <a:endParaRPr lang="de-DE" dirty="0">
              <a:solidFill>
                <a:srgbClr val="33CCFF"/>
              </a:solidFill>
              <a:ea typeface="+mj-ea"/>
            </a:endParaRPr>
          </a:p>
        </p:txBody>
      </p:sp>
      <p:pic>
        <p:nvPicPr>
          <p:cNvPr id="68611" name="Picture 5"/>
          <p:cNvPicPr>
            <a:picLocks noChangeAspect="1" noChangeArrowheads="1"/>
          </p:cNvPicPr>
          <p:nvPr/>
        </p:nvPicPr>
        <p:blipFill>
          <a:blip r:embed="rId3" cstate="print"/>
          <a:srcRect l="13818" t="21463" r="48520" b="12587"/>
          <a:stretch>
            <a:fillRect/>
          </a:stretch>
        </p:blipFill>
        <p:spPr bwMode="auto">
          <a:xfrm>
            <a:off x="899592" y="1916832"/>
            <a:ext cx="2597200" cy="341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9" descr="LHC_hall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1916832"/>
            <a:ext cx="4521374" cy="3385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1E0B2A-F9FD-5648-83A0-CC075104017D}"/>
              </a:ext>
            </a:extLst>
          </p:cNvPr>
          <p:cNvSpPr txBox="1"/>
          <p:nvPr/>
        </p:nvSpPr>
        <p:spPr>
          <a:xfrm>
            <a:off x="1691680" y="5791674"/>
            <a:ext cx="57759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and at the next collider ?</a:t>
            </a:r>
          </a:p>
        </p:txBody>
      </p:sp>
    </p:spTree>
    <p:extLst>
      <p:ext uri="{BB962C8B-B14F-4D97-AF65-F5344CB8AC3E}">
        <p14:creationId xmlns:p14="http://schemas.microsoft.com/office/powerpoint/2010/main" val="3822650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EAFE3-3EFD-FC4E-A6F6-143331D6E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3298378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Quantum scale symmetry</a:t>
            </a:r>
          </a:p>
        </p:txBody>
      </p:sp>
    </p:spTree>
    <p:extLst>
      <p:ext uri="{BB962C8B-B14F-4D97-AF65-F5344CB8AC3E}">
        <p14:creationId xmlns:p14="http://schemas.microsoft.com/office/powerpoint/2010/main" val="1427409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2676" y="332656"/>
            <a:ext cx="8229600" cy="1425575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rgbClr val="33CCFF"/>
                </a:solidFill>
              </a:rPr>
              <a:t>Quantum fluctuations induce running </a:t>
            </a:r>
            <a:br>
              <a:rPr lang="en-US" sz="3600" dirty="0">
                <a:solidFill>
                  <a:srgbClr val="33CCFF"/>
                </a:solidFill>
              </a:rPr>
            </a:br>
            <a:r>
              <a:rPr lang="en-US" sz="3600" dirty="0">
                <a:solidFill>
                  <a:srgbClr val="33CCFF"/>
                </a:solidFill>
              </a:rPr>
              <a:t>( momentum dependent ) couplings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060575"/>
            <a:ext cx="8229600" cy="406558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Running fine structure constant</a:t>
            </a:r>
          </a:p>
          <a:p>
            <a:pPr marL="0" indent="0">
              <a:buNone/>
              <a:defRPr/>
            </a:pPr>
            <a:endParaRPr lang="en-US" dirty="0"/>
          </a:p>
          <a:p>
            <a:pPr marL="0" indent="0">
              <a:buNone/>
              <a:defRPr/>
            </a:pPr>
            <a:r>
              <a:rPr lang="en-US" dirty="0"/>
              <a:t>     </a:t>
            </a:r>
            <a:r>
              <a:rPr lang="en-US" dirty="0">
                <a:solidFill>
                  <a:srgbClr val="FFFF00"/>
                </a:solidFill>
              </a:rPr>
              <a:t>𝛼 = 1/137 for atoms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rgbClr val="FFFF00"/>
                </a:solidFill>
              </a:rPr>
              <a:t>     𝛼 = 1/128 at LEP</a:t>
            </a:r>
          </a:p>
          <a:p>
            <a:pPr marL="0" indent="0">
              <a:buNone/>
              <a:defRPr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  <a:defRPr/>
            </a:pPr>
            <a:r>
              <a:rPr lang="en-US" dirty="0"/>
              <a:t>Induced by quantum fluctuations of electrons, muons, quarks etc.</a:t>
            </a:r>
          </a:p>
          <a:p>
            <a:pPr marL="0" indent="0"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531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57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Quantum fluctuations induce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running couplings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060575"/>
            <a:ext cx="8229600" cy="4065588"/>
          </a:xfrm>
        </p:spPr>
        <p:txBody>
          <a:bodyPr/>
          <a:lstStyle/>
          <a:p>
            <a:pPr>
              <a:defRPr/>
            </a:pPr>
            <a:r>
              <a:rPr lang="en-US" dirty="0"/>
              <a:t>possible violation of scale symmetry</a:t>
            </a:r>
          </a:p>
          <a:p>
            <a:pPr>
              <a:defRPr/>
            </a:pPr>
            <a:r>
              <a:rPr lang="en-US" dirty="0"/>
              <a:t>well known in QCD or standard model</a:t>
            </a: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3573463"/>
            <a:ext cx="3089275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" descr="http://th.physik.uni-frankfurt.de/~hossi/Bilder/BR/Plotl/QCDAlpha_ProgPartNuclPhy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3552825"/>
            <a:ext cx="2663825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0739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Quantum </a:t>
            </a:r>
            <a:r>
              <a:rPr lang="de-DE" dirty="0" err="1">
                <a:solidFill>
                  <a:srgbClr val="33CCFF"/>
                </a:solidFill>
              </a:rPr>
              <a:t>scale</a:t>
            </a:r>
            <a:r>
              <a:rPr lang="de-DE">
                <a:solidFill>
                  <a:srgbClr val="33CCFF"/>
                </a:solidFill>
              </a:rPr>
              <a:t> symmetry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5038"/>
            <a:ext cx="8229600" cy="3921125"/>
          </a:xfrm>
        </p:spPr>
        <p:txBody>
          <a:bodyPr/>
          <a:lstStyle/>
          <a:p>
            <a:pPr>
              <a:defRPr/>
            </a:pPr>
            <a:r>
              <a:rPr lang="de-DE" dirty="0" err="1"/>
              <a:t>quantum</a:t>
            </a:r>
            <a:r>
              <a:rPr lang="de-DE" dirty="0"/>
              <a:t> </a:t>
            </a:r>
            <a:r>
              <a:rPr lang="de-DE" dirty="0" err="1"/>
              <a:t>fluctuations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violate</a:t>
            </a:r>
            <a:r>
              <a:rPr lang="de-DE" dirty="0"/>
              <a:t> 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symmetry</a:t>
            </a:r>
            <a:endParaRPr lang="de-DE" dirty="0"/>
          </a:p>
          <a:p>
            <a:pPr>
              <a:defRPr/>
            </a:pPr>
            <a:r>
              <a:rPr lang="de-DE" dirty="0" err="1"/>
              <a:t>running</a:t>
            </a:r>
            <a:r>
              <a:rPr lang="de-DE" dirty="0"/>
              <a:t> </a:t>
            </a:r>
            <a:r>
              <a:rPr lang="de-DE" dirty="0" err="1"/>
              <a:t>dimensionless</a:t>
            </a:r>
            <a:r>
              <a:rPr lang="de-DE" dirty="0"/>
              <a:t> </a:t>
            </a:r>
            <a:r>
              <a:rPr lang="de-DE" dirty="0" err="1"/>
              <a:t>couplings</a:t>
            </a:r>
            <a:endParaRPr lang="de-DE" dirty="0"/>
          </a:p>
          <a:p>
            <a:pPr>
              <a:defRPr/>
            </a:pPr>
            <a:r>
              <a:rPr lang="de-DE" dirty="0"/>
              <a:t>at </a:t>
            </a:r>
            <a:r>
              <a:rPr lang="de-DE" dirty="0" err="1"/>
              <a:t>fixed</a:t>
            </a:r>
            <a:r>
              <a:rPr lang="de-DE" dirty="0"/>
              <a:t> </a:t>
            </a:r>
            <a:r>
              <a:rPr lang="de-DE" dirty="0" err="1"/>
              <a:t>points</a:t>
            </a:r>
            <a:r>
              <a:rPr lang="de-DE" dirty="0"/>
              <a:t> , 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symmetry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exact</a:t>
            </a:r>
            <a:r>
              <a:rPr lang="de-DE" dirty="0"/>
              <a:t> !</a:t>
            </a:r>
          </a:p>
          <a:p>
            <a:pPr>
              <a:defRPr/>
            </a:pPr>
            <a:r>
              <a:rPr lang="de-DE" dirty="0" err="1"/>
              <a:t>quantum</a:t>
            </a:r>
            <a:r>
              <a:rPr lang="de-DE" dirty="0"/>
              <a:t> </a:t>
            </a:r>
            <a:r>
              <a:rPr lang="de-DE" dirty="0" err="1"/>
              <a:t>fluctuations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>
                <a:solidFill>
                  <a:srgbClr val="FFFF00"/>
                </a:solidFill>
              </a:rPr>
              <a:t>generate</a:t>
            </a:r>
            <a:r>
              <a:rPr lang="de-DE" dirty="0"/>
              <a:t> 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symmetry</a:t>
            </a:r>
            <a:r>
              <a:rPr lang="de-DE" dirty="0"/>
              <a:t>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370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5CD4A-0034-0E43-8D34-C8A570979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Fixed points and scale symmetry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D612B-1C03-C145-AE3F-F2969C090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At a fixed point, scale symmetry is exact in the presence of fluctuations ( </a:t>
            </a:r>
            <a:r>
              <a:rPr lang="en-US" sz="2800" dirty="0">
                <a:solidFill>
                  <a:srgbClr val="FFFF00"/>
                </a:solidFill>
              </a:rPr>
              <a:t>quantum scale symmetry </a:t>
            </a:r>
            <a:r>
              <a:rPr lang="en-US" sz="2800" dirty="0"/>
              <a:t>)</a:t>
            </a:r>
          </a:p>
          <a:p>
            <a:r>
              <a:rPr lang="en-US" sz="2800" dirty="0"/>
              <a:t>Well known in condensed matter physics : </a:t>
            </a:r>
          </a:p>
          <a:p>
            <a:pPr marL="0" indent="0">
              <a:buNone/>
            </a:pPr>
            <a:r>
              <a:rPr lang="en-US" sz="2800" dirty="0"/>
              <a:t>    second order phase transition    </a:t>
            </a:r>
          </a:p>
          <a:p>
            <a:pPr marL="0" indent="0">
              <a:buNone/>
            </a:pPr>
            <a:r>
              <a:rPr lang="en-US" sz="2800" dirty="0"/>
              <a:t>    fixed point or scaling solution   </a:t>
            </a:r>
          </a:p>
          <a:p>
            <a:pPr marL="0" indent="0">
              <a:buNone/>
            </a:pPr>
            <a:r>
              <a:rPr lang="en-US" sz="2800" dirty="0"/>
              <a:t>    exact scale symmetry  </a:t>
            </a:r>
          </a:p>
          <a:p>
            <a:pPr marL="0" indent="0">
              <a:buNone/>
            </a:pPr>
            <a:r>
              <a:rPr lang="en-US" sz="2800" dirty="0"/>
              <a:t>    critical phenomena</a:t>
            </a:r>
          </a:p>
          <a:p>
            <a:r>
              <a:rPr lang="en-US" sz="2800" dirty="0"/>
              <a:t>Classical or quantum </a:t>
            </a:r>
            <a:r>
              <a:rPr lang="en-US" sz="2800" dirty="0" err="1"/>
              <a:t>Ising</a:t>
            </a:r>
            <a:r>
              <a:rPr lang="en-US" sz="2800" dirty="0"/>
              <a:t> model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CD6D82E9-C70C-F74E-AAC0-B07CBB09851A}"/>
              </a:ext>
            </a:extLst>
          </p:cNvPr>
          <p:cNvSpPr/>
          <p:nvPr/>
        </p:nvSpPr>
        <p:spPr bwMode="auto">
          <a:xfrm>
            <a:off x="5148064" y="3284984"/>
            <a:ext cx="576064" cy="216024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7DD23E34-97C7-5B42-B174-3CF1A515A8FE}"/>
              </a:ext>
            </a:extLst>
          </p:cNvPr>
          <p:cNvSpPr/>
          <p:nvPr/>
        </p:nvSpPr>
        <p:spPr bwMode="auto">
          <a:xfrm flipV="1">
            <a:off x="5148064" y="3789040"/>
            <a:ext cx="576064" cy="216024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8586000F-7E92-CE44-BFE8-630809F6D78A}"/>
              </a:ext>
            </a:extLst>
          </p:cNvPr>
          <p:cNvSpPr/>
          <p:nvPr/>
        </p:nvSpPr>
        <p:spPr bwMode="auto">
          <a:xfrm flipV="1">
            <a:off x="4067944" y="4293096"/>
            <a:ext cx="576064" cy="216024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D083386B-CB35-FB40-ACCA-FA9819CFA1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76" r="12440"/>
          <a:stretch/>
        </p:blipFill>
        <p:spPr bwMode="auto">
          <a:xfrm>
            <a:off x="6300191" y="4509120"/>
            <a:ext cx="2088233" cy="2097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32088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64D0B-DC7B-6840-A0FB-17DFF621D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1038ACC-B815-D347-93DA-134AD693DAD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3009" r="13009"/>
          <a:stretch/>
        </p:blipFill>
        <p:spPr>
          <a:xfrm>
            <a:off x="2365732" y="-19169"/>
            <a:ext cx="6769100" cy="6861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A6A385-1DBD-6F47-B47A-83DD7439550D}"/>
              </a:ext>
            </a:extLst>
          </p:cNvPr>
          <p:cNvSpPr txBox="1"/>
          <p:nvPr/>
        </p:nvSpPr>
        <p:spPr>
          <a:xfrm>
            <a:off x="0" y="980729"/>
            <a:ext cx="25557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Unbroken scale symmetry :</a:t>
            </a:r>
          </a:p>
          <a:p>
            <a:endParaRPr lang="en-US" dirty="0">
              <a:solidFill>
                <a:srgbClr val="00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Physics looks the same on all scales</a:t>
            </a:r>
          </a:p>
        </p:txBody>
      </p:sp>
    </p:spTree>
    <p:extLst>
      <p:ext uri="{BB962C8B-B14F-4D97-AF65-F5344CB8AC3E}">
        <p14:creationId xmlns:p14="http://schemas.microsoft.com/office/powerpoint/2010/main" val="4017207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03051B-C0AF-A048-A853-76369443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transformation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556019-7C81-FB4C-9596-003279319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r>
              <a:rPr lang="en-US" dirty="0"/>
              <a:t>Scale all lengths with constant factor</a:t>
            </a:r>
          </a:p>
          <a:p>
            <a:r>
              <a:rPr lang="en-US" dirty="0"/>
              <a:t>Scale all masses with inverse factor</a:t>
            </a:r>
          </a:p>
        </p:txBody>
      </p:sp>
    </p:spTree>
    <p:extLst>
      <p:ext uri="{BB962C8B-B14F-4D97-AF65-F5344CB8AC3E}">
        <p14:creationId xmlns:p14="http://schemas.microsoft.com/office/powerpoint/2010/main" val="5154927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27088" y="260350"/>
            <a:ext cx="7473950" cy="13589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33CCFF"/>
                </a:solidFill>
              </a:rPr>
              <a:t>Functional renormalization :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4000" dirty="0">
                <a:solidFill>
                  <a:srgbClr val="33CCFF"/>
                </a:solidFill>
              </a:rPr>
              <a:t>flowing action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5869" t="10829" r="3288" b="9462"/>
          <a:stretch>
            <a:fillRect/>
          </a:stretch>
        </p:blipFill>
        <p:spPr bwMode="auto">
          <a:xfrm>
            <a:off x="1763713" y="1916113"/>
            <a:ext cx="5545137" cy="410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156325" y="5661025"/>
            <a:ext cx="1069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effectLst/>
                <a:latin typeface="Garamond" pitchFamily="18" charset="0"/>
                <a:ea typeface="+mn-ea"/>
              </a:rPr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3284941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27088" y="260350"/>
            <a:ext cx="7473950" cy="13589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33CCFF"/>
                </a:solidFill>
              </a:rPr>
              <a:t>Ultraviolet fixed point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5869" t="10829" r="3288" b="9462"/>
          <a:stretch>
            <a:fillRect/>
          </a:stretch>
        </p:blipFill>
        <p:spPr bwMode="auto">
          <a:xfrm>
            <a:off x="1763713" y="1916113"/>
            <a:ext cx="5545137" cy="410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156325" y="5661025"/>
            <a:ext cx="1069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effectLst/>
                <a:latin typeface="Garamond" pitchFamily="18" charset="0"/>
                <a:ea typeface="+mn-ea"/>
              </a:rPr>
              <a:t>Wikipedia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08105" y="1916115"/>
            <a:ext cx="2952327" cy="584775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UV fixed point</a:t>
            </a:r>
          </a:p>
        </p:txBody>
      </p:sp>
    </p:spTree>
    <p:extLst>
      <p:ext uri="{BB962C8B-B14F-4D97-AF65-F5344CB8AC3E}">
        <p14:creationId xmlns:p14="http://schemas.microsoft.com/office/powerpoint/2010/main" val="20374513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78621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Quantum scale symmetry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2132856"/>
            <a:ext cx="82192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Exactly on fixed point: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No </a:t>
            </a:r>
            <a:r>
              <a:rPr lang="en-US" sz="2800" dirty="0">
                <a:solidFill>
                  <a:srgbClr val="00FF00"/>
                </a:solidFill>
              </a:rPr>
              <a:t>parameter</a:t>
            </a:r>
            <a:r>
              <a:rPr lang="en-US" sz="2800" dirty="0">
                <a:solidFill>
                  <a:srgbClr val="FFFF00"/>
                </a:solidFill>
              </a:rPr>
              <a:t> with dimension of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length or mass is present in the </a:t>
            </a:r>
          </a:p>
          <a:p>
            <a:r>
              <a:rPr lang="en-US" sz="2800" dirty="0">
                <a:solidFill>
                  <a:srgbClr val="00FF00"/>
                </a:solidFill>
              </a:rPr>
              <a:t>quantum effective action</a:t>
            </a:r>
            <a:r>
              <a:rPr lang="en-US" sz="2800" dirty="0">
                <a:solidFill>
                  <a:srgbClr val="FFFF00"/>
                </a:solidFill>
              </a:rPr>
              <a:t>.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Then </a:t>
            </a:r>
            <a:r>
              <a:rPr lang="en-US" sz="2800" dirty="0">
                <a:solidFill>
                  <a:srgbClr val="00FF00"/>
                </a:solidFill>
              </a:rPr>
              <a:t>invariance</a:t>
            </a:r>
            <a:r>
              <a:rPr lang="en-US" sz="2800" dirty="0">
                <a:solidFill>
                  <a:srgbClr val="FFFF00"/>
                </a:solidFill>
              </a:rPr>
              <a:t> under 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dilatations or global scale transformations</a:t>
            </a:r>
          </a:p>
          <a:p>
            <a:r>
              <a:rPr lang="en-US" sz="2800" dirty="0">
                <a:solidFill>
                  <a:srgbClr val="FFFF00"/>
                </a:solidFill>
              </a:rPr>
              <a:t>is realized as a </a:t>
            </a:r>
            <a:r>
              <a:rPr lang="en-US" sz="2800" dirty="0">
                <a:solidFill>
                  <a:srgbClr val="00FF00"/>
                </a:solidFill>
              </a:rPr>
              <a:t>quantum symmetry</a:t>
            </a:r>
            <a:r>
              <a:rPr lang="en-US" sz="2800" dirty="0">
                <a:solidFill>
                  <a:srgbClr val="FFFF00"/>
                </a:solidFill>
              </a:rPr>
              <a:t>.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Continuous global symmetry </a:t>
            </a:r>
          </a:p>
        </p:txBody>
      </p:sp>
    </p:spTree>
    <p:extLst>
      <p:ext uri="{BB962C8B-B14F-4D97-AF65-F5344CB8AC3E}">
        <p14:creationId xmlns:p14="http://schemas.microsoft.com/office/powerpoint/2010/main" val="4181707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9C7D3-8011-9F4D-80F9-708FE925D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Three scale symmetries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AB573-2937-CE42-8E8D-FCBFE6E95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75252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rgbClr val="FFFF00"/>
                </a:solidFill>
              </a:rPr>
              <a:t>Gravity scale symmetry:</a:t>
            </a:r>
          </a:p>
          <a:p>
            <a:pPr marL="0" indent="0">
              <a:buNone/>
            </a:pPr>
            <a:r>
              <a:rPr lang="en-US" sz="2400" dirty="0"/>
              <a:t>      includes transformation of fields for particles, metric </a:t>
            </a:r>
          </a:p>
          <a:p>
            <a:pPr marL="0" indent="0">
              <a:buNone/>
            </a:pPr>
            <a:r>
              <a:rPr lang="en-US" sz="2400" dirty="0"/>
              <a:t>      and scalar singlet                                      </a:t>
            </a:r>
            <a:r>
              <a:rPr lang="en-US" sz="2400" b="1" dirty="0">
                <a:solidFill>
                  <a:srgbClr val="00FF00"/>
                </a:solidFill>
              </a:rPr>
              <a:t>UV - fixed point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FF00"/>
                </a:solidFill>
              </a:rPr>
              <a:t>Particle scale symmetry:</a:t>
            </a:r>
          </a:p>
          <a:p>
            <a:pPr marL="0" indent="0">
              <a:buNone/>
            </a:pPr>
            <a:r>
              <a:rPr lang="en-US" sz="2400" dirty="0"/>
              <a:t>       scalar singlet kept fixed ( or fixed Planck mass )</a:t>
            </a:r>
          </a:p>
          <a:p>
            <a:pPr marL="0" indent="0">
              <a:buNone/>
            </a:pPr>
            <a:r>
              <a:rPr lang="en-US" sz="2400" dirty="0"/>
              <a:t>       </a:t>
            </a:r>
            <a:r>
              <a:rPr lang="en-US" sz="2400" dirty="0">
                <a:solidFill>
                  <a:srgbClr val="FFFF00"/>
                </a:solidFill>
              </a:rPr>
              <a:t>relative </a:t>
            </a:r>
            <a:r>
              <a:rPr lang="en-US" sz="2400" dirty="0"/>
              <a:t>scaling of momenta with respect to     </a:t>
            </a:r>
          </a:p>
          <a:p>
            <a:pPr marL="0" indent="0">
              <a:buNone/>
            </a:pPr>
            <a:r>
              <a:rPr lang="en-US" sz="2400" dirty="0"/>
              <a:t>       Planck mass                                            </a:t>
            </a:r>
            <a:r>
              <a:rPr lang="en-US" sz="2400" b="1" dirty="0">
                <a:solidFill>
                  <a:srgbClr val="00FF00"/>
                </a:solidFill>
              </a:rPr>
              <a:t>SM - fixed point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FF00"/>
                </a:solidFill>
              </a:rPr>
              <a:t>Cosmic scale symmetry :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FF00"/>
                </a:solidFill>
              </a:rPr>
              <a:t>       </a:t>
            </a:r>
            <a:r>
              <a:rPr lang="en-US" sz="2400" dirty="0"/>
              <a:t>involves metric and </a:t>
            </a:r>
            <a:r>
              <a:rPr lang="en-US" sz="2400" dirty="0" err="1"/>
              <a:t>cosmon</a:t>
            </a:r>
            <a:r>
              <a:rPr lang="en-US" sz="2400" dirty="0"/>
              <a:t> ( pseudo Goldstone boson of </a:t>
            </a:r>
          </a:p>
          <a:p>
            <a:pPr marL="0" indent="0">
              <a:buNone/>
            </a:pPr>
            <a:r>
              <a:rPr lang="en-US" sz="2400" dirty="0"/>
              <a:t>      spontaneously broken scale symmetry )    </a:t>
            </a:r>
            <a:r>
              <a:rPr lang="en-US" sz="2400" b="1" dirty="0">
                <a:solidFill>
                  <a:srgbClr val="00FF00"/>
                </a:solidFill>
              </a:rPr>
              <a:t>IR - fixed point</a:t>
            </a:r>
          </a:p>
        </p:txBody>
      </p:sp>
    </p:spTree>
    <p:extLst>
      <p:ext uri="{BB962C8B-B14F-4D97-AF65-F5344CB8AC3E}">
        <p14:creationId xmlns:p14="http://schemas.microsoft.com/office/powerpoint/2010/main" val="40416620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99CF5-09F1-5543-A805-835911D25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symmetry and fixed points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35E44A-2F45-CF40-8611-B2AB2F5B1C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803" y="2276871"/>
            <a:ext cx="4074394" cy="402190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232115-8D8B-144F-B62D-452F98EBAF83}"/>
              </a:ext>
            </a:extLst>
          </p:cNvPr>
          <p:cNvSpPr txBox="1"/>
          <p:nvPr/>
        </p:nvSpPr>
        <p:spPr>
          <a:xfrm>
            <a:off x="6876256" y="2276871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Gravity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scale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symmetry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3B4A6A-2DCD-4840-9E2A-1F98C91C8188}"/>
              </a:ext>
            </a:extLst>
          </p:cNvPr>
          <p:cNvSpPr txBox="1"/>
          <p:nvPr/>
        </p:nvSpPr>
        <p:spPr>
          <a:xfrm>
            <a:off x="611560" y="5229200"/>
            <a:ext cx="1734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Cosmic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scale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symmetry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04F0D-C9AD-DE40-BAD0-8C75D2E21DC4}"/>
              </a:ext>
            </a:extLst>
          </p:cNvPr>
          <p:cNvSpPr txBox="1"/>
          <p:nvPr/>
        </p:nvSpPr>
        <p:spPr>
          <a:xfrm>
            <a:off x="2771800" y="1700808"/>
            <a:ext cx="3672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Relative strength of gravity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DFD305-B9FF-F746-B38E-005C9882AE1C}"/>
              </a:ext>
            </a:extLst>
          </p:cNvPr>
          <p:cNvSpPr txBox="1"/>
          <p:nvPr/>
        </p:nvSpPr>
        <p:spPr>
          <a:xfrm>
            <a:off x="6609198" y="4149080"/>
            <a:ext cx="20776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Distance from</a:t>
            </a:r>
          </a:p>
          <a:p>
            <a:r>
              <a:rPr lang="en-US" sz="2000" dirty="0"/>
              <a:t>electroweak</a:t>
            </a:r>
          </a:p>
          <a:p>
            <a:r>
              <a:rPr lang="en-US" sz="2000" dirty="0"/>
              <a:t>phase transition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97DED8-8456-4A47-ADB4-3D365E987472}"/>
              </a:ext>
            </a:extLst>
          </p:cNvPr>
          <p:cNvSpPr txBox="1"/>
          <p:nvPr/>
        </p:nvSpPr>
        <p:spPr>
          <a:xfrm>
            <a:off x="611560" y="2276872"/>
            <a:ext cx="1923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Particle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scale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symmetry</a:t>
            </a:r>
          </a:p>
        </p:txBody>
      </p:sp>
    </p:spTree>
    <p:extLst>
      <p:ext uri="{BB962C8B-B14F-4D97-AF65-F5344CB8AC3E}">
        <p14:creationId xmlns:p14="http://schemas.microsoft.com/office/powerpoint/2010/main" val="115961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D34460-A3DE-0047-B055-0A16A3F90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2650306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Gravity scale symmetry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033403F0-29CB-6C43-8CC2-421FDECA0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068960"/>
            <a:ext cx="3045309" cy="3006079"/>
          </a:xfrm>
          <a:prstGeom prst="rect">
            <a:avLst/>
          </a:prstGeom>
        </p:spPr>
      </p:pic>
      <p:sp>
        <p:nvSpPr>
          <p:cNvPr id="2" name="Left Arrow 1">
            <a:extLst>
              <a:ext uri="{FF2B5EF4-FFF2-40B4-BE49-F238E27FC236}">
                <a16:creationId xmlns:a16="http://schemas.microsoft.com/office/drawing/2014/main" id="{11047DE8-A668-9D4E-9E9A-A7B3C9F1C834}"/>
              </a:ext>
            </a:extLst>
          </p:cNvPr>
          <p:cNvSpPr/>
          <p:nvPr/>
        </p:nvSpPr>
        <p:spPr bwMode="auto">
          <a:xfrm>
            <a:off x="5724128" y="2924944"/>
            <a:ext cx="978408" cy="504056"/>
          </a:xfrm>
          <a:prstGeom prst="lef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752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11BF0C-65C6-B748-88B6-C0924516E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Gravity scale symmetry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102346-9B82-9A44-A433-34836322A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pPr marL="0" indent="0">
              <a:buNone/>
            </a:pPr>
            <a:r>
              <a:rPr lang="en-US" i="1" dirty="0">
                <a:solidFill>
                  <a:srgbClr val="FFFF00"/>
                </a:solidFill>
              </a:rPr>
              <a:t>Replace Planck mass by scalar field</a:t>
            </a:r>
          </a:p>
          <a:p>
            <a:pPr marL="0" indent="0">
              <a:buNone/>
            </a:pPr>
            <a:endParaRPr lang="en-US" i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i="1" dirty="0">
                <a:solidFill>
                  <a:srgbClr val="FFFF00"/>
                </a:solidFill>
              </a:rPr>
              <a:t>                                            </a:t>
            </a:r>
            <a:r>
              <a:rPr lang="en-US" sz="4000" i="1" dirty="0">
                <a:solidFill>
                  <a:srgbClr val="FFFF00"/>
                </a:solidFill>
              </a:rPr>
              <a:t>…</a:t>
            </a:r>
            <a:endParaRPr lang="en-US" i="1" dirty="0">
              <a:solidFill>
                <a:srgbClr val="FFFF00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BEE8A6F-2A6E-E44A-8DF1-86527BCF5A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r="58477"/>
          <a:stretch/>
        </p:blipFill>
        <p:spPr bwMode="auto">
          <a:xfrm>
            <a:off x="1279987" y="2924944"/>
            <a:ext cx="3601095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A25CB4E-0F4C-0A41-A0A5-5153E9ACF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94795"/>
          <a:stretch/>
        </p:blipFill>
        <p:spPr bwMode="auto">
          <a:xfrm>
            <a:off x="5709559" y="2940938"/>
            <a:ext cx="439857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172062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11BF0C-65C6-B748-88B6-C0924516E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Gravity scale symmetry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102346-9B82-9A44-A433-34836322A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pPr marL="0" indent="0">
              <a:buNone/>
            </a:pPr>
            <a:r>
              <a:rPr lang="en-US" i="1" dirty="0">
                <a:solidFill>
                  <a:srgbClr val="FFFF00"/>
                </a:solidFill>
              </a:rPr>
              <a:t>Replace Planck mass by scalar field</a:t>
            </a:r>
          </a:p>
          <a:p>
            <a:pPr marL="0" indent="0">
              <a:buNone/>
            </a:pPr>
            <a:endParaRPr lang="en-US" i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i="1" dirty="0">
                <a:solidFill>
                  <a:srgbClr val="FFFF00"/>
                </a:solidFill>
              </a:rPr>
              <a:t>                                           </a:t>
            </a:r>
          </a:p>
          <a:p>
            <a:pPr marL="0" indent="0">
              <a:buNone/>
            </a:pPr>
            <a:r>
              <a:rPr lang="en-US" i="1" dirty="0">
                <a:solidFill>
                  <a:srgbClr val="FFFF00"/>
                </a:solidFill>
              </a:rPr>
              <a:t>Cosmological solution : </a:t>
            </a:r>
            <a:r>
              <a:rPr lang="en-US" dirty="0">
                <a:solidFill>
                  <a:srgbClr val="FFFF00"/>
                </a:solidFill>
              </a:rPr>
              <a:t>𝜒</a:t>
            </a:r>
            <a:r>
              <a:rPr lang="en-US" i="1" dirty="0">
                <a:solidFill>
                  <a:srgbClr val="FFFF00"/>
                </a:solidFill>
              </a:rPr>
              <a:t>(t) differs from zero</a:t>
            </a:r>
          </a:p>
          <a:p>
            <a:pPr marL="0" indent="0">
              <a:buNone/>
            </a:pPr>
            <a:endParaRPr lang="en-US" i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i="1" dirty="0">
                <a:solidFill>
                  <a:srgbClr val="FFFF00"/>
                </a:solidFill>
              </a:rPr>
              <a:t>Spontaneous breaking of scale symmetry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BEE8A6F-2A6E-E44A-8DF1-86527BCF5A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r="58477"/>
          <a:stretch/>
        </p:blipFill>
        <p:spPr bwMode="auto">
          <a:xfrm>
            <a:off x="1763688" y="2646541"/>
            <a:ext cx="2397314" cy="814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A25CB4E-0F4C-0A41-A0A5-5153E9ACF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94795"/>
          <a:stretch/>
        </p:blipFill>
        <p:spPr bwMode="auto">
          <a:xfrm>
            <a:off x="4455581" y="2646541"/>
            <a:ext cx="291177" cy="81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993543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F6F08-86A6-1C4E-A5A2-3F71DCB43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Particle masses from spontaneous scale symmetry breaking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1BBF6-580F-0743-AB88-85EA41322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r>
              <a:rPr lang="en-US" dirty="0"/>
              <a:t>Electron mass proportional to </a:t>
            </a:r>
            <a:r>
              <a:rPr lang="en-US" dirty="0">
                <a:solidFill>
                  <a:srgbClr val="FFFF00"/>
                </a:solidFill>
              </a:rPr>
              <a:t>𝜒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m</a:t>
            </a:r>
            <a:r>
              <a:rPr lang="en-US" baseline="-25000" dirty="0">
                <a:solidFill>
                  <a:srgbClr val="FFFF00"/>
                </a:solidFill>
              </a:rPr>
              <a:t>e </a:t>
            </a:r>
            <a:r>
              <a:rPr lang="en-US" dirty="0">
                <a:solidFill>
                  <a:srgbClr val="FFFF00"/>
                </a:solidFill>
              </a:rPr>
              <a:t>∼ 𝜑</a:t>
            </a:r>
            <a:r>
              <a:rPr lang="en-US" baseline="-25000" dirty="0">
                <a:solidFill>
                  <a:srgbClr val="FFFF00"/>
                </a:solidFill>
              </a:rPr>
              <a:t>0 </a:t>
            </a:r>
            <a:r>
              <a:rPr lang="en-US" dirty="0">
                <a:solidFill>
                  <a:srgbClr val="FFFF00"/>
                </a:solidFill>
              </a:rPr>
              <a:t>( expectation value of Higgs scalar )</a:t>
            </a:r>
          </a:p>
          <a:p>
            <a:r>
              <a:rPr lang="en-US" dirty="0">
                <a:solidFill>
                  <a:srgbClr val="FFFF00"/>
                </a:solidFill>
              </a:rPr>
              <a:t>𝜑</a:t>
            </a:r>
            <a:r>
              <a:rPr lang="en-US" baseline="-25000" dirty="0">
                <a:solidFill>
                  <a:srgbClr val="FFFF00"/>
                </a:solidFill>
              </a:rPr>
              <a:t>0 </a:t>
            </a:r>
            <a:r>
              <a:rPr lang="en-US" dirty="0">
                <a:solidFill>
                  <a:srgbClr val="FFFF00"/>
                </a:solidFill>
              </a:rPr>
              <a:t>∼ 𝜒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m</a:t>
            </a:r>
            <a:r>
              <a:rPr lang="en-US" baseline="-25000" dirty="0">
                <a:solidFill>
                  <a:srgbClr val="FFFF00"/>
                </a:solidFill>
              </a:rPr>
              <a:t>e </a:t>
            </a:r>
            <a:r>
              <a:rPr lang="en-US" dirty="0">
                <a:solidFill>
                  <a:srgbClr val="FFFF00"/>
                </a:solidFill>
              </a:rPr>
              <a:t>=  y</a:t>
            </a:r>
            <a:r>
              <a:rPr lang="en-US" baseline="-25000" dirty="0">
                <a:solidFill>
                  <a:srgbClr val="FFFF00"/>
                </a:solidFill>
              </a:rPr>
              <a:t>e</a:t>
            </a:r>
            <a:r>
              <a:rPr lang="en-US" dirty="0">
                <a:solidFill>
                  <a:srgbClr val="FFFF00"/>
                </a:solidFill>
              </a:rPr>
              <a:t> 𝜑</a:t>
            </a:r>
            <a:r>
              <a:rPr lang="en-US" baseline="-25000" dirty="0">
                <a:solidFill>
                  <a:srgbClr val="FFFF00"/>
                </a:solidFill>
              </a:rPr>
              <a:t>0  </a:t>
            </a:r>
            <a:r>
              <a:rPr lang="en-US" dirty="0">
                <a:solidFill>
                  <a:srgbClr val="FFFF00"/>
                </a:solidFill>
              </a:rPr>
              <a:t>( Yukawa coupling )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baseline="-25000" dirty="0">
                <a:solidFill>
                  <a:srgbClr val="FFFF00"/>
                </a:solidFill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088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9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33CCFF"/>
                </a:solidFill>
                <a:ea typeface="+mj-ea"/>
              </a:rPr>
              <a:t>Spontaneous symmetry breaking  confirmed at the LHC</a:t>
            </a:r>
            <a:endParaRPr lang="de-DE" dirty="0">
              <a:solidFill>
                <a:srgbClr val="33CCFF"/>
              </a:solidFill>
              <a:ea typeface="+mj-ea"/>
            </a:endParaRPr>
          </a:p>
        </p:txBody>
      </p:sp>
      <p:pic>
        <p:nvPicPr>
          <p:cNvPr id="68611" name="Picture 5"/>
          <p:cNvPicPr>
            <a:picLocks noChangeAspect="1" noChangeArrowheads="1"/>
          </p:cNvPicPr>
          <p:nvPr/>
        </p:nvPicPr>
        <p:blipFill>
          <a:blip r:embed="rId3" cstate="print"/>
          <a:srcRect l="13818" t="21463" r="48520" b="12587"/>
          <a:stretch>
            <a:fillRect/>
          </a:stretch>
        </p:blipFill>
        <p:spPr bwMode="auto">
          <a:xfrm>
            <a:off x="179388" y="1700213"/>
            <a:ext cx="3563937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9" descr="LHC_hall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4300" y="2133600"/>
            <a:ext cx="5097463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1915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78621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Quantum scale symmetry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560" y="1700808"/>
            <a:ext cx="80648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No </a:t>
            </a:r>
            <a:r>
              <a:rPr lang="en-US" dirty="0">
                <a:solidFill>
                  <a:srgbClr val="00FF00"/>
                </a:solidFill>
              </a:rPr>
              <a:t>parameter</a:t>
            </a:r>
            <a:r>
              <a:rPr lang="en-US" dirty="0">
                <a:solidFill>
                  <a:srgbClr val="FFFF00"/>
                </a:solidFill>
              </a:rPr>
              <a:t> with dimension of </a:t>
            </a:r>
          </a:p>
          <a:p>
            <a:r>
              <a:rPr lang="en-US" dirty="0">
                <a:solidFill>
                  <a:srgbClr val="FFFF00"/>
                </a:solidFill>
              </a:rPr>
              <a:t>length or mass is present in the </a:t>
            </a:r>
          </a:p>
          <a:p>
            <a:r>
              <a:rPr lang="en-US" dirty="0">
                <a:solidFill>
                  <a:srgbClr val="00FF00"/>
                </a:solidFill>
              </a:rPr>
              <a:t>quantum effective action</a:t>
            </a:r>
            <a:r>
              <a:rPr lang="en-US" dirty="0">
                <a:solidFill>
                  <a:srgbClr val="FFFF00"/>
                </a:solidFill>
              </a:rPr>
              <a:t>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Then </a:t>
            </a:r>
            <a:r>
              <a:rPr lang="en-US" dirty="0">
                <a:solidFill>
                  <a:srgbClr val="00FF00"/>
                </a:solidFill>
              </a:rPr>
              <a:t>invariance</a:t>
            </a:r>
            <a:r>
              <a:rPr lang="en-US" dirty="0">
                <a:solidFill>
                  <a:srgbClr val="FFFF00"/>
                </a:solidFill>
              </a:rPr>
              <a:t> under  </a:t>
            </a:r>
          </a:p>
          <a:p>
            <a:r>
              <a:rPr lang="en-US" dirty="0">
                <a:solidFill>
                  <a:srgbClr val="FFFF00"/>
                </a:solidFill>
              </a:rPr>
              <a:t>dilatations or global scale transformations</a:t>
            </a:r>
          </a:p>
          <a:p>
            <a:r>
              <a:rPr lang="en-US" dirty="0">
                <a:solidFill>
                  <a:srgbClr val="FFFF00"/>
                </a:solidFill>
              </a:rPr>
              <a:t>is realized.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Continuous global symmetry </a:t>
            </a:r>
          </a:p>
        </p:txBody>
      </p:sp>
    </p:spTree>
    <p:extLst>
      <p:ext uri="{BB962C8B-B14F-4D97-AF65-F5344CB8AC3E}">
        <p14:creationId xmlns:p14="http://schemas.microsoft.com/office/powerpoint/2010/main" val="41483146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1498600"/>
          </a:xfrm>
          <a:noFill/>
          <a:ln/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  <a:effectLst/>
              </a:rPr>
              <a:t>Spontaneous breaking </a:t>
            </a:r>
            <a:br>
              <a:rPr lang="en-US" dirty="0">
                <a:solidFill>
                  <a:srgbClr val="33CCFF"/>
                </a:solidFill>
                <a:effectLst/>
              </a:rPr>
            </a:br>
            <a:r>
              <a:rPr lang="en-US" dirty="0">
                <a:solidFill>
                  <a:srgbClr val="33CCFF"/>
                </a:solidFill>
                <a:effectLst/>
              </a:rPr>
              <a:t>of scale symmetry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76475"/>
            <a:ext cx="8229600" cy="3849688"/>
          </a:xfrm>
          <a:noFill/>
          <a:ln/>
        </p:spPr>
        <p:txBody>
          <a:bodyPr/>
          <a:lstStyle/>
          <a:p>
            <a:r>
              <a:rPr lang="en-US" sz="2800" dirty="0">
                <a:effectLst/>
              </a:rPr>
              <a:t>expectation value of scalar field breaks scale symmetry spontaneously</a:t>
            </a:r>
          </a:p>
          <a:p>
            <a:r>
              <a:rPr lang="en-US" sz="2800" dirty="0">
                <a:solidFill>
                  <a:srgbClr val="FFFF00"/>
                </a:solidFill>
                <a:effectLst/>
              </a:rPr>
              <a:t>particle masses </a:t>
            </a:r>
            <a:r>
              <a:rPr lang="en-US" sz="2800" dirty="0">
                <a:effectLst/>
              </a:rPr>
              <a:t>can be </a:t>
            </a:r>
            <a:r>
              <a:rPr lang="en-US" sz="2800" dirty="0">
                <a:solidFill>
                  <a:srgbClr val="FFFF00"/>
                </a:solidFill>
                <a:effectLst/>
              </a:rPr>
              <a:t>proportional</a:t>
            </a:r>
            <a:r>
              <a:rPr lang="en-US" sz="2800" dirty="0">
                <a:effectLst/>
              </a:rPr>
              <a:t> to </a:t>
            </a:r>
            <a:r>
              <a:rPr lang="en-US" sz="2800" dirty="0">
                <a:solidFill>
                  <a:srgbClr val="FFFF00"/>
                </a:solidFill>
              </a:rPr>
              <a:t>scalar field  𝜒</a:t>
            </a:r>
            <a:endParaRPr lang="en-US" sz="2800" dirty="0">
              <a:effectLst/>
            </a:endParaRPr>
          </a:p>
          <a:p>
            <a:r>
              <a:rPr lang="en-US" sz="2800" dirty="0">
                <a:effectLst/>
              </a:rPr>
              <a:t>massive particles are compatible with scale symmetry</a:t>
            </a:r>
          </a:p>
          <a:p>
            <a:r>
              <a:rPr lang="en-US" sz="2800" dirty="0">
                <a:effectLst/>
              </a:rPr>
              <a:t>in presence of massive particles : sign of exact scale symmetry is exactly </a:t>
            </a:r>
            <a:r>
              <a:rPr lang="en-US" sz="2800" dirty="0" err="1">
                <a:solidFill>
                  <a:srgbClr val="FFFF00"/>
                </a:solidFill>
                <a:effectLst/>
              </a:rPr>
              <a:t>massless</a:t>
            </a:r>
            <a:r>
              <a:rPr lang="en-US" sz="2800" dirty="0">
                <a:solidFill>
                  <a:srgbClr val="FFFF00"/>
                </a:solidFill>
                <a:effectLst/>
              </a:rPr>
              <a:t> Goldstone boson</a:t>
            </a:r>
            <a:r>
              <a:rPr lang="en-US" sz="2800" dirty="0">
                <a:effectLst/>
              </a:rPr>
              <a:t> – the </a:t>
            </a:r>
            <a:r>
              <a:rPr lang="en-US" sz="2800" dirty="0" err="1">
                <a:effectLst/>
              </a:rPr>
              <a:t>dilaton</a:t>
            </a:r>
            <a:endParaRPr lang="en-US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510514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5" name="Picture 5" descr="scaling1"/>
          <p:cNvPicPr>
            <a:picLocks noChangeAspect="1" noChangeArrowheads="1"/>
          </p:cNvPicPr>
          <p:nvPr/>
        </p:nvPicPr>
        <p:blipFill>
          <a:blip r:embed="rId2" cstate="print"/>
          <a:srcRect l="32608" t="27110" r="31970" b="55696"/>
          <a:stretch>
            <a:fillRect/>
          </a:stretch>
        </p:blipFill>
        <p:spPr bwMode="auto">
          <a:xfrm>
            <a:off x="759960" y="3177388"/>
            <a:ext cx="2762582" cy="1649162"/>
          </a:xfrm>
          <a:prstGeom prst="rect">
            <a:avLst/>
          </a:prstGeom>
          <a:noFill/>
        </p:spPr>
      </p:pic>
      <p:pic>
        <p:nvPicPr>
          <p:cNvPr id="138246" name="Picture 6" descr="scaling1"/>
          <p:cNvPicPr>
            <a:picLocks noChangeAspect="1" noChangeArrowheads="1"/>
          </p:cNvPicPr>
          <p:nvPr/>
        </p:nvPicPr>
        <p:blipFill>
          <a:blip r:embed="rId2" cstate="print"/>
          <a:srcRect l="13048" t="13556" r="15184" b="55269"/>
          <a:stretch>
            <a:fillRect/>
          </a:stretch>
        </p:blipFill>
        <p:spPr bwMode="auto">
          <a:xfrm>
            <a:off x="759961" y="1417637"/>
            <a:ext cx="2762583" cy="1651323"/>
          </a:xfrm>
          <a:prstGeom prst="rect">
            <a:avLst/>
          </a:prstGeom>
          <a:noFill/>
        </p:spPr>
      </p:pic>
      <p:pic>
        <p:nvPicPr>
          <p:cNvPr id="138247" name="Picture 7" descr="scaling2"/>
          <p:cNvPicPr>
            <a:picLocks noChangeAspect="1" noChangeArrowheads="1"/>
          </p:cNvPicPr>
          <p:nvPr/>
        </p:nvPicPr>
        <p:blipFill>
          <a:blip r:embed="rId3" cstate="print"/>
          <a:srcRect l="17711" t="14915" r="19849" b="57959"/>
          <a:stretch>
            <a:fillRect/>
          </a:stretch>
        </p:blipFill>
        <p:spPr bwMode="auto">
          <a:xfrm>
            <a:off x="5446320" y="1402474"/>
            <a:ext cx="2790236" cy="1666486"/>
          </a:xfrm>
          <a:prstGeom prst="rect">
            <a:avLst/>
          </a:prstGeom>
          <a:noFill/>
        </p:spPr>
      </p:pic>
      <p:pic>
        <p:nvPicPr>
          <p:cNvPr id="138248" name="Picture 8" descr="scaling2"/>
          <p:cNvPicPr>
            <a:picLocks noChangeAspect="1" noChangeArrowheads="1"/>
          </p:cNvPicPr>
          <p:nvPr/>
        </p:nvPicPr>
        <p:blipFill>
          <a:blip r:embed="rId3" cstate="print"/>
          <a:srcRect l="35402" t="16948" r="31972" b="67464"/>
          <a:stretch>
            <a:fillRect/>
          </a:stretch>
        </p:blipFill>
        <p:spPr bwMode="auto">
          <a:xfrm>
            <a:off x="5457790" y="3202115"/>
            <a:ext cx="2790236" cy="1625474"/>
          </a:xfrm>
          <a:prstGeom prst="rect">
            <a:avLst/>
          </a:prstGeom>
          <a:noFill/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symmetry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11560" y="4826550"/>
            <a:ext cx="3308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no scale symmetry</a:t>
            </a:r>
          </a:p>
        </p:txBody>
      </p:sp>
      <p:sp>
        <p:nvSpPr>
          <p:cNvPr id="9" name="Rechteck 8"/>
          <p:cNvSpPr/>
          <p:nvPr/>
        </p:nvSpPr>
        <p:spPr>
          <a:xfrm>
            <a:off x="5457790" y="4826550"/>
            <a:ext cx="2778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scale symmetry</a:t>
            </a:r>
            <a:endParaRPr lang="en-US" sz="2800" dirty="0"/>
          </a:p>
        </p:txBody>
      </p:sp>
      <p:pic>
        <p:nvPicPr>
          <p:cNvPr id="1026" name="Picture 2" descr="C:\Users\wetteric\Pictures\Cosmobilder\lup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0379" y="2494023"/>
            <a:ext cx="1224136" cy="120902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07504" y="5589240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FF00"/>
                </a:solidFill>
              </a:rPr>
              <a:t>only if no spontaneous symmetry breaking!</a:t>
            </a:r>
            <a:endParaRPr lang="en-US" sz="4000" i="1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5842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3E78-57FA-8A47-BFCC-ED4A62A56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8516"/>
            <a:ext cx="8229600" cy="1050598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symmetric standard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BCA63-3169-B242-B62A-9B594C8CD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392488"/>
          </a:xfrm>
        </p:spPr>
        <p:txBody>
          <a:bodyPr/>
          <a:lstStyle/>
          <a:p>
            <a:r>
              <a:rPr lang="en-US" sz="2400" dirty="0">
                <a:solidFill>
                  <a:srgbClr val="FFFF00"/>
                </a:solidFill>
              </a:rPr>
              <a:t>Replace all mass scales by scalar field  𝜒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(1) Higgs potential </a:t>
            </a:r>
          </a:p>
          <a:p>
            <a:pPr marL="571500" indent="-571500">
              <a:buFont typeface="+mj-lt"/>
              <a:buAutoNum type="arabicParenBoth"/>
            </a:pPr>
            <a:endParaRPr lang="en-US" sz="2400" dirty="0"/>
          </a:p>
          <a:p>
            <a:pPr marL="0" indent="0">
              <a:buNone/>
            </a:pPr>
            <a:r>
              <a:rPr lang="en-US" sz="2000" dirty="0"/>
              <a:t>(2) Strong gauge coupling, normalized at               , is independent of 𝜒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(</a:t>
            </a:r>
            <a:r>
              <a:rPr lang="en-US" sz="2000" dirty="0"/>
              <a:t>3) Similar for all dimensionless couplings</a:t>
            </a:r>
          </a:p>
          <a:p>
            <a:pPr marL="0" indent="0">
              <a:buNone/>
            </a:pPr>
            <a:r>
              <a:rPr lang="en-US" i="1" dirty="0">
                <a:solidFill>
                  <a:srgbClr val="FFFF00"/>
                </a:solidFill>
              </a:rPr>
              <a:t>      </a:t>
            </a:r>
            <a:r>
              <a:rPr lang="en-US" sz="2800" i="1" dirty="0">
                <a:solidFill>
                  <a:srgbClr val="FFFF00"/>
                </a:solidFill>
              </a:rPr>
              <a:t>Quantum effective action for standard model does </a:t>
            </a:r>
          </a:p>
          <a:p>
            <a:pPr marL="0" indent="0">
              <a:buNone/>
            </a:pPr>
            <a:r>
              <a:rPr lang="en-US" sz="2800" i="1" dirty="0">
                <a:solidFill>
                  <a:srgbClr val="FFFF00"/>
                </a:solidFill>
              </a:rPr>
              <a:t>               not involve intrinsic mass or length</a:t>
            </a:r>
            <a:r>
              <a:rPr lang="en-US" sz="2800" dirty="0">
                <a:solidFill>
                  <a:srgbClr val="00FF00"/>
                </a:solidFill>
              </a:rPr>
              <a:t>   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6EB7FC-53F9-EB43-81CE-3A7793D5E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201" y="2354291"/>
            <a:ext cx="2047121" cy="5354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00B66C-C2A5-AF41-A732-1DE553357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500" y="2354291"/>
            <a:ext cx="1206791" cy="550466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C8513A10-33C7-7741-9B0D-42C629FF1DB8}"/>
              </a:ext>
            </a:extLst>
          </p:cNvPr>
          <p:cNvSpPr/>
          <p:nvPr/>
        </p:nvSpPr>
        <p:spPr bwMode="auto">
          <a:xfrm>
            <a:off x="4926658" y="2426056"/>
            <a:ext cx="648072" cy="28376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BBC33F-AE70-074E-B6EC-833FE4633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254" y="3897773"/>
            <a:ext cx="1317695" cy="5051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C83F0C-2E4C-7446-A41D-7967BC9B6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0086" y="3875279"/>
            <a:ext cx="1803827" cy="5501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7C400D-671D-AD45-A92D-1C83E92869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5696" y="3920649"/>
            <a:ext cx="1590099" cy="459362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D5EA4231-DE6D-3A43-827F-E6C93775BAD0}"/>
              </a:ext>
            </a:extLst>
          </p:cNvPr>
          <p:cNvSpPr/>
          <p:nvPr/>
        </p:nvSpPr>
        <p:spPr bwMode="auto">
          <a:xfrm>
            <a:off x="2789788" y="4008447"/>
            <a:ext cx="648072" cy="28376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CBA52C-C1C5-0B44-8CD9-30EDB75FDE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8619" y="3285428"/>
            <a:ext cx="633297" cy="3096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E20A5B1-D62A-1C44-9CC3-13695B1DF5BD}"/>
              </a:ext>
            </a:extLst>
          </p:cNvPr>
          <p:cNvSpPr txBox="1"/>
          <p:nvPr/>
        </p:nvSpPr>
        <p:spPr>
          <a:xfrm>
            <a:off x="7308304" y="2132856"/>
            <a:ext cx="13784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Fujii</a:t>
            </a:r>
            <a:endParaRPr lang="en-US" sz="1800" dirty="0"/>
          </a:p>
          <a:p>
            <a:r>
              <a:rPr lang="en-US" sz="1800" dirty="0"/>
              <a:t>Englert</a:t>
            </a:r>
          </a:p>
          <a:p>
            <a:r>
              <a:rPr lang="en-US" sz="1800" dirty="0"/>
              <a:t>Zee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467F01-C456-7745-BB01-00F0EEEF7ACD}"/>
              </a:ext>
            </a:extLst>
          </p:cNvPr>
          <p:cNvSpPr txBox="1"/>
          <p:nvPr/>
        </p:nvSpPr>
        <p:spPr>
          <a:xfrm>
            <a:off x="7812360" y="4149080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EB50A8-8E60-014B-B778-45C578384827}"/>
              </a:ext>
            </a:extLst>
          </p:cNvPr>
          <p:cNvSpPr txBox="1"/>
          <p:nvPr/>
        </p:nvSpPr>
        <p:spPr>
          <a:xfrm>
            <a:off x="7596337" y="5445224"/>
            <a:ext cx="109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CW’87</a:t>
            </a:r>
          </a:p>
        </p:txBody>
      </p:sp>
    </p:spTree>
    <p:extLst>
      <p:ext uri="{BB962C8B-B14F-4D97-AF65-F5344CB8AC3E}">
        <p14:creationId xmlns:p14="http://schemas.microsoft.com/office/powerpoint/2010/main" val="22626357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3E78-57FA-8A47-BFCC-ED4A62A56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8516"/>
            <a:ext cx="8229600" cy="1050598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symmetric standard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BCA63-3169-B242-B62A-9B594C8CD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40560"/>
          </a:xfrm>
        </p:spPr>
        <p:txBody>
          <a:bodyPr/>
          <a:lstStyle/>
          <a:p>
            <a:r>
              <a:rPr lang="en-US" sz="2400" dirty="0"/>
              <a:t>Replace all mass scales by scalar field  𝜒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000" dirty="0"/>
          </a:p>
          <a:p>
            <a:pPr marL="0" indent="0">
              <a:buNone/>
            </a:pPr>
            <a:r>
              <a:rPr lang="en-US" sz="2800" dirty="0">
                <a:solidFill>
                  <a:srgbClr val="FFFF00"/>
                </a:solidFill>
              </a:rPr>
              <a:t>Quantum effective action for standard model does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FF00"/>
                </a:solidFill>
              </a:rPr>
              <a:t>     not involve intrinsic mass or length scale</a:t>
            </a:r>
          </a:p>
          <a:p>
            <a:pPr marL="0" indent="0">
              <a:buNone/>
            </a:pPr>
            <a:endParaRPr lang="en-US" sz="2800" i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FF00"/>
                </a:solidFill>
              </a:rPr>
              <a:t>     </a:t>
            </a:r>
            <a:r>
              <a:rPr lang="en-US" dirty="0">
                <a:solidFill>
                  <a:srgbClr val="00FF00"/>
                </a:solidFill>
              </a:rPr>
              <a:t>Quantum scale invariant standard model</a:t>
            </a:r>
          </a:p>
          <a:p>
            <a:pPr marL="0" indent="0">
              <a:buNone/>
            </a:pPr>
            <a:endParaRPr lang="en-US" sz="3600" dirty="0">
              <a:solidFill>
                <a:srgbClr val="00FF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FFFF00"/>
                </a:solidFill>
              </a:rPr>
              <a:t>  For               :   massless Goldstone boson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B7F0E1-7902-6349-844F-897C62613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5589240"/>
            <a:ext cx="1053592" cy="4003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6AB9E74-6893-8344-8FFB-A208CE0DA8AC}"/>
              </a:ext>
            </a:extLst>
          </p:cNvPr>
          <p:cNvSpPr txBox="1"/>
          <p:nvPr/>
        </p:nvSpPr>
        <p:spPr>
          <a:xfrm>
            <a:off x="7020272" y="4869160"/>
            <a:ext cx="1666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CW’87</a:t>
            </a:r>
          </a:p>
          <a:p>
            <a:r>
              <a:rPr lang="en-US" sz="1600" dirty="0" err="1"/>
              <a:t>Shaposhnikov</a:t>
            </a:r>
            <a:r>
              <a:rPr lang="en-US" sz="1600" dirty="0"/>
              <a:t>, Zenhausern’08</a:t>
            </a:r>
          </a:p>
        </p:txBody>
      </p:sp>
    </p:spTree>
    <p:extLst>
      <p:ext uri="{BB962C8B-B14F-4D97-AF65-F5344CB8AC3E}">
        <p14:creationId xmlns:p14="http://schemas.microsoft.com/office/powerpoint/2010/main" val="19245313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C9685-C531-8245-9A00-3E7F10AE0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Gravity scale symmetry does not protect small Fermi 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823F7-2A83-C244-A3A5-8D6177F9B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8840"/>
            <a:ext cx="8291264" cy="413732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Effective potential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is scale invariant for arbitrary  𝜀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5073E1-C900-D04E-99AA-B0E3E1C17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924944"/>
            <a:ext cx="2736304" cy="7156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262078-8264-0C43-BC65-95DBDF772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825" y="5269180"/>
            <a:ext cx="1239822" cy="56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8903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2D9EC1-4135-9B41-89B0-B5338CB6E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2650306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Particle scale symmetry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7577C23C-1D3D-E342-899C-F82A4CED6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708920"/>
            <a:ext cx="3477357" cy="3432561"/>
          </a:xfrm>
          <a:prstGeom prst="rect">
            <a:avLst/>
          </a:prstGeo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99958A5B-DF4A-7046-9A29-88F2FFD99567}"/>
              </a:ext>
            </a:extLst>
          </p:cNvPr>
          <p:cNvSpPr/>
          <p:nvPr/>
        </p:nvSpPr>
        <p:spPr bwMode="auto">
          <a:xfrm>
            <a:off x="2207174" y="2721496"/>
            <a:ext cx="852658" cy="419472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954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2D9EC1-4135-9B41-89B0-B5338CB6E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Particle scale symmetry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DDA619-E027-0249-8960-B7A67B780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pPr marL="0" indent="0">
              <a:buNone/>
            </a:pPr>
            <a:r>
              <a:rPr lang="en-US" sz="3600" i="1" dirty="0">
                <a:solidFill>
                  <a:srgbClr val="FFFF00"/>
                </a:solidFill>
              </a:rPr>
              <a:t>is the scale symmetry for the </a:t>
            </a:r>
          </a:p>
          <a:p>
            <a:pPr marL="0" indent="0">
              <a:buNone/>
            </a:pPr>
            <a:r>
              <a:rPr lang="en-US" sz="3600" i="1" dirty="0">
                <a:solidFill>
                  <a:srgbClr val="FFFF00"/>
                </a:solidFill>
              </a:rPr>
              <a:t>effective low energy theory below the Planck mass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7577C23C-1D3D-E342-899C-F82A4CED6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077072"/>
            <a:ext cx="2383141" cy="2352441"/>
          </a:xfrm>
          <a:prstGeom prst="rect">
            <a:avLst/>
          </a:prstGeo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99958A5B-DF4A-7046-9A29-88F2FFD99567}"/>
              </a:ext>
            </a:extLst>
          </p:cNvPr>
          <p:cNvSpPr/>
          <p:nvPr/>
        </p:nvSpPr>
        <p:spPr bwMode="auto">
          <a:xfrm>
            <a:off x="4884065" y="4087346"/>
            <a:ext cx="681179" cy="347464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6" name="Picture 9" descr="LHC_hall_1">
            <a:extLst>
              <a:ext uri="{FF2B5EF4-FFF2-40B4-BE49-F238E27FC236}">
                <a16:creationId xmlns:a16="http://schemas.microsoft.com/office/drawing/2014/main" id="{6851B14F-24A0-2146-93AF-4580D96F1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087346"/>
            <a:ext cx="3088859" cy="2312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53321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37ECA-BE68-AD46-AF09-6B5823720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4666530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Second order 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vacuum electroweak phase transition</a:t>
            </a:r>
            <a:br>
              <a:rPr lang="en-US" b="0" i="1" dirty="0">
                <a:solidFill>
                  <a:srgbClr val="FFFF00"/>
                </a:solidFill>
              </a:rPr>
            </a:b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fixed point</a:t>
            </a:r>
            <a:br>
              <a:rPr lang="en-US" b="0" i="1" dirty="0">
                <a:solidFill>
                  <a:srgbClr val="FFFF00"/>
                </a:solidFill>
              </a:rPr>
            </a:b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quantum scale symmetry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A2852E78-4E8B-E749-8606-AC65CFA38F37}"/>
              </a:ext>
            </a:extLst>
          </p:cNvPr>
          <p:cNvSpPr/>
          <p:nvPr/>
        </p:nvSpPr>
        <p:spPr bwMode="auto">
          <a:xfrm>
            <a:off x="4206788" y="2132856"/>
            <a:ext cx="720080" cy="345538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A29C9D32-B6EC-5645-81F6-7B5459A54285}"/>
              </a:ext>
            </a:extLst>
          </p:cNvPr>
          <p:cNvSpPr/>
          <p:nvPr/>
        </p:nvSpPr>
        <p:spPr bwMode="auto">
          <a:xfrm>
            <a:off x="4206788" y="3537013"/>
            <a:ext cx="720080" cy="345535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DC7990-0FB1-0046-85B2-02BCC0D17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293" y="4941167"/>
            <a:ext cx="1735069" cy="171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195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25536-D640-7049-9E5B-42AE3B459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symmetry and Fermi 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6D967-4539-2C4C-93D0-17BA64F6F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lang="en-US" dirty="0"/>
              <a:t>Vacuum electroweak phase transition is (almost) second </a:t>
            </a:r>
            <a:r>
              <a:rPr lang="en-US"/>
              <a:t>order, </a:t>
            </a:r>
            <a:r>
              <a:rPr lang="en-US" b="1">
                <a:solidFill>
                  <a:srgbClr val="FFFF00"/>
                </a:solidFill>
              </a:rPr>
              <a:t>including </a:t>
            </a:r>
            <a:r>
              <a:rPr lang="en-US" b="1" dirty="0">
                <a:solidFill>
                  <a:srgbClr val="FFFF00"/>
                </a:solidFill>
              </a:rPr>
              <a:t>all effects from quantum fluctuations</a:t>
            </a:r>
          </a:p>
          <a:p>
            <a:r>
              <a:rPr lang="en-US" dirty="0"/>
              <a:t>Critical surface of second order phase transition:                    exact fixed point, </a:t>
            </a:r>
            <a:r>
              <a:rPr lang="en-US" b="1" dirty="0">
                <a:solidFill>
                  <a:srgbClr val="FFFF00"/>
                </a:solidFill>
              </a:rPr>
              <a:t>quantum scale symmetry</a:t>
            </a:r>
          </a:p>
          <a:p>
            <a:r>
              <a:rPr lang="en-US" dirty="0"/>
              <a:t>Scale symmetry guarantees </a:t>
            </a:r>
            <a:r>
              <a:rPr lang="en-US" b="1" dirty="0">
                <a:solidFill>
                  <a:srgbClr val="FFFF00"/>
                </a:solidFill>
              </a:rPr>
              <a:t>“naturalness” </a:t>
            </a:r>
            <a:r>
              <a:rPr lang="en-US" dirty="0"/>
              <a:t>of gauge hierarchy</a:t>
            </a:r>
          </a:p>
          <a:p>
            <a:pPr marL="0" indent="0">
              <a:buNone/>
            </a:pPr>
            <a:endParaRPr lang="en-US" dirty="0"/>
          </a:p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6E0753-81F5-C144-B6A8-105707E6C684}"/>
              </a:ext>
            </a:extLst>
          </p:cNvPr>
          <p:cNvSpPr txBox="1"/>
          <p:nvPr/>
        </p:nvSpPr>
        <p:spPr>
          <a:xfrm>
            <a:off x="1547664" y="5805264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C. Wetterich, Phys. Lett.B140(1984)215,</a:t>
            </a:r>
          </a:p>
          <a:p>
            <a:r>
              <a:rPr lang="en-US" sz="1800" dirty="0"/>
              <a:t> W. A. Bardeen, FERMILAB-CONF-95-391-T(1995)</a:t>
            </a:r>
          </a:p>
        </p:txBody>
      </p:sp>
    </p:spTree>
    <p:extLst>
      <p:ext uri="{BB962C8B-B14F-4D97-AF65-F5344CB8AC3E}">
        <p14:creationId xmlns:p14="http://schemas.microsoft.com/office/powerpoint/2010/main" val="35791232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25536-D640-7049-9E5B-42AE3B459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symmetry and Fermi 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6D967-4539-2C4C-93D0-17BA64F6F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lang="en-US" sz="2000" dirty="0"/>
              <a:t>Vacuum electroweak phase transition is (almost) second order</a:t>
            </a:r>
          </a:p>
          <a:p>
            <a:r>
              <a:rPr lang="en-US" sz="2000" dirty="0"/>
              <a:t>Critical surface of second order phase transition:                                        exact fixed point, </a:t>
            </a:r>
            <a:r>
              <a:rPr lang="en-US" sz="2000" b="1" dirty="0">
                <a:solidFill>
                  <a:srgbClr val="FFFF00"/>
                </a:solidFill>
              </a:rPr>
              <a:t>quantum scale symmetry</a:t>
            </a:r>
          </a:p>
          <a:p>
            <a:r>
              <a:rPr lang="en-US" sz="2000" dirty="0"/>
              <a:t>Scale symmetry guarantees </a:t>
            </a:r>
            <a:r>
              <a:rPr lang="en-US" sz="2000" b="1" dirty="0">
                <a:solidFill>
                  <a:srgbClr val="FFFF00"/>
                </a:solidFill>
              </a:rPr>
              <a:t>“naturalness” </a:t>
            </a:r>
            <a:r>
              <a:rPr lang="en-US" sz="2000" dirty="0"/>
              <a:t>of small gauge hierarchy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No fine tuning for </a:t>
            </a:r>
            <a:r>
              <a:rPr lang="en-US" sz="2400" dirty="0" err="1"/>
              <a:t>renormalisation</a:t>
            </a:r>
            <a:r>
              <a:rPr lang="en-US" sz="2400" dirty="0"/>
              <a:t> group improved perturbation theory for deviation from critical surface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808A15-50AF-7A4B-8E6A-0E1E5BDAB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361" y="5260351"/>
            <a:ext cx="1440160" cy="6442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4E736A-1444-264E-8A54-8181ECB93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5263283"/>
            <a:ext cx="3298371" cy="64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58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7AF07-5A81-AD4F-BA0D-F404FCAE2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354162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transformation of renormalized fields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A7B439-00CD-6D41-9613-070BA879E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59" t="45275"/>
          <a:stretch/>
        </p:blipFill>
        <p:spPr>
          <a:xfrm>
            <a:off x="1943708" y="2074455"/>
            <a:ext cx="5246240" cy="7833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1F835E-CA93-9B4C-B89D-8A7B5FE6E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870" y="4833694"/>
            <a:ext cx="2126741" cy="9789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85913-903C-8C47-9E99-0FE5B466D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828" y="4833694"/>
            <a:ext cx="3456384" cy="978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D01CA1-88E0-E643-B62A-21066A57D3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410" b="50306"/>
          <a:stretch/>
        </p:blipFill>
        <p:spPr>
          <a:xfrm>
            <a:off x="2411760" y="3314863"/>
            <a:ext cx="4567459" cy="81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210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70588-5AC9-574E-9899-A673AF281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Fine tuning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88118-D0BF-8049-AFB3-5B04805444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to understand small parameter</a:t>
            </a:r>
          </a:p>
          <a:p>
            <a:r>
              <a:rPr lang="en-US" dirty="0">
                <a:solidFill>
                  <a:srgbClr val="FFFF00"/>
                </a:solidFill>
              </a:rPr>
              <a:t>Suitable renormalized parameter needs not to be tuned: take distance from second order vacuum electroweak phase transition as one of the relevant parameters</a:t>
            </a:r>
          </a:p>
          <a:p>
            <a:r>
              <a:rPr lang="en-US" dirty="0"/>
              <a:t>If distance from phase transition is small:</a:t>
            </a:r>
          </a:p>
          <a:p>
            <a:pPr marL="0" indent="0">
              <a:buNone/>
            </a:pPr>
            <a:r>
              <a:rPr lang="en-US" dirty="0"/>
              <a:t>   expression in terms of other large renormalized</a:t>
            </a:r>
          </a:p>
          <a:p>
            <a:pPr marL="0" indent="0">
              <a:buNone/>
            </a:pPr>
            <a:r>
              <a:rPr lang="en-US" dirty="0"/>
              <a:t>   parameters necessarily involves cancellations</a:t>
            </a:r>
          </a:p>
        </p:txBody>
      </p:sp>
    </p:spTree>
    <p:extLst>
      <p:ext uri="{BB962C8B-B14F-4D97-AF65-F5344CB8AC3E}">
        <p14:creationId xmlns:p14="http://schemas.microsoft.com/office/powerpoint/2010/main" val="14031480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7073D-92C1-4D42-B0F1-4BDACD767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Technical fine tuning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DFDFD-C371-7448-AB4F-FAE6FE097C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Quadratic divergences </a:t>
            </a:r>
            <a:r>
              <a:rPr lang="en-US" dirty="0"/>
              <a:t>concern bare perturbation theory for location of critical surface in coupling constant space.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not relevant for observation,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not particularly interesting,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regularization dependent, not universal,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always depends on unknown microscopic details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bare perturbation theory is bad expansion</a:t>
            </a:r>
          </a:p>
        </p:txBody>
      </p:sp>
    </p:spTree>
    <p:extLst>
      <p:ext uri="{BB962C8B-B14F-4D97-AF65-F5344CB8AC3E}">
        <p14:creationId xmlns:p14="http://schemas.microsoft.com/office/powerpoint/2010/main" val="41585331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EF677-2823-EA48-B831-BAA6081B8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4162474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Vacuum electroweak phase transition in quantum gravity</a:t>
            </a:r>
          </a:p>
        </p:txBody>
      </p:sp>
    </p:spTree>
    <p:extLst>
      <p:ext uri="{BB962C8B-B14F-4D97-AF65-F5344CB8AC3E}">
        <p14:creationId xmlns:p14="http://schemas.microsoft.com/office/powerpoint/2010/main" val="35200216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84897C-D145-4346-AAE4-21A6AC499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>
                <a:solidFill>
                  <a:srgbClr val="FFFF00"/>
                </a:solidFill>
              </a:rPr>
            </a:b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Quantum Gravity </a:t>
            </a:r>
            <a:br>
              <a:rPr lang="en-US" dirty="0">
                <a:solidFill>
                  <a:srgbClr val="FFFF00"/>
                </a:solidFill>
              </a:rPr>
            </a:br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1BF9BEF-F872-C346-93A4-77F1CAA05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4000" i="1" dirty="0"/>
              <a:t>                Quantum Gravity can be a </a:t>
            </a:r>
          </a:p>
          <a:p>
            <a:pPr marL="0" indent="0">
              <a:buNone/>
            </a:pPr>
            <a:r>
              <a:rPr lang="en-US" sz="4000" i="1" dirty="0"/>
              <a:t>         </a:t>
            </a:r>
            <a:r>
              <a:rPr lang="en-US" sz="4000" i="1" dirty="0" err="1"/>
              <a:t>renormalisable</a:t>
            </a:r>
            <a:r>
              <a:rPr lang="en-US" sz="4000" i="1" dirty="0"/>
              <a:t> quantum field theory</a:t>
            </a: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                        Asymptotic safety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7313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/>
          <a:lstStyle/>
          <a:p>
            <a:pPr>
              <a:defRPr/>
            </a:pPr>
            <a:r>
              <a:rPr lang="de-DE" dirty="0" err="1">
                <a:solidFill>
                  <a:srgbClr val="33CCFF"/>
                </a:solidFill>
              </a:rPr>
              <a:t>Asymptotic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safety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of</a:t>
            </a:r>
            <a:r>
              <a:rPr lang="de-DE" dirty="0">
                <a:solidFill>
                  <a:srgbClr val="33CCFF"/>
                </a:solidFill>
              </a:rPr>
              <a:t> </a:t>
            </a:r>
            <a:br>
              <a:rPr lang="de-DE" dirty="0">
                <a:solidFill>
                  <a:srgbClr val="33CCFF"/>
                </a:solidFill>
              </a:rPr>
            </a:br>
            <a:r>
              <a:rPr lang="de-DE" dirty="0" err="1">
                <a:solidFill>
                  <a:srgbClr val="33CCFF"/>
                </a:solidFill>
              </a:rPr>
              <a:t>quantum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gravity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309562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de-DE" dirty="0" err="1"/>
              <a:t>if</a:t>
            </a:r>
            <a:r>
              <a:rPr lang="de-DE" dirty="0"/>
              <a:t>  UV </a:t>
            </a:r>
            <a:r>
              <a:rPr lang="de-DE" dirty="0" err="1"/>
              <a:t>fixed</a:t>
            </a:r>
            <a:r>
              <a:rPr lang="de-DE" dirty="0"/>
              <a:t> </a:t>
            </a:r>
            <a:r>
              <a:rPr lang="de-DE" dirty="0" err="1"/>
              <a:t>point</a:t>
            </a:r>
            <a:r>
              <a:rPr lang="de-DE" dirty="0"/>
              <a:t> </a:t>
            </a:r>
            <a:r>
              <a:rPr lang="de-DE" dirty="0" err="1"/>
              <a:t>exists</a:t>
            </a:r>
            <a:r>
              <a:rPr lang="de-DE" dirty="0"/>
              <a:t> :</a:t>
            </a:r>
          </a:p>
          <a:p>
            <a:pPr>
              <a:defRPr/>
            </a:pPr>
            <a:endParaRPr lang="de-DE" dirty="0"/>
          </a:p>
          <a:p>
            <a:pPr>
              <a:buFont typeface="Wingdings" pitchFamily="2" charset="2"/>
              <a:buNone/>
              <a:defRPr/>
            </a:pPr>
            <a:r>
              <a:rPr lang="de-DE" sz="4000" i="1" dirty="0" err="1">
                <a:solidFill>
                  <a:srgbClr val="FFFF00"/>
                </a:solidFill>
              </a:rPr>
              <a:t>quantum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  <a:r>
              <a:rPr lang="de-DE" sz="4000" i="1" dirty="0" err="1">
                <a:solidFill>
                  <a:srgbClr val="FFFF00"/>
                </a:solidFill>
              </a:rPr>
              <a:t>gravity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  <a:r>
              <a:rPr lang="de-DE" sz="4000" i="1" dirty="0" err="1">
                <a:solidFill>
                  <a:srgbClr val="FFFF00"/>
                </a:solidFill>
              </a:rPr>
              <a:t>is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4000" i="1" dirty="0">
                <a:solidFill>
                  <a:srgbClr val="FFFF00"/>
                </a:solidFill>
              </a:rPr>
              <a:t>non-</a:t>
            </a:r>
            <a:r>
              <a:rPr lang="de-DE" sz="4000" i="1" dirty="0" err="1">
                <a:solidFill>
                  <a:srgbClr val="FFFF00"/>
                </a:solidFill>
              </a:rPr>
              <a:t>perturbatively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  <a:r>
              <a:rPr lang="de-DE" sz="4000" i="1" dirty="0" err="1">
                <a:solidFill>
                  <a:srgbClr val="FFFF00"/>
                </a:solidFill>
              </a:rPr>
              <a:t>renormalizable</a:t>
            </a:r>
            <a:r>
              <a:rPr lang="de-DE" sz="4000" i="1" dirty="0">
                <a:solidFill>
                  <a:srgbClr val="FFFF00"/>
                </a:solidFill>
              </a:rPr>
              <a:t> !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35150" y="5805488"/>
            <a:ext cx="5400675" cy="579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S. Weinberg  ,   M. Reuter</a:t>
            </a:r>
          </a:p>
        </p:txBody>
      </p:sp>
    </p:spTree>
    <p:extLst>
      <p:ext uri="{BB962C8B-B14F-4D97-AF65-F5344CB8AC3E}">
        <p14:creationId xmlns:p14="http://schemas.microsoft.com/office/powerpoint/2010/main" val="16282223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4CED8B-A409-5540-A4D1-0CB1C70EC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UV- fixed point for quantum gravity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ABFA3E-1610-4A47-80FD-6DEE8B270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960" y="1484784"/>
            <a:ext cx="5946080" cy="46408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C425B7-F715-5442-9C8E-8E22D80E5E31}"/>
              </a:ext>
            </a:extLst>
          </p:cNvPr>
          <p:cNvSpPr txBox="1"/>
          <p:nvPr/>
        </p:nvSpPr>
        <p:spPr>
          <a:xfrm>
            <a:off x="4788024" y="6192772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25601156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1439862"/>
          </a:xfrm>
        </p:spPr>
        <p:txBody>
          <a:bodyPr/>
          <a:lstStyle/>
          <a:p>
            <a:r>
              <a:rPr lang="en-US" altLang="x-none" sz="3600">
                <a:solidFill>
                  <a:srgbClr val="33CCFF"/>
                </a:solidFill>
                <a:ea typeface="MS PGothic" charset="-128"/>
              </a:rPr>
              <a:t>Asymptotic safety     Asymptotic freedom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83" y="2204864"/>
            <a:ext cx="3517900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110" y="2229978"/>
            <a:ext cx="374332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4782" y="4869160"/>
            <a:ext cx="83376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Relevant parameters yield undetermined couplings.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Quartic scalar coupling is not relevant and can therefore be predicted.</a:t>
            </a:r>
          </a:p>
        </p:txBody>
      </p:sp>
    </p:spTree>
    <p:extLst>
      <p:ext uri="{BB962C8B-B14F-4D97-AF65-F5344CB8AC3E}">
        <p14:creationId xmlns:p14="http://schemas.microsoft.com/office/powerpoint/2010/main" val="10686642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a prediction…</a:t>
            </a:r>
            <a:endParaRPr lang="de-DE" dirty="0">
              <a:solidFill>
                <a:srgbClr val="33CCFF"/>
              </a:solidFill>
            </a:endParaRPr>
          </a:p>
        </p:txBody>
      </p:sp>
      <p:pic>
        <p:nvPicPr>
          <p:cNvPr id="1658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628775"/>
            <a:ext cx="78105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4076700"/>
            <a:ext cx="7983537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3" name="Picture 3"/>
          <p:cNvPicPr>
            <a:picLocks noChangeAspect="1" noChangeArrowheads="1"/>
          </p:cNvPicPr>
          <p:nvPr/>
        </p:nvPicPr>
        <p:blipFill>
          <a:blip r:embed="rId4" cstate="print"/>
          <a:srcRect l="45100" t="75000" r="26936" b="10001"/>
          <a:stretch>
            <a:fillRect/>
          </a:stretch>
        </p:blipFill>
        <p:spPr bwMode="auto">
          <a:xfrm>
            <a:off x="2051050" y="5876925"/>
            <a:ext cx="59531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7526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80E9F-7E7B-9F46-8AF6-DAC5930EA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Essential points for prediction of Higgs boson mass: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B7709-B601-4143-8FCF-702A9C74C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lang="en-US" sz="2800" dirty="0"/>
              <a:t>More precisely : ratio Higgs boson mass over W-boson mass, or Higgs boson mass over top quark mass</a:t>
            </a:r>
          </a:p>
          <a:p>
            <a:r>
              <a:rPr lang="en-US" dirty="0">
                <a:solidFill>
                  <a:srgbClr val="FFFF00"/>
                </a:solidFill>
              </a:rPr>
              <a:t>Initial value of quartic scalar coupling near Planck mass is predicted by UV- fixed point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83D2142-827A-3941-8660-521CF26BF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921049"/>
            <a:ext cx="2736304" cy="269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E656E3-BBF0-824D-AF85-55BB6C7F367A}"/>
              </a:ext>
            </a:extLst>
          </p:cNvPr>
          <p:cNvSpPr txBox="1"/>
          <p:nvPr/>
        </p:nvSpPr>
        <p:spPr>
          <a:xfrm>
            <a:off x="457200" y="4437112"/>
            <a:ext cx="3826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Extrapolate perturbatively </a:t>
            </a:r>
          </a:p>
          <a:p>
            <a:r>
              <a:rPr lang="en-US" sz="2400" dirty="0"/>
              <a:t>to Fermi scale :</a:t>
            </a:r>
          </a:p>
        </p:txBody>
      </p:sp>
    </p:spTree>
    <p:extLst>
      <p:ext uri="{BB962C8B-B14F-4D97-AF65-F5344CB8AC3E}">
        <p14:creationId xmlns:p14="http://schemas.microsoft.com/office/powerpoint/2010/main" val="40210751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99CF5-09F1-5543-A805-835911D25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Flow diagram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35E44A-2F45-CF40-8611-B2AB2F5B1C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803" y="2276871"/>
            <a:ext cx="4074394" cy="402190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232115-8D8B-144F-B62D-452F98EBAF83}"/>
              </a:ext>
            </a:extLst>
          </p:cNvPr>
          <p:cNvSpPr txBox="1"/>
          <p:nvPr/>
        </p:nvSpPr>
        <p:spPr>
          <a:xfrm>
            <a:off x="6876256" y="2276871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Gravity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scale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symmetry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3B4A6A-2DCD-4840-9E2A-1F98C91C8188}"/>
              </a:ext>
            </a:extLst>
          </p:cNvPr>
          <p:cNvSpPr txBox="1"/>
          <p:nvPr/>
        </p:nvSpPr>
        <p:spPr>
          <a:xfrm>
            <a:off x="611560" y="5229200"/>
            <a:ext cx="1734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Cosmic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scale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symmetry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04F0D-C9AD-DE40-BAD0-8C75D2E21DC4}"/>
              </a:ext>
            </a:extLst>
          </p:cNvPr>
          <p:cNvSpPr txBox="1"/>
          <p:nvPr/>
        </p:nvSpPr>
        <p:spPr>
          <a:xfrm>
            <a:off x="2771800" y="1700808"/>
            <a:ext cx="3672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Relative strength of gravity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DFD305-B9FF-F746-B38E-005C9882AE1C}"/>
              </a:ext>
            </a:extLst>
          </p:cNvPr>
          <p:cNvSpPr txBox="1"/>
          <p:nvPr/>
        </p:nvSpPr>
        <p:spPr>
          <a:xfrm>
            <a:off x="6609198" y="4149080"/>
            <a:ext cx="20776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Distance from</a:t>
            </a:r>
          </a:p>
          <a:p>
            <a:r>
              <a:rPr lang="en-US" sz="2000" dirty="0"/>
              <a:t>electroweak</a:t>
            </a:r>
          </a:p>
          <a:p>
            <a:r>
              <a:rPr lang="en-US" sz="2000" dirty="0"/>
              <a:t>phase transition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97DED8-8456-4A47-ADB4-3D365E987472}"/>
              </a:ext>
            </a:extLst>
          </p:cNvPr>
          <p:cNvSpPr txBox="1"/>
          <p:nvPr/>
        </p:nvSpPr>
        <p:spPr>
          <a:xfrm>
            <a:off x="611560" y="2276872"/>
            <a:ext cx="1923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Particle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scale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symmetry</a:t>
            </a:r>
          </a:p>
        </p:txBody>
      </p:sp>
    </p:spTree>
    <p:extLst>
      <p:ext uri="{BB962C8B-B14F-4D97-AF65-F5344CB8AC3E}">
        <p14:creationId xmlns:p14="http://schemas.microsoft.com/office/powerpoint/2010/main" val="2785542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11BF0C-65C6-B748-88B6-C0924516E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symmetric classical gravity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102346-9B82-9A44-A433-34836322A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pPr marL="0" indent="0">
              <a:buNone/>
            </a:pPr>
            <a:r>
              <a:rPr lang="en-US" i="1" dirty="0">
                <a:solidFill>
                  <a:srgbClr val="FFFF00"/>
                </a:solidFill>
              </a:rPr>
              <a:t>Replace Planck mass by scalar field</a:t>
            </a:r>
          </a:p>
          <a:p>
            <a:pPr marL="0" indent="0">
              <a:buNone/>
            </a:pPr>
            <a:endParaRPr lang="en-US" i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i="1" dirty="0">
                <a:solidFill>
                  <a:srgbClr val="FFFF00"/>
                </a:solidFill>
              </a:rPr>
              <a:t>                                            </a:t>
            </a:r>
            <a:r>
              <a:rPr lang="en-US" sz="4000" i="1" dirty="0">
                <a:solidFill>
                  <a:srgbClr val="FFFF00"/>
                </a:solidFill>
              </a:rPr>
              <a:t>…</a:t>
            </a:r>
            <a:endParaRPr lang="en-US" i="1" dirty="0">
              <a:solidFill>
                <a:srgbClr val="FFFF00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BEE8A6F-2A6E-E44A-8DF1-86527BCF5A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r="58477"/>
          <a:stretch/>
        </p:blipFill>
        <p:spPr bwMode="auto">
          <a:xfrm>
            <a:off x="1279987" y="2924944"/>
            <a:ext cx="3601095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A25CB4E-0F4C-0A41-A0A5-5153E9ACF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94795"/>
          <a:stretch/>
        </p:blipFill>
        <p:spPr bwMode="auto">
          <a:xfrm>
            <a:off x="5709559" y="2940938"/>
            <a:ext cx="439857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DF59D4-FAB6-BF4B-9476-D76E26077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279" y="4377457"/>
            <a:ext cx="3695700" cy="2247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4892F2-7615-4C4C-886F-E5D88CC5DE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597"/>
          <a:stretch/>
        </p:blipFill>
        <p:spPr>
          <a:xfrm>
            <a:off x="5389601" y="4418466"/>
            <a:ext cx="3365915" cy="882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C55961-0485-1F45-9DD3-742CB21530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9600" y="5494468"/>
            <a:ext cx="3365915" cy="100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261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19CAE-7A3B-EC44-91D0-B1D3F6410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Flowing dimensionless Planck mass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9A090A8-4F3B-FD47-8E8B-F63F1EA65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Renormalization scale k : Only fluctuations with momenta larger k are included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C5D223-2694-FA44-95A0-83FFBED0E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344" y="3046951"/>
            <a:ext cx="1511300" cy="49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6BBE5E-0C15-5A41-AA9F-D0427777A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170" y="2981597"/>
            <a:ext cx="2653261" cy="7154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E82814-8041-7548-9326-55895C12C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0225" y="4157168"/>
            <a:ext cx="1368152" cy="7893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53DE66-84AB-FD4E-9B0A-54DEDFF191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5039" y="4174392"/>
            <a:ext cx="3129734" cy="7720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AAC7C1-5E22-C24A-938D-077AF3BD4A17}"/>
              </a:ext>
            </a:extLst>
          </p:cNvPr>
          <p:cNvSpPr txBox="1"/>
          <p:nvPr/>
        </p:nvSpPr>
        <p:spPr>
          <a:xfrm>
            <a:off x="323530" y="2821866"/>
            <a:ext cx="34563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FF00"/>
                </a:solidFill>
              </a:rPr>
              <a:t>Flowing </a:t>
            </a:r>
          </a:p>
          <a:p>
            <a:r>
              <a:rPr lang="en-US" sz="2800" dirty="0">
                <a:solidFill>
                  <a:srgbClr val="00FF00"/>
                </a:solidFill>
              </a:rPr>
              <a:t>Planck mass M</a:t>
            </a:r>
            <a:r>
              <a:rPr lang="en-US" sz="2800" baseline="30000" dirty="0">
                <a:solidFill>
                  <a:srgbClr val="00FF00"/>
                </a:solidFill>
              </a:rPr>
              <a:t>2</a:t>
            </a:r>
            <a:r>
              <a:rPr lang="en-US" sz="2800" dirty="0">
                <a:solidFill>
                  <a:srgbClr val="00FF00"/>
                </a:solidFill>
              </a:rPr>
              <a:t>(k)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FA7377-FBD1-8449-B786-75E8B4AB712C}"/>
              </a:ext>
            </a:extLst>
          </p:cNvPr>
          <p:cNvSpPr txBox="1"/>
          <p:nvPr/>
        </p:nvSpPr>
        <p:spPr>
          <a:xfrm>
            <a:off x="323530" y="4221088"/>
            <a:ext cx="3339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Dimensionless</a:t>
            </a:r>
          </a:p>
          <a:p>
            <a:r>
              <a:rPr lang="en-US" sz="2000" dirty="0"/>
              <a:t>squared Planck mass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23AFFF-F9DF-1749-87E8-B9D665AB46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7784" y="5458630"/>
            <a:ext cx="1714933" cy="8819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CCE23CF-BEB8-B449-8EF8-4673EE45E26C}"/>
              </a:ext>
            </a:extLst>
          </p:cNvPr>
          <p:cNvSpPr txBox="1"/>
          <p:nvPr/>
        </p:nvSpPr>
        <p:spPr>
          <a:xfrm>
            <a:off x="611560" y="5589240"/>
            <a:ext cx="1624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solution 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698AC78-4284-8D40-9E12-5A12AF99EB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1646" y="5482252"/>
            <a:ext cx="3740865" cy="84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042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C566B-10FF-1748-BD0E-4CADDB841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Fixed point and crossover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22DDB95-BA59-9541-9A75-610115BCC3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737" t="13999" r="70871" b="16001"/>
          <a:stretch/>
        </p:blipFill>
        <p:spPr>
          <a:xfrm>
            <a:off x="4362982" y="1575845"/>
            <a:ext cx="1440160" cy="9601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83D3EE-E349-0E4C-B631-946569FCE637}"/>
              </a:ext>
            </a:extLst>
          </p:cNvPr>
          <p:cNvSpPr txBox="1"/>
          <p:nvPr/>
        </p:nvSpPr>
        <p:spPr>
          <a:xfrm>
            <a:off x="611560" y="1687096"/>
            <a:ext cx="4282859" cy="598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UV - fixed point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2AD867-AC6F-8048-9D88-10AD22F53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106" y="2786391"/>
            <a:ext cx="1591169" cy="8183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C4F07C-04D2-4E45-8054-45E780FF4875}"/>
              </a:ext>
            </a:extLst>
          </p:cNvPr>
          <p:cNvSpPr txBox="1"/>
          <p:nvPr/>
        </p:nvSpPr>
        <p:spPr>
          <a:xfrm>
            <a:off x="611560" y="2568752"/>
            <a:ext cx="2952328" cy="1082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approached </a:t>
            </a:r>
          </a:p>
          <a:p>
            <a:r>
              <a:rPr lang="en-US" dirty="0"/>
              <a:t>for k</a:t>
            </a:r>
            <a:r>
              <a:rPr lang="en-US" dirty="0">
                <a:ea typeface="MS PGothic" charset="-128"/>
              </a:rPr>
              <a:t> </a:t>
            </a:r>
            <a:r>
              <a:rPr lang="el-GR" altLang="x-none" dirty="0">
                <a:ea typeface="MS PGothic" charset="-128"/>
              </a:rPr>
              <a:t>→</a:t>
            </a:r>
            <a:r>
              <a:rPr lang="en-US" altLang="x-none" dirty="0">
                <a:ea typeface="MS PGothic" charset="-128"/>
              </a:rPr>
              <a:t> </a:t>
            </a:r>
            <a:r>
              <a:rPr lang="el-GR" altLang="x-none" dirty="0">
                <a:ea typeface="MS PGothic" charset="-128"/>
              </a:rPr>
              <a:t>∞</a:t>
            </a:r>
            <a:r>
              <a:rPr lang="en-US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8F4F5F-4726-C742-BD4C-7CDA588B5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062" y="2786391"/>
            <a:ext cx="3603738" cy="8183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A72DF6-211B-9F4B-BDA1-E54FE3494A0F}"/>
              </a:ext>
            </a:extLst>
          </p:cNvPr>
          <p:cNvSpPr txBox="1"/>
          <p:nvPr/>
        </p:nvSpPr>
        <p:spPr>
          <a:xfrm>
            <a:off x="611560" y="4105516"/>
            <a:ext cx="572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Near UV – fixed point : </a:t>
            </a:r>
            <a:r>
              <a:rPr lang="en-US" dirty="0">
                <a:solidFill>
                  <a:srgbClr val="FFFF00"/>
                </a:solidFill>
              </a:rPr>
              <a:t>M ~ 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7D2BCE-F4D9-4943-BBF8-597BFC156DAF}"/>
              </a:ext>
            </a:extLst>
          </p:cNvPr>
          <p:cNvSpPr txBox="1"/>
          <p:nvPr/>
        </p:nvSpPr>
        <p:spPr>
          <a:xfrm>
            <a:off x="457200" y="5019931"/>
            <a:ext cx="77872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Transition to constant M for small k,</a:t>
            </a:r>
          </a:p>
          <a:p>
            <a:r>
              <a:rPr lang="en-US" dirty="0"/>
              <a:t>Gravity gets weak, w</a:t>
            </a:r>
            <a:r>
              <a:rPr lang="en-US" baseline="30000" dirty="0"/>
              <a:t>-1</a:t>
            </a:r>
            <a:r>
              <a:rPr lang="en-US" dirty="0"/>
              <a:t> decreases to zero</a:t>
            </a:r>
          </a:p>
        </p:txBody>
      </p:sp>
    </p:spTree>
    <p:extLst>
      <p:ext uri="{BB962C8B-B14F-4D97-AF65-F5344CB8AC3E}">
        <p14:creationId xmlns:p14="http://schemas.microsoft.com/office/powerpoint/2010/main" val="10530709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19CAE-7A3B-EC44-91D0-B1D3F64105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sz="3200" dirty="0">
                <a:solidFill>
                  <a:srgbClr val="33CCFF"/>
                </a:solidFill>
              </a:rPr>
              <a:t>Flowing dimensionless ratio for</a:t>
            </a:r>
            <a:br>
              <a:rPr lang="en-US" sz="3200" dirty="0">
                <a:solidFill>
                  <a:srgbClr val="33CCFF"/>
                </a:solidFill>
              </a:rPr>
            </a:br>
            <a:r>
              <a:rPr lang="en-US" sz="3200" dirty="0">
                <a:solidFill>
                  <a:srgbClr val="33CCFF"/>
                </a:solidFill>
              </a:rPr>
              <a:t>distance from electroweak phase transition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218A48-B215-3348-BA9C-02BD3B968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467" y="1928810"/>
            <a:ext cx="1188159" cy="9241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86CFBF-79D8-E84D-ADBE-7B880173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030" y="5718849"/>
            <a:ext cx="2777827" cy="9225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9D51A6-02C0-F94D-A7FD-199FD0453575}"/>
              </a:ext>
            </a:extLst>
          </p:cNvPr>
          <p:cNvSpPr txBox="1"/>
          <p:nvPr/>
        </p:nvSpPr>
        <p:spPr>
          <a:xfrm>
            <a:off x="323529" y="1761776"/>
            <a:ext cx="3816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Dimensionless</a:t>
            </a:r>
          </a:p>
          <a:p>
            <a:r>
              <a:rPr lang="en-US" sz="2400" dirty="0">
                <a:solidFill>
                  <a:srgbClr val="FFFF00"/>
                </a:solidFill>
              </a:rPr>
              <a:t>distance from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EW-phase transition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BF6CDD-845C-284F-BA34-DDC8716A5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1928810"/>
            <a:ext cx="3216666" cy="9241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02C5E3-3A77-F34C-930B-13EA4E1EBF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6812" y="4122617"/>
            <a:ext cx="2376264" cy="4620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E5235D7-853F-B445-ACE3-CA63EF86E6D8}"/>
              </a:ext>
            </a:extLst>
          </p:cNvPr>
          <p:cNvSpPr txBox="1"/>
          <p:nvPr/>
        </p:nvSpPr>
        <p:spPr>
          <a:xfrm>
            <a:off x="395536" y="4105105"/>
            <a:ext cx="8748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Particle contribution</a:t>
            </a:r>
          </a:p>
          <a:p>
            <a:endParaRPr lang="en-US" sz="2400" dirty="0"/>
          </a:p>
          <a:p>
            <a:r>
              <a:rPr lang="en-US" sz="2400" dirty="0"/>
              <a:t>Gravity contribution : </a:t>
            </a:r>
            <a:r>
              <a:rPr lang="en-US" sz="2400" dirty="0">
                <a:solidFill>
                  <a:srgbClr val="FFFF00"/>
                </a:solidFill>
              </a:rPr>
              <a:t>A=b/w</a:t>
            </a:r>
            <a:r>
              <a:rPr lang="en-US" sz="2400" dirty="0"/>
              <a:t>  , dominates for large k, small 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3D5F27-0B3A-6E41-B906-065FA0565FF0}"/>
              </a:ext>
            </a:extLst>
          </p:cNvPr>
          <p:cNvSpPr txBox="1"/>
          <p:nvPr/>
        </p:nvSpPr>
        <p:spPr>
          <a:xfrm>
            <a:off x="683568" y="5949280"/>
            <a:ext cx="2273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Flow equation :</a:t>
            </a:r>
          </a:p>
        </p:txBody>
      </p:sp>
    </p:spTree>
    <p:extLst>
      <p:ext uri="{BB962C8B-B14F-4D97-AF65-F5344CB8AC3E}">
        <p14:creationId xmlns:p14="http://schemas.microsoft.com/office/powerpoint/2010/main" val="4973470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5E40C-65E4-E04C-9793-899A0A33D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Ultraviolet ( UV ) fixed point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F254301-7BCA-6A46-9333-AC535B1BAE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737" t="13999" r="70871" b="16001"/>
          <a:stretch/>
        </p:blipFill>
        <p:spPr>
          <a:xfrm>
            <a:off x="2051720" y="3880455"/>
            <a:ext cx="1512168" cy="10081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3AD6A0-364E-2B4F-AAF9-CA109DDD77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301" t="13999" r="19372" b="16001"/>
          <a:stretch/>
        </p:blipFill>
        <p:spPr>
          <a:xfrm>
            <a:off x="5508104" y="3908012"/>
            <a:ext cx="1296144" cy="9805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AE4F81-34EB-C047-9554-B52771D20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2281492"/>
            <a:ext cx="3129734" cy="772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F4D553-705C-AC4C-8215-C9F00CF93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2225003"/>
            <a:ext cx="2777827" cy="9225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37A881-7CEC-0343-A080-A08A9199482E}"/>
              </a:ext>
            </a:extLst>
          </p:cNvPr>
          <p:cNvSpPr txBox="1"/>
          <p:nvPr/>
        </p:nvSpPr>
        <p:spPr>
          <a:xfrm>
            <a:off x="1115616" y="5301208"/>
            <a:ext cx="7416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Planck mass scales proportional to k</a:t>
            </a:r>
          </a:p>
          <a:p>
            <a:r>
              <a:rPr lang="en-US" dirty="0">
                <a:solidFill>
                  <a:srgbClr val="FFFF00"/>
                </a:solidFill>
              </a:rPr>
              <a:t>Exactly on electroweak phase transition</a:t>
            </a:r>
          </a:p>
        </p:txBody>
      </p:sp>
    </p:spTree>
    <p:extLst>
      <p:ext uri="{BB962C8B-B14F-4D97-AF65-F5344CB8AC3E}">
        <p14:creationId xmlns:p14="http://schemas.microsoft.com/office/powerpoint/2010/main" val="4995051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1B460-4C7E-B841-92E8-EB688B3E6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General solution of 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flow equations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8B44FA-8718-1D43-B5FF-591242D06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106853"/>
            <a:ext cx="2222500" cy="1143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5AA127-5D94-E64F-806A-71E583AA6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2106853"/>
            <a:ext cx="5838889" cy="11433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720B8C-E2C8-6945-A5A7-2BF0DF226D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554" r="7365"/>
          <a:stretch/>
        </p:blipFill>
        <p:spPr>
          <a:xfrm>
            <a:off x="457200" y="4635452"/>
            <a:ext cx="504057" cy="850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7973FE-4D7A-3E43-85AC-E1DF95FE6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4677" y="4685366"/>
            <a:ext cx="2390423" cy="7699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A28C48-9458-0946-B0D6-97D2883E5B55}"/>
              </a:ext>
            </a:extLst>
          </p:cNvPr>
          <p:cNvSpPr txBox="1"/>
          <p:nvPr/>
        </p:nvSpPr>
        <p:spPr>
          <a:xfrm>
            <a:off x="1547664" y="3449406"/>
            <a:ext cx="5976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Two relevant parameters</a:t>
            </a:r>
          </a:p>
          <a:p>
            <a:r>
              <a:rPr lang="en-US" dirty="0">
                <a:solidFill>
                  <a:srgbClr val="FFFF00"/>
                </a:solidFill>
              </a:rPr>
              <a:t>( free integration constants 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6526DA-C2C4-ED4A-A3D9-FEB93BAAAA67}"/>
              </a:ext>
            </a:extLst>
          </p:cNvPr>
          <p:cNvSpPr txBox="1"/>
          <p:nvPr/>
        </p:nvSpPr>
        <p:spPr>
          <a:xfrm>
            <a:off x="4490478" y="4725820"/>
            <a:ext cx="1017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E33ABF-191B-4D49-A5BC-C1B7F4177742}"/>
              </a:ext>
            </a:extLst>
          </p:cNvPr>
          <p:cNvSpPr txBox="1"/>
          <p:nvPr/>
        </p:nvSpPr>
        <p:spPr>
          <a:xfrm>
            <a:off x="457200" y="6030090"/>
            <a:ext cx="8369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M(k=0) can either be intrinsic scale or field </a:t>
            </a:r>
            <a:r>
              <a:rPr lang="en-US" dirty="0">
                <a:solidFill>
                  <a:srgbClr val="FFFF00"/>
                </a:solidFill>
              </a:rPr>
              <a:t>𝜒</a:t>
            </a:r>
            <a:r>
              <a:rPr lang="en-US" dirty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EB9E2B-4738-364D-B293-A2E0A98752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171" y="4685366"/>
            <a:ext cx="2647776" cy="6902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B3B1F4-350B-D548-9A32-D7B8BF820D08}"/>
              </a:ext>
            </a:extLst>
          </p:cNvPr>
          <p:cNvSpPr txBox="1"/>
          <p:nvPr/>
        </p:nvSpPr>
        <p:spPr>
          <a:xfrm>
            <a:off x="1115616" y="4685367"/>
            <a:ext cx="216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7946243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5EE43-C567-9543-8EDD-37E16BF9A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Flow diagram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E35E69-67D5-2A49-BB8C-67A3BDED2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63902"/>
            <a:ext cx="1546942" cy="7366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428431-4B7D-6A4A-BAAD-3C8E6D2E4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842182"/>
            <a:ext cx="1635917" cy="7456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BC38C7-0EAB-FD42-A95B-8133336B1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958" y="3729445"/>
            <a:ext cx="3588011" cy="479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B7104E-6BA8-3F46-B9E4-8766CF81B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670240"/>
            <a:ext cx="3589769" cy="8569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7E94EC-8ABE-7241-9ADD-2A624C4678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2715" y="5205422"/>
            <a:ext cx="2159000" cy="419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06EEFF-627F-714B-831B-742258E34F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3668" y="2415307"/>
            <a:ext cx="660400" cy="355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00B46B-86F0-F946-BF0F-4939EAD8EB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9018" y="2770907"/>
            <a:ext cx="1409700" cy="444500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7A31ECEE-680F-1540-A7E9-0F551816D9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588340"/>
            <a:ext cx="3664286" cy="36170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2C279B-F75D-F049-890C-801C091A85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88119" y="6048414"/>
            <a:ext cx="1728192" cy="5566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2E5C7B-60CB-AC49-B58C-5FCDFDF11467}"/>
              </a:ext>
            </a:extLst>
          </p:cNvPr>
          <p:cNvSpPr txBox="1"/>
          <p:nvPr/>
        </p:nvSpPr>
        <p:spPr>
          <a:xfrm>
            <a:off x="611560" y="5988928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Different trajectories: different</a:t>
            </a:r>
          </a:p>
        </p:txBody>
      </p:sp>
    </p:spTree>
    <p:extLst>
      <p:ext uri="{BB962C8B-B14F-4D97-AF65-F5344CB8AC3E}">
        <p14:creationId xmlns:p14="http://schemas.microsoft.com/office/powerpoint/2010/main" val="25954412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5EE43-C567-9543-8EDD-37E16BF9A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Critical trajectory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7E94EC-8ABE-7241-9ADD-2A624C467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2715" y="5205422"/>
            <a:ext cx="2159000" cy="419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06EEFF-627F-714B-831B-742258E34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3668" y="2415307"/>
            <a:ext cx="660400" cy="355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00B46B-86F0-F946-BF0F-4939EAD8E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9018" y="2770907"/>
            <a:ext cx="1409700" cy="444500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7A31ECEE-680F-1540-A7E9-0F551816D9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588340"/>
            <a:ext cx="3664286" cy="36170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2C279B-F75D-F049-890C-801C091A85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3148" r="66667"/>
          <a:stretch/>
        </p:blipFill>
        <p:spPr>
          <a:xfrm>
            <a:off x="755576" y="1542656"/>
            <a:ext cx="864096" cy="9448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B52CAD1-E9AD-A245-850A-FCAD5FC258C9}"/>
              </a:ext>
            </a:extLst>
          </p:cNvPr>
          <p:cNvSpPr txBox="1"/>
          <p:nvPr/>
        </p:nvSpPr>
        <p:spPr>
          <a:xfrm>
            <a:off x="1691680" y="1772816"/>
            <a:ext cx="50405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14A9A9-2BF8-5345-A899-F6FF1600328E}"/>
              </a:ext>
            </a:extLst>
          </p:cNvPr>
          <p:cNvSpPr txBox="1"/>
          <p:nvPr/>
        </p:nvSpPr>
        <p:spPr>
          <a:xfrm>
            <a:off x="539552" y="3913727"/>
            <a:ext cx="33123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not crossed </a:t>
            </a:r>
          </a:p>
          <a:p>
            <a:r>
              <a:rPr lang="en-US" dirty="0">
                <a:solidFill>
                  <a:srgbClr val="FFFF00"/>
                </a:solidFill>
              </a:rPr>
              <a:t>by flow !</a:t>
            </a:r>
          </a:p>
          <a:p>
            <a:endParaRPr lang="en-US" dirty="0"/>
          </a:p>
          <a:p>
            <a:r>
              <a:rPr lang="en-US" dirty="0"/>
              <a:t>Particle scale symmetry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A4A9B1C-1D2C-254B-B131-73F698C8D3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009" t="17687" r="54988" b="16267"/>
          <a:stretch/>
        </p:blipFill>
        <p:spPr>
          <a:xfrm>
            <a:off x="770802" y="2738960"/>
            <a:ext cx="447641" cy="79339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67ADA5-58D0-E948-A10F-33A956E24BA0}"/>
              </a:ext>
            </a:extLst>
          </p:cNvPr>
          <p:cNvSpPr txBox="1"/>
          <p:nvPr/>
        </p:nvSpPr>
        <p:spPr>
          <a:xfrm>
            <a:off x="1187624" y="2770907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=0</a:t>
            </a:r>
          </a:p>
        </p:txBody>
      </p:sp>
    </p:spTree>
    <p:extLst>
      <p:ext uri="{BB962C8B-B14F-4D97-AF65-F5344CB8AC3E}">
        <p14:creationId xmlns:p14="http://schemas.microsoft.com/office/powerpoint/2010/main" val="20297541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A1623-AFAD-424E-8CC0-9C6A59086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Fixed points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152219-52A2-1640-9189-F2D78179A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140885"/>
            <a:ext cx="5040560" cy="8349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FD25A9-87A3-F940-82CF-82E9D068E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400072"/>
            <a:ext cx="5040560" cy="7101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A575A1-403C-D449-9470-D4C3ACBAE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4534422"/>
            <a:ext cx="5040560" cy="664689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7E7A224B-20F4-054D-A0EC-B96D404C1C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877" y="2348880"/>
            <a:ext cx="2690909" cy="26562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AC587C-C031-394E-897A-5551BE99D1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0570" y="5005124"/>
            <a:ext cx="1479521" cy="2872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B78090-0967-0547-AF30-BF8A16E784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" r="44445" b="-1249"/>
          <a:stretch/>
        </p:blipFill>
        <p:spPr>
          <a:xfrm>
            <a:off x="8685786" y="3378098"/>
            <a:ext cx="360040" cy="360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03013B-0EE8-694E-998F-DF85495B4F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8119" y="6048414"/>
            <a:ext cx="1728192" cy="55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335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A1623-AFAD-424E-8CC0-9C6A59086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Particle scale symmetry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FD25A9-87A3-F940-82CF-82E9D068E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772816"/>
            <a:ext cx="5040560" cy="710102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7E7A224B-20F4-054D-A0EC-B96D404C1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877" y="2348880"/>
            <a:ext cx="2690909" cy="26562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AC587C-C031-394E-897A-5551BE99D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570" y="5005124"/>
            <a:ext cx="1479521" cy="2872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B78090-0967-0547-AF30-BF8A16E784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44445" b="-1249"/>
          <a:stretch/>
        </p:blipFill>
        <p:spPr>
          <a:xfrm>
            <a:off x="8685786" y="3378098"/>
            <a:ext cx="360040" cy="3600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3AAE11-030A-AE42-88A4-FA96D08D6676}"/>
              </a:ext>
            </a:extLst>
          </p:cNvPr>
          <p:cNvSpPr txBox="1"/>
          <p:nvPr/>
        </p:nvSpPr>
        <p:spPr>
          <a:xfrm>
            <a:off x="539552" y="2924944"/>
            <a:ext cx="38554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Gravity is neglected</a:t>
            </a:r>
          </a:p>
          <a:p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Relative</a:t>
            </a:r>
            <a:r>
              <a:rPr lang="en-US" dirty="0"/>
              <a:t> scaling of </a:t>
            </a:r>
          </a:p>
          <a:p>
            <a:r>
              <a:rPr lang="en-US" dirty="0"/>
              <a:t>momentum scales </a:t>
            </a:r>
          </a:p>
          <a:p>
            <a:r>
              <a:rPr lang="en-US" dirty="0"/>
              <a:t>as compared to </a:t>
            </a:r>
          </a:p>
          <a:p>
            <a:r>
              <a:rPr lang="en-US" dirty="0"/>
              <a:t>Planck mass</a:t>
            </a:r>
          </a:p>
        </p:txBody>
      </p:sp>
    </p:spTree>
    <p:extLst>
      <p:ext uri="{BB962C8B-B14F-4D97-AF65-F5344CB8AC3E}">
        <p14:creationId xmlns:p14="http://schemas.microsoft.com/office/powerpoint/2010/main" val="21158950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4DFE-A2AF-D94D-BB2D-BBAA8F178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Quantum effective action including all fluctuations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940B88-8F5D-E744-902F-955B69926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1684766"/>
            <a:ext cx="1368152" cy="6840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96ED0D-0BEF-0349-9A2D-B4255630F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100" y="2548783"/>
            <a:ext cx="2971800" cy="774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486596-87D7-EC40-B351-CCCAF085F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3578330"/>
            <a:ext cx="4876800" cy="876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008A84-FF3F-724A-8658-3655F1880BC5}"/>
              </a:ext>
            </a:extLst>
          </p:cNvPr>
          <p:cNvSpPr/>
          <p:nvPr/>
        </p:nvSpPr>
        <p:spPr>
          <a:xfrm>
            <a:off x="457200" y="4709477"/>
            <a:ext cx="85792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M(k=0) can either be intrinsic scale or field </a:t>
            </a:r>
            <a:r>
              <a:rPr lang="en-US" dirty="0">
                <a:solidFill>
                  <a:srgbClr val="FFFF00"/>
                </a:solidFill>
              </a:rPr>
              <a:t>𝜒</a:t>
            </a:r>
            <a:r>
              <a:rPr lang="en-US" dirty="0"/>
              <a:t> </a:t>
            </a:r>
          </a:p>
          <a:p>
            <a:r>
              <a:rPr lang="en-US" dirty="0"/>
              <a:t>For</a:t>
            </a:r>
            <a:r>
              <a:rPr lang="en-US" dirty="0">
                <a:solidFill>
                  <a:srgbClr val="00FF00"/>
                </a:solidFill>
              </a:rPr>
              <a:t> </a:t>
            </a:r>
            <a:r>
              <a:rPr lang="en-US" dirty="0"/>
              <a:t>M(k=0) = 𝜒 : </a:t>
            </a:r>
          </a:p>
          <a:p>
            <a:r>
              <a:rPr lang="en-US" dirty="0">
                <a:solidFill>
                  <a:srgbClr val="FFFF00"/>
                </a:solidFill>
              </a:rPr>
              <a:t>quantum scale invariant standard model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56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CA1C6A-6934-4A4D-97C0-1C1F70D17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invariance of 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scalar kinetic term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17CAEF-8495-2445-A3D6-822658FC6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298" y="4791412"/>
            <a:ext cx="2497646" cy="15191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4C1AB4-FC10-B141-8C6E-A8B1F5B8D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8430" y="1875398"/>
            <a:ext cx="3746500" cy="2311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7C0FD2-15EF-AB48-B074-8F3A2C5FFD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1702" b="1"/>
          <a:stretch/>
        </p:blipFill>
        <p:spPr>
          <a:xfrm>
            <a:off x="4515145" y="5661248"/>
            <a:ext cx="2618901" cy="709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F806BA-B874-7248-ACC9-29BCED993E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9490" y="4729428"/>
            <a:ext cx="2629678" cy="78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2747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715FC-4A89-B14B-92C4-3DB6CEA0B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Where to solve the gauge hierarchy problem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EC48-175B-FA42-8FE6-AD87545A1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Important consequence of particle scale symmetry:</a:t>
            </a:r>
          </a:p>
          <a:p>
            <a:r>
              <a:rPr lang="en-US" dirty="0">
                <a:solidFill>
                  <a:srgbClr val="FFFF00"/>
                </a:solidFill>
              </a:rPr>
              <a:t>The scale of physics which could explain the gauge hierarchy may be as high as the Planck scale</a:t>
            </a:r>
          </a:p>
          <a:p>
            <a:r>
              <a:rPr lang="en-US" dirty="0"/>
              <a:t>Close vicinity of second order phase transition holds for </a:t>
            </a:r>
            <a:r>
              <a:rPr lang="en-US" dirty="0">
                <a:solidFill>
                  <a:srgbClr val="FFFF00"/>
                </a:solidFill>
              </a:rPr>
              <a:t>all</a:t>
            </a:r>
            <a:r>
              <a:rPr lang="en-US" dirty="0"/>
              <a:t> scales</a:t>
            </a:r>
          </a:p>
          <a:p>
            <a:r>
              <a:rPr lang="en-US" dirty="0"/>
              <a:t>No need for solution at </a:t>
            </a:r>
            <a:r>
              <a:rPr lang="en-US" dirty="0" err="1"/>
              <a:t>TeV</a:t>
            </a:r>
            <a:r>
              <a:rPr lang="en-US" dirty="0"/>
              <a:t>-scales !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0E07461-1278-4D45-B75E-E292E0F3A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869160"/>
            <a:ext cx="1953546" cy="192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852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30241-736C-F243-BC4F-78A6EFCE6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Decoupling of degrees of freedom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46A865-A06F-454F-B200-AFC57E042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492896"/>
            <a:ext cx="7992888" cy="234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680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5FC74A-307B-CA48-94FB-9DF35EB28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Gauge hierarchy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55B330-1109-D041-BE4B-550FC32CE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32856"/>
            <a:ext cx="8363272" cy="3993307"/>
          </a:xfrm>
        </p:spPr>
        <p:txBody>
          <a:bodyPr/>
          <a:lstStyle/>
          <a:p>
            <a:r>
              <a:rPr lang="en-US" dirty="0"/>
              <a:t>Possible explanation of small parameter : distance from second order vacuum electroweak phase transition is </a:t>
            </a:r>
            <a:r>
              <a:rPr lang="en-US" b="1" dirty="0">
                <a:solidFill>
                  <a:srgbClr val="FFFF00"/>
                </a:solidFill>
              </a:rPr>
              <a:t>irrelevant parameter                      </a:t>
            </a:r>
            <a:r>
              <a:rPr lang="en-US" dirty="0"/>
              <a:t>at UV – fixed point</a:t>
            </a:r>
          </a:p>
        </p:txBody>
      </p:sp>
    </p:spTree>
    <p:extLst>
      <p:ext uri="{BB962C8B-B14F-4D97-AF65-F5344CB8AC3E}">
        <p14:creationId xmlns:p14="http://schemas.microsoft.com/office/powerpoint/2010/main" val="27408496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FC72FF-758B-5B40-B0C0-E8898C246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844824"/>
            <a:ext cx="6840760" cy="26830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87C141-FF1B-F141-80CF-62447AB8A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404" y="4869160"/>
            <a:ext cx="3788729" cy="6480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A95E2A8-852F-9249-8729-8000D07CC085}"/>
              </a:ext>
            </a:extLst>
          </p:cNvPr>
          <p:cNvSpPr/>
          <p:nvPr/>
        </p:nvSpPr>
        <p:spPr>
          <a:xfrm>
            <a:off x="1763688" y="5660379"/>
            <a:ext cx="57606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 err="1">
                <a:effectLst/>
                <a:latin typeface="arial" panose="020B0604020202020204" pitchFamily="34" charset="0"/>
              </a:rPr>
              <a:t>Phys.Lett</a:t>
            </a:r>
            <a:r>
              <a:rPr lang="de-DE" sz="1400" b="1" dirty="0">
                <a:effectLst/>
                <a:latin typeface="arial" panose="020B0604020202020204" pitchFamily="34" charset="0"/>
              </a:rPr>
              <a:t>. B770 (2017) 268-271</a:t>
            </a:r>
            <a:endParaRPr lang="en-US" sz="1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A815FE8-A2B1-884A-936A-8CB6828D0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33CCFF"/>
                </a:solidFill>
              </a:rPr>
              <a:t>Possible explanation of gauge hierarchy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293815-8116-214F-91AC-B65FCB246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844" y="3296822"/>
            <a:ext cx="2160240" cy="4200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8D9BD2-B023-6148-A286-C1A071E28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857798"/>
            <a:ext cx="9779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221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6B3E0-DC50-A747-9A97-A6FF8FE9B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62474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Scale symmetry in cosmology</a:t>
            </a:r>
          </a:p>
        </p:txBody>
      </p:sp>
    </p:spTree>
    <p:extLst>
      <p:ext uri="{BB962C8B-B14F-4D97-AF65-F5344CB8AC3E}">
        <p14:creationId xmlns:p14="http://schemas.microsoft.com/office/powerpoint/2010/main" val="24647961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4000">
                <a:solidFill>
                  <a:srgbClr val="33CCFF"/>
                </a:solidFill>
                <a:effectLst/>
              </a:rPr>
              <a:t>Approximate scale symmetry near fixed points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5038"/>
            <a:ext cx="8229600" cy="4392612"/>
          </a:xfrm>
          <a:solidFill>
            <a:srgbClr val="0033CC"/>
          </a:solidFill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/>
              </a:rPr>
              <a:t>UV : approximate scale invariance of primordial fluctuation spectrum from inflation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effectLst/>
            </a:endParaRPr>
          </a:p>
          <a:p>
            <a:pPr>
              <a:buClr>
                <a:srgbClr val="FFCC00"/>
              </a:buClr>
              <a:defRPr/>
            </a:pPr>
            <a:r>
              <a:rPr lang="en-US" dirty="0">
                <a:solidFill>
                  <a:srgbClr val="FFFF00"/>
                </a:solidFill>
                <a:effectLst/>
              </a:rPr>
              <a:t>IR : </a:t>
            </a:r>
            <a:r>
              <a:rPr lang="en-US" dirty="0" err="1"/>
              <a:t>cosmon</a:t>
            </a:r>
            <a:r>
              <a:rPr lang="en-US" dirty="0"/>
              <a:t> is pseudo Goldstone boson of </a:t>
            </a:r>
          </a:p>
          <a:p>
            <a:pPr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n-US" dirty="0"/>
              <a:t>        spontaneously broken scale symmetry,</a:t>
            </a:r>
          </a:p>
          <a:p>
            <a:pPr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n-US" dirty="0"/>
              <a:t>        tiny mass,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>
                <a:solidFill>
                  <a:srgbClr val="FFFF00"/>
                </a:solidFill>
                <a:effectLst/>
              </a:rPr>
              <a:t>        responsible for dynamical Dark Energy</a:t>
            </a:r>
          </a:p>
        </p:txBody>
      </p:sp>
    </p:spTree>
    <p:extLst>
      <p:ext uri="{BB962C8B-B14F-4D97-AF65-F5344CB8AC3E}">
        <p14:creationId xmlns:p14="http://schemas.microsoft.com/office/powerpoint/2010/main" val="18924069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4000">
                <a:solidFill>
                  <a:srgbClr val="33CCFF"/>
                </a:solidFill>
              </a:rPr>
              <a:t>Possible consequences of </a:t>
            </a:r>
            <a:br>
              <a:rPr lang="de-DE" sz="4000">
                <a:solidFill>
                  <a:srgbClr val="33CCFF"/>
                </a:solidFill>
              </a:rPr>
            </a:br>
            <a:r>
              <a:rPr lang="de-DE" sz="4000">
                <a:solidFill>
                  <a:srgbClr val="33CCFF"/>
                </a:solidFill>
              </a:rPr>
              <a:t>crossover in quantum gravity</a:t>
            </a:r>
          </a:p>
        </p:txBody>
      </p:sp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908448"/>
            <a:ext cx="4535487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0" name="Text Box 4"/>
          <p:cNvSpPr txBox="1">
            <a:spLocks noChangeArrowheads="1"/>
          </p:cNvSpPr>
          <p:nvPr/>
        </p:nvSpPr>
        <p:spPr bwMode="auto">
          <a:xfrm>
            <a:off x="468313" y="4932363"/>
            <a:ext cx="86280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Realistic model for inflation and dark energy</a:t>
            </a:r>
          </a:p>
          <a:p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 single scalar field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09" y="2030685"/>
            <a:ext cx="3517900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8917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22F5D-C0CF-7B47-9F6C-C4194BD06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3370386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Inflation : </a:t>
            </a:r>
            <a:br>
              <a:rPr lang="en-US" b="0" i="1" dirty="0">
                <a:solidFill>
                  <a:srgbClr val="FFFF00"/>
                </a:solidFill>
              </a:rPr>
            </a:b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the vicinity of the UV- fixed point</a:t>
            </a:r>
          </a:p>
        </p:txBody>
      </p:sp>
    </p:spTree>
    <p:extLst>
      <p:ext uri="{BB962C8B-B14F-4D97-AF65-F5344CB8AC3E}">
        <p14:creationId xmlns:p14="http://schemas.microsoft.com/office/powerpoint/2010/main" val="37983901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EC633-EE73-AE4A-8F99-FBEC5B768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33CCFF"/>
                </a:solidFill>
              </a:rPr>
              <a:t>Starobinski</a:t>
            </a:r>
            <a:r>
              <a:rPr lang="en-US" dirty="0">
                <a:solidFill>
                  <a:srgbClr val="33CCFF"/>
                </a:solidFill>
              </a:rPr>
              <a:t> inflation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598E0E-2201-C146-AC2A-59C4E8EF7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006" y="1628800"/>
            <a:ext cx="4863988" cy="11934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76956D-4699-A647-838B-536806DB733B}"/>
              </a:ext>
            </a:extLst>
          </p:cNvPr>
          <p:cNvSpPr txBox="1"/>
          <p:nvPr/>
        </p:nvSpPr>
        <p:spPr>
          <a:xfrm>
            <a:off x="323528" y="3356992"/>
            <a:ext cx="87129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Scale symmetry</a:t>
            </a:r>
            <a:r>
              <a:rPr lang="en-US" sz="2800" dirty="0"/>
              <a:t> if M</a:t>
            </a:r>
            <a:r>
              <a:rPr lang="en-US" sz="2800" baseline="30000" dirty="0"/>
              <a:t>2</a:t>
            </a:r>
            <a:r>
              <a:rPr lang="en-US" sz="2800" dirty="0"/>
              <a:t>/R ( and V/R</a:t>
            </a:r>
            <a:r>
              <a:rPr lang="en-US" sz="2800" baseline="30000" dirty="0"/>
              <a:t>2</a:t>
            </a:r>
            <a:r>
              <a:rPr lang="en-US" sz="2800" dirty="0"/>
              <a:t> ) go to zero.</a:t>
            </a:r>
          </a:p>
          <a:p>
            <a:endParaRPr lang="en-US" sz="2800" dirty="0"/>
          </a:p>
          <a:p>
            <a:r>
              <a:rPr lang="en-US" sz="2800" dirty="0"/>
              <a:t>Cosmological solution : R decreases</a:t>
            </a:r>
          </a:p>
          <a:p>
            <a:endParaRPr lang="en-US" sz="2800" dirty="0"/>
          </a:p>
          <a:p>
            <a:r>
              <a:rPr lang="en-US" sz="2800" dirty="0"/>
              <a:t>Early stages : very large R, close to scale symmetry</a:t>
            </a:r>
          </a:p>
        </p:txBody>
      </p:sp>
    </p:spTree>
    <p:extLst>
      <p:ext uri="{BB962C8B-B14F-4D97-AF65-F5344CB8AC3E}">
        <p14:creationId xmlns:p14="http://schemas.microsoft.com/office/powerpoint/2010/main" val="8380988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EC633-EE73-AE4A-8F99-FBEC5B768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33CCFF"/>
                </a:solidFill>
              </a:rPr>
              <a:t>Starobinski</a:t>
            </a:r>
            <a:r>
              <a:rPr lang="en-US" dirty="0">
                <a:solidFill>
                  <a:srgbClr val="33CCFF"/>
                </a:solidFill>
              </a:rPr>
              <a:t> inflation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598E0E-2201-C146-AC2A-59C4E8EF7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417705"/>
            <a:ext cx="4863988" cy="11934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76956D-4699-A647-838B-536806DB733B}"/>
              </a:ext>
            </a:extLst>
          </p:cNvPr>
          <p:cNvSpPr txBox="1"/>
          <p:nvPr/>
        </p:nvSpPr>
        <p:spPr>
          <a:xfrm>
            <a:off x="323528" y="2924944"/>
            <a:ext cx="8640960" cy="3395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Scale symmetry </a:t>
            </a:r>
            <a:r>
              <a:rPr lang="en-US" sz="2800" dirty="0"/>
              <a:t>for large R/M</a:t>
            </a:r>
            <a:r>
              <a:rPr lang="en-US" sz="2800" baseline="30000" dirty="0"/>
              <a:t>2</a:t>
            </a:r>
          </a:p>
          <a:p>
            <a:endParaRPr lang="en-US" sz="2800" baseline="30000" dirty="0"/>
          </a:p>
          <a:p>
            <a:r>
              <a:rPr lang="en-US" sz="2800" dirty="0">
                <a:solidFill>
                  <a:srgbClr val="FFFF00"/>
                </a:solidFill>
              </a:rPr>
              <a:t>End of inflation </a:t>
            </a:r>
            <a:r>
              <a:rPr lang="en-US" sz="2800" dirty="0"/>
              <a:t>: C R near M</a:t>
            </a:r>
            <a:r>
              <a:rPr lang="en-US" sz="2800" baseline="30000" dirty="0"/>
              <a:t>2</a:t>
            </a:r>
            <a:r>
              <a:rPr lang="en-US" sz="2800" dirty="0"/>
              <a:t> </a:t>
            </a:r>
          </a:p>
          <a:p>
            <a:r>
              <a:rPr lang="en-US" sz="2800" dirty="0"/>
              <a:t>Substantial violation of scale symmetry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FFFF00"/>
                </a:solidFill>
              </a:rPr>
              <a:t>Primordial fluctuation spectrum</a:t>
            </a:r>
            <a:r>
              <a:rPr lang="en-US" sz="2800" dirty="0"/>
              <a:t>: </a:t>
            </a:r>
          </a:p>
          <a:p>
            <a:r>
              <a:rPr lang="en-US" sz="2800" dirty="0"/>
              <a:t>frozen long before end of inflation</a:t>
            </a:r>
          </a:p>
          <a:p>
            <a:r>
              <a:rPr lang="en-US" sz="2800" dirty="0">
                <a:solidFill>
                  <a:srgbClr val="00FF00"/>
                </a:solidFill>
              </a:rPr>
              <a:t>approximate scale symmetry of fluctuation spectrum</a:t>
            </a:r>
          </a:p>
        </p:txBody>
      </p:sp>
    </p:spTree>
    <p:extLst>
      <p:ext uri="{BB962C8B-B14F-4D97-AF65-F5344CB8AC3E}">
        <p14:creationId xmlns:p14="http://schemas.microsoft.com/office/powerpoint/2010/main" val="3873085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78621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Classical scale symmetry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91680" y="2636912"/>
            <a:ext cx="61926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No </a:t>
            </a:r>
            <a:r>
              <a:rPr lang="en-US" dirty="0">
                <a:solidFill>
                  <a:srgbClr val="00FF00"/>
                </a:solidFill>
              </a:rPr>
              <a:t>parameter</a:t>
            </a:r>
            <a:r>
              <a:rPr lang="en-US" dirty="0">
                <a:solidFill>
                  <a:srgbClr val="FFFF00"/>
                </a:solidFill>
              </a:rPr>
              <a:t> with dimension of </a:t>
            </a:r>
          </a:p>
          <a:p>
            <a:r>
              <a:rPr lang="en-US" dirty="0">
                <a:solidFill>
                  <a:srgbClr val="FFFF00"/>
                </a:solidFill>
              </a:rPr>
              <a:t>length or mass is present in the </a:t>
            </a:r>
          </a:p>
          <a:p>
            <a:r>
              <a:rPr lang="en-US" dirty="0">
                <a:solidFill>
                  <a:srgbClr val="00FF00"/>
                </a:solidFill>
              </a:rPr>
              <a:t>classical action</a:t>
            </a:r>
            <a:r>
              <a:rPr lang="en-US" dirty="0">
                <a:solidFill>
                  <a:srgbClr val="FFFF00"/>
                </a:solidFill>
              </a:rPr>
              <a:t>.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1650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D90C6-EEE9-684E-9AC5-6D946C2D2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Higgs inflation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EFD8F0-B08C-6142-9686-312AD0640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526" y="3739511"/>
            <a:ext cx="3721100" cy="596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295046-CE40-3D40-9F00-247E54654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159" y="2778025"/>
            <a:ext cx="3530600" cy="685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B9520B-245B-364F-BC7E-07CF67015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1642992"/>
            <a:ext cx="2204104" cy="824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49B0DE-A16F-9E45-9408-BF7D166E19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0839"/>
          <a:stretch/>
        </p:blipFill>
        <p:spPr>
          <a:xfrm>
            <a:off x="1043609" y="1653054"/>
            <a:ext cx="1460306" cy="8143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4FA152-AA45-1349-BF70-35F4BEACAD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267" r="19069" b="12145"/>
          <a:stretch/>
        </p:blipFill>
        <p:spPr>
          <a:xfrm>
            <a:off x="5119920" y="1653054"/>
            <a:ext cx="676216" cy="7741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6D3F96-C74A-484F-BFF8-5A5DC0660F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26" r="26862"/>
          <a:stretch/>
        </p:blipFill>
        <p:spPr>
          <a:xfrm>
            <a:off x="4161884" y="5085184"/>
            <a:ext cx="1296144" cy="685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01E582-4A67-C040-8028-DA8E8D27DFDF}"/>
              </a:ext>
            </a:extLst>
          </p:cNvPr>
          <p:cNvSpPr txBox="1"/>
          <p:nvPr/>
        </p:nvSpPr>
        <p:spPr>
          <a:xfrm>
            <a:off x="457200" y="5085184"/>
            <a:ext cx="8363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Scale symmetry </a:t>
            </a:r>
            <a:r>
              <a:rPr lang="en-US" dirty="0"/>
              <a:t>if:                large,</a:t>
            </a:r>
          </a:p>
          <a:p>
            <a:endParaRPr lang="en-US" dirty="0"/>
          </a:p>
          <a:p>
            <a:r>
              <a:rPr lang="en-US" dirty="0"/>
              <a:t>and running of dimensionless couplings slow </a:t>
            </a:r>
          </a:p>
        </p:txBody>
      </p:sp>
    </p:spTree>
    <p:extLst>
      <p:ext uri="{BB962C8B-B14F-4D97-AF65-F5344CB8AC3E}">
        <p14:creationId xmlns:p14="http://schemas.microsoft.com/office/powerpoint/2010/main" val="16991771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10502-6A60-8542-A48E-12AA2EA6F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Higgs inflation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F48BE-2EED-3442-8389-4CA875C55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32828"/>
            <a:ext cx="8229600" cy="3693335"/>
          </a:xfrm>
        </p:spPr>
        <p:txBody>
          <a:bodyPr/>
          <a:lstStyle/>
          <a:p>
            <a:r>
              <a:rPr lang="en-US" dirty="0"/>
              <a:t>Inflationary epoch : large </a:t>
            </a:r>
          </a:p>
          <a:p>
            <a:endParaRPr lang="en-US" dirty="0"/>
          </a:p>
          <a:p>
            <a:r>
              <a:rPr lang="en-US" dirty="0"/>
              <a:t>End of inflation :                         around one     </a:t>
            </a:r>
          </a:p>
          <a:p>
            <a:endParaRPr lang="en-US" dirty="0"/>
          </a:p>
          <a:p>
            <a:r>
              <a:rPr lang="en-US" dirty="0"/>
              <a:t>Standard cosmology after end of inflation :</a:t>
            </a:r>
          </a:p>
          <a:p>
            <a:pPr marL="0" indent="0">
              <a:buNone/>
            </a:pPr>
            <a:r>
              <a:rPr lang="en-US" dirty="0"/>
              <a:t>   small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73E642-87ED-CB4E-A465-D192C8D826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03" r="12919"/>
          <a:stretch/>
        </p:blipFill>
        <p:spPr>
          <a:xfrm>
            <a:off x="3995936" y="3682595"/>
            <a:ext cx="1800200" cy="596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0B52BE-3C6B-B745-90B5-7F91411C2C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03" r="12919"/>
          <a:stretch/>
        </p:blipFill>
        <p:spPr>
          <a:xfrm>
            <a:off x="5148064" y="2468521"/>
            <a:ext cx="1800200" cy="596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59A463-6F4C-6049-8E34-F77AF39696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03" r="12919"/>
          <a:stretch/>
        </p:blipFill>
        <p:spPr>
          <a:xfrm>
            <a:off x="2123728" y="5373216"/>
            <a:ext cx="18002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437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F1146-9002-E741-8F94-5B1A6F8BE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33CCFF"/>
                </a:solidFill>
              </a:rPr>
              <a:t>Cosmon</a:t>
            </a:r>
            <a:r>
              <a:rPr lang="en-US" dirty="0">
                <a:solidFill>
                  <a:srgbClr val="33CCFF"/>
                </a:solidFill>
              </a:rPr>
              <a:t> inflation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0C604E-DA38-DF4C-AFAC-C60FC8295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618458"/>
            <a:ext cx="5232400" cy="850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B30065-2748-0D4A-8BAF-6CC0170D4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347" y="2734081"/>
            <a:ext cx="3085029" cy="7018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C2F345-136A-A142-A99E-606C22309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2780176"/>
            <a:ext cx="2661736" cy="655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B91AFA-25D7-934B-B802-D24F05D23ECE}"/>
              </a:ext>
            </a:extLst>
          </p:cNvPr>
          <p:cNvSpPr txBox="1"/>
          <p:nvPr/>
        </p:nvSpPr>
        <p:spPr>
          <a:xfrm>
            <a:off x="1619672" y="3933056"/>
            <a:ext cx="55446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scale invariance </a:t>
            </a:r>
            <a:r>
              <a:rPr lang="en-US" altLang="x-none" dirty="0">
                <a:ea typeface="MS PGothic" charset="-128"/>
              </a:rPr>
              <a:t>: small </a:t>
            </a:r>
            <a:r>
              <a:rPr lang="el-GR" altLang="x-none" dirty="0">
                <a:ea typeface="MS PGothic" charset="-128"/>
              </a:rPr>
              <a:t>μ</a:t>
            </a:r>
            <a:r>
              <a:rPr lang="en-US" altLang="x-none" baseline="30000" dirty="0">
                <a:ea typeface="MS PGothic" charset="-128"/>
              </a:rPr>
              <a:t>2</a:t>
            </a:r>
            <a:r>
              <a:rPr lang="en-US" altLang="x-none" dirty="0">
                <a:ea typeface="MS PGothic" charset="-128"/>
              </a:rPr>
              <a:t>/R </a:t>
            </a:r>
          </a:p>
          <a:p>
            <a:r>
              <a:rPr lang="en-US" altLang="x-none" dirty="0">
                <a:solidFill>
                  <a:srgbClr val="00FF00"/>
                </a:solidFill>
                <a:ea typeface="MS PGothic" charset="-128"/>
              </a:rPr>
              <a:t>or</a:t>
            </a:r>
            <a:r>
              <a:rPr lang="en-US" altLang="x-none" dirty="0">
                <a:ea typeface="MS PGothic" charset="-128"/>
              </a:rPr>
              <a:t> small </a:t>
            </a:r>
            <a:r>
              <a:rPr lang="el-GR" altLang="x-none" dirty="0">
                <a:ea typeface="MS PGothic" charset="-128"/>
              </a:rPr>
              <a:t>μ</a:t>
            </a:r>
            <a:r>
              <a:rPr lang="en-US" altLang="x-none" dirty="0">
                <a:ea typeface="MS PGothic" charset="-128"/>
              </a:rPr>
              <a:t>/</a:t>
            </a:r>
            <a:r>
              <a:rPr lang="el-GR" altLang="x-none" dirty="0">
                <a:ea typeface="MS PGothic" charset="-128"/>
              </a:rPr>
              <a:t>χ</a:t>
            </a:r>
            <a:endParaRPr lang="en-US" altLang="x-none" dirty="0">
              <a:ea typeface="MS PGothic" charset="-128"/>
            </a:endParaRPr>
          </a:p>
          <a:p>
            <a:endParaRPr lang="en-US" dirty="0">
              <a:ea typeface="MS PGothic" charset="-128"/>
            </a:endParaRPr>
          </a:p>
          <a:p>
            <a:r>
              <a:rPr lang="en-US" dirty="0">
                <a:solidFill>
                  <a:srgbClr val="FFFF00"/>
                </a:solidFill>
                <a:ea typeface="MS PGothic" charset="-128"/>
              </a:rPr>
              <a:t>UV and IR fixed point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1532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2D9EC1-4135-9B41-89B0-B5338CB6E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2650306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Cosmic scale symmetry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7577C23C-1D3D-E342-899C-F82A4CED6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708920"/>
            <a:ext cx="3477357" cy="3432561"/>
          </a:xfrm>
          <a:prstGeom prst="rect">
            <a:avLst/>
          </a:prstGeo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99958A5B-DF4A-7046-9A29-88F2FFD99567}"/>
              </a:ext>
            </a:extLst>
          </p:cNvPr>
          <p:cNvSpPr/>
          <p:nvPr/>
        </p:nvSpPr>
        <p:spPr bwMode="auto">
          <a:xfrm>
            <a:off x="2051720" y="5722009"/>
            <a:ext cx="852658" cy="419472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1868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2592288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variable gravity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899592" y="4437112"/>
            <a:ext cx="76631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“Newton’s constant is not constant </a:t>
            </a:r>
            <a:r>
              <a:rPr lang="mr-IN" i="1" dirty="0">
                <a:solidFill>
                  <a:srgbClr val="FFFF00"/>
                </a:solidFill>
              </a:rPr>
              <a:t>–</a:t>
            </a:r>
            <a:endParaRPr lang="en-US" i="1" dirty="0">
              <a:solidFill>
                <a:srgbClr val="FFFF00"/>
              </a:solidFill>
            </a:endParaRPr>
          </a:p>
          <a:p>
            <a:r>
              <a:rPr lang="en-US" i="1" dirty="0">
                <a:solidFill>
                  <a:srgbClr val="00FF00"/>
                </a:solidFill>
              </a:rPr>
              <a:t>and</a:t>
            </a:r>
            <a:r>
              <a:rPr lang="en-US" i="1" dirty="0">
                <a:solidFill>
                  <a:srgbClr val="FFFF00"/>
                </a:solidFill>
              </a:rPr>
              <a:t> particle masses are not constant”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582738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Variable Gravity</a:t>
            </a: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2565400"/>
            <a:ext cx="8672513" cy="1223963"/>
          </a:xfrm>
          <a:noFill/>
        </p:spPr>
      </p:pic>
      <p:sp>
        <p:nvSpPr>
          <p:cNvPr id="7" name="Textfeld 6"/>
          <p:cNvSpPr txBox="1"/>
          <p:nvPr/>
        </p:nvSpPr>
        <p:spPr>
          <a:xfrm>
            <a:off x="1692275" y="4292600"/>
            <a:ext cx="597535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quantum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,</a:t>
            </a: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variation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yields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equations</a:t>
            </a:r>
            <a:endParaRPr lang="de-DE" dirty="0">
              <a:solidFill>
                <a:srgbClr val="FFFF00"/>
              </a:solidFill>
            </a:endParaRP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 cstate="print"/>
          <a:srcRect l="94664"/>
          <a:stretch>
            <a:fillRect/>
          </a:stretch>
        </p:blipFill>
        <p:spPr bwMode="auto">
          <a:xfrm>
            <a:off x="7308850" y="5732463"/>
            <a:ext cx="2873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3" cstate="print"/>
          <a:srcRect r="70155"/>
          <a:stretch>
            <a:fillRect/>
          </a:stretch>
        </p:blipFill>
        <p:spPr bwMode="auto">
          <a:xfrm>
            <a:off x="4284663" y="5699125"/>
            <a:ext cx="180022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6227763" y="5805488"/>
            <a:ext cx="11652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M</a:t>
            </a:r>
            <a:r>
              <a:rPr lang="en-US" baseline="30000" dirty="0"/>
              <a:t>2</a:t>
            </a:r>
            <a:r>
              <a:rPr lang="en-US" dirty="0"/>
              <a:t> R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331913" y="5876925"/>
            <a:ext cx="28797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/>
              <a:t>Einstein gravity :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3E78-57FA-8A47-BFCC-ED4A62A56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 </a:t>
            </a:r>
            <a:r>
              <a:rPr lang="en-US" sz="4000" dirty="0">
                <a:solidFill>
                  <a:srgbClr val="33CCFF"/>
                </a:solidFill>
              </a:rPr>
              <a:t>+ scale symmetric standard model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BCA63-3169-B242-B62A-9B594C8CD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440362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Replace all mass scales by scalar field  𝜒</a:t>
            </a:r>
          </a:p>
          <a:p>
            <a:pPr marL="0" indent="0">
              <a:buNone/>
            </a:pPr>
            <a:r>
              <a:rPr lang="en-US" sz="2400" dirty="0"/>
              <a:t>(1) Higgs potential </a:t>
            </a:r>
          </a:p>
          <a:p>
            <a:pPr marL="571500" indent="-571500">
              <a:buFont typeface="+mj-lt"/>
              <a:buAutoNum type="arabicParenBoth"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(2) Strong gauge coupling, normalized at          , is independent of 𝜒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6EB7FC-53F9-EB43-81CE-3A7793D5E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2132856"/>
            <a:ext cx="2232248" cy="5838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00B66C-C2A5-AF41-A732-1DE553357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2197771"/>
            <a:ext cx="1239822" cy="565533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C8513A10-33C7-7741-9B0D-42C629FF1DB8}"/>
              </a:ext>
            </a:extLst>
          </p:cNvPr>
          <p:cNvSpPr/>
          <p:nvPr/>
        </p:nvSpPr>
        <p:spPr bwMode="auto">
          <a:xfrm>
            <a:off x="5436096" y="2276871"/>
            <a:ext cx="648072" cy="28376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BBC33F-AE70-074E-B6EC-833FE4633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184" y="3429000"/>
            <a:ext cx="1502775" cy="5760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C83F0C-2E4C-7446-A41D-7967BC9B6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5916" y="3399192"/>
            <a:ext cx="1944216" cy="5929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7C400D-671D-AD45-A92D-1C83E92869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0266" y="3412987"/>
            <a:ext cx="2004650" cy="579121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D5EA4231-DE6D-3A43-827F-E6C93775BAD0}"/>
              </a:ext>
            </a:extLst>
          </p:cNvPr>
          <p:cNvSpPr/>
          <p:nvPr/>
        </p:nvSpPr>
        <p:spPr bwMode="auto">
          <a:xfrm>
            <a:off x="2906401" y="3595553"/>
            <a:ext cx="648072" cy="28376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CBA52C-C1C5-0B44-8CD9-30EDB75FDE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6096" y="2921287"/>
            <a:ext cx="633297" cy="3096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9906FBB-B130-1645-A953-5E1663EC5CE8}"/>
              </a:ext>
            </a:extLst>
          </p:cNvPr>
          <p:cNvSpPr txBox="1"/>
          <p:nvPr/>
        </p:nvSpPr>
        <p:spPr>
          <a:xfrm>
            <a:off x="395536" y="4859540"/>
            <a:ext cx="8718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FF00"/>
                </a:solidFill>
                <a:latin typeface="Garamond" panose="02020404030301010803" pitchFamily="18" charset="0"/>
              </a:rPr>
              <a:t>+ scale invariant action for dark matter</a:t>
            </a:r>
          </a:p>
        </p:txBody>
      </p:sp>
    </p:spTree>
    <p:extLst>
      <p:ext uri="{BB962C8B-B14F-4D97-AF65-F5344CB8AC3E}">
        <p14:creationId xmlns:p14="http://schemas.microsoft.com/office/powerpoint/2010/main" val="18125100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 Variable Gravity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0825" y="2132855"/>
            <a:ext cx="8642350" cy="3383707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Scalar field coupled to gravity</a:t>
            </a: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Effective Planck mass depends on scalar field</a:t>
            </a: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Simple quadratic scalar potential involves intrinsic mass </a:t>
            </a:r>
            <a:r>
              <a:rPr lang="el-GR" sz="2800" dirty="0">
                <a:solidFill>
                  <a:srgbClr val="FFFF00"/>
                </a:solidFill>
              </a:rPr>
              <a:t>μ</a:t>
            </a:r>
            <a:endParaRPr lang="en-US" sz="28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Nucleon and electron mass proportional to dynamical Planck mass</a:t>
            </a: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8237" y="5031581"/>
            <a:ext cx="6867525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078D5D-A2F7-9644-8E71-B3F2E1315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14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5986E0-5D50-A041-8DCB-56058F7DF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4248472" cy="141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974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582738"/>
          </a:xfrm>
        </p:spPr>
        <p:txBody>
          <a:bodyPr/>
          <a:lstStyle/>
          <a:p>
            <a:pPr>
              <a:defRPr/>
            </a:pPr>
            <a:r>
              <a:rPr lang="de-DE" sz="4000" dirty="0" err="1">
                <a:solidFill>
                  <a:srgbClr val="33CCFF"/>
                </a:solidFill>
              </a:rPr>
              <a:t>Scale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symmetry</a:t>
            </a:r>
            <a:r>
              <a:rPr lang="de-DE" sz="4000" dirty="0">
                <a:solidFill>
                  <a:srgbClr val="33CCFF"/>
                </a:solidFill>
              </a:rPr>
              <a:t> in variable </a:t>
            </a:r>
            <a:r>
              <a:rPr lang="de-DE" sz="4000" dirty="0" err="1">
                <a:solidFill>
                  <a:srgbClr val="33CCFF"/>
                </a:solidFill>
              </a:rPr>
              <a:t>gravity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br>
              <a:rPr lang="de-DE" sz="4000" dirty="0">
                <a:solidFill>
                  <a:srgbClr val="33CCFF"/>
                </a:solidFill>
              </a:rPr>
            </a:br>
            <a:r>
              <a:rPr lang="de-DE" sz="4000" dirty="0">
                <a:solidFill>
                  <a:srgbClr val="33CCFF"/>
                </a:solidFill>
              </a:rPr>
              <a:t>( IR </a:t>
            </a:r>
            <a:r>
              <a:rPr lang="mr-IN" sz="4000" dirty="0">
                <a:solidFill>
                  <a:srgbClr val="33CCFF"/>
                </a:solidFill>
              </a:rPr>
              <a:t>–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fixed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point</a:t>
            </a:r>
            <a:r>
              <a:rPr lang="de-DE" sz="4000" dirty="0">
                <a:solidFill>
                  <a:srgbClr val="33CCFF"/>
                </a:solidFill>
              </a:rPr>
              <a:t> )</a:t>
            </a: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2565400"/>
            <a:ext cx="8672513" cy="1223963"/>
          </a:xfrm>
          <a:noFill/>
        </p:spPr>
      </p:pic>
      <p:sp>
        <p:nvSpPr>
          <p:cNvPr id="7" name="Textfeld 6"/>
          <p:cNvSpPr txBox="1"/>
          <p:nvPr/>
        </p:nvSpPr>
        <p:spPr>
          <a:xfrm>
            <a:off x="1692275" y="4292600"/>
            <a:ext cx="597535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800" dirty="0"/>
              <a:t>IR </a:t>
            </a:r>
            <a:r>
              <a:rPr lang="de-DE" sz="2800" dirty="0" err="1"/>
              <a:t>fixed</a:t>
            </a:r>
            <a:r>
              <a:rPr lang="de-DE" sz="2800" dirty="0"/>
              <a:t> </a:t>
            </a:r>
            <a:r>
              <a:rPr lang="de-DE" sz="2800" dirty="0" err="1"/>
              <a:t>point</a:t>
            </a:r>
            <a:r>
              <a:rPr lang="de-DE" sz="2800" dirty="0"/>
              <a:t> </a:t>
            </a:r>
            <a:r>
              <a:rPr lang="de-DE" sz="2800" dirty="0" err="1"/>
              <a:t>for</a:t>
            </a:r>
            <a:r>
              <a:rPr lang="en-US" altLang="x-none" sz="2800" dirty="0">
                <a:ea typeface="MS PGothic" charset="-128"/>
              </a:rPr>
              <a:t> </a:t>
            </a:r>
            <a:r>
              <a:rPr lang="el-GR" altLang="x-none" sz="2800" dirty="0">
                <a:ea typeface="MS PGothic" charset="-128"/>
              </a:rPr>
              <a:t>μ</a:t>
            </a:r>
            <a:r>
              <a:rPr lang="en-US" altLang="x-none" sz="2800" dirty="0">
                <a:ea typeface="MS PGothic" charset="-128"/>
              </a:rPr>
              <a:t>/</a:t>
            </a:r>
            <a:r>
              <a:rPr lang="el-GR" altLang="x-none" sz="2800" dirty="0">
                <a:ea typeface="MS PGothic" charset="-128"/>
              </a:rPr>
              <a:t>χ</a:t>
            </a:r>
            <a:r>
              <a:rPr lang="en-US" altLang="x-none" sz="2800" dirty="0">
                <a:ea typeface="MS PGothic" charset="-128"/>
              </a:rPr>
              <a:t> =0 :</a:t>
            </a: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ea typeface="MS PGothic" charset="-128"/>
              </a:rPr>
              <a:t>quantum scale symmetry</a:t>
            </a:r>
          </a:p>
          <a:p>
            <a:pPr>
              <a:defRPr/>
            </a:pPr>
            <a:endParaRPr lang="en-US" sz="2800" dirty="0">
              <a:solidFill>
                <a:srgbClr val="FFFF00"/>
              </a:solidFill>
              <a:ea typeface="MS PGothic" charset="-128"/>
            </a:endParaRP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ea typeface="MS PGothic" charset="-128"/>
              </a:rPr>
              <a:t>Tiny violation of scale symmetry</a:t>
            </a:r>
          </a:p>
          <a:p>
            <a:pPr>
              <a:defRPr/>
            </a:pPr>
            <a:r>
              <a:rPr lang="en-US" sz="2800" dirty="0">
                <a:ea typeface="MS PGothic" charset="-128"/>
              </a:rPr>
              <a:t>for tiny</a:t>
            </a:r>
            <a:r>
              <a:rPr lang="en-US" altLang="x-none" sz="2800" dirty="0">
                <a:ea typeface="MS PGothic" charset="-128"/>
              </a:rPr>
              <a:t> </a:t>
            </a:r>
            <a:r>
              <a:rPr lang="el-GR" altLang="x-none" sz="2800" dirty="0">
                <a:ea typeface="MS PGothic" charset="-128"/>
              </a:rPr>
              <a:t>μ</a:t>
            </a:r>
            <a:r>
              <a:rPr lang="en-US" altLang="x-none" sz="2800" dirty="0">
                <a:ea typeface="MS PGothic" charset="-128"/>
              </a:rPr>
              <a:t>/</a:t>
            </a:r>
            <a:r>
              <a:rPr lang="el-GR" altLang="x-none" sz="2800" dirty="0">
                <a:ea typeface="MS PGothic" charset="-128"/>
              </a:rPr>
              <a:t>χ</a:t>
            </a:r>
            <a:r>
              <a:rPr lang="en-US" altLang="x-none" sz="2800" dirty="0">
                <a:ea typeface="MS PGothic" charset="-128"/>
              </a:rPr>
              <a:t> .</a:t>
            </a:r>
            <a:endParaRPr lang="en-US" sz="2800" dirty="0">
              <a:ea typeface="MS PGothic" charset="-128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851920" y="2852936"/>
            <a:ext cx="648072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>
            <a:off x="5724128" y="2852936"/>
            <a:ext cx="648072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5724128" y="2852936"/>
            <a:ext cx="648072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H="1">
            <a:off x="3851920" y="2852936"/>
            <a:ext cx="648072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56979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78621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Classical scale symmetry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91680" y="2636912"/>
            <a:ext cx="61926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No </a:t>
            </a:r>
            <a:r>
              <a:rPr lang="en-US" dirty="0">
                <a:solidFill>
                  <a:srgbClr val="00FF00"/>
                </a:solidFill>
              </a:rPr>
              <a:t>parameter</a:t>
            </a:r>
            <a:r>
              <a:rPr lang="en-US" dirty="0">
                <a:solidFill>
                  <a:srgbClr val="FFFF00"/>
                </a:solidFill>
              </a:rPr>
              <a:t> with dimension of </a:t>
            </a:r>
          </a:p>
          <a:p>
            <a:r>
              <a:rPr lang="en-US" dirty="0">
                <a:solidFill>
                  <a:srgbClr val="FFFF00"/>
                </a:solidFill>
              </a:rPr>
              <a:t>length or mass is present in the </a:t>
            </a:r>
          </a:p>
          <a:p>
            <a:r>
              <a:rPr lang="en-US" dirty="0">
                <a:solidFill>
                  <a:srgbClr val="00FF00"/>
                </a:solidFill>
              </a:rPr>
              <a:t>classical action</a:t>
            </a:r>
            <a:r>
              <a:rPr lang="en-US" dirty="0">
                <a:solidFill>
                  <a:srgbClr val="FFFF00"/>
                </a:solidFill>
              </a:rPr>
              <a:t>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/>
              <a:t>Examples : pure QCD, </a:t>
            </a:r>
          </a:p>
          <a:p>
            <a:r>
              <a:rPr lang="en-US" dirty="0"/>
              <a:t>QED with zero electron mass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1390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B7C53-3C5A-8945-AE7E-368794505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Cosmic scale symmetry and the cosmological constant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6CABD-C8B0-0748-B260-49F1057E9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r>
              <a:rPr lang="en-US" dirty="0"/>
              <a:t>IR – fixed point reached for </a:t>
            </a:r>
            <a:r>
              <a:rPr lang="el-GR" altLang="x-none" dirty="0">
                <a:solidFill>
                  <a:srgbClr val="FFFF00"/>
                </a:solidFill>
                <a:ea typeface="MS PGothic" charset="-128"/>
              </a:rPr>
              <a:t>χ</a:t>
            </a:r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</a:t>
            </a:r>
            <a:r>
              <a:rPr lang="el-GR" altLang="x-none" dirty="0">
                <a:solidFill>
                  <a:srgbClr val="FFFF00"/>
                </a:solidFill>
                <a:ea typeface="MS PGothic" charset="-128"/>
              </a:rPr>
              <a:t>→</a:t>
            </a:r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</a:t>
            </a:r>
            <a:r>
              <a:rPr lang="el-GR" altLang="x-none" dirty="0">
                <a:solidFill>
                  <a:srgbClr val="FFFF00"/>
                </a:solidFill>
                <a:ea typeface="MS PGothic" charset="-128"/>
              </a:rPr>
              <a:t>∞</a:t>
            </a:r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</a:t>
            </a:r>
          </a:p>
          <a:p>
            <a:r>
              <a:rPr lang="en-US" dirty="0">
                <a:ea typeface="MS PGothic" charset="-128"/>
              </a:rPr>
              <a:t>Impact of intrinsic mass scale disappears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13B0827-3040-904B-9A51-97BE9A5D7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572" y="3717032"/>
            <a:ext cx="7704856" cy="1087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4049793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asymptotically</a:t>
            </a:r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 vanishing cosmological „constant</a:t>
            </a:r>
            <a:r>
              <a:rPr lang="ja-JP" altLang="de-DE">
                <a:solidFill>
                  <a:srgbClr val="33CCFF"/>
                </a:solidFill>
                <a:ea typeface="MS PGothic" charset="-128"/>
              </a:rPr>
              <a:t>“</a:t>
            </a:r>
            <a:endParaRPr lang="de-DE" altLang="x-none">
              <a:solidFill>
                <a:srgbClr val="33CCFF"/>
              </a:solidFill>
              <a:ea typeface="MS PGothic" charset="-128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What matters : Ratio of potential divided by fourth power of Planck mass</a:t>
            </a:r>
          </a:p>
          <a:p>
            <a:endParaRPr lang="en-US" altLang="x-none" dirty="0">
              <a:solidFill>
                <a:srgbClr val="FFFF00"/>
              </a:solidFill>
              <a:ea typeface="MS PGothic" charset="-128"/>
            </a:endParaRPr>
          </a:p>
          <a:p>
            <a:endParaRPr lang="en-US" altLang="x-none" dirty="0">
              <a:solidFill>
                <a:srgbClr val="FFFF00"/>
              </a:solidFill>
              <a:ea typeface="MS PGothic" charset="-128"/>
            </a:endParaRPr>
          </a:p>
          <a:p>
            <a:endParaRPr lang="en-US" altLang="x-none" dirty="0">
              <a:solidFill>
                <a:srgbClr val="FFFF00"/>
              </a:solidFill>
              <a:ea typeface="MS PGothic" charset="-128"/>
            </a:endParaRPr>
          </a:p>
          <a:p>
            <a:endParaRPr lang="en-US" altLang="x-none" dirty="0">
              <a:solidFill>
                <a:srgbClr val="FFFF00"/>
              </a:solidFill>
              <a:ea typeface="MS PGothic" charset="-128"/>
            </a:endParaRPr>
          </a:p>
          <a:p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vanishes for </a:t>
            </a:r>
            <a:r>
              <a:rPr lang="el-GR" altLang="x-none" dirty="0">
                <a:solidFill>
                  <a:srgbClr val="FFFF00"/>
                </a:solidFill>
                <a:ea typeface="MS PGothic" charset="-128"/>
              </a:rPr>
              <a:t>χ</a:t>
            </a:r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</a:t>
            </a:r>
            <a:r>
              <a:rPr lang="el-GR" altLang="x-none" dirty="0">
                <a:solidFill>
                  <a:srgbClr val="FFFF00"/>
                </a:solidFill>
                <a:ea typeface="MS PGothic" charset="-128"/>
              </a:rPr>
              <a:t>→</a:t>
            </a:r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</a:t>
            </a:r>
            <a:r>
              <a:rPr lang="el-GR" altLang="x-none" dirty="0">
                <a:solidFill>
                  <a:srgbClr val="FFFF00"/>
                </a:solidFill>
                <a:ea typeface="MS PGothic" charset="-128"/>
              </a:rPr>
              <a:t>∞</a:t>
            </a:r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!</a:t>
            </a:r>
          </a:p>
        </p:txBody>
      </p:sp>
      <p:pic>
        <p:nvPicPr>
          <p:cNvPr id="778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429000"/>
            <a:ext cx="4248150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42193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rgbClr val="33CCFF"/>
                </a:solidFill>
                <a:ea typeface="+mj-ea"/>
                <a:cs typeface="+mj-cs"/>
              </a:rPr>
              <a:t>Quintessence</a:t>
            </a:r>
            <a:endParaRPr lang="de-DE" sz="4800" dirty="0">
              <a:solidFill>
                <a:srgbClr val="33CCFF"/>
              </a:solidFill>
              <a:ea typeface="+mj-ea"/>
              <a:cs typeface="+mj-cs"/>
            </a:endParaRP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27088" y="2565400"/>
            <a:ext cx="7705725" cy="4021138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4800" dirty="0">
                <a:solidFill>
                  <a:srgbClr val="33CCFF"/>
                </a:solidFill>
                <a:ea typeface="+mn-ea"/>
                <a:cs typeface="+mn-cs"/>
              </a:rPr>
              <a:t>  </a:t>
            </a:r>
            <a:r>
              <a:rPr lang="en-US" sz="4000" dirty="0">
                <a:solidFill>
                  <a:srgbClr val="33CCFF"/>
                </a:solidFill>
                <a:ea typeface="+mn-ea"/>
                <a:cs typeface="+mn-cs"/>
              </a:rPr>
              <a:t>Dynamical dark energy ,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dirty="0">
                <a:solidFill>
                  <a:srgbClr val="33CCFF"/>
                </a:solidFill>
                <a:ea typeface="+mn-ea"/>
                <a:cs typeface="+mn-cs"/>
              </a:rPr>
              <a:t>  generated by  </a:t>
            </a:r>
            <a:r>
              <a:rPr lang="en-US" sz="4000" dirty="0">
                <a:solidFill>
                  <a:srgbClr val="FFFF00"/>
                </a:solidFill>
                <a:ea typeface="+mn-ea"/>
                <a:cs typeface="+mn-cs"/>
              </a:rPr>
              <a:t>scalar</a:t>
            </a:r>
            <a:r>
              <a:rPr lang="en-US" sz="4000" dirty="0">
                <a:solidFill>
                  <a:srgbClr val="33CC33"/>
                </a:solidFill>
                <a:ea typeface="+mn-ea"/>
                <a:cs typeface="+mn-cs"/>
              </a:rPr>
              <a:t> </a:t>
            </a:r>
            <a:r>
              <a:rPr lang="en-US" sz="4000" dirty="0">
                <a:solidFill>
                  <a:srgbClr val="FFFF00"/>
                </a:solidFill>
                <a:ea typeface="+mn-ea"/>
                <a:cs typeface="+mn-cs"/>
              </a:rPr>
              <a:t>field (</a:t>
            </a:r>
            <a:r>
              <a:rPr lang="en-US" sz="4000" dirty="0" err="1">
                <a:solidFill>
                  <a:srgbClr val="FFFF00"/>
                </a:solidFill>
                <a:ea typeface="+mn-ea"/>
                <a:cs typeface="+mn-cs"/>
              </a:rPr>
              <a:t>cosmon</a:t>
            </a:r>
            <a:r>
              <a:rPr lang="en-US" sz="4000" dirty="0">
                <a:solidFill>
                  <a:srgbClr val="FFFF00"/>
                </a:solidFill>
                <a:ea typeface="+mn-ea"/>
                <a:cs typeface="+mn-cs"/>
              </a:rPr>
              <a:t> )</a:t>
            </a:r>
            <a:endParaRPr lang="de-DE" sz="4400" dirty="0">
              <a:solidFill>
                <a:srgbClr val="FFFF00"/>
              </a:solidFill>
              <a:ea typeface="+mn-ea"/>
              <a:cs typeface="+mn-cs"/>
            </a:endParaRPr>
          </a:p>
        </p:txBody>
      </p:sp>
      <p:sp>
        <p:nvSpPr>
          <p:cNvPr id="145412" name="Text Box 4"/>
          <p:cNvSpPr txBox="1">
            <a:spLocks noChangeArrowheads="1"/>
          </p:cNvSpPr>
          <p:nvPr/>
        </p:nvSpPr>
        <p:spPr bwMode="auto">
          <a:xfrm>
            <a:off x="2268538" y="5734050"/>
            <a:ext cx="6767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C.Wetterich,Nucl.Phys.B302(1988)668,            24.9.87</a:t>
            </a:r>
          </a:p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P.J.E.Peebles,B.Ratra,ApJ.Lett.325(1988)L17,  20.10.87</a:t>
            </a:r>
            <a:endParaRPr lang="de-DE" sz="200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2789330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476250"/>
            <a:ext cx="8424862" cy="3816350"/>
          </a:xfrm>
          <a:solidFill>
            <a:srgbClr val="33CCFF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Prediction :</a:t>
            </a: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 homogeneous dark energy</a:t>
            </a: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influences recent cosmology</a:t>
            </a: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- of same order as dark matter -</a:t>
            </a:r>
            <a:endParaRPr lang="de-DE" sz="40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344067" name="Text Box 3"/>
          <p:cNvSpPr txBox="1">
            <a:spLocks noChangeArrowheads="1"/>
          </p:cNvSpPr>
          <p:nvPr/>
        </p:nvSpPr>
        <p:spPr bwMode="auto">
          <a:xfrm>
            <a:off x="592138" y="4953000"/>
            <a:ext cx="835183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Original models do not fit the present observations</a:t>
            </a:r>
          </a:p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  …. modifications </a:t>
            </a:r>
          </a:p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  ( different growth of neutrino mass )</a:t>
            </a:r>
            <a:endParaRPr lang="de-DE" altLang="x-none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55803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5D3CE-1DEF-B848-B9BC-6F910DF19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Predictions of quantum gravity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01803-837E-9744-B3BF-6725ECAF9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Simple approximation for graviton contribution to scalar potential:</a:t>
            </a:r>
          </a:p>
          <a:p>
            <a:r>
              <a:rPr lang="en-US" dirty="0">
                <a:solidFill>
                  <a:srgbClr val="FFFF00"/>
                </a:solidFill>
              </a:rPr>
              <a:t>Predicts mass of Higgs scalar</a:t>
            </a:r>
          </a:p>
          <a:p>
            <a:r>
              <a:rPr lang="en-US" dirty="0">
                <a:solidFill>
                  <a:srgbClr val="FFFF00"/>
                </a:solidFill>
              </a:rPr>
              <a:t>Solves Gauge Hierarchy problem</a:t>
            </a:r>
          </a:p>
          <a:p>
            <a:r>
              <a:rPr lang="en-US" dirty="0">
                <a:solidFill>
                  <a:srgbClr val="FFFF00"/>
                </a:solidFill>
              </a:rPr>
              <a:t>Solves cosmological constant problem</a:t>
            </a:r>
          </a:p>
        </p:txBody>
      </p:sp>
    </p:spTree>
    <p:extLst>
      <p:ext uri="{BB962C8B-B14F-4D97-AF65-F5344CB8AC3E}">
        <p14:creationId xmlns:p14="http://schemas.microsoft.com/office/powerpoint/2010/main" val="203822608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0C494-D909-B346-9F85-F65816F38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408FF-9B3F-2249-BC1F-AACC56796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417638"/>
            <a:ext cx="8208912" cy="5035698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FFFF00"/>
                </a:solidFill>
              </a:rPr>
              <a:t>   Quantum scale symmetry plays important role in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FF00"/>
                </a:solidFill>
              </a:rPr>
              <a:t>    particle physics and cosmology</a:t>
            </a:r>
          </a:p>
          <a:p>
            <a:r>
              <a:rPr lang="en-US" sz="2800" dirty="0">
                <a:solidFill>
                  <a:srgbClr val="00FF00"/>
                </a:solidFill>
              </a:rPr>
              <a:t>Particle scale symmetry </a:t>
            </a:r>
            <a:r>
              <a:rPr lang="en-US" sz="2800" dirty="0"/>
              <a:t>is</a:t>
            </a:r>
            <a:r>
              <a:rPr lang="en-US" sz="2800" dirty="0">
                <a:solidFill>
                  <a:srgbClr val="00FF00"/>
                </a:solidFill>
              </a:rPr>
              <a:t> </a:t>
            </a:r>
            <a:r>
              <a:rPr lang="en-US" sz="2800" dirty="0"/>
              <a:t>crucial for understanding of gauge hierarchy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FF00"/>
                </a:solidFill>
              </a:rPr>
              <a:t>    SM- fixed point</a:t>
            </a:r>
          </a:p>
          <a:p>
            <a:r>
              <a:rPr lang="en-US" sz="2800" dirty="0">
                <a:solidFill>
                  <a:srgbClr val="00FF00"/>
                </a:solidFill>
              </a:rPr>
              <a:t>Cosmic scale symmetry </a:t>
            </a:r>
            <a:r>
              <a:rPr lang="en-US" sz="2800" dirty="0"/>
              <a:t>is</a:t>
            </a:r>
            <a:r>
              <a:rPr lang="en-US" sz="2800" dirty="0">
                <a:solidFill>
                  <a:srgbClr val="00FF00"/>
                </a:solidFill>
              </a:rPr>
              <a:t> </a:t>
            </a:r>
            <a:r>
              <a:rPr lang="en-US" sz="2800" dirty="0"/>
              <a:t>crucial for dynamical dark energy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FF00"/>
                </a:solidFill>
              </a:rPr>
              <a:t>    IR- fixed point</a:t>
            </a:r>
          </a:p>
          <a:p>
            <a:r>
              <a:rPr lang="en-US" sz="2800" dirty="0">
                <a:solidFill>
                  <a:srgbClr val="00FF00"/>
                </a:solidFill>
              </a:rPr>
              <a:t>Gravity scale symmetry </a:t>
            </a:r>
            <a:r>
              <a:rPr lang="en-US" sz="2800" dirty="0"/>
              <a:t>rules beginning of cosmology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FF00"/>
                </a:solidFill>
              </a:rPr>
              <a:t>    UV- fixed point</a:t>
            </a:r>
          </a:p>
        </p:txBody>
      </p:sp>
    </p:spTree>
    <p:extLst>
      <p:ext uri="{BB962C8B-B14F-4D97-AF65-F5344CB8AC3E}">
        <p14:creationId xmlns:p14="http://schemas.microsoft.com/office/powerpoint/2010/main" val="46098922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99CF5-09F1-5543-A805-835911D25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symmetry and fixed points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35E44A-2F45-CF40-8611-B2AB2F5B1C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803" y="2276871"/>
            <a:ext cx="4074394" cy="402190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232115-8D8B-144F-B62D-452F98EBAF83}"/>
              </a:ext>
            </a:extLst>
          </p:cNvPr>
          <p:cNvSpPr txBox="1"/>
          <p:nvPr/>
        </p:nvSpPr>
        <p:spPr>
          <a:xfrm>
            <a:off x="6876256" y="2276871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Gravity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scale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symmetry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3B4A6A-2DCD-4840-9E2A-1F98C91C8188}"/>
              </a:ext>
            </a:extLst>
          </p:cNvPr>
          <p:cNvSpPr txBox="1"/>
          <p:nvPr/>
        </p:nvSpPr>
        <p:spPr>
          <a:xfrm>
            <a:off x="611560" y="5229200"/>
            <a:ext cx="1734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Cosmic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scale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symmetry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04F0D-C9AD-DE40-BAD0-8C75D2E21DC4}"/>
              </a:ext>
            </a:extLst>
          </p:cNvPr>
          <p:cNvSpPr txBox="1"/>
          <p:nvPr/>
        </p:nvSpPr>
        <p:spPr>
          <a:xfrm>
            <a:off x="2771800" y="1700808"/>
            <a:ext cx="3672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Relative strength of gravity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DFD305-B9FF-F746-B38E-005C9882AE1C}"/>
              </a:ext>
            </a:extLst>
          </p:cNvPr>
          <p:cNvSpPr txBox="1"/>
          <p:nvPr/>
        </p:nvSpPr>
        <p:spPr>
          <a:xfrm>
            <a:off x="6609198" y="4149080"/>
            <a:ext cx="20776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Distance from</a:t>
            </a:r>
          </a:p>
          <a:p>
            <a:r>
              <a:rPr lang="en-US" sz="2000" dirty="0"/>
              <a:t>electroweak</a:t>
            </a:r>
          </a:p>
          <a:p>
            <a:r>
              <a:rPr lang="en-US" sz="2000" dirty="0"/>
              <a:t>phase transition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97DED8-8456-4A47-ADB4-3D365E987472}"/>
              </a:ext>
            </a:extLst>
          </p:cNvPr>
          <p:cNvSpPr txBox="1"/>
          <p:nvPr/>
        </p:nvSpPr>
        <p:spPr>
          <a:xfrm>
            <a:off x="611560" y="2276872"/>
            <a:ext cx="1923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Particle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scale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symmetry</a:t>
            </a:r>
          </a:p>
        </p:txBody>
      </p:sp>
    </p:spTree>
    <p:extLst>
      <p:ext uri="{BB962C8B-B14F-4D97-AF65-F5344CB8AC3E}">
        <p14:creationId xmlns:p14="http://schemas.microsoft.com/office/powerpoint/2010/main" val="105366457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508D5-76BA-2E4A-85D1-8D75773C8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Conclusions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F2126-F65F-8049-94C3-495BC4EA5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Many incorrect statements on naturalness</a:t>
            </a:r>
          </a:p>
          <a:p>
            <a:pPr marL="0" indent="0">
              <a:buNone/>
            </a:pPr>
            <a:r>
              <a:rPr lang="en-US" dirty="0"/>
              <a:t>neglect the important consequences of quantum</a:t>
            </a:r>
          </a:p>
          <a:p>
            <a:pPr marL="0" indent="0">
              <a:buNone/>
            </a:pPr>
            <a:r>
              <a:rPr lang="en-US" dirty="0"/>
              <a:t>scale symmetry and associated fixed points.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Symmetries crucial for naturalness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Near fixed points : Individual contributions do not represent a natural value for the total effect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65145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5F62AB-A01C-6C41-86EF-EACCAEABCBDE}"/>
              </a:ext>
            </a:extLst>
          </p:cNvPr>
          <p:cNvSpPr txBox="1"/>
          <p:nvPr/>
        </p:nvSpPr>
        <p:spPr>
          <a:xfrm>
            <a:off x="7020272" y="5805264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071432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8105F-0B5B-E048-97FF-0D0A974AA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3442394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Have we observed 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scale symmetry ?</a:t>
            </a:r>
          </a:p>
        </p:txBody>
      </p:sp>
    </p:spTree>
    <p:extLst>
      <p:ext uri="{BB962C8B-B14F-4D97-AF65-F5344CB8AC3E}">
        <p14:creationId xmlns:p14="http://schemas.microsoft.com/office/powerpoint/2010/main" val="1773433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heme/theme1.xml><?xml version="1.0" encoding="utf-8"?>
<a:theme xmlns:a="http://schemas.openxmlformats.org/drawingml/2006/main" name="Strömung">
  <a:themeElements>
    <a:clrScheme name="Strömung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ömung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lnDef>
  </a:objectDefaults>
  <a:extraClrSchemeLst>
    <a:extraClrScheme>
      <a:clrScheme name="Strömung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10">
        <a:dk1>
          <a:srgbClr val="000514"/>
        </a:dk1>
        <a:lt1>
          <a:srgbClr val="FF0000"/>
        </a:lt1>
        <a:dk2>
          <a:srgbClr val="003399"/>
        </a:dk2>
        <a:lt2>
          <a:srgbClr val="E9341B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0000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11530</TotalTime>
  <Words>2033</Words>
  <Application>Microsoft Macintosh PowerPoint</Application>
  <PresentationFormat>On-screen Show (4:3)</PresentationFormat>
  <Paragraphs>442</Paragraphs>
  <Slides>88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4" baseType="lpstr">
      <vt:lpstr>MS PGothic</vt:lpstr>
      <vt:lpstr>Arial</vt:lpstr>
      <vt:lpstr>Arial</vt:lpstr>
      <vt:lpstr>Garamond</vt:lpstr>
      <vt:lpstr>Wingdings</vt:lpstr>
      <vt:lpstr>Strömung</vt:lpstr>
      <vt:lpstr>Scale symmetry in particle physics and cosmology   </vt:lpstr>
      <vt:lpstr>Scale transformation</vt:lpstr>
      <vt:lpstr>Quantum scale symmetry</vt:lpstr>
      <vt:lpstr>Scale transformation of renormalized fields</vt:lpstr>
      <vt:lpstr>Scale symmetric classical gravity</vt:lpstr>
      <vt:lpstr>Scale invariance of  scalar kinetic term</vt:lpstr>
      <vt:lpstr>Classical scale symmetry</vt:lpstr>
      <vt:lpstr>Classical scale symmetry</vt:lpstr>
      <vt:lpstr>Have we observed  scale symmetry ?</vt:lpstr>
      <vt:lpstr>Almost scale invariant primordial fluctuation spectrum seeds all structure in the universe</vt:lpstr>
      <vt:lpstr>Scale symmetry in cosmology ?</vt:lpstr>
      <vt:lpstr>Scale symmetry in  elementary particle physics ?</vt:lpstr>
      <vt:lpstr>Approximate scale symmetry at highest energies at the LHC</vt:lpstr>
      <vt:lpstr>Quantum scale symmetry</vt:lpstr>
      <vt:lpstr>Quantum fluctuations induce running  ( momentum dependent ) couplings</vt:lpstr>
      <vt:lpstr>Quantum fluctuations induce running couplings</vt:lpstr>
      <vt:lpstr>Quantum scale symmetry</vt:lpstr>
      <vt:lpstr>Fixed points and scale symmetry</vt:lpstr>
      <vt:lpstr>Un</vt:lpstr>
      <vt:lpstr>Functional renormalization : flowing action</vt:lpstr>
      <vt:lpstr>Ultraviolet fixed point</vt:lpstr>
      <vt:lpstr>Quantum scale symmetry</vt:lpstr>
      <vt:lpstr>Three scale symmetries</vt:lpstr>
      <vt:lpstr>Scale symmetry and fixed points</vt:lpstr>
      <vt:lpstr>Gravity scale symmetry</vt:lpstr>
      <vt:lpstr>Gravity scale symmetry</vt:lpstr>
      <vt:lpstr>Gravity scale symmetry</vt:lpstr>
      <vt:lpstr>Particle masses from spontaneous scale symmetry breaking</vt:lpstr>
      <vt:lpstr>Spontaneous symmetry breaking  confirmed at the LHC</vt:lpstr>
      <vt:lpstr>Spontaneous breaking  of scale symmetry</vt:lpstr>
      <vt:lpstr>Scale symmetry</vt:lpstr>
      <vt:lpstr>Scale symmetric standard model</vt:lpstr>
      <vt:lpstr>Scale symmetric standard model</vt:lpstr>
      <vt:lpstr>Gravity scale symmetry does not protect small Fermi scale</vt:lpstr>
      <vt:lpstr>Particle scale symmetry</vt:lpstr>
      <vt:lpstr>Particle scale symmetry</vt:lpstr>
      <vt:lpstr>Second order  vacuum electroweak phase transition  fixed point  quantum scale symmetry</vt:lpstr>
      <vt:lpstr>Scale symmetry and Fermi scale</vt:lpstr>
      <vt:lpstr>Scale symmetry and Fermi scale</vt:lpstr>
      <vt:lpstr>Fine tuning</vt:lpstr>
      <vt:lpstr>Technical fine tuning ?</vt:lpstr>
      <vt:lpstr>Vacuum electroweak phase transition in quantum gravity</vt:lpstr>
      <vt:lpstr>  Quantum Gravity   </vt:lpstr>
      <vt:lpstr>Asymptotic safety of  quantum gravity</vt:lpstr>
      <vt:lpstr>UV- fixed point for quantum gravity </vt:lpstr>
      <vt:lpstr>Asymptotic safety     Asymptotic freedom</vt:lpstr>
      <vt:lpstr>a prediction…</vt:lpstr>
      <vt:lpstr>Essential points for prediction of Higgs boson mass:</vt:lpstr>
      <vt:lpstr>Flow diagram</vt:lpstr>
      <vt:lpstr>Flowing dimensionless Planck mass</vt:lpstr>
      <vt:lpstr>Fixed point and crossover</vt:lpstr>
      <vt:lpstr>Flowing dimensionless ratio for distance from electroweak phase transition</vt:lpstr>
      <vt:lpstr>Ultraviolet ( UV ) fixed point</vt:lpstr>
      <vt:lpstr>General solution of  flow equations</vt:lpstr>
      <vt:lpstr>Flow diagram</vt:lpstr>
      <vt:lpstr>Critical trajectory</vt:lpstr>
      <vt:lpstr>Fixed points</vt:lpstr>
      <vt:lpstr>Particle scale symmetry</vt:lpstr>
      <vt:lpstr>Quantum effective action including all fluctuations</vt:lpstr>
      <vt:lpstr>Where to solve the gauge hierarchy problem ?</vt:lpstr>
      <vt:lpstr>Decoupling of degrees of freedom</vt:lpstr>
      <vt:lpstr>Gauge hierarchy</vt:lpstr>
      <vt:lpstr>Possible explanation of gauge hierarchy</vt:lpstr>
      <vt:lpstr>Scale symmetry in cosmology</vt:lpstr>
      <vt:lpstr>Approximate scale symmetry near fixed points</vt:lpstr>
      <vt:lpstr>Possible consequences of  crossover in quantum gravity</vt:lpstr>
      <vt:lpstr>Inflation :   the vicinity of the UV- fixed point</vt:lpstr>
      <vt:lpstr>Starobinski inflation</vt:lpstr>
      <vt:lpstr>Starobinski inflation</vt:lpstr>
      <vt:lpstr>Higgs inflation</vt:lpstr>
      <vt:lpstr>Higgs inflation</vt:lpstr>
      <vt:lpstr>Cosmon inflation</vt:lpstr>
      <vt:lpstr>Cosmic scale symmetry</vt:lpstr>
      <vt:lpstr>variable gravity</vt:lpstr>
      <vt:lpstr>Variable Gravity</vt:lpstr>
      <vt:lpstr> + scale symmetric standard model</vt:lpstr>
      <vt:lpstr> Variable Gravity</vt:lpstr>
      <vt:lpstr>PowerPoint Presentation</vt:lpstr>
      <vt:lpstr>Scale symmetry in variable gravity  ( IR – fixed point )</vt:lpstr>
      <vt:lpstr>Cosmic scale symmetry and the cosmological constant problem</vt:lpstr>
      <vt:lpstr>asymptotically vanishing cosmological „constant“</vt:lpstr>
      <vt:lpstr>Quintessence</vt:lpstr>
      <vt:lpstr>Prediction :   homogeneous dark energy influences recent cosmology  - of same order as dark matter -</vt:lpstr>
      <vt:lpstr>Predictions of quantum gravity ?</vt:lpstr>
      <vt:lpstr>Conclusions</vt:lpstr>
      <vt:lpstr>Scale symmetry and fixed points</vt:lpstr>
      <vt:lpstr>Conclusions (2)</vt:lpstr>
      <vt:lpstr>PowerPoint Presentation</vt:lpstr>
    </vt:vector>
  </TitlesOfParts>
  <Manager/>
  <Company>Theoretische Physik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DEK</dc:title>
  <dc:subject/>
  <dc:creator>C. Wetterich</dc:creator>
  <cp:keywords/>
  <dc:description/>
  <cp:lastModifiedBy>Microsoft Office User</cp:lastModifiedBy>
  <cp:revision>564</cp:revision>
  <cp:lastPrinted>2018-07-04T07:44:01Z</cp:lastPrinted>
  <dcterms:created xsi:type="dcterms:W3CDTF">2003-07-05T08:41:24Z</dcterms:created>
  <dcterms:modified xsi:type="dcterms:W3CDTF">2019-03-19T22:00:10Z</dcterms:modified>
  <cp:category/>
</cp:coreProperties>
</file>