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97"/>
  </p:notesMasterIdLst>
  <p:handoutMasterIdLst>
    <p:handoutMasterId r:id="rId98"/>
  </p:handoutMasterIdLst>
  <p:sldIdLst>
    <p:sldId id="1067" r:id="rId2"/>
    <p:sldId id="1180" r:id="rId3"/>
    <p:sldId id="1201" r:id="rId4"/>
    <p:sldId id="1233" r:id="rId5"/>
    <p:sldId id="1235" r:id="rId6"/>
    <p:sldId id="1143" r:id="rId7"/>
    <p:sldId id="1144" r:id="rId8"/>
    <p:sldId id="1146" r:id="rId9"/>
    <p:sldId id="1181" r:id="rId10"/>
    <p:sldId id="1238" r:id="rId11"/>
    <p:sldId id="1239" r:id="rId12"/>
    <p:sldId id="1234" r:id="rId13"/>
    <p:sldId id="1150" r:id="rId14"/>
    <p:sldId id="1240" r:id="rId15"/>
    <p:sldId id="1154" r:id="rId16"/>
    <p:sldId id="1152" r:id="rId17"/>
    <p:sldId id="1156" r:id="rId18"/>
    <p:sldId id="1237" r:id="rId19"/>
    <p:sldId id="1148" r:id="rId20"/>
    <p:sldId id="1232" r:id="rId21"/>
    <p:sldId id="1149" r:id="rId22"/>
    <p:sldId id="1153" r:id="rId23"/>
    <p:sldId id="1236" r:id="rId24"/>
    <p:sldId id="1244" r:id="rId25"/>
    <p:sldId id="1094" r:id="rId26"/>
    <p:sldId id="1241" r:id="rId27"/>
    <p:sldId id="1004" r:id="rId28"/>
    <p:sldId id="1182" r:id="rId29"/>
    <p:sldId id="1005" r:id="rId30"/>
    <p:sldId id="1204" r:id="rId31"/>
    <p:sldId id="1205" r:id="rId32"/>
    <p:sldId id="1242" r:id="rId33"/>
    <p:sldId id="1206" r:id="rId34"/>
    <p:sldId id="1202" r:id="rId35"/>
    <p:sldId id="1184" r:id="rId36"/>
    <p:sldId id="1186" r:id="rId37"/>
    <p:sldId id="1187" r:id="rId38"/>
    <p:sldId id="1188" r:id="rId39"/>
    <p:sldId id="1189" r:id="rId40"/>
    <p:sldId id="1243" r:id="rId41"/>
    <p:sldId id="1190" r:id="rId42"/>
    <p:sldId id="1191" r:id="rId43"/>
    <p:sldId id="1192" r:id="rId44"/>
    <p:sldId id="1193" r:id="rId45"/>
    <p:sldId id="1194" r:id="rId46"/>
    <p:sldId id="1195" r:id="rId47"/>
    <p:sldId id="1208" r:id="rId48"/>
    <p:sldId id="1209" r:id="rId49"/>
    <p:sldId id="1210" r:id="rId50"/>
    <p:sldId id="1207" r:id="rId51"/>
    <p:sldId id="1196" r:id="rId52"/>
    <p:sldId id="1197" r:id="rId53"/>
    <p:sldId id="1198" r:id="rId54"/>
    <p:sldId id="1199" r:id="rId55"/>
    <p:sldId id="1177" r:id="rId56"/>
    <p:sldId id="1211" r:id="rId57"/>
    <p:sldId id="1212" r:id="rId58"/>
    <p:sldId id="1213" r:id="rId59"/>
    <p:sldId id="1214" r:id="rId60"/>
    <p:sldId id="1215" r:id="rId61"/>
    <p:sldId id="1216" r:id="rId62"/>
    <p:sldId id="1217" r:id="rId63"/>
    <p:sldId id="1218" r:id="rId64"/>
    <p:sldId id="1219" r:id="rId65"/>
    <p:sldId id="1220" r:id="rId66"/>
    <p:sldId id="1221" r:id="rId67"/>
    <p:sldId id="1222" r:id="rId68"/>
    <p:sldId id="1223" r:id="rId69"/>
    <p:sldId id="1224" r:id="rId70"/>
    <p:sldId id="1225" r:id="rId71"/>
    <p:sldId id="1226" r:id="rId72"/>
    <p:sldId id="1227" r:id="rId73"/>
    <p:sldId id="1228" r:id="rId74"/>
    <p:sldId id="1229" r:id="rId75"/>
    <p:sldId id="1230" r:id="rId76"/>
    <p:sldId id="1231" r:id="rId77"/>
    <p:sldId id="1158" r:id="rId78"/>
    <p:sldId id="1183" r:id="rId79"/>
    <p:sldId id="1157" r:id="rId80"/>
    <p:sldId id="1163" r:id="rId81"/>
    <p:sldId id="1179" r:id="rId82"/>
    <p:sldId id="1164" r:id="rId83"/>
    <p:sldId id="1165" r:id="rId84"/>
    <p:sldId id="1166" r:id="rId85"/>
    <p:sldId id="1167" r:id="rId86"/>
    <p:sldId id="1168" r:id="rId87"/>
    <p:sldId id="1170" r:id="rId88"/>
    <p:sldId id="1171" r:id="rId89"/>
    <p:sldId id="1173" r:id="rId90"/>
    <p:sldId id="1174" r:id="rId91"/>
    <p:sldId id="1129" r:id="rId92"/>
    <p:sldId id="1130" r:id="rId93"/>
    <p:sldId id="1134" r:id="rId94"/>
    <p:sldId id="1135" r:id="rId95"/>
    <p:sldId id="1126" r:id="rId96"/>
  </p:sldIdLst>
  <p:sldSz cx="9144000" cy="6858000" type="screen4x3"/>
  <p:notesSz cx="6858000" cy="9144000"/>
  <p:custDataLst>
    <p:tags r:id="rId99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33CCFF"/>
    <a:srgbClr val="00FF00"/>
    <a:srgbClr val="009900"/>
    <a:srgbClr val="33CC33"/>
    <a:srgbClr val="0033CC"/>
    <a:srgbClr val="FB250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60"/>
  </p:normalViewPr>
  <p:slideViewPr>
    <p:cSldViewPr>
      <p:cViewPr varScale="1">
        <p:scale>
          <a:sx n="112" d="100"/>
          <a:sy n="112" d="100"/>
        </p:scale>
        <p:origin x="164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4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gs" Target="tags/tag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07A23D4A-4A75-4723-A6B6-E3ACDE16B7C7}" type="datetimeFigureOut">
              <a:rPr lang="en-US"/>
              <a:pPr>
                <a:defRPr/>
              </a:pPr>
              <a:t>4/2/18</a:t>
            </a:fld>
            <a:endParaRPr lang="en-US"/>
          </a:p>
        </p:txBody>
      </p:sp>
      <p:sp>
        <p:nvSpPr>
          <p:cNvPr id="130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A03D9FFD-C963-4151-8B1F-01897BBE2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5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0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70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1487572A-3073-4D30-9A24-ED212565E8B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216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752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869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3894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816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8845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2962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002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1830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8186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7017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8043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8299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740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7349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5625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8780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8333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272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948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0328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745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1924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0825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683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0784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4384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B87A6A5-9096-46F2-B8EB-D1BC0150B950}" type="slidenum">
              <a:rPr lang="de-DE" sz="1200">
                <a:effectLst/>
              </a:rPr>
              <a:pPr algn="r"/>
              <a:t>60</a:t>
            </a:fld>
            <a:endParaRPr lang="de-DE" sz="1200">
              <a:effectLst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6714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BD28B4-AB70-4D1C-BD60-85A22D801F02}" type="slidenum">
              <a:rPr lang="de-DE" smtClean="0"/>
              <a:pPr/>
              <a:t>61</a:t>
            </a:fld>
            <a:endParaRPr lang="de-DE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2272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122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B62F4E-0129-4BC8-9289-4779CAC216D8}" type="slidenum">
              <a:rPr lang="de-DE" sz="1200">
                <a:solidFill>
                  <a:srgbClr val="000000"/>
                </a:solidFill>
                <a:effectLst/>
              </a:rPr>
              <a:pPr algn="r"/>
              <a:t>8</a:t>
            </a:fld>
            <a:endParaRPr lang="de-DE" sz="1200">
              <a:solidFill>
                <a:srgbClr val="000000"/>
              </a:solidFill>
              <a:effectLst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2753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9356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7729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3498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9pPr>
          </a:lstStyle>
          <a:p>
            <a:pPr eaLnBrk="1" hangingPunct="1"/>
            <a:fld id="{125EB669-3DF7-A24A-BCC5-75C6FB3D98A2}" type="slidenum">
              <a:rPr lang="de-DE" altLang="x-none" sz="1200">
                <a:latin typeface="Arial" charset="0"/>
              </a:rPr>
              <a:pPr eaLnBrk="1" hangingPunct="1"/>
              <a:t>69</a:t>
            </a:fld>
            <a:endParaRPr lang="de-DE" altLang="x-none" sz="1200">
              <a:latin typeface="Arial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14694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9255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1947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3884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87791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88677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504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B62F4E-0129-4BC8-9289-4779CAC216D8}" type="slidenum">
              <a:rPr lang="de-DE" sz="1200">
                <a:solidFill>
                  <a:srgbClr val="000000"/>
                </a:solidFill>
                <a:effectLst/>
              </a:rPr>
              <a:pPr algn="r"/>
              <a:t>9</a:t>
            </a:fld>
            <a:endParaRPr lang="de-DE" sz="1200">
              <a:solidFill>
                <a:srgbClr val="000000"/>
              </a:solidFill>
              <a:effectLst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8459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03081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9637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76DCC30-4F74-4B97-B458-FF1A33044D83}" type="slidenum">
              <a:rPr lang="de-DE" sz="1200">
                <a:effectLst/>
              </a:rPr>
              <a:pPr algn="r"/>
              <a:t>86</a:t>
            </a:fld>
            <a:endParaRPr lang="de-DE" sz="1200">
              <a:effectLst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50413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69518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5129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475757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739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83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219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706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476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75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675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BE8AC-7139-4335-82FE-D51635B7F64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B3DE4-3C59-45C9-8138-924684B6B59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61014-A62B-49EE-8EED-7DFAD2059C4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336DA-0852-480E-961D-B885B725108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8AE89-C714-4923-8436-05DFA839E42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DCC0A-2A31-479C-8688-82C61DC207A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DF439-99D5-41AC-A104-6E7CB46B6EB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9666A-8293-4E67-B102-7E7E538011F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88EBC-CB0E-4114-AC9B-39036030AE1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BF741-4A19-49A8-866B-85A6A370C14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D41E7-73CB-4C85-93AE-280E2439D33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637C8898-2542-4CC8-B71F-FE86B7565D4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65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9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65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6657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65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665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88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4" r:id="rId9"/>
    <p:sldLayoutId id="2147484275" r:id="rId10"/>
    <p:sldLayoutId id="21474842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image" Target="../media/image20.tiff"/><Relationship Id="rId7" Type="http://schemas.openxmlformats.org/officeDocument/2006/relationships/image" Target="../media/image24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hyperlink" Target="http://www.google.com/url?sa=i&amp;rct=j&amp;q=&amp;esrc=s&amp;source=images&amp;cd=&amp;cad=rja&amp;uact=8&amp;ved=0CAcQjRxqFQoTCNzurrualsYCFYMW2wodrxcAbQ&amp;url=http://backreaction.blogspot.com/2007/12/asymptotic-freedom-and-coupling.html&amp;ei=5CGBVdzsKYOt7Aavr4DoBg&amp;bvm=bv.96041959,d.ZGU&amp;psig=AFQjCNH_9d8w-ZfnXNbwLx0zHXBJRU9etg&amp;ust=1434612575477703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images.google.com/imgres?imgurl=http://map.gsfc.nasa.gov/media/ContentMedia/QuantumFluctuations.gif&amp;imgrefurl=http://map.gsfc.nasa.gov/universe/uni_life.html&amp;usg=__gqcwp3Xl-Wklcp3_qfDvZF4jXHg=&amp;h=200&amp;w=200&amp;sz=15&amp;hl=en&amp;start=3&amp;tbnid=8vTMJt9ICNjoQM:&amp;tbnh=104&amp;tbnw=104&amp;prev=/images?q=quantum+fluctuations&amp;gbv=2&amp;hl=en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hyperlink" Target="http://images.google.com/imgres?imgurl=http://sonenvir.at/data/lattice/lattice-raw.png&amp;imgrefurl=http://sonenvir.at/data/lattice/&amp;usg=__3fnYjOMeVzYxvfBOFlL34tRxKWM=&amp;h=468&amp;w=576&amp;sz=102&amp;hl=en&amp;start=12&amp;tbnid=GA812WUsycSAPM:&amp;tbnh=109&amp;tbnw=134&amp;prev=/images?q=quantum+fluctuations&amp;gbv=2&amp;hl=en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google.com/imgres?imgurl=http://sonenvir.at/data/lattice/lattice-raw.png&amp;imgrefurl=http://sonenvir.at/data/lattice/&amp;usg=__3fnYjOMeVzYxvfBOFlL34tRxKWM=&amp;h=468&amp;w=576&amp;sz=102&amp;hl=en&amp;start=12&amp;tbnid=GA812WUsycSAPM:&amp;tbnh=109&amp;tbnw=134&amp;prev=/images?q=quantum+fluctuations&amp;gbv=2&amp;hl=en" TargetMode="External"/><Relationship Id="rId5" Type="http://schemas.openxmlformats.org/officeDocument/2006/relationships/image" Target="../media/image51.jpeg"/><Relationship Id="rId4" Type="http://schemas.openxmlformats.org/officeDocument/2006/relationships/hyperlink" Target="http://images.google.com/imgres?imgurl=http://map.gsfc.nasa.gov/media/ContentMedia/QuantumFluctuations.gif&amp;imgrefurl=http://map.gsfc.nasa.gov/universe/uni_life.html&amp;usg=__gqcwp3Xl-Wklcp3_qfDvZF4jXHg=&amp;h=200&amp;w=200&amp;sz=15&amp;hl=en&amp;start=3&amp;tbnid=8vTMJt9ICNjoQM:&amp;tbnh=104&amp;tbnw=104&amp;prev=/images?q=quantum+fluctuations&amp;gbv=2&amp;hl=en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6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7" Type="http://schemas.openxmlformats.org/officeDocument/2006/relationships/image" Target="../media/image75.tiff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tiff"/><Relationship Id="rId5" Type="http://schemas.openxmlformats.org/officeDocument/2006/relationships/image" Target="../media/image73.tiff"/><Relationship Id="rId4" Type="http://schemas.openxmlformats.org/officeDocument/2006/relationships/image" Target="../media/image72.tiff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675456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6162"/>
          </a:xfrm>
        </p:spPr>
        <p:txBody>
          <a:bodyPr/>
          <a:lstStyle/>
          <a:p>
            <a:pPr>
              <a:defRPr/>
            </a:pPr>
            <a:r>
              <a:rPr lang="en-US" sz="6000" b="0" dirty="0">
                <a:solidFill>
                  <a:srgbClr val="FFFF00"/>
                </a:solidFill>
                <a:effectLst/>
              </a:rPr>
              <a:t>Scale symmetry in</a:t>
            </a:r>
            <a:br>
              <a:rPr lang="en-US" sz="6000" b="0" dirty="0">
                <a:solidFill>
                  <a:srgbClr val="FFFF00"/>
                </a:solidFill>
                <a:effectLst/>
              </a:rPr>
            </a:br>
            <a:r>
              <a:rPr lang="en-US" sz="6000" b="0" dirty="0">
                <a:solidFill>
                  <a:srgbClr val="FFFF00"/>
                </a:solidFill>
                <a:effectLst/>
              </a:rPr>
              <a:t>particle physics and</a:t>
            </a:r>
            <a:br>
              <a:rPr lang="en-US" sz="6000" b="0" dirty="0">
                <a:solidFill>
                  <a:srgbClr val="FFFF00"/>
                </a:solidFill>
                <a:effectLst/>
              </a:rPr>
            </a:br>
            <a:r>
              <a:rPr lang="en-US" sz="6000" b="0" dirty="0">
                <a:solidFill>
                  <a:srgbClr val="FFFF00"/>
                </a:solidFill>
                <a:effectLst/>
              </a:rPr>
              <a:t>cosmology</a:t>
            </a:r>
            <a:endParaRPr lang="de-DE" sz="6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78621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Quantum scale symmetry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2132856"/>
            <a:ext cx="82192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Exactly on fixed point: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No </a:t>
            </a:r>
            <a:r>
              <a:rPr lang="en-US" sz="2800" dirty="0">
                <a:solidFill>
                  <a:srgbClr val="00FF00"/>
                </a:solidFill>
              </a:rPr>
              <a:t>parameter</a:t>
            </a:r>
            <a:r>
              <a:rPr lang="en-US" sz="2800" dirty="0">
                <a:solidFill>
                  <a:srgbClr val="FFFF00"/>
                </a:solidFill>
              </a:rPr>
              <a:t> with dimension of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length or mass is present in the </a:t>
            </a:r>
          </a:p>
          <a:p>
            <a:r>
              <a:rPr lang="en-US" sz="2800" dirty="0">
                <a:solidFill>
                  <a:srgbClr val="00FF00"/>
                </a:solidFill>
              </a:rPr>
              <a:t>quantum effective action</a:t>
            </a:r>
            <a:r>
              <a:rPr lang="en-US" sz="2800" dirty="0">
                <a:solidFill>
                  <a:srgbClr val="FFFF00"/>
                </a:solidFill>
              </a:rPr>
              <a:t>.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Then </a:t>
            </a:r>
            <a:r>
              <a:rPr lang="en-US" sz="2800" dirty="0">
                <a:solidFill>
                  <a:srgbClr val="00FF00"/>
                </a:solidFill>
              </a:rPr>
              <a:t>invariance</a:t>
            </a:r>
            <a:r>
              <a:rPr lang="en-US" sz="2800" dirty="0">
                <a:solidFill>
                  <a:srgbClr val="FFFF00"/>
                </a:solidFill>
              </a:rPr>
              <a:t> under 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dilatations or global scale transformations</a:t>
            </a:r>
          </a:p>
          <a:p>
            <a:r>
              <a:rPr lang="en-US" sz="2800" dirty="0">
                <a:solidFill>
                  <a:srgbClr val="FFFF00"/>
                </a:solidFill>
              </a:rPr>
              <a:t>is realized as a </a:t>
            </a:r>
            <a:r>
              <a:rPr lang="en-US" sz="2800" dirty="0">
                <a:solidFill>
                  <a:srgbClr val="00FF00"/>
                </a:solidFill>
              </a:rPr>
              <a:t>quantum symmetry</a:t>
            </a:r>
            <a:r>
              <a:rPr lang="en-US" sz="2800" dirty="0">
                <a:solidFill>
                  <a:srgbClr val="FFFF00"/>
                </a:solidFill>
              </a:rPr>
              <a:t>.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Continuous global symmetry </a:t>
            </a:r>
          </a:p>
        </p:txBody>
      </p:sp>
    </p:spTree>
    <p:extLst>
      <p:ext uri="{BB962C8B-B14F-4D97-AF65-F5344CB8AC3E}">
        <p14:creationId xmlns:p14="http://schemas.microsoft.com/office/powerpoint/2010/main" val="1044257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25536-D640-7049-9E5B-42AE3B459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symmetry and Fermi 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6D967-4539-2C4C-93D0-17BA64F6F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lang="en-US" dirty="0"/>
              <a:t>Vacuum electroweak phase transition is (almost) second </a:t>
            </a:r>
            <a:r>
              <a:rPr lang="en-US"/>
              <a:t>order, </a:t>
            </a:r>
            <a:r>
              <a:rPr lang="en-US" b="1">
                <a:solidFill>
                  <a:srgbClr val="FFFF00"/>
                </a:solidFill>
              </a:rPr>
              <a:t>including </a:t>
            </a:r>
            <a:r>
              <a:rPr lang="en-US" b="1" dirty="0">
                <a:solidFill>
                  <a:srgbClr val="FFFF00"/>
                </a:solidFill>
              </a:rPr>
              <a:t>all effects from quantum fluctuations</a:t>
            </a:r>
          </a:p>
          <a:p>
            <a:r>
              <a:rPr lang="en-US" dirty="0"/>
              <a:t>Critical surface of second order phase transition:                    exact fixed point, </a:t>
            </a:r>
            <a:r>
              <a:rPr lang="en-US" b="1" dirty="0">
                <a:solidFill>
                  <a:srgbClr val="FFFF00"/>
                </a:solidFill>
              </a:rPr>
              <a:t>quantum scale symmetry</a:t>
            </a:r>
          </a:p>
          <a:p>
            <a:r>
              <a:rPr lang="en-US" dirty="0"/>
              <a:t>Scale symmetry guarantees </a:t>
            </a:r>
            <a:r>
              <a:rPr lang="en-US" b="1" dirty="0">
                <a:solidFill>
                  <a:srgbClr val="FFFF00"/>
                </a:solidFill>
              </a:rPr>
              <a:t>“naturalness” </a:t>
            </a:r>
            <a:r>
              <a:rPr lang="en-US" dirty="0"/>
              <a:t>of gauge hierarchy</a:t>
            </a:r>
          </a:p>
          <a:p>
            <a:pPr marL="0" indent="0">
              <a:buNone/>
            </a:pPr>
            <a:endParaRPr lang="en-US" dirty="0"/>
          </a:p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6E0753-81F5-C144-B6A8-105707E6C684}"/>
              </a:ext>
            </a:extLst>
          </p:cNvPr>
          <p:cNvSpPr txBox="1"/>
          <p:nvPr/>
        </p:nvSpPr>
        <p:spPr>
          <a:xfrm>
            <a:off x="1547664" y="5805264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C. Wetterich, Phys. Lett.B140(1984)215,</a:t>
            </a:r>
          </a:p>
          <a:p>
            <a:r>
              <a:rPr lang="en-US" sz="1800" dirty="0"/>
              <a:t> W. A. Bardeen, FERMILAB-CONF-95-391-T(1995)</a:t>
            </a:r>
          </a:p>
        </p:txBody>
      </p:sp>
    </p:spTree>
    <p:extLst>
      <p:ext uri="{BB962C8B-B14F-4D97-AF65-F5344CB8AC3E}">
        <p14:creationId xmlns:p14="http://schemas.microsoft.com/office/powerpoint/2010/main" val="3579123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84897C-D145-4346-AAE4-21A6AC499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>
                <a:solidFill>
                  <a:srgbClr val="FFFF00"/>
                </a:solidFill>
              </a:rPr>
            </a:b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Quantum Gravity </a:t>
            </a:r>
            <a:br>
              <a:rPr lang="en-US" dirty="0">
                <a:solidFill>
                  <a:srgbClr val="FFFF00"/>
                </a:solidFill>
              </a:rPr>
            </a:br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1BF9BEF-F872-C346-93A4-77F1CAA05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4000" i="1" dirty="0"/>
              <a:t>                Quantum Gravity is a </a:t>
            </a:r>
          </a:p>
          <a:p>
            <a:pPr marL="0" indent="0">
              <a:buNone/>
            </a:pPr>
            <a:r>
              <a:rPr lang="en-US" sz="4000" i="1" dirty="0"/>
              <a:t>         </a:t>
            </a:r>
            <a:r>
              <a:rPr lang="en-US" sz="4000" i="1" dirty="0" err="1"/>
              <a:t>renormalisable</a:t>
            </a:r>
            <a:r>
              <a:rPr lang="en-US" sz="4000" i="1" dirty="0"/>
              <a:t> quantum field theory</a:t>
            </a: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                        Asymptotic safety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731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/>
          <a:lstStyle/>
          <a:p>
            <a:pPr>
              <a:defRPr/>
            </a:pPr>
            <a:r>
              <a:rPr lang="de-DE" dirty="0" err="1">
                <a:solidFill>
                  <a:srgbClr val="33CCFF"/>
                </a:solidFill>
              </a:rPr>
              <a:t>Asymptotic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safety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of</a:t>
            </a:r>
            <a:r>
              <a:rPr lang="de-DE" dirty="0">
                <a:solidFill>
                  <a:srgbClr val="33CCFF"/>
                </a:solidFill>
              </a:rPr>
              <a:t> </a:t>
            </a:r>
            <a:br>
              <a:rPr lang="de-DE" dirty="0">
                <a:solidFill>
                  <a:srgbClr val="33CCFF"/>
                </a:solidFill>
              </a:rPr>
            </a:br>
            <a:r>
              <a:rPr lang="de-DE" dirty="0" err="1">
                <a:solidFill>
                  <a:srgbClr val="33CCFF"/>
                </a:solidFill>
              </a:rPr>
              <a:t>quantum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gravity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309562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de-DE" dirty="0" err="1"/>
              <a:t>if</a:t>
            </a:r>
            <a:r>
              <a:rPr lang="de-DE" dirty="0"/>
              <a:t>  UV </a:t>
            </a:r>
            <a:r>
              <a:rPr lang="de-DE" dirty="0" err="1"/>
              <a:t>fixed</a:t>
            </a:r>
            <a:r>
              <a:rPr lang="de-DE" dirty="0"/>
              <a:t> </a:t>
            </a:r>
            <a:r>
              <a:rPr lang="de-DE" dirty="0" err="1"/>
              <a:t>point</a:t>
            </a:r>
            <a:r>
              <a:rPr lang="de-DE" dirty="0"/>
              <a:t> </a:t>
            </a:r>
            <a:r>
              <a:rPr lang="de-DE" dirty="0" err="1"/>
              <a:t>exists</a:t>
            </a:r>
            <a:r>
              <a:rPr lang="de-DE" dirty="0"/>
              <a:t> :</a:t>
            </a:r>
          </a:p>
          <a:p>
            <a:pPr>
              <a:defRPr/>
            </a:pPr>
            <a:endParaRPr lang="de-DE" dirty="0"/>
          </a:p>
          <a:p>
            <a:pPr>
              <a:buFont typeface="Wingdings" pitchFamily="2" charset="2"/>
              <a:buNone/>
              <a:defRPr/>
            </a:pPr>
            <a:r>
              <a:rPr lang="de-DE" sz="4000" i="1" dirty="0" err="1">
                <a:solidFill>
                  <a:srgbClr val="FFFF00"/>
                </a:solidFill>
              </a:rPr>
              <a:t>quantum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  <a:r>
              <a:rPr lang="de-DE" sz="4000" i="1" dirty="0" err="1">
                <a:solidFill>
                  <a:srgbClr val="FFFF00"/>
                </a:solidFill>
              </a:rPr>
              <a:t>gravity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  <a:r>
              <a:rPr lang="de-DE" sz="4000" i="1" dirty="0" err="1">
                <a:solidFill>
                  <a:srgbClr val="FFFF00"/>
                </a:solidFill>
              </a:rPr>
              <a:t>is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4000" i="1" dirty="0">
                <a:solidFill>
                  <a:srgbClr val="FFFF00"/>
                </a:solidFill>
              </a:rPr>
              <a:t>non-</a:t>
            </a:r>
            <a:r>
              <a:rPr lang="de-DE" sz="4000" i="1" dirty="0" err="1">
                <a:solidFill>
                  <a:srgbClr val="FFFF00"/>
                </a:solidFill>
              </a:rPr>
              <a:t>perturbatively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  <a:r>
              <a:rPr lang="de-DE" sz="4000" i="1" dirty="0" err="1">
                <a:solidFill>
                  <a:srgbClr val="FFFF00"/>
                </a:solidFill>
              </a:rPr>
              <a:t>renormalizable</a:t>
            </a:r>
            <a:r>
              <a:rPr lang="de-DE" sz="4000" i="1" dirty="0">
                <a:solidFill>
                  <a:srgbClr val="FFFF00"/>
                </a:solidFill>
              </a:rPr>
              <a:t> !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35150" y="5805488"/>
            <a:ext cx="5400675" cy="579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S. Weinberg  ,   M. Reuter</a:t>
            </a:r>
          </a:p>
        </p:txBody>
      </p:sp>
    </p:spTree>
    <p:extLst>
      <p:ext uri="{BB962C8B-B14F-4D97-AF65-F5344CB8AC3E}">
        <p14:creationId xmlns:p14="http://schemas.microsoft.com/office/powerpoint/2010/main" val="1628222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4CED8B-A409-5540-A4D1-0CB1C70EC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UV- fixed point for quantum gravity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ABFA3E-1610-4A47-80FD-6DEE8B270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960" y="1484784"/>
            <a:ext cx="5946080" cy="46408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C425B7-F715-5442-9C8E-8E22D80E5E31}"/>
              </a:ext>
            </a:extLst>
          </p:cNvPr>
          <p:cNvSpPr txBox="1"/>
          <p:nvPr/>
        </p:nvSpPr>
        <p:spPr>
          <a:xfrm>
            <a:off x="4788024" y="6192772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2560115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1439862"/>
          </a:xfrm>
        </p:spPr>
        <p:txBody>
          <a:bodyPr/>
          <a:lstStyle/>
          <a:p>
            <a:r>
              <a:rPr lang="en-US" altLang="x-none" sz="3600">
                <a:solidFill>
                  <a:srgbClr val="33CCFF"/>
                </a:solidFill>
                <a:ea typeface="MS PGothic" charset="-128"/>
              </a:rPr>
              <a:t>Asymptotic safety     Asymptotic freedom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83" y="2204864"/>
            <a:ext cx="3517900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110" y="2229978"/>
            <a:ext cx="374332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4782" y="4869160"/>
            <a:ext cx="83376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Relevant parameters yield undetermined couplings.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Quartic scalar coupling is not relevant and can therefore be predicted.</a:t>
            </a:r>
          </a:p>
        </p:txBody>
      </p:sp>
    </p:spTree>
    <p:extLst>
      <p:ext uri="{BB962C8B-B14F-4D97-AF65-F5344CB8AC3E}">
        <p14:creationId xmlns:p14="http://schemas.microsoft.com/office/powerpoint/2010/main" val="1068664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solidFill>
                  <a:srgbClr val="79DCFF"/>
                </a:solidFill>
              </a:rPr>
              <a:t>a prediction…</a:t>
            </a:r>
            <a:endParaRPr lang="de-DE">
              <a:solidFill>
                <a:srgbClr val="79DCFF"/>
              </a:solidFill>
            </a:endParaRPr>
          </a:p>
        </p:txBody>
      </p:sp>
      <p:pic>
        <p:nvPicPr>
          <p:cNvPr id="1658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628775"/>
            <a:ext cx="78105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4076700"/>
            <a:ext cx="7983537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3" name="Picture 3"/>
          <p:cNvPicPr>
            <a:picLocks noChangeAspect="1" noChangeArrowheads="1"/>
          </p:cNvPicPr>
          <p:nvPr/>
        </p:nvPicPr>
        <p:blipFill>
          <a:blip r:embed="rId4" cstate="print"/>
          <a:srcRect l="45100" t="75000" r="26936" b="10001"/>
          <a:stretch>
            <a:fillRect/>
          </a:stretch>
        </p:blipFill>
        <p:spPr bwMode="auto">
          <a:xfrm>
            <a:off x="2051050" y="5876925"/>
            <a:ext cx="59531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752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836613"/>
            <a:ext cx="8229600" cy="3384550"/>
          </a:xfrm>
          <a:noFill/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effectLst/>
              </a:rPr>
              <a:t> </a:t>
            </a:r>
            <a:br>
              <a:rPr lang="en-US" dirty="0">
                <a:solidFill>
                  <a:srgbClr val="FFFF00"/>
                </a:solidFill>
                <a:effectLst/>
              </a:rPr>
            </a:br>
            <a:r>
              <a:rPr lang="en-US" dirty="0">
                <a:solidFill>
                  <a:srgbClr val="FFFF00"/>
                </a:solidFill>
                <a:effectLst/>
              </a:rPr>
              <a:t>Quantum gravity with</a:t>
            </a:r>
            <a:br>
              <a:rPr lang="en-US" dirty="0">
                <a:solidFill>
                  <a:srgbClr val="FFFF00"/>
                </a:solidFill>
                <a:effectLst/>
              </a:rPr>
            </a:br>
            <a:r>
              <a:rPr lang="en-US" dirty="0">
                <a:solidFill>
                  <a:srgbClr val="FFFF00"/>
                </a:solidFill>
                <a:effectLst/>
              </a:rPr>
              <a:t>scalar field –</a:t>
            </a:r>
            <a:br>
              <a:rPr lang="en-US" dirty="0">
                <a:solidFill>
                  <a:srgbClr val="FFFF00"/>
                </a:solidFill>
                <a:effectLst/>
              </a:rPr>
            </a:br>
            <a:r>
              <a:rPr lang="en-US" dirty="0">
                <a:solidFill>
                  <a:srgbClr val="FFFF00"/>
                </a:solidFill>
                <a:effectLst/>
              </a:rPr>
              <a:t>the role of scale symmetry</a:t>
            </a:r>
            <a:br>
              <a:rPr lang="en-US" dirty="0">
                <a:solidFill>
                  <a:srgbClr val="FFFF00"/>
                </a:solidFill>
                <a:effectLst/>
              </a:rPr>
            </a:br>
            <a:r>
              <a:rPr lang="en-US" dirty="0">
                <a:solidFill>
                  <a:srgbClr val="FFFF00"/>
                </a:solidFill>
                <a:effectLst/>
              </a:rPr>
              <a:t>for cosmology</a:t>
            </a:r>
          </a:p>
        </p:txBody>
      </p:sp>
    </p:spTree>
    <p:extLst>
      <p:ext uri="{BB962C8B-B14F-4D97-AF65-F5344CB8AC3E}">
        <p14:creationId xmlns:p14="http://schemas.microsoft.com/office/powerpoint/2010/main" val="1170198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symmetry in cosmology 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501655"/>
            <a:ext cx="3654595" cy="20582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42" y="1844824"/>
            <a:ext cx="3906658" cy="33719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648" y="5643940"/>
            <a:ext cx="6397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scales are present </a:t>
            </a:r>
            <a:r>
              <a:rPr lang="en-US"/>
              <a:t>in cosmology</a:t>
            </a:r>
          </a:p>
        </p:txBody>
      </p:sp>
    </p:spTree>
    <p:extLst>
      <p:ext uri="{BB962C8B-B14F-4D97-AF65-F5344CB8AC3E}">
        <p14:creationId xmlns:p14="http://schemas.microsoft.com/office/powerpoint/2010/main" val="838529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1498600"/>
          </a:xfrm>
          <a:noFill/>
          <a:ln/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  <a:effectLst/>
              </a:rPr>
              <a:t>Spontaneous breaking </a:t>
            </a:r>
            <a:br>
              <a:rPr lang="en-US" dirty="0">
                <a:solidFill>
                  <a:srgbClr val="33CCFF"/>
                </a:solidFill>
                <a:effectLst/>
              </a:rPr>
            </a:br>
            <a:r>
              <a:rPr lang="en-US" dirty="0">
                <a:solidFill>
                  <a:srgbClr val="33CCFF"/>
                </a:solidFill>
                <a:effectLst/>
              </a:rPr>
              <a:t>of scale symmetry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76475"/>
            <a:ext cx="8229600" cy="3849688"/>
          </a:xfrm>
          <a:noFill/>
          <a:ln/>
        </p:spPr>
        <p:txBody>
          <a:bodyPr/>
          <a:lstStyle/>
          <a:p>
            <a:r>
              <a:rPr lang="en-US" dirty="0">
                <a:effectLst/>
              </a:rPr>
              <a:t>expectation value of scalar field breaks scale symmetry spontaneously</a:t>
            </a:r>
          </a:p>
          <a:p>
            <a:r>
              <a:rPr lang="en-US" dirty="0">
                <a:effectLst/>
              </a:rPr>
              <a:t>massive particles are compatible with scale symmetry</a:t>
            </a:r>
          </a:p>
          <a:p>
            <a:r>
              <a:rPr lang="en-US" dirty="0">
                <a:effectLst/>
              </a:rPr>
              <a:t>in presence of massive particles : sign of exact scale symmetry is exactly </a:t>
            </a:r>
            <a:r>
              <a:rPr lang="en-US" dirty="0" err="1">
                <a:solidFill>
                  <a:srgbClr val="FFFF00"/>
                </a:solidFill>
                <a:effectLst/>
              </a:rPr>
              <a:t>massless</a:t>
            </a:r>
            <a:r>
              <a:rPr lang="en-US" dirty="0">
                <a:solidFill>
                  <a:srgbClr val="FFFF00"/>
                </a:solidFill>
                <a:effectLst/>
              </a:rPr>
              <a:t> Goldstone boson</a:t>
            </a:r>
            <a:r>
              <a:rPr lang="en-US" dirty="0">
                <a:effectLst/>
              </a:rPr>
              <a:t> – the </a:t>
            </a:r>
            <a:r>
              <a:rPr lang="en-US" dirty="0" err="1">
                <a:effectLst/>
              </a:rPr>
              <a:t>dilaton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28070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78621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560" y="1700808"/>
            <a:ext cx="80648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No </a:t>
            </a:r>
            <a:r>
              <a:rPr lang="en-US" dirty="0">
                <a:solidFill>
                  <a:srgbClr val="00FF00"/>
                </a:solidFill>
              </a:rPr>
              <a:t>parameter</a:t>
            </a:r>
            <a:r>
              <a:rPr lang="en-US" dirty="0">
                <a:solidFill>
                  <a:srgbClr val="FFFF00"/>
                </a:solidFill>
              </a:rPr>
              <a:t> with dimension of </a:t>
            </a:r>
          </a:p>
          <a:p>
            <a:r>
              <a:rPr lang="en-US" dirty="0">
                <a:solidFill>
                  <a:srgbClr val="FFFF00"/>
                </a:solidFill>
              </a:rPr>
              <a:t>length or mass is present in the </a:t>
            </a:r>
          </a:p>
          <a:p>
            <a:r>
              <a:rPr lang="en-US" dirty="0">
                <a:solidFill>
                  <a:srgbClr val="00FF00"/>
                </a:solidFill>
              </a:rPr>
              <a:t>quantum effective action</a:t>
            </a:r>
            <a:r>
              <a:rPr lang="en-US" dirty="0">
                <a:solidFill>
                  <a:srgbClr val="FFFF00"/>
                </a:solidFill>
              </a:rPr>
              <a:t>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Then </a:t>
            </a:r>
            <a:r>
              <a:rPr lang="en-US" dirty="0">
                <a:solidFill>
                  <a:srgbClr val="00FF00"/>
                </a:solidFill>
              </a:rPr>
              <a:t>invariance</a:t>
            </a:r>
            <a:r>
              <a:rPr lang="en-US" dirty="0">
                <a:solidFill>
                  <a:srgbClr val="FFFF00"/>
                </a:solidFill>
              </a:rPr>
              <a:t> under  </a:t>
            </a:r>
          </a:p>
          <a:p>
            <a:r>
              <a:rPr lang="en-US" dirty="0">
                <a:solidFill>
                  <a:srgbClr val="FFFF00"/>
                </a:solidFill>
              </a:rPr>
              <a:t>dilatations or global scale transformations</a:t>
            </a:r>
          </a:p>
          <a:p>
            <a:r>
              <a:rPr lang="en-US" dirty="0">
                <a:solidFill>
                  <a:srgbClr val="FFFF00"/>
                </a:solidFill>
              </a:rPr>
              <a:t>is realized.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Continuous global symmetry </a:t>
            </a:r>
          </a:p>
        </p:txBody>
      </p:sp>
    </p:spTree>
    <p:extLst>
      <p:ext uri="{BB962C8B-B14F-4D97-AF65-F5344CB8AC3E}">
        <p14:creationId xmlns:p14="http://schemas.microsoft.com/office/powerpoint/2010/main" val="1900639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5" name="Picture 5" descr="scaling1"/>
          <p:cNvPicPr>
            <a:picLocks noChangeAspect="1" noChangeArrowheads="1"/>
          </p:cNvPicPr>
          <p:nvPr/>
        </p:nvPicPr>
        <p:blipFill>
          <a:blip r:embed="rId2" cstate="print"/>
          <a:srcRect l="32608" t="27110" r="31970" b="55696"/>
          <a:stretch>
            <a:fillRect/>
          </a:stretch>
        </p:blipFill>
        <p:spPr bwMode="auto">
          <a:xfrm>
            <a:off x="759960" y="3177388"/>
            <a:ext cx="2762582" cy="1649162"/>
          </a:xfrm>
          <a:prstGeom prst="rect">
            <a:avLst/>
          </a:prstGeom>
          <a:noFill/>
        </p:spPr>
      </p:pic>
      <p:pic>
        <p:nvPicPr>
          <p:cNvPr id="138246" name="Picture 6" descr="scaling1"/>
          <p:cNvPicPr>
            <a:picLocks noChangeAspect="1" noChangeArrowheads="1"/>
          </p:cNvPicPr>
          <p:nvPr/>
        </p:nvPicPr>
        <p:blipFill>
          <a:blip r:embed="rId2" cstate="print"/>
          <a:srcRect l="13048" t="13556" r="15184" b="55269"/>
          <a:stretch>
            <a:fillRect/>
          </a:stretch>
        </p:blipFill>
        <p:spPr bwMode="auto">
          <a:xfrm>
            <a:off x="759961" y="1417637"/>
            <a:ext cx="2762583" cy="1651323"/>
          </a:xfrm>
          <a:prstGeom prst="rect">
            <a:avLst/>
          </a:prstGeom>
          <a:noFill/>
        </p:spPr>
      </p:pic>
      <p:pic>
        <p:nvPicPr>
          <p:cNvPr id="138247" name="Picture 7" descr="scaling2"/>
          <p:cNvPicPr>
            <a:picLocks noChangeAspect="1" noChangeArrowheads="1"/>
          </p:cNvPicPr>
          <p:nvPr/>
        </p:nvPicPr>
        <p:blipFill>
          <a:blip r:embed="rId3" cstate="print"/>
          <a:srcRect l="17711" t="14915" r="19849" b="57959"/>
          <a:stretch>
            <a:fillRect/>
          </a:stretch>
        </p:blipFill>
        <p:spPr bwMode="auto">
          <a:xfrm>
            <a:off x="5446320" y="1402474"/>
            <a:ext cx="2790236" cy="1666486"/>
          </a:xfrm>
          <a:prstGeom prst="rect">
            <a:avLst/>
          </a:prstGeom>
          <a:noFill/>
        </p:spPr>
      </p:pic>
      <p:pic>
        <p:nvPicPr>
          <p:cNvPr id="138248" name="Picture 8" descr="scaling2"/>
          <p:cNvPicPr>
            <a:picLocks noChangeAspect="1" noChangeArrowheads="1"/>
          </p:cNvPicPr>
          <p:nvPr/>
        </p:nvPicPr>
        <p:blipFill>
          <a:blip r:embed="rId3" cstate="print"/>
          <a:srcRect l="35402" t="16948" r="31972" b="67464"/>
          <a:stretch>
            <a:fillRect/>
          </a:stretch>
        </p:blipFill>
        <p:spPr bwMode="auto">
          <a:xfrm>
            <a:off x="5457790" y="3202115"/>
            <a:ext cx="2790236" cy="1625474"/>
          </a:xfrm>
          <a:prstGeom prst="rect">
            <a:avLst/>
          </a:prstGeom>
          <a:noFill/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symmetry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11560" y="4826550"/>
            <a:ext cx="3308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no scale symmetry</a:t>
            </a:r>
          </a:p>
        </p:txBody>
      </p:sp>
      <p:sp>
        <p:nvSpPr>
          <p:cNvPr id="9" name="Rechteck 8"/>
          <p:cNvSpPr/>
          <p:nvPr/>
        </p:nvSpPr>
        <p:spPr>
          <a:xfrm>
            <a:off x="5457790" y="4826550"/>
            <a:ext cx="2778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scale symmetry</a:t>
            </a:r>
            <a:endParaRPr lang="en-US" sz="2800" dirty="0"/>
          </a:p>
        </p:txBody>
      </p:sp>
      <p:pic>
        <p:nvPicPr>
          <p:cNvPr id="1026" name="Picture 2" descr="C:\Users\wetteric\Pictures\Cosmobilder\lup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0379" y="2494023"/>
            <a:ext cx="1224136" cy="120902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07504" y="5589240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FF00"/>
                </a:solidFill>
              </a:rPr>
              <a:t>only if no spontaneous symmetry breaking!</a:t>
            </a:r>
            <a:endParaRPr lang="en-US" sz="4000" i="1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193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4000">
                <a:solidFill>
                  <a:srgbClr val="33CCFF"/>
                </a:solidFill>
                <a:effectLst/>
              </a:rPr>
              <a:t>Approximate scale symmetry near fixed points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5038"/>
            <a:ext cx="8229600" cy="4392612"/>
          </a:xfrm>
          <a:solidFill>
            <a:srgbClr val="0033CC"/>
          </a:solidFill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/>
              </a:rPr>
              <a:t>UV : approximate scale invariance of primordial fluctuation spectrum from inflation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effectLst/>
            </a:endParaRPr>
          </a:p>
          <a:p>
            <a:pPr>
              <a:buClr>
                <a:srgbClr val="FFCC00"/>
              </a:buClr>
              <a:defRPr/>
            </a:pPr>
            <a:r>
              <a:rPr lang="en-US" dirty="0">
                <a:solidFill>
                  <a:srgbClr val="FFFF00"/>
                </a:solidFill>
                <a:effectLst/>
              </a:rPr>
              <a:t>IR : </a:t>
            </a:r>
            <a:r>
              <a:rPr lang="en-US" dirty="0" err="1"/>
              <a:t>cosmon</a:t>
            </a:r>
            <a:r>
              <a:rPr lang="en-US" dirty="0"/>
              <a:t> is pseudo Goldstone boson of </a:t>
            </a:r>
          </a:p>
          <a:p>
            <a:pPr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n-US" dirty="0"/>
              <a:t>        spontaneously broken scale symmetry,</a:t>
            </a:r>
          </a:p>
          <a:p>
            <a:pPr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n-US" dirty="0"/>
              <a:t>        tiny mass,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>
                <a:solidFill>
                  <a:srgbClr val="FFFF00"/>
                </a:solidFill>
                <a:effectLst/>
              </a:rPr>
              <a:t>        responsible for dynamical Dark Energy</a:t>
            </a:r>
          </a:p>
        </p:txBody>
      </p:sp>
    </p:spTree>
    <p:extLst>
      <p:ext uri="{BB962C8B-B14F-4D97-AF65-F5344CB8AC3E}">
        <p14:creationId xmlns:p14="http://schemas.microsoft.com/office/powerpoint/2010/main" val="1892406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4000">
                <a:solidFill>
                  <a:srgbClr val="33CCFF"/>
                </a:solidFill>
              </a:rPr>
              <a:t>Possible consequences of </a:t>
            </a:r>
            <a:br>
              <a:rPr lang="de-DE" sz="4000">
                <a:solidFill>
                  <a:srgbClr val="33CCFF"/>
                </a:solidFill>
              </a:rPr>
            </a:br>
            <a:r>
              <a:rPr lang="de-DE" sz="4000">
                <a:solidFill>
                  <a:srgbClr val="33CCFF"/>
                </a:solidFill>
              </a:rPr>
              <a:t>crossover in quantum gravity</a:t>
            </a:r>
          </a:p>
        </p:txBody>
      </p:sp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908448"/>
            <a:ext cx="4535487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0" name="Text Box 4"/>
          <p:cNvSpPr txBox="1">
            <a:spLocks noChangeArrowheads="1"/>
          </p:cNvSpPr>
          <p:nvPr/>
        </p:nvSpPr>
        <p:spPr bwMode="auto">
          <a:xfrm>
            <a:off x="468313" y="4932363"/>
            <a:ext cx="86280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Realistic model for inflation and dark energy</a:t>
            </a:r>
          </a:p>
          <a:p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 single scalar field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09" y="2030685"/>
            <a:ext cx="3517900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891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3E78-57FA-8A47-BFCC-ED4A62A56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symmetric standard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BCA63-3169-B242-B62A-9B594C8CD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440362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Replace all mass scales by scalar field  𝜒</a:t>
            </a:r>
          </a:p>
          <a:p>
            <a:pPr marL="0" indent="0">
              <a:buNone/>
            </a:pPr>
            <a:r>
              <a:rPr lang="en-US" sz="2400" dirty="0"/>
              <a:t>(1) Higgs potential </a:t>
            </a:r>
          </a:p>
          <a:p>
            <a:pPr marL="571500" indent="-571500">
              <a:buFont typeface="+mj-lt"/>
              <a:buAutoNum type="arabicParenBoth"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(2) Strong gauge coupling, normalized at          , is independent of 𝜒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(3) Similar for all dimensionless couplings</a:t>
            </a:r>
          </a:p>
          <a:p>
            <a:pPr marL="0" indent="0">
              <a:buNone/>
            </a:pPr>
            <a:r>
              <a:rPr lang="en-US" i="1" dirty="0">
                <a:solidFill>
                  <a:srgbClr val="FFFF00"/>
                </a:solidFill>
              </a:rPr>
              <a:t>      Quantum effective action for standard model does </a:t>
            </a:r>
          </a:p>
          <a:p>
            <a:pPr marL="0" indent="0">
              <a:buNone/>
            </a:pPr>
            <a:r>
              <a:rPr lang="en-US" i="1" dirty="0">
                <a:solidFill>
                  <a:srgbClr val="FFFF00"/>
                </a:solidFill>
              </a:rPr>
              <a:t>               not involve intrinsic mass or length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FF00"/>
                </a:solidFill>
              </a:rPr>
              <a:t>                       Quantum scale symmetry</a:t>
            </a:r>
          </a:p>
          <a:p>
            <a:pPr marL="0" indent="0">
              <a:buNone/>
            </a:pPr>
            <a:r>
              <a:rPr lang="en-US" sz="2800" dirty="0"/>
              <a:t>For      :       massless Goldstone boson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6EB7FC-53F9-EB43-81CE-3A7793D5E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2132856"/>
            <a:ext cx="2232248" cy="5838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00B66C-C2A5-AF41-A732-1DE553357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2197771"/>
            <a:ext cx="1239822" cy="565533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C8513A10-33C7-7741-9B0D-42C629FF1DB8}"/>
              </a:ext>
            </a:extLst>
          </p:cNvPr>
          <p:cNvSpPr/>
          <p:nvPr/>
        </p:nvSpPr>
        <p:spPr bwMode="auto">
          <a:xfrm>
            <a:off x="5436096" y="2276871"/>
            <a:ext cx="648072" cy="28376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BBC33F-AE70-074E-B6EC-833FE4633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184" y="3429000"/>
            <a:ext cx="1502775" cy="5760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C83F0C-2E4C-7446-A41D-7967BC9B6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5916" y="3399192"/>
            <a:ext cx="1944216" cy="5929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7C400D-671D-AD45-A92D-1C83E92869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0266" y="3412987"/>
            <a:ext cx="2004650" cy="5791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B7F0E1-7902-6349-844F-897C626137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2144" y="6341003"/>
            <a:ext cx="1053592" cy="400365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D5EA4231-DE6D-3A43-827F-E6C93775BAD0}"/>
              </a:ext>
            </a:extLst>
          </p:cNvPr>
          <p:cNvSpPr/>
          <p:nvPr/>
        </p:nvSpPr>
        <p:spPr bwMode="auto">
          <a:xfrm>
            <a:off x="2906401" y="3595553"/>
            <a:ext cx="648072" cy="28376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CBA52C-C1C5-0B44-8CD9-30EDB75FDE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6096" y="2921287"/>
            <a:ext cx="633297" cy="30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10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9C7D3-8011-9F4D-80F9-708FE925D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Two scale symmetries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AB573-2937-CE42-8E8D-FCBFE6E95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752528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Gravity scale symmetry:</a:t>
            </a:r>
          </a:p>
          <a:p>
            <a:pPr marL="0" indent="0">
              <a:buNone/>
            </a:pPr>
            <a:r>
              <a:rPr lang="en-US" dirty="0"/>
              <a:t>      includes transformation of metric and scalar</a:t>
            </a:r>
          </a:p>
          <a:p>
            <a:pPr marL="0" indent="0">
              <a:buNone/>
            </a:pPr>
            <a:r>
              <a:rPr lang="en-US" dirty="0"/>
              <a:t>      singlet</a:t>
            </a:r>
          </a:p>
          <a:p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Particle scale symmetry:</a:t>
            </a:r>
          </a:p>
          <a:p>
            <a:pPr marL="0" indent="0">
              <a:buNone/>
            </a:pPr>
            <a:r>
              <a:rPr lang="en-US" dirty="0"/>
              <a:t>       metric and scalar singlet kept fixed</a:t>
            </a:r>
          </a:p>
          <a:p>
            <a:pPr marL="0" indent="0">
              <a:buNone/>
            </a:pPr>
            <a:r>
              <a:rPr lang="en-US" dirty="0"/>
              <a:t>       relative scaling of momenta with respect to     </a:t>
            </a:r>
          </a:p>
          <a:p>
            <a:pPr marL="0" indent="0">
              <a:buNone/>
            </a:pPr>
            <a:r>
              <a:rPr lang="en-US" dirty="0"/>
              <a:t>       Planck mass</a:t>
            </a:r>
          </a:p>
        </p:txBody>
      </p:sp>
    </p:spTree>
    <p:extLst>
      <p:ext uri="{BB962C8B-B14F-4D97-AF65-F5344CB8AC3E}">
        <p14:creationId xmlns:p14="http://schemas.microsoft.com/office/powerpoint/2010/main" val="20784483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2592288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variable gravity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899592" y="4437112"/>
            <a:ext cx="76631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“Newton’s constant is not constant </a:t>
            </a:r>
            <a:r>
              <a:rPr lang="mr-IN" i="1" dirty="0">
                <a:solidFill>
                  <a:srgbClr val="FFFF00"/>
                </a:solidFill>
              </a:rPr>
              <a:t>–</a:t>
            </a:r>
            <a:endParaRPr lang="en-US" i="1" dirty="0">
              <a:solidFill>
                <a:srgbClr val="FFFF00"/>
              </a:solidFill>
            </a:endParaRPr>
          </a:p>
          <a:p>
            <a:r>
              <a:rPr lang="en-US" i="1" dirty="0">
                <a:solidFill>
                  <a:srgbClr val="00FF00"/>
                </a:solidFill>
              </a:rPr>
              <a:t>and</a:t>
            </a:r>
            <a:r>
              <a:rPr lang="en-US" i="1" dirty="0">
                <a:solidFill>
                  <a:srgbClr val="FFFF00"/>
                </a:solidFill>
              </a:rPr>
              <a:t> particle masses are not constant”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078D5D-A2F7-9644-8E71-B3F2E1315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5986E0-5D50-A041-8DCB-56058F7DF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4248472" cy="141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974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582738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Variable Gravity</a:t>
            </a: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2565400"/>
            <a:ext cx="8672513" cy="1223963"/>
          </a:xfrm>
          <a:noFill/>
        </p:spPr>
      </p:pic>
      <p:sp>
        <p:nvSpPr>
          <p:cNvPr id="7" name="Textfeld 6"/>
          <p:cNvSpPr txBox="1"/>
          <p:nvPr/>
        </p:nvSpPr>
        <p:spPr>
          <a:xfrm>
            <a:off x="1692275" y="4292600"/>
            <a:ext cx="597535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quantum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,</a:t>
            </a: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variation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yields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equations</a:t>
            </a:r>
            <a:endParaRPr lang="de-DE" dirty="0">
              <a:solidFill>
                <a:srgbClr val="FFFF00"/>
              </a:solidFill>
            </a:endParaRP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 cstate="print"/>
          <a:srcRect l="94664"/>
          <a:stretch>
            <a:fillRect/>
          </a:stretch>
        </p:blipFill>
        <p:spPr bwMode="auto">
          <a:xfrm>
            <a:off x="7308850" y="5732463"/>
            <a:ext cx="2873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3" cstate="print"/>
          <a:srcRect r="70155"/>
          <a:stretch>
            <a:fillRect/>
          </a:stretch>
        </p:blipFill>
        <p:spPr bwMode="auto">
          <a:xfrm>
            <a:off x="4284663" y="5699125"/>
            <a:ext cx="180022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6227763" y="5805488"/>
            <a:ext cx="11652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M</a:t>
            </a:r>
            <a:r>
              <a:rPr lang="en-US" baseline="30000" dirty="0"/>
              <a:t>2</a:t>
            </a:r>
            <a:r>
              <a:rPr lang="en-US" dirty="0"/>
              <a:t> R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331913" y="5876925"/>
            <a:ext cx="28797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/>
              <a:t>Einstein gravity :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582738"/>
          </a:xfrm>
        </p:spPr>
        <p:txBody>
          <a:bodyPr/>
          <a:lstStyle/>
          <a:p>
            <a:pPr>
              <a:defRPr/>
            </a:pPr>
            <a:r>
              <a:rPr lang="de-DE" sz="4000" dirty="0" err="1">
                <a:solidFill>
                  <a:srgbClr val="33CCFF"/>
                </a:solidFill>
              </a:rPr>
              <a:t>Scale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symmetry</a:t>
            </a:r>
            <a:r>
              <a:rPr lang="de-DE" sz="4000" dirty="0">
                <a:solidFill>
                  <a:srgbClr val="33CCFF"/>
                </a:solidFill>
              </a:rPr>
              <a:t> in variable </a:t>
            </a:r>
            <a:r>
              <a:rPr lang="de-DE" sz="4000" dirty="0" err="1">
                <a:solidFill>
                  <a:srgbClr val="33CCFF"/>
                </a:solidFill>
              </a:rPr>
              <a:t>gravity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br>
              <a:rPr lang="de-DE" sz="4000" dirty="0">
                <a:solidFill>
                  <a:srgbClr val="33CCFF"/>
                </a:solidFill>
              </a:rPr>
            </a:br>
            <a:r>
              <a:rPr lang="de-DE" sz="4000" dirty="0">
                <a:solidFill>
                  <a:srgbClr val="33CCFF"/>
                </a:solidFill>
              </a:rPr>
              <a:t>( IR </a:t>
            </a:r>
            <a:r>
              <a:rPr lang="mr-IN" sz="4000" dirty="0">
                <a:solidFill>
                  <a:srgbClr val="33CCFF"/>
                </a:solidFill>
              </a:rPr>
              <a:t>–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fixed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point</a:t>
            </a:r>
            <a:r>
              <a:rPr lang="de-DE" sz="4000" dirty="0">
                <a:solidFill>
                  <a:srgbClr val="33CCFF"/>
                </a:solidFill>
              </a:rPr>
              <a:t> )</a:t>
            </a: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2565400"/>
            <a:ext cx="8672513" cy="1223963"/>
          </a:xfrm>
          <a:noFill/>
        </p:spPr>
      </p:pic>
      <p:sp>
        <p:nvSpPr>
          <p:cNvPr id="7" name="Textfeld 6"/>
          <p:cNvSpPr txBox="1"/>
          <p:nvPr/>
        </p:nvSpPr>
        <p:spPr>
          <a:xfrm>
            <a:off x="1692275" y="4292600"/>
            <a:ext cx="597535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quantum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,</a:t>
            </a: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variation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yields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equations</a:t>
            </a:r>
            <a:endParaRPr lang="de-DE" dirty="0">
              <a:solidFill>
                <a:srgbClr val="FFFF00"/>
              </a:solidFill>
            </a:endParaRP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 cstate="print"/>
          <a:srcRect l="94664"/>
          <a:stretch>
            <a:fillRect/>
          </a:stretch>
        </p:blipFill>
        <p:spPr bwMode="auto">
          <a:xfrm>
            <a:off x="7308850" y="5732463"/>
            <a:ext cx="2873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3" cstate="print"/>
          <a:srcRect r="70155"/>
          <a:stretch>
            <a:fillRect/>
          </a:stretch>
        </p:blipFill>
        <p:spPr bwMode="auto">
          <a:xfrm>
            <a:off x="4284663" y="5699125"/>
            <a:ext cx="180022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6227763" y="5805488"/>
            <a:ext cx="11652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M</a:t>
            </a:r>
            <a:r>
              <a:rPr lang="en-US" baseline="30000" dirty="0"/>
              <a:t>2</a:t>
            </a:r>
            <a:r>
              <a:rPr lang="en-US" dirty="0"/>
              <a:t> R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331913" y="5876925"/>
            <a:ext cx="28797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/>
              <a:t>Einstein gravity :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851920" y="2852936"/>
            <a:ext cx="648072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>
            <a:off x="5724128" y="2852936"/>
            <a:ext cx="648072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5724128" y="2852936"/>
            <a:ext cx="648072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H="1">
            <a:off x="3851920" y="2852936"/>
            <a:ext cx="648072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569797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 Variable Gravity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0825" y="2132855"/>
            <a:ext cx="8642350" cy="3383707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Scalar field coupled to gravity</a:t>
            </a: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Effective Planck mass depends on scalar field</a:t>
            </a: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Simple quadratic scalar potential involves intrinsic mass </a:t>
            </a:r>
            <a:r>
              <a:rPr lang="el-GR" sz="2800" dirty="0">
                <a:solidFill>
                  <a:srgbClr val="FFFF00"/>
                </a:solidFill>
              </a:rPr>
              <a:t>μ</a:t>
            </a:r>
            <a:endParaRPr lang="en-US" sz="28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Nucleon and electron mass proportional to dynamical Planck mass</a:t>
            </a: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8237" y="5031581"/>
            <a:ext cx="6867525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2002234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symmetry in 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elementary particle physics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75656" y="3212977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proton mass  ,  electron mass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9552" y="5013176"/>
            <a:ext cx="8136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scales are present in particle physics,</a:t>
            </a:r>
          </a:p>
          <a:p>
            <a:r>
              <a:rPr lang="en-US" dirty="0"/>
              <a:t>but very small as compared to Planck mass</a:t>
            </a:r>
          </a:p>
        </p:txBody>
      </p:sp>
    </p:spTree>
    <p:extLst>
      <p:ext uri="{BB962C8B-B14F-4D97-AF65-F5344CB8AC3E}">
        <p14:creationId xmlns:p14="http://schemas.microsoft.com/office/powerpoint/2010/main" val="7365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 sz="4000" dirty="0" err="1">
                <a:solidFill>
                  <a:srgbClr val="33CCFF"/>
                </a:solidFill>
              </a:rPr>
              <a:t>Kinetial</a:t>
            </a:r>
            <a:r>
              <a:rPr lang="de-DE" sz="4000" dirty="0">
                <a:solidFill>
                  <a:srgbClr val="33CCFF"/>
                </a:solidFill>
              </a:rPr>
              <a:t> B : </a:t>
            </a:r>
            <a:br>
              <a:rPr lang="de-DE" sz="4000" dirty="0">
                <a:solidFill>
                  <a:srgbClr val="33CCFF"/>
                </a:solidFill>
              </a:rPr>
            </a:br>
            <a:r>
              <a:rPr lang="de-DE" sz="4000" dirty="0" err="1">
                <a:solidFill>
                  <a:srgbClr val="33CCFF"/>
                </a:solidFill>
              </a:rPr>
              <a:t>Crossover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between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two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fixed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points</a:t>
            </a:r>
            <a:endParaRPr lang="de-DE" sz="4000" dirty="0">
              <a:solidFill>
                <a:srgbClr val="33CCFF"/>
              </a:solidFill>
            </a:endParaRPr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588125" y="2616200"/>
            <a:ext cx="2376488" cy="855663"/>
          </a:xfrm>
          <a:noFill/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738" y="4214902"/>
            <a:ext cx="496887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971550" y="5229225"/>
            <a:ext cx="7902575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m :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scale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of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crossover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can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be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exponentially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larger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than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intrinsic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scale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l-GR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μ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851275" y="1844824"/>
            <a:ext cx="27368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assumption</a:t>
            </a:r>
            <a:r>
              <a:rPr lang="de-DE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: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running</a:t>
            </a: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coupling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obeys</a:t>
            </a: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flow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equation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4292600"/>
            <a:ext cx="184150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endParaRPr lang="de-DE" dirty="0"/>
          </a:p>
        </p:txBody>
      </p:sp>
      <p:pic>
        <p:nvPicPr>
          <p:cNvPr id="1332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2205038"/>
            <a:ext cx="3302000" cy="271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37242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33CCFF"/>
                </a:solidFill>
                <a:effectLst/>
              </a:rPr>
              <a:t>Four-parameter model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229600" cy="4281488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>
                <a:solidFill>
                  <a:srgbClr val="FFFF00"/>
                </a:solidFill>
                <a:effectLst/>
              </a:rPr>
              <a:t>model has four dimensionless parameters</a:t>
            </a:r>
          </a:p>
          <a:p>
            <a:pPr>
              <a:lnSpc>
                <a:spcPct val="80000"/>
              </a:lnSpc>
            </a:pPr>
            <a:r>
              <a:rPr lang="en-US" sz="2800">
                <a:effectLst/>
              </a:rPr>
              <a:t>three in kinetial :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>
                <a:effectLst/>
              </a:rPr>
              <a:t>     </a:t>
            </a:r>
            <a:r>
              <a:rPr lang="el-GR" sz="2800">
                <a:solidFill>
                  <a:srgbClr val="00FF00"/>
                </a:solidFill>
                <a:effectLst/>
              </a:rPr>
              <a:t>σ</a:t>
            </a:r>
            <a:r>
              <a:rPr lang="en-US" sz="2800">
                <a:solidFill>
                  <a:srgbClr val="00FF00"/>
                </a:solidFill>
                <a:effectLst/>
              </a:rPr>
              <a:t> ~ 2.5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>
                <a:solidFill>
                  <a:srgbClr val="00FF00"/>
                </a:solidFill>
                <a:effectLst/>
              </a:rPr>
              <a:t>     </a:t>
            </a:r>
            <a:r>
              <a:rPr lang="el-GR" sz="2800">
                <a:solidFill>
                  <a:srgbClr val="00FF00"/>
                </a:solidFill>
                <a:effectLst/>
              </a:rPr>
              <a:t>κ</a:t>
            </a:r>
            <a:r>
              <a:rPr lang="en-US" sz="2800">
                <a:solidFill>
                  <a:srgbClr val="00FF00"/>
                </a:solidFill>
                <a:effectLst/>
              </a:rPr>
              <a:t> ~ 0.5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>
                <a:solidFill>
                  <a:srgbClr val="00FF00"/>
                </a:solidFill>
                <a:effectLst/>
              </a:rPr>
              <a:t>     c</a:t>
            </a:r>
            <a:r>
              <a:rPr lang="en-US" sz="2800" baseline="-25000">
                <a:solidFill>
                  <a:srgbClr val="00FF00"/>
                </a:solidFill>
                <a:effectLst/>
              </a:rPr>
              <a:t>t</a:t>
            </a:r>
            <a:r>
              <a:rPr lang="en-US" sz="2800">
                <a:solidFill>
                  <a:srgbClr val="00FF00"/>
                </a:solidFill>
                <a:effectLst/>
              </a:rPr>
              <a:t> ~ 14</a:t>
            </a:r>
            <a:r>
              <a:rPr lang="en-US" sz="2800">
                <a:effectLst/>
              </a:rPr>
              <a:t>    ( or m/</a:t>
            </a:r>
            <a:r>
              <a:rPr lang="el-GR" sz="2800">
                <a:effectLst/>
              </a:rPr>
              <a:t>μ</a:t>
            </a:r>
            <a:r>
              <a:rPr lang="en-US" sz="2800">
                <a:effectLst/>
              </a:rPr>
              <a:t> )</a:t>
            </a:r>
            <a:endParaRPr lang="el-GR" sz="2800">
              <a:effectLst/>
            </a:endParaRPr>
          </a:p>
          <a:p>
            <a:pPr>
              <a:lnSpc>
                <a:spcPct val="80000"/>
              </a:lnSpc>
            </a:pPr>
            <a:r>
              <a:rPr lang="en-US" sz="2800">
                <a:effectLst/>
              </a:rPr>
              <a:t>one parameter for growth rate of neutrino mass over electron mass : </a:t>
            </a:r>
            <a:r>
              <a:rPr lang="el-GR" sz="2800">
                <a:solidFill>
                  <a:srgbClr val="00FF00"/>
                </a:solidFill>
                <a:effectLst/>
              </a:rPr>
              <a:t>γ</a:t>
            </a:r>
            <a:r>
              <a:rPr lang="en-US" sz="2800">
                <a:solidFill>
                  <a:srgbClr val="00FF00"/>
                </a:solidFill>
                <a:effectLst/>
              </a:rPr>
              <a:t> ~ 8</a:t>
            </a:r>
          </a:p>
          <a:p>
            <a:pPr>
              <a:lnSpc>
                <a:spcPct val="80000"/>
              </a:lnSpc>
            </a:pPr>
            <a:r>
              <a:rPr lang="en-US" sz="2800">
                <a:solidFill>
                  <a:srgbClr val="FFFF00"/>
                </a:solidFill>
                <a:effectLst/>
              </a:rPr>
              <a:t>+ standard model particles and dark matter : sufficient for realistic cosmology from inflation to dark energy</a:t>
            </a:r>
          </a:p>
          <a:p>
            <a:pPr>
              <a:lnSpc>
                <a:spcPct val="80000"/>
              </a:lnSpc>
            </a:pPr>
            <a:r>
              <a:rPr lang="en-US" sz="2800">
                <a:solidFill>
                  <a:srgbClr val="FFFF00"/>
                </a:solidFill>
                <a:effectLst/>
              </a:rPr>
              <a:t>no more free parameters than </a:t>
            </a:r>
            <a:r>
              <a:rPr lang="el-GR" sz="2800">
                <a:solidFill>
                  <a:srgbClr val="FFFF00"/>
                </a:solidFill>
                <a:effectLst/>
              </a:rPr>
              <a:t>Λ</a:t>
            </a:r>
            <a:r>
              <a:rPr lang="en-US" sz="2800">
                <a:solidFill>
                  <a:srgbClr val="FFFF00"/>
                </a:solidFill>
                <a:effectLst/>
              </a:rPr>
              <a:t>CDM</a:t>
            </a:r>
            <a:endParaRPr lang="el-GR" sz="2800"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152649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4000" dirty="0">
                <a:solidFill>
                  <a:srgbClr val="33CCFF"/>
                </a:solidFill>
                <a:effectLst/>
              </a:rPr>
              <a:t>Cosmology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3688" y="1844824"/>
            <a:ext cx="6923112" cy="4281339"/>
          </a:xfrm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4400" i="1" dirty="0">
                <a:solidFill>
                  <a:srgbClr val="FFFF00"/>
                </a:solidFill>
                <a:effectLst/>
              </a:rPr>
              <a:t>Add matter and radiation (standard model + dark matter)</a:t>
            </a:r>
          </a:p>
          <a:p>
            <a:pPr>
              <a:buFont typeface="Wingdings" pitchFamily="2" charset="2"/>
              <a:buNone/>
            </a:pPr>
            <a:r>
              <a:rPr lang="en-US" sz="4400" i="1" dirty="0">
                <a:solidFill>
                  <a:srgbClr val="FFFF00"/>
                </a:solidFill>
                <a:effectLst/>
              </a:rPr>
              <a:t>Solve field equations…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4720817"/>
            <a:ext cx="5118199" cy="722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9168" y="5661248"/>
            <a:ext cx="3909532" cy="682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22960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4000">
                <a:solidFill>
                  <a:srgbClr val="33CCFF"/>
                </a:solidFill>
                <a:effectLst/>
              </a:rPr>
              <a:t>Model is compatible with </a:t>
            </a:r>
            <a:br>
              <a:rPr lang="en-US" sz="4000">
                <a:solidFill>
                  <a:srgbClr val="33CCFF"/>
                </a:solidFill>
                <a:effectLst/>
              </a:rPr>
            </a:br>
            <a:r>
              <a:rPr lang="en-US" sz="4000">
                <a:solidFill>
                  <a:srgbClr val="33CCFF"/>
                </a:solidFill>
                <a:effectLst/>
              </a:rPr>
              <a:t>present observations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>
                <a:effectLst/>
              </a:rPr>
              <a:t>Together with variation of neutrino mass over electron mass in present cosmological epoch :</a:t>
            </a:r>
          </a:p>
          <a:p>
            <a:pPr>
              <a:buFont typeface="Wingdings" pitchFamily="2" charset="2"/>
              <a:buNone/>
            </a:pPr>
            <a:r>
              <a:rPr lang="en-US" dirty="0">
                <a:effectLst/>
              </a:rPr>
              <a:t>  </a:t>
            </a:r>
            <a:r>
              <a:rPr lang="en-US" dirty="0">
                <a:solidFill>
                  <a:srgbClr val="FFFF00"/>
                </a:solidFill>
                <a:effectLst/>
              </a:rPr>
              <a:t>model is compatible with all present observations, including inflation and dark energy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4149725"/>
            <a:ext cx="663098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350" y="5300663"/>
            <a:ext cx="5975350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50828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3" cstate="print"/>
          <a:srcRect l="6898" t="58334" r="2069" b="1338"/>
          <a:stretch>
            <a:fillRect/>
          </a:stretch>
        </p:blipFill>
        <p:spPr bwMode="auto">
          <a:xfrm>
            <a:off x="971550" y="1484313"/>
            <a:ext cx="73136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63713" y="6021388"/>
            <a:ext cx="674211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Sonntagszeitung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Zürich ,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Laukenmann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Strange </a:t>
            </a:r>
            <a:r>
              <a:rPr lang="de-DE" dirty="0" err="1">
                <a:solidFill>
                  <a:srgbClr val="33CCFF"/>
                </a:solidFill>
              </a:rPr>
              <a:t>evolution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of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Universe</a:t>
            </a:r>
            <a:endParaRPr lang="de-DE" dirty="0">
              <a:solidFill>
                <a:srgbClr val="33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7138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87350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6162"/>
          </a:xfrm>
        </p:spPr>
        <p:txBody>
          <a:bodyPr/>
          <a:lstStyle/>
          <a:p>
            <a:pPr>
              <a:defRPr/>
            </a:pPr>
            <a:r>
              <a:rPr lang="de-DE" sz="4800" dirty="0" err="1">
                <a:solidFill>
                  <a:srgbClr val="FFFF00"/>
                </a:solidFill>
              </a:rPr>
              <a:t>Expanding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Universe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or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shrinking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atoms</a:t>
            </a:r>
            <a:r>
              <a:rPr lang="de-DE" sz="4800" dirty="0">
                <a:solidFill>
                  <a:srgbClr val="FFFF00"/>
                </a:solidFill>
              </a:rPr>
              <a:t> ?</a:t>
            </a:r>
            <a:br>
              <a:rPr lang="de-DE" sz="6000" dirty="0">
                <a:solidFill>
                  <a:srgbClr val="FFFF00"/>
                </a:solidFill>
              </a:rPr>
            </a:br>
            <a:endParaRPr lang="de-DE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4880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Do we know that the 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Universe expands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3600"/>
            <a:ext cx="8362950" cy="1582738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dirty="0"/>
              <a:t>instead of </a:t>
            </a:r>
            <a:r>
              <a:rPr lang="en-US" dirty="0" err="1"/>
              <a:t>redshift</a:t>
            </a:r>
            <a:r>
              <a:rPr lang="en-US" dirty="0"/>
              <a:t> due to expansion :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/>
              <a:t>  </a:t>
            </a:r>
            <a:r>
              <a:rPr lang="en-US" dirty="0">
                <a:solidFill>
                  <a:srgbClr val="FFFF00"/>
                </a:solidFill>
              </a:rPr>
              <a:t>smaller frequencies have been emitted in the past, because electron mass was smaller !</a:t>
            </a:r>
          </a:p>
        </p:txBody>
      </p:sp>
      <p:pic>
        <p:nvPicPr>
          <p:cNvPr id="6148" name="Picture 2" descr="C:\Users\wetteric\Pictures\Cosmobilder\redshift 1.jpg"/>
          <p:cNvPicPr>
            <a:picLocks noChangeAspect="1" noChangeArrowheads="1"/>
          </p:cNvPicPr>
          <p:nvPr/>
        </p:nvPicPr>
        <p:blipFill>
          <a:blip r:embed="rId3" cstate="print"/>
          <a:srcRect t="11176" r="20589" b="12830"/>
          <a:stretch>
            <a:fillRect/>
          </a:stretch>
        </p:blipFill>
        <p:spPr bwMode="auto">
          <a:xfrm>
            <a:off x="2627313" y="4005263"/>
            <a:ext cx="4033837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26808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42617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33CCFF"/>
                </a:solidFill>
              </a:rPr>
              <a:t>Why do we see </a:t>
            </a:r>
            <a:r>
              <a:rPr lang="en-US" sz="4000" dirty="0" err="1">
                <a:solidFill>
                  <a:srgbClr val="33CCFF"/>
                </a:solidFill>
              </a:rPr>
              <a:t>redshift</a:t>
            </a:r>
            <a:r>
              <a:rPr lang="en-US" sz="4000" dirty="0">
                <a:solidFill>
                  <a:srgbClr val="33CCFF"/>
                </a:solidFill>
              </a:rPr>
              <a:t> of 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4000" dirty="0">
                <a:solidFill>
                  <a:srgbClr val="33CCFF"/>
                </a:solidFill>
              </a:rPr>
              <a:t>photons emitted in the distant past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3600"/>
            <a:ext cx="8362950" cy="1582738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dirty="0"/>
              <a:t> photons are more red because they have been </a:t>
            </a:r>
            <a:r>
              <a:rPr lang="en-US" dirty="0">
                <a:solidFill>
                  <a:srgbClr val="FFFF00"/>
                </a:solidFill>
              </a:rPr>
              <a:t>emitted</a:t>
            </a:r>
            <a:r>
              <a:rPr lang="en-US" dirty="0"/>
              <a:t> with longer wavelength</a:t>
            </a:r>
          </a:p>
        </p:txBody>
      </p:sp>
      <p:pic>
        <p:nvPicPr>
          <p:cNvPr id="6148" name="Picture 2" descr="C:\Users\wetteric\Pictures\Cosmobilder\redshift 1.jpg"/>
          <p:cNvPicPr>
            <a:picLocks noChangeAspect="1" noChangeArrowheads="1"/>
          </p:cNvPicPr>
          <p:nvPr/>
        </p:nvPicPr>
        <p:blipFill>
          <a:blip r:embed="rId3" cstate="print"/>
          <a:srcRect t="11176" r="20589" b="12830"/>
          <a:stretch>
            <a:fillRect/>
          </a:stretch>
        </p:blipFill>
        <p:spPr bwMode="auto">
          <a:xfrm>
            <a:off x="971600" y="3789040"/>
            <a:ext cx="4033837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5364088" y="4005064"/>
            <a:ext cx="3430747" cy="2134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frequency ~ mass</a:t>
            </a:r>
          </a:p>
          <a:p>
            <a:endParaRPr lang="en-US" dirty="0"/>
          </a:p>
          <a:p>
            <a:r>
              <a:rPr lang="en-US" dirty="0"/>
              <a:t>wavelength ~ </a:t>
            </a:r>
          </a:p>
          <a:p>
            <a:r>
              <a:rPr lang="en-US" dirty="0"/>
              <a:t>             </a:t>
            </a:r>
            <a:r>
              <a:rPr lang="en-US" dirty="0" err="1"/>
              <a:t>atomsize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433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What is increasing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6013" y="2349500"/>
            <a:ext cx="6677025" cy="30464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Ratio of distance between galaxies 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over size of atoms !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atom size constant : expanding geometry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alternative : shrinking size of atoms</a:t>
            </a:r>
          </a:p>
        </p:txBody>
      </p:sp>
    </p:spTree>
    <p:extLst>
      <p:ext uri="{BB962C8B-B14F-4D97-AF65-F5344CB8AC3E}">
        <p14:creationId xmlns:p14="http://schemas.microsoft.com/office/powerpoint/2010/main" val="4380560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How can  particle masses</a:t>
            </a:r>
            <a:br>
              <a:rPr lang="en-US">
                <a:solidFill>
                  <a:srgbClr val="33CCFF"/>
                </a:solidFill>
              </a:rPr>
            </a:br>
            <a:r>
              <a:rPr lang="en-US">
                <a:solidFill>
                  <a:srgbClr val="33CCFF"/>
                </a:solidFill>
              </a:rPr>
              <a:t>change with time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395288" y="1988839"/>
            <a:ext cx="8425184" cy="453578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Particle masses are proportional to scalar field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. </a:t>
            </a:r>
            <a:r>
              <a:rPr lang="en-US" dirty="0"/>
              <a:t>Similar to Higgs field.</a:t>
            </a:r>
          </a:p>
          <a:p>
            <a:pPr>
              <a:defRPr/>
            </a:pPr>
            <a:r>
              <a:rPr lang="en-US" dirty="0">
                <a:solidFill>
                  <a:srgbClr val="00FF00"/>
                </a:solidFill>
              </a:rPr>
              <a:t>Scalar field varies with time.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Ratios of particle masses are independent of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and therefore remain constant.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Compatibility with observational bounds on time dependence of particle mass ratios.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Dimensionless couplings are independent of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1476169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25536-D640-7049-9E5B-42AE3B459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symmetry and Fermi 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6D967-4539-2C4C-93D0-17BA64F6F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lang="en-US" sz="2400" dirty="0"/>
              <a:t>Vacuum electroweak phase transition is (almost) second order</a:t>
            </a:r>
          </a:p>
          <a:p>
            <a:r>
              <a:rPr lang="en-US" sz="2400" dirty="0"/>
              <a:t>Critical surface of second order phase transition:                    exact fixed point, </a:t>
            </a:r>
            <a:r>
              <a:rPr lang="en-US" sz="2400" b="1" dirty="0">
                <a:solidFill>
                  <a:srgbClr val="FFFF00"/>
                </a:solidFill>
              </a:rPr>
              <a:t>quantum scale symmetry</a:t>
            </a:r>
          </a:p>
          <a:p>
            <a:r>
              <a:rPr lang="en-US" sz="2400" dirty="0"/>
              <a:t>Scale symmetry guarantees </a:t>
            </a:r>
            <a:r>
              <a:rPr lang="en-US" sz="2400" b="1" dirty="0">
                <a:solidFill>
                  <a:srgbClr val="FFFF00"/>
                </a:solidFill>
              </a:rPr>
              <a:t>“naturalness” </a:t>
            </a:r>
            <a:r>
              <a:rPr lang="en-US" sz="2400" dirty="0"/>
              <a:t>of small               (gauge hierarchy) 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No fine tuning for </a:t>
            </a:r>
            <a:r>
              <a:rPr lang="en-US" sz="2400" dirty="0" err="1"/>
              <a:t>renormalisation</a:t>
            </a:r>
            <a:r>
              <a:rPr lang="en-US" sz="2400" dirty="0"/>
              <a:t> group improved perturbation theory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6E0753-81F5-C144-B6A8-105707E6C684}"/>
              </a:ext>
            </a:extLst>
          </p:cNvPr>
          <p:cNvSpPr txBox="1"/>
          <p:nvPr/>
        </p:nvSpPr>
        <p:spPr>
          <a:xfrm>
            <a:off x="2915816" y="3933056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C. Wetterich, Phys. Lett.B140(1984)215,</a:t>
            </a:r>
          </a:p>
          <a:p>
            <a:r>
              <a:rPr lang="en-US" sz="1800" dirty="0"/>
              <a:t> W. A. Bardeen, FERMILAB-CONF-95-391-T(1995)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BE8A65-0F35-C74E-9AC7-C83694CAB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3068960"/>
            <a:ext cx="655594" cy="4247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808A15-50AF-7A4B-8E6A-0E1E5BDAB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402" y="5686034"/>
            <a:ext cx="1440160" cy="6442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4E736A-1444-264E-8A54-8181ECB93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5686034"/>
            <a:ext cx="3298371" cy="64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352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87350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6162"/>
          </a:xfrm>
        </p:spPr>
        <p:txBody>
          <a:bodyPr/>
          <a:lstStyle/>
          <a:p>
            <a:pPr>
              <a:defRPr/>
            </a:pPr>
            <a:r>
              <a:rPr lang="de-DE" sz="4800" dirty="0">
                <a:solidFill>
                  <a:srgbClr val="FFFF00"/>
                </a:solidFill>
              </a:rPr>
              <a:t>Hot </a:t>
            </a:r>
            <a:r>
              <a:rPr lang="de-DE" sz="4800" dirty="0" err="1">
                <a:solidFill>
                  <a:srgbClr val="FFFF00"/>
                </a:solidFill>
              </a:rPr>
              <a:t>big</a:t>
            </a:r>
            <a:r>
              <a:rPr lang="de-DE" sz="4800" dirty="0">
                <a:solidFill>
                  <a:srgbClr val="FFFF00"/>
                </a:solidFill>
              </a:rPr>
              <a:t> bang </a:t>
            </a:r>
            <a:r>
              <a:rPr lang="de-DE" sz="4800" dirty="0" err="1">
                <a:solidFill>
                  <a:srgbClr val="FFFF00"/>
                </a:solidFill>
              </a:rPr>
              <a:t>or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freeze</a:t>
            </a:r>
            <a:r>
              <a:rPr lang="de-DE" sz="4800" dirty="0">
                <a:solidFill>
                  <a:srgbClr val="FFFF00"/>
                </a:solidFill>
              </a:rPr>
              <a:t> ?</a:t>
            </a:r>
            <a:br>
              <a:rPr lang="de-DE" sz="6000" dirty="0">
                <a:solidFill>
                  <a:srgbClr val="FFFF00"/>
                </a:solidFill>
              </a:rPr>
            </a:br>
            <a:endParaRPr lang="de-DE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0541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/>
          <a:lstStyle/>
          <a:p>
            <a:r>
              <a:rPr lang="en-US" sz="3600" dirty="0">
                <a:solidFill>
                  <a:srgbClr val="33CCFF"/>
                </a:solidFill>
              </a:rPr>
              <a:t>Do we know that the temperature  was higher in the early Universe than now ?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4864"/>
            <a:ext cx="8363272" cy="3921299"/>
          </a:xfrm>
        </p:spPr>
        <p:txBody>
          <a:bodyPr/>
          <a:lstStyle/>
          <a:p>
            <a:pPr>
              <a:buNone/>
            </a:pPr>
            <a:r>
              <a:rPr lang="en-US" dirty="0"/>
              <a:t>Cosmic microwave radiation , </a:t>
            </a:r>
            <a:r>
              <a:rPr lang="en-US" dirty="0" err="1"/>
              <a:t>nucleosynthesis</a:t>
            </a:r>
            <a:r>
              <a:rPr lang="en-US" dirty="0"/>
              <a:t> 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</a:rPr>
              <a:t>instead of </a:t>
            </a:r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</a:rPr>
              <a:t>higher temperature :</a:t>
            </a:r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</a:rPr>
              <a:t> smaller particle masses</a:t>
            </a:r>
          </a:p>
        </p:txBody>
      </p:sp>
      <p:pic>
        <p:nvPicPr>
          <p:cNvPr id="4" name="Picture 4" descr="sun-nasa"/>
          <p:cNvPicPr>
            <a:picLocks noChangeAspect="1" noChangeArrowheads="1"/>
          </p:cNvPicPr>
          <p:nvPr/>
        </p:nvPicPr>
        <p:blipFill>
          <a:blip r:embed="rId2" cstate="print"/>
          <a:srcRect l="4166" t="25190" r="2757" b="24700"/>
          <a:stretch>
            <a:fillRect/>
          </a:stretch>
        </p:blipFill>
        <p:spPr bwMode="auto">
          <a:xfrm>
            <a:off x="4860032" y="3429000"/>
            <a:ext cx="396081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506250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Hot plasma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Temperature in radiation dominated Universe : T ~ </a:t>
            </a:r>
            <a:r>
              <a:rPr lang="el-GR"/>
              <a:t>χ</a:t>
            </a:r>
            <a:r>
              <a:rPr lang="en-US"/>
              <a:t> </a:t>
            </a:r>
            <a:r>
              <a:rPr lang="el-GR" baseline="30000">
                <a:latin typeface="Arial" pitchFamily="34" charset="0"/>
                <a:cs typeface="Arial" pitchFamily="34" charset="0"/>
              </a:rPr>
              <a:t>½</a:t>
            </a:r>
            <a:r>
              <a:rPr lang="en-US">
                <a:latin typeface="Arial" pitchFamily="34" charset="0"/>
                <a:cs typeface="Arial" pitchFamily="34" charset="0"/>
              </a:rPr>
              <a:t>  </a:t>
            </a:r>
            <a:r>
              <a:rPr lang="en-US"/>
              <a:t> </a:t>
            </a:r>
            <a:r>
              <a:rPr lang="en-US">
                <a:solidFill>
                  <a:srgbClr val="FFFF00"/>
                </a:solidFill>
              </a:rPr>
              <a:t>smaller</a:t>
            </a:r>
            <a:r>
              <a:rPr lang="en-US"/>
              <a:t> than today</a:t>
            </a:r>
          </a:p>
          <a:p>
            <a:pPr>
              <a:defRPr/>
            </a:pPr>
            <a:r>
              <a:rPr lang="en-US"/>
              <a:t>Ratio temperature / particle mass :                     T /m</a:t>
            </a:r>
            <a:r>
              <a:rPr lang="en-US" baseline="-25000"/>
              <a:t>p</a:t>
            </a:r>
            <a:r>
              <a:rPr lang="en-US"/>
              <a:t> ~ </a:t>
            </a:r>
            <a:r>
              <a:rPr lang="el-GR"/>
              <a:t>χ</a:t>
            </a:r>
            <a:r>
              <a:rPr lang="en-US"/>
              <a:t> </a:t>
            </a:r>
            <a:r>
              <a:rPr lang="en-US" b="1" baseline="30000"/>
              <a:t>-</a:t>
            </a:r>
            <a:r>
              <a:rPr lang="el-GR" baseline="30000">
                <a:latin typeface="Arial" pitchFamily="34" charset="0"/>
                <a:cs typeface="Arial" pitchFamily="34" charset="0"/>
              </a:rPr>
              <a:t>½</a:t>
            </a:r>
            <a:r>
              <a:rPr lang="en-US">
                <a:latin typeface="Arial" pitchFamily="34" charset="0"/>
                <a:cs typeface="Arial" pitchFamily="34" charset="0"/>
              </a:rPr>
              <a:t>  </a:t>
            </a:r>
            <a:r>
              <a:rPr lang="en-US"/>
              <a:t> </a:t>
            </a:r>
            <a:r>
              <a:rPr lang="en-US">
                <a:solidFill>
                  <a:srgbClr val="FFFF00"/>
                </a:solidFill>
              </a:rPr>
              <a:t>larger</a:t>
            </a:r>
            <a:r>
              <a:rPr lang="en-US"/>
              <a:t> than today</a:t>
            </a:r>
          </a:p>
          <a:p>
            <a:pPr>
              <a:defRPr/>
            </a:pPr>
            <a:r>
              <a:rPr lang="en-US"/>
              <a:t> T/m</a:t>
            </a:r>
            <a:r>
              <a:rPr lang="en-US" baseline="-25000"/>
              <a:t>p</a:t>
            </a:r>
            <a:r>
              <a:rPr lang="en-US"/>
              <a:t> counts ! This ratio decreases with time.</a:t>
            </a:r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>
                <a:solidFill>
                  <a:srgbClr val="FFFF00"/>
                </a:solidFill>
              </a:rPr>
              <a:t>Nucleosynthesis , CMB emission as in standard cosmology !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686024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Freeze Universe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561259"/>
          </a:xfrm>
        </p:spPr>
        <p:txBody>
          <a:bodyPr/>
          <a:lstStyle/>
          <a:p>
            <a:pPr marL="0" indent="0">
              <a:buNone/>
            </a:pPr>
            <a:r>
              <a:rPr lang="en-US" sz="4000" i="1" dirty="0">
                <a:solidFill>
                  <a:srgbClr val="FFFF00"/>
                </a:solidFill>
              </a:rPr>
              <a:t>The Universe may have started very cold, </a:t>
            </a:r>
          </a:p>
          <a:p>
            <a:pPr marL="0" indent="0">
              <a:buNone/>
            </a:pPr>
            <a:r>
              <a:rPr lang="en-US" sz="4000" i="1" dirty="0">
                <a:solidFill>
                  <a:srgbClr val="FFFF00"/>
                </a:solidFill>
              </a:rPr>
              <a:t>and only later heat up.</a:t>
            </a:r>
          </a:p>
          <a:p>
            <a:pPr marL="0" indent="0">
              <a:buNone/>
            </a:pPr>
            <a:endParaRPr lang="en-US" sz="40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4000" i="1" dirty="0">
                <a:solidFill>
                  <a:srgbClr val="FFFF00"/>
                </a:solidFill>
              </a:rPr>
              <a:t>Freeze picture of the Universe</a:t>
            </a:r>
          </a:p>
        </p:txBody>
      </p:sp>
    </p:spTree>
    <p:extLst>
      <p:ext uri="{BB962C8B-B14F-4D97-AF65-F5344CB8AC3E}">
        <p14:creationId xmlns:p14="http://schemas.microsoft.com/office/powerpoint/2010/main" val="17666206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19256" cy="1570186"/>
          </a:xfrm>
          <a:noFill/>
        </p:spPr>
        <p:txBody>
          <a:bodyPr/>
          <a:lstStyle/>
          <a:p>
            <a:r>
              <a:rPr lang="en-US">
                <a:solidFill>
                  <a:srgbClr val="33CCFF"/>
                </a:solidFill>
                <a:effectLst/>
              </a:rPr>
              <a:t>Big bang or freeze ?</a:t>
            </a:r>
          </a:p>
        </p:txBody>
      </p:sp>
      <p:pic>
        <p:nvPicPr>
          <p:cNvPr id="19459" name="Picture 4" descr="sun-nas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 l="4166" t="4166" r="2757" b="6921"/>
          <a:stretch>
            <a:fillRect/>
          </a:stretch>
        </p:blipFill>
        <p:spPr>
          <a:xfrm>
            <a:off x="323528" y="1916832"/>
            <a:ext cx="4104927" cy="4104926"/>
          </a:xfrm>
          <a:noFill/>
        </p:spPr>
      </p:pic>
      <p:pic>
        <p:nvPicPr>
          <p:cNvPr id="19460" name="Picture 5" descr="C:\Users\wetteric\Pictures\Cosmobilder\freeze20130418.jpg"/>
          <p:cNvPicPr>
            <a:picLocks noChangeAspect="1" noChangeArrowheads="1"/>
          </p:cNvPicPr>
          <p:nvPr/>
        </p:nvPicPr>
        <p:blipFill>
          <a:blip r:embed="rId4" cstate="print"/>
          <a:srcRect l="23175"/>
          <a:stretch>
            <a:fillRect/>
          </a:stretch>
        </p:blipFill>
        <p:spPr bwMode="auto">
          <a:xfrm>
            <a:off x="4644008" y="1916832"/>
            <a:ext cx="4131333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47981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Rot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 dirty="0">
                <a:solidFill>
                  <a:srgbClr val="33CCFF"/>
                </a:solidFill>
                <a:effectLst/>
                <a:ea typeface="MS PGothic" charset="-128"/>
              </a:rPr>
              <a:t>Big bang or freeze ?</a:t>
            </a:r>
          </a:p>
        </p:txBody>
      </p:sp>
      <p:pic>
        <p:nvPicPr>
          <p:cNvPr id="96258" name="Picture 4" descr="sun-nasa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4166" r="2757" b="6921"/>
          <a:stretch>
            <a:fillRect/>
          </a:stretch>
        </p:blipFill>
        <p:spPr>
          <a:xfrm>
            <a:off x="696181" y="1563096"/>
            <a:ext cx="3575051" cy="3575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59" name="Picture 5" descr="C:\Users\wetteric\Pictures\Cosmobilder\freeze201304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5"/>
          <a:stretch>
            <a:fillRect/>
          </a:stretch>
        </p:blipFill>
        <p:spPr bwMode="auto">
          <a:xfrm>
            <a:off x="4787900" y="1557338"/>
            <a:ext cx="3913188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 flipH="1">
            <a:off x="4787900" y="1557338"/>
            <a:ext cx="3898900" cy="3819525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FB250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4787900" y="1557338"/>
            <a:ext cx="3913188" cy="3819525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6" descr="C:\Users\wetteric\Pictures\Cosmobilder\Freezing%20Tim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7" b="17834"/>
          <a:stretch>
            <a:fillRect/>
          </a:stretch>
        </p:blipFill>
        <p:spPr bwMode="auto">
          <a:xfrm>
            <a:off x="6112509" y="4295264"/>
            <a:ext cx="2746648" cy="244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9512" y="5157191"/>
            <a:ext cx="62646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freeze picture :</a:t>
            </a:r>
          </a:p>
          <a:p>
            <a:r>
              <a:rPr lang="en-US" dirty="0"/>
              <a:t>only rods for measurements</a:t>
            </a:r>
          </a:p>
          <a:p>
            <a:r>
              <a:rPr lang="en-US" dirty="0"/>
              <a:t>( masses ) are different !</a:t>
            </a:r>
          </a:p>
        </p:txBody>
      </p:sp>
    </p:spTree>
    <p:extLst>
      <p:ext uri="{BB962C8B-B14F-4D97-AF65-F5344CB8AC3E}">
        <p14:creationId xmlns:p14="http://schemas.microsoft.com/office/powerpoint/2010/main" val="1833680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3600400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Big bang is not wrong,</a:t>
            </a:r>
            <a:br>
              <a:rPr lang="en-US" b="0" i="1" dirty="0">
                <a:solidFill>
                  <a:srgbClr val="FFFF00"/>
                </a:solidFill>
              </a:rPr>
            </a:b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but alternative pictures exist !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674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Einstein frame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“Weyl scaling” maps variable gravity model to Universe with fixed masses and standard expansion history.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Exact equivalence of different frames !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rgbClr val="FFFF00"/>
                </a:solidFill>
              </a:rPr>
              <a:t>   “ different pictures”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Standard gravity coupled to scalar field.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990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rgbClr val="33CCFF"/>
                </a:solidFill>
              </a:rPr>
              <a:t>Einstein frame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1557338"/>
            <a:ext cx="4537075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3933825"/>
            <a:ext cx="79152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5516563"/>
            <a:ext cx="40100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5963" y="5373688"/>
            <a:ext cx="17621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39750" y="1773238"/>
            <a:ext cx="30956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/>
              <a:t>  </a:t>
            </a:r>
            <a:r>
              <a:rPr lang="de-DE" dirty="0" err="1">
                <a:solidFill>
                  <a:srgbClr val="FFFF00"/>
                </a:solidFill>
              </a:rPr>
              <a:t>Weyl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3141663"/>
            <a:ext cx="662463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 in Einstein </a:t>
            </a:r>
            <a:r>
              <a:rPr lang="de-DE" dirty="0" err="1">
                <a:solidFill>
                  <a:srgbClr val="FFFF00"/>
                </a:solidFill>
              </a:rPr>
              <a:t>frame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18496350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Field </a:t>
            </a:r>
            <a:r>
              <a:rPr lang="de-DE" dirty="0" err="1">
                <a:solidFill>
                  <a:srgbClr val="33CCFF"/>
                </a:solidFill>
              </a:rPr>
              <a:t>relativity</a:t>
            </a:r>
            <a:endParaRPr lang="de-DE" dirty="0">
              <a:solidFill>
                <a:srgbClr val="33CCFF"/>
              </a:solidFill>
            </a:endParaRP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 cstate="print"/>
          <a:srcRect r="55547"/>
          <a:stretch>
            <a:fillRect/>
          </a:stretch>
        </p:blipFill>
        <p:spPr bwMode="auto">
          <a:xfrm>
            <a:off x="4211960" y="1988840"/>
            <a:ext cx="2016869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39750" y="2204864"/>
            <a:ext cx="30956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/>
              <a:t>  </a:t>
            </a:r>
            <a:r>
              <a:rPr lang="de-DE" dirty="0" err="1">
                <a:solidFill>
                  <a:srgbClr val="FFFF00"/>
                </a:solidFill>
              </a:rPr>
              <a:t>Weyl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3395879"/>
            <a:ext cx="66246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changes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geometry</a:t>
            </a:r>
            <a:r>
              <a:rPr lang="de-DE" dirty="0">
                <a:solidFill>
                  <a:srgbClr val="FFFF00"/>
                </a:solidFill>
              </a:rPr>
              <a:t>,</a:t>
            </a:r>
          </a:p>
          <a:p>
            <a:pPr>
              <a:defRPr/>
            </a:pPr>
            <a:r>
              <a:rPr lang="de-DE" dirty="0">
                <a:solidFill>
                  <a:srgbClr val="FFFF00"/>
                </a:solidFill>
              </a:rPr>
              <a:t>not a </a:t>
            </a:r>
            <a:r>
              <a:rPr lang="de-DE" dirty="0" err="1">
                <a:solidFill>
                  <a:srgbClr val="FFFF00"/>
                </a:solidFill>
              </a:rPr>
              <a:t>coordinate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transformation</a:t>
            </a:r>
            <a:endParaRPr lang="de-DE" dirty="0">
              <a:solidFill>
                <a:srgbClr val="FFFF00"/>
              </a:solidFill>
            </a:endParaRPr>
          </a:p>
        </p:txBody>
      </p:sp>
      <p:pic>
        <p:nvPicPr>
          <p:cNvPr id="6" name="Picture 2" descr="expand_universe_capsule_histo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8" b="17706"/>
          <a:stretch>
            <a:fillRect/>
          </a:stretch>
        </p:blipFill>
        <p:spPr>
          <a:xfrm>
            <a:off x="4932041" y="4968793"/>
            <a:ext cx="2775568" cy="163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rcRect l="6898" t="58334" r="2069" b="1338"/>
          <a:stretch>
            <a:fillRect/>
          </a:stretch>
        </p:blipFill>
        <p:spPr bwMode="auto">
          <a:xfrm>
            <a:off x="971600" y="4968793"/>
            <a:ext cx="2764659" cy="1633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Left-Right Arrow 2"/>
          <p:cNvSpPr/>
          <p:nvPr/>
        </p:nvSpPr>
        <p:spPr bwMode="auto">
          <a:xfrm>
            <a:off x="3851920" y="5589240"/>
            <a:ext cx="936104" cy="432048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905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EAFE3-3EFD-FC4E-A6F6-143331D6E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3298378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Quantum scale symmetry</a:t>
            </a:r>
          </a:p>
        </p:txBody>
      </p:sp>
    </p:spTree>
    <p:extLst>
      <p:ext uri="{BB962C8B-B14F-4D97-AF65-F5344CB8AC3E}">
        <p14:creationId xmlns:p14="http://schemas.microsoft.com/office/powerpoint/2010/main" val="20090769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Cosmological solution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scalar field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vanishes in the infinite past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scalar field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diverges in the infinite future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3181214"/>
            <a:ext cx="5243909" cy="32599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80312" y="5877272"/>
            <a:ext cx="16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J.Rubio</a:t>
            </a:r>
            <a:r>
              <a:rPr lang="en-US" sz="2400" dirty="0"/>
              <a:t>,</a:t>
            </a:r>
            <a:r>
              <a:rPr lang="mr-IN" sz="2400" dirty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21943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Field </a:t>
            </a:r>
            <a:r>
              <a:rPr lang="de-DE" dirty="0" err="1">
                <a:solidFill>
                  <a:srgbClr val="33CCFF"/>
                </a:solidFill>
              </a:rPr>
              <a:t>relativity</a:t>
            </a:r>
            <a:r>
              <a:rPr lang="de-DE" dirty="0">
                <a:solidFill>
                  <a:srgbClr val="33CCFF"/>
                </a:solidFill>
              </a:rPr>
              <a:t> : </a:t>
            </a:r>
            <a:br>
              <a:rPr lang="de-DE" dirty="0">
                <a:solidFill>
                  <a:srgbClr val="33CCFF"/>
                </a:solidFill>
              </a:rPr>
            </a:br>
            <a:r>
              <a:rPr lang="de-DE" dirty="0">
                <a:solidFill>
                  <a:srgbClr val="33CCFF"/>
                </a:solidFill>
              </a:rPr>
              <a:t>different </a:t>
            </a:r>
            <a:r>
              <a:rPr lang="de-DE" dirty="0" err="1">
                <a:solidFill>
                  <a:srgbClr val="33CCFF"/>
                </a:solidFill>
              </a:rPr>
              <a:t>pictures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of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cosmology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57200" y="2205038"/>
            <a:ext cx="8229600" cy="3921125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rgbClr val="FFFF00"/>
                </a:solidFill>
              </a:rPr>
              <a:t>same </a:t>
            </a:r>
            <a:r>
              <a:rPr lang="de-DE" dirty="0" err="1">
                <a:solidFill>
                  <a:srgbClr val="FFFF00"/>
                </a:solidFill>
              </a:rPr>
              <a:t>physical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content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can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be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described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by</a:t>
            </a:r>
            <a:r>
              <a:rPr lang="de-DE" dirty="0">
                <a:solidFill>
                  <a:srgbClr val="FFFF00"/>
                </a:solidFill>
              </a:rPr>
              <a:t> different </a:t>
            </a:r>
            <a:r>
              <a:rPr lang="de-DE" dirty="0" err="1">
                <a:solidFill>
                  <a:srgbClr val="FFFF00"/>
                </a:solidFill>
              </a:rPr>
              <a:t>pictures</a:t>
            </a:r>
            <a:endParaRPr lang="de-DE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related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by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</a:t>
            </a:r>
            <a:r>
              <a:rPr lang="de-DE" dirty="0">
                <a:solidFill>
                  <a:srgbClr val="FFFF00"/>
                </a:solidFill>
              </a:rPr>
              <a:t> – </a:t>
            </a:r>
            <a:r>
              <a:rPr lang="en-US" dirty="0">
                <a:solidFill>
                  <a:srgbClr val="FFFF00"/>
                </a:solidFill>
              </a:rPr>
              <a:t>redefinitions</a:t>
            </a:r>
            <a:r>
              <a:rPr lang="de-DE" dirty="0">
                <a:solidFill>
                  <a:srgbClr val="FFFF00"/>
                </a:solidFill>
              </a:rPr>
              <a:t> ,                         e.g. </a:t>
            </a:r>
            <a:r>
              <a:rPr lang="de-DE" dirty="0" err="1">
                <a:solidFill>
                  <a:srgbClr val="FFFF00"/>
                </a:solidFill>
              </a:rPr>
              <a:t>Weyl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, </a:t>
            </a:r>
            <a:r>
              <a:rPr lang="de-DE" dirty="0" err="1">
                <a:solidFill>
                  <a:srgbClr val="FFFF00"/>
                </a:solidFill>
              </a:rPr>
              <a:t>conformal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of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metric</a:t>
            </a:r>
            <a:endParaRPr lang="de-DE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dirty="0">
                <a:solidFill>
                  <a:srgbClr val="FFFF00"/>
                </a:solidFill>
              </a:rPr>
              <a:t>observables </a:t>
            </a:r>
            <a:r>
              <a:rPr lang="de-DE" dirty="0" err="1">
                <a:solidFill>
                  <a:srgbClr val="FFFF00"/>
                </a:solidFill>
              </a:rPr>
              <a:t>cannot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depend</a:t>
            </a:r>
            <a:r>
              <a:rPr lang="de-DE" dirty="0">
                <a:solidFill>
                  <a:srgbClr val="FFFF00"/>
                </a:solidFill>
              </a:rPr>
              <a:t> on </a:t>
            </a:r>
            <a:r>
              <a:rPr lang="de-DE" dirty="0" err="1">
                <a:solidFill>
                  <a:srgbClr val="FFFF00"/>
                </a:solidFill>
              </a:rPr>
              <a:t>choice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of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fields</a:t>
            </a:r>
            <a:endParaRPr lang="de-DE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metric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is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one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of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the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fields</a:t>
            </a:r>
            <a:endParaRPr lang="de-DE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which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picture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is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usefull</a:t>
            </a:r>
            <a:r>
              <a:rPr lang="de-DE" dirty="0">
                <a:solidFill>
                  <a:srgbClr val="FFFF00"/>
                </a:solidFill>
              </a:rPr>
              <a:t> ?</a:t>
            </a:r>
            <a:endParaRPr lang="en-US" dirty="0"/>
          </a:p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78520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Relativity of geometry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Euclid … Newton : </a:t>
            </a:r>
            <a:r>
              <a:rPr lang="en-US" sz="2800" dirty="0"/>
              <a:t>space and time </a:t>
            </a:r>
          </a:p>
          <a:p>
            <a:pPr>
              <a:buNone/>
            </a:pPr>
            <a:r>
              <a:rPr lang="en-US" sz="2800" dirty="0"/>
              <a:t>    are absolute</a:t>
            </a:r>
          </a:p>
          <a:p>
            <a:pPr>
              <a:buNone/>
            </a:pPr>
            <a:endParaRPr lang="en-US" sz="2800" dirty="0"/>
          </a:p>
          <a:p>
            <a:r>
              <a:rPr lang="en-US" sz="2800" dirty="0">
                <a:solidFill>
                  <a:srgbClr val="FFFF00"/>
                </a:solidFill>
              </a:rPr>
              <a:t>Special relativity : </a:t>
            </a:r>
            <a:r>
              <a:rPr lang="en-US" sz="2800" dirty="0"/>
              <a:t>space and time depend on observer</a:t>
            </a:r>
          </a:p>
          <a:p>
            <a:r>
              <a:rPr lang="en-US" sz="2800" dirty="0">
                <a:solidFill>
                  <a:srgbClr val="FFFF00"/>
                </a:solidFill>
              </a:rPr>
              <a:t>General relativity : </a:t>
            </a:r>
            <a:r>
              <a:rPr lang="en-US" sz="2800" dirty="0"/>
              <a:t>space-time is </a:t>
            </a:r>
          </a:p>
          <a:p>
            <a:pPr>
              <a:buNone/>
            </a:pPr>
            <a:r>
              <a:rPr lang="en-US" sz="2800" dirty="0"/>
              <a:t>    influenced by matter ( including radiation )</a:t>
            </a:r>
          </a:p>
          <a:p>
            <a:pPr>
              <a:buNone/>
            </a:pPr>
            <a:r>
              <a:rPr lang="en-US" sz="2800" dirty="0"/>
              <a:t>   geometry is independent of coordinates  </a:t>
            </a:r>
          </a:p>
          <a:p>
            <a:pPr>
              <a:buNone/>
            </a:pPr>
            <a:r>
              <a:rPr lang="en-US" sz="2800" dirty="0"/>
              <a:t>   geometry is observable</a:t>
            </a:r>
          </a:p>
          <a:p>
            <a:r>
              <a:rPr lang="en-US" sz="2800" dirty="0">
                <a:solidFill>
                  <a:srgbClr val="FFFF00"/>
                </a:solidFill>
              </a:rPr>
              <a:t>Field relativity : </a:t>
            </a:r>
            <a:r>
              <a:rPr lang="en-US" sz="2800" dirty="0"/>
              <a:t>geometry is relative</a:t>
            </a:r>
          </a:p>
        </p:txBody>
      </p:sp>
      <p:pic>
        <p:nvPicPr>
          <p:cNvPr id="3076" name="Picture 4" descr="C:\Users\wetteric\Pictures\Cosmobilder\Einstein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3501008"/>
            <a:ext cx="1512168" cy="999780"/>
          </a:xfrm>
          <a:prstGeom prst="rect">
            <a:avLst/>
          </a:prstGeom>
          <a:noFill/>
        </p:spPr>
      </p:pic>
      <p:pic>
        <p:nvPicPr>
          <p:cNvPr id="10" name="Picture 7" descr="C:\Users\wetteric\Pictures\Cosmobilder\Newt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35321" y="1537362"/>
            <a:ext cx="1025111" cy="1301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C:\Users\wetteric\Pictures\Cosmobilder\Euclid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537362"/>
            <a:ext cx="991895" cy="130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186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Space-time is a description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of correlations between “matter”.</a:t>
            </a:r>
            <a:br>
              <a:rPr lang="en-US" b="0" i="1" dirty="0">
                <a:solidFill>
                  <a:srgbClr val="FFFF00"/>
                </a:solidFill>
              </a:rPr>
            </a:b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Observables cannot depend on choice of fields used to describe them.</a:t>
            </a:r>
            <a:br>
              <a:rPr lang="en-US" b="0" i="1" dirty="0">
                <a:solidFill>
                  <a:srgbClr val="FFFF00"/>
                </a:solidFill>
              </a:rPr>
            </a:b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Different pictures for geometry exist.</a:t>
            </a:r>
          </a:p>
        </p:txBody>
      </p:sp>
    </p:spTree>
    <p:extLst>
      <p:ext uri="{BB962C8B-B14F-4D97-AF65-F5344CB8AC3E}">
        <p14:creationId xmlns:p14="http://schemas.microsoft.com/office/powerpoint/2010/main" val="14676894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Why should you care about the freeze picture of the Universe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pPr>
              <a:buNone/>
            </a:pPr>
            <a:r>
              <a:rPr lang="en-US" i="1" dirty="0"/>
              <a:t>Some aspects are understood easier :</a:t>
            </a:r>
          </a:p>
          <a:p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Natural tiny present dark energy</a:t>
            </a:r>
          </a:p>
          <a:p>
            <a:r>
              <a:rPr lang="en-US" dirty="0">
                <a:solidFill>
                  <a:srgbClr val="FFFF00"/>
                </a:solidFill>
              </a:rPr>
              <a:t>Beginning of Universe</a:t>
            </a:r>
          </a:p>
          <a:p>
            <a:r>
              <a:rPr lang="en-US" dirty="0">
                <a:solidFill>
                  <a:srgbClr val="FFFF00"/>
                </a:solidFill>
              </a:rPr>
              <a:t>Role of scale symmetry</a:t>
            </a:r>
          </a:p>
          <a:p>
            <a:r>
              <a:rPr lang="en-US" dirty="0">
                <a:solidFill>
                  <a:srgbClr val="FFFF00"/>
                </a:solidFill>
              </a:rPr>
              <a:t>Range of impact of quantum gravity</a:t>
            </a:r>
          </a:p>
        </p:txBody>
      </p:sp>
    </p:spTree>
    <p:extLst>
      <p:ext uri="{BB962C8B-B14F-4D97-AF65-F5344CB8AC3E}">
        <p14:creationId xmlns:p14="http://schemas.microsoft.com/office/powerpoint/2010/main" val="14589629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What is Dark Energy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Dark energy is energy density of scalar field </a:t>
            </a:r>
            <a:r>
              <a:rPr lang="el-GR" b="1" dirty="0">
                <a:solidFill>
                  <a:srgbClr val="33CC33"/>
                </a:solidFill>
              </a:rPr>
              <a:t>χ</a:t>
            </a:r>
            <a:endParaRPr lang="en-US" b="1" dirty="0">
              <a:solidFill>
                <a:srgbClr val="33CC33"/>
              </a:solidFill>
            </a:endParaRP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</a:rPr>
              <a:t>              𝜌 = V + kinetic term</a:t>
            </a:r>
          </a:p>
          <a:p>
            <a:pPr marL="0" indent="0">
              <a:buNone/>
            </a:pPr>
            <a:r>
              <a:rPr lang="en-US" dirty="0"/>
              <a:t>                                                              V= 𝜇</a:t>
            </a:r>
            <a:r>
              <a:rPr lang="en-US" baseline="30000" dirty="0"/>
              <a:t>2 </a:t>
            </a:r>
            <a:r>
              <a:rPr lang="el-GR" b="1" dirty="0"/>
              <a:t>χ</a:t>
            </a:r>
            <a:r>
              <a:rPr lang="en-US" b="1" baseline="30000" dirty="0"/>
              <a:t>2</a:t>
            </a:r>
            <a:endParaRPr lang="en-US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</a:rPr>
              <a:t>              p = -V + kinetic term</a:t>
            </a:r>
          </a:p>
          <a:p>
            <a:pPr marL="0" indent="0">
              <a:buNone/>
            </a:pPr>
            <a:endParaRPr lang="en-US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Dark energy is dynamical if </a:t>
            </a:r>
            <a:r>
              <a:rPr lang="el-GR" b="1" dirty="0">
                <a:solidFill>
                  <a:srgbClr val="33CC33"/>
                </a:solidFill>
              </a:rPr>
              <a:t>χ</a:t>
            </a:r>
            <a:r>
              <a:rPr lang="en-US" dirty="0">
                <a:solidFill>
                  <a:srgbClr val="33CC33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changes with time</a:t>
            </a:r>
          </a:p>
        </p:txBody>
      </p:sp>
    </p:spTree>
    <p:extLst>
      <p:ext uri="{BB962C8B-B14F-4D97-AF65-F5344CB8AC3E}">
        <p14:creationId xmlns:p14="http://schemas.microsoft.com/office/powerpoint/2010/main" val="18860016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91264" cy="3024336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No small parameter for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dark energy</a:t>
            </a:r>
          </a:p>
        </p:txBody>
      </p:sp>
    </p:spTree>
    <p:extLst>
      <p:ext uri="{BB962C8B-B14F-4D97-AF65-F5344CB8AC3E}">
        <p14:creationId xmlns:p14="http://schemas.microsoft.com/office/powerpoint/2010/main" val="2894706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33CCFF"/>
                </a:solidFill>
                <a:effectLst/>
              </a:rPr>
              <a:t>Four-parameter model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229600" cy="4281488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>
                <a:solidFill>
                  <a:srgbClr val="FFFF00"/>
                </a:solidFill>
                <a:effectLst/>
              </a:rPr>
              <a:t>model has four dimensionless parameters</a:t>
            </a:r>
          </a:p>
          <a:p>
            <a:pPr>
              <a:lnSpc>
                <a:spcPct val="80000"/>
              </a:lnSpc>
            </a:pPr>
            <a:r>
              <a:rPr lang="en-US" sz="2800">
                <a:effectLst/>
              </a:rPr>
              <a:t>three in kinetial :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>
                <a:effectLst/>
              </a:rPr>
              <a:t>     </a:t>
            </a:r>
            <a:r>
              <a:rPr lang="el-GR" sz="2800">
                <a:solidFill>
                  <a:srgbClr val="00FF00"/>
                </a:solidFill>
                <a:effectLst/>
              </a:rPr>
              <a:t>σ</a:t>
            </a:r>
            <a:r>
              <a:rPr lang="en-US" sz="2800">
                <a:solidFill>
                  <a:srgbClr val="00FF00"/>
                </a:solidFill>
                <a:effectLst/>
              </a:rPr>
              <a:t> ~ 2.5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>
                <a:solidFill>
                  <a:srgbClr val="00FF00"/>
                </a:solidFill>
                <a:effectLst/>
              </a:rPr>
              <a:t>     </a:t>
            </a:r>
            <a:r>
              <a:rPr lang="el-GR" sz="2800">
                <a:solidFill>
                  <a:srgbClr val="00FF00"/>
                </a:solidFill>
                <a:effectLst/>
              </a:rPr>
              <a:t>κ</a:t>
            </a:r>
            <a:r>
              <a:rPr lang="en-US" sz="2800">
                <a:solidFill>
                  <a:srgbClr val="00FF00"/>
                </a:solidFill>
                <a:effectLst/>
              </a:rPr>
              <a:t> ~ 0.5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>
                <a:solidFill>
                  <a:srgbClr val="00FF00"/>
                </a:solidFill>
                <a:effectLst/>
              </a:rPr>
              <a:t>     c</a:t>
            </a:r>
            <a:r>
              <a:rPr lang="en-US" sz="2800" baseline="-25000">
                <a:solidFill>
                  <a:srgbClr val="00FF00"/>
                </a:solidFill>
                <a:effectLst/>
              </a:rPr>
              <a:t>t</a:t>
            </a:r>
            <a:r>
              <a:rPr lang="en-US" sz="2800">
                <a:solidFill>
                  <a:srgbClr val="00FF00"/>
                </a:solidFill>
                <a:effectLst/>
              </a:rPr>
              <a:t> ~ 14</a:t>
            </a:r>
            <a:r>
              <a:rPr lang="en-US" sz="2800">
                <a:effectLst/>
              </a:rPr>
              <a:t>    ( or m/</a:t>
            </a:r>
            <a:r>
              <a:rPr lang="el-GR" sz="2800">
                <a:effectLst/>
              </a:rPr>
              <a:t>μ</a:t>
            </a:r>
            <a:r>
              <a:rPr lang="en-US" sz="2800">
                <a:effectLst/>
              </a:rPr>
              <a:t> )</a:t>
            </a:r>
            <a:endParaRPr lang="el-GR" sz="2800">
              <a:effectLst/>
            </a:endParaRPr>
          </a:p>
          <a:p>
            <a:pPr>
              <a:lnSpc>
                <a:spcPct val="80000"/>
              </a:lnSpc>
            </a:pPr>
            <a:r>
              <a:rPr lang="en-US" sz="2800">
                <a:effectLst/>
              </a:rPr>
              <a:t>one parameter for growth rate of neutrino mass over electron mass : </a:t>
            </a:r>
            <a:r>
              <a:rPr lang="el-GR" sz="2800">
                <a:solidFill>
                  <a:srgbClr val="00FF00"/>
                </a:solidFill>
                <a:effectLst/>
              </a:rPr>
              <a:t>γ</a:t>
            </a:r>
            <a:r>
              <a:rPr lang="en-US" sz="2800">
                <a:solidFill>
                  <a:srgbClr val="00FF00"/>
                </a:solidFill>
                <a:effectLst/>
              </a:rPr>
              <a:t> ~ 8</a:t>
            </a:r>
          </a:p>
          <a:p>
            <a:pPr>
              <a:lnSpc>
                <a:spcPct val="80000"/>
              </a:lnSpc>
            </a:pPr>
            <a:r>
              <a:rPr lang="en-US" sz="2800">
                <a:solidFill>
                  <a:srgbClr val="FFFF00"/>
                </a:solidFill>
                <a:effectLst/>
              </a:rPr>
              <a:t>+ standard model particles and dark matter : sufficient for realistic cosmology from inflation to dark energy</a:t>
            </a:r>
          </a:p>
          <a:p>
            <a:pPr>
              <a:lnSpc>
                <a:spcPct val="80000"/>
              </a:lnSpc>
            </a:pPr>
            <a:r>
              <a:rPr lang="en-US" sz="2800">
                <a:solidFill>
                  <a:srgbClr val="FFFF00"/>
                </a:solidFill>
                <a:effectLst/>
              </a:rPr>
              <a:t>no more free parameters than </a:t>
            </a:r>
            <a:r>
              <a:rPr lang="el-GR" sz="2800">
                <a:solidFill>
                  <a:srgbClr val="FFFF00"/>
                </a:solidFill>
                <a:effectLst/>
              </a:rPr>
              <a:t>Λ</a:t>
            </a:r>
            <a:r>
              <a:rPr lang="en-US" sz="2800">
                <a:solidFill>
                  <a:srgbClr val="FFFF00"/>
                </a:solidFill>
                <a:effectLst/>
              </a:rPr>
              <a:t>CDM</a:t>
            </a:r>
            <a:endParaRPr lang="el-GR" sz="2800"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828885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asymptotically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vanishing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cosmological</a:t>
            </a:r>
            <a:r>
              <a:rPr lang="de-DE" dirty="0">
                <a:solidFill>
                  <a:srgbClr val="33CCFF"/>
                </a:solidFill>
              </a:rPr>
              <a:t> „</a:t>
            </a:r>
            <a:r>
              <a:rPr lang="de-DE" dirty="0" err="1">
                <a:solidFill>
                  <a:srgbClr val="33CCFF"/>
                </a:solidFill>
              </a:rPr>
              <a:t>constant</a:t>
            </a:r>
            <a:r>
              <a:rPr lang="de-DE" dirty="0">
                <a:solidFill>
                  <a:srgbClr val="33CCFF"/>
                </a:solidFill>
              </a:rPr>
              <a:t>“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What matters : Ratio of potential divided by fourth power of Planck mass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vanishes for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l-GR" dirty="0">
                <a:solidFill>
                  <a:srgbClr val="FFFF00"/>
                </a:solidFill>
              </a:rPr>
              <a:t>→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l-GR" dirty="0">
                <a:solidFill>
                  <a:srgbClr val="FFFF00"/>
                </a:solidFill>
              </a:rPr>
              <a:t>∞</a:t>
            </a:r>
            <a:r>
              <a:rPr lang="en-US" dirty="0">
                <a:solidFill>
                  <a:srgbClr val="FFFF00"/>
                </a:solidFill>
              </a:rPr>
              <a:t> !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429000"/>
            <a:ext cx="424815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285426" y="4057650"/>
            <a:ext cx="2030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V= 𝜇</a:t>
            </a:r>
            <a:r>
              <a:rPr lang="en-US" sz="4000" baseline="30000" dirty="0"/>
              <a:t>2 </a:t>
            </a:r>
            <a:r>
              <a:rPr lang="el-GR" sz="4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cs typeface="MS PGothic" charset="0"/>
              </a:rPr>
              <a:t>χ</a:t>
            </a:r>
            <a:r>
              <a:rPr lang="en-US" sz="4000" b="1" kern="0" baseline="300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cs typeface="MS PGothic" charset="0"/>
              </a:rPr>
              <a:t>2</a:t>
            </a:r>
            <a:endParaRPr lang="en-US" sz="4000" b="1" baseline="30000" dirty="0"/>
          </a:p>
        </p:txBody>
      </p:sp>
    </p:spTree>
    <p:extLst>
      <p:ext uri="{BB962C8B-B14F-4D97-AF65-F5344CB8AC3E}">
        <p14:creationId xmlns:p14="http://schemas.microsoft.com/office/powerpoint/2010/main" val="17267878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small dimensionless number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57200" y="2492375"/>
            <a:ext cx="8435280" cy="3633788"/>
          </a:xfrm>
        </p:spPr>
        <p:txBody>
          <a:bodyPr/>
          <a:lstStyle/>
          <a:p>
            <a:pPr>
              <a:defRPr/>
            </a:pPr>
            <a:r>
              <a:rPr lang="en-US" dirty="0"/>
              <a:t>needs two intrinsic mass scales</a:t>
            </a:r>
          </a:p>
          <a:p>
            <a:pPr>
              <a:defRPr/>
            </a:pPr>
            <a:r>
              <a:rPr lang="en-US" dirty="0"/>
              <a:t>standard approach :V and M ( cosmological constant and Planck mass )</a:t>
            </a:r>
          </a:p>
          <a:p>
            <a:pPr>
              <a:defRPr/>
            </a:pPr>
            <a:r>
              <a:rPr lang="en-US" dirty="0"/>
              <a:t>variable gravity : Planck mass moving to infinity , with fixed or moderately increasing V        </a:t>
            </a:r>
          </a:p>
          <a:p>
            <a:pPr marL="0" indent="0">
              <a:buNone/>
              <a:defRPr/>
            </a:pPr>
            <a:r>
              <a:rPr lang="en-US" dirty="0"/>
              <a:t>                  </a:t>
            </a:r>
            <a:r>
              <a:rPr lang="en-US" dirty="0">
                <a:solidFill>
                  <a:srgbClr val="FFFF00"/>
                </a:solidFill>
              </a:rPr>
              <a:t>ratio vanishes asymptotically </a:t>
            </a:r>
            <a:r>
              <a:rPr lang="en-US" dirty="0"/>
              <a:t>!</a:t>
            </a:r>
          </a:p>
        </p:txBody>
      </p:sp>
      <p:sp>
        <p:nvSpPr>
          <p:cNvPr id="4" name="Pfeil nach rechts 3"/>
          <p:cNvSpPr/>
          <p:nvPr/>
        </p:nvSpPr>
        <p:spPr bwMode="auto">
          <a:xfrm>
            <a:off x="1691680" y="5373216"/>
            <a:ext cx="432048" cy="288032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318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57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Quantum fluctuations induce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running couplings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060575"/>
            <a:ext cx="8229600" cy="4065588"/>
          </a:xfrm>
        </p:spPr>
        <p:txBody>
          <a:bodyPr/>
          <a:lstStyle/>
          <a:p>
            <a:pPr>
              <a:defRPr/>
            </a:pPr>
            <a:r>
              <a:rPr lang="en-US" dirty="0"/>
              <a:t>violation of scale symmetry</a:t>
            </a:r>
          </a:p>
          <a:p>
            <a:pPr>
              <a:defRPr/>
            </a:pPr>
            <a:r>
              <a:rPr lang="en-US" dirty="0"/>
              <a:t>well known in QCD or standard model</a:t>
            </a: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3573463"/>
            <a:ext cx="3089275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" descr="http://th.physik.uni-frankfurt.de/~hossi/Bilder/BR/Plotl/QCDAlpha_ProgPartNuclPhy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3552825"/>
            <a:ext cx="2663825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12799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rgbClr val="33CCFF"/>
                </a:solidFill>
                <a:ea typeface="+mj-ea"/>
                <a:cs typeface="+mj-cs"/>
              </a:rPr>
              <a:t>Quintessence</a:t>
            </a:r>
            <a:endParaRPr lang="de-DE" sz="4800" dirty="0">
              <a:solidFill>
                <a:srgbClr val="33CCFF"/>
              </a:solidFill>
              <a:ea typeface="+mj-ea"/>
              <a:cs typeface="+mj-cs"/>
            </a:endParaRP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27088" y="2565400"/>
            <a:ext cx="7705725" cy="4021138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4800" dirty="0">
                <a:solidFill>
                  <a:srgbClr val="33CCFF"/>
                </a:solidFill>
                <a:ea typeface="+mn-ea"/>
                <a:cs typeface="+mn-cs"/>
              </a:rPr>
              <a:t>  </a:t>
            </a:r>
            <a:r>
              <a:rPr lang="en-US" sz="4000" dirty="0">
                <a:solidFill>
                  <a:srgbClr val="33CCFF"/>
                </a:solidFill>
                <a:ea typeface="+mn-ea"/>
                <a:cs typeface="+mn-cs"/>
              </a:rPr>
              <a:t>Dynamical dark energy ,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dirty="0">
                <a:solidFill>
                  <a:srgbClr val="33CCFF"/>
                </a:solidFill>
                <a:ea typeface="+mn-ea"/>
                <a:cs typeface="+mn-cs"/>
              </a:rPr>
              <a:t>  generated by  scalar</a:t>
            </a:r>
            <a:r>
              <a:rPr lang="en-US" sz="4000" dirty="0">
                <a:solidFill>
                  <a:srgbClr val="33CC33"/>
                </a:solidFill>
                <a:ea typeface="+mn-ea"/>
                <a:cs typeface="+mn-cs"/>
              </a:rPr>
              <a:t> </a:t>
            </a:r>
            <a:r>
              <a:rPr lang="en-US" sz="4000" dirty="0">
                <a:solidFill>
                  <a:srgbClr val="FFFF00"/>
                </a:solidFill>
                <a:ea typeface="+mn-ea"/>
                <a:cs typeface="+mn-cs"/>
              </a:rPr>
              <a:t>field (</a:t>
            </a:r>
            <a:r>
              <a:rPr lang="en-US" sz="4000" dirty="0" err="1">
                <a:solidFill>
                  <a:srgbClr val="FFFF00"/>
                </a:solidFill>
                <a:ea typeface="+mn-ea"/>
                <a:cs typeface="+mn-cs"/>
              </a:rPr>
              <a:t>cosmon</a:t>
            </a:r>
            <a:r>
              <a:rPr lang="en-US" sz="4000" dirty="0">
                <a:solidFill>
                  <a:srgbClr val="FFFF00"/>
                </a:solidFill>
                <a:ea typeface="+mn-ea"/>
                <a:cs typeface="+mn-cs"/>
              </a:rPr>
              <a:t> )</a:t>
            </a:r>
            <a:endParaRPr lang="de-DE" sz="4400" dirty="0">
              <a:solidFill>
                <a:srgbClr val="FFFF00"/>
              </a:solidFill>
              <a:ea typeface="+mn-ea"/>
              <a:cs typeface="+mn-cs"/>
            </a:endParaRPr>
          </a:p>
        </p:txBody>
      </p:sp>
      <p:sp>
        <p:nvSpPr>
          <p:cNvPr id="145412" name="Text Box 4"/>
          <p:cNvSpPr txBox="1">
            <a:spLocks noChangeArrowheads="1"/>
          </p:cNvSpPr>
          <p:nvPr/>
        </p:nvSpPr>
        <p:spPr bwMode="auto">
          <a:xfrm>
            <a:off x="2268538" y="5734050"/>
            <a:ext cx="6767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C.Wetterich,Nucl.Phys.B302(1988)668,            24.9.87</a:t>
            </a:r>
          </a:p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P.J.E.Peebles,B.Ratra,ApJ.Lett.325(1988)L17,  20.10.87</a:t>
            </a:r>
            <a:endParaRPr lang="de-DE" sz="200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338564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476250"/>
            <a:ext cx="8424862" cy="3816350"/>
          </a:xfrm>
          <a:solidFill>
            <a:srgbClr val="33CCFF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Prediction :</a:t>
            </a: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 homogeneous dark energy</a:t>
            </a: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influences recent cosmology</a:t>
            </a: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- of same order as dark matter -</a:t>
            </a:r>
            <a:endParaRPr lang="de-DE" sz="40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344067" name="Text Box 3"/>
          <p:cNvSpPr txBox="1">
            <a:spLocks noChangeArrowheads="1"/>
          </p:cNvSpPr>
          <p:nvPr/>
        </p:nvSpPr>
        <p:spPr bwMode="auto">
          <a:xfrm>
            <a:off x="592138" y="4953000"/>
            <a:ext cx="835183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Original models do not fit the present observations</a:t>
            </a:r>
          </a:p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 …. modifications </a:t>
            </a:r>
          </a:p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 ( different growth of neutrino mass )</a:t>
            </a:r>
            <a:endParaRPr lang="de-DE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2166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33CCFF"/>
                </a:solidFill>
              </a:rPr>
              <a:t>No tiny dimensionless parameters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3200" dirty="0">
                <a:solidFill>
                  <a:srgbClr val="33CCFF"/>
                </a:solidFill>
              </a:rPr>
              <a:t>( except gauge hierarchy )</a:t>
            </a:r>
            <a:endParaRPr lang="en-US" sz="4000" dirty="0">
              <a:solidFill>
                <a:srgbClr val="33CCFF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2276474"/>
            <a:ext cx="8229600" cy="4392885"/>
          </a:xfrm>
        </p:spPr>
        <p:txBody>
          <a:bodyPr/>
          <a:lstStyle/>
          <a:p>
            <a:pPr>
              <a:defRPr/>
            </a:pPr>
            <a:r>
              <a:rPr lang="en-US" dirty="0"/>
              <a:t>one mass scale</a:t>
            </a:r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one time scale       </a:t>
            </a:r>
            <a:r>
              <a:rPr lang="el-GR" sz="4400" b="1" dirty="0">
                <a:solidFill>
                  <a:srgbClr val="FFFF00"/>
                </a:solidFill>
              </a:rPr>
              <a:t>μ</a:t>
            </a:r>
            <a:r>
              <a:rPr lang="en-US" sz="4400" b="1" baseline="30000" dirty="0">
                <a:solidFill>
                  <a:srgbClr val="FFFF00"/>
                </a:solidFill>
              </a:rPr>
              <a:t>-1</a:t>
            </a:r>
            <a:r>
              <a:rPr lang="en-US" sz="4400" b="1" dirty="0">
                <a:solidFill>
                  <a:srgbClr val="FFFF00"/>
                </a:solidFill>
              </a:rPr>
              <a:t> =  10 </a:t>
            </a:r>
            <a:r>
              <a:rPr lang="en-US" sz="4400" b="1" baseline="30000" dirty="0">
                <a:solidFill>
                  <a:srgbClr val="FFFF00"/>
                </a:solidFill>
              </a:rPr>
              <a:t>10</a:t>
            </a:r>
            <a:r>
              <a:rPr lang="en-US" sz="4400" b="1" dirty="0">
                <a:solidFill>
                  <a:srgbClr val="FFFF00"/>
                </a:solidFill>
              </a:rPr>
              <a:t> yr</a:t>
            </a:r>
            <a:endParaRPr lang="en-US" b="1" dirty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Planck mass does not appear as parameter</a:t>
            </a:r>
          </a:p>
          <a:p>
            <a:pPr>
              <a:defRPr/>
            </a:pPr>
            <a:r>
              <a:rPr lang="en-US" dirty="0"/>
              <a:t>Planck mass grows large dynamically</a:t>
            </a:r>
          </a:p>
          <a:p>
            <a:pPr>
              <a:defRPr/>
            </a:pPr>
            <a:r>
              <a:rPr lang="en-US" dirty="0"/>
              <a:t>Dark energy is tiny because Universe is old</a:t>
            </a:r>
          </a:p>
        </p:txBody>
      </p:sp>
      <p:sp>
        <p:nvSpPr>
          <p:cNvPr id="3" name="Rechteck 2"/>
          <p:cNvSpPr/>
          <p:nvPr/>
        </p:nvSpPr>
        <p:spPr>
          <a:xfrm>
            <a:off x="3708400" y="2205038"/>
            <a:ext cx="4392613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μ = 2 </a:t>
            </a:r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sym typeface="Wingdings" pitchFamily="2" charset="2"/>
              </a:rPr>
              <a:t></a:t>
            </a: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10 </a:t>
            </a:r>
            <a:r>
              <a:rPr lang="en-US" sz="4000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-33  </a:t>
            </a: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eV</a:t>
            </a:r>
          </a:p>
        </p:txBody>
      </p:sp>
    </p:spTree>
    <p:extLst>
      <p:ext uri="{BB962C8B-B14F-4D97-AF65-F5344CB8AC3E}">
        <p14:creationId xmlns:p14="http://schemas.microsoft.com/office/powerpoint/2010/main" val="20447155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pPr>
              <a:defRPr/>
            </a:pPr>
            <a:r>
              <a:rPr lang="en-US" sz="5400" dirty="0">
                <a:solidFill>
                  <a:srgbClr val="33CCFF"/>
                </a:solidFill>
              </a:rPr>
              <a:t>Slow Universe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95288" y="1844675"/>
            <a:ext cx="8424862" cy="4832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Asymptotic solution in 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freeze frame :</a:t>
            </a: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Expansion or shrinking always slow ,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characteristic time scale of the order of the age of the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Universe :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t</a:t>
            </a:r>
            <a:r>
              <a:rPr lang="en-US" sz="2800" b="1" baseline="-25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ch</a:t>
            </a:r>
            <a:r>
              <a:rPr lang="en-US" sz="28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~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l-G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μ</a:t>
            </a:r>
            <a:r>
              <a:rPr lang="en-US" sz="28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-1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~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10 billion years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!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Hubble parameter of the order of 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present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Hubble 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parameter for all times , including inflation and big bang !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Slow increase of particle masses ! </a:t>
            </a:r>
          </a:p>
        </p:txBody>
      </p:sp>
      <p:sp>
        <p:nvSpPr>
          <p:cNvPr id="5" name="Rechteck 4"/>
          <p:cNvSpPr/>
          <p:nvPr/>
        </p:nvSpPr>
        <p:spPr>
          <a:xfrm>
            <a:off x="1763713" y="2997200"/>
            <a:ext cx="6840537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</a:rPr>
              <a:t>μ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= 2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gdings" pitchFamily="2" charset="2"/>
                <a:sym typeface="Wingdings" pitchFamily="2" charset="2"/>
              </a:rPr>
              <a:t>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10</a:t>
            </a:r>
            <a:r>
              <a:rPr lang="en-US" sz="40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-33 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eV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1844675"/>
            <a:ext cx="32829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62199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infinite past</a:t>
            </a:r>
          </a:p>
        </p:txBody>
      </p:sp>
    </p:spTree>
    <p:extLst>
      <p:ext uri="{BB962C8B-B14F-4D97-AF65-F5344CB8AC3E}">
        <p14:creationId xmlns:p14="http://schemas.microsoft.com/office/powerpoint/2010/main" val="15853193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rgbClr val="33CCFF"/>
                </a:solidFill>
              </a:rPr>
              <a:t>Infinite past : slow inflation</a:t>
            </a:r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779912" y="4365104"/>
            <a:ext cx="3889375" cy="1054100"/>
          </a:xfrm>
          <a:noFill/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2852738"/>
            <a:ext cx="3960813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825" y="2852738"/>
            <a:ext cx="2846388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827088" y="1844675"/>
            <a:ext cx="49688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σ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= 2 : field equations</a:t>
            </a:r>
            <a:endParaRPr lang="de-DE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971550" y="4293096"/>
            <a:ext cx="24398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approximative</a:t>
            </a:r>
          </a:p>
          <a:p>
            <a:pPr>
              <a:defRPr/>
            </a:pP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solution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55576" y="5868561"/>
            <a:ext cx="7951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particles become </a:t>
            </a:r>
            <a:r>
              <a:rPr lang="en-US" dirty="0" err="1">
                <a:solidFill>
                  <a:srgbClr val="FFFF00"/>
                </a:solidFill>
              </a:rPr>
              <a:t>massless</a:t>
            </a:r>
            <a:r>
              <a:rPr lang="en-US" dirty="0">
                <a:solidFill>
                  <a:srgbClr val="FFFF00"/>
                </a:solidFill>
              </a:rPr>
              <a:t> in infinite past !</a:t>
            </a:r>
          </a:p>
        </p:txBody>
      </p:sp>
    </p:spTree>
    <p:extLst>
      <p:ext uri="{BB962C8B-B14F-4D97-AF65-F5344CB8AC3E}">
        <p14:creationId xmlns:p14="http://schemas.microsoft.com/office/powerpoint/2010/main" val="6321692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33CCFF"/>
                </a:solidFill>
                <a:effectLst/>
              </a:rPr>
              <a:t>Eternal Universe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357563"/>
            <a:ext cx="8229600" cy="2735262"/>
          </a:xfrm>
          <a:noFill/>
        </p:spPr>
        <p:txBody>
          <a:bodyPr/>
          <a:lstStyle/>
          <a:p>
            <a:r>
              <a:rPr lang="en-US" sz="3600">
                <a:solidFill>
                  <a:srgbClr val="FFFF00"/>
                </a:solidFill>
                <a:effectLst/>
              </a:rPr>
              <a:t>solution valid back to the infinite past in physical time</a:t>
            </a:r>
          </a:p>
          <a:p>
            <a:r>
              <a:rPr lang="en-US" sz="3600">
                <a:solidFill>
                  <a:srgbClr val="FFFF00"/>
                </a:solidFill>
                <a:effectLst/>
              </a:rPr>
              <a:t>no singularity</a:t>
            </a:r>
          </a:p>
          <a:p>
            <a:endParaRPr lang="en-US" sz="3600">
              <a:solidFill>
                <a:srgbClr val="FFFF00"/>
              </a:solidFill>
              <a:effectLst/>
            </a:endParaRPr>
          </a:p>
          <a:p>
            <a:r>
              <a:rPr lang="en-US" sz="3600">
                <a:solidFill>
                  <a:srgbClr val="FFFF00"/>
                </a:solidFill>
                <a:effectLst/>
              </a:rPr>
              <a:t>physical time to infinite past is infinite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84213" y="1844675"/>
            <a:ext cx="3925887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Asymptotic solution in 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freeze frame :</a:t>
            </a:r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989138"/>
            <a:ext cx="32829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"/>
          <p:cNvPicPr>
            <a:picLocks noChangeAspect="1"/>
          </p:cNvPicPr>
          <p:nvPr/>
        </p:nvPicPr>
        <p:blipFill>
          <a:blip r:embed="rId4" cstate="print"/>
          <a:srcRect l="6898" t="58334" r="2069" b="1338"/>
          <a:stretch>
            <a:fillRect/>
          </a:stretch>
        </p:blipFill>
        <p:spPr bwMode="auto">
          <a:xfrm>
            <a:off x="4716463" y="4221163"/>
            <a:ext cx="2663825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5612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 descr="QuantumFluctuation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7" t="21933" r="11613" b="16629"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sz="quarter"/>
          </p:nvPr>
        </p:nvSpPr>
        <p:spPr>
          <a:xfrm>
            <a:off x="468313" y="188913"/>
            <a:ext cx="8351837" cy="1008062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 err="1">
                <a:solidFill>
                  <a:schemeClr val="tx2">
                    <a:lumMod val="25000"/>
                  </a:schemeClr>
                </a:solidFill>
              </a:rPr>
              <a:t>Eternal</a:t>
            </a:r>
            <a:r>
              <a:rPr lang="de-DE" dirty="0">
                <a:solidFill>
                  <a:schemeClr val="tx2">
                    <a:lumMod val="25000"/>
                  </a:schemeClr>
                </a:solidFill>
              </a:rPr>
              <a:t> light-</a:t>
            </a:r>
            <a:r>
              <a:rPr lang="de-DE" dirty="0" err="1">
                <a:solidFill>
                  <a:schemeClr val="tx2">
                    <a:lumMod val="25000"/>
                  </a:schemeClr>
                </a:solidFill>
              </a:rPr>
              <a:t>vacuum</a:t>
            </a:r>
            <a:endParaRPr lang="de-DE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>
          <a:xfrm>
            <a:off x="250825" y="1989138"/>
            <a:ext cx="4535488" cy="424815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Everywhere almost nothing 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only fluctuations</a:t>
            </a:r>
          </a:p>
          <a:p>
            <a:pPr eaLnBrk="1" hangingPunct="1">
              <a:defRPr/>
            </a:pPr>
            <a:endParaRPr lang="en-US" sz="2400" dirty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All particles move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with light velocity, 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similar to photons</a:t>
            </a:r>
          </a:p>
          <a:p>
            <a:pPr eaLnBrk="1" hangingPunct="1">
              <a:defRPr/>
            </a:pPr>
            <a:endParaRPr lang="en-US" sz="2400" dirty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strength of gravity  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much stronger than today</a:t>
            </a:r>
          </a:p>
          <a:p>
            <a:pPr eaLnBrk="1" hangingPunct="1">
              <a:defRPr/>
            </a:pPr>
            <a:endParaRPr lang="en-US" sz="2400" dirty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5" name="Picture 6" descr="lattice-raw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564904"/>
            <a:ext cx="3290931" cy="267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28838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3168352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In the beginning was light-like emptiness.</a:t>
            </a:r>
          </a:p>
        </p:txBody>
      </p:sp>
    </p:spTree>
    <p:extLst>
      <p:ext uri="{BB962C8B-B14F-4D97-AF65-F5344CB8AC3E}">
        <p14:creationId xmlns:p14="http://schemas.microsoft.com/office/powerpoint/2010/main" val="20175246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Eternal light-vacuum is unstable</a:t>
            </a:r>
          </a:p>
        </p:txBody>
      </p:sp>
      <p:sp>
        <p:nvSpPr>
          <p:cNvPr id="78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5040312"/>
          </a:xfrm>
        </p:spPr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2400" dirty="0">
                <a:cs typeface="Arial" pitchFamily="34" charset="0"/>
              </a:rPr>
              <a:t>Slow increase of particle masses and weakening of gravity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2400" dirty="0">
                <a:cs typeface="Arial" pitchFamily="34" charset="0"/>
              </a:rPr>
              <a:t>Only slow change of space-time geometry</a:t>
            </a:r>
          </a:p>
          <a:p>
            <a:pPr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sz="2400" dirty="0"/>
              <a:t>Consequence for observation : primordial fluctuations become visible in cosmic background radiation</a:t>
            </a:r>
          </a:p>
          <a:p>
            <a:pPr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sz="2400" dirty="0"/>
              <a:t>We see fluctuations in a stage 5000 billion years ago.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</p:txBody>
      </p:sp>
      <p:pic>
        <p:nvPicPr>
          <p:cNvPr id="31748" name="Picture 4" descr="ILC_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581525"/>
            <a:ext cx="33845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 descr="QuantumFluctuation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365625"/>
            <a:ext cx="2303462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lattice-raw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5157788"/>
            <a:ext cx="18002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0296" name="AutoShape 8"/>
          <p:cNvSpPr>
            <a:spLocks noChangeArrowheads="1"/>
          </p:cNvSpPr>
          <p:nvPr/>
        </p:nvSpPr>
        <p:spPr bwMode="auto">
          <a:xfrm>
            <a:off x="4427538" y="5157788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aramond" pitchFamily="18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7103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Quantum </a:t>
            </a:r>
            <a:r>
              <a:rPr lang="de-DE" dirty="0" err="1">
                <a:solidFill>
                  <a:srgbClr val="33CCFF"/>
                </a:solidFill>
              </a:rPr>
              <a:t>scale</a:t>
            </a:r>
            <a:r>
              <a:rPr lang="de-DE">
                <a:solidFill>
                  <a:srgbClr val="33CCFF"/>
                </a:solidFill>
              </a:rPr>
              <a:t> symmetry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5038"/>
            <a:ext cx="8229600" cy="3921125"/>
          </a:xfrm>
        </p:spPr>
        <p:txBody>
          <a:bodyPr/>
          <a:lstStyle/>
          <a:p>
            <a:pPr>
              <a:defRPr/>
            </a:pPr>
            <a:r>
              <a:rPr lang="de-DE" dirty="0" err="1"/>
              <a:t>quantum</a:t>
            </a:r>
            <a:r>
              <a:rPr lang="de-DE" dirty="0"/>
              <a:t> </a:t>
            </a:r>
            <a:r>
              <a:rPr lang="de-DE" dirty="0" err="1"/>
              <a:t>fluctuations</a:t>
            </a:r>
            <a:r>
              <a:rPr lang="de-DE" dirty="0"/>
              <a:t> </a:t>
            </a:r>
            <a:r>
              <a:rPr lang="de-DE" dirty="0" err="1"/>
              <a:t>violate</a:t>
            </a:r>
            <a:r>
              <a:rPr lang="de-DE" dirty="0"/>
              <a:t> 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symmetry</a:t>
            </a:r>
            <a:endParaRPr lang="de-DE" dirty="0"/>
          </a:p>
          <a:p>
            <a:pPr>
              <a:defRPr/>
            </a:pPr>
            <a:r>
              <a:rPr lang="de-DE" dirty="0" err="1"/>
              <a:t>running</a:t>
            </a:r>
            <a:r>
              <a:rPr lang="de-DE" dirty="0"/>
              <a:t> </a:t>
            </a:r>
            <a:r>
              <a:rPr lang="de-DE" dirty="0" err="1"/>
              <a:t>dimensionless</a:t>
            </a:r>
            <a:r>
              <a:rPr lang="de-DE" dirty="0"/>
              <a:t> </a:t>
            </a:r>
            <a:r>
              <a:rPr lang="de-DE" dirty="0" err="1"/>
              <a:t>couplings</a:t>
            </a:r>
            <a:endParaRPr lang="de-DE" dirty="0"/>
          </a:p>
          <a:p>
            <a:pPr>
              <a:defRPr/>
            </a:pPr>
            <a:r>
              <a:rPr lang="de-DE" dirty="0"/>
              <a:t>at </a:t>
            </a:r>
            <a:r>
              <a:rPr lang="de-DE" dirty="0" err="1"/>
              <a:t>fixed</a:t>
            </a:r>
            <a:r>
              <a:rPr lang="de-DE" dirty="0"/>
              <a:t> </a:t>
            </a:r>
            <a:r>
              <a:rPr lang="de-DE" dirty="0" err="1"/>
              <a:t>points</a:t>
            </a:r>
            <a:r>
              <a:rPr lang="de-DE" dirty="0"/>
              <a:t> , 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symmetry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exact</a:t>
            </a:r>
            <a:r>
              <a:rPr lang="de-DE" dirty="0"/>
              <a:t> !</a:t>
            </a:r>
          </a:p>
          <a:p>
            <a:pPr>
              <a:defRPr/>
            </a:pPr>
            <a:r>
              <a:rPr lang="de-DE" dirty="0" err="1"/>
              <a:t>quantum</a:t>
            </a:r>
            <a:r>
              <a:rPr lang="de-DE" dirty="0"/>
              <a:t> </a:t>
            </a:r>
            <a:r>
              <a:rPr lang="de-DE" dirty="0" err="1"/>
              <a:t>fluctuations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generate</a:t>
            </a:r>
            <a:r>
              <a:rPr lang="de-DE" dirty="0"/>
              <a:t> 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symmetry</a:t>
            </a:r>
            <a:r>
              <a:rPr lang="de-DE" dirty="0"/>
              <a:t>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32679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Physical time</a:t>
            </a:r>
          </a:p>
        </p:txBody>
      </p:sp>
      <p:pic>
        <p:nvPicPr>
          <p:cNvPr id="2050" name="Picture 2" descr="C:\Users\wetteric\Pictures\Cosmobilder\Atomuhr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645024"/>
            <a:ext cx="3486108" cy="2160695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1763688" y="2564904"/>
            <a:ext cx="39437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count oscillations ….</a:t>
            </a:r>
          </a:p>
        </p:txBody>
      </p:sp>
      <p:pic>
        <p:nvPicPr>
          <p:cNvPr id="2051" name="Picture 3" descr="C:\Users\wetteric\Pictures\Cosmobilder\Atomuh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645024"/>
            <a:ext cx="4457700" cy="2152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25455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Physical time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2420938"/>
            <a:ext cx="6624637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8538" y="3789363"/>
            <a:ext cx="10350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00" y="3789363"/>
            <a:ext cx="3887788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388" y="5084763"/>
            <a:ext cx="1511300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538" y="5300663"/>
            <a:ext cx="20764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1476375" y="1628775"/>
            <a:ext cx="64230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field equation for scalar field mode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79388" y="4941888"/>
            <a:ext cx="4608512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determine </a:t>
            </a:r>
            <a:r>
              <a:rPr lang="en-US" dirty="0">
                <a:solidFill>
                  <a:srgbClr val="FFFF00"/>
                </a:solidFill>
              </a:rPr>
              <a:t>physical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time</a:t>
            </a:r>
            <a:r>
              <a:rPr lang="en-US" dirty="0"/>
              <a:t> by counting</a:t>
            </a:r>
          </a:p>
          <a:p>
            <a:pPr>
              <a:defRPr/>
            </a:pPr>
            <a:r>
              <a:rPr lang="en-US" dirty="0"/>
              <a:t>number of oscillations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308850" y="6165850"/>
            <a:ext cx="1511300" cy="519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( m=0 )</a:t>
            </a:r>
          </a:p>
        </p:txBody>
      </p:sp>
    </p:spTree>
    <p:extLst>
      <p:ext uri="{BB962C8B-B14F-4D97-AF65-F5344CB8AC3E}">
        <p14:creationId xmlns:p14="http://schemas.microsoft.com/office/powerpoint/2010/main" val="7137329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Physical time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r>
              <a:rPr lang="en-US" dirty="0"/>
              <a:t>counting : discrete</a:t>
            </a:r>
          </a:p>
          <a:p>
            <a:r>
              <a:rPr lang="en-US" dirty="0"/>
              <a:t>invariant under field transformations</a:t>
            </a:r>
          </a:p>
          <a:p>
            <a:r>
              <a:rPr lang="en-US" dirty="0"/>
              <a:t>same in all frames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046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3009900"/>
          </a:xfrm>
        </p:spPr>
        <p:txBody>
          <a:bodyPr/>
          <a:lstStyle/>
          <a:p>
            <a:pPr>
              <a:defRPr/>
            </a:pPr>
            <a:r>
              <a:rPr lang="de-DE" b="0" i="1" dirty="0">
                <a:solidFill>
                  <a:srgbClr val="FFFF00"/>
                </a:solidFill>
              </a:rPr>
              <a:t>Big  bang </a:t>
            </a:r>
            <a:r>
              <a:rPr lang="de-DE" b="0" i="1" dirty="0" err="1">
                <a:solidFill>
                  <a:srgbClr val="FFFF00"/>
                </a:solidFill>
              </a:rPr>
              <a:t>singularity</a:t>
            </a:r>
            <a:r>
              <a:rPr lang="de-DE" b="0" i="1" dirty="0">
                <a:solidFill>
                  <a:srgbClr val="FFFF00"/>
                </a:solidFill>
              </a:rPr>
              <a:t> </a:t>
            </a:r>
            <a:br>
              <a:rPr lang="de-DE" b="0" i="1" dirty="0">
                <a:solidFill>
                  <a:srgbClr val="FFFF00"/>
                </a:solidFill>
              </a:rPr>
            </a:br>
            <a:r>
              <a:rPr lang="de-DE" b="0" i="1" dirty="0">
                <a:solidFill>
                  <a:srgbClr val="FFFF00"/>
                </a:solidFill>
              </a:rPr>
              <a:t>in Einstein </a:t>
            </a:r>
            <a:r>
              <a:rPr lang="de-DE" b="0" i="1" dirty="0" err="1">
                <a:solidFill>
                  <a:srgbClr val="FFFF00"/>
                </a:solidFill>
              </a:rPr>
              <a:t>frame</a:t>
            </a:r>
            <a:r>
              <a:rPr lang="de-DE" b="0" i="1" dirty="0">
                <a:solidFill>
                  <a:srgbClr val="FFFF00"/>
                </a:solidFill>
              </a:rPr>
              <a:t> </a:t>
            </a:r>
            <a:r>
              <a:rPr lang="de-DE" b="0" i="1" dirty="0" err="1">
                <a:solidFill>
                  <a:srgbClr val="FFFF00"/>
                </a:solidFill>
              </a:rPr>
              <a:t>is</a:t>
            </a:r>
            <a:br>
              <a:rPr lang="de-DE" b="0" i="1" dirty="0">
                <a:solidFill>
                  <a:srgbClr val="FFFF00"/>
                </a:solidFill>
              </a:rPr>
            </a:br>
            <a:r>
              <a:rPr lang="de-DE" b="0" i="1" dirty="0" err="1">
                <a:solidFill>
                  <a:srgbClr val="FFFF00"/>
                </a:solidFill>
              </a:rPr>
              <a:t>field</a:t>
            </a:r>
            <a:r>
              <a:rPr lang="de-DE" b="0" i="1" dirty="0">
                <a:solidFill>
                  <a:srgbClr val="FFFF00"/>
                </a:solidFill>
              </a:rPr>
              <a:t> </a:t>
            </a:r>
            <a:r>
              <a:rPr lang="de-DE" b="0" i="1" dirty="0" err="1">
                <a:solidFill>
                  <a:srgbClr val="FFFF00"/>
                </a:solidFill>
              </a:rPr>
              <a:t>singularity</a:t>
            </a:r>
            <a:r>
              <a:rPr lang="de-DE" b="0" i="1" dirty="0">
                <a:solidFill>
                  <a:srgbClr val="FFFF00"/>
                </a:solidFill>
              </a:rPr>
              <a:t> !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3500438"/>
            <a:ext cx="4535488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1908175" y="4941888"/>
            <a:ext cx="6861175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800" dirty="0" err="1"/>
              <a:t>choice</a:t>
            </a:r>
            <a:r>
              <a:rPr lang="de-DE" sz="2800" dirty="0"/>
              <a:t>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  <a:r>
              <a:rPr lang="de-DE" sz="2800" dirty="0" err="1"/>
              <a:t>frame</a:t>
            </a:r>
            <a:r>
              <a:rPr lang="de-DE" sz="2800" dirty="0"/>
              <a:t> </a:t>
            </a:r>
            <a:r>
              <a:rPr lang="de-DE" sz="2800" dirty="0" err="1"/>
              <a:t>with</a:t>
            </a:r>
            <a:r>
              <a:rPr lang="de-DE" sz="2800" dirty="0"/>
              <a:t> </a:t>
            </a:r>
            <a:r>
              <a:rPr lang="de-DE" sz="2800" dirty="0" err="1"/>
              <a:t>constant</a:t>
            </a:r>
            <a:r>
              <a:rPr lang="de-DE" sz="2800" dirty="0"/>
              <a:t> </a:t>
            </a:r>
            <a:r>
              <a:rPr lang="de-DE" sz="2800" dirty="0" err="1"/>
              <a:t>particle</a:t>
            </a:r>
            <a:endParaRPr lang="de-DE" sz="2800" dirty="0"/>
          </a:p>
          <a:p>
            <a:pPr>
              <a:defRPr/>
            </a:pPr>
            <a:r>
              <a:rPr lang="de-DE" sz="2800" dirty="0" err="1"/>
              <a:t>masses</a:t>
            </a:r>
            <a:r>
              <a:rPr lang="de-DE" sz="2800" dirty="0"/>
              <a:t> </a:t>
            </a:r>
            <a:r>
              <a:rPr lang="de-DE" sz="2800" dirty="0" err="1"/>
              <a:t>is</a:t>
            </a:r>
            <a:r>
              <a:rPr lang="de-DE" sz="2800" dirty="0"/>
              <a:t> not well </a:t>
            </a:r>
            <a:r>
              <a:rPr lang="de-DE" sz="2800" dirty="0" err="1"/>
              <a:t>suited</a:t>
            </a:r>
            <a:r>
              <a:rPr lang="de-DE" sz="2800" dirty="0"/>
              <a:t> </a:t>
            </a:r>
            <a:r>
              <a:rPr lang="de-DE" sz="2800" dirty="0" err="1"/>
              <a:t>if</a:t>
            </a:r>
            <a:endParaRPr lang="de-DE" sz="2800" dirty="0"/>
          </a:p>
          <a:p>
            <a:pPr>
              <a:defRPr/>
            </a:pPr>
            <a:r>
              <a:rPr lang="de-DE" sz="2800" dirty="0" err="1"/>
              <a:t>physical</a:t>
            </a:r>
            <a:r>
              <a:rPr lang="de-DE" sz="2800" dirty="0"/>
              <a:t> </a:t>
            </a:r>
            <a:r>
              <a:rPr lang="de-DE" sz="2800" dirty="0" err="1"/>
              <a:t>masses</a:t>
            </a:r>
            <a:r>
              <a:rPr lang="de-DE" sz="2800" dirty="0"/>
              <a:t> </a:t>
            </a:r>
            <a:r>
              <a:rPr lang="de-DE" sz="2800" dirty="0" err="1"/>
              <a:t>go</a:t>
            </a:r>
            <a:r>
              <a:rPr lang="de-DE" sz="2800" dirty="0"/>
              <a:t> </a:t>
            </a:r>
            <a:r>
              <a:rPr lang="de-DE" sz="2800" dirty="0" err="1"/>
              <a:t>to</a:t>
            </a:r>
            <a:r>
              <a:rPr lang="de-DE" sz="2800" dirty="0"/>
              <a:t> </a:t>
            </a:r>
            <a:r>
              <a:rPr lang="de-DE" sz="2800" dirty="0" err="1"/>
              <a:t>zero</a:t>
            </a:r>
            <a:r>
              <a:rPr lang="de-DE" sz="2800" dirty="0"/>
              <a:t> 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60879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Field - </a:t>
            </a:r>
            <a:r>
              <a:rPr lang="de-DE" dirty="0" err="1">
                <a:solidFill>
                  <a:srgbClr val="33CCFF"/>
                </a:solidFill>
              </a:rPr>
              <a:t>singularity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n"/>
              <a:defRPr/>
            </a:pPr>
            <a:r>
              <a:rPr lang="de-DE" dirty="0"/>
              <a:t>Big Bang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- </a:t>
            </a:r>
            <a:r>
              <a:rPr lang="de-DE" dirty="0" err="1"/>
              <a:t>singularity</a:t>
            </a:r>
            <a:r>
              <a:rPr lang="de-DE" dirty="0"/>
              <a:t> </a:t>
            </a:r>
          </a:p>
          <a:p>
            <a:pPr>
              <a:buFont typeface="Wingdings" pitchFamily="2" charset="2"/>
              <a:buChar char="n"/>
              <a:defRPr/>
            </a:pPr>
            <a:r>
              <a:rPr lang="de-DE" dirty="0" err="1"/>
              <a:t>similar</a:t>
            </a:r>
            <a:r>
              <a:rPr lang="de-DE" dirty="0"/>
              <a:t> ( but not </a:t>
            </a:r>
            <a:r>
              <a:rPr lang="de-DE" dirty="0" err="1"/>
              <a:t>identical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)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/>
              <a:t>    </a:t>
            </a:r>
            <a:r>
              <a:rPr lang="de-DE" dirty="0" err="1"/>
              <a:t>coordinate</a:t>
            </a:r>
            <a:r>
              <a:rPr lang="de-DE" dirty="0"/>
              <a:t> - </a:t>
            </a:r>
            <a:r>
              <a:rPr lang="de-DE" dirty="0" err="1"/>
              <a:t>singularity</a:t>
            </a:r>
            <a:endParaRPr lang="de-DE" dirty="0"/>
          </a:p>
        </p:txBody>
      </p:sp>
      <p:pic>
        <p:nvPicPr>
          <p:cNvPr id="86020" name="Picture 2" descr="C:\Users\wetteric\Pictures\Cosmobilder\Antarkt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860800"/>
            <a:ext cx="2808288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3" descr="C:\Users\wetteric\Pictures\Cosmobilder\erdekart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860800"/>
            <a:ext cx="47529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r="55547"/>
          <a:stretch>
            <a:fillRect/>
          </a:stretch>
        </p:blipFill>
        <p:spPr bwMode="auto">
          <a:xfrm>
            <a:off x="6432725" y="1844824"/>
            <a:ext cx="2016869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50628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err="1">
                <a:solidFill>
                  <a:srgbClr val="33CCFF"/>
                </a:solidFill>
              </a:rPr>
              <a:t>Conclusions</a:t>
            </a:r>
            <a:r>
              <a:rPr lang="de-DE" dirty="0">
                <a:solidFill>
                  <a:srgbClr val="33CCFF"/>
                </a:solidFill>
              </a:rPr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57338"/>
            <a:ext cx="8229600" cy="4824412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de-DE" dirty="0">
                <a:solidFill>
                  <a:srgbClr val="FFFF00"/>
                </a:solidFill>
              </a:rPr>
              <a:t>Quantum </a:t>
            </a:r>
            <a:r>
              <a:rPr lang="de-DE" dirty="0" err="1">
                <a:solidFill>
                  <a:srgbClr val="FFFF00"/>
                </a:solidFill>
              </a:rPr>
              <a:t>gravity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may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be</a:t>
            </a:r>
            <a:r>
              <a:rPr lang="de-DE" dirty="0">
                <a:solidFill>
                  <a:srgbClr val="FFFF00"/>
                </a:solidFill>
              </a:rPr>
              <a:t> observable in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>
                <a:solidFill>
                  <a:srgbClr val="FFFF00"/>
                </a:solidFill>
              </a:rPr>
              <a:t>   </a:t>
            </a:r>
            <a:r>
              <a:rPr lang="de-DE" dirty="0" err="1">
                <a:solidFill>
                  <a:srgbClr val="FFFF00"/>
                </a:solidFill>
              </a:rPr>
              <a:t>dynamics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of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present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Universe</a:t>
            </a:r>
            <a:r>
              <a:rPr lang="de-DE" dirty="0">
                <a:solidFill>
                  <a:srgbClr val="FFFF00"/>
                </a:solidFill>
              </a:rPr>
              <a:t> </a:t>
            </a:r>
          </a:p>
          <a:p>
            <a:pPr>
              <a:buFont typeface="Wingdings" pitchFamily="2" charset="2"/>
              <a:buNone/>
              <a:defRPr/>
            </a:pPr>
            <a:endParaRPr lang="de-DE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de-DE" dirty="0">
                <a:solidFill>
                  <a:srgbClr val="FFFF00"/>
                </a:solidFill>
              </a:rPr>
              <a:t>Fixed </a:t>
            </a:r>
            <a:r>
              <a:rPr lang="de-DE" dirty="0" err="1">
                <a:solidFill>
                  <a:srgbClr val="FFFF00"/>
                </a:solidFill>
              </a:rPr>
              <a:t>points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and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symmetry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crucial</a:t>
            </a:r>
            <a:endParaRPr lang="de-DE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endParaRPr lang="de-DE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de-DE" dirty="0">
                <a:solidFill>
                  <a:srgbClr val="FFFF00"/>
                </a:solidFill>
              </a:rPr>
              <a:t>Big bang </a:t>
            </a:r>
            <a:r>
              <a:rPr lang="de-DE" dirty="0" err="1">
                <a:solidFill>
                  <a:srgbClr val="FFFF00"/>
                </a:solidFill>
              </a:rPr>
              <a:t>singularity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is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artefact</a:t>
            </a:r>
            <a:r>
              <a:rPr lang="de-DE" dirty="0">
                <a:solidFill>
                  <a:srgbClr val="FFFF00"/>
                </a:solidFill>
              </a:rPr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>
                <a:solidFill>
                  <a:srgbClr val="FFFF00"/>
                </a:solidFill>
              </a:rPr>
              <a:t>   </a:t>
            </a:r>
            <a:r>
              <a:rPr lang="de-DE" dirty="0" err="1">
                <a:solidFill>
                  <a:srgbClr val="FFFF00"/>
                </a:solidFill>
              </a:rPr>
              <a:t>of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inappropriate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choice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of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</a:t>
            </a:r>
            <a:r>
              <a:rPr lang="de-DE" dirty="0">
                <a:solidFill>
                  <a:srgbClr val="FFFF00"/>
                </a:solidFill>
              </a:rPr>
              <a:t> variables  –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>
                <a:solidFill>
                  <a:srgbClr val="FFFF00"/>
                </a:solidFill>
              </a:rPr>
              <a:t>   </a:t>
            </a:r>
            <a:r>
              <a:rPr lang="de-DE" dirty="0" err="1">
                <a:solidFill>
                  <a:srgbClr val="FFFF00"/>
                </a:solidFill>
              </a:rPr>
              <a:t>no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physical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singularity</a:t>
            </a:r>
            <a:endParaRPr lang="de-DE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endParaRPr lang="en-US" sz="3600" dirty="0">
              <a:solidFill>
                <a:srgbClr val="FFFF00"/>
              </a:solidFill>
            </a:endParaRPr>
          </a:p>
          <a:p>
            <a:pPr>
              <a:defRPr/>
            </a:pPr>
            <a:endParaRPr lang="de-DE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32561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516688" y="5445125"/>
            <a:ext cx="7715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latin typeface="Garamond" pitchFamily="18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6324679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sz="4000" dirty="0">
                <a:solidFill>
                  <a:srgbClr val="33CCFF"/>
                </a:solidFill>
              </a:rPr>
              <a:t>Crossover in </a:t>
            </a:r>
            <a:r>
              <a:rPr lang="de-DE" sz="4000" dirty="0" err="1">
                <a:solidFill>
                  <a:srgbClr val="33CCFF"/>
                </a:solidFill>
              </a:rPr>
              <a:t>quantum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gravity</a:t>
            </a:r>
            <a:br>
              <a:rPr lang="de-DE" sz="4000" dirty="0">
                <a:solidFill>
                  <a:srgbClr val="33CCFF"/>
                </a:solidFill>
              </a:rPr>
            </a:br>
            <a:r>
              <a:rPr lang="de-DE" sz="4000" dirty="0" err="1">
                <a:solidFill>
                  <a:srgbClr val="00FF00"/>
                </a:solidFill>
              </a:rPr>
              <a:t>and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cosmology</a:t>
            </a:r>
            <a:endParaRPr lang="de-DE" sz="4000" dirty="0">
              <a:solidFill>
                <a:srgbClr val="33CCFF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557338"/>
            <a:ext cx="8208962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3"/>
          <p:cNvPicPr>
            <a:picLocks noChangeAspect="1" noChangeArrowheads="1"/>
          </p:cNvPicPr>
          <p:nvPr/>
        </p:nvPicPr>
        <p:blipFill>
          <a:blip r:embed="rId4" cstate="print"/>
          <a:srcRect l="15869" t="10829" r="3288" b="9462"/>
          <a:stretch>
            <a:fillRect/>
          </a:stretch>
        </p:blipFill>
        <p:spPr bwMode="auto">
          <a:xfrm>
            <a:off x="419562" y="1557338"/>
            <a:ext cx="2376512" cy="1756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rcRect l="6898" t="58334" r="2069" b="1338"/>
          <a:stretch>
            <a:fillRect/>
          </a:stretch>
        </p:blipFill>
        <p:spPr bwMode="auto">
          <a:xfrm>
            <a:off x="3851920" y="4365104"/>
            <a:ext cx="2929936" cy="1731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756206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657350"/>
          </a:xfrm>
        </p:spPr>
        <p:txBody>
          <a:bodyPr/>
          <a:lstStyle/>
          <a:p>
            <a:r>
              <a:rPr lang="de-DE" altLang="x-none" sz="4000">
                <a:solidFill>
                  <a:srgbClr val="33CCFF"/>
                </a:solidFill>
                <a:ea typeface="MS PGothic" charset="-128"/>
              </a:rPr>
              <a:t>Cosmological solution :</a:t>
            </a:r>
            <a:br>
              <a:rPr lang="de-DE" altLang="x-none" sz="4000">
                <a:solidFill>
                  <a:srgbClr val="33CCFF"/>
                </a:solidFill>
                <a:ea typeface="MS PGothic" charset="-128"/>
              </a:rPr>
            </a:br>
            <a:r>
              <a:rPr lang="de-DE" altLang="x-none" sz="4000">
                <a:solidFill>
                  <a:srgbClr val="33CCFF"/>
                </a:solidFill>
                <a:ea typeface="MS PGothic" charset="-128"/>
              </a:rPr>
              <a:t>crossover from UV to IR fixed point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</p:spPr>
        <p:txBody>
          <a:bodyPr/>
          <a:lstStyle/>
          <a:p>
            <a:r>
              <a:rPr lang="de-DE" altLang="x-none" sz="2800" dirty="0" err="1">
                <a:ea typeface="MS PGothic" charset="-128"/>
              </a:rPr>
              <a:t>Dimensionless</a:t>
            </a:r>
            <a:r>
              <a:rPr lang="de-DE" altLang="x-none" sz="2800" dirty="0">
                <a:ea typeface="MS PGothic" charset="-128"/>
              </a:rPr>
              <a:t> </a:t>
            </a:r>
            <a:r>
              <a:rPr lang="de-DE" altLang="x-none" sz="2800" dirty="0" err="1">
                <a:ea typeface="MS PGothic" charset="-128"/>
              </a:rPr>
              <a:t>functions</a:t>
            </a:r>
            <a:r>
              <a:rPr lang="de-DE" altLang="x-none" sz="2800" dirty="0">
                <a:ea typeface="MS PGothic" charset="-128"/>
              </a:rPr>
              <a:t> </a:t>
            </a:r>
            <a:r>
              <a:rPr lang="de-DE" altLang="x-none" sz="2800" dirty="0" err="1">
                <a:ea typeface="MS PGothic" charset="-128"/>
              </a:rPr>
              <a:t>as</a:t>
            </a:r>
            <a:r>
              <a:rPr lang="de-DE" altLang="x-none" sz="2800" dirty="0">
                <a:ea typeface="MS PGothic" charset="-128"/>
              </a:rPr>
              <a:t> B </a:t>
            </a:r>
          </a:p>
          <a:p>
            <a:pPr>
              <a:buFont typeface="Wingdings" charset="2"/>
              <a:buNone/>
            </a:pPr>
            <a:r>
              <a:rPr lang="de-DE" altLang="x-none" sz="2800" dirty="0">
                <a:ea typeface="MS PGothic" charset="-128"/>
              </a:rPr>
              <a:t>    </a:t>
            </a:r>
            <a:r>
              <a:rPr lang="de-DE" altLang="x-none" sz="2800" dirty="0" err="1">
                <a:ea typeface="MS PGothic" charset="-128"/>
              </a:rPr>
              <a:t>depend</a:t>
            </a:r>
            <a:r>
              <a:rPr lang="de-DE" altLang="x-none" sz="2800" dirty="0">
                <a:ea typeface="MS PGothic" charset="-128"/>
              </a:rPr>
              <a:t> </a:t>
            </a:r>
            <a:r>
              <a:rPr lang="de-DE" altLang="x-none" sz="2800" dirty="0" err="1">
                <a:ea typeface="MS PGothic" charset="-128"/>
              </a:rPr>
              <a:t>only</a:t>
            </a:r>
            <a:r>
              <a:rPr lang="de-DE" altLang="x-none" sz="2800" dirty="0">
                <a:ea typeface="MS PGothic" charset="-128"/>
              </a:rPr>
              <a:t> on </a:t>
            </a:r>
            <a:r>
              <a:rPr lang="de-DE" altLang="x-none" sz="2800" dirty="0" err="1">
                <a:ea typeface="MS PGothic" charset="-128"/>
              </a:rPr>
              <a:t>ratio</a:t>
            </a:r>
            <a:r>
              <a:rPr lang="de-DE" altLang="x-none" sz="2800" dirty="0">
                <a:ea typeface="MS PGothic" charset="-128"/>
              </a:rPr>
              <a:t> </a:t>
            </a:r>
            <a:r>
              <a:rPr lang="el-GR" altLang="x-none" sz="2800" dirty="0">
                <a:ea typeface="MS PGothic" charset="-128"/>
              </a:rPr>
              <a:t>μ</a:t>
            </a:r>
            <a:r>
              <a:rPr lang="en-US" altLang="x-none" sz="2800" dirty="0">
                <a:ea typeface="MS PGothic" charset="-128"/>
              </a:rPr>
              <a:t>/</a:t>
            </a:r>
            <a:r>
              <a:rPr lang="el-GR" altLang="x-none" sz="2800" dirty="0">
                <a:ea typeface="MS PGothic" charset="-128"/>
              </a:rPr>
              <a:t>χ</a:t>
            </a:r>
            <a:r>
              <a:rPr lang="en-US" altLang="x-none" sz="2800" dirty="0">
                <a:ea typeface="MS PGothic" charset="-128"/>
              </a:rPr>
              <a:t> .</a:t>
            </a:r>
          </a:p>
          <a:p>
            <a:r>
              <a:rPr lang="en-US" altLang="x-none" sz="2800" dirty="0">
                <a:ea typeface="MS PGothic" charset="-128"/>
              </a:rPr>
              <a:t>IR:   μ→0   , </a:t>
            </a:r>
            <a:r>
              <a:rPr lang="el-GR" altLang="x-none" sz="2800" dirty="0">
                <a:ea typeface="MS PGothic" charset="-128"/>
              </a:rPr>
              <a:t>χ→∞</a:t>
            </a:r>
            <a:endParaRPr lang="en-US" altLang="x-none" sz="2800" dirty="0">
              <a:ea typeface="MS PGothic" charset="-128"/>
            </a:endParaRPr>
          </a:p>
          <a:p>
            <a:r>
              <a:rPr lang="en-US" altLang="x-none" sz="2800" dirty="0">
                <a:ea typeface="MS PGothic" charset="-128"/>
              </a:rPr>
              <a:t>UV:  </a:t>
            </a:r>
            <a:r>
              <a:rPr lang="el-GR" altLang="x-none" sz="2800" dirty="0">
                <a:ea typeface="MS PGothic" charset="-128"/>
              </a:rPr>
              <a:t>μ→∞</a:t>
            </a:r>
            <a:r>
              <a:rPr lang="en-US" altLang="x-none" sz="2800" dirty="0">
                <a:ea typeface="MS PGothic" charset="-128"/>
              </a:rPr>
              <a:t>  , </a:t>
            </a:r>
            <a:r>
              <a:rPr lang="el-GR" altLang="x-none" sz="2800" dirty="0">
                <a:ea typeface="MS PGothic" charset="-128"/>
              </a:rPr>
              <a:t>χ→</a:t>
            </a:r>
            <a:r>
              <a:rPr lang="en-US" altLang="x-none" sz="2800" dirty="0">
                <a:ea typeface="MS PGothic" charset="-128"/>
              </a:rPr>
              <a:t>0</a:t>
            </a:r>
          </a:p>
          <a:p>
            <a:endParaRPr lang="en-US" altLang="x-none" sz="2800" dirty="0">
              <a:ea typeface="MS PGothic" charset="-128"/>
            </a:endParaRPr>
          </a:p>
          <a:p>
            <a:pPr>
              <a:buFont typeface="Wingdings" charset="2"/>
              <a:buNone/>
            </a:pPr>
            <a:r>
              <a:rPr lang="en-US" altLang="x-none" sz="2800" b="1" dirty="0">
                <a:solidFill>
                  <a:srgbClr val="FFFF00"/>
                </a:solidFill>
                <a:ea typeface="MS PGothic" charset="-128"/>
              </a:rPr>
              <a:t>Cosmology makes </a:t>
            </a:r>
          </a:p>
          <a:p>
            <a:pPr>
              <a:buFont typeface="Wingdings" charset="2"/>
              <a:buNone/>
            </a:pPr>
            <a:r>
              <a:rPr lang="en-US" altLang="x-none" sz="2800" b="1" dirty="0">
                <a:solidFill>
                  <a:srgbClr val="FFFF00"/>
                </a:solidFill>
                <a:ea typeface="MS PGothic" charset="-128"/>
              </a:rPr>
              <a:t>crossover between</a:t>
            </a:r>
          </a:p>
          <a:p>
            <a:pPr>
              <a:buFont typeface="Wingdings" charset="2"/>
              <a:buNone/>
            </a:pPr>
            <a:r>
              <a:rPr lang="en-US" altLang="x-none" sz="2800" b="1" dirty="0">
                <a:solidFill>
                  <a:srgbClr val="FFFF00"/>
                </a:solidFill>
                <a:ea typeface="MS PGothic" charset="-128"/>
              </a:rPr>
              <a:t>fixed points by</a:t>
            </a:r>
          </a:p>
          <a:p>
            <a:pPr>
              <a:buFont typeface="Wingdings" charset="2"/>
              <a:buNone/>
            </a:pPr>
            <a:r>
              <a:rPr lang="en-US" altLang="x-none" sz="2800" b="1" dirty="0">
                <a:solidFill>
                  <a:srgbClr val="FFFF00"/>
                </a:solidFill>
                <a:ea typeface="MS PGothic" charset="-128"/>
              </a:rPr>
              <a:t>variation of </a:t>
            </a:r>
            <a:r>
              <a:rPr lang="el-GR" altLang="x-none" sz="2800" b="1" dirty="0">
                <a:solidFill>
                  <a:srgbClr val="FFFF00"/>
                </a:solidFill>
                <a:ea typeface="MS PGothic" charset="-128"/>
              </a:rPr>
              <a:t>χ</a:t>
            </a:r>
            <a:r>
              <a:rPr lang="en-US" altLang="x-none" sz="2800" b="1" dirty="0">
                <a:solidFill>
                  <a:srgbClr val="FFFF00"/>
                </a:solidFill>
                <a:ea typeface="MS PGothic" charset="-128"/>
              </a:rPr>
              <a:t> .</a:t>
            </a:r>
            <a:endParaRPr lang="de-DE" altLang="x-none" sz="2800" b="1" dirty="0">
              <a:solidFill>
                <a:srgbClr val="FFFF00"/>
              </a:solidFill>
              <a:ea typeface="MS PGothic" charset="-128"/>
            </a:endParaRP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916363"/>
            <a:ext cx="4424362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2152538"/>
            <a:ext cx="3631828" cy="512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5157192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31939" y="5013177"/>
            <a:ext cx="111612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altLang="x-none" dirty="0">
                <a:solidFill>
                  <a:srgbClr val="009900"/>
                </a:solidFill>
                <a:ea typeface="MS PGothic" charset="-128"/>
              </a:rPr>
              <a:t>χ→</a:t>
            </a:r>
            <a:r>
              <a:rPr lang="en-US" altLang="x-none" dirty="0">
                <a:solidFill>
                  <a:srgbClr val="009900"/>
                </a:solidFill>
                <a:ea typeface="MS PGothic" charset="-128"/>
              </a:rPr>
              <a:t>0</a:t>
            </a:r>
            <a:endParaRPr lang="en-US" dirty="0">
              <a:solidFill>
                <a:srgbClr val="0099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68345" y="5589241"/>
            <a:ext cx="116291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altLang="x-none" dirty="0">
                <a:solidFill>
                  <a:srgbClr val="009900"/>
                </a:solidFill>
                <a:ea typeface="MS PGothic" charset="-128"/>
              </a:rPr>
              <a:t>χ→∞</a:t>
            </a:r>
            <a:endParaRPr lang="en-US" altLang="x-none" dirty="0">
              <a:solidFill>
                <a:srgbClr val="009900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005283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Renormalization flow and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cosmological evolution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renormalization flow as function of </a:t>
            </a:r>
            <a:r>
              <a:rPr lang="en-US" sz="3600" b="1" dirty="0">
                <a:solidFill>
                  <a:srgbClr val="33CC33"/>
                </a:solidFill>
              </a:rPr>
              <a:t>µ</a:t>
            </a:r>
            <a:r>
              <a:rPr lang="en-US" dirty="0">
                <a:solidFill>
                  <a:srgbClr val="FFFF00"/>
                </a:solidFill>
              </a:rPr>
              <a:t> </a:t>
            </a:r>
          </a:p>
          <a:p>
            <a:pPr>
              <a:buNone/>
            </a:pPr>
            <a:r>
              <a:rPr lang="en-US" dirty="0"/>
              <a:t>    </a:t>
            </a:r>
            <a:r>
              <a:rPr lang="en-US" sz="2800" dirty="0"/>
              <a:t>is mapped by dimensionless functions to</a:t>
            </a:r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field dependence of effective action on scalar field </a:t>
            </a:r>
            <a:r>
              <a:rPr lang="el-GR" sz="3600" b="1" dirty="0">
                <a:solidFill>
                  <a:srgbClr val="33CC33"/>
                </a:solidFill>
              </a:rPr>
              <a:t>χ</a:t>
            </a:r>
            <a:endParaRPr lang="en-US" b="1" dirty="0">
              <a:solidFill>
                <a:srgbClr val="33CC33"/>
              </a:solidFill>
            </a:endParaRPr>
          </a:p>
          <a:p>
            <a:pPr>
              <a:buNone/>
            </a:pPr>
            <a:r>
              <a:rPr lang="en-US" dirty="0"/>
              <a:t>   </a:t>
            </a:r>
            <a:r>
              <a:rPr lang="en-US" sz="2800" dirty="0"/>
              <a:t>translates by solution of field equation to</a:t>
            </a:r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dependence of cosmology an time t or </a:t>
            </a:r>
            <a:r>
              <a:rPr lang="el-GR" sz="3600" b="1" dirty="0">
                <a:solidFill>
                  <a:srgbClr val="33CC33"/>
                </a:solidFill>
              </a:rPr>
              <a:t>η</a:t>
            </a:r>
            <a:endParaRPr lang="en-US" b="1" dirty="0">
              <a:solidFill>
                <a:srgbClr val="33CC33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475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27088" y="260350"/>
            <a:ext cx="7473950" cy="13589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33CCFF"/>
                </a:solidFill>
              </a:rPr>
              <a:t>Functional renormalization :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4000" dirty="0">
                <a:solidFill>
                  <a:srgbClr val="33CCFF"/>
                </a:solidFill>
              </a:rPr>
              <a:t>flowing action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5869" t="10829" r="3288" b="9462"/>
          <a:stretch>
            <a:fillRect/>
          </a:stretch>
        </p:blipFill>
        <p:spPr bwMode="auto">
          <a:xfrm>
            <a:off x="1763713" y="1916113"/>
            <a:ext cx="5545137" cy="410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156325" y="5661025"/>
            <a:ext cx="1069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effectLst/>
                <a:latin typeface="Garamond" pitchFamily="18" charset="0"/>
                <a:ea typeface="+mn-ea"/>
              </a:rPr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1720435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Scaling solution</a:t>
            </a: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700808"/>
            <a:ext cx="3679422" cy="2167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331640" y="2492896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after end of inflation</a:t>
            </a:r>
          </a:p>
        </p:txBody>
      </p:sp>
      <p:sp>
        <p:nvSpPr>
          <p:cNvPr id="6" name="Right Arrow 5"/>
          <p:cNvSpPr/>
          <p:nvPr/>
        </p:nvSpPr>
        <p:spPr bwMode="auto">
          <a:xfrm>
            <a:off x="4355976" y="2492896"/>
            <a:ext cx="1080120" cy="37920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2080" y="4151429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scaling solution with </a:t>
            </a:r>
          </a:p>
          <a:p>
            <a:r>
              <a:rPr lang="en-US" sz="2400" dirty="0"/>
              <a:t>few percent</a:t>
            </a:r>
          </a:p>
          <a:p>
            <a:r>
              <a:rPr lang="en-US" sz="2400" dirty="0"/>
              <a:t>of Early Dark Energy</a:t>
            </a:r>
          </a:p>
        </p:txBody>
      </p:sp>
      <p:sp>
        <p:nvSpPr>
          <p:cNvPr id="8" name="Up Arrow 7"/>
          <p:cNvSpPr/>
          <p:nvPr/>
        </p:nvSpPr>
        <p:spPr bwMode="auto">
          <a:xfrm>
            <a:off x="6660232" y="2492896"/>
            <a:ext cx="360040" cy="1658533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568" y="4509120"/>
            <a:ext cx="40324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Dark Energy decreases</a:t>
            </a:r>
          </a:p>
          <a:p>
            <a:r>
              <a:rPr lang="en-US" sz="2800" dirty="0">
                <a:solidFill>
                  <a:srgbClr val="FFFF00"/>
                </a:solidFill>
              </a:rPr>
              <a:t>similar to radiation and</a:t>
            </a:r>
          </a:p>
          <a:p>
            <a:r>
              <a:rPr lang="en-US" sz="2800" dirty="0">
                <a:solidFill>
                  <a:srgbClr val="FFFF00"/>
                </a:solidFill>
              </a:rPr>
              <a:t>matter</a:t>
            </a:r>
          </a:p>
        </p:txBody>
      </p:sp>
    </p:spTree>
    <p:extLst>
      <p:ext uri="{BB962C8B-B14F-4D97-AF65-F5344CB8AC3E}">
        <p14:creationId xmlns:p14="http://schemas.microsoft.com/office/powerpoint/2010/main" val="13796833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Evolution of dark energy fraction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9080" y="1761021"/>
            <a:ext cx="6245840" cy="39168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52120" y="6021288"/>
            <a:ext cx="1707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J. Rubio,</a:t>
            </a:r>
            <a:r>
              <a:rPr lang="mr-IN" sz="2400" dirty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8621482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3528392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Growing neutrino masses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and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quintessence</a:t>
            </a:r>
          </a:p>
        </p:txBody>
      </p:sp>
    </p:spTree>
    <p:extLst>
      <p:ext uri="{BB962C8B-B14F-4D97-AF65-F5344CB8AC3E}">
        <p14:creationId xmlns:p14="http://schemas.microsoft.com/office/powerpoint/2010/main" val="160093993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Second stage of crossover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from SM to IR</a:t>
            </a:r>
          </a:p>
          <a:p>
            <a:pPr>
              <a:defRPr/>
            </a:pPr>
            <a:r>
              <a:rPr lang="en-US" dirty="0"/>
              <a:t>in sector Beyond Standard Model</a:t>
            </a:r>
          </a:p>
          <a:p>
            <a:pPr>
              <a:defRPr/>
            </a:pPr>
            <a:r>
              <a:rPr lang="en-US" dirty="0"/>
              <a:t>affects neutrino masses first ( seesaw or cascade mechanism )</a:t>
            </a:r>
          </a:p>
        </p:txBody>
      </p:sp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3860800"/>
            <a:ext cx="4424362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Up Arrow 3"/>
          <p:cNvSpPr/>
          <p:nvPr/>
        </p:nvSpPr>
        <p:spPr bwMode="auto">
          <a:xfrm rot="2391096">
            <a:off x="6552525" y="4972743"/>
            <a:ext cx="360040" cy="1367557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79024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Varying particle masses</a:t>
            </a:r>
            <a:br>
              <a:rPr lang="en-US">
                <a:solidFill>
                  <a:srgbClr val="33CCFF"/>
                </a:solidFill>
              </a:rPr>
            </a:br>
            <a:r>
              <a:rPr lang="en-US">
                <a:solidFill>
                  <a:srgbClr val="33CCFF"/>
                </a:solidFill>
              </a:rPr>
              <a:t>at onset of second crossover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288" y="2060575"/>
            <a:ext cx="8229600" cy="446405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33CC33"/>
                </a:solidFill>
              </a:rPr>
              <a:t>Except for neutrinos </a:t>
            </a:r>
            <a:r>
              <a:rPr lang="en-US" dirty="0">
                <a:solidFill>
                  <a:srgbClr val="FFFF00"/>
                </a:solidFill>
              </a:rPr>
              <a:t>all particle masses are proportional to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.</a:t>
            </a:r>
            <a:endParaRPr lang="en-US" dirty="0"/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Ratios of particle masses remain constant.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Compatibility with observational bounds on time dependence of particle mass ratios.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Neutrino masses show stronger increase with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, such that </a:t>
            </a:r>
            <a:r>
              <a:rPr lang="en-US" b="1" dirty="0">
                <a:solidFill>
                  <a:srgbClr val="33CC33"/>
                </a:solidFill>
              </a:rPr>
              <a:t>ratio neutrino mass over electron mass grows .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90293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Cosmic trigger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16013"/>
            <a:ext cx="8229600" cy="3777283"/>
          </a:xfrm>
        </p:spPr>
        <p:txBody>
          <a:bodyPr/>
          <a:lstStyle/>
          <a:p>
            <a:r>
              <a:rPr lang="en-US" dirty="0"/>
              <a:t>Stop of evolution of scalar field when neutrinos become non-relativistic</a:t>
            </a:r>
          </a:p>
          <a:p>
            <a:r>
              <a:rPr lang="en-US" dirty="0"/>
              <a:t>Transition from scaling solution to (almost) cosmological constant</a:t>
            </a:r>
          </a:p>
        </p:txBody>
      </p:sp>
    </p:spTree>
    <p:extLst>
      <p:ext uri="{BB962C8B-B14F-4D97-AF65-F5344CB8AC3E}">
        <p14:creationId xmlns:p14="http://schemas.microsoft.com/office/powerpoint/2010/main" val="165126797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986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>
                <a:solidFill>
                  <a:srgbClr val="33CCFF"/>
                </a:solidFill>
                <a:ea typeface="+mj-ea"/>
                <a:cs typeface="+mj-cs"/>
              </a:rPr>
              <a:t>connection between dark energy </a:t>
            </a:r>
            <a:br>
              <a:rPr lang="en-US" sz="4000">
                <a:solidFill>
                  <a:srgbClr val="33CCFF"/>
                </a:solidFill>
                <a:ea typeface="+mj-ea"/>
                <a:cs typeface="+mj-cs"/>
              </a:rPr>
            </a:br>
            <a:r>
              <a:rPr lang="en-US" sz="4000">
                <a:solidFill>
                  <a:srgbClr val="33CCFF"/>
                </a:solidFill>
                <a:ea typeface="+mj-ea"/>
                <a:cs typeface="+mj-cs"/>
              </a:rPr>
              <a:t>and neutrino properties</a:t>
            </a:r>
            <a:endParaRPr lang="de-DE" sz="4000">
              <a:solidFill>
                <a:srgbClr val="33CCFF"/>
              </a:solidFill>
              <a:ea typeface="+mj-ea"/>
              <a:cs typeface="+mj-cs"/>
            </a:endParaRPr>
          </a:p>
        </p:txBody>
      </p:sp>
      <p:sp>
        <p:nvSpPr>
          <p:cNvPr id="809987" name="Rectangle 3"/>
          <p:cNvSpPr>
            <a:spLocks noChangeArrowheads="1"/>
          </p:cNvSpPr>
          <p:nvPr/>
        </p:nvSpPr>
        <p:spPr bwMode="auto">
          <a:xfrm>
            <a:off x="468313" y="4797425"/>
            <a:ext cx="3509962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present equation</a:t>
            </a:r>
          </a:p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of state given by</a:t>
            </a:r>
          </a:p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neutrino mass !</a:t>
            </a:r>
            <a:endParaRPr lang="de-DE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+mn-ea"/>
            </a:endParaRPr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 cstate="print"/>
          <a:srcRect l="44029" t="31557" r="28860" b="58414"/>
          <a:stretch>
            <a:fillRect/>
          </a:stretch>
        </p:blipFill>
        <p:spPr bwMode="auto">
          <a:xfrm>
            <a:off x="4356100" y="5013325"/>
            <a:ext cx="4103688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4" cstate="print"/>
          <a:srcRect l="17513" t="39171" r="64163" b="37196"/>
          <a:stretch>
            <a:fillRect/>
          </a:stretch>
        </p:blipFill>
        <p:spPr bwMode="auto">
          <a:xfrm>
            <a:off x="539750" y="1844675"/>
            <a:ext cx="1655763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990" name="Text Box 6"/>
          <p:cNvSpPr txBox="1">
            <a:spLocks noChangeArrowheads="1"/>
          </p:cNvSpPr>
          <p:nvPr/>
        </p:nvSpPr>
        <p:spPr bwMode="auto">
          <a:xfrm>
            <a:off x="611188" y="3644900"/>
            <a:ext cx="82280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present dark energy density given by neutrino mass</a:t>
            </a:r>
            <a:endParaRPr lang="de-DE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+mn-ea"/>
            </a:endParaRPr>
          </a:p>
        </p:txBody>
      </p:sp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4" cstate="print"/>
          <a:srcRect l="46992" t="39171" r="30696" b="37196"/>
          <a:stretch>
            <a:fillRect/>
          </a:stretch>
        </p:blipFill>
        <p:spPr bwMode="auto">
          <a:xfrm>
            <a:off x="3635375" y="1844675"/>
            <a:ext cx="2016125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992" name="Text Box 8"/>
          <p:cNvSpPr txBox="1">
            <a:spLocks noChangeArrowheads="1"/>
          </p:cNvSpPr>
          <p:nvPr/>
        </p:nvSpPr>
        <p:spPr bwMode="auto">
          <a:xfrm>
            <a:off x="2247900" y="2314575"/>
            <a:ext cx="13319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= 1.27</a:t>
            </a:r>
          </a:p>
        </p:txBody>
      </p:sp>
      <p:pic>
        <p:nvPicPr>
          <p:cNvPr id="53257" name="Picture 9"/>
          <p:cNvPicPr>
            <a:picLocks noChangeAspect="1" noChangeArrowheads="1"/>
          </p:cNvPicPr>
          <p:nvPr/>
        </p:nvPicPr>
        <p:blipFill>
          <a:blip r:embed="rId4" cstate="print"/>
          <a:srcRect l="68513" t="39171" r="16342" b="37196"/>
          <a:stretch>
            <a:fillRect/>
          </a:stretch>
        </p:blipFill>
        <p:spPr bwMode="auto">
          <a:xfrm>
            <a:off x="5867400" y="1844675"/>
            <a:ext cx="1368425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feld 9"/>
          <p:cNvSpPr txBox="1"/>
          <p:nvPr/>
        </p:nvSpPr>
        <p:spPr>
          <a:xfrm>
            <a:off x="7380288" y="2133600"/>
            <a:ext cx="1763712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 err="1"/>
              <a:t>L.Amendola</a:t>
            </a:r>
            <a:r>
              <a:rPr lang="en-US" sz="2000" dirty="0"/>
              <a:t>,</a:t>
            </a:r>
          </a:p>
          <a:p>
            <a:pPr>
              <a:defRPr/>
            </a:pPr>
            <a:r>
              <a:rPr lang="en-US" sz="2000" dirty="0" err="1"/>
              <a:t>M.Baldi</a:t>
            </a:r>
            <a:r>
              <a:rPr lang="en-US" sz="2000" dirty="0"/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92975287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422801" y="1175461"/>
            <a:ext cx="4288156" cy="504654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114300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Neutrino lumps</a:t>
            </a:r>
          </a:p>
        </p:txBody>
      </p:sp>
      <p:sp>
        <p:nvSpPr>
          <p:cNvPr id="8" name="Rectangle 7"/>
          <p:cNvSpPr/>
          <p:nvPr/>
        </p:nvSpPr>
        <p:spPr>
          <a:xfrm>
            <a:off x="543738" y="5979826"/>
            <a:ext cx="2853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Casas, </a:t>
            </a:r>
            <a:r>
              <a:rPr lang="en-US" sz="2400" dirty="0" err="1"/>
              <a:t>Pettorino</a:t>
            </a:r>
            <a:r>
              <a:rPr lang="en-US" sz="2400" dirty="0"/>
              <a:t>,</a:t>
            </a:r>
            <a:r>
              <a:rPr lang="mr-IN" sz="2400" dirty="0"/>
              <a:t>…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300192" y="4365104"/>
            <a:ext cx="1736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 m</a:t>
            </a:r>
            <a:r>
              <a:rPr lang="en-US" baseline="-25000" dirty="0"/>
              <a:t>𝜈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00192" y="2420888"/>
            <a:ext cx="1689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m</a:t>
            </a:r>
            <a:r>
              <a:rPr lang="en-US" baseline="-25000" dirty="0"/>
              <a:t>𝜈</a:t>
            </a:r>
          </a:p>
        </p:txBody>
      </p:sp>
    </p:spTree>
    <p:extLst>
      <p:ext uri="{BB962C8B-B14F-4D97-AF65-F5344CB8AC3E}">
        <p14:creationId xmlns:p14="http://schemas.microsoft.com/office/powerpoint/2010/main" val="85685855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Evolution </a:t>
            </a:r>
            <a:r>
              <a:rPr lang="de-DE" dirty="0" err="1">
                <a:solidFill>
                  <a:srgbClr val="33CCFF"/>
                </a:solidFill>
              </a:rPr>
              <a:t>of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dark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energy</a:t>
            </a:r>
            <a:r>
              <a:rPr lang="de-DE" dirty="0">
                <a:solidFill>
                  <a:srgbClr val="33CCFF"/>
                </a:solidFill>
              </a:rPr>
              <a:t> </a:t>
            </a:r>
            <a:br>
              <a:rPr lang="de-DE" dirty="0">
                <a:solidFill>
                  <a:srgbClr val="33CCFF"/>
                </a:solidFill>
              </a:rPr>
            </a:br>
            <a:r>
              <a:rPr lang="de-DE" dirty="0" err="1">
                <a:solidFill>
                  <a:srgbClr val="33CCFF"/>
                </a:solidFill>
              </a:rPr>
              <a:t>similar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to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el-GR" dirty="0">
                <a:solidFill>
                  <a:srgbClr val="33CCFF"/>
                </a:solidFill>
                <a:latin typeface="Arial"/>
                <a:cs typeface="Arial"/>
              </a:rPr>
              <a:t>Λ</a:t>
            </a:r>
            <a:r>
              <a:rPr lang="en-US" dirty="0">
                <a:solidFill>
                  <a:srgbClr val="33CCFF"/>
                </a:solidFill>
                <a:latin typeface="Arial"/>
                <a:cs typeface="Arial"/>
              </a:rPr>
              <a:t>CDM</a:t>
            </a:r>
            <a:endParaRPr lang="de-DE" dirty="0">
              <a:solidFill>
                <a:srgbClr val="33CCFF"/>
              </a:solidFill>
            </a:endParaRP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1700213"/>
            <a:ext cx="7145337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43071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439862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Compatibility with observations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and possible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76475"/>
            <a:ext cx="8229600" cy="3384550"/>
          </a:xfrm>
        </p:spPr>
        <p:txBody>
          <a:bodyPr/>
          <a:lstStyle/>
          <a:p>
            <a:pPr>
              <a:defRPr/>
            </a:pPr>
            <a:r>
              <a:rPr lang="en-US"/>
              <a:t>Realistic inflation model</a:t>
            </a:r>
            <a:endParaRPr lang="en-US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/>
              <a:t>Almost same prediction for radiation, matter, and Dark Energy domination as </a:t>
            </a:r>
            <a:r>
              <a:rPr lang="en-US" sz="2800"/>
              <a:t>Λ</a:t>
            </a:r>
            <a:r>
              <a:rPr lang="en-US"/>
              <a:t>CDM</a:t>
            </a:r>
          </a:p>
          <a:p>
            <a:pPr>
              <a:defRPr/>
            </a:pPr>
            <a:r>
              <a:rPr lang="en-US">
                <a:solidFill>
                  <a:srgbClr val="FFFF00"/>
                </a:solidFill>
              </a:rPr>
              <a:t>Presence of small fraction of Early Dark Energy</a:t>
            </a:r>
          </a:p>
          <a:p>
            <a:pPr>
              <a:defRPr/>
            </a:pPr>
            <a:r>
              <a:rPr lang="en-US">
                <a:solidFill>
                  <a:srgbClr val="FFFF00"/>
                </a:solidFill>
              </a:rPr>
              <a:t>Large neutrino lumps</a:t>
            </a:r>
          </a:p>
        </p:txBody>
      </p:sp>
    </p:spTree>
    <p:extLst>
      <p:ext uri="{BB962C8B-B14F-4D97-AF65-F5344CB8AC3E}">
        <p14:creationId xmlns:p14="http://schemas.microsoft.com/office/powerpoint/2010/main" val="999959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27088" y="260350"/>
            <a:ext cx="7473950" cy="13589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33CCFF"/>
                </a:solidFill>
              </a:rPr>
              <a:t>Ultraviolet fixed point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5869" t="10829" r="3288" b="9462"/>
          <a:stretch>
            <a:fillRect/>
          </a:stretch>
        </p:blipFill>
        <p:spPr bwMode="auto">
          <a:xfrm>
            <a:off x="1763713" y="1916113"/>
            <a:ext cx="5545137" cy="410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156325" y="5661025"/>
            <a:ext cx="1069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effectLst/>
                <a:latin typeface="Garamond" pitchFamily="18" charset="0"/>
                <a:ea typeface="+mn-ea"/>
              </a:rPr>
              <a:t>Wikipedia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08105" y="1916115"/>
            <a:ext cx="2952327" cy="584775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UV fixed point</a:t>
            </a:r>
          </a:p>
        </p:txBody>
      </p:sp>
    </p:spTree>
    <p:extLst>
      <p:ext uri="{BB962C8B-B14F-4D97-AF65-F5344CB8AC3E}">
        <p14:creationId xmlns:p14="http://schemas.microsoft.com/office/powerpoint/2010/main" val="206362585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Simplicity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 marL="0" indent="0">
              <a:buFont typeface="Wingdings" charset="2"/>
              <a:buNone/>
            </a:pPr>
            <a:r>
              <a:rPr lang="en-US" altLang="x-none" dirty="0">
                <a:ea typeface="MS PGothic" charset="-128"/>
              </a:rPr>
              <a:t>simple description of </a:t>
            </a:r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all</a:t>
            </a:r>
            <a:r>
              <a:rPr lang="en-US" altLang="x-none" dirty="0">
                <a:ea typeface="MS PGothic" charset="-128"/>
              </a:rPr>
              <a:t> cosmological epochs</a:t>
            </a:r>
          </a:p>
          <a:p>
            <a:pPr marL="0" indent="0"/>
            <a:endParaRPr lang="en-US" altLang="x-none" dirty="0">
              <a:ea typeface="MS PGothic" charset="-128"/>
            </a:endParaRPr>
          </a:p>
          <a:p>
            <a:pPr marL="0" indent="0">
              <a:buFont typeface="Wingdings" charset="2"/>
              <a:buNone/>
            </a:pPr>
            <a:r>
              <a:rPr lang="en-US" altLang="x-none" dirty="0">
                <a:ea typeface="MS PGothic" charset="-128"/>
              </a:rPr>
              <a:t>natural incorporation of Dark Energy :</a:t>
            </a:r>
          </a:p>
          <a:p>
            <a:pPr marL="0" indent="0"/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inflation</a:t>
            </a:r>
          </a:p>
          <a:p>
            <a:pPr marL="0" indent="0"/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Early Dark Energy</a:t>
            </a:r>
          </a:p>
          <a:p>
            <a:pPr marL="0" indent="0"/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present Dark Energy</a:t>
            </a:r>
          </a:p>
          <a:p>
            <a:pPr marL="0" indent="0">
              <a:buNone/>
            </a:pPr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  dominated epoch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3861048"/>
            <a:ext cx="3146554" cy="2088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88024" y="5949281"/>
            <a:ext cx="2416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J.Rubio</a:t>
            </a:r>
            <a:r>
              <a:rPr lang="mr-IN" sz="2400" dirty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6728571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4378498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In quantum gravity, 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the graviton fluctuations can 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play an important role on 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distances as large as the 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size of the Universe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568" y="5805264"/>
            <a:ext cx="8359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for long range scalar fields and dynamical dark energy</a:t>
            </a:r>
          </a:p>
          <a:p>
            <a:r>
              <a:rPr lang="en-US" sz="2400" dirty="0"/>
              <a:t>- not for all quantities</a:t>
            </a:r>
          </a:p>
        </p:txBody>
      </p:sp>
    </p:spTree>
    <p:extLst>
      <p:ext uri="{BB962C8B-B14F-4D97-AF65-F5344CB8AC3E}">
        <p14:creationId xmlns:p14="http://schemas.microsoft.com/office/powerpoint/2010/main" val="76329514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Instability of graviton propagator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005" y="1444544"/>
            <a:ext cx="3157763" cy="10034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2942471"/>
            <a:ext cx="1587500" cy="520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654" y="2734815"/>
            <a:ext cx="2946400" cy="1028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5475375"/>
            <a:ext cx="2184400" cy="571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3530" y="5204550"/>
            <a:ext cx="5448300" cy="1079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4391" y="4174243"/>
            <a:ext cx="762000" cy="66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3648" y="1611944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effective action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" y="4208923"/>
            <a:ext cx="7833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Instability for V&gt;0 :  ”</a:t>
            </a:r>
            <a:r>
              <a:rPr lang="en-US" sz="2800" dirty="0" err="1">
                <a:solidFill>
                  <a:srgbClr val="FFFF00"/>
                </a:solidFill>
              </a:rPr>
              <a:t>tachyonic</a:t>
            </a:r>
            <a:r>
              <a:rPr lang="en-US" sz="2800" dirty="0">
                <a:solidFill>
                  <a:srgbClr val="FFFF00"/>
                </a:solidFill>
              </a:rPr>
              <a:t> mass term”</a:t>
            </a:r>
          </a:p>
        </p:txBody>
      </p:sp>
    </p:spTree>
    <p:extLst>
      <p:ext uri="{BB962C8B-B14F-4D97-AF65-F5344CB8AC3E}">
        <p14:creationId xmlns:p14="http://schemas.microsoft.com/office/powerpoint/2010/main" val="178161125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Graviton barrier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96952"/>
            <a:ext cx="8229600" cy="3129211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</a:rPr>
              <a:t>                      For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FFFF00"/>
                </a:solidFill>
              </a:rPr>
              <a:t>V cannot increase stronger than M</a:t>
            </a:r>
            <a:r>
              <a:rPr lang="en-US" sz="4400" baseline="30000" dirty="0">
                <a:solidFill>
                  <a:srgbClr val="FFFF00"/>
                </a:solidFill>
              </a:rPr>
              <a:t>2</a:t>
            </a:r>
            <a:r>
              <a:rPr lang="en-US" sz="4400" dirty="0">
                <a:solidFill>
                  <a:srgbClr val="FFFF00"/>
                </a:solidFill>
              </a:rPr>
              <a:t> !</a:t>
            </a:r>
          </a:p>
          <a:p>
            <a:pPr marL="0" indent="0">
              <a:buNone/>
            </a:pPr>
            <a:endParaRPr lang="en-US" sz="44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3600" dirty="0"/>
              <a:t>Instability of graviton propagator is avoided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3008061"/>
            <a:ext cx="1667668" cy="552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9672" y="1988840"/>
            <a:ext cx="5763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Quantum gravity computation :</a:t>
            </a:r>
          </a:p>
        </p:txBody>
      </p:sp>
    </p:spTree>
    <p:extLst>
      <p:ext uri="{BB962C8B-B14F-4D97-AF65-F5344CB8AC3E}">
        <p14:creationId xmlns:p14="http://schemas.microsoft.com/office/powerpoint/2010/main" val="128999810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Graviton barrier and solution of the cosmological constant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60851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V cannot increase stronger than M</a:t>
            </a:r>
            <a:r>
              <a:rPr lang="en-US" baseline="30000" dirty="0">
                <a:solidFill>
                  <a:srgbClr val="FFFF00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</a:rPr>
              <a:t> !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FF00"/>
                </a:solidFill>
              </a:rPr>
              <a:t>If M increases with 𝜒, and for cosmological solutions where 𝜒 asymptotically diverges for time going to infinity: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Effective cosmological constant vanishes in infinite future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</a:rPr>
              <a:t>                </a:t>
            </a:r>
            <a:r>
              <a:rPr lang="en-US" sz="3600" b="1" dirty="0"/>
              <a:t>M =</a:t>
            </a:r>
            <a:r>
              <a:rPr lang="el-GR" sz="3600" b="1" dirty="0"/>
              <a:t> χ </a:t>
            </a:r>
            <a:r>
              <a:rPr lang="en-US" sz="3600" b="1" dirty="0"/>
              <a:t>  :   V= </a:t>
            </a:r>
            <a:r>
              <a:rPr lang="en-US" sz="3600" dirty="0"/>
              <a:t>𝜇</a:t>
            </a:r>
            <a:r>
              <a:rPr lang="en-US" sz="3600" baseline="30000" dirty="0"/>
              <a:t>2 </a:t>
            </a:r>
            <a:r>
              <a:rPr lang="el-GR" sz="3600" b="1" dirty="0"/>
              <a:t>χ</a:t>
            </a:r>
            <a:r>
              <a:rPr lang="en-US" sz="3600" b="1" baseline="30000" dirty="0"/>
              <a:t>2</a:t>
            </a:r>
            <a:endParaRPr lang="en-US" sz="3600" dirty="0">
              <a:solidFill>
                <a:srgbClr val="00FF00"/>
              </a:solidFill>
            </a:endParaRPr>
          </a:p>
          <a:p>
            <a:pPr marL="0" indent="0">
              <a:buNone/>
            </a:pP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85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de-DE" sz="4000">
                <a:solidFill>
                  <a:srgbClr val="33CCFF"/>
                </a:solidFill>
              </a:rPr>
              <a:t>Amplitude of density fluctuations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2997200"/>
            <a:ext cx="336232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413" y="4797425"/>
            <a:ext cx="467677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141663"/>
            <a:ext cx="269557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1116013" y="1628775"/>
            <a:ext cx="6821487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small because of logarithmic running </a:t>
            </a:r>
          </a:p>
          <a:p>
            <a:pPr>
              <a:defRPr/>
            </a:pPr>
            <a:r>
              <a:rPr lang="de-DE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near UV fixed point !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851275" y="6308725"/>
            <a:ext cx="48244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000" dirty="0">
                <a:latin typeface="Garamond" pitchFamily="18" charset="0"/>
              </a:rPr>
              <a:t>N : </a:t>
            </a:r>
            <a:r>
              <a:rPr lang="de-DE" sz="2000" dirty="0" err="1">
                <a:latin typeface="Garamond" pitchFamily="18" charset="0"/>
              </a:rPr>
              <a:t>number</a:t>
            </a:r>
            <a:r>
              <a:rPr lang="de-DE" sz="2000" dirty="0">
                <a:latin typeface="Garamond" pitchFamily="18" charset="0"/>
              </a:rPr>
              <a:t> </a:t>
            </a:r>
            <a:r>
              <a:rPr lang="de-DE" sz="2000" dirty="0" err="1">
                <a:latin typeface="Garamond" pitchFamily="18" charset="0"/>
              </a:rPr>
              <a:t>of</a:t>
            </a:r>
            <a:r>
              <a:rPr lang="de-DE" sz="2000" dirty="0">
                <a:latin typeface="Garamond" pitchFamily="18" charset="0"/>
              </a:rPr>
              <a:t> e – </a:t>
            </a:r>
            <a:r>
              <a:rPr lang="de-DE" sz="2000" dirty="0" err="1">
                <a:latin typeface="Garamond" pitchFamily="18" charset="0"/>
              </a:rPr>
              <a:t>foldings</a:t>
            </a:r>
            <a:r>
              <a:rPr lang="de-DE" sz="2000" dirty="0">
                <a:latin typeface="Garamond" pitchFamily="18" charset="0"/>
              </a:rPr>
              <a:t> </a:t>
            </a:r>
            <a:r>
              <a:rPr lang="de-DE" sz="2000" dirty="0" err="1">
                <a:latin typeface="Garamond" pitchFamily="18" charset="0"/>
              </a:rPr>
              <a:t>at</a:t>
            </a:r>
            <a:r>
              <a:rPr lang="de-DE" sz="2000" dirty="0">
                <a:latin typeface="Garamond" pitchFamily="18" charset="0"/>
              </a:rPr>
              <a:t> </a:t>
            </a:r>
            <a:r>
              <a:rPr lang="de-DE" sz="2000" dirty="0" err="1">
                <a:latin typeface="Garamond" pitchFamily="18" charset="0"/>
              </a:rPr>
              <a:t>horizon</a:t>
            </a:r>
            <a:r>
              <a:rPr lang="de-DE" sz="2000" dirty="0">
                <a:latin typeface="Garamond" pitchFamily="18" charset="0"/>
              </a:rPr>
              <a:t> </a:t>
            </a:r>
            <a:r>
              <a:rPr lang="de-DE" sz="2000" dirty="0" err="1">
                <a:latin typeface="Garamond" pitchFamily="18" charset="0"/>
              </a:rPr>
              <a:t>crossing</a:t>
            </a:r>
            <a:r>
              <a:rPr lang="de-DE" sz="2000" dirty="0">
                <a:latin typeface="Garamond" pitchFamily="18" charset="0"/>
              </a:rPr>
              <a:t> </a:t>
            </a:r>
          </a:p>
        </p:txBody>
      </p:sp>
      <p:pic>
        <p:nvPicPr>
          <p:cNvPr id="3175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950" y="6153150"/>
            <a:ext cx="3384550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7720013" y="3284538"/>
            <a:ext cx="9001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l-GR" sz="280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σ</a:t>
            </a: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=1</a:t>
            </a:r>
            <a:endParaRPr lang="el-GR" sz="2800"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8296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heme/theme1.xml><?xml version="1.0" encoding="utf-8"?>
<a:theme xmlns:a="http://schemas.openxmlformats.org/drawingml/2006/main" name="Strömung">
  <a:themeElements>
    <a:clrScheme name="Strömung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ömung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lnDef>
  </a:objectDefaults>
  <a:extraClrSchemeLst>
    <a:extraClrScheme>
      <a:clrScheme name="Strömung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10">
        <a:dk1>
          <a:srgbClr val="000514"/>
        </a:dk1>
        <a:lt1>
          <a:srgbClr val="FF0000"/>
        </a:lt1>
        <a:dk2>
          <a:srgbClr val="003399"/>
        </a:dk2>
        <a:lt2>
          <a:srgbClr val="E9341B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0000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3235</TotalTime>
  <Words>2399</Words>
  <Application>Microsoft Macintosh PowerPoint</Application>
  <PresentationFormat>On-screen Show (4:3)</PresentationFormat>
  <Paragraphs>469</Paragraphs>
  <Slides>95</Slides>
  <Notes>56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1" baseType="lpstr">
      <vt:lpstr>MS PGothic</vt:lpstr>
      <vt:lpstr>Arial</vt:lpstr>
      <vt:lpstr>Garamond</vt:lpstr>
      <vt:lpstr>Lucida Grande</vt:lpstr>
      <vt:lpstr>Wingdings</vt:lpstr>
      <vt:lpstr>Strömung</vt:lpstr>
      <vt:lpstr>Scale symmetry in particle physics and cosmology</vt:lpstr>
      <vt:lpstr>Scale symmetry</vt:lpstr>
      <vt:lpstr>Scale symmetry in  elementary particle physics ?</vt:lpstr>
      <vt:lpstr>Scale symmetry and Fermi scale</vt:lpstr>
      <vt:lpstr>Quantum scale symmetry</vt:lpstr>
      <vt:lpstr>Quantum fluctuations induce running couplings</vt:lpstr>
      <vt:lpstr>Quantum scale symmetry</vt:lpstr>
      <vt:lpstr>Functional renormalization : flowing action</vt:lpstr>
      <vt:lpstr>Ultraviolet fixed point</vt:lpstr>
      <vt:lpstr>Quantum scale symmetry</vt:lpstr>
      <vt:lpstr>Scale symmetry and Fermi scale</vt:lpstr>
      <vt:lpstr>  Quantum Gravity   </vt:lpstr>
      <vt:lpstr>Asymptotic safety of  quantum gravity</vt:lpstr>
      <vt:lpstr>UV- fixed point for quantum gravity </vt:lpstr>
      <vt:lpstr>Asymptotic safety     Asymptotic freedom</vt:lpstr>
      <vt:lpstr>a prediction…</vt:lpstr>
      <vt:lpstr>  Quantum gravity with scalar field – the role of scale symmetry for cosmology</vt:lpstr>
      <vt:lpstr>Scale symmetry in cosmology ?</vt:lpstr>
      <vt:lpstr>Spontaneous breaking  of scale symmetry</vt:lpstr>
      <vt:lpstr>Scale symmetry</vt:lpstr>
      <vt:lpstr>Approximate scale symmetry near fixed points</vt:lpstr>
      <vt:lpstr>Possible consequences of  crossover in quantum gravity</vt:lpstr>
      <vt:lpstr>Scale symmetric standard model</vt:lpstr>
      <vt:lpstr>Two scale symmetries</vt:lpstr>
      <vt:lpstr>variable gravity</vt:lpstr>
      <vt:lpstr>PowerPoint Presentation</vt:lpstr>
      <vt:lpstr>Variable Gravity</vt:lpstr>
      <vt:lpstr>Scale symmetry in variable gravity  ( IR – fixed point )</vt:lpstr>
      <vt:lpstr> Variable Gravity</vt:lpstr>
      <vt:lpstr>Kinetial B :  Crossover between two fixed points</vt:lpstr>
      <vt:lpstr>Four-parameter model</vt:lpstr>
      <vt:lpstr>Cosmology</vt:lpstr>
      <vt:lpstr>Model is compatible with  present observations</vt:lpstr>
      <vt:lpstr>Strange evolution of Universe</vt:lpstr>
      <vt:lpstr>Expanding Universe or shrinking atoms ? </vt:lpstr>
      <vt:lpstr>Do we know that the  Universe expands ?</vt:lpstr>
      <vt:lpstr>Why do we see redshift of  photons emitted in the distant past ?</vt:lpstr>
      <vt:lpstr>What is increasing ?</vt:lpstr>
      <vt:lpstr>How can  particle masses change with time ?</vt:lpstr>
      <vt:lpstr>Hot big bang or freeze ? </vt:lpstr>
      <vt:lpstr>Do we know that the temperature  was higher in the early Universe than now ? </vt:lpstr>
      <vt:lpstr>Hot plasma ?</vt:lpstr>
      <vt:lpstr>Freeze Universe</vt:lpstr>
      <vt:lpstr>Big bang or freeze ?</vt:lpstr>
      <vt:lpstr>Big bang or freeze ?</vt:lpstr>
      <vt:lpstr>Big bang is not wrong,  but alternative pictures exist ! </vt:lpstr>
      <vt:lpstr>Einstein frame</vt:lpstr>
      <vt:lpstr>Einstein frame</vt:lpstr>
      <vt:lpstr>Field relativity</vt:lpstr>
      <vt:lpstr>Cosmological solution</vt:lpstr>
      <vt:lpstr>Field relativity :  different pictures of cosmology</vt:lpstr>
      <vt:lpstr>Relativity of geometry</vt:lpstr>
      <vt:lpstr>Space-time is a description of correlations between “matter”.  Observables cannot depend on choice of fields used to describe them.  Different pictures for geometry exist.</vt:lpstr>
      <vt:lpstr>Why should you care about the freeze picture of the Universe ?</vt:lpstr>
      <vt:lpstr>What is Dark Energy ?</vt:lpstr>
      <vt:lpstr>No small parameter for  dark energy</vt:lpstr>
      <vt:lpstr>Four-parameter model</vt:lpstr>
      <vt:lpstr>asymptotically vanishing cosmological „constant“</vt:lpstr>
      <vt:lpstr>small dimensionless number ?</vt:lpstr>
      <vt:lpstr>Quintessence</vt:lpstr>
      <vt:lpstr>Prediction :   homogeneous dark energy influences recent cosmology  - of same order as dark matter -</vt:lpstr>
      <vt:lpstr>No tiny dimensionless parameters ( except gauge hierarchy )</vt:lpstr>
      <vt:lpstr>Slow Universe</vt:lpstr>
      <vt:lpstr>infinite past</vt:lpstr>
      <vt:lpstr>Infinite past : slow inflation</vt:lpstr>
      <vt:lpstr>Eternal Universe</vt:lpstr>
      <vt:lpstr>Eternal light-vacuum</vt:lpstr>
      <vt:lpstr>In the beginning was light-like emptiness.</vt:lpstr>
      <vt:lpstr>Eternal light-vacuum is unstable</vt:lpstr>
      <vt:lpstr>Physical time</vt:lpstr>
      <vt:lpstr>Physical time</vt:lpstr>
      <vt:lpstr>Physical time</vt:lpstr>
      <vt:lpstr>Big  bang singularity  in Einstein frame is field singularity !</vt:lpstr>
      <vt:lpstr>Field - singularity</vt:lpstr>
      <vt:lpstr>Conclusions </vt:lpstr>
      <vt:lpstr>PowerPoint Presentation</vt:lpstr>
      <vt:lpstr>Crossover in quantum gravity and cosmology</vt:lpstr>
      <vt:lpstr>Cosmological solution : crossover from UV to IR fixed point</vt:lpstr>
      <vt:lpstr>Renormalization flow and cosmological evolution</vt:lpstr>
      <vt:lpstr>Scaling solution</vt:lpstr>
      <vt:lpstr>Evolution of dark energy fraction</vt:lpstr>
      <vt:lpstr>Growing neutrino masses  and quintessence</vt:lpstr>
      <vt:lpstr>Second stage of crossover</vt:lpstr>
      <vt:lpstr>Varying particle masses at onset of second crossover</vt:lpstr>
      <vt:lpstr>Cosmic trigger</vt:lpstr>
      <vt:lpstr>connection between dark energy  and neutrino properties</vt:lpstr>
      <vt:lpstr>Neutrino lumps</vt:lpstr>
      <vt:lpstr>Evolution of dark energy  similar to ΛCDM</vt:lpstr>
      <vt:lpstr>Compatibility with observations and possible tests</vt:lpstr>
      <vt:lpstr>Simplicity</vt:lpstr>
      <vt:lpstr>In quantum gravity,  the graviton fluctuations can  play an important role on  distances as large as the  size of the Universe</vt:lpstr>
      <vt:lpstr>Instability of graviton propagator</vt:lpstr>
      <vt:lpstr>Graviton barrier</vt:lpstr>
      <vt:lpstr>Graviton barrier and solution of the cosmological constant problem</vt:lpstr>
      <vt:lpstr>Amplitude of density fluctuations</vt:lpstr>
    </vt:vector>
  </TitlesOfParts>
  <Company>Theoretische Physik</Company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DEK</dc:title>
  <dc:creator>C. Wetterich</dc:creator>
  <cp:lastModifiedBy>Microsoft Office User</cp:lastModifiedBy>
  <cp:revision>455</cp:revision>
  <dcterms:created xsi:type="dcterms:W3CDTF">2003-07-05T08:41:24Z</dcterms:created>
  <dcterms:modified xsi:type="dcterms:W3CDTF">2018-04-02T12:04:30Z</dcterms:modified>
</cp:coreProperties>
</file>