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03"/>
  </p:notesMasterIdLst>
  <p:handoutMasterIdLst>
    <p:handoutMasterId r:id="rId104"/>
  </p:handoutMasterIdLst>
  <p:sldIdLst>
    <p:sldId id="1067" r:id="rId2"/>
    <p:sldId id="1264" r:id="rId3"/>
    <p:sldId id="1265" r:id="rId4"/>
    <p:sldId id="1266" r:id="rId5"/>
    <p:sldId id="1268" r:id="rId6"/>
    <p:sldId id="1269" r:id="rId7"/>
    <p:sldId id="1270" r:id="rId8"/>
    <p:sldId id="1271" r:id="rId9"/>
    <p:sldId id="1272" r:id="rId10"/>
    <p:sldId id="1273" r:id="rId11"/>
    <p:sldId id="1274" r:id="rId12"/>
    <p:sldId id="1275" r:id="rId13"/>
    <p:sldId id="1276" r:id="rId14"/>
    <p:sldId id="1277" r:id="rId15"/>
    <p:sldId id="1278" r:id="rId16"/>
    <p:sldId id="1281" r:id="rId17"/>
    <p:sldId id="1282" r:id="rId18"/>
    <p:sldId id="1283" r:id="rId19"/>
    <p:sldId id="1284" r:id="rId20"/>
    <p:sldId id="1285" r:id="rId21"/>
    <p:sldId id="1286" r:id="rId22"/>
    <p:sldId id="1224" r:id="rId23"/>
    <p:sldId id="1141" r:id="rId24"/>
    <p:sldId id="1292" r:id="rId25"/>
    <p:sldId id="1293" r:id="rId26"/>
    <p:sldId id="1294" r:id="rId27"/>
    <p:sldId id="1309" r:id="rId28"/>
    <p:sldId id="1310" r:id="rId29"/>
    <p:sldId id="1261" r:id="rId30"/>
    <p:sldId id="1262" r:id="rId31"/>
    <p:sldId id="1263" r:id="rId32"/>
    <p:sldId id="1288" r:id="rId33"/>
    <p:sldId id="1289" r:id="rId34"/>
    <p:sldId id="1290" r:id="rId35"/>
    <p:sldId id="1291" r:id="rId36"/>
    <p:sldId id="1142" r:id="rId37"/>
    <p:sldId id="1143" r:id="rId38"/>
    <p:sldId id="1311" r:id="rId39"/>
    <p:sldId id="1232" r:id="rId40"/>
    <p:sldId id="1312" r:id="rId41"/>
    <p:sldId id="1313" r:id="rId42"/>
    <p:sldId id="1314" r:id="rId43"/>
    <p:sldId id="1316" r:id="rId44"/>
    <p:sldId id="1317" r:id="rId45"/>
    <p:sldId id="1145" r:id="rId46"/>
    <p:sldId id="1325" r:id="rId47"/>
    <p:sldId id="1323" r:id="rId48"/>
    <p:sldId id="1391" r:id="rId49"/>
    <p:sldId id="1319" r:id="rId50"/>
    <p:sldId id="1300" r:id="rId51"/>
    <p:sldId id="1302" r:id="rId52"/>
    <p:sldId id="1303" r:id="rId53"/>
    <p:sldId id="1305" r:id="rId54"/>
    <p:sldId id="1306" r:id="rId55"/>
    <p:sldId id="1320" r:id="rId56"/>
    <p:sldId id="1321" r:id="rId57"/>
    <p:sldId id="1307" r:id="rId58"/>
    <p:sldId id="1324" r:id="rId59"/>
    <p:sldId id="1371" r:id="rId60"/>
    <p:sldId id="1348" r:id="rId61"/>
    <p:sldId id="1349" r:id="rId62"/>
    <p:sldId id="1354" r:id="rId63"/>
    <p:sldId id="1173" r:id="rId64"/>
    <p:sldId id="1350" r:id="rId65"/>
    <p:sldId id="1351" r:id="rId66"/>
    <p:sldId id="1352" r:id="rId67"/>
    <p:sldId id="1353" r:id="rId68"/>
    <p:sldId id="1358" r:id="rId69"/>
    <p:sldId id="1359" r:id="rId70"/>
    <p:sldId id="1360" r:id="rId71"/>
    <p:sldId id="1361" r:id="rId72"/>
    <p:sldId id="1362" r:id="rId73"/>
    <p:sldId id="1363" r:id="rId74"/>
    <p:sldId id="1364" r:id="rId75"/>
    <p:sldId id="1365" r:id="rId76"/>
    <p:sldId id="1366" r:id="rId77"/>
    <p:sldId id="1367" r:id="rId78"/>
    <p:sldId id="1382" r:id="rId79"/>
    <p:sldId id="1375" r:id="rId80"/>
    <p:sldId id="1144" r:id="rId81"/>
    <p:sldId id="1295" r:id="rId82"/>
    <p:sldId id="1296" r:id="rId83"/>
    <p:sldId id="1297" r:id="rId84"/>
    <p:sldId id="1299" r:id="rId85"/>
    <p:sldId id="1304" r:id="rId86"/>
    <p:sldId id="1318" r:id="rId87"/>
    <p:sldId id="1328" r:id="rId88"/>
    <p:sldId id="1376" r:id="rId89"/>
    <p:sldId id="1377" r:id="rId90"/>
    <p:sldId id="1378" r:id="rId91"/>
    <p:sldId id="1379" r:id="rId92"/>
    <p:sldId id="1380" r:id="rId93"/>
    <p:sldId id="1381" r:id="rId94"/>
    <p:sldId id="1372" r:id="rId95"/>
    <p:sldId id="1373" r:id="rId96"/>
    <p:sldId id="1095" r:id="rId97"/>
    <p:sldId id="1046" r:id="rId98"/>
    <p:sldId id="1110" r:id="rId99"/>
    <p:sldId id="1047" r:id="rId100"/>
    <p:sldId id="1111" r:id="rId101"/>
    <p:sldId id="1048" r:id="rId102"/>
  </p:sldIdLst>
  <p:sldSz cx="9144000" cy="6858000" type="screen4x3"/>
  <p:notesSz cx="6858000" cy="9144000"/>
  <p:custDataLst>
    <p:tags r:id="rId105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F00"/>
    <a:srgbClr val="00FF00"/>
    <a:srgbClr val="0033CC"/>
    <a:srgbClr val="009900"/>
    <a:srgbClr val="33CC33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5/10/18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211B36-577E-4EAC-88EF-4DEE1C2237BB}" type="slidenum">
              <a:rPr lang="de-DE"/>
              <a:pPr/>
              <a:t>18</a:t>
            </a:fld>
            <a:endParaRPr lang="de-DE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77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4DD4C-03E0-4799-A5C4-A6E8EB47736E}" type="slidenum">
              <a:rPr lang="de-DE"/>
              <a:pPr/>
              <a:t>19</a:t>
            </a:fld>
            <a:endParaRPr lang="de-DE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08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48628-3F5F-4C3F-9D58-42D518600EFD}" type="slidenum">
              <a:rPr lang="de-DE"/>
              <a:pPr/>
              <a:t>20</a:t>
            </a:fld>
            <a:endParaRPr lang="de-DE"/>
          </a:p>
        </p:txBody>
      </p:sp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70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FBB7A-228D-415E-BF77-40DBC3491AA4}" type="slidenum">
              <a:rPr lang="de-DE"/>
              <a:pPr/>
              <a:t>21</a:t>
            </a:fld>
            <a:endParaRPr lang="de-DE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88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D7686-390D-44E3-B687-4DFFAC1B206C}" type="slidenum">
              <a:rPr lang="de-DE">
                <a:latin typeface="Arial" charset="0"/>
              </a:rPr>
              <a:pPr/>
              <a:t>22</a:t>
            </a:fld>
            <a:endParaRPr lang="de-DE">
              <a:latin typeface="Arial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32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EC928-5C96-4FDF-9401-9FE006FC8338}" type="slidenum">
              <a:rPr lang="de-DE"/>
              <a:pPr/>
              <a:t>29</a:t>
            </a:fld>
            <a:endParaRPr lang="de-DE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14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DABAA7-B41A-45D8-AA11-1E5E2E322C7F}" type="slidenum">
              <a:rPr lang="de-DE"/>
              <a:pPr/>
              <a:t>30</a:t>
            </a:fld>
            <a:endParaRPr lang="de-DE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78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3408C-60AE-42F4-8293-15DC3A53C41A}" type="slidenum">
              <a:rPr lang="de-DE"/>
              <a:pPr/>
              <a:t>31</a:t>
            </a:fld>
            <a:endParaRPr lang="de-DE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96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B9EE8-F25C-4287-B618-07C3D34E5534}" type="slidenum">
              <a:rPr lang="de-DE"/>
              <a:pPr/>
              <a:t>32</a:t>
            </a:fld>
            <a:endParaRPr lang="de-DE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88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458B9-BE7B-4FF8-ADFE-3FE14FB8D85A}" type="slidenum">
              <a:rPr lang="de-DE"/>
              <a:pPr/>
              <a:t>33</a:t>
            </a:fld>
            <a:endParaRPr lang="de-DE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23C04-C9E8-4029-B018-8FA8E2B69200}" type="slidenum">
              <a:rPr lang="de-DE">
                <a:latin typeface="Arial" charset="0"/>
              </a:rPr>
              <a:pPr/>
              <a:t>3</a:t>
            </a:fld>
            <a:endParaRPr lang="de-DE">
              <a:latin typeface="Arial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6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2D01D-5A45-4E66-9035-AA42CBD95C20}" type="slidenum">
              <a:rPr lang="de-DE"/>
              <a:pPr/>
              <a:t>34</a:t>
            </a:fld>
            <a:endParaRPr lang="de-DE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21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F4399-42CC-4D07-AECD-C0F81D6DC167}" type="slidenum">
              <a:rPr lang="de-DE"/>
              <a:pPr/>
              <a:t>35</a:t>
            </a:fld>
            <a:endParaRPr lang="de-DE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19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184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21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81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63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38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34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0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4149C7-5893-44C4-BB8A-B446867D28E9}" type="slidenum">
              <a:rPr lang="de-DE">
                <a:latin typeface="Arial" charset="0"/>
              </a:rPr>
              <a:pPr/>
              <a:t>4</a:t>
            </a:fld>
            <a:endParaRPr lang="de-DE">
              <a:latin typeface="Arial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4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76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0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44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918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00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210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54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625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5111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33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B1DE2-750F-4F7D-BE71-2E7145B16F52}" type="slidenum">
              <a:rPr lang="de-DE">
                <a:latin typeface="Arial" charset="0"/>
              </a:rPr>
              <a:pPr/>
              <a:t>6</a:t>
            </a:fld>
            <a:endParaRPr lang="de-DE">
              <a:latin typeface="Arial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57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336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717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530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968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0333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559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429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0721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0502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5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FAF5D-D02F-4B47-BE5B-78792C8A4942}" type="slidenum">
              <a:rPr lang="de-DE">
                <a:latin typeface="Arial" charset="0"/>
              </a:rPr>
              <a:pPr/>
              <a:t>8</a:t>
            </a:fld>
            <a:endParaRPr lang="de-DE">
              <a:latin typeface="Arial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330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02516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787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476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849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79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84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47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105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8149FC-026A-4AB9-BF9D-5C8EB5D60299}" type="slidenum">
              <a:rPr lang="de-DE" smtClean="0">
                <a:latin typeface="Arial" charset="0"/>
              </a:rPr>
              <a:pPr/>
              <a:t>89</a:t>
            </a:fld>
            <a:endParaRPr lang="de-DE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967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0CF602-EFC3-4326-BA17-44B85D86F6C3}" type="slidenum">
              <a:rPr lang="de-DE" smtClean="0">
                <a:latin typeface="Arial" charset="0"/>
              </a:rPr>
              <a:pPr/>
              <a:t>90</a:t>
            </a:fld>
            <a:endParaRPr lang="de-DE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564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73AE6-2F22-4BB7-8199-7A2E3B1D3496}" type="slidenum">
              <a:rPr lang="de-DE" smtClean="0">
                <a:latin typeface="Arial" charset="0"/>
              </a:rPr>
              <a:pPr/>
              <a:t>91</a:t>
            </a:fld>
            <a:endParaRPr lang="de-DE"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98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3BFBBF-54A4-4F55-A5CE-A1E70F67BCF5}" type="slidenum">
              <a:rPr lang="de-DE">
                <a:latin typeface="Arial" charset="0"/>
              </a:rPr>
              <a:pPr/>
              <a:t>9</a:t>
            </a:fld>
            <a:endParaRPr lang="de-DE"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075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184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566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04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2E6AB-1F03-4B00-92AA-2D7B76DE210A}" type="slidenum">
              <a:rPr lang="de-DE"/>
              <a:pPr/>
              <a:t>11</a:t>
            </a:fld>
            <a:endParaRPr lang="de-DE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2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FBB99-16C5-45E4-88F7-C7E23EDE7E02}" type="slidenum">
              <a:rPr lang="de-DE"/>
              <a:pPr/>
              <a:t>12</a:t>
            </a:fld>
            <a:endParaRPr lang="de-DE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25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A0A8D3-A369-4BE7-85CB-F322B26B8BCE}" type="slidenum">
              <a:rPr lang="de-DE"/>
              <a:pPr/>
              <a:t>17</a:t>
            </a:fld>
            <a:endParaRPr lang="de-DE"/>
          </a:p>
        </p:txBody>
      </p:sp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9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424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Are „fundamental </a:t>
            </a:r>
            <a:r>
              <a:rPr lang="de-DE" sz="4800" dirty="0" err="1">
                <a:solidFill>
                  <a:srgbClr val="FFFF00"/>
                </a:solidFill>
              </a:rPr>
              <a:t>constants</a:t>
            </a:r>
            <a:r>
              <a:rPr lang="de-DE" sz="4800" dirty="0">
                <a:solidFill>
                  <a:srgbClr val="FFFF00"/>
                </a:solidFill>
              </a:rPr>
              <a:t>“ </a:t>
            </a:r>
            <a:r>
              <a:rPr lang="de-DE" sz="4800" dirty="0" err="1">
                <a:solidFill>
                  <a:srgbClr val="FFFF00"/>
                </a:solidFill>
              </a:rPr>
              <a:t>constant</a:t>
            </a:r>
            <a:r>
              <a:rPr lang="de-DE" sz="4800" dirty="0">
                <a:solidFill>
                  <a:srgbClr val="FFFF00"/>
                </a:solidFill>
              </a:rPr>
              <a:t> ? 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wetteric\Pictures\Cosmobilder\Atomuhr1.jpg">
            <a:extLst>
              <a:ext uri="{FF2B5EF4-FFF2-40B4-BE49-F238E27FC236}">
                <a16:creationId xmlns:a16="http://schemas.microsoft.com/office/drawing/2014/main" id="{611D8ABD-9A83-7B49-A50B-30A271E6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49080"/>
            <a:ext cx="4022088" cy="2492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Varying couplings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ea typeface="+mn-ea"/>
              </a:rPr>
              <a:t> only question 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ea typeface="+mn-ea"/>
              </a:rPr>
              <a:t>How strong is </a:t>
            </a:r>
            <a:r>
              <a:rPr lang="en-US" b="1" dirty="0">
                <a:solidFill>
                  <a:srgbClr val="FFFF00"/>
                </a:solidFill>
                <a:ea typeface="+mn-ea"/>
              </a:rPr>
              <a:t>present</a:t>
            </a:r>
            <a:r>
              <a:rPr lang="en-US" dirty="0">
                <a:ea typeface="+mn-ea"/>
              </a:rPr>
              <a:t> variation of couplings ?</a:t>
            </a:r>
            <a:endParaRPr lang="de-DE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65286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>
                <a:solidFill>
                  <a:srgbClr val="FFFF00"/>
                </a:solidFill>
              </a:rPr>
              <a:t>Big  bang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>
                <a:solidFill>
                  <a:srgbClr val="FFFF00"/>
                </a:solidFill>
              </a:rPr>
              <a:t>in Einstein </a:t>
            </a:r>
            <a:r>
              <a:rPr lang="de-DE" b="0" i="1" dirty="0" err="1">
                <a:solidFill>
                  <a:srgbClr val="FFFF00"/>
                </a:solidFill>
              </a:rPr>
              <a:t>frame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is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 err="1">
                <a:solidFill>
                  <a:srgbClr val="FFFF00"/>
                </a:solidFill>
              </a:rPr>
              <a:t>field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Can variation of fundamental “constants” be observed ?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420938"/>
            <a:ext cx="7859712" cy="37052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Fine structure constant </a:t>
            </a:r>
            <a:r>
              <a:rPr lang="el-GR"/>
              <a:t>α</a:t>
            </a:r>
            <a:r>
              <a:rPr lang="en-US"/>
              <a:t> (electric charge)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Ratio electron mass to proton mass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Ratio nucleon mass to Planck mass</a:t>
            </a:r>
          </a:p>
        </p:txBody>
      </p:sp>
    </p:spTree>
    <p:extLst>
      <p:ext uri="{BB962C8B-B14F-4D97-AF65-F5344CB8AC3E}">
        <p14:creationId xmlns:p14="http://schemas.microsoft.com/office/powerpoint/2010/main" val="304689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42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evolution of couplings and scalar fields</a:t>
            </a:r>
            <a:endParaRPr lang="de-DE" sz="40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468313" y="2205038"/>
            <a:ext cx="8229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Fine structure constant depends  on value of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scalar field :   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400" i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800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Time evolution of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  Time evolution of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9908" name="AutoShape 4"/>
          <p:cNvSpPr>
            <a:spLocks noChangeArrowheads="1"/>
          </p:cNvSpPr>
          <p:nvPr/>
        </p:nvSpPr>
        <p:spPr bwMode="auto">
          <a:xfrm>
            <a:off x="4259263" y="3906534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 i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9909" name="Text Box 5"/>
          <p:cNvSpPr txBox="1">
            <a:spLocks noChangeArrowheads="1"/>
          </p:cNvSpPr>
          <p:nvPr/>
        </p:nvSpPr>
        <p:spPr bwMode="auto">
          <a:xfrm>
            <a:off x="4911725" y="5661249"/>
            <a:ext cx="1676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Jordan,…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94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Static scalar fields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9715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In Standard Model of particle physics 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Higgs scalar has settled to its present value around 10</a:t>
            </a:r>
            <a:r>
              <a:rPr lang="en-US" sz="2800" baseline="30000" dirty="0">
                <a:solidFill>
                  <a:srgbClr val="FFFF00"/>
                </a:solidFill>
              </a:rPr>
              <a:t>-12</a:t>
            </a:r>
            <a:r>
              <a:rPr lang="en-US" sz="2800" dirty="0">
                <a:solidFill>
                  <a:srgbClr val="FFFF00"/>
                </a:solidFill>
              </a:rPr>
              <a:t> seconds after big bang.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Chiral</a:t>
            </a:r>
            <a:r>
              <a:rPr lang="en-US" sz="2800" dirty="0">
                <a:solidFill>
                  <a:srgbClr val="FFFF00"/>
                </a:solidFill>
              </a:rPr>
              <a:t> condensate of QCD has settled at present value after quark-</a:t>
            </a:r>
            <a:r>
              <a:rPr lang="en-US" sz="2800" dirty="0" err="1">
                <a:solidFill>
                  <a:srgbClr val="FFFF00"/>
                </a:solidFill>
              </a:rPr>
              <a:t>hadron</a:t>
            </a:r>
            <a:r>
              <a:rPr lang="en-US" sz="2800" dirty="0">
                <a:solidFill>
                  <a:srgbClr val="FFFF00"/>
                </a:solidFill>
              </a:rPr>
              <a:t> phase transition around 10</a:t>
            </a:r>
            <a:r>
              <a:rPr lang="en-US" sz="2800" baseline="30000" dirty="0">
                <a:solidFill>
                  <a:srgbClr val="FFFF00"/>
                </a:solidFill>
              </a:rPr>
              <a:t>-6</a:t>
            </a:r>
            <a:r>
              <a:rPr lang="en-US" sz="2800" dirty="0">
                <a:solidFill>
                  <a:srgbClr val="FFFF00"/>
                </a:solidFill>
              </a:rPr>
              <a:t> seconds after big bang 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scalar with mass below </a:t>
            </a:r>
            <a:r>
              <a:rPr lang="en-US" sz="2800" dirty="0" err="1">
                <a:solidFill>
                  <a:srgbClr val="FFFF00"/>
                </a:solidFill>
              </a:rPr>
              <a:t>pion</a:t>
            </a:r>
            <a:r>
              <a:rPr lang="en-US" sz="2800" dirty="0">
                <a:solidFill>
                  <a:srgbClr val="FFFF00"/>
                </a:solidFill>
              </a:rPr>
              <a:t> mass.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substantial change of couplings after QCD phase transition.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Coupling constants are frozen.</a:t>
            </a:r>
            <a:endParaRPr lang="de-DE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66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509857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Observation of time- or space- variation of couplings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Physics beyond Standard Model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" name="Pfeil nach rechts 3"/>
          <p:cNvSpPr/>
          <p:nvPr/>
        </p:nvSpPr>
        <p:spPr bwMode="auto">
          <a:xfrm>
            <a:off x="3923928" y="2996952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normalizeH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70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513" cy="236227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Particle mass ratios</a:t>
            </a:r>
            <a:br>
              <a:rPr lang="en-US" dirty="0">
                <a:solidFill>
                  <a:srgbClr val="33CCFF"/>
                </a:solidFill>
                <a:ea typeface="+mj-ea"/>
              </a:rPr>
            </a:br>
            <a:r>
              <a:rPr lang="en-US" dirty="0">
                <a:solidFill>
                  <a:srgbClr val="33CCFF"/>
                </a:solidFill>
                <a:ea typeface="+mj-ea"/>
              </a:rPr>
              <a:t>and </a:t>
            </a:r>
            <a:r>
              <a:rPr lang="en-US">
                <a:solidFill>
                  <a:srgbClr val="33CCFF"/>
                </a:solidFill>
                <a:ea typeface="+mj-ea"/>
              </a:rPr>
              <a:t>dimensionless couplings </a:t>
            </a:r>
            <a:r>
              <a:rPr lang="en-US" dirty="0">
                <a:solidFill>
                  <a:srgbClr val="33CCFF"/>
                </a:solidFill>
                <a:ea typeface="+mj-ea"/>
              </a:rPr>
              <a:t>in </a:t>
            </a:r>
            <a:br>
              <a:rPr lang="en-US" dirty="0">
                <a:solidFill>
                  <a:srgbClr val="33CCFF"/>
                </a:solidFill>
                <a:ea typeface="+mj-ea"/>
              </a:rPr>
            </a:br>
            <a:r>
              <a:rPr lang="en-US" dirty="0">
                <a:solidFill>
                  <a:srgbClr val="33CCFF"/>
                </a:solidFill>
                <a:ea typeface="+mj-ea"/>
              </a:rPr>
              <a:t>quintessence cosmology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3141663"/>
            <a:ext cx="8218487" cy="29845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>
                <a:ea typeface="+mn-ea"/>
              </a:rPr>
              <a:t>    </a:t>
            </a:r>
            <a:r>
              <a:rPr lang="en-US" sz="4000" dirty="0">
                <a:solidFill>
                  <a:srgbClr val="FFFF00"/>
                </a:solidFill>
                <a:ea typeface="+mn-ea"/>
              </a:rPr>
              <a:t>can depend on value of </a:t>
            </a:r>
            <a:r>
              <a:rPr lang="en-US" sz="4000" dirty="0" err="1">
                <a:solidFill>
                  <a:srgbClr val="FFFF00"/>
                </a:solidFill>
                <a:ea typeface="+mn-ea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</a:rPr>
              <a:t> field</a:t>
            </a:r>
            <a:endParaRPr lang="de-DE" sz="3600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0338" y="5732463"/>
            <a:ext cx="56721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similar to dependence on value of Higgs field</a:t>
            </a:r>
          </a:p>
        </p:txBody>
      </p:sp>
    </p:spTree>
    <p:extLst>
      <p:ext uri="{BB962C8B-B14F-4D97-AF65-F5344CB8AC3E}">
        <p14:creationId xmlns:p14="http://schemas.microsoft.com/office/powerpoint/2010/main" val="3870363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Bounds on time varying couplings from </a:t>
            </a:r>
            <a:r>
              <a:rPr lang="en-US" dirty="0" err="1">
                <a:solidFill>
                  <a:srgbClr val="33CCFF"/>
                </a:solidFill>
              </a:rPr>
              <a:t>nucleosynthesis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86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4" name="Picture 4" descr="M88"/>
          <p:cNvPicPr>
            <a:picLocks noChangeAspect="1" noChangeArrowheads="1"/>
          </p:cNvPicPr>
          <p:nvPr/>
        </p:nvPicPr>
        <p:blipFill>
          <a:blip r:embed="rId3" cstate="print"/>
          <a:srcRect b="18272"/>
          <a:stretch>
            <a:fillRect/>
          </a:stretch>
        </p:blipFill>
        <p:spPr bwMode="auto">
          <a:xfrm>
            <a:off x="0" y="-458788"/>
            <a:ext cx="9432925" cy="7561263"/>
          </a:xfrm>
          <a:prstGeom prst="rect">
            <a:avLst/>
          </a:prstGeom>
          <a:noFill/>
        </p:spPr>
      </p:pic>
      <p:sp>
        <p:nvSpPr>
          <p:cNvPr id="778246" name="Text Box 6"/>
          <p:cNvSpPr txBox="1">
            <a:spLocks noChangeArrowheads="1"/>
          </p:cNvSpPr>
          <p:nvPr/>
        </p:nvSpPr>
        <p:spPr bwMode="auto">
          <a:xfrm>
            <a:off x="6011863" y="5567363"/>
            <a:ext cx="29368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Ω</a:t>
            </a:r>
            <a:r>
              <a:rPr lang="en-US" sz="4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0.045</a:t>
            </a:r>
            <a:endParaRPr lang="el-GR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243" name="Text Box 3"/>
          <p:cNvSpPr txBox="1">
            <a:spLocks noChangeArrowheads="1"/>
          </p:cNvSpPr>
          <p:nvPr/>
        </p:nvSpPr>
        <p:spPr bwMode="auto">
          <a:xfrm>
            <a:off x="684213" y="692150"/>
            <a:ext cx="6978650" cy="1920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effectLst/>
                <a:latin typeface="Times New Roman" pitchFamily="18" charset="0"/>
              </a:rPr>
              <a:t>baryons :</a:t>
            </a:r>
          </a:p>
          <a:p>
            <a:endParaRPr lang="en-US" sz="4000" b="1">
              <a:solidFill>
                <a:srgbClr val="FFFF00"/>
              </a:solidFill>
              <a:effectLst/>
              <a:latin typeface="Times New Roman" pitchFamily="18" charset="0"/>
            </a:endParaRPr>
          </a:p>
          <a:p>
            <a:r>
              <a:rPr lang="en-US" sz="4000" b="1">
                <a:solidFill>
                  <a:srgbClr val="FFFF00"/>
                </a:solidFill>
                <a:effectLst/>
                <a:latin typeface="Times New Roman" pitchFamily="18" charset="0"/>
              </a:rPr>
              <a:t>the matter of stars and humans</a:t>
            </a:r>
          </a:p>
        </p:txBody>
      </p:sp>
    </p:spTree>
    <p:extLst>
      <p:ext uri="{BB962C8B-B14F-4D97-AF65-F5344CB8AC3E}">
        <p14:creationId xmlns:p14="http://schemas.microsoft.com/office/powerpoint/2010/main" val="426935142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3" cstate="print"/>
          <a:srcRect l="19189" t="27834" r="36507"/>
          <a:stretch>
            <a:fillRect/>
          </a:stretch>
        </p:blipFill>
        <p:spPr bwMode="auto">
          <a:xfrm>
            <a:off x="4211638" y="476250"/>
            <a:ext cx="4321175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6280150" y="6224588"/>
            <a:ext cx="1057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A.Coc</a:t>
            </a: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44" name="Text Box 4"/>
          <p:cNvSpPr txBox="1">
            <a:spLocks noChangeArrowheads="1"/>
          </p:cNvSpPr>
          <p:nvPr/>
        </p:nvSpPr>
        <p:spPr bwMode="auto">
          <a:xfrm>
            <a:off x="519113" y="776288"/>
            <a:ext cx="2773362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Abundancies of 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primordial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light elements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from 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nucleosynthesis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3181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/>
          <p:cNvPicPr>
            <a:picLocks noChangeAspect="1" noChangeArrowheads="1"/>
          </p:cNvPicPr>
          <p:nvPr/>
        </p:nvPicPr>
        <p:blipFill>
          <a:blip r:embed="rId3" cstate="print"/>
          <a:srcRect l="16780" t="3125" r="16780" b="3125"/>
          <a:stretch>
            <a:fillRect/>
          </a:stretch>
        </p:blipFill>
        <p:spPr bwMode="auto">
          <a:xfrm>
            <a:off x="1042988" y="1341438"/>
            <a:ext cx="50085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137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075613" cy="922337"/>
          </a:xfrm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</a:rPr>
              <a:t>primordial abundances </a:t>
            </a:r>
            <a:br>
              <a:rPr lang="en-US" sz="4000">
                <a:solidFill>
                  <a:srgbClr val="33CCFF"/>
                </a:solidFill>
              </a:rPr>
            </a:br>
            <a:r>
              <a:rPr lang="en-US" sz="4000">
                <a:solidFill>
                  <a:srgbClr val="33CCFF"/>
                </a:solidFill>
              </a:rPr>
              <a:t>for three GUT models</a:t>
            </a:r>
            <a:endParaRPr lang="de-DE" sz="4000">
              <a:solidFill>
                <a:srgbClr val="33CCFF"/>
              </a:solidFill>
            </a:endParaRPr>
          </a:p>
        </p:txBody>
      </p:sp>
      <p:sp>
        <p:nvSpPr>
          <p:cNvPr id="741380" name="Text Box 4"/>
          <p:cNvSpPr txBox="1">
            <a:spLocks noChangeArrowheads="1"/>
          </p:cNvSpPr>
          <p:nvPr/>
        </p:nvSpPr>
        <p:spPr bwMode="auto">
          <a:xfrm>
            <a:off x="7092950" y="5445125"/>
            <a:ext cx="16033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T.Dent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S.Stern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1" name="Text Box 5"/>
          <p:cNvSpPr txBox="1">
            <a:spLocks noChangeArrowheads="1"/>
          </p:cNvSpPr>
          <p:nvPr/>
        </p:nvSpPr>
        <p:spPr bwMode="auto">
          <a:xfrm>
            <a:off x="6300788" y="1484313"/>
            <a:ext cx="2520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 observations : 1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</a:p>
        </p:txBody>
      </p:sp>
      <p:sp>
        <p:nvSpPr>
          <p:cNvPr id="741382" name="Text Box 6"/>
          <p:cNvSpPr txBox="1">
            <a:spLocks noChangeArrowheads="1"/>
          </p:cNvSpPr>
          <p:nvPr/>
        </p:nvSpPr>
        <p:spPr bwMode="auto">
          <a:xfrm>
            <a:off x="303213" y="2071688"/>
            <a:ext cx="663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3" name="Text Box 7"/>
          <p:cNvSpPr txBox="1">
            <a:spLocks noChangeArrowheads="1"/>
          </p:cNvSpPr>
          <p:nvPr/>
        </p:nvSpPr>
        <p:spPr bwMode="auto">
          <a:xfrm>
            <a:off x="376238" y="3440113"/>
            <a:ext cx="4968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4" name="Text Box 8"/>
          <p:cNvSpPr txBox="1">
            <a:spLocks noChangeArrowheads="1"/>
          </p:cNvSpPr>
          <p:nvPr/>
        </p:nvSpPr>
        <p:spPr bwMode="auto">
          <a:xfrm>
            <a:off x="395288" y="5300663"/>
            <a:ext cx="511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75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39552" y="1124744"/>
            <a:ext cx="7920880" cy="4176464"/>
          </a:xfrm>
        </p:spPr>
        <p:txBody>
          <a:bodyPr/>
          <a:lstStyle/>
          <a:p>
            <a:pPr marL="514350" indent="-514350"/>
            <a:br>
              <a:rPr lang="en-US" sz="6000" dirty="0">
                <a:solidFill>
                  <a:srgbClr val="FFFF00"/>
                </a:solidFill>
              </a:rPr>
            </a:br>
            <a:r>
              <a:rPr lang="en-US" sz="6000" dirty="0">
                <a:solidFill>
                  <a:srgbClr val="FFFF00"/>
                </a:solidFill>
              </a:rPr>
              <a:t>Fundamental “constants” are not constant</a:t>
            </a:r>
          </a:p>
        </p:txBody>
      </p:sp>
    </p:spTree>
    <p:extLst>
      <p:ext uri="{BB962C8B-B14F-4D97-AF65-F5344CB8AC3E}">
        <p14:creationId xmlns:p14="http://schemas.microsoft.com/office/powerpoint/2010/main" val="310114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three GUT models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unification scale ~ Planck scale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CC33"/>
                </a:solidFill>
              </a:rPr>
              <a:t>1)</a:t>
            </a:r>
            <a:r>
              <a:rPr lang="en-US" dirty="0">
                <a:solidFill>
                  <a:srgbClr val="FFFF00"/>
                </a:solidFill>
              </a:rPr>
              <a:t> All particle physics scales ~</a:t>
            </a:r>
            <a:r>
              <a:rPr lang="el-GR" dirty="0">
                <a:solidFill>
                  <a:srgbClr val="FFFF00"/>
                </a:solidFill>
              </a:rPr>
              <a:t>Λ</a:t>
            </a:r>
            <a:r>
              <a:rPr lang="en-US" baseline="-25000" dirty="0">
                <a:solidFill>
                  <a:srgbClr val="FFFF00"/>
                </a:solidFill>
              </a:rPr>
              <a:t>QCD</a:t>
            </a: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B250F"/>
                </a:solidFill>
              </a:rPr>
              <a:t>2)</a:t>
            </a:r>
            <a:r>
              <a:rPr lang="en-US" dirty="0">
                <a:solidFill>
                  <a:srgbClr val="FFFF00"/>
                </a:solidFill>
              </a:rPr>
              <a:t> Fermi scale and </a:t>
            </a:r>
            <a:r>
              <a:rPr lang="en-US" dirty="0" err="1">
                <a:solidFill>
                  <a:srgbClr val="FFFF00"/>
                </a:solidFill>
              </a:rPr>
              <a:t>fermion</a:t>
            </a:r>
            <a:r>
              <a:rPr lang="en-US" dirty="0">
                <a:solidFill>
                  <a:srgbClr val="FFFF00"/>
                </a:solidFill>
              </a:rPr>
              <a:t> masses ~ unification scale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CCFF"/>
                </a:solidFill>
              </a:rPr>
              <a:t>3)</a:t>
            </a:r>
            <a:r>
              <a:rPr lang="en-US" dirty="0">
                <a:solidFill>
                  <a:srgbClr val="FFFF00"/>
                </a:solidFill>
              </a:rPr>
              <a:t> Fermi scale varies more rapidly than </a:t>
            </a:r>
            <a:r>
              <a:rPr lang="el-GR" dirty="0">
                <a:solidFill>
                  <a:srgbClr val="FFFF00"/>
                </a:solidFill>
              </a:rPr>
              <a:t>Λ</a:t>
            </a:r>
            <a:r>
              <a:rPr lang="en-US" baseline="-25000" dirty="0">
                <a:solidFill>
                  <a:srgbClr val="FFFF00"/>
                </a:solidFill>
              </a:rPr>
              <a:t>QCD</a:t>
            </a:r>
          </a:p>
          <a:p>
            <a:pPr>
              <a:lnSpc>
                <a:spcPct val="90000"/>
              </a:lnSpc>
            </a:pPr>
            <a:endParaRPr lang="en-US" baseline="-25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dirty="0"/>
              <a:t>Δα</a:t>
            </a:r>
            <a:r>
              <a:rPr lang="en-US" dirty="0"/>
              <a:t>/</a:t>
            </a:r>
            <a:r>
              <a:rPr lang="el-GR" dirty="0"/>
              <a:t>α</a:t>
            </a:r>
            <a:r>
              <a:rPr lang="en-US" dirty="0"/>
              <a:t>  ≈ 4 10</a:t>
            </a:r>
            <a:r>
              <a:rPr lang="en-US" baseline="30000" dirty="0"/>
              <a:t>-4   </a:t>
            </a:r>
            <a:r>
              <a:rPr lang="en-US" dirty="0"/>
              <a:t>allowed for GUT 2 and 3 , larger for GUT 1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dirty="0"/>
              <a:t>Δ</a:t>
            </a:r>
            <a:r>
              <a:rPr lang="en-US" dirty="0" err="1"/>
              <a:t>ln</a:t>
            </a:r>
            <a:r>
              <a:rPr lang="en-US" dirty="0"/>
              <a:t>(</a:t>
            </a:r>
            <a:r>
              <a:rPr lang="en-US" dirty="0" err="1"/>
              <a:t>M</a:t>
            </a:r>
            <a:r>
              <a:rPr lang="en-US" baseline="-25000" dirty="0" err="1"/>
              <a:t>n</a:t>
            </a:r>
            <a:r>
              <a:rPr lang="en-US" dirty="0"/>
              <a:t>/M</a:t>
            </a:r>
            <a:r>
              <a:rPr lang="en-US" baseline="-25000" dirty="0"/>
              <a:t>P</a:t>
            </a:r>
            <a:r>
              <a:rPr lang="en-US" dirty="0"/>
              <a:t>) ≈40 </a:t>
            </a:r>
            <a:r>
              <a:rPr lang="el-GR" dirty="0"/>
              <a:t>Δα</a:t>
            </a:r>
            <a:r>
              <a:rPr lang="en-US" dirty="0"/>
              <a:t>/</a:t>
            </a:r>
            <a:r>
              <a:rPr lang="el-GR" dirty="0"/>
              <a:t>α</a:t>
            </a:r>
            <a:r>
              <a:rPr lang="en-US" dirty="0"/>
              <a:t> ≈ 0.015 allowed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3822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Text Box 2"/>
          <p:cNvSpPr txBox="1">
            <a:spLocks noChangeArrowheads="1"/>
          </p:cNvSpPr>
          <p:nvPr/>
        </p:nvSpPr>
        <p:spPr bwMode="auto">
          <a:xfrm>
            <a:off x="179388" y="908050"/>
            <a:ext cx="885666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/>
              </a:rPr>
              <a:t>      Time variation of coupling constants </a:t>
            </a:r>
          </a:p>
          <a:p>
            <a:r>
              <a:rPr lang="en-US" sz="3600" dirty="0">
                <a:solidFill>
                  <a:srgbClr val="FFFF00"/>
                </a:solidFill>
                <a:effectLst/>
              </a:rPr>
              <a:t>          must be tiny   –</a:t>
            </a:r>
          </a:p>
          <a:p>
            <a:endParaRPr lang="en-US" sz="3600" dirty="0">
              <a:solidFill>
                <a:srgbClr val="FFFF00"/>
              </a:solidFill>
              <a:effectLst/>
            </a:endParaRPr>
          </a:p>
          <a:p>
            <a:r>
              <a:rPr lang="en-US" sz="3600" dirty="0">
                <a:solidFill>
                  <a:srgbClr val="FFFF00"/>
                </a:solidFill>
                <a:effectLst/>
              </a:rPr>
              <a:t>      would be of very high significance !</a:t>
            </a:r>
          </a:p>
          <a:p>
            <a:endParaRPr lang="en-US" sz="3600" dirty="0">
              <a:effectLst/>
            </a:endParaRPr>
          </a:p>
          <a:p>
            <a:r>
              <a:rPr lang="en-US" sz="3600" dirty="0">
                <a:solidFill>
                  <a:srgbClr val="FF0000"/>
                </a:solidFill>
                <a:effectLst/>
              </a:rPr>
              <a:t>   </a:t>
            </a:r>
          </a:p>
          <a:p>
            <a:r>
              <a:rPr lang="en-US" sz="4000" i="1" dirty="0">
                <a:effectLst/>
              </a:rPr>
              <a:t>    Possible signal for Quintessence</a:t>
            </a:r>
          </a:p>
        </p:txBody>
      </p:sp>
    </p:spTree>
    <p:extLst>
      <p:ext uri="{BB962C8B-B14F-4D97-AF65-F5344CB8AC3E}">
        <p14:creationId xmlns:p14="http://schemas.microsoft.com/office/powerpoint/2010/main" val="3338019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rgbClr val="33CCFF"/>
                </a:solidFill>
              </a:rPr>
              <a:t>“</a:t>
            </a:r>
            <a:r>
              <a:rPr lang="en-US">
                <a:solidFill>
                  <a:srgbClr val="33CCFF"/>
                </a:solidFill>
              </a:rPr>
              <a:t>Fundamental</a:t>
            </a:r>
            <a:r>
              <a:rPr lang="en-US" altLang="en-US">
                <a:solidFill>
                  <a:srgbClr val="33CCFF"/>
                </a:solidFill>
              </a:rPr>
              <a:t>”</a:t>
            </a:r>
            <a:r>
              <a:rPr lang="en-US">
                <a:solidFill>
                  <a:srgbClr val="33CCFF"/>
                </a:solidFill>
              </a:rPr>
              <a:t> Interactions</a:t>
            </a:r>
            <a:endParaRPr lang="de-DE">
              <a:solidFill>
                <a:srgbClr val="33CCFF"/>
              </a:solidFill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716463" y="1700213"/>
          <a:ext cx="4038600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Diagramm" r:id="rId4" imgW="4038559" imgH="4526197" progId="MSGraph.Chart.8">
                  <p:embed followColorScheme="full"/>
                </p:oleObj>
              </mc:Choice>
              <mc:Fallback>
                <p:oleObj name="Diagramm" r:id="rId4" imgW="4038559" imgH="45261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700213"/>
                        <a:ext cx="4038600" cy="452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Diagram 4"/>
          <p:cNvGrpSpPr>
            <a:grpSpLocks noGrp="1" noChangeAspect="1"/>
          </p:cNvGrpSpPr>
          <p:nvPr/>
        </p:nvGrpSpPr>
        <p:grpSpPr bwMode="auto">
          <a:xfrm>
            <a:off x="425450" y="1585913"/>
            <a:ext cx="4032250" cy="4464050"/>
            <a:chOff x="268" y="999"/>
            <a:chExt cx="2540" cy="2812"/>
          </a:xfrm>
        </p:grpSpPr>
        <p:sp>
          <p:nvSpPr>
            <p:cNvPr id="2" name="AutoShape 5"/>
            <p:cNvSpPr>
              <a:spLocks noChangeAspect="1" noChangeArrowheads="1" noTextEdit="1"/>
            </p:cNvSpPr>
            <p:nvPr/>
          </p:nvSpPr>
          <p:spPr bwMode="auto">
            <a:xfrm>
              <a:off x="268" y="999"/>
              <a:ext cx="2540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3" name="_s1029"/>
            <p:cNvSpPr>
              <a:spLocks noChangeArrowheads="1" noTextEdit="1"/>
            </p:cNvSpPr>
            <p:nvPr/>
          </p:nvSpPr>
          <p:spPr bwMode="auto">
            <a:xfrm>
              <a:off x="1062" y="1567"/>
              <a:ext cx="953" cy="953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6" name="_s1030"/>
            <p:cNvSpPr>
              <a:spLocks noChangeArrowheads="1"/>
            </p:cNvSpPr>
            <p:nvPr/>
          </p:nvSpPr>
          <p:spPr bwMode="auto">
            <a:xfrm>
              <a:off x="1412" y="1234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  <p:sp>
          <p:nvSpPr>
            <p:cNvPr id="4" name="_s1031"/>
            <p:cNvSpPr>
              <a:spLocks noChangeArrowheads="1" noTextEdit="1"/>
            </p:cNvSpPr>
            <p:nvPr/>
          </p:nvSpPr>
          <p:spPr bwMode="auto">
            <a:xfrm>
              <a:off x="1375" y="2110"/>
              <a:ext cx="953" cy="953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8" name="_s1032"/>
            <p:cNvSpPr>
              <a:spLocks noChangeArrowheads="1"/>
            </p:cNvSpPr>
            <p:nvPr/>
          </p:nvSpPr>
          <p:spPr bwMode="auto">
            <a:xfrm>
              <a:off x="2346" y="2871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  <p:sp>
          <p:nvSpPr>
            <p:cNvPr id="5" name="_s1033"/>
            <p:cNvSpPr>
              <a:spLocks noChangeArrowheads="1" noTextEdit="1"/>
            </p:cNvSpPr>
            <p:nvPr/>
          </p:nvSpPr>
          <p:spPr bwMode="auto">
            <a:xfrm>
              <a:off x="748" y="2109"/>
              <a:ext cx="953" cy="953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4699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40" name="_s1034"/>
            <p:cNvSpPr>
              <a:spLocks noChangeArrowheads="1"/>
            </p:cNvSpPr>
            <p:nvPr/>
          </p:nvSpPr>
          <p:spPr bwMode="auto">
            <a:xfrm>
              <a:off x="477" y="2871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</p:grpSp>
      <p:sp>
        <p:nvSpPr>
          <p:cNvPr id="1029" name="Text Box 12"/>
          <p:cNvSpPr txBox="1">
            <a:spLocks noChangeArrowheads="1"/>
          </p:cNvSpPr>
          <p:nvPr/>
        </p:nvSpPr>
        <p:spPr bwMode="auto">
          <a:xfrm>
            <a:off x="447675" y="1720850"/>
            <a:ext cx="405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effectLst/>
              <a:latin typeface="Arial" charset="0"/>
            </a:endParaRPr>
          </a:p>
        </p:txBody>
      </p: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755650" y="1628775"/>
            <a:ext cx="403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Strong, electromagnetic, weak</a:t>
            </a:r>
          </a:p>
          <a:p>
            <a:r>
              <a:rPr lang="en-US" sz="1800">
                <a:effectLst/>
                <a:latin typeface="Arial" charset="0"/>
              </a:rPr>
              <a:t>interactions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900113" y="530066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gravitation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2339975" y="5300663"/>
            <a:ext cx="230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cosmodynamics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5580063" y="1773238"/>
            <a:ext cx="244792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33CCFF"/>
                </a:solidFill>
                <a:effectLst/>
                <a:latin typeface="Arial" charset="0"/>
              </a:rPr>
              <a:t>On astronomical </a:t>
            </a:r>
          </a:p>
          <a:p>
            <a:r>
              <a:rPr lang="en-US" sz="2400">
                <a:solidFill>
                  <a:srgbClr val="33CCFF"/>
                </a:solidFill>
                <a:effectLst/>
                <a:latin typeface="Arial" charset="0"/>
              </a:rPr>
              <a:t>length scales:</a:t>
            </a:r>
          </a:p>
          <a:p>
            <a:endParaRPr lang="en-US" sz="2400">
              <a:solidFill>
                <a:srgbClr val="33CCFF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graviton</a:t>
            </a:r>
          </a:p>
          <a:p>
            <a:endParaRPr lang="en-US">
              <a:solidFill>
                <a:srgbClr val="FFFF00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+</a:t>
            </a:r>
          </a:p>
          <a:p>
            <a:endParaRPr lang="en-US">
              <a:solidFill>
                <a:srgbClr val="FFFF00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cosmon</a:t>
            </a:r>
            <a:endParaRPr lang="de-DE"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2863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075240" cy="302433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Fifth force</a:t>
            </a:r>
          </a:p>
        </p:txBody>
      </p:sp>
    </p:spTree>
    <p:extLst>
      <p:ext uri="{BB962C8B-B14F-4D97-AF65-F5344CB8AC3E}">
        <p14:creationId xmlns:p14="http://schemas.microsoft.com/office/powerpoint/2010/main" val="765081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 Scalar tensor theories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Dirac’s hypothesis</a:t>
            </a:r>
          </a:p>
          <a:p>
            <a:r>
              <a:rPr lang="en-US" dirty="0">
                <a:solidFill>
                  <a:srgbClr val="FFFF00"/>
                </a:solidFill>
              </a:rPr>
              <a:t>Weyl scaling</a:t>
            </a:r>
          </a:p>
          <a:p>
            <a:r>
              <a:rPr lang="en-US" dirty="0">
                <a:solidFill>
                  <a:srgbClr val="FFFF00"/>
                </a:solidFill>
              </a:rPr>
              <a:t>Brans-</a:t>
            </a:r>
            <a:r>
              <a:rPr lang="en-US" dirty="0" err="1">
                <a:solidFill>
                  <a:srgbClr val="FFFF00"/>
                </a:solidFill>
              </a:rPr>
              <a:t>Dicke</a:t>
            </a:r>
            <a:r>
              <a:rPr lang="en-US" dirty="0">
                <a:solidFill>
                  <a:srgbClr val="FFFF00"/>
                </a:solidFill>
              </a:rPr>
              <a:t> theory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additional interaction 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07148"/>
            <a:ext cx="3613646" cy="22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2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Fifth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sz="2800" dirty="0"/>
              <a:t>coupling strength </a:t>
            </a:r>
          </a:p>
          <a:p>
            <a:pPr marL="0" indent="0">
              <a:buNone/>
            </a:pPr>
            <a:r>
              <a:rPr lang="en-US" sz="2800" dirty="0"/>
              <a:t>  </a:t>
            </a:r>
          </a:p>
          <a:p>
            <a:r>
              <a:rPr lang="en-US" sz="2800" dirty="0"/>
              <a:t>range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m ∼ H     : long range    ( dynamical dark energy)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m ≫ H   : short range   ( dark matter )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/>
              <a:t>concentrate on long range </a:t>
            </a:r>
            <a:r>
              <a:rPr lang="mr-IN" sz="2800" dirty="0"/>
              <a:t>–</a:t>
            </a:r>
            <a:r>
              <a:rPr lang="en-US" sz="2800" dirty="0"/>
              <a:t> effectively massless scalar   for earth, solar system, galaxies, black holes, laboratory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763" y="1409977"/>
            <a:ext cx="846983" cy="795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420888"/>
            <a:ext cx="586258" cy="730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082" y="1681451"/>
            <a:ext cx="2392903" cy="14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2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Models with massless scalar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Higher dimensions : strings, </a:t>
            </a:r>
            <a:r>
              <a:rPr lang="en-US" dirty="0" err="1"/>
              <a:t>Kaluza</a:t>
            </a:r>
            <a:r>
              <a:rPr lang="en-US" dirty="0"/>
              <a:t>-Klein theories  ( moduli )</a:t>
            </a:r>
          </a:p>
          <a:p>
            <a:r>
              <a:rPr lang="en-US" dirty="0"/>
              <a:t>Modified gravity ( Brans-</a:t>
            </a:r>
            <a:r>
              <a:rPr lang="en-US" dirty="0" err="1"/>
              <a:t>Dicke</a:t>
            </a:r>
            <a:r>
              <a:rPr lang="en-US" dirty="0"/>
              <a:t> theory, f(R)-theories, </a:t>
            </a:r>
            <a:r>
              <a:rPr lang="mr-IN" dirty="0"/>
              <a:t>…</a:t>
            </a:r>
            <a:r>
              <a:rPr lang="en-US" dirty="0"/>
              <a:t>.)</a:t>
            </a:r>
          </a:p>
          <a:p>
            <a:endParaRPr lang="en-US" dirty="0"/>
          </a:p>
          <a:p>
            <a:r>
              <a:rPr lang="en-US" dirty="0"/>
              <a:t>if scalar plays a role for late cosmology :             “ </a:t>
            </a:r>
            <a:r>
              <a:rPr lang="en-US" dirty="0" err="1">
                <a:solidFill>
                  <a:srgbClr val="FFFF00"/>
                </a:solidFill>
              </a:rPr>
              <a:t>cosmon</a:t>
            </a:r>
            <a:r>
              <a:rPr lang="en-US" dirty="0"/>
              <a:t> “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79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Standard model with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non-</a:t>
            </a:r>
            <a:r>
              <a:rPr lang="en-US" dirty="0" err="1">
                <a:solidFill>
                  <a:srgbClr val="33CCFF"/>
                </a:solidFill>
              </a:rPr>
              <a:t>renormalizable</a:t>
            </a:r>
            <a:r>
              <a:rPr lang="en-US" dirty="0">
                <a:solidFill>
                  <a:srgbClr val="33CCFF"/>
                </a:solidFill>
              </a:rPr>
              <a:t> operators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7" y="2196186"/>
            <a:ext cx="1680233" cy="851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58" y="3313358"/>
            <a:ext cx="2198658" cy="942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824" y="2276872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sz="2800" dirty="0">
                <a:solidFill>
                  <a:srgbClr val="FFFF00"/>
                </a:solidFill>
              </a:rPr>
              <a:t>𝜑 - dependent masses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321297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𝜑 - dependent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gauge couplings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952966"/>
            <a:ext cx="2046640" cy="671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5947735"/>
            <a:ext cx="2403698" cy="6658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60" y="4943224"/>
            <a:ext cx="283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Tests of GR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561" y="5609432"/>
            <a:ext cx="4195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Tests of </a:t>
            </a:r>
          </a:p>
          <a:p>
            <a:r>
              <a:rPr lang="en-US" sz="2800" dirty="0"/>
              <a:t>equivalence principle:</a:t>
            </a:r>
          </a:p>
        </p:txBody>
      </p:sp>
    </p:spTree>
    <p:extLst>
      <p:ext uri="{BB962C8B-B14F-4D97-AF65-F5344CB8AC3E}">
        <p14:creationId xmlns:p14="http://schemas.microsoft.com/office/powerpoint/2010/main" val="324262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Scalar force ( fifth force)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188" y="4420507"/>
            <a:ext cx="1689100" cy="7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88" y="5502199"/>
            <a:ext cx="16637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852523"/>
            <a:ext cx="3159341" cy="1940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4509120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attractive: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6" y="5502199"/>
            <a:ext cx="201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repulsive: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3290641"/>
            <a:ext cx="144016" cy="338554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FF00"/>
                </a:solidFill>
              </a:rPr>
              <a:t>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2384" y="3273739"/>
            <a:ext cx="195808" cy="338554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j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0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“Fifth Force”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Mediated by scalar field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Coupling strength: weaker than gravity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33CC33"/>
                </a:solidFill>
              </a:rPr>
              <a:t>       ( non-</a:t>
            </a:r>
            <a:r>
              <a:rPr lang="en-US" dirty="0" err="1">
                <a:solidFill>
                  <a:srgbClr val="33CC33"/>
                </a:solidFill>
              </a:rPr>
              <a:t>renormalizable</a:t>
            </a:r>
            <a:r>
              <a:rPr lang="en-US" dirty="0">
                <a:solidFill>
                  <a:srgbClr val="33CC33"/>
                </a:solidFill>
              </a:rPr>
              <a:t> interactions ~ M</a:t>
            </a:r>
            <a:r>
              <a:rPr lang="en-US" baseline="30000" dirty="0">
                <a:solidFill>
                  <a:srgbClr val="33CC33"/>
                </a:solidFill>
              </a:rPr>
              <a:t>-2  </a:t>
            </a:r>
            <a:r>
              <a:rPr lang="en-US" dirty="0">
                <a:solidFill>
                  <a:srgbClr val="33CC33"/>
                </a:solidFill>
              </a:rPr>
              <a:t>)</a:t>
            </a:r>
          </a:p>
          <a:p>
            <a:r>
              <a:rPr lang="en-US" dirty="0"/>
              <a:t>Composition dependence 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          violation of equivalence principle</a:t>
            </a:r>
          </a:p>
          <a:p>
            <a:r>
              <a:rPr lang="en-US" dirty="0">
                <a:solidFill>
                  <a:srgbClr val="FFFF00"/>
                </a:solidFill>
              </a:rPr>
              <a:t>Quintessence: connected to time variation of 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   fundamental couplings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3492500" y="2276475"/>
            <a:ext cx="5651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R.Peccei,J.Sola,C.Wetterich,Phys.Lett.B195,183(1987)</a:t>
            </a:r>
            <a:endParaRPr lang="de-DE" sz="16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9541" name="Text Box 5"/>
          <p:cNvSpPr txBox="1">
            <a:spLocks noChangeArrowheads="1"/>
          </p:cNvSpPr>
          <p:nvPr/>
        </p:nvSpPr>
        <p:spPr bwMode="auto">
          <a:xfrm>
            <a:off x="4127500" y="6269813"/>
            <a:ext cx="4787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C.Wetterich</a:t>
            </a:r>
            <a:r>
              <a:rPr lang="en-US" sz="16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, Nucl.Phys.B302,645(1988)</a:t>
            </a:r>
            <a:endParaRPr lang="de-DE" sz="16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9542" name="AutoShape 6"/>
          <p:cNvSpPr>
            <a:spLocks noChangeArrowheads="1"/>
          </p:cNvSpPr>
          <p:nvPr/>
        </p:nvSpPr>
        <p:spPr bwMode="auto">
          <a:xfrm>
            <a:off x="1258888" y="4724400"/>
            <a:ext cx="503237" cy="217488"/>
          </a:xfrm>
          <a:prstGeom prst="rightArrow">
            <a:avLst>
              <a:gd name="adj1" fmla="val 50000"/>
              <a:gd name="adj2" fmla="val 578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314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258888" y="1679575"/>
            <a:ext cx="66262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effectLst/>
              </a:rPr>
              <a:t>Have  coupling constants in the </a:t>
            </a:r>
          </a:p>
          <a:p>
            <a:r>
              <a:rPr lang="en-US" sz="3600" i="1" dirty="0">
                <a:solidFill>
                  <a:srgbClr val="FFFF00"/>
                </a:solidFill>
                <a:effectLst/>
              </a:rPr>
              <a:t>         very early Universe</a:t>
            </a:r>
          </a:p>
          <a:p>
            <a:r>
              <a:rPr lang="en-US" sz="3600" i="1" dirty="0">
                <a:solidFill>
                  <a:srgbClr val="FFFF00"/>
                </a:solidFill>
                <a:effectLst/>
              </a:rPr>
              <a:t>   other values than today ?</a:t>
            </a:r>
            <a:endParaRPr lang="de-DE" sz="3600" i="1" dirty="0">
              <a:solidFill>
                <a:srgbClr val="FFFF00"/>
              </a:solidFill>
              <a:effectLst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708400" y="4868863"/>
            <a:ext cx="1549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effectLst/>
              </a:rPr>
              <a:t>Yes !</a:t>
            </a:r>
            <a:endParaRPr lang="de-DE" sz="5400" b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3777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Violation of equivalence principle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844675"/>
            <a:ext cx="3744912" cy="4425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Different couplings of </a:t>
            </a:r>
            <a:r>
              <a:rPr lang="en-US" sz="2800" dirty="0" err="1">
                <a:solidFill>
                  <a:srgbClr val="FFFF00"/>
                </a:solidFill>
              </a:rPr>
              <a:t>cosmon</a:t>
            </a:r>
            <a:r>
              <a:rPr lang="en-US" sz="2800" dirty="0">
                <a:solidFill>
                  <a:srgbClr val="FFFF00"/>
                </a:solidFill>
              </a:rPr>
              <a:t> to proton and neutron</a:t>
            </a: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Differential acceleration</a:t>
            </a: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“Violation of  equivalence principle”</a:t>
            </a:r>
          </a:p>
        </p:txBody>
      </p:sp>
      <p:sp>
        <p:nvSpPr>
          <p:cNvPr id="439300" name="Oval 4"/>
          <p:cNvSpPr>
            <a:spLocks noChangeArrowheads="1"/>
          </p:cNvSpPr>
          <p:nvPr/>
        </p:nvSpPr>
        <p:spPr bwMode="auto">
          <a:xfrm>
            <a:off x="4859338" y="3141663"/>
            <a:ext cx="1728787" cy="1728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effectLst/>
              </a:rPr>
              <a:t>earth</a:t>
            </a:r>
            <a:endParaRPr lang="de-DE" sz="2800">
              <a:effectLst/>
            </a:endParaRPr>
          </a:p>
        </p:txBody>
      </p:sp>
      <p:sp>
        <p:nvSpPr>
          <p:cNvPr id="439301" name="Rectangle 5"/>
          <p:cNvSpPr>
            <a:spLocks noChangeArrowheads="1"/>
          </p:cNvSpPr>
          <p:nvPr/>
        </p:nvSpPr>
        <p:spPr bwMode="auto">
          <a:xfrm>
            <a:off x="4408488" y="31702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9302" name="Line 6"/>
          <p:cNvSpPr>
            <a:spLocks noChangeShapeType="1"/>
          </p:cNvSpPr>
          <p:nvPr/>
        </p:nvSpPr>
        <p:spPr bwMode="auto">
          <a:xfrm>
            <a:off x="6084888" y="6165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39303" name="Line 7"/>
          <p:cNvSpPr>
            <a:spLocks noChangeShapeType="1"/>
          </p:cNvSpPr>
          <p:nvPr/>
        </p:nvSpPr>
        <p:spPr bwMode="auto">
          <a:xfrm flipV="1">
            <a:off x="6588125" y="4005263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39304" name="Freeform 8"/>
          <p:cNvSpPr>
            <a:spLocks/>
          </p:cNvSpPr>
          <p:nvPr/>
        </p:nvSpPr>
        <p:spPr bwMode="auto">
          <a:xfrm>
            <a:off x="8016875" y="2349500"/>
            <a:ext cx="11113" cy="3384550"/>
          </a:xfrm>
          <a:custGeom>
            <a:avLst/>
            <a:gdLst/>
            <a:ahLst/>
            <a:cxnLst>
              <a:cxn ang="0">
                <a:pos x="7" y="2132"/>
              </a:cxn>
              <a:cxn ang="0">
                <a:pos x="7" y="0"/>
              </a:cxn>
            </a:cxnLst>
            <a:rect l="0" t="0" r="r" b="b"/>
            <a:pathLst>
              <a:path w="7" h="2132">
                <a:moveTo>
                  <a:pt x="7" y="2132"/>
                </a:moveTo>
                <a:cubicBezTo>
                  <a:pt x="0" y="2130"/>
                  <a:pt x="7" y="444"/>
                  <a:pt x="7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39305" name="Text Box 9"/>
          <p:cNvSpPr txBox="1">
            <a:spLocks noChangeArrowheads="1"/>
          </p:cNvSpPr>
          <p:nvPr/>
        </p:nvSpPr>
        <p:spPr bwMode="auto">
          <a:xfrm>
            <a:off x="8101013" y="2060575"/>
            <a:ext cx="688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/>
              </a:rPr>
              <a:t>p,n</a:t>
            </a:r>
            <a:endParaRPr lang="de-DE">
              <a:solidFill>
                <a:srgbClr val="FFFF00"/>
              </a:solidFill>
              <a:effectLst/>
            </a:endParaRPr>
          </a:p>
        </p:txBody>
      </p:sp>
      <p:sp>
        <p:nvSpPr>
          <p:cNvPr id="439306" name="Text Box 10"/>
          <p:cNvSpPr txBox="1">
            <a:spLocks noChangeArrowheads="1"/>
          </p:cNvSpPr>
          <p:nvPr/>
        </p:nvSpPr>
        <p:spPr bwMode="auto">
          <a:xfrm>
            <a:off x="8101013" y="5229225"/>
            <a:ext cx="688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/>
              </a:rPr>
              <a:t>p,n</a:t>
            </a:r>
            <a:endParaRPr lang="de-DE">
              <a:solidFill>
                <a:srgbClr val="FFFF00"/>
              </a:solidFill>
              <a:effectLst/>
            </a:endParaRPr>
          </a:p>
        </p:txBody>
      </p:sp>
      <p:sp>
        <p:nvSpPr>
          <p:cNvPr id="439307" name="Text Box 11"/>
          <p:cNvSpPr txBox="1">
            <a:spLocks noChangeArrowheads="1"/>
          </p:cNvSpPr>
          <p:nvPr/>
        </p:nvSpPr>
        <p:spPr bwMode="auto">
          <a:xfrm>
            <a:off x="6659562" y="4076700"/>
            <a:ext cx="1284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effectLst/>
              </a:rPr>
              <a:t>cosmon</a:t>
            </a:r>
            <a:endParaRPr lang="de-DE" sz="2400" dirty="0">
              <a:solidFill>
                <a:srgbClr val="FFFF00"/>
              </a:solidFill>
              <a:effectLst/>
            </a:endParaRPr>
          </a:p>
        </p:txBody>
      </p:sp>
      <p:sp>
        <p:nvSpPr>
          <p:cNvPr id="439308" name="Text Box 12"/>
          <p:cNvSpPr txBox="1">
            <a:spLocks noChangeArrowheads="1"/>
          </p:cNvSpPr>
          <p:nvPr/>
        </p:nvSpPr>
        <p:spPr bwMode="auto">
          <a:xfrm>
            <a:off x="592138" y="6032500"/>
            <a:ext cx="55419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only apparent : new “fifth force” !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4124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Differential acceleration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2060575"/>
            <a:ext cx="685165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Two bodies with equal mass experience </a:t>
            </a:r>
          </a:p>
          <a:p>
            <a:pP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           a different acceleration !</a:t>
            </a:r>
          </a:p>
          <a:p>
            <a:pPr>
              <a:buFont typeface="Wingdings" pitchFamily="2" charset="2"/>
              <a:buNone/>
            </a:pPr>
            <a:endParaRPr lang="en-US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/>
              <a:t>        </a:t>
            </a:r>
            <a:r>
              <a:rPr lang="el-GR" sz="3600"/>
              <a:t>η</a:t>
            </a:r>
            <a:r>
              <a:rPr lang="en-US" sz="3600"/>
              <a:t> = ( a</a:t>
            </a:r>
            <a:r>
              <a:rPr lang="en-US" sz="3600" baseline="-25000"/>
              <a:t>1</a:t>
            </a:r>
            <a:r>
              <a:rPr lang="en-US" sz="3600"/>
              <a:t> – a</a:t>
            </a:r>
            <a:r>
              <a:rPr lang="en-US" sz="3600" baseline="-25000"/>
              <a:t>2</a:t>
            </a:r>
            <a:r>
              <a:rPr lang="en-US" sz="3600"/>
              <a:t> ) / ( a</a:t>
            </a:r>
            <a:r>
              <a:rPr lang="en-US" sz="3600" baseline="-25000"/>
              <a:t>1</a:t>
            </a:r>
            <a:r>
              <a:rPr lang="en-US" sz="3600"/>
              <a:t> + a</a:t>
            </a:r>
            <a:r>
              <a:rPr lang="en-US" sz="3600" baseline="-25000"/>
              <a:t>2</a:t>
            </a:r>
            <a:r>
              <a:rPr lang="en-US" sz="3600"/>
              <a:t> )</a:t>
            </a:r>
            <a:endParaRPr lang="el-GR" sz="3600"/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2484438" y="5229225"/>
            <a:ext cx="3654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  <a:effectLst/>
              </a:rPr>
              <a:t>bound  :  </a:t>
            </a:r>
            <a:r>
              <a:rPr lang="el-GR" b="1">
                <a:solidFill>
                  <a:srgbClr val="33CC33"/>
                </a:solidFill>
                <a:effectLst/>
              </a:rPr>
              <a:t>η</a:t>
            </a:r>
            <a:r>
              <a:rPr lang="en-US" b="1">
                <a:solidFill>
                  <a:srgbClr val="33CC33"/>
                </a:solidFill>
                <a:effectLst/>
              </a:rPr>
              <a:t> &lt; 3 </a:t>
            </a:r>
            <a:r>
              <a:rPr lang="en-US">
                <a:solidFill>
                  <a:srgbClr val="33CC33"/>
                </a:solidFill>
                <a:effectLst/>
              </a:rPr>
              <a:t> </a:t>
            </a:r>
            <a:r>
              <a:rPr lang="en-US" b="1">
                <a:solidFill>
                  <a:srgbClr val="33CC33"/>
                </a:solidFill>
                <a:effectLst/>
              </a:rPr>
              <a:t>10</a:t>
            </a:r>
            <a:r>
              <a:rPr lang="en-US" b="1" baseline="30000">
                <a:solidFill>
                  <a:srgbClr val="33CC33"/>
                </a:solidFill>
                <a:effectLst/>
              </a:rPr>
              <a:t>-14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951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2" name="Text Box 4"/>
          <p:cNvSpPr txBox="1">
            <a:spLocks noChangeArrowheads="1"/>
          </p:cNvSpPr>
          <p:nvPr/>
        </p:nvSpPr>
        <p:spPr bwMode="auto">
          <a:xfrm>
            <a:off x="1042988" y="981075"/>
            <a:ext cx="72215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1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Apparent violation of equivalence principle </a:t>
            </a:r>
          </a:p>
          <a:p>
            <a:endParaRPr lang="en-US" sz="2800" i="1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and</a:t>
            </a:r>
          </a:p>
          <a:p>
            <a:endParaRPr lang="en-US" sz="28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2800" i="1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variation of fundamental couplings</a:t>
            </a:r>
          </a:p>
          <a:p>
            <a:endParaRPr lang="en-US" sz="2800" i="1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measure both the</a:t>
            </a:r>
          </a:p>
          <a:p>
            <a:endParaRPr lang="en-US" sz="28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cosmon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coupling to ordinary matter</a:t>
            </a:r>
            <a:endParaRPr lang="de-DE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18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Differential acceleration </a:t>
            </a:r>
            <a:r>
              <a:rPr lang="el-GR" dirty="0">
                <a:solidFill>
                  <a:srgbClr val="33CCFF"/>
                </a:solidFill>
              </a:rPr>
              <a:t>η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For unified theories ( GUT ) :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33CC33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4433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775" y="2689290"/>
            <a:ext cx="8713092" cy="128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339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1393" y="4413760"/>
            <a:ext cx="459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231775" y="5503863"/>
            <a:ext cx="5851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folHlink"/>
                </a:solidFill>
                <a:effectLst/>
              </a:rPr>
              <a:t>Q : time dependence of other parameters</a:t>
            </a:r>
          </a:p>
        </p:txBody>
      </p:sp>
      <p:sp>
        <p:nvSpPr>
          <p:cNvPr id="443399" name="Text Box 7"/>
          <p:cNvSpPr txBox="1">
            <a:spLocks noChangeArrowheads="1"/>
          </p:cNvSpPr>
          <p:nvPr/>
        </p:nvSpPr>
        <p:spPr bwMode="auto">
          <a:xfrm>
            <a:off x="6351588" y="4437063"/>
            <a:ext cx="1579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η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=</a:t>
            </a:r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Δ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a/2a</a:t>
            </a:r>
            <a:endParaRPr lang="el-G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5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70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ext Box 2"/>
          <p:cNvSpPr txBox="1">
            <a:spLocks noChangeArrowheads="1"/>
          </p:cNvSpPr>
          <p:nvPr/>
        </p:nvSpPr>
        <p:spPr bwMode="auto">
          <a:xfrm>
            <a:off x="323850" y="1052513"/>
            <a:ext cx="76327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effectLst/>
              </a:rPr>
              <a:t>Link between time variation of  </a:t>
            </a:r>
            <a:r>
              <a:rPr lang="el-GR" dirty="0">
                <a:solidFill>
                  <a:srgbClr val="FFFF00"/>
                </a:solidFill>
                <a:effectLst/>
              </a:rPr>
              <a:t>α</a:t>
            </a:r>
            <a:endParaRPr lang="en-US" dirty="0">
              <a:solidFill>
                <a:srgbClr val="FFFF00"/>
              </a:solidFill>
              <a:effectLst/>
            </a:endParaRPr>
          </a:p>
          <a:p>
            <a:endParaRPr lang="en-US" dirty="0">
              <a:solidFill>
                <a:srgbClr val="FFFF00"/>
              </a:solidFill>
              <a:effectLst/>
            </a:endParaRPr>
          </a:p>
          <a:p>
            <a:r>
              <a:rPr lang="en-US" i="1" dirty="0">
                <a:solidFill>
                  <a:srgbClr val="FFFF00"/>
                </a:solidFill>
                <a:effectLst/>
              </a:rPr>
              <a:t>  and violation of equivalence principle</a:t>
            </a:r>
          </a:p>
          <a:p>
            <a:endParaRPr lang="en-US" sz="3600" dirty="0">
              <a:solidFill>
                <a:srgbClr val="FFFF00"/>
              </a:solidFill>
              <a:effectLst/>
            </a:endParaRPr>
          </a:p>
          <a:p>
            <a:r>
              <a:rPr lang="en-US" sz="3600" dirty="0">
                <a:solidFill>
                  <a:srgbClr val="33CC33"/>
                </a:solidFill>
                <a:effectLst/>
              </a:rPr>
              <a:t>     </a:t>
            </a:r>
            <a:r>
              <a:rPr lang="en-US" sz="3600" dirty="0">
                <a:effectLst/>
              </a:rPr>
              <a:t>typically  :  </a:t>
            </a:r>
            <a:r>
              <a:rPr lang="el-GR" sz="3600" dirty="0">
                <a:effectLst/>
              </a:rPr>
              <a:t>η</a:t>
            </a:r>
            <a:r>
              <a:rPr lang="en-US" sz="3600" dirty="0">
                <a:effectLst/>
              </a:rPr>
              <a:t> = 10</a:t>
            </a:r>
            <a:r>
              <a:rPr lang="en-US" sz="3600" baseline="30000" dirty="0">
                <a:effectLst/>
              </a:rPr>
              <a:t>-14  </a:t>
            </a:r>
          </a:p>
          <a:p>
            <a:endParaRPr lang="en-US" sz="3600" baseline="30000" dirty="0">
              <a:effectLst/>
            </a:endParaRPr>
          </a:p>
          <a:p>
            <a:r>
              <a:rPr lang="en-US" sz="3600" baseline="30000" dirty="0">
                <a:effectLst/>
              </a:rPr>
              <a:t>             if  time variation of </a:t>
            </a:r>
            <a:r>
              <a:rPr lang="el-GR" sz="3600" baseline="30000" dirty="0">
                <a:effectLst/>
              </a:rPr>
              <a:t>α</a:t>
            </a:r>
            <a:r>
              <a:rPr lang="en-US" sz="3600" baseline="30000" dirty="0">
                <a:effectLst/>
              </a:rPr>
              <a:t> </a:t>
            </a:r>
          </a:p>
          <a:p>
            <a:r>
              <a:rPr lang="en-US" sz="3600" baseline="30000" dirty="0">
                <a:effectLst/>
              </a:rPr>
              <a:t>             near </a:t>
            </a:r>
            <a:r>
              <a:rPr lang="en-US" sz="3600" baseline="30000" dirty="0" err="1">
                <a:effectLst/>
              </a:rPr>
              <a:t>Oklo</a:t>
            </a:r>
            <a:r>
              <a:rPr lang="en-US" sz="3600" baseline="30000" dirty="0">
                <a:effectLst/>
              </a:rPr>
              <a:t> upper bound</a:t>
            </a:r>
            <a:r>
              <a:rPr lang="en-US" sz="3600" dirty="0">
                <a:effectLst/>
              </a:rPr>
              <a:t> </a:t>
            </a:r>
            <a:endParaRPr lang="en-US" sz="3600" baseline="30000" dirty="0">
              <a:effectLst/>
            </a:endParaRPr>
          </a:p>
          <a:p>
            <a:endParaRPr lang="en-US" sz="3600" baseline="30000" dirty="0">
              <a:effectLst/>
            </a:endParaRPr>
          </a:p>
          <a:p>
            <a:endParaRPr lang="en-US" sz="3600" baseline="30000" dirty="0">
              <a:solidFill>
                <a:srgbClr val="33CC33"/>
              </a:solidFill>
              <a:effectLst/>
            </a:endParaRPr>
          </a:p>
          <a:p>
            <a:r>
              <a:rPr lang="en-US" sz="3600" baseline="30000" dirty="0">
                <a:solidFill>
                  <a:srgbClr val="33CC33"/>
                </a:solidFill>
                <a:effectLst/>
              </a:rPr>
              <a:t>   </a:t>
            </a:r>
            <a:r>
              <a:rPr lang="en-US" sz="4000" baseline="30000" dirty="0">
                <a:solidFill>
                  <a:srgbClr val="FFFF00"/>
                </a:solidFill>
                <a:effectLst/>
              </a:rPr>
              <a:t>to be tested ( MICROSCOPE , …)</a:t>
            </a:r>
            <a:r>
              <a:rPr lang="en-US" sz="4000" dirty="0">
                <a:solidFill>
                  <a:srgbClr val="FFFF00"/>
                </a:solidFill>
                <a:effectLst/>
              </a:rPr>
              <a:t> </a:t>
            </a:r>
            <a:endParaRPr lang="el-GR" sz="4400" dirty="0">
              <a:solidFill>
                <a:srgbClr val="FFFF00"/>
              </a:solidFill>
              <a:effectLst/>
            </a:endParaRPr>
          </a:p>
        </p:txBody>
      </p:sp>
      <p:pic>
        <p:nvPicPr>
          <p:cNvPr id="658435" name="Picture 3"/>
          <p:cNvPicPr>
            <a:picLocks noChangeAspect="1" noChangeArrowheads="1"/>
          </p:cNvPicPr>
          <p:nvPr/>
        </p:nvPicPr>
        <p:blipFill>
          <a:blip r:embed="rId3" cstate="print"/>
          <a:srcRect l="20476" t="9636" r="19727" b="15538"/>
          <a:stretch>
            <a:fillRect/>
          </a:stretch>
        </p:blipFill>
        <p:spPr bwMode="auto">
          <a:xfrm>
            <a:off x="6012160" y="4005064"/>
            <a:ext cx="2554288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6399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Cosmon coupling to atoms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Tiny !!!</a:t>
            </a:r>
          </a:p>
          <a:p>
            <a:r>
              <a:rPr lang="en-US" sz="2800"/>
              <a:t>Substantially weaker than gravity.</a:t>
            </a:r>
          </a:p>
          <a:p>
            <a:r>
              <a:rPr lang="en-US" sz="2800"/>
              <a:t>Non-universal couplings bounded by tests</a:t>
            </a:r>
          </a:p>
          <a:p>
            <a:pPr>
              <a:buFont typeface="Wingdings" pitchFamily="2" charset="2"/>
              <a:buNone/>
            </a:pPr>
            <a:r>
              <a:rPr lang="en-US" sz="2800"/>
              <a:t>    of equivalence principle.</a:t>
            </a:r>
          </a:p>
          <a:p>
            <a:r>
              <a:rPr lang="en-US" sz="2800"/>
              <a:t>Universal coupling bounded by tests of Brans-Dicke parameter </a:t>
            </a:r>
            <a:r>
              <a:rPr lang="el-GR" sz="2800"/>
              <a:t>ω</a:t>
            </a:r>
            <a:r>
              <a:rPr lang="en-US" sz="2800"/>
              <a:t> in solar system.</a:t>
            </a:r>
            <a:endParaRPr lang="el-GR" sz="2800"/>
          </a:p>
          <a:p>
            <a:r>
              <a:rPr lang="en-US" sz="2800"/>
              <a:t>Only very small influence on cosmology.</a:t>
            </a:r>
          </a:p>
          <a:p>
            <a:endParaRPr lang="en-US" sz="2800"/>
          </a:p>
          <a:p>
            <a:pPr>
              <a:buFont typeface="Wingdings" pitchFamily="2" charset="2"/>
              <a:buNone/>
            </a:pPr>
            <a:r>
              <a:rPr lang="en-US" sz="2400"/>
              <a:t>( All this assumes validity of linear approximation )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501127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atom </a:t>
            </a:r>
            <a:r>
              <a:rPr lang="mr-IN" dirty="0"/>
              <a:t>–</a:t>
            </a:r>
            <a:r>
              <a:rPr lang="en-US" dirty="0"/>
              <a:t> scalar coupling much weaker than gravity?</a:t>
            </a:r>
          </a:p>
          <a:p>
            <a:r>
              <a:rPr lang="en-US" dirty="0"/>
              <a:t>Why is scalar (almost) massless despite the presence of quantum fluctuations ?</a:t>
            </a:r>
          </a:p>
        </p:txBody>
      </p:sp>
    </p:spTree>
    <p:extLst>
      <p:ext uri="{BB962C8B-B14F-4D97-AF65-F5344CB8AC3E}">
        <p14:creationId xmlns:p14="http://schemas.microsoft.com/office/powerpoint/2010/main" val="881664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Spontaneously broken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scale symmetry</a:t>
            </a:r>
          </a:p>
        </p:txBody>
      </p:sp>
    </p:spTree>
    <p:extLst>
      <p:ext uri="{BB962C8B-B14F-4D97-AF65-F5344CB8AC3E}">
        <p14:creationId xmlns:p14="http://schemas.microsoft.com/office/powerpoint/2010/main" val="1530085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980728"/>
            <a:ext cx="8229600" cy="22322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scale symmetry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4221088"/>
            <a:ext cx="7563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intrinsic length or mass scale present</a:t>
            </a:r>
          </a:p>
        </p:txBody>
      </p:sp>
    </p:spTree>
    <p:extLst>
      <p:ext uri="{BB962C8B-B14F-4D97-AF65-F5344CB8AC3E}">
        <p14:creationId xmlns:p14="http://schemas.microsoft.com/office/powerpoint/2010/main" val="738437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759960" y="3177388"/>
            <a:ext cx="2762582" cy="1649162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759961" y="1417637"/>
            <a:ext cx="2762583" cy="1651323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446320" y="1402474"/>
            <a:ext cx="2790236" cy="1666486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457790" y="3202115"/>
            <a:ext cx="2790236" cy="1625474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4826550"/>
            <a:ext cx="330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scale symmetry</a:t>
            </a:r>
          </a:p>
        </p:txBody>
      </p:sp>
      <p:sp>
        <p:nvSpPr>
          <p:cNvPr id="9" name="Rechteck 8"/>
          <p:cNvSpPr/>
          <p:nvPr/>
        </p:nvSpPr>
        <p:spPr>
          <a:xfrm>
            <a:off x="5457790" y="4826550"/>
            <a:ext cx="2778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379" y="2494023"/>
            <a:ext cx="1224136" cy="1209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558924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FF00"/>
                </a:solidFill>
              </a:rPr>
              <a:t>only if no spontaneous symmetry breaking!</a:t>
            </a:r>
            <a:endParaRPr lang="en-US" sz="40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9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39750" y="2565400"/>
            <a:ext cx="8388350" cy="2123658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effectLst/>
              </a:rPr>
              <a:t>Masses and coupling constants</a:t>
            </a:r>
          </a:p>
          <a:p>
            <a:r>
              <a:rPr lang="en-US" sz="4400" i="1" dirty="0">
                <a:solidFill>
                  <a:srgbClr val="FF0000"/>
                </a:solidFill>
                <a:effectLst/>
              </a:rPr>
              <a:t>  are determined by properties </a:t>
            </a:r>
          </a:p>
          <a:p>
            <a:r>
              <a:rPr lang="en-US" sz="4400" i="1" dirty="0">
                <a:solidFill>
                  <a:srgbClr val="FF0000"/>
                </a:solidFill>
                <a:effectLst/>
              </a:rPr>
              <a:t>  of </a:t>
            </a:r>
            <a:r>
              <a:rPr lang="en-US" sz="4400" b="1" i="1" dirty="0">
                <a:solidFill>
                  <a:srgbClr val="FF0000"/>
                </a:solidFill>
                <a:effectLst/>
              </a:rPr>
              <a:t>vacuum</a:t>
            </a:r>
            <a:r>
              <a:rPr lang="en-US" sz="4400" i="1" dirty="0">
                <a:solidFill>
                  <a:srgbClr val="FF0000"/>
                </a:solidFill>
                <a:effectLst/>
              </a:rPr>
              <a:t> !</a:t>
            </a:r>
            <a:endParaRPr lang="de-DE" sz="4400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63575" y="6102350"/>
            <a:ext cx="66185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effectLst/>
              </a:rPr>
              <a:t>Similar to Maxwell – equations in matter</a:t>
            </a:r>
            <a:endParaRPr lang="de-DE" dirty="0">
              <a:effectLst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Fundamental couplings in quantum field theory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36856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924944"/>
            <a:ext cx="8291512" cy="359968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All particle masses are proportional to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155679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 parameters with mass are </a:t>
            </a:r>
          </a:p>
          <a:p>
            <a:r>
              <a:rPr lang="en-US" sz="2800" dirty="0"/>
              <a:t>proportional to scalar field </a:t>
            </a:r>
            <a:r>
              <a:rPr lang="el-GR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241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924944"/>
            <a:ext cx="8291512" cy="359968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gravity: 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Higgs </a:t>
            </a:r>
            <a:r>
              <a:rPr lang="en-US" sz="2800" dirty="0" err="1">
                <a:solidFill>
                  <a:srgbClr val="FFFF00"/>
                </a:solidFill>
              </a:rPr>
              <a:t>vev</a:t>
            </a:r>
            <a:r>
              <a:rPr lang="en-US" sz="2800" dirty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electron mass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QCD, 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proton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155679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 parameters with mass are </a:t>
            </a:r>
          </a:p>
          <a:p>
            <a:r>
              <a:rPr lang="en-US" sz="2800" dirty="0"/>
              <a:t>proportional to scalar field </a:t>
            </a:r>
            <a:r>
              <a:rPr lang="el-GR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570" y="5775324"/>
            <a:ext cx="15875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301143"/>
            <a:ext cx="1587500" cy="63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029" y="2880671"/>
            <a:ext cx="4191620" cy="838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511" y="4230876"/>
            <a:ext cx="1861279" cy="775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973" y="5673724"/>
            <a:ext cx="1955800" cy="850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4248" y="3212976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Fujii</a:t>
            </a:r>
            <a:r>
              <a:rPr lang="en-US" sz="2400" i="1" dirty="0"/>
              <a:t>, Zee</a:t>
            </a:r>
          </a:p>
        </p:txBody>
      </p:sp>
    </p:spTree>
    <p:extLst>
      <p:ext uri="{BB962C8B-B14F-4D97-AF65-F5344CB8AC3E}">
        <p14:creationId xmlns:p14="http://schemas.microsoft.com/office/powerpoint/2010/main" val="453921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>
                <a:effectLst/>
              </a:rPr>
              <a:t>expectation value of scalar field breaks scale symmetry spontaneously</a:t>
            </a:r>
          </a:p>
          <a:p>
            <a:r>
              <a:rPr lang="en-US" dirty="0">
                <a:effectLst/>
              </a:rPr>
              <a:t>massive particles are compatible with scale symmetry</a:t>
            </a:r>
          </a:p>
          <a:p>
            <a:r>
              <a:rPr lang="en-US" dirty="0">
                <a:effectLst/>
              </a:rPr>
              <a:t>in presence of massive particles : sign of exact scale symmetry is exactly </a:t>
            </a:r>
            <a:r>
              <a:rPr lang="en-US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>
                <a:effectLst/>
              </a:rPr>
              <a:t> – the </a:t>
            </a:r>
            <a:r>
              <a:rPr lang="en-US" dirty="0" err="1">
                <a:effectLst/>
              </a:rPr>
              <a:t>dilaton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4043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187287"/>
            <a:ext cx="2806700" cy="7493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5049491"/>
            <a:ext cx="2870200" cy="80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4564824"/>
            <a:ext cx="2880320" cy="1769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922522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scale </a:t>
            </a:r>
          </a:p>
          <a:p>
            <a:r>
              <a:rPr lang="en-US" dirty="0">
                <a:solidFill>
                  <a:srgbClr val="FFFF00"/>
                </a:solidFill>
              </a:rPr>
              <a:t>transformation :</a:t>
            </a:r>
          </a:p>
        </p:txBody>
      </p:sp>
    </p:spTree>
    <p:extLst>
      <p:ext uri="{BB962C8B-B14F-4D97-AF65-F5344CB8AC3E}">
        <p14:creationId xmlns:p14="http://schemas.microsoft.com/office/powerpoint/2010/main" val="1870001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atom </a:t>
            </a:r>
            <a:r>
              <a:rPr lang="mr-IN" dirty="0"/>
              <a:t>–</a:t>
            </a:r>
            <a:r>
              <a:rPr lang="en-US" dirty="0"/>
              <a:t> scalar coupling much weaker than gravity?</a:t>
            </a:r>
          </a:p>
          <a:p>
            <a:r>
              <a:rPr lang="en-US" dirty="0"/>
              <a:t>Why is scalar (almost) massless despite the presence of quantum fluctuations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4797152"/>
            <a:ext cx="74959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Scale symmetry explains both massless</a:t>
            </a:r>
          </a:p>
          <a:p>
            <a:r>
              <a:rPr lang="en-US" i="1" dirty="0">
                <a:solidFill>
                  <a:srgbClr val="FFFF00"/>
                </a:solidFill>
              </a:rPr>
              <a:t>scalar field and vanishing couplings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407707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934823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Approximate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413444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Slowly running couplings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close to fixed points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2852936"/>
            <a:ext cx="3937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5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Simple mechanism for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tiny </a:t>
            </a:r>
            <a:r>
              <a:rPr lang="en-US" dirty="0" err="1">
                <a:solidFill>
                  <a:srgbClr val="33CCFF"/>
                </a:solidFill>
              </a:rPr>
              <a:t>cosmon</a:t>
            </a:r>
            <a:r>
              <a:rPr lang="en-US" dirty="0">
                <a:solidFill>
                  <a:srgbClr val="33CCFF"/>
                </a:solidFill>
              </a:rPr>
              <a:t> - atom couplings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381947"/>
          </a:xfrm>
        </p:spPr>
        <p:txBody>
          <a:bodyPr/>
          <a:lstStyle/>
          <a:p>
            <a:r>
              <a:rPr lang="en-US" dirty="0"/>
              <a:t>asymptotic approach to fixed point for dimensionless couplings and mass ratios</a:t>
            </a:r>
          </a:p>
          <a:p>
            <a:r>
              <a:rPr lang="en-US" dirty="0"/>
              <a:t>at fixed point : no </a:t>
            </a:r>
            <a:r>
              <a:rPr lang="en-US" dirty="0" err="1"/>
              <a:t>cosmon</a:t>
            </a:r>
            <a:r>
              <a:rPr lang="en-US" dirty="0"/>
              <a:t> coupling to atoms</a:t>
            </a:r>
            <a:r>
              <a:rPr lang="de-DE" dirty="0"/>
              <a:t> – </a:t>
            </a:r>
            <a:r>
              <a:rPr lang="de-DE" dirty="0" err="1"/>
              <a:t>no</a:t>
            </a:r>
            <a:r>
              <a:rPr lang="de-DE" dirty="0"/>
              <a:t> time </a:t>
            </a:r>
            <a:r>
              <a:rPr lang="de-DE" dirty="0" err="1"/>
              <a:t>variation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fundamental </a:t>
            </a:r>
            <a:r>
              <a:rPr lang="de-DE" dirty="0" err="1"/>
              <a:t>constants</a:t>
            </a:r>
            <a:endParaRPr lang="de-DE" dirty="0"/>
          </a:p>
          <a:p>
            <a:r>
              <a:rPr lang="en-US" dirty="0"/>
              <a:t>very near fixed point : tiny coupling</a:t>
            </a:r>
          </a:p>
          <a:p>
            <a:r>
              <a:rPr lang="en-US" sz="4000" dirty="0">
                <a:solidFill>
                  <a:srgbClr val="FFFF00"/>
                </a:solidFill>
              </a:rPr>
              <a:t>how small ? </a:t>
            </a:r>
          </a:p>
        </p:txBody>
      </p:sp>
    </p:spTree>
    <p:extLst>
      <p:ext uri="{BB962C8B-B14F-4D97-AF65-F5344CB8AC3E}">
        <p14:creationId xmlns:p14="http://schemas.microsoft.com/office/powerpoint/2010/main" val="4294358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D161-9036-314F-856C-23733245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Simple mechanism for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very light scalar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D93-4987-2F46-8EDB-A5DB76D7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Exact scale symmetry :                                   mass less Goldstone boson</a:t>
            </a:r>
          </a:p>
          <a:p>
            <a:endParaRPr lang="en-US" dirty="0"/>
          </a:p>
          <a:p>
            <a:r>
              <a:rPr lang="en-US" dirty="0"/>
              <a:t>Approximate scale symmetry :                                very light pseudo-Goldstone boson</a:t>
            </a:r>
          </a:p>
        </p:txBody>
      </p:sp>
    </p:spTree>
    <p:extLst>
      <p:ext uri="{BB962C8B-B14F-4D97-AF65-F5344CB8AC3E}">
        <p14:creationId xmlns:p14="http://schemas.microsoft.com/office/powerpoint/2010/main" val="2161527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en-US" dirty="0"/>
              <a:t>Do fixed points </a:t>
            </a:r>
            <a:r>
              <a:rPr lang="en-US"/>
              <a:t>play a </a:t>
            </a:r>
            <a:r>
              <a:rPr lang="en-US" dirty="0"/>
              <a:t>role for cosmology ?</a:t>
            </a:r>
          </a:p>
        </p:txBody>
      </p:sp>
    </p:spTree>
    <p:extLst>
      <p:ext uri="{BB962C8B-B14F-4D97-AF65-F5344CB8AC3E}">
        <p14:creationId xmlns:p14="http://schemas.microsoft.com/office/powerpoint/2010/main" val="257510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800200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Standard model of particle physics :</a:t>
            </a:r>
            <a:endParaRPr lang="de-DE" sz="4000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>
              <a:buNone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Electroweak gauge symmetry is spontaneously broken by expectation value of Higgs scalar</a:t>
            </a:r>
          </a:p>
          <a:p>
            <a:pPr>
              <a:buNone/>
            </a:pPr>
            <a:endParaRPr lang="en-US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 Quark and lepton masses proportional to value of Higgs scalar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78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3563938" y="4581525"/>
            <a:ext cx="2592387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8338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482968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Asymptotic safety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/>
              <a:t>if  UV fixed point exists :</a:t>
            </a:r>
          </a:p>
          <a:p>
            <a:pPr>
              <a:defRPr/>
            </a:pPr>
            <a:endParaRPr lang="de-DE"/>
          </a:p>
          <a:p>
            <a:pPr>
              <a:buFont typeface="Wingdings" pitchFamily="2" charset="2"/>
              <a:buNone/>
              <a:defRPr/>
            </a:pPr>
            <a:r>
              <a:rPr lang="de-DE" sz="4000" i="1">
                <a:solidFill>
                  <a:srgbClr val="FFFF00"/>
                </a:solidFill>
              </a:rPr>
              <a:t>quantum gravity is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>
                <a:solidFill>
                  <a:srgbClr val="FFFF00"/>
                </a:solidFill>
              </a:rPr>
              <a:t>non-perturbatively renormalizable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2053066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rgbClr val="79DCFF"/>
                </a:solidFill>
              </a:rPr>
              <a:t>a prediction…</a:t>
            </a:r>
            <a:endParaRPr lang="de-DE">
              <a:solidFill>
                <a:srgbClr val="79D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719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916113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</p:spTree>
    <p:extLst>
      <p:ext uri="{BB962C8B-B14F-4D97-AF65-F5344CB8AC3E}">
        <p14:creationId xmlns:p14="http://schemas.microsoft.com/office/powerpoint/2010/main" val="4130673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  <p:extLst>
      <p:ext uri="{BB962C8B-B14F-4D97-AF65-F5344CB8AC3E}">
        <p14:creationId xmlns:p14="http://schemas.microsoft.com/office/powerpoint/2010/main" val="10937153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>
                <a:solidFill>
                  <a:srgbClr val="FFFF00"/>
                </a:solidFill>
              </a:rPr>
              <a:t>μ</a:t>
            </a:r>
            <a:endParaRPr lang="en-US" sz="280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Nucleon and electron mass proportional to dynamical Planck mass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Neutrino mass has different dependence on scalar field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5411788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99921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pPr>
              <a:defRPr/>
            </a:pPr>
            <a:r>
              <a:rPr lang="de-DE" sz="4000">
                <a:solidFill>
                  <a:srgbClr val="33CCFF"/>
                </a:solidFill>
              </a:rPr>
              <a:t>Cosmological solution :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pPr>
              <a:defRPr/>
            </a:pPr>
            <a:r>
              <a:rPr lang="de-DE" sz="2800" dirty="0" err="1"/>
              <a:t>Dimensionless</a:t>
            </a:r>
            <a:r>
              <a:rPr lang="de-DE" sz="2800" dirty="0"/>
              <a:t> </a:t>
            </a:r>
            <a:r>
              <a:rPr lang="de-DE" sz="2800" dirty="0" err="1"/>
              <a:t>functions</a:t>
            </a:r>
            <a:r>
              <a:rPr lang="de-DE" sz="2800" dirty="0"/>
              <a:t> </a:t>
            </a:r>
            <a:r>
              <a:rPr lang="de-DE" sz="2800" dirty="0" err="1"/>
              <a:t>as</a:t>
            </a:r>
            <a:r>
              <a:rPr lang="de-DE" sz="2800" dirty="0"/>
              <a:t> B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800" dirty="0"/>
              <a:t>    </a:t>
            </a:r>
            <a:r>
              <a:rPr lang="de-DE" sz="2800" dirty="0" err="1"/>
              <a:t>depend</a:t>
            </a:r>
            <a:r>
              <a:rPr lang="de-DE" sz="2800" dirty="0"/>
              <a:t> </a:t>
            </a:r>
            <a:r>
              <a:rPr lang="de-DE" sz="2800" dirty="0" err="1"/>
              <a:t>only</a:t>
            </a:r>
            <a:r>
              <a:rPr lang="de-DE" sz="2800" dirty="0"/>
              <a:t> on </a:t>
            </a:r>
            <a:r>
              <a:rPr lang="de-DE" sz="2800" dirty="0" err="1"/>
              <a:t>ratio</a:t>
            </a:r>
            <a:r>
              <a:rPr lang="de-DE" sz="2800" dirty="0"/>
              <a:t> </a:t>
            </a:r>
            <a:r>
              <a:rPr lang="el-GR" sz="2800" dirty="0"/>
              <a:t>μ</a:t>
            </a:r>
            <a:r>
              <a:rPr lang="en-US" sz="2800" dirty="0"/>
              <a:t>/</a:t>
            </a:r>
            <a:r>
              <a:rPr lang="el-GR" sz="2800" dirty="0"/>
              <a:t>χ</a:t>
            </a:r>
            <a:r>
              <a:rPr lang="en-US" sz="2800" dirty="0"/>
              <a:t> .</a:t>
            </a:r>
          </a:p>
          <a:p>
            <a:pPr>
              <a:defRPr/>
            </a:pPr>
            <a:r>
              <a:rPr lang="en-US" sz="2800" dirty="0"/>
              <a:t>IR:   μ→0   , </a:t>
            </a:r>
            <a:r>
              <a:rPr lang="el-GR" sz="2800" dirty="0"/>
              <a:t>χ→∞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UV:  </a:t>
            </a:r>
            <a:r>
              <a:rPr lang="el-GR" sz="2800" dirty="0"/>
              <a:t>μ→∞</a:t>
            </a:r>
            <a:r>
              <a:rPr lang="en-US" sz="2800" dirty="0"/>
              <a:t>  , </a:t>
            </a:r>
            <a:r>
              <a:rPr lang="el-GR" sz="2800" dirty="0"/>
              <a:t>χ→</a:t>
            </a:r>
            <a:r>
              <a:rPr lang="en-US" sz="2800" dirty="0"/>
              <a:t>0</a:t>
            </a:r>
          </a:p>
          <a:p>
            <a:pPr>
              <a:defRPr/>
            </a:pPr>
            <a:endParaRPr lang="en-US" sz="2800" dirty="0"/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Cosmology makes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crossover between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fixed points by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variation of </a:t>
            </a:r>
            <a:r>
              <a:rPr lang="el-GR" sz="2800" b="1" dirty="0">
                <a:solidFill>
                  <a:srgbClr val="FFFF00"/>
                </a:solidFill>
              </a:rPr>
              <a:t>χ</a:t>
            </a:r>
            <a:r>
              <a:rPr lang="en-US" sz="2800" b="1" dirty="0">
                <a:solidFill>
                  <a:srgbClr val="FFFF00"/>
                </a:solidFill>
              </a:rPr>
              <a:t> .</a:t>
            </a:r>
            <a:endParaRPr lang="de-DE" sz="2800" b="1" dirty="0">
              <a:solidFill>
                <a:srgbClr val="FFFF00"/>
              </a:solidFill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54472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en-US" dirty="0"/>
              <a:t>Do fixed points play a role for cosmology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4149080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answer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5896" y="522920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   likely</a:t>
            </a:r>
          </a:p>
        </p:txBody>
      </p:sp>
    </p:spTree>
    <p:extLst>
      <p:ext uri="{BB962C8B-B14F-4D97-AF65-F5344CB8AC3E}">
        <p14:creationId xmlns:p14="http://schemas.microsoft.com/office/powerpoint/2010/main" val="3679811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Crossover cosmology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282374"/>
            <a:ext cx="8229600" cy="116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62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Spontaneous symmetry breaking  confirmed at the LHC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 cstate="print"/>
          <a:srcRect l="13818" t="21463" r="48520" b="12587"/>
          <a:stretch>
            <a:fillRect/>
          </a:stretch>
        </p:blipFill>
        <p:spPr bwMode="auto">
          <a:xfrm>
            <a:off x="179388" y="1700213"/>
            <a:ext cx="35639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9" descr="LHC_hall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2133600"/>
            <a:ext cx="50974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5008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Kinetial</a:t>
            </a:r>
            <a:r>
              <a:rPr lang="de-DE" sz="4000" dirty="0">
                <a:solidFill>
                  <a:srgbClr val="33CCFF"/>
                </a:solidFill>
              </a:rPr>
              <a:t> B :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33CCFF"/>
                </a:solidFill>
              </a:rPr>
              <a:t>Crossover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between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two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1938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0220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>
                <a:solidFill>
                  <a:srgbClr val="33CCFF"/>
                </a:solidFill>
                <a:effectLst/>
              </a:rPr>
            </a:br>
            <a:r>
              <a:rPr lang="en-US" sz="400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  </a:t>
            </a:r>
            <a:r>
              <a:rPr lang="en-US" dirty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55453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simple description of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 dirty="0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 dirty="0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present Dark Energy</a:t>
            </a:r>
          </a:p>
          <a:p>
            <a:pPr marL="0" indent="0">
              <a:buNone/>
            </a:pP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  dominated epoch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861048"/>
            <a:ext cx="3146554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5949281"/>
            <a:ext cx="241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67861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129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pPr>
              <a:defRPr/>
            </a:pPr>
            <a:r>
              <a:rPr lang="en-US" dirty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one time scale       </a:t>
            </a:r>
            <a:r>
              <a:rPr lang="el-GR" sz="4400" b="1" dirty="0">
                <a:solidFill>
                  <a:srgbClr val="FFFF00"/>
                </a:solidFill>
              </a:rPr>
              <a:t>μ</a:t>
            </a:r>
            <a:r>
              <a:rPr lang="en-US" sz="4400" b="1" baseline="30000" dirty="0">
                <a:solidFill>
                  <a:srgbClr val="FFFF00"/>
                </a:solidFill>
              </a:rPr>
              <a:t>-1</a:t>
            </a:r>
            <a:r>
              <a:rPr lang="en-US" sz="4400" b="1" dirty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>
                <a:solidFill>
                  <a:srgbClr val="FFFF00"/>
                </a:solidFill>
              </a:rPr>
              <a:t>10</a:t>
            </a:r>
            <a:r>
              <a:rPr lang="en-US" sz="4400" b="1" dirty="0">
                <a:solidFill>
                  <a:srgbClr val="FFFF00"/>
                </a:solidFill>
              </a:rPr>
              <a:t> yr</a:t>
            </a: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Planck mass does not appear as parameter</a:t>
            </a:r>
          </a:p>
          <a:p>
            <a:pPr>
              <a:defRPr/>
            </a:pPr>
            <a:r>
              <a:rPr lang="en-US" dirty="0"/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4913717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810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Strange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029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Big bang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freeze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623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Do we know that the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instead of </a:t>
            </a:r>
            <a:r>
              <a:rPr lang="en-US" dirty="0" err="1"/>
              <a:t>redshift</a:t>
            </a:r>
            <a:r>
              <a:rPr lang="en-US" dirty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554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Cosmology :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276873"/>
            <a:ext cx="8229600" cy="2736304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Universe is not in one fixed state</a:t>
            </a:r>
          </a:p>
          <a:p>
            <a:r>
              <a:rPr lang="en-US" sz="4000" dirty="0">
                <a:solidFill>
                  <a:srgbClr val="FFFF00"/>
                </a:solidFill>
              </a:rPr>
              <a:t>Dynamical evolution</a:t>
            </a:r>
          </a:p>
          <a:p>
            <a:r>
              <a:rPr lang="en-US" sz="4000" dirty="0">
                <a:solidFill>
                  <a:srgbClr val="FFFF00"/>
                </a:solidFill>
              </a:rPr>
              <a:t>Laws are expected to depend on time</a:t>
            </a:r>
            <a:endParaRPr lang="de-DE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301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582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14480384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How can 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 </a:t>
            </a:r>
            <a:r>
              <a:rPr lang="en-US" dirty="0"/>
              <a:t>Similar to Higgs field.</a:t>
            </a: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6146227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Do we know that the temperature  was higher in the early Universe than now 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/>
              <a:t>Cosmic microwave radiation , </a:t>
            </a:r>
            <a:r>
              <a:rPr lang="en-US" dirty="0" err="1"/>
              <a:t>nucleosynthesis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smaller particle masses</a:t>
            </a: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09929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Temperature in radiation dominated Universe : T ~ </a:t>
            </a:r>
            <a:r>
              <a:rPr lang="el-GR"/>
              <a:t>χ</a:t>
            </a:r>
            <a:r>
              <a:rPr lang="en-US"/>
              <a:t> 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smaller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Ratio temperature / particle mass :                     T /m</a:t>
            </a:r>
            <a:r>
              <a:rPr lang="en-US" baseline="-25000"/>
              <a:t>p</a:t>
            </a:r>
            <a:r>
              <a:rPr lang="en-US"/>
              <a:t> ~ </a:t>
            </a:r>
            <a:r>
              <a:rPr lang="el-GR"/>
              <a:t>χ</a:t>
            </a:r>
            <a:r>
              <a:rPr lang="en-US"/>
              <a:t> </a:t>
            </a:r>
            <a:r>
              <a:rPr lang="en-US" b="1" baseline="30000"/>
              <a:t>-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larger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 T/m</a:t>
            </a:r>
            <a:r>
              <a:rPr lang="en-US" baseline="-25000"/>
              <a:t>p</a:t>
            </a:r>
            <a:r>
              <a:rPr lang="en-US"/>
              <a:t> counts ! This ratio decreases with time.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674081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971599" y="1484314"/>
            <a:ext cx="3528963" cy="3528962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787900" y="1557339"/>
            <a:ext cx="3528516" cy="344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 cstate="print"/>
          <a:srcRect t="14607" b="17834"/>
          <a:stretch>
            <a:fillRect/>
          </a:stretch>
        </p:blipFill>
        <p:spPr bwMode="auto">
          <a:xfrm>
            <a:off x="5867400" y="4076700"/>
            <a:ext cx="29972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467544" y="5157192"/>
            <a:ext cx="5261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freeze picture :</a:t>
            </a:r>
          </a:p>
          <a:p>
            <a:r>
              <a:rPr lang="en-US" sz="2800" dirty="0"/>
              <a:t>only rods for measurements</a:t>
            </a:r>
          </a:p>
          <a:p>
            <a:r>
              <a:rPr lang="en-US" sz="2800" dirty="0"/>
              <a:t>are set differently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545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539750" y="1484313"/>
            <a:ext cx="3960813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3995936" y="4112418"/>
            <a:ext cx="2997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748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Big bang is not wrong,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but alternative pictures exist 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678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Scalar force in cosmology can arise from quantum scale symmetry</a:t>
            </a:r>
          </a:p>
          <a:p>
            <a:r>
              <a:rPr lang="en-US" dirty="0">
                <a:solidFill>
                  <a:srgbClr val="FFFF00"/>
                </a:solidFill>
              </a:rPr>
              <a:t>Realistic cosmology</a:t>
            </a:r>
          </a:p>
          <a:p>
            <a:pPr marL="0" indent="0">
              <a:buNone/>
            </a:pPr>
            <a:r>
              <a:rPr lang="en-US" dirty="0"/>
              <a:t>Look for </a:t>
            </a:r>
          </a:p>
          <a:p>
            <a:r>
              <a:rPr lang="en-US" dirty="0"/>
              <a:t>time variation of fundamental constants, violation of equivalence principle, </a:t>
            </a:r>
          </a:p>
          <a:p>
            <a:r>
              <a:rPr lang="en-US" dirty="0"/>
              <a:t>huge lumps in cosmic neutrino background,</a:t>
            </a:r>
          </a:p>
          <a:p>
            <a:r>
              <a:rPr lang="en-US" dirty="0"/>
              <a:t>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919784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40190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8488" cy="164147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33CCFF"/>
                </a:solidFill>
              </a:rPr>
              <a:t>Restoration of symmetry</a:t>
            </a:r>
            <a:br>
              <a:rPr lang="en-US" sz="3600" dirty="0">
                <a:solidFill>
                  <a:srgbClr val="33CCFF"/>
                </a:solidFill>
              </a:rPr>
            </a:br>
            <a:r>
              <a:rPr lang="en-US" sz="3600" dirty="0">
                <a:solidFill>
                  <a:srgbClr val="33CCFF"/>
                </a:solidFill>
              </a:rPr>
              <a:t>at high temperature </a:t>
            </a:r>
            <a:br>
              <a:rPr lang="en-US" sz="3600" dirty="0">
                <a:solidFill>
                  <a:srgbClr val="33CCFF"/>
                </a:solidFill>
              </a:rPr>
            </a:br>
            <a:r>
              <a:rPr lang="en-US" sz="3600" dirty="0">
                <a:solidFill>
                  <a:srgbClr val="33CCFF"/>
                </a:solidFill>
              </a:rPr>
              <a:t>in the early Universe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lum contrast="18000"/>
          </a:blip>
          <a:srcRect l="63734" t="65047" r="10764"/>
          <a:stretch>
            <a:fillRect/>
          </a:stretch>
        </p:blipFill>
        <p:spPr>
          <a:xfrm>
            <a:off x="3132138" y="4005263"/>
            <a:ext cx="2376487" cy="2520950"/>
          </a:xfrm>
          <a:noFill/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l="9920" t="65047" r="59117"/>
          <a:stretch>
            <a:fillRect/>
          </a:stretch>
        </p:blipFill>
        <p:spPr bwMode="auto">
          <a:xfrm>
            <a:off x="395288" y="4005263"/>
            <a:ext cx="221297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7" name="Text Box 5"/>
          <p:cNvSpPr txBox="1">
            <a:spLocks noChangeArrowheads="1"/>
          </p:cNvSpPr>
          <p:nvPr/>
        </p:nvSpPr>
        <p:spPr bwMode="auto">
          <a:xfrm>
            <a:off x="3492500" y="2276475"/>
            <a:ext cx="1800225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High T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SYM           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&lt;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&gt;=0</a:t>
            </a:r>
            <a:endParaRPr lang="el-G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43078" name="Text Box 6"/>
          <p:cNvSpPr txBox="1">
            <a:spLocks noChangeArrowheads="1"/>
          </p:cNvSpPr>
          <p:nvPr/>
        </p:nvSpPr>
        <p:spPr bwMode="auto">
          <a:xfrm>
            <a:off x="323850" y="2276475"/>
            <a:ext cx="2374900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Low T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SSB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&lt;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&gt;=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0</a:t>
            </a: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≠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0</a:t>
            </a:r>
            <a:endParaRPr lang="de-DE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43079" name="Text Box 7"/>
          <p:cNvSpPr txBox="1">
            <a:spLocks noChangeArrowheads="1"/>
          </p:cNvSpPr>
          <p:nvPr/>
        </p:nvSpPr>
        <p:spPr bwMode="auto">
          <a:xfrm>
            <a:off x="6372225" y="2060575"/>
            <a:ext cx="244792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baseline="300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high T :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Less order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More symmetry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Example: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Magnets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05758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 (3)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scale symmetry play a role even though it is violated by quantum fluctuations ?</a:t>
            </a:r>
          </a:p>
        </p:txBody>
      </p:sp>
    </p:spTree>
    <p:extLst>
      <p:ext uri="{BB962C8B-B14F-4D97-AF65-F5344CB8AC3E}">
        <p14:creationId xmlns:p14="http://schemas.microsoft.com/office/powerpoint/2010/main" val="9367730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>
                <a:solidFill>
                  <a:srgbClr val="FFFF00"/>
                </a:solidFill>
                <a:effectLst/>
              </a:rPr>
              <a:t> </a:t>
            </a:r>
            <a:br>
              <a:rPr lang="en-US">
                <a:solidFill>
                  <a:srgbClr val="FFFF00"/>
                </a:solidFill>
                <a:effectLst/>
              </a:rPr>
            </a:br>
            <a:r>
              <a:rPr lang="en-US">
                <a:solidFill>
                  <a:srgbClr val="FFFF00"/>
                </a:solidFill>
                <a:effectLst/>
              </a:rPr>
              <a:t>quantum gravity with</a:t>
            </a:r>
            <a:br>
              <a:rPr lang="en-US">
                <a:solidFill>
                  <a:srgbClr val="FFFF00"/>
                </a:solidFill>
                <a:effectLst/>
              </a:rPr>
            </a:br>
            <a:r>
              <a:rPr lang="en-US">
                <a:solidFill>
                  <a:srgbClr val="FFFF00"/>
                </a:solidFill>
                <a:effectLst/>
              </a:rPr>
              <a:t>scalar field –</a:t>
            </a:r>
            <a:br>
              <a:rPr lang="en-US">
                <a:solidFill>
                  <a:srgbClr val="FFFF00"/>
                </a:solidFill>
                <a:effectLst/>
              </a:rPr>
            </a:br>
            <a:r>
              <a:rPr lang="en-US">
                <a:solidFill>
                  <a:srgbClr val="FFFF00"/>
                </a:solidFill>
                <a:effectLst/>
              </a:rPr>
              <a:t>the role of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9052409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99102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/>
              <a:t>quantum fluctuations violate scale symmetry</a:t>
            </a:r>
          </a:p>
          <a:p>
            <a:pPr>
              <a:defRPr/>
            </a:pPr>
            <a:r>
              <a:rPr lang="de-DE"/>
              <a:t>running dimensionless couplings</a:t>
            </a:r>
          </a:p>
          <a:p>
            <a:pPr>
              <a:defRPr/>
            </a:pPr>
            <a:r>
              <a:rPr lang="de-DE"/>
              <a:t>at fixed points , scale symmetry is exact !</a:t>
            </a:r>
          </a:p>
        </p:txBody>
      </p:sp>
    </p:spTree>
    <p:extLst>
      <p:ext uri="{BB962C8B-B14F-4D97-AF65-F5344CB8AC3E}">
        <p14:creationId xmlns:p14="http://schemas.microsoft.com/office/powerpoint/2010/main" val="16734577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functional renormalization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110166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5062047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 (3)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scale symmetry play a role even though it is violated by quantum fluctuations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5896" y="3645025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 answer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5229200"/>
            <a:ext cx="60612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 </a:t>
            </a:r>
            <a:r>
              <a:rPr lang="en-US" i="1" dirty="0">
                <a:solidFill>
                  <a:srgbClr val="FFFF00"/>
                </a:solidFill>
              </a:rPr>
              <a:t>Fixed points </a:t>
            </a:r>
          </a:p>
          <a:p>
            <a:r>
              <a:rPr lang="en-US" i="1" dirty="0">
                <a:solidFill>
                  <a:srgbClr val="FFFF00"/>
                </a:solidFill>
              </a:rPr>
              <a:t>   always realize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9156932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from SM to IR</a:t>
            </a:r>
          </a:p>
          <a:p>
            <a:pPr>
              <a:defRPr/>
            </a:pPr>
            <a:r>
              <a:rPr lang="en-US" dirty="0"/>
              <a:t>in sector Beyond Standard Model</a:t>
            </a:r>
          </a:p>
          <a:p>
            <a:pPr>
              <a:defRPr/>
            </a:pPr>
            <a:r>
              <a:rPr lang="en-US" dirty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1658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Neutrino </a:t>
            </a:r>
            <a:r>
              <a:rPr lang="en-US" dirty="0" err="1">
                <a:solidFill>
                  <a:srgbClr val="33CCFF"/>
                </a:solidFill>
              </a:rPr>
              <a:t>cosmon</a:t>
            </a:r>
            <a:r>
              <a:rPr lang="en-US" dirty="0">
                <a:solidFill>
                  <a:srgbClr val="33CCFF"/>
                </a:solidFill>
              </a:rPr>
              <a:t> coupling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75297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Strong bounds on atom-</a:t>
            </a:r>
            <a:r>
              <a:rPr lang="en-US" sz="2800" dirty="0" err="1"/>
              <a:t>cosmon</a:t>
            </a:r>
            <a:r>
              <a:rPr lang="en-US" sz="2800" dirty="0"/>
              <a:t> coupling from tests of equivalence principle or time variation of couplings.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No such bounds  for neutrino-</a:t>
            </a:r>
            <a:r>
              <a:rPr lang="en-US" sz="2800" dirty="0" err="1"/>
              <a:t>cosmon</a:t>
            </a:r>
            <a:r>
              <a:rPr lang="en-US" sz="2800" dirty="0"/>
              <a:t> coupling.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In particle physics : Mass generation mechanism for neutrinos differs from charged fermions. Seesaw mechanism involves heavy particles whose mass may depend on the value of the </a:t>
            </a:r>
            <a:r>
              <a:rPr lang="en-US" sz="2800" dirty="0" err="1"/>
              <a:t>cosmon</a:t>
            </a:r>
            <a:r>
              <a:rPr lang="en-US" sz="2800" dirty="0"/>
              <a:t> field.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2301407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 cstate="print"/>
          <a:srcRect l="32396" t="18492" r="29137" b="53592"/>
          <a:stretch>
            <a:fillRect/>
          </a:stretch>
        </p:blipFill>
        <p:spPr bwMode="auto">
          <a:xfrm>
            <a:off x="827088" y="1628775"/>
            <a:ext cx="4103687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523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neutrino mass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 cstate="print"/>
          <a:srcRect l="34419" t="46408" r="32515" b="39207"/>
          <a:stretch>
            <a:fillRect/>
          </a:stretch>
        </p:blipFill>
        <p:spPr bwMode="auto">
          <a:xfrm>
            <a:off x="900113" y="5013325"/>
            <a:ext cx="403225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5239" name="Text Box 7"/>
          <p:cNvSpPr txBox="1">
            <a:spLocks noChangeArrowheads="1"/>
          </p:cNvSpPr>
          <p:nvPr/>
        </p:nvSpPr>
        <p:spPr bwMode="auto">
          <a:xfrm>
            <a:off x="5508625" y="1700213"/>
            <a:ext cx="32607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seesaw and</a:t>
            </a:r>
          </a:p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cascade</a:t>
            </a:r>
          </a:p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mechanism</a:t>
            </a:r>
            <a:endParaRPr lang="de-DE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735240" name="Text Box 8"/>
          <p:cNvSpPr txBox="1">
            <a:spLocks noChangeArrowheads="1"/>
          </p:cNvSpPr>
          <p:nvPr/>
        </p:nvSpPr>
        <p:spPr bwMode="auto">
          <a:xfrm>
            <a:off x="5508625" y="5084763"/>
            <a:ext cx="27797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omit generation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structure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735241" name="Text Box 9"/>
          <p:cNvSpPr txBox="1">
            <a:spLocks noChangeArrowheads="1"/>
          </p:cNvSpPr>
          <p:nvPr/>
        </p:nvSpPr>
        <p:spPr bwMode="auto">
          <a:xfrm>
            <a:off x="950913" y="4087813"/>
            <a:ext cx="75087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triplet expectation value ~ doublet squared</a:t>
            </a:r>
          </a:p>
        </p:txBody>
      </p:sp>
    </p:spTree>
    <p:extLst>
      <p:ext uri="{BB962C8B-B14F-4D97-AF65-F5344CB8AC3E}">
        <p14:creationId xmlns:p14="http://schemas.microsoft.com/office/powerpoint/2010/main" val="114992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692150"/>
            <a:ext cx="8496300" cy="554513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In hot plasma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of early Universe :</a:t>
            </a:r>
            <a:br>
              <a:rPr lang="en-US" sz="4000" dirty="0"/>
            </a:b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masses of electron und </a:t>
            </a:r>
            <a:r>
              <a:rPr lang="en-US" sz="4000" dirty="0" err="1">
                <a:solidFill>
                  <a:srgbClr val="FFFF00"/>
                </a:solidFill>
              </a:rPr>
              <a:t>muon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not different!</a:t>
            </a:r>
            <a:br>
              <a:rPr lang="en-US" sz="4000" dirty="0">
                <a:solidFill>
                  <a:srgbClr val="FFFF00"/>
                </a:solidFill>
              </a:rPr>
            </a:b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similar strength of electromagnetic and weak interaction</a:t>
            </a:r>
          </a:p>
        </p:txBody>
      </p:sp>
    </p:spTree>
    <p:extLst>
      <p:ext uri="{BB962C8B-B14F-4D97-AF65-F5344CB8AC3E}">
        <p14:creationId xmlns:p14="http://schemas.microsoft.com/office/powerpoint/2010/main" val="32846433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362950" cy="2433637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33CCFF"/>
                </a:solidFill>
                <a:ea typeface="+mj-ea"/>
              </a:rPr>
              <a:t>growing neutrino mass  </a:t>
            </a:r>
            <a:br>
              <a:rPr lang="en-US">
                <a:solidFill>
                  <a:srgbClr val="33CCFF"/>
                </a:solidFill>
                <a:ea typeface="+mj-ea"/>
              </a:rPr>
            </a:br>
            <a:r>
              <a:rPr lang="en-US">
                <a:solidFill>
                  <a:srgbClr val="33CCFF"/>
                </a:solidFill>
                <a:ea typeface="+mj-ea"/>
              </a:rPr>
              <a:t>triggers transition to </a:t>
            </a:r>
            <a:br>
              <a:rPr lang="en-US">
                <a:solidFill>
                  <a:srgbClr val="33CCFF"/>
                </a:solidFill>
                <a:ea typeface="+mj-ea"/>
              </a:rPr>
            </a:br>
            <a:r>
              <a:rPr lang="en-US">
                <a:solidFill>
                  <a:srgbClr val="33CCFF"/>
                </a:solidFill>
                <a:ea typeface="+mj-ea"/>
              </a:rPr>
              <a:t>almost static dark energy</a:t>
            </a:r>
            <a:endParaRPr lang="de-DE">
              <a:solidFill>
                <a:srgbClr val="33CCFF"/>
              </a:solidFill>
              <a:ea typeface="+mj-ea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36528" t="34886" r="34981" b="38672"/>
          <a:stretch>
            <a:fillRect/>
          </a:stretch>
        </p:blipFill>
        <p:spPr bwMode="auto">
          <a:xfrm>
            <a:off x="539750" y="3068638"/>
            <a:ext cx="4319588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 l="36786" t="33809" r="32841" b="36508"/>
          <a:stretch>
            <a:fillRect/>
          </a:stretch>
        </p:blipFill>
        <p:spPr bwMode="auto">
          <a:xfrm>
            <a:off x="5219700" y="3068638"/>
            <a:ext cx="35274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4757" name="Text Box 5"/>
          <p:cNvSpPr txBox="1">
            <a:spLocks noChangeArrowheads="1"/>
          </p:cNvSpPr>
          <p:nvPr/>
        </p:nvSpPr>
        <p:spPr bwMode="auto">
          <a:xfrm>
            <a:off x="5580063" y="3500438"/>
            <a:ext cx="12763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B25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growing</a:t>
            </a:r>
          </a:p>
          <a:p>
            <a:pPr>
              <a:defRPr/>
            </a:pPr>
            <a:r>
              <a:rPr lang="en-US" sz="2400" b="1">
                <a:solidFill>
                  <a:srgbClr val="FB25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neutrino</a:t>
            </a:r>
          </a:p>
          <a:p>
            <a:pPr>
              <a:defRPr/>
            </a:pPr>
            <a:r>
              <a:rPr lang="en-US" sz="2400" b="1">
                <a:solidFill>
                  <a:srgbClr val="FB25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mass</a:t>
            </a:r>
            <a:endParaRPr lang="de-DE" sz="2400" b="1">
              <a:solidFill>
                <a:srgbClr val="FB250F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714758" name="Rectangle 6"/>
          <p:cNvSpPr>
            <a:spLocks noChangeArrowheads="1"/>
          </p:cNvSpPr>
          <p:nvPr/>
        </p:nvSpPr>
        <p:spPr bwMode="auto">
          <a:xfrm>
            <a:off x="5003800" y="5876925"/>
            <a:ext cx="40592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L.Amendola, M.Baldi,…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39095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33CCFF"/>
                </a:solidFill>
                <a:ea typeface="+mj-ea"/>
              </a:rPr>
              <a:t>connection between dark energy </a:t>
            </a:r>
            <a:br>
              <a:rPr lang="en-US" sz="4000">
                <a:solidFill>
                  <a:srgbClr val="33CCFF"/>
                </a:solidFill>
                <a:ea typeface="+mj-ea"/>
              </a:rPr>
            </a:br>
            <a:r>
              <a:rPr lang="en-US" sz="4000">
                <a:solidFill>
                  <a:srgbClr val="33CCFF"/>
                </a:solidFill>
                <a:ea typeface="+mj-ea"/>
              </a:rPr>
              <a:t>and neutrino properties</a:t>
            </a:r>
            <a:endParaRPr lang="de-DE" sz="4000">
              <a:solidFill>
                <a:srgbClr val="33CCFF"/>
              </a:solidFill>
              <a:ea typeface="+mj-ea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neutrino mass !</a:t>
            </a:r>
            <a:endParaRPr lang="de-DE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3347864" y="4859516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323528" y="3645024"/>
            <a:ext cx="87117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present dark energy density given by neutrino mass</a:t>
            </a:r>
            <a:endParaRPr lang="de-DE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= 1.27</a:t>
            </a:r>
          </a:p>
        </p:txBody>
      </p:sp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23256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Neutrino lumps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</a:p>
        </p:txBody>
      </p:sp>
    </p:spTree>
    <p:extLst>
      <p:ext uri="{BB962C8B-B14F-4D97-AF65-F5344CB8AC3E}">
        <p14:creationId xmlns:p14="http://schemas.microsoft.com/office/powerpoint/2010/main" val="4324224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Evolution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dark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energy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similar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to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el-GR" dirty="0">
                <a:solidFill>
                  <a:srgbClr val="33CCFF"/>
                </a:solidFill>
                <a:latin typeface="Arial"/>
                <a:cs typeface="Arial"/>
              </a:rPr>
              <a:t>Λ</a:t>
            </a:r>
            <a:r>
              <a:rPr lang="en-US" dirty="0">
                <a:solidFill>
                  <a:srgbClr val="33CCFF"/>
                </a:solidFill>
                <a:latin typeface="Arial"/>
                <a:cs typeface="Arial"/>
              </a:rPr>
              <a:t>CDM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1453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98254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Exact equivalence of different frames !</a:t>
            </a:r>
          </a:p>
          <a:p>
            <a:pPr>
              <a:defRPr/>
            </a:pPr>
            <a:endParaRPr lang="en-US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Only neutrino masses are growing.</a:t>
            </a:r>
          </a:p>
        </p:txBody>
      </p:sp>
    </p:spTree>
    <p:extLst>
      <p:ext uri="{BB962C8B-B14F-4D97-AF65-F5344CB8AC3E}">
        <p14:creationId xmlns:p14="http://schemas.microsoft.com/office/powerpoint/2010/main" val="2267825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1686223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infinite past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eta=-1.75\ 10^{-2}\Delta R_{z}(\frac{\partial\ln\alpha}{\partial z})^2\frac{1+\tilde Q}{\Omega_{h}(1+w_{h})}$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368,875"/>
  <p:tag name="PICTUREFILESIZE" val="302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R_{z}=\frac{\Delta Z}{Z+N}\approx 0.1$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181"/>
  <p:tag name="PICTUREFILESIZE" val="12446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1604</TotalTime>
  <Words>2374</Words>
  <Application>Microsoft Macintosh PowerPoint</Application>
  <PresentationFormat>On-screen Show (4:3)</PresentationFormat>
  <Paragraphs>523</Paragraphs>
  <Slides>101</Slides>
  <Notes>65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2" baseType="lpstr">
      <vt:lpstr>ＭＳ Ｐゴシック</vt:lpstr>
      <vt:lpstr>ＭＳ Ｐゴシック</vt:lpstr>
      <vt:lpstr>Arial</vt:lpstr>
      <vt:lpstr>Garamond</vt:lpstr>
      <vt:lpstr>Lucida Grande</vt:lpstr>
      <vt:lpstr>Tahoma</vt:lpstr>
      <vt:lpstr>Times New Roman</vt:lpstr>
      <vt:lpstr>Univers 55</vt:lpstr>
      <vt:lpstr>Wingdings</vt:lpstr>
      <vt:lpstr>Strömung</vt:lpstr>
      <vt:lpstr>Diagramm</vt:lpstr>
      <vt:lpstr>Are „fundamental constants“ constant ?  </vt:lpstr>
      <vt:lpstr> Fundamental “constants” are not constant</vt:lpstr>
      <vt:lpstr>PowerPoint Presentation</vt:lpstr>
      <vt:lpstr>Fundamental couplings in quantum field theory</vt:lpstr>
      <vt:lpstr>Standard model of particle physics :</vt:lpstr>
      <vt:lpstr>Spontaneous symmetry breaking  confirmed at the LHC</vt:lpstr>
      <vt:lpstr>Cosmology :</vt:lpstr>
      <vt:lpstr>Restoration of symmetry at high temperature  in the early Universe</vt:lpstr>
      <vt:lpstr>In hot plasma  of early Universe :  masses of electron und muon  not different!  similar strength of electromagnetic and weak interaction</vt:lpstr>
      <vt:lpstr>Varying couplings</vt:lpstr>
      <vt:lpstr>Can variation of fundamental “constants” be observed ?</vt:lpstr>
      <vt:lpstr>PowerPoint Presentation</vt:lpstr>
      <vt:lpstr>Static scalar fields</vt:lpstr>
      <vt:lpstr>Observation of time- or space- variation of couplings   Physics beyond Standard Model</vt:lpstr>
      <vt:lpstr>Particle mass ratios and dimensionless couplings in  quintessence cosmology</vt:lpstr>
      <vt:lpstr>Bounds on time varying couplings from nucleosynthesis</vt:lpstr>
      <vt:lpstr>PowerPoint Presentation</vt:lpstr>
      <vt:lpstr>PowerPoint Presentation</vt:lpstr>
      <vt:lpstr>primordial abundances  for three GUT models</vt:lpstr>
      <vt:lpstr>three GUT models</vt:lpstr>
      <vt:lpstr>PowerPoint Presentation</vt:lpstr>
      <vt:lpstr>“Fundamental” Interactions</vt:lpstr>
      <vt:lpstr> Fifth force</vt:lpstr>
      <vt:lpstr> Scalar tensor theories</vt:lpstr>
      <vt:lpstr>Fifth force</vt:lpstr>
      <vt:lpstr>Models with massless scalar fields</vt:lpstr>
      <vt:lpstr>Standard model with  non-renormalizable operators</vt:lpstr>
      <vt:lpstr>Scalar force ( fifth force)</vt:lpstr>
      <vt:lpstr>“Fifth Force”</vt:lpstr>
      <vt:lpstr>Violation of equivalence principle</vt:lpstr>
      <vt:lpstr>Differential acceleration</vt:lpstr>
      <vt:lpstr>PowerPoint Presentation</vt:lpstr>
      <vt:lpstr>Differential acceleration η</vt:lpstr>
      <vt:lpstr>PowerPoint Presentation</vt:lpstr>
      <vt:lpstr>Cosmon coupling to atoms</vt:lpstr>
      <vt:lpstr>Key questions (1)</vt:lpstr>
      <vt:lpstr> Spontaneously broken  scale symmetry</vt:lpstr>
      <vt:lpstr>scale symmetry</vt:lpstr>
      <vt:lpstr>Scale symmetry</vt:lpstr>
      <vt:lpstr>Scale symmetry</vt:lpstr>
      <vt:lpstr>Scale symmetry</vt:lpstr>
      <vt:lpstr>Spontaneous breaking  of scale symmetry</vt:lpstr>
      <vt:lpstr>Einstein frame</vt:lpstr>
      <vt:lpstr>Key questions (1)</vt:lpstr>
      <vt:lpstr> Approximate scale symmetry</vt:lpstr>
      <vt:lpstr>Slowly running couplings  close to fixed points</vt:lpstr>
      <vt:lpstr>Simple mechanism for  tiny cosmon - atom couplings</vt:lpstr>
      <vt:lpstr>Simple mechanism for  very light scalar field</vt:lpstr>
      <vt:lpstr>Key question (2)</vt:lpstr>
      <vt:lpstr>Crossover in quantum gravity</vt:lpstr>
      <vt:lpstr>Approximate scale symmetry near fixed points</vt:lpstr>
      <vt:lpstr>Asymptotic safety</vt:lpstr>
      <vt:lpstr>a prediction…</vt:lpstr>
      <vt:lpstr>Possible consequences of  crossover in quantum gravity</vt:lpstr>
      <vt:lpstr>Variable Gravity</vt:lpstr>
      <vt:lpstr> Variable Gravity</vt:lpstr>
      <vt:lpstr>Cosmological solution : crossover from UV to IR fixed point</vt:lpstr>
      <vt:lpstr>Key question (2)</vt:lpstr>
      <vt:lpstr>Crossover cosmology</vt:lpstr>
      <vt:lpstr>Kinetial B :  Crossover between two fixed points</vt:lpstr>
      <vt:lpstr>Four-parameter model</vt:lpstr>
      <vt:lpstr>Model is compatible with  present observations</vt:lpstr>
      <vt:lpstr>Simplicity</vt:lpstr>
      <vt:lpstr>Cosmological solution</vt:lpstr>
      <vt:lpstr>No tiny dimensionless parameters ( except gauge hierarchy )</vt:lpstr>
      <vt:lpstr>Slow Universe</vt:lpstr>
      <vt:lpstr>Strange evolution of Universe</vt:lpstr>
      <vt:lpstr>Big bang or freeze ? </vt:lpstr>
      <vt:lpstr>Do we know that the  Universe expands ?</vt:lpstr>
      <vt:lpstr>Why do we see redshift of  photons emitted in the distant past ?</vt:lpstr>
      <vt:lpstr>What is increasing ?</vt:lpstr>
      <vt:lpstr>How can  particle masses change with time ?</vt:lpstr>
      <vt:lpstr>Do we know that the temperature  was higher in the early Universe than now ? </vt:lpstr>
      <vt:lpstr>Hot plasma ?</vt:lpstr>
      <vt:lpstr>Big bang or freeze ?</vt:lpstr>
      <vt:lpstr>Big bang or freeze ?</vt:lpstr>
      <vt:lpstr>Big bang is not wrong,  but alternative pictures exist ! </vt:lpstr>
      <vt:lpstr>Conclusions</vt:lpstr>
      <vt:lpstr>PowerPoint Presentation</vt:lpstr>
      <vt:lpstr>Key question (3)</vt:lpstr>
      <vt:lpstr>  quantum gravity with scalar field – the role of scale symmetry</vt:lpstr>
      <vt:lpstr>fluctuations induce running couplings</vt:lpstr>
      <vt:lpstr>Quantum scale symmetry</vt:lpstr>
      <vt:lpstr>functional renormalization : flowing action</vt:lpstr>
      <vt:lpstr>Asymptotic safety     Asymptotic freedom</vt:lpstr>
      <vt:lpstr>Key question (3)</vt:lpstr>
      <vt:lpstr>Second stage of crossover</vt:lpstr>
      <vt:lpstr>Neutrino cosmon coupling</vt:lpstr>
      <vt:lpstr>neutrino mass</vt:lpstr>
      <vt:lpstr>growing neutrino mass   triggers transition to  almost static dark energy</vt:lpstr>
      <vt:lpstr>connection between dark energy  and neutrino properties</vt:lpstr>
      <vt:lpstr>Neutrino lumps</vt:lpstr>
      <vt:lpstr>Evolution of dark energy  similar to ΛCDM</vt:lpstr>
      <vt:lpstr>Einstein frame</vt:lpstr>
      <vt:lpstr>Einstein frame</vt:lpstr>
      <vt:lpstr>infinite past</vt:lpstr>
      <vt:lpstr>Eternal Universe</vt:lpstr>
      <vt:lpstr>Physical time</vt:lpstr>
      <vt:lpstr>Physical time</vt:lpstr>
      <vt:lpstr>Physical time</vt:lpstr>
      <vt:lpstr>Big  bang singularity  in Einstein frame is field singularity !</vt:lpstr>
    </vt:vector>
  </TitlesOfParts>
  <Company>Theoretische Physik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440</cp:revision>
  <dcterms:created xsi:type="dcterms:W3CDTF">2003-07-05T08:41:24Z</dcterms:created>
  <dcterms:modified xsi:type="dcterms:W3CDTF">2018-05-10T19:28:22Z</dcterms:modified>
</cp:coreProperties>
</file>