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1"/>
  </p:notesMasterIdLst>
  <p:handoutMasterIdLst>
    <p:handoutMasterId r:id="rId92"/>
  </p:handoutMasterIdLst>
  <p:sldIdLst>
    <p:sldId id="1067" r:id="rId2"/>
    <p:sldId id="1392" r:id="rId3"/>
    <p:sldId id="1264" r:id="rId4"/>
    <p:sldId id="1265" r:id="rId5"/>
    <p:sldId id="1266" r:id="rId6"/>
    <p:sldId id="1268" r:id="rId7"/>
    <p:sldId id="1269" r:id="rId8"/>
    <p:sldId id="1270" r:id="rId9"/>
    <p:sldId id="1271" r:id="rId10"/>
    <p:sldId id="1272" r:id="rId11"/>
    <p:sldId id="1273" r:id="rId12"/>
    <p:sldId id="1274" r:id="rId13"/>
    <p:sldId id="1275" r:id="rId14"/>
    <p:sldId id="1276" r:id="rId15"/>
    <p:sldId id="1277" r:id="rId16"/>
    <p:sldId id="1278" r:id="rId17"/>
    <p:sldId id="1281" r:id="rId18"/>
    <p:sldId id="1282" r:id="rId19"/>
    <p:sldId id="1283" r:id="rId20"/>
    <p:sldId id="1393" r:id="rId21"/>
    <p:sldId id="1284" r:id="rId22"/>
    <p:sldId id="1285" r:id="rId23"/>
    <p:sldId id="1286" r:id="rId24"/>
    <p:sldId id="1224" r:id="rId25"/>
    <p:sldId id="1398" r:id="rId26"/>
    <p:sldId id="1399" r:id="rId27"/>
    <p:sldId id="1141" r:id="rId28"/>
    <p:sldId id="1292" r:id="rId29"/>
    <p:sldId id="1293" r:id="rId30"/>
    <p:sldId id="1294" r:id="rId31"/>
    <p:sldId id="1309" r:id="rId32"/>
    <p:sldId id="1310" r:id="rId33"/>
    <p:sldId id="1261" r:id="rId34"/>
    <p:sldId id="1262" r:id="rId35"/>
    <p:sldId id="1263" r:id="rId36"/>
    <p:sldId id="1288" r:id="rId37"/>
    <p:sldId id="1289" r:id="rId38"/>
    <p:sldId id="1290" r:id="rId39"/>
    <p:sldId id="1291" r:id="rId40"/>
    <p:sldId id="1396" r:id="rId41"/>
    <p:sldId id="1400" r:id="rId42"/>
    <p:sldId id="1142" r:id="rId43"/>
    <p:sldId id="1395" r:id="rId44"/>
    <p:sldId id="1143" r:id="rId45"/>
    <p:sldId id="1311" r:id="rId46"/>
    <p:sldId id="1232" r:id="rId47"/>
    <p:sldId id="1312" r:id="rId48"/>
    <p:sldId id="1313" r:id="rId49"/>
    <p:sldId id="1245" r:id="rId50"/>
    <p:sldId id="1314" r:id="rId51"/>
    <p:sldId id="1316" r:id="rId52"/>
    <p:sldId id="1317" r:id="rId53"/>
    <p:sldId id="1145" r:id="rId54"/>
    <p:sldId id="1325" r:id="rId55"/>
    <p:sldId id="1323" r:id="rId56"/>
    <p:sldId id="1391" r:id="rId57"/>
    <p:sldId id="1319" r:id="rId58"/>
    <p:sldId id="1300" r:id="rId59"/>
    <p:sldId id="1302" r:id="rId60"/>
    <p:sldId id="1303" r:id="rId61"/>
    <p:sldId id="1305" r:id="rId62"/>
    <p:sldId id="1306" r:id="rId63"/>
    <p:sldId id="1320" r:id="rId64"/>
    <p:sldId id="1321" r:id="rId65"/>
    <p:sldId id="1307" r:id="rId66"/>
    <p:sldId id="1324" r:id="rId67"/>
    <p:sldId id="1397" r:id="rId68"/>
    <p:sldId id="1382" r:id="rId69"/>
    <p:sldId id="1375" r:id="rId70"/>
    <p:sldId id="1371" r:id="rId71"/>
    <p:sldId id="1348" r:id="rId72"/>
    <p:sldId id="1349" r:id="rId73"/>
    <p:sldId id="1354" r:id="rId74"/>
    <p:sldId id="1173" r:id="rId75"/>
    <p:sldId id="1350" r:id="rId76"/>
    <p:sldId id="1351" r:id="rId77"/>
    <p:sldId id="1352" r:id="rId78"/>
    <p:sldId id="1353" r:id="rId79"/>
    <p:sldId id="1394" r:id="rId80"/>
    <p:sldId id="1360" r:id="rId81"/>
    <p:sldId id="1361" r:id="rId82"/>
    <p:sldId id="1367" r:id="rId83"/>
    <p:sldId id="1372" r:id="rId84"/>
    <p:sldId id="1373" r:id="rId85"/>
    <p:sldId id="1095" r:id="rId86"/>
    <p:sldId id="1046" r:id="rId87"/>
    <p:sldId id="1110" r:id="rId88"/>
    <p:sldId id="1047" r:id="rId89"/>
    <p:sldId id="1111" r:id="rId90"/>
  </p:sldIdLst>
  <p:sldSz cx="9144000" cy="6858000" type="screen4x3"/>
  <p:notesSz cx="6858000" cy="9144000"/>
  <p:custDataLst>
    <p:tags r:id="rId93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FF"/>
    <a:srgbClr val="00FF00"/>
    <a:srgbClr val="0033CC"/>
    <a:srgbClr val="009900"/>
    <a:srgbClr val="33CC33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11/3/19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11B36-577E-4EAC-88EF-4DEE1C2237BB}" type="slidenum">
              <a:rPr lang="de-DE"/>
              <a:pPr/>
              <a:t>19</a:t>
            </a:fld>
            <a:endParaRPr lang="de-DE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77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4DD4C-03E0-4799-A5C4-A6E8EB47736E}" type="slidenum">
              <a:rPr lang="de-DE"/>
              <a:pPr/>
              <a:t>21</a:t>
            </a:fld>
            <a:endParaRPr lang="de-DE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08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48628-3F5F-4C3F-9D58-42D518600EFD}" type="slidenum">
              <a:rPr lang="de-DE"/>
              <a:pPr/>
              <a:t>22</a:t>
            </a:fld>
            <a:endParaRPr lang="de-DE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70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FBB7A-228D-415E-BF77-40DBC3491AA4}" type="slidenum">
              <a:rPr lang="de-DE"/>
              <a:pPr/>
              <a:t>23</a:t>
            </a:fld>
            <a:endParaRPr lang="de-DE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8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D7686-390D-44E3-B687-4DFFAC1B206C}" type="slidenum">
              <a:rPr lang="de-DE">
                <a:latin typeface="Arial" charset="0"/>
              </a:rPr>
              <a:pPr/>
              <a:t>24</a:t>
            </a:fld>
            <a:endParaRPr lang="de-DE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EC928-5C96-4FDF-9401-9FE006FC8338}" type="slidenum">
              <a:rPr lang="de-DE"/>
              <a:pPr/>
              <a:t>33</a:t>
            </a:fld>
            <a:endParaRPr lang="de-DE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4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ABAA7-B41A-45D8-AA11-1E5E2E322C7F}" type="slidenum">
              <a:rPr lang="de-DE"/>
              <a:pPr/>
              <a:t>34</a:t>
            </a:fld>
            <a:endParaRPr lang="de-DE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78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3408C-60AE-42F4-8293-15DC3A53C41A}" type="slidenum">
              <a:rPr lang="de-DE"/>
              <a:pPr/>
              <a:t>35</a:t>
            </a:fld>
            <a:endParaRPr lang="de-DE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6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B9EE8-F25C-4287-B618-07C3D34E5534}" type="slidenum">
              <a:rPr lang="de-DE"/>
              <a:pPr/>
              <a:t>36</a:t>
            </a:fld>
            <a:endParaRPr lang="de-DE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8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458B9-BE7B-4FF8-ADFE-3FE14FB8D85A}" type="slidenum">
              <a:rPr lang="de-DE"/>
              <a:pPr/>
              <a:t>37</a:t>
            </a:fld>
            <a:endParaRPr lang="de-DE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23C04-C9E8-4029-B018-8FA8E2B69200}" type="slidenum">
              <a:rPr lang="de-DE">
                <a:latin typeface="Arial" charset="0"/>
              </a:rPr>
              <a:pPr/>
              <a:t>4</a:t>
            </a:fld>
            <a:endParaRPr lang="de-DE">
              <a:latin typeface="Arial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6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02D01D-5A45-4E66-9035-AA42CBD95C20}" type="slidenum">
              <a:rPr lang="de-DE"/>
              <a:pPr/>
              <a:t>38</a:t>
            </a:fld>
            <a:endParaRPr lang="de-DE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21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F4399-42CC-4D07-AECD-C0F81D6DC167}" type="slidenum">
              <a:rPr lang="de-DE"/>
              <a:pPr/>
              <a:t>39</a:t>
            </a:fld>
            <a:endParaRPr lang="de-DE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19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8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21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81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563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38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34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0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149C7-5893-44C4-BB8A-B446867D28E9}" type="slidenum">
              <a:rPr lang="de-DE">
                <a:latin typeface="Arial" charset="0"/>
              </a:rPr>
              <a:pPr/>
              <a:t>5</a:t>
            </a:fld>
            <a:endParaRPr lang="de-DE">
              <a:latin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4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7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0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44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918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0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9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21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54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625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51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B1DE2-750F-4F7D-BE71-2E7145B16F52}" type="slidenum">
              <a:rPr lang="de-DE">
                <a:latin typeface="Arial" charset="0"/>
              </a:rPr>
              <a:pPr/>
              <a:t>7</a:t>
            </a:fld>
            <a:endParaRPr lang="de-DE">
              <a:latin typeface="Arial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57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33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33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717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453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55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429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566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04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2FAF5D-D02F-4B47-BE5B-78792C8A4942}" type="slidenum">
              <a:rPr lang="de-DE">
                <a:latin typeface="Arial" charset="0"/>
              </a:rPr>
              <a:pPr/>
              <a:t>9</a:t>
            </a:fld>
            <a:endParaRPr lang="de-DE"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BFBBF-54A4-4F55-A5CE-A1E70F67BCF5}" type="slidenum">
              <a:rPr lang="de-DE">
                <a:latin typeface="Arial" charset="0"/>
              </a:rPr>
              <a:pPr/>
              <a:t>10</a:t>
            </a:fld>
            <a:endParaRPr lang="de-DE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0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2E6AB-1F03-4B00-92AA-2D7B76DE210A}" type="slidenum">
              <a:rPr lang="de-DE"/>
              <a:pPr/>
              <a:t>12</a:t>
            </a:fld>
            <a:endParaRPr lang="de-DE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2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FBB99-16C5-45E4-88F7-C7E23EDE7E02}" type="slidenum">
              <a:rPr lang="de-DE"/>
              <a:pPr/>
              <a:t>13</a:t>
            </a:fld>
            <a:endParaRPr lang="de-DE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5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0A8D3-A369-4BE7-85CB-F322B26B8BCE}" type="slidenum">
              <a:rPr lang="de-DE"/>
              <a:pPr/>
              <a:t>18</a:t>
            </a:fld>
            <a:endParaRPr lang="de-DE"/>
          </a:p>
        </p:txBody>
      </p:sp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9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1718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High </a:t>
            </a:r>
            <a:r>
              <a:rPr lang="de-DE" sz="4800" dirty="0" err="1">
                <a:solidFill>
                  <a:srgbClr val="FFFF00"/>
                </a:solidFill>
              </a:rPr>
              <a:t>precision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data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for</a:t>
            </a:r>
            <a:r>
              <a:rPr lang="de-DE" sz="4800" dirty="0">
                <a:solidFill>
                  <a:srgbClr val="FFFF00"/>
                </a:solidFill>
              </a:rPr>
              <a:t> fundamental </a:t>
            </a:r>
            <a:r>
              <a:rPr lang="de-DE" sz="4800" dirty="0" err="1">
                <a:solidFill>
                  <a:srgbClr val="FFFF00"/>
                </a:solidFill>
              </a:rPr>
              <a:t>constants</a:t>
            </a:r>
            <a:r>
              <a:rPr lang="de-DE" sz="4800" dirty="0">
                <a:solidFill>
                  <a:srgbClr val="FFFF00"/>
                </a:solidFill>
              </a:rPr>
              <a:t> –</a:t>
            </a:r>
            <a:br>
              <a:rPr lang="de-DE" sz="4800" dirty="0">
                <a:solidFill>
                  <a:srgbClr val="FFFF00"/>
                </a:solidFill>
              </a:rPr>
            </a:br>
            <a:r>
              <a:rPr lang="de-DE" sz="4800" dirty="0" err="1">
                <a:solidFill>
                  <a:srgbClr val="FFFF00"/>
                </a:solidFill>
              </a:rPr>
              <a:t>what</a:t>
            </a:r>
            <a:r>
              <a:rPr lang="de-DE" sz="4800" dirty="0">
                <a:solidFill>
                  <a:srgbClr val="FFFF00"/>
                </a:solidFill>
              </a:rPr>
              <a:t> do </a:t>
            </a:r>
            <a:r>
              <a:rPr lang="de-DE" sz="4800" dirty="0" err="1">
                <a:solidFill>
                  <a:srgbClr val="FFFF00"/>
                </a:solidFill>
              </a:rPr>
              <a:t>we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learn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about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the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? 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wetteric\Pictures\Cosmobilder\Atomuhr1.jpg">
            <a:extLst>
              <a:ext uri="{FF2B5EF4-FFF2-40B4-BE49-F238E27FC236}">
                <a16:creationId xmlns:a16="http://schemas.microsoft.com/office/drawing/2014/main" id="{611D8ABD-9A83-7B49-A50B-30A271E6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4022088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692150"/>
            <a:ext cx="8496300" cy="55451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In hot plasma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of early Universe :</a:t>
            </a:r>
            <a:br>
              <a:rPr lang="en-US" sz="4000" dirty="0"/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masses of electron und </a:t>
            </a:r>
            <a:r>
              <a:rPr lang="en-US" sz="4000" dirty="0" err="1">
                <a:solidFill>
                  <a:srgbClr val="FFFF00"/>
                </a:solidFill>
              </a:rPr>
              <a:t>muon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not different!</a:t>
            </a:r>
            <a:br>
              <a:rPr lang="en-US" sz="4000" dirty="0">
                <a:solidFill>
                  <a:srgbClr val="FFFF00"/>
                </a:solidFill>
              </a:rPr>
            </a:b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similar strength of electromagnetic and weak interaction</a:t>
            </a:r>
          </a:p>
        </p:txBody>
      </p:sp>
    </p:spTree>
    <p:extLst>
      <p:ext uri="{BB962C8B-B14F-4D97-AF65-F5344CB8AC3E}">
        <p14:creationId xmlns:p14="http://schemas.microsoft.com/office/powerpoint/2010/main" val="328464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Varying couplings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 only question 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a typeface="+mn-ea"/>
              </a:rPr>
              <a:t>How strong is </a:t>
            </a:r>
            <a:r>
              <a:rPr lang="en-US" b="1" dirty="0">
                <a:solidFill>
                  <a:srgbClr val="FFFF00"/>
                </a:solidFill>
                <a:ea typeface="+mn-ea"/>
              </a:rPr>
              <a:t>present</a:t>
            </a:r>
            <a:r>
              <a:rPr lang="en-US" dirty="0">
                <a:ea typeface="+mn-ea"/>
              </a:rPr>
              <a:t> variation of couplings ?</a:t>
            </a:r>
            <a:endParaRPr lang="de-DE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652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Can variation of fundamental “constants” be observed ?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420938"/>
            <a:ext cx="7859712" cy="3705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/>
              <a:t>Fine structure constant </a:t>
            </a:r>
            <a:r>
              <a:rPr lang="el-GR"/>
              <a:t>α</a:t>
            </a:r>
            <a:r>
              <a:rPr lang="en-US"/>
              <a:t> (electric charge)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electron mass to proton mass</a:t>
            </a:r>
          </a:p>
          <a:p>
            <a:pPr>
              <a:buFont typeface="Wingdings" pitchFamily="2" charset="2"/>
              <a:buNone/>
            </a:pPr>
            <a:endParaRPr lang="en-US"/>
          </a:p>
          <a:p>
            <a:pPr>
              <a:buFont typeface="Wingdings" pitchFamily="2" charset="2"/>
              <a:buNone/>
            </a:pPr>
            <a:r>
              <a:rPr lang="en-US"/>
              <a:t>Ratio nucleon mass to Planck mass</a:t>
            </a:r>
          </a:p>
        </p:txBody>
      </p:sp>
    </p:spTree>
    <p:extLst>
      <p:ext uri="{BB962C8B-B14F-4D97-AF65-F5344CB8AC3E}">
        <p14:creationId xmlns:p14="http://schemas.microsoft.com/office/powerpoint/2010/main" val="3046893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42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evolution of couplings and scalar fields</a:t>
            </a:r>
            <a:endParaRPr lang="de-DE" sz="40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468313" y="2205038"/>
            <a:ext cx="8229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Fine structure constant depends  on value of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scalar field :   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400" i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sz="28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φ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    Time evolution of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α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</a:t>
            </a:r>
            <a:endParaRPr lang="en-US" sz="4000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9908" name="AutoShape 4"/>
          <p:cNvSpPr>
            <a:spLocks noChangeArrowheads="1"/>
          </p:cNvSpPr>
          <p:nvPr/>
        </p:nvSpPr>
        <p:spPr bwMode="auto">
          <a:xfrm>
            <a:off x="4259263" y="390653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i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9909" name="Text Box 5"/>
          <p:cNvSpPr txBox="1">
            <a:spLocks noChangeArrowheads="1"/>
          </p:cNvSpPr>
          <p:nvPr/>
        </p:nvSpPr>
        <p:spPr bwMode="auto">
          <a:xfrm>
            <a:off x="4911725" y="5661249"/>
            <a:ext cx="16764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Jordan,…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94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Static scalar fields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In Standard Model of particle physics 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Higgs scalar has settled to its present value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around 10</a:t>
            </a:r>
            <a:r>
              <a:rPr lang="en-US" sz="2800" baseline="30000" dirty="0">
                <a:solidFill>
                  <a:srgbClr val="FFFF00"/>
                </a:solidFill>
              </a:rPr>
              <a:t>-12</a:t>
            </a:r>
            <a:r>
              <a:rPr lang="en-US" sz="2800" dirty="0">
                <a:solidFill>
                  <a:srgbClr val="FFFF00"/>
                </a:solidFill>
              </a:rPr>
              <a:t> seconds after big bang.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Chiral</a:t>
            </a:r>
            <a:r>
              <a:rPr lang="en-US" sz="2800" dirty="0">
                <a:solidFill>
                  <a:srgbClr val="FFFF00"/>
                </a:solidFill>
              </a:rPr>
              <a:t> condensate of QCD has settled at present value after quark-</a:t>
            </a:r>
            <a:r>
              <a:rPr lang="en-US" sz="2800" dirty="0" err="1">
                <a:solidFill>
                  <a:srgbClr val="FFFF00"/>
                </a:solidFill>
              </a:rPr>
              <a:t>hadron</a:t>
            </a:r>
            <a:r>
              <a:rPr lang="en-US" sz="2800" dirty="0">
                <a:solidFill>
                  <a:srgbClr val="FFFF00"/>
                </a:solidFill>
              </a:rPr>
              <a:t> phase transition around 10</a:t>
            </a:r>
            <a:r>
              <a:rPr lang="en-US" sz="2800" baseline="30000" dirty="0">
                <a:solidFill>
                  <a:srgbClr val="FFFF00"/>
                </a:solidFill>
              </a:rPr>
              <a:t>-6</a:t>
            </a:r>
            <a:r>
              <a:rPr lang="en-US" sz="2800" dirty="0">
                <a:solidFill>
                  <a:srgbClr val="FFFF00"/>
                </a:solidFill>
              </a:rPr>
              <a:t> seconds after big bang 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scalar with mass below </a:t>
            </a:r>
            <a:r>
              <a:rPr lang="en-US" sz="2800" dirty="0" err="1">
                <a:solidFill>
                  <a:srgbClr val="FFFF00"/>
                </a:solidFill>
              </a:rPr>
              <a:t>pion</a:t>
            </a:r>
            <a:r>
              <a:rPr lang="en-US" sz="2800" dirty="0">
                <a:solidFill>
                  <a:srgbClr val="FFFF00"/>
                </a:solidFill>
              </a:rPr>
              <a:t> mass.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substantial change of couplings after QCD phase transition.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Coupling constants are frozen.</a:t>
            </a:r>
            <a:endParaRPr lang="de-D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6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0985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Observation of time- or space- variation of couplings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Physics beyond Standard Model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" name="Pfeil nach rechts 3"/>
          <p:cNvSpPr/>
          <p:nvPr/>
        </p:nvSpPr>
        <p:spPr bwMode="auto">
          <a:xfrm>
            <a:off x="3923928" y="2996952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7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513" cy="236227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Particle mass ratios</a:t>
            </a:r>
            <a:br>
              <a:rPr lang="en-US" dirty="0">
                <a:solidFill>
                  <a:srgbClr val="33CCFF"/>
                </a:solidFill>
                <a:ea typeface="+mj-ea"/>
              </a:rPr>
            </a:br>
            <a:r>
              <a:rPr lang="en-US" dirty="0">
                <a:solidFill>
                  <a:srgbClr val="33CCFF"/>
                </a:solidFill>
                <a:ea typeface="+mj-ea"/>
              </a:rPr>
              <a:t>and </a:t>
            </a:r>
            <a:r>
              <a:rPr lang="en-US">
                <a:solidFill>
                  <a:srgbClr val="33CCFF"/>
                </a:solidFill>
                <a:ea typeface="+mj-ea"/>
              </a:rPr>
              <a:t>dimensionless couplings </a:t>
            </a:r>
            <a:r>
              <a:rPr lang="en-US" dirty="0">
                <a:solidFill>
                  <a:srgbClr val="33CCFF"/>
                </a:solidFill>
                <a:ea typeface="+mj-ea"/>
              </a:rPr>
              <a:t>in </a:t>
            </a:r>
            <a:br>
              <a:rPr lang="en-US" dirty="0">
                <a:solidFill>
                  <a:srgbClr val="33CCFF"/>
                </a:solidFill>
                <a:ea typeface="+mj-ea"/>
              </a:rPr>
            </a:br>
            <a:r>
              <a:rPr lang="en-US" dirty="0">
                <a:solidFill>
                  <a:srgbClr val="33CCFF"/>
                </a:solidFill>
                <a:ea typeface="+mj-ea"/>
              </a:rPr>
              <a:t>quintessence cosmology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141663"/>
            <a:ext cx="8218487" cy="2984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>
                <a:ea typeface="+mn-ea"/>
              </a:rPr>
              <a:t>    </a:t>
            </a:r>
            <a:r>
              <a:rPr lang="en-US" sz="4000" dirty="0">
                <a:solidFill>
                  <a:srgbClr val="FFFF00"/>
                </a:solidFill>
                <a:ea typeface="+mn-ea"/>
              </a:rPr>
              <a:t>can depend on value of </a:t>
            </a:r>
            <a:r>
              <a:rPr lang="en-US" sz="4000" dirty="0" err="1">
                <a:solidFill>
                  <a:srgbClr val="FFFF00"/>
                </a:solidFill>
                <a:ea typeface="+mn-ea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</a:rPr>
              <a:t> field</a:t>
            </a:r>
            <a:endParaRPr lang="de-DE" sz="3600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0338" y="5732463"/>
            <a:ext cx="5672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similar to dependence on value of Higgs field</a:t>
            </a:r>
          </a:p>
        </p:txBody>
      </p:sp>
    </p:spTree>
    <p:extLst>
      <p:ext uri="{BB962C8B-B14F-4D97-AF65-F5344CB8AC3E}">
        <p14:creationId xmlns:p14="http://schemas.microsoft.com/office/powerpoint/2010/main" val="387036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Bounds on time varying couplings from </a:t>
            </a:r>
            <a:r>
              <a:rPr lang="en-US" dirty="0" err="1">
                <a:solidFill>
                  <a:srgbClr val="33CCFF"/>
                </a:solidFill>
              </a:rPr>
              <a:t>nucleosynthesis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86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4" name="Picture 4" descr="M88"/>
          <p:cNvPicPr>
            <a:picLocks noChangeAspect="1" noChangeArrowheads="1"/>
          </p:cNvPicPr>
          <p:nvPr/>
        </p:nvPicPr>
        <p:blipFill>
          <a:blip r:embed="rId3" cstate="print"/>
          <a:srcRect b="18272"/>
          <a:stretch>
            <a:fillRect/>
          </a:stretch>
        </p:blipFill>
        <p:spPr bwMode="auto">
          <a:xfrm>
            <a:off x="0" y="-458788"/>
            <a:ext cx="9432925" cy="7561263"/>
          </a:xfrm>
          <a:prstGeom prst="rect">
            <a:avLst/>
          </a:prstGeom>
          <a:noFill/>
        </p:spPr>
      </p:pic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6011863" y="5567363"/>
            <a:ext cx="29368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Ω</a:t>
            </a:r>
            <a:r>
              <a:rPr lang="en-US" sz="4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0.045</a:t>
            </a:r>
            <a:endParaRPr lang="el-GR" sz="4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43" name="Text Box 3"/>
          <p:cNvSpPr txBox="1">
            <a:spLocks noChangeArrowheads="1"/>
          </p:cNvSpPr>
          <p:nvPr/>
        </p:nvSpPr>
        <p:spPr bwMode="auto">
          <a:xfrm>
            <a:off x="684213" y="692150"/>
            <a:ext cx="6978650" cy="1920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baryons :</a:t>
            </a:r>
          </a:p>
          <a:p>
            <a:endParaRPr lang="en-US" sz="4000" b="1">
              <a:solidFill>
                <a:srgbClr val="FFFF00"/>
              </a:solidFill>
              <a:effectLst/>
              <a:latin typeface="Times New Roman" pitchFamily="18" charset="0"/>
            </a:endParaRPr>
          </a:p>
          <a:p>
            <a:r>
              <a:rPr lang="en-US" sz="4000" b="1">
                <a:solidFill>
                  <a:srgbClr val="FFFF00"/>
                </a:solidFill>
                <a:effectLst/>
                <a:latin typeface="Times New Roman" pitchFamily="18" charset="0"/>
              </a:rPr>
              <a:t>the matter of stars and humans</a:t>
            </a:r>
          </a:p>
        </p:txBody>
      </p:sp>
    </p:spTree>
    <p:extLst>
      <p:ext uri="{BB962C8B-B14F-4D97-AF65-F5344CB8AC3E}">
        <p14:creationId xmlns:p14="http://schemas.microsoft.com/office/powerpoint/2010/main" val="426935142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4499993" y="5827984"/>
            <a:ext cx="3744416" cy="4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Cyburt, Fields, Olive,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Yeh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2015</a:t>
            </a:r>
            <a:endParaRPr lang="de-DE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44" name="Text Box 4"/>
          <p:cNvSpPr txBox="1">
            <a:spLocks noChangeArrowheads="1"/>
          </p:cNvSpPr>
          <p:nvPr/>
        </p:nvSpPr>
        <p:spPr bwMode="auto">
          <a:xfrm>
            <a:off x="519113" y="776288"/>
            <a:ext cx="2773362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Abundancies of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primordial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light elements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nucleosynthesis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3CFE5C-68E5-464F-BF1E-208A1136E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692696"/>
            <a:ext cx="4172699" cy="446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76E2FE-DB30-5741-BE8E-64DA6F8DD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589240"/>
            <a:ext cx="3744416" cy="8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8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9BA5-157D-BB48-B8B2-9F2FB8B6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Time variation of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fundamental constants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CE868-B58B-6943-949F-B9C786044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For cosmology : time variation of fundamental constants can give information on dynamics of the Universe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Tiny effect, with important consequences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High precision required !</a:t>
            </a:r>
          </a:p>
        </p:txBody>
      </p:sp>
    </p:spTree>
    <p:extLst>
      <p:ext uri="{BB962C8B-B14F-4D97-AF65-F5344CB8AC3E}">
        <p14:creationId xmlns:p14="http://schemas.microsoft.com/office/powerpoint/2010/main" val="3233317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C148F-F8E9-1749-9208-A1034042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Nucleosynthesis + CMB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5FDF0-9BBA-EB49-9AF5-4A7B769E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628800"/>
            <a:ext cx="4775641" cy="4896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83314-0C7F-B049-9D65-188EA1B4D399}"/>
              </a:ext>
            </a:extLst>
          </p:cNvPr>
          <p:cNvSpPr txBox="1"/>
          <p:nvPr/>
        </p:nvSpPr>
        <p:spPr>
          <a:xfrm>
            <a:off x="6948265" y="4221088"/>
            <a:ext cx="1872208" cy="1944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purple:</a:t>
            </a:r>
          </a:p>
          <a:p>
            <a:r>
              <a:rPr lang="en-US" sz="2400" dirty="0"/>
              <a:t>BBN+CMB</a:t>
            </a:r>
          </a:p>
          <a:p>
            <a:endParaRPr lang="en-US" sz="2400" dirty="0"/>
          </a:p>
          <a:p>
            <a:r>
              <a:rPr lang="en-US" sz="2400" dirty="0"/>
              <a:t>yellow:</a:t>
            </a:r>
          </a:p>
          <a:p>
            <a:r>
              <a:rPr lang="en-US" sz="2400" dirty="0"/>
              <a:t>observation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C395F-1E98-B044-9037-8F5AE254C6E4}"/>
              </a:ext>
            </a:extLst>
          </p:cNvPr>
          <p:cNvSpPr/>
          <p:nvPr/>
        </p:nvSpPr>
        <p:spPr>
          <a:xfrm>
            <a:off x="7092279" y="1772816"/>
            <a:ext cx="1512169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Cyburt, Fields, Olive, </a:t>
            </a:r>
            <a:r>
              <a:rPr lang="en-US" sz="1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Yeh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2015</a:t>
            </a:r>
            <a:endParaRPr lang="de-DE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72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/>
          <p:cNvPicPr>
            <a:picLocks noChangeAspect="1" noChangeArrowheads="1"/>
          </p:cNvPicPr>
          <p:nvPr/>
        </p:nvPicPr>
        <p:blipFill>
          <a:blip r:embed="rId3" cstate="print"/>
          <a:srcRect l="16780" t="3125" r="16780" b="3125"/>
          <a:stretch>
            <a:fillRect/>
          </a:stretch>
        </p:blipFill>
        <p:spPr bwMode="auto">
          <a:xfrm>
            <a:off x="1042988" y="1341438"/>
            <a:ext cx="5008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137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922337"/>
          </a:xfrm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</a:rPr>
              <a:t>primordial abundances </a:t>
            </a:r>
            <a:br>
              <a:rPr lang="en-US" sz="4000">
                <a:solidFill>
                  <a:srgbClr val="33CCFF"/>
                </a:solidFill>
              </a:rPr>
            </a:br>
            <a:r>
              <a:rPr lang="en-US" sz="4000">
                <a:solidFill>
                  <a:srgbClr val="33CCFF"/>
                </a:solidFill>
              </a:rPr>
              <a:t>for three GUT models</a:t>
            </a:r>
            <a:endParaRPr lang="de-DE" sz="4000">
              <a:solidFill>
                <a:srgbClr val="33CCFF"/>
              </a:solidFill>
            </a:endParaRPr>
          </a:p>
        </p:txBody>
      </p:sp>
      <p:sp>
        <p:nvSpPr>
          <p:cNvPr id="741380" name="Text Box 4"/>
          <p:cNvSpPr txBox="1">
            <a:spLocks noChangeArrowheads="1"/>
          </p:cNvSpPr>
          <p:nvPr/>
        </p:nvSpPr>
        <p:spPr bwMode="auto">
          <a:xfrm>
            <a:off x="7092950" y="5445125"/>
            <a:ext cx="16033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T.Dent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S.Stern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,…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1" name="Text Box 5"/>
          <p:cNvSpPr txBox="1">
            <a:spLocks noChangeArrowheads="1"/>
          </p:cNvSpPr>
          <p:nvPr/>
        </p:nvSpPr>
        <p:spPr bwMode="auto">
          <a:xfrm>
            <a:off x="6300788" y="1484313"/>
            <a:ext cx="2520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observations : 1</a:t>
            </a:r>
            <a:r>
              <a:rPr lang="el-G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303213" y="2071688"/>
            <a:ext cx="663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3" name="Text Box 7"/>
          <p:cNvSpPr txBox="1">
            <a:spLocks noChangeArrowheads="1"/>
          </p:cNvSpPr>
          <p:nvPr/>
        </p:nvSpPr>
        <p:spPr bwMode="auto">
          <a:xfrm>
            <a:off x="376238" y="3440113"/>
            <a:ext cx="4968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95288" y="5300663"/>
            <a:ext cx="511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75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three GUT models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unification scale ~ Planck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33"/>
                </a:solidFill>
              </a:rPr>
              <a:t>1)</a:t>
            </a:r>
            <a:r>
              <a:rPr lang="en-US" dirty="0">
                <a:solidFill>
                  <a:srgbClr val="FFFF00"/>
                </a:solidFill>
              </a:rPr>
              <a:t> All particle physics scales ~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B250F"/>
                </a:solidFill>
              </a:rPr>
              <a:t>2)</a:t>
            </a:r>
            <a:r>
              <a:rPr lang="en-US" dirty="0">
                <a:solidFill>
                  <a:srgbClr val="FFFF00"/>
                </a:solidFill>
              </a:rPr>
              <a:t> Fermi scale and </a:t>
            </a:r>
            <a:r>
              <a:rPr lang="en-US" dirty="0" err="1">
                <a:solidFill>
                  <a:srgbClr val="FFFF00"/>
                </a:solidFill>
              </a:rPr>
              <a:t>fermion</a:t>
            </a:r>
            <a:r>
              <a:rPr lang="en-US" dirty="0">
                <a:solidFill>
                  <a:srgbClr val="FFFF00"/>
                </a:solidFill>
              </a:rPr>
              <a:t> masses ~ unification scale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CCFF"/>
                </a:solidFill>
              </a:rPr>
              <a:t>3)</a:t>
            </a:r>
            <a:r>
              <a:rPr lang="en-US" dirty="0">
                <a:solidFill>
                  <a:srgbClr val="FFFF00"/>
                </a:solidFill>
              </a:rPr>
              <a:t> Fermi scale varies more rapidly than </a:t>
            </a:r>
            <a:r>
              <a:rPr lang="el-GR" dirty="0">
                <a:solidFill>
                  <a:srgbClr val="FFFF00"/>
                </a:solidFill>
              </a:rPr>
              <a:t>Λ</a:t>
            </a:r>
            <a:r>
              <a:rPr lang="en-US" baseline="-25000" dirty="0">
                <a:solidFill>
                  <a:srgbClr val="FFFF00"/>
                </a:solidFill>
              </a:rPr>
              <a:t>QCD</a:t>
            </a:r>
          </a:p>
          <a:p>
            <a:pPr>
              <a:lnSpc>
                <a:spcPct val="90000"/>
              </a:lnSpc>
            </a:pPr>
            <a:endParaRPr lang="en-US" baseline="-25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 ≈ 4 10</a:t>
            </a:r>
            <a:r>
              <a:rPr lang="en-US" baseline="30000" dirty="0"/>
              <a:t>-4   </a:t>
            </a:r>
            <a:r>
              <a:rPr lang="en-US" dirty="0"/>
              <a:t>allowed for GUT 2 and 3 , larger for GUT 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Δ</a:t>
            </a:r>
            <a:r>
              <a:rPr lang="en-US" dirty="0" err="1"/>
              <a:t>ln</a:t>
            </a:r>
            <a:r>
              <a:rPr lang="en-US" dirty="0"/>
              <a:t>(</a:t>
            </a:r>
            <a:r>
              <a:rPr lang="en-US" dirty="0" err="1"/>
              <a:t>M</a:t>
            </a:r>
            <a:r>
              <a:rPr lang="en-US" baseline="-25000" dirty="0" err="1"/>
              <a:t>n</a:t>
            </a:r>
            <a:r>
              <a:rPr lang="en-US" dirty="0"/>
              <a:t>/M</a:t>
            </a:r>
            <a:r>
              <a:rPr lang="en-US" baseline="-25000" dirty="0"/>
              <a:t>P</a:t>
            </a:r>
            <a:r>
              <a:rPr lang="en-US" dirty="0"/>
              <a:t>) ≈40 </a:t>
            </a:r>
            <a:r>
              <a:rPr lang="el-GR" dirty="0"/>
              <a:t>Δα</a:t>
            </a:r>
            <a:r>
              <a:rPr lang="en-US" dirty="0"/>
              <a:t>/</a:t>
            </a:r>
            <a:r>
              <a:rPr lang="el-GR" dirty="0"/>
              <a:t>α</a:t>
            </a:r>
            <a:r>
              <a:rPr lang="en-US" dirty="0"/>
              <a:t> ≈ 0.015 allowed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382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ext Box 2"/>
          <p:cNvSpPr txBox="1">
            <a:spLocks noChangeArrowheads="1"/>
          </p:cNvSpPr>
          <p:nvPr/>
        </p:nvSpPr>
        <p:spPr bwMode="auto">
          <a:xfrm>
            <a:off x="179388" y="908050"/>
            <a:ext cx="88566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/>
              </a:rPr>
              <a:t>      Time variation of coupling constants </a:t>
            </a: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    must be tiny   –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FFFF00"/>
                </a:solidFill>
                <a:effectLst/>
              </a:rPr>
              <a:t>      would be of very high significance !</a:t>
            </a:r>
          </a:p>
          <a:p>
            <a:endParaRPr lang="en-US" sz="3600" dirty="0">
              <a:effectLst/>
            </a:endParaRPr>
          </a:p>
          <a:p>
            <a:r>
              <a:rPr lang="en-US" sz="3600" dirty="0">
                <a:solidFill>
                  <a:srgbClr val="FF0000"/>
                </a:solidFill>
                <a:effectLst/>
              </a:rPr>
              <a:t>   </a:t>
            </a:r>
          </a:p>
          <a:p>
            <a:r>
              <a:rPr lang="en-US" sz="4000" i="1" dirty="0">
                <a:effectLst/>
              </a:rPr>
              <a:t>    Possible signal for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338019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33CCFF"/>
                </a:solidFill>
              </a:rPr>
              <a:t>“</a:t>
            </a:r>
            <a:r>
              <a:rPr lang="en-US">
                <a:solidFill>
                  <a:srgbClr val="33CCFF"/>
                </a:solidFill>
              </a:rPr>
              <a:t>Fundamental</a:t>
            </a:r>
            <a:r>
              <a:rPr lang="en-US" altLang="en-US">
                <a:solidFill>
                  <a:srgbClr val="33CCFF"/>
                </a:solidFill>
              </a:rPr>
              <a:t>”</a:t>
            </a:r>
            <a:r>
              <a:rPr lang="en-US">
                <a:solidFill>
                  <a:srgbClr val="33CCFF"/>
                </a:solidFill>
              </a:rPr>
              <a:t> Interactions</a:t>
            </a:r>
            <a:endParaRPr lang="de-DE">
              <a:solidFill>
                <a:srgbClr val="33CCFF"/>
              </a:solidFill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6463" y="1700213"/>
          <a:ext cx="4038600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Diagramm" r:id="rId4" imgW="4038559" imgH="4526197" progId="MSGraph.Chart.8">
                  <p:embed followColorScheme="full"/>
                </p:oleObj>
              </mc:Choice>
              <mc:Fallback>
                <p:oleObj name="Diagramm" r:id="rId4" imgW="4038559" imgH="45261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700213"/>
                        <a:ext cx="4038600" cy="452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Diagram 4"/>
          <p:cNvGrpSpPr>
            <a:grpSpLocks noGrp="1" noChangeAspect="1"/>
          </p:cNvGrpSpPr>
          <p:nvPr/>
        </p:nvGrpSpPr>
        <p:grpSpPr bwMode="auto">
          <a:xfrm>
            <a:off x="425450" y="1585913"/>
            <a:ext cx="4032250" cy="4464050"/>
            <a:chOff x="268" y="999"/>
            <a:chExt cx="2540" cy="2812"/>
          </a:xfrm>
        </p:grpSpPr>
        <p:sp>
          <p:nvSpPr>
            <p:cNvPr id="2" name="AutoShape 5"/>
            <p:cNvSpPr>
              <a:spLocks noChangeAspect="1" noChangeArrowheads="1" noTextEdit="1"/>
            </p:cNvSpPr>
            <p:nvPr/>
          </p:nvSpPr>
          <p:spPr bwMode="auto">
            <a:xfrm>
              <a:off x="268" y="999"/>
              <a:ext cx="2540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3" name="_s1029"/>
            <p:cNvSpPr>
              <a:spLocks noChangeArrowheads="1" noTextEdit="1"/>
            </p:cNvSpPr>
            <p:nvPr/>
          </p:nvSpPr>
          <p:spPr bwMode="auto">
            <a:xfrm>
              <a:off x="1062" y="1567"/>
              <a:ext cx="953" cy="953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467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6" name="_s1030"/>
            <p:cNvSpPr>
              <a:spLocks noChangeArrowheads="1"/>
            </p:cNvSpPr>
            <p:nvPr/>
          </p:nvSpPr>
          <p:spPr bwMode="auto">
            <a:xfrm>
              <a:off x="1412" y="1234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4" name="_s1031"/>
            <p:cNvSpPr>
              <a:spLocks noChangeArrowheads="1" noTextEdit="1"/>
            </p:cNvSpPr>
            <p:nvPr/>
          </p:nvSpPr>
          <p:spPr bwMode="auto">
            <a:xfrm>
              <a:off x="1375" y="2110"/>
              <a:ext cx="953" cy="953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8" name="_s1032"/>
            <p:cNvSpPr>
              <a:spLocks noChangeArrowheads="1"/>
            </p:cNvSpPr>
            <p:nvPr/>
          </p:nvSpPr>
          <p:spPr bwMode="auto">
            <a:xfrm>
              <a:off x="2346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  <p:sp>
          <p:nvSpPr>
            <p:cNvPr id="5" name="_s1033"/>
            <p:cNvSpPr>
              <a:spLocks noChangeArrowheads="1" noTextEdit="1"/>
            </p:cNvSpPr>
            <p:nvPr/>
          </p:nvSpPr>
          <p:spPr bwMode="auto">
            <a:xfrm>
              <a:off x="748" y="2109"/>
              <a:ext cx="953" cy="95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4699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40" name="_s1034"/>
            <p:cNvSpPr>
              <a:spLocks noChangeArrowheads="1"/>
            </p:cNvSpPr>
            <p:nvPr/>
          </p:nvSpPr>
          <p:spPr bwMode="auto">
            <a:xfrm>
              <a:off x="477" y="2871"/>
              <a:ext cx="25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effectLst/>
                <a:latin typeface="Arial" charset="0"/>
              </a:endParaRPr>
            </a:p>
          </p:txBody>
        </p:sp>
      </p:grpSp>
      <p:sp>
        <p:nvSpPr>
          <p:cNvPr id="1029" name="Text Box 12"/>
          <p:cNvSpPr txBox="1">
            <a:spLocks noChangeArrowheads="1"/>
          </p:cNvSpPr>
          <p:nvPr/>
        </p:nvSpPr>
        <p:spPr bwMode="auto">
          <a:xfrm>
            <a:off x="447675" y="1720850"/>
            <a:ext cx="405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effectLst/>
              <a:latin typeface="Arial" charset="0"/>
            </a:endParaRPr>
          </a:p>
        </p:txBody>
      </p: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755650" y="1628775"/>
            <a:ext cx="403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Strong, electromagnetic, weak</a:t>
            </a:r>
          </a:p>
          <a:p>
            <a:r>
              <a:rPr lang="en-US" sz="1800">
                <a:effectLst/>
                <a:latin typeface="Arial" charset="0"/>
              </a:rPr>
              <a:t>interactions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900113" y="53006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gravitation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2339975" y="5300663"/>
            <a:ext cx="23034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effectLst/>
                <a:latin typeface="Arial" charset="0"/>
              </a:rPr>
              <a:t>cosmodynamics</a:t>
            </a:r>
            <a:endParaRPr lang="de-DE" sz="1800">
              <a:effectLst/>
              <a:latin typeface="Arial" charset="0"/>
            </a:endParaRP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580063" y="1773238"/>
            <a:ext cx="2447925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On astronomical </a:t>
            </a:r>
          </a:p>
          <a:p>
            <a:r>
              <a:rPr lang="en-US" sz="2400">
                <a:solidFill>
                  <a:srgbClr val="33CCFF"/>
                </a:solidFill>
                <a:effectLst/>
                <a:latin typeface="Arial" charset="0"/>
              </a:rPr>
              <a:t>length scales:</a:t>
            </a:r>
          </a:p>
          <a:p>
            <a:endParaRPr lang="en-US" sz="2400">
              <a:solidFill>
                <a:srgbClr val="33CCFF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graviton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+</a:t>
            </a:r>
          </a:p>
          <a:p>
            <a:endParaRPr lang="en-US">
              <a:solidFill>
                <a:srgbClr val="FFFF00"/>
              </a:solidFill>
              <a:effectLst/>
              <a:latin typeface="Arial" charset="0"/>
            </a:endParaRPr>
          </a:p>
          <a:p>
            <a:r>
              <a:rPr lang="en-US">
                <a:solidFill>
                  <a:srgbClr val="FFFF00"/>
                </a:solidFill>
                <a:effectLst/>
                <a:latin typeface="Arial" charset="0"/>
              </a:rPr>
              <a:t>cosmon</a:t>
            </a:r>
            <a:endParaRPr lang="de-DE"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86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6EB23-73E5-814A-902C-ECB6088B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452251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Variation of fundamental couplings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and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apparent violation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equivalence principle</a:t>
            </a:r>
          </a:p>
        </p:txBody>
      </p:sp>
    </p:spTree>
    <p:extLst>
      <p:ext uri="{BB962C8B-B14F-4D97-AF65-F5344CB8AC3E}">
        <p14:creationId xmlns:p14="http://schemas.microsoft.com/office/powerpoint/2010/main" val="2374633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568952" cy="2384445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Coupling of </a:t>
            </a:r>
            <a:r>
              <a:rPr lang="en-US" sz="4000" dirty="0" err="1">
                <a:solidFill>
                  <a:srgbClr val="33CCFF"/>
                </a:solidFill>
              </a:rPr>
              <a:t>cosmon</a:t>
            </a:r>
            <a:r>
              <a:rPr lang="en-US" sz="4000" dirty="0">
                <a:solidFill>
                  <a:srgbClr val="33CCFF"/>
                </a:solidFill>
              </a:rPr>
              <a:t> to atoms needed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Standard model with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non-renormalizable operators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78" y="3573016"/>
            <a:ext cx="1680233" cy="85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64961"/>
            <a:ext cx="2198658" cy="94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3717033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2800" dirty="0">
                <a:solidFill>
                  <a:srgbClr val="FFFF00"/>
                </a:solidFill>
              </a:rPr>
              <a:t>𝜑 - dependent masses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4653136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𝜑 - dependent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gauge couplings</a:t>
            </a:r>
          </a:p>
        </p:txBody>
      </p:sp>
    </p:spTree>
    <p:extLst>
      <p:ext uri="{BB962C8B-B14F-4D97-AF65-F5344CB8AC3E}">
        <p14:creationId xmlns:p14="http://schemas.microsoft.com/office/powerpoint/2010/main" val="2560546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075240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Fifth force</a:t>
            </a:r>
          </a:p>
        </p:txBody>
      </p:sp>
    </p:spTree>
    <p:extLst>
      <p:ext uri="{BB962C8B-B14F-4D97-AF65-F5344CB8AC3E}">
        <p14:creationId xmlns:p14="http://schemas.microsoft.com/office/powerpoint/2010/main" val="765081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Scalar tensor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Dirac’s hypothesis</a:t>
            </a:r>
          </a:p>
          <a:p>
            <a:r>
              <a:rPr lang="en-US" dirty="0">
                <a:solidFill>
                  <a:srgbClr val="FFFF00"/>
                </a:solidFill>
              </a:rPr>
              <a:t>Weyl scaling</a:t>
            </a:r>
          </a:p>
          <a:p>
            <a:r>
              <a:rPr lang="en-US" dirty="0">
                <a:solidFill>
                  <a:srgbClr val="FFFF00"/>
                </a:solidFill>
              </a:rPr>
              <a:t>Brans-</a:t>
            </a:r>
            <a:r>
              <a:rPr lang="en-US" dirty="0" err="1">
                <a:solidFill>
                  <a:srgbClr val="FFFF00"/>
                </a:solidFill>
              </a:rPr>
              <a:t>Dicke</a:t>
            </a:r>
            <a:r>
              <a:rPr lang="en-US" dirty="0">
                <a:solidFill>
                  <a:srgbClr val="FFFF00"/>
                </a:solidFill>
              </a:rPr>
              <a:t> theory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additional interaction 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07148"/>
            <a:ext cx="3613646" cy="2219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8FFE1-FBB7-CB4D-8D2A-9DF3BD48A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5693226"/>
            <a:ext cx="1528348" cy="7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2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Fifth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sz="2800" dirty="0"/>
              <a:t>coupling strength </a:t>
            </a:r>
          </a:p>
          <a:p>
            <a:pPr marL="0" indent="0">
              <a:buNone/>
            </a:pPr>
            <a:r>
              <a:rPr lang="en-US" sz="2800" dirty="0"/>
              <a:t>  </a:t>
            </a:r>
          </a:p>
          <a:p>
            <a:r>
              <a:rPr lang="en-US" sz="2800" dirty="0"/>
              <a:t>range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∼ H     : long range    ( dynamical dark energy)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m ≫ H   : short range   ( dark matter )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/>
              <a:t>concentrate on long range </a:t>
            </a:r>
            <a:r>
              <a:rPr lang="mr-IN" sz="2800" dirty="0"/>
              <a:t>–</a:t>
            </a:r>
            <a:r>
              <a:rPr lang="en-US" sz="2800" dirty="0"/>
              <a:t> effectively massless scalar   for earth, solar system, galaxies, black holes, laboratory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763" y="1409977"/>
            <a:ext cx="846983" cy="795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420888"/>
            <a:ext cx="586258" cy="730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082" y="1681451"/>
            <a:ext cx="2392903" cy="14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9552" y="1124744"/>
            <a:ext cx="7920880" cy="4176464"/>
          </a:xfrm>
        </p:spPr>
        <p:txBody>
          <a:bodyPr/>
          <a:lstStyle/>
          <a:p>
            <a:pPr marL="514350" indent="-514350"/>
            <a:br>
              <a:rPr lang="en-US" sz="6000" dirty="0">
                <a:solidFill>
                  <a:srgbClr val="FFFF00"/>
                </a:solidFill>
              </a:rPr>
            </a:br>
            <a:r>
              <a:rPr lang="en-US" sz="6000" dirty="0">
                <a:solidFill>
                  <a:srgbClr val="FFFF00"/>
                </a:solidFill>
              </a:rPr>
              <a:t>Fundamental “constants” are not constant</a:t>
            </a:r>
          </a:p>
        </p:txBody>
      </p:sp>
    </p:spTree>
    <p:extLst>
      <p:ext uri="{BB962C8B-B14F-4D97-AF65-F5344CB8AC3E}">
        <p14:creationId xmlns:p14="http://schemas.microsoft.com/office/powerpoint/2010/main" val="31011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Models with massless scalar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dimensions : strings, </a:t>
            </a:r>
            <a:r>
              <a:rPr lang="en-US" dirty="0" err="1"/>
              <a:t>Kaluza</a:t>
            </a:r>
            <a:r>
              <a:rPr lang="en-US" dirty="0"/>
              <a:t>-Klein theories  ( moduli )</a:t>
            </a:r>
          </a:p>
          <a:p>
            <a:r>
              <a:rPr lang="en-US" dirty="0"/>
              <a:t>Modified gravity ( Brans-</a:t>
            </a:r>
            <a:r>
              <a:rPr lang="en-US" dirty="0" err="1"/>
              <a:t>Dicke</a:t>
            </a:r>
            <a:r>
              <a:rPr lang="en-US" dirty="0"/>
              <a:t> theory, f(R)-theories, </a:t>
            </a:r>
            <a:r>
              <a:rPr lang="mr-IN" dirty="0"/>
              <a:t>…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if scalar plays a role for late cosmology :             “ </a:t>
            </a:r>
            <a:r>
              <a:rPr lang="en-US" dirty="0" err="1">
                <a:solidFill>
                  <a:srgbClr val="FFFF00"/>
                </a:solidFill>
              </a:rPr>
              <a:t>cosmon</a:t>
            </a:r>
            <a:r>
              <a:rPr lang="en-US" dirty="0"/>
              <a:t> “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79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Standard model with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non-</a:t>
            </a:r>
            <a:r>
              <a:rPr lang="en-US" dirty="0" err="1">
                <a:solidFill>
                  <a:srgbClr val="33CCFF"/>
                </a:solidFill>
              </a:rPr>
              <a:t>renormalizable</a:t>
            </a:r>
            <a:r>
              <a:rPr lang="en-US" dirty="0">
                <a:solidFill>
                  <a:srgbClr val="33CCFF"/>
                </a:solidFill>
              </a:rPr>
              <a:t> operators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7" y="2196186"/>
            <a:ext cx="1680233" cy="851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58" y="3313358"/>
            <a:ext cx="2198658" cy="942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227687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2800" dirty="0">
                <a:solidFill>
                  <a:srgbClr val="FFFF00"/>
                </a:solidFill>
              </a:rPr>
              <a:t>𝜑 - dependent masses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3212976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𝜑 - dependent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gauge couplings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952966"/>
            <a:ext cx="2046640" cy="671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5947735"/>
            <a:ext cx="2403698" cy="6658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4943224"/>
            <a:ext cx="283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Tests of GR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61" y="5609432"/>
            <a:ext cx="4195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Tests of </a:t>
            </a:r>
          </a:p>
          <a:p>
            <a:r>
              <a:rPr lang="en-US" sz="2800" dirty="0"/>
              <a:t>equivalence principle:</a:t>
            </a:r>
          </a:p>
        </p:txBody>
      </p:sp>
    </p:spTree>
    <p:extLst>
      <p:ext uri="{BB962C8B-B14F-4D97-AF65-F5344CB8AC3E}">
        <p14:creationId xmlns:p14="http://schemas.microsoft.com/office/powerpoint/2010/main" val="324262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Scalar force ( fifth force)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88" y="4420507"/>
            <a:ext cx="1689100" cy="76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88" y="5502199"/>
            <a:ext cx="16637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852523"/>
            <a:ext cx="3159341" cy="1940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450912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attractive: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5502199"/>
            <a:ext cx="201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repulsive: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848" y="3290641"/>
            <a:ext cx="144016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</a:rPr>
              <a:t>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384" y="3273739"/>
            <a:ext cx="195808" cy="338554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j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0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“Fifth Force”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Mediated by scalar field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Coupling strength: weaker than gravity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33CC33"/>
                </a:solidFill>
              </a:rPr>
              <a:t>       ( non-</a:t>
            </a:r>
            <a:r>
              <a:rPr lang="en-US" dirty="0" err="1">
                <a:solidFill>
                  <a:srgbClr val="33CC33"/>
                </a:solidFill>
              </a:rPr>
              <a:t>renormalizable</a:t>
            </a:r>
            <a:r>
              <a:rPr lang="en-US" dirty="0">
                <a:solidFill>
                  <a:srgbClr val="33CC33"/>
                </a:solidFill>
              </a:rPr>
              <a:t> interactions ~ M</a:t>
            </a:r>
            <a:r>
              <a:rPr lang="en-US" baseline="30000" dirty="0">
                <a:solidFill>
                  <a:srgbClr val="33CC33"/>
                </a:solidFill>
              </a:rPr>
              <a:t>-2  </a:t>
            </a:r>
            <a:r>
              <a:rPr lang="en-US" dirty="0">
                <a:solidFill>
                  <a:srgbClr val="33CC33"/>
                </a:solidFill>
              </a:rPr>
              <a:t>)</a:t>
            </a:r>
          </a:p>
          <a:p>
            <a:r>
              <a:rPr lang="en-US" dirty="0"/>
              <a:t>Composition dependence  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              violation of equivalence principle</a:t>
            </a:r>
          </a:p>
          <a:p>
            <a:r>
              <a:rPr lang="en-US" dirty="0">
                <a:solidFill>
                  <a:srgbClr val="FFFF00"/>
                </a:solidFill>
              </a:rPr>
              <a:t>Quintessence: connected to time variation of 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   fundamental couplings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3492500" y="2276475"/>
            <a:ext cx="565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R.Peccei,J.Sola,C.Wetterich,Phys.Lett.B195,183(1987)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4127500" y="6269813"/>
            <a:ext cx="47879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C.Wetterich</a:t>
            </a:r>
            <a:r>
              <a:rPr lang="en-US" sz="1600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, Nucl.Phys.B302,645(1988)</a:t>
            </a:r>
            <a:endParaRPr lang="de-DE" sz="1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9542" name="AutoShape 6"/>
          <p:cNvSpPr>
            <a:spLocks noChangeArrowheads="1"/>
          </p:cNvSpPr>
          <p:nvPr/>
        </p:nvSpPr>
        <p:spPr bwMode="auto">
          <a:xfrm>
            <a:off x="1258888" y="4724400"/>
            <a:ext cx="503237" cy="217488"/>
          </a:xfrm>
          <a:prstGeom prst="rightArrow">
            <a:avLst>
              <a:gd name="adj1" fmla="val 50000"/>
              <a:gd name="adj2" fmla="val 578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314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Violation of equivalence principle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2" y="1844675"/>
            <a:ext cx="3940175" cy="4425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Couplings of </a:t>
            </a:r>
            <a:r>
              <a:rPr lang="en-US" sz="2800" dirty="0" err="1">
                <a:solidFill>
                  <a:srgbClr val="FFFF00"/>
                </a:solidFill>
              </a:rPr>
              <a:t>cosmon</a:t>
            </a:r>
            <a:r>
              <a:rPr lang="en-US" sz="2800" dirty="0">
                <a:solidFill>
                  <a:srgbClr val="FFFF00"/>
                </a:solidFill>
              </a:rPr>
              <a:t> to proton and neutron not proportional to mass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Differential acceleration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“Violation of  equivalence principle”</a:t>
            </a:r>
          </a:p>
        </p:txBody>
      </p:sp>
      <p:sp>
        <p:nvSpPr>
          <p:cNvPr id="439300" name="Oval 4"/>
          <p:cNvSpPr>
            <a:spLocks noChangeArrowheads="1"/>
          </p:cNvSpPr>
          <p:nvPr/>
        </p:nvSpPr>
        <p:spPr bwMode="auto">
          <a:xfrm>
            <a:off x="4859338" y="3141663"/>
            <a:ext cx="1728787" cy="17287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effectLst/>
              </a:rPr>
              <a:t>earth</a:t>
            </a:r>
            <a:endParaRPr lang="de-DE" sz="2800">
              <a:effectLst/>
            </a:endParaRPr>
          </a:p>
        </p:txBody>
      </p:sp>
      <p:sp>
        <p:nvSpPr>
          <p:cNvPr id="439301" name="Rectangle 5"/>
          <p:cNvSpPr>
            <a:spLocks noChangeArrowheads="1"/>
          </p:cNvSpPr>
          <p:nvPr/>
        </p:nvSpPr>
        <p:spPr bwMode="auto">
          <a:xfrm>
            <a:off x="4408488" y="31702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9302" name="Line 6"/>
          <p:cNvSpPr>
            <a:spLocks noChangeShapeType="1"/>
          </p:cNvSpPr>
          <p:nvPr/>
        </p:nvSpPr>
        <p:spPr bwMode="auto">
          <a:xfrm>
            <a:off x="6084888" y="6165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3" name="Line 7"/>
          <p:cNvSpPr>
            <a:spLocks noChangeShapeType="1"/>
          </p:cNvSpPr>
          <p:nvPr/>
        </p:nvSpPr>
        <p:spPr bwMode="auto">
          <a:xfrm flipV="1">
            <a:off x="6588125" y="4005263"/>
            <a:ext cx="143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4" name="Freeform 8"/>
          <p:cNvSpPr>
            <a:spLocks/>
          </p:cNvSpPr>
          <p:nvPr/>
        </p:nvSpPr>
        <p:spPr bwMode="auto">
          <a:xfrm>
            <a:off x="8016875" y="2349500"/>
            <a:ext cx="11113" cy="3384550"/>
          </a:xfrm>
          <a:custGeom>
            <a:avLst/>
            <a:gdLst/>
            <a:ahLst/>
            <a:cxnLst>
              <a:cxn ang="0">
                <a:pos x="7" y="2132"/>
              </a:cxn>
              <a:cxn ang="0">
                <a:pos x="7" y="0"/>
              </a:cxn>
            </a:cxnLst>
            <a:rect l="0" t="0" r="r" b="b"/>
            <a:pathLst>
              <a:path w="7" h="2132">
                <a:moveTo>
                  <a:pt x="7" y="2132"/>
                </a:moveTo>
                <a:cubicBezTo>
                  <a:pt x="0" y="2130"/>
                  <a:pt x="7" y="444"/>
                  <a:pt x="7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39305" name="Text Box 9"/>
          <p:cNvSpPr txBox="1">
            <a:spLocks noChangeArrowheads="1"/>
          </p:cNvSpPr>
          <p:nvPr/>
        </p:nvSpPr>
        <p:spPr bwMode="auto">
          <a:xfrm>
            <a:off x="8101013" y="206057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6" name="Text Box 10"/>
          <p:cNvSpPr txBox="1">
            <a:spLocks noChangeArrowheads="1"/>
          </p:cNvSpPr>
          <p:nvPr/>
        </p:nvSpPr>
        <p:spPr bwMode="auto">
          <a:xfrm>
            <a:off x="8101013" y="5229225"/>
            <a:ext cx="688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effectLst/>
              </a:rPr>
              <a:t>p,n</a:t>
            </a:r>
            <a:endParaRPr lang="de-DE">
              <a:solidFill>
                <a:srgbClr val="FFFF00"/>
              </a:solidFill>
              <a:effectLst/>
            </a:endParaRPr>
          </a:p>
        </p:txBody>
      </p:sp>
      <p:sp>
        <p:nvSpPr>
          <p:cNvPr id="439307" name="Text Box 11"/>
          <p:cNvSpPr txBox="1">
            <a:spLocks noChangeArrowheads="1"/>
          </p:cNvSpPr>
          <p:nvPr/>
        </p:nvSpPr>
        <p:spPr bwMode="auto">
          <a:xfrm>
            <a:off x="6659562" y="4076700"/>
            <a:ext cx="1284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effectLst/>
              </a:rPr>
              <a:t>cosmon</a:t>
            </a:r>
            <a:endParaRPr lang="de-DE" sz="2400" dirty="0">
              <a:solidFill>
                <a:srgbClr val="FFFF00"/>
              </a:solidFill>
              <a:effectLst/>
            </a:endParaRPr>
          </a:p>
        </p:txBody>
      </p:sp>
      <p:sp>
        <p:nvSpPr>
          <p:cNvPr id="439308" name="Text Box 12"/>
          <p:cNvSpPr txBox="1">
            <a:spLocks noChangeArrowheads="1"/>
          </p:cNvSpPr>
          <p:nvPr/>
        </p:nvSpPr>
        <p:spPr bwMode="auto">
          <a:xfrm>
            <a:off x="592138" y="6032500"/>
            <a:ext cx="5541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only apparent : new “fifth force” !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124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Differential acceleration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060575"/>
            <a:ext cx="685165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Two bodies with equal mass experience </a:t>
            </a:r>
          </a:p>
          <a:p>
            <a:pP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           a different acceleration !</a:t>
            </a:r>
          </a:p>
          <a:p>
            <a:pPr>
              <a:buFont typeface="Wingdings" pitchFamily="2" charset="2"/>
              <a:buNone/>
            </a:pPr>
            <a:endParaRPr lang="en-US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/>
              <a:t>        </a:t>
            </a:r>
            <a:r>
              <a:rPr lang="el-GR" sz="3600"/>
              <a:t>η</a:t>
            </a:r>
            <a:r>
              <a:rPr lang="en-US" sz="3600"/>
              <a:t> = ( a</a:t>
            </a:r>
            <a:r>
              <a:rPr lang="en-US" sz="3600" baseline="-25000"/>
              <a:t>1</a:t>
            </a:r>
            <a:r>
              <a:rPr lang="en-US" sz="3600"/>
              <a:t> – a</a:t>
            </a:r>
            <a:r>
              <a:rPr lang="en-US" sz="3600" baseline="-25000"/>
              <a:t>2</a:t>
            </a:r>
            <a:r>
              <a:rPr lang="en-US" sz="3600"/>
              <a:t> ) / ( a</a:t>
            </a:r>
            <a:r>
              <a:rPr lang="en-US" sz="3600" baseline="-25000"/>
              <a:t>1</a:t>
            </a:r>
            <a:r>
              <a:rPr lang="en-US" sz="3600"/>
              <a:t> + a</a:t>
            </a:r>
            <a:r>
              <a:rPr lang="en-US" sz="3600" baseline="-25000"/>
              <a:t>2</a:t>
            </a:r>
            <a:r>
              <a:rPr lang="en-US" sz="3600"/>
              <a:t> )</a:t>
            </a:r>
            <a:endParaRPr lang="el-GR" sz="3600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2484438" y="5229225"/>
            <a:ext cx="39164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CC33"/>
                </a:solidFill>
                <a:effectLst/>
              </a:rPr>
              <a:t>bound  :  </a:t>
            </a:r>
            <a:r>
              <a:rPr lang="el-GR" b="1" dirty="0">
                <a:solidFill>
                  <a:srgbClr val="33CC33"/>
                </a:solidFill>
                <a:effectLst/>
              </a:rPr>
              <a:t>η</a:t>
            </a:r>
            <a:r>
              <a:rPr lang="en-US" b="1" dirty="0">
                <a:solidFill>
                  <a:srgbClr val="33CC33"/>
                </a:solidFill>
                <a:effectLst/>
              </a:rPr>
              <a:t> &lt; </a:t>
            </a:r>
            <a:r>
              <a:rPr lang="en-US" dirty="0">
                <a:solidFill>
                  <a:srgbClr val="33CC33"/>
                </a:solidFill>
                <a:effectLst/>
              </a:rPr>
              <a:t> </a:t>
            </a:r>
            <a:r>
              <a:rPr lang="en-US" b="1" dirty="0">
                <a:solidFill>
                  <a:srgbClr val="33CC33"/>
                </a:solidFill>
                <a:effectLst/>
              </a:rPr>
              <a:t>10</a:t>
            </a:r>
            <a:r>
              <a:rPr lang="en-US" b="1" baseline="30000" dirty="0">
                <a:solidFill>
                  <a:srgbClr val="33CC33"/>
                </a:solidFill>
                <a:effectLst/>
              </a:rPr>
              <a:t>-14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951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1042988" y="981075"/>
            <a:ext cx="72215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Apparent violation of equivalence principle 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and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800" i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variation of fundamental couplings</a:t>
            </a:r>
          </a:p>
          <a:p>
            <a:endParaRPr lang="en-US" sz="2800" i="1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measure both the</a:t>
            </a:r>
          </a:p>
          <a:p>
            <a:endParaRPr lang="en-US" sz="28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cosmon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coupling to ordinary matter</a:t>
            </a:r>
            <a:endParaRPr lang="de-DE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1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Differential acceleration </a:t>
            </a:r>
            <a:r>
              <a:rPr lang="el-GR" dirty="0">
                <a:solidFill>
                  <a:srgbClr val="33CCFF"/>
                </a:solidFill>
              </a:rPr>
              <a:t>η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</a:rPr>
              <a:t>For unified theories ( GUT ) :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33CC33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4433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775" y="2689290"/>
            <a:ext cx="8713092" cy="128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339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1393" y="4413760"/>
            <a:ext cx="459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231775" y="5503863"/>
            <a:ext cx="5851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folHlink"/>
                </a:solidFill>
                <a:effectLst/>
              </a:rPr>
              <a:t>Q : time dependence of other parameters</a:t>
            </a:r>
          </a:p>
        </p:txBody>
      </p:sp>
      <p:sp>
        <p:nvSpPr>
          <p:cNvPr id="443399" name="Text Box 7"/>
          <p:cNvSpPr txBox="1">
            <a:spLocks noChangeArrowheads="1"/>
          </p:cNvSpPr>
          <p:nvPr/>
        </p:nvSpPr>
        <p:spPr bwMode="auto">
          <a:xfrm>
            <a:off x="6351588" y="4437063"/>
            <a:ext cx="1579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η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=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Δ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nivers 55" pitchFamily="34" charset="0"/>
              </a:rPr>
              <a:t>a/2a</a:t>
            </a:r>
            <a:endParaRPr lang="el-G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nivers 5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70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76327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/>
              </a:rPr>
              <a:t>Link between time variation of  </a:t>
            </a:r>
            <a:r>
              <a:rPr lang="el-GR" dirty="0">
                <a:solidFill>
                  <a:srgbClr val="FFFF00"/>
                </a:solidFill>
                <a:effectLst/>
              </a:rPr>
              <a:t>α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endParaRPr lang="en-US" dirty="0">
              <a:solidFill>
                <a:srgbClr val="FFFF00"/>
              </a:solidFill>
              <a:effectLst/>
            </a:endParaRPr>
          </a:p>
          <a:p>
            <a:r>
              <a:rPr lang="en-US" i="1" dirty="0">
                <a:solidFill>
                  <a:srgbClr val="FFFF00"/>
                </a:solidFill>
                <a:effectLst/>
              </a:rPr>
              <a:t>  and violation of equivalence principle</a:t>
            </a:r>
          </a:p>
          <a:p>
            <a:endParaRPr lang="en-US" sz="3600" dirty="0">
              <a:solidFill>
                <a:srgbClr val="FFFF00"/>
              </a:solidFill>
              <a:effectLst/>
            </a:endParaRPr>
          </a:p>
          <a:p>
            <a:r>
              <a:rPr lang="en-US" sz="3600" dirty="0">
                <a:solidFill>
                  <a:srgbClr val="33CC33"/>
                </a:solidFill>
                <a:effectLst/>
              </a:rPr>
              <a:t>     </a:t>
            </a:r>
            <a:r>
              <a:rPr lang="en-US" sz="3600" dirty="0">
                <a:effectLst/>
              </a:rPr>
              <a:t>typically  :  </a:t>
            </a:r>
            <a:r>
              <a:rPr lang="el-GR" sz="3600" dirty="0">
                <a:effectLst/>
              </a:rPr>
              <a:t>η</a:t>
            </a:r>
            <a:r>
              <a:rPr lang="en-US" sz="3600" dirty="0">
                <a:effectLst/>
              </a:rPr>
              <a:t> = 10</a:t>
            </a:r>
            <a:r>
              <a:rPr lang="en-US" sz="3600" baseline="30000" dirty="0">
                <a:effectLst/>
              </a:rPr>
              <a:t>-14  </a:t>
            </a:r>
          </a:p>
          <a:p>
            <a:endParaRPr lang="en-US" sz="3600" baseline="30000" dirty="0">
              <a:effectLst/>
            </a:endParaRPr>
          </a:p>
          <a:p>
            <a:r>
              <a:rPr lang="en-US" sz="3600" baseline="30000" dirty="0">
                <a:effectLst/>
              </a:rPr>
              <a:t>             if  time variation of </a:t>
            </a:r>
            <a:r>
              <a:rPr lang="el-GR" sz="3600" baseline="30000" dirty="0">
                <a:effectLst/>
              </a:rPr>
              <a:t>α</a:t>
            </a:r>
            <a:r>
              <a:rPr lang="en-US" sz="3600" baseline="30000" dirty="0">
                <a:effectLst/>
              </a:rPr>
              <a:t> </a:t>
            </a:r>
          </a:p>
          <a:p>
            <a:r>
              <a:rPr lang="en-US" sz="3600" baseline="30000" dirty="0">
                <a:effectLst/>
              </a:rPr>
              <a:t>             near </a:t>
            </a:r>
            <a:r>
              <a:rPr lang="en-US" sz="3600" baseline="30000" dirty="0" err="1">
                <a:effectLst/>
              </a:rPr>
              <a:t>Oklo</a:t>
            </a:r>
            <a:r>
              <a:rPr lang="en-US" sz="3600" baseline="30000" dirty="0">
                <a:effectLst/>
              </a:rPr>
              <a:t> upper bound</a:t>
            </a:r>
            <a:r>
              <a:rPr lang="en-US" sz="3600" dirty="0">
                <a:effectLst/>
              </a:rPr>
              <a:t> </a:t>
            </a:r>
            <a:endParaRPr lang="en-US" sz="3600" baseline="30000" dirty="0">
              <a:effectLst/>
            </a:endParaRPr>
          </a:p>
          <a:p>
            <a:endParaRPr lang="en-US" sz="3600" baseline="30000" dirty="0">
              <a:effectLst/>
            </a:endParaRPr>
          </a:p>
          <a:p>
            <a:endParaRPr lang="en-US" sz="3600" baseline="30000" dirty="0">
              <a:solidFill>
                <a:srgbClr val="33CC33"/>
              </a:solidFill>
              <a:effectLst/>
            </a:endParaRPr>
          </a:p>
          <a:p>
            <a:r>
              <a:rPr lang="en-US" sz="3600" baseline="30000" dirty="0">
                <a:solidFill>
                  <a:srgbClr val="33CC33"/>
                </a:solidFill>
                <a:effectLst/>
              </a:rPr>
              <a:t>   </a:t>
            </a:r>
            <a:r>
              <a:rPr lang="en-US" sz="4000" baseline="30000" dirty="0">
                <a:solidFill>
                  <a:srgbClr val="FFFF00"/>
                </a:solidFill>
                <a:effectLst/>
              </a:rPr>
              <a:t> tested by MICROSCOPE , …</a:t>
            </a:r>
            <a:r>
              <a:rPr lang="en-US" sz="4000" dirty="0">
                <a:solidFill>
                  <a:srgbClr val="FFFF00"/>
                </a:solidFill>
                <a:effectLst/>
              </a:rPr>
              <a:t> </a:t>
            </a:r>
            <a:endParaRPr lang="el-GR" sz="4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658435" name="Picture 3"/>
          <p:cNvPicPr>
            <a:picLocks noChangeAspect="1" noChangeArrowheads="1"/>
          </p:cNvPicPr>
          <p:nvPr/>
        </p:nvPicPr>
        <p:blipFill>
          <a:blip r:embed="rId3" cstate="print"/>
          <a:srcRect l="20476" t="9636" r="19727" b="15538"/>
          <a:stretch>
            <a:fillRect/>
          </a:stretch>
        </p:blipFill>
        <p:spPr bwMode="auto">
          <a:xfrm>
            <a:off x="6012160" y="4005064"/>
            <a:ext cx="2554288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6399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3CCFF"/>
                </a:solidFill>
              </a:rPr>
              <a:t>Cosmon coupling to atoms</a:t>
            </a:r>
            <a:endParaRPr lang="de-DE">
              <a:solidFill>
                <a:srgbClr val="33CCFF"/>
              </a:solidFill>
            </a:endParaRPr>
          </a:p>
        </p:txBody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Tiny !!!</a:t>
            </a:r>
          </a:p>
          <a:p>
            <a:r>
              <a:rPr lang="en-US" sz="2800"/>
              <a:t>Substantially weaker than gravity.</a:t>
            </a:r>
          </a:p>
          <a:p>
            <a:r>
              <a:rPr lang="en-US" sz="2800"/>
              <a:t>Non-universal couplings bounded by tests</a:t>
            </a:r>
          </a:p>
          <a:p>
            <a:pPr>
              <a:buFont typeface="Wingdings" pitchFamily="2" charset="2"/>
              <a:buNone/>
            </a:pPr>
            <a:r>
              <a:rPr lang="en-US" sz="2800"/>
              <a:t>    of equivalence principle.</a:t>
            </a:r>
          </a:p>
          <a:p>
            <a:r>
              <a:rPr lang="en-US" sz="2800"/>
              <a:t>Universal coupling bounded by tests of Brans-Dicke parameter </a:t>
            </a:r>
            <a:r>
              <a:rPr lang="el-GR" sz="2800"/>
              <a:t>ω</a:t>
            </a:r>
            <a:r>
              <a:rPr lang="en-US" sz="2800"/>
              <a:t> in solar system.</a:t>
            </a:r>
            <a:endParaRPr lang="el-GR" sz="2800"/>
          </a:p>
          <a:p>
            <a:r>
              <a:rPr lang="en-US" sz="2800"/>
              <a:t>Only very small influence on cosmology.</a:t>
            </a:r>
          </a:p>
          <a:p>
            <a:endParaRPr lang="en-US" sz="2800"/>
          </a:p>
          <a:p>
            <a:pPr>
              <a:buFont typeface="Wingdings" pitchFamily="2" charset="2"/>
              <a:buNone/>
            </a:pPr>
            <a:r>
              <a:rPr lang="en-US" sz="2400"/>
              <a:t>( All this assumes validity of linear approximation )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50112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258888" y="1679575"/>
            <a:ext cx="66262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effectLst/>
              </a:rPr>
              <a:t>Have  coupling constants in the 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      very early Universe</a:t>
            </a:r>
          </a:p>
          <a:p>
            <a:r>
              <a:rPr lang="en-US" sz="3600" i="1" dirty="0">
                <a:solidFill>
                  <a:srgbClr val="FFFF00"/>
                </a:solidFill>
                <a:effectLst/>
              </a:rPr>
              <a:t>   other values than today ?</a:t>
            </a:r>
            <a:endParaRPr lang="de-DE" sz="3600" i="1" dirty="0">
              <a:solidFill>
                <a:srgbClr val="FFFF00"/>
              </a:solidFill>
              <a:effectLst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708400" y="4868863"/>
            <a:ext cx="154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effectLst/>
              </a:rPr>
              <a:t>Yes !</a:t>
            </a:r>
            <a:endParaRPr lang="de-DE" sz="54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37770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510F4-5287-B84A-B68F-380F5108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 (1)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Time variation of couplings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7DC60-49D2-3847-95A1-DBECC7125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Find it , and you discover a new fundamental interaction.</a:t>
            </a:r>
          </a:p>
          <a:p>
            <a:r>
              <a:rPr lang="en-US" dirty="0">
                <a:solidFill>
                  <a:srgbClr val="FFFF00"/>
                </a:solidFill>
              </a:rPr>
              <a:t>This interaction remains relevant at the largest length scales.</a:t>
            </a:r>
          </a:p>
          <a:p>
            <a:r>
              <a:rPr lang="en-US" dirty="0">
                <a:solidFill>
                  <a:srgbClr val="FFFF00"/>
                </a:solidFill>
              </a:rPr>
              <a:t>Measure as precise as you can!</a:t>
            </a:r>
          </a:p>
        </p:txBody>
      </p:sp>
    </p:spTree>
    <p:extLst>
      <p:ext uri="{BB962C8B-B14F-4D97-AF65-F5344CB8AC3E}">
        <p14:creationId xmlns:p14="http://schemas.microsoft.com/office/powerpoint/2010/main" val="2064802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31F90F-2A1F-BA47-B35D-B48E6294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Should one expect a fifth force ?</a:t>
            </a:r>
          </a:p>
        </p:txBody>
      </p:sp>
    </p:spTree>
    <p:extLst>
      <p:ext uri="{BB962C8B-B14F-4D97-AF65-F5344CB8AC3E}">
        <p14:creationId xmlns:p14="http://schemas.microsoft.com/office/powerpoint/2010/main" val="727526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</p:spTree>
    <p:extLst>
      <p:ext uri="{BB962C8B-B14F-4D97-AF65-F5344CB8AC3E}">
        <p14:creationId xmlns:p14="http://schemas.microsoft.com/office/powerpoint/2010/main" val="881664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ABFA-06D0-0F4D-929A-3D5CEAB8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Answer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28AE5-D868-0946-ABD4-88520BE27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Quantum scale symmetry predicts massless scalar field with vanishing couplings</a:t>
            </a:r>
          </a:p>
          <a:p>
            <a:endParaRPr lang="en-US" dirty="0"/>
          </a:p>
          <a:p>
            <a:r>
              <a:rPr lang="en-US" dirty="0"/>
              <a:t>Approximate quantum scale symmetry predicts very light scalar field with tiny couplings</a:t>
            </a:r>
          </a:p>
        </p:txBody>
      </p:sp>
    </p:spTree>
    <p:extLst>
      <p:ext uri="{BB962C8B-B14F-4D97-AF65-F5344CB8AC3E}">
        <p14:creationId xmlns:p14="http://schemas.microsoft.com/office/powerpoint/2010/main" val="3403559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Spontaneously broken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1530085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980728"/>
            <a:ext cx="8229600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scale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4221088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intrinsic length or mass scale present</a:t>
            </a:r>
          </a:p>
        </p:txBody>
      </p:sp>
    </p:spTree>
    <p:extLst>
      <p:ext uri="{BB962C8B-B14F-4D97-AF65-F5344CB8AC3E}">
        <p14:creationId xmlns:p14="http://schemas.microsoft.com/office/powerpoint/2010/main" val="738437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90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924944"/>
            <a:ext cx="8291512" cy="359968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1556792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 parameters with mass are </a:t>
            </a:r>
          </a:p>
          <a:p>
            <a:r>
              <a:rPr lang="en-US" sz="2800" dirty="0"/>
              <a:t>proportional to scalar field </a:t>
            </a:r>
            <a:r>
              <a:rPr lang="el-GR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41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880671"/>
            <a:ext cx="8569200" cy="364395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gravity: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Higgs </a:t>
            </a:r>
            <a:r>
              <a:rPr lang="en-US" sz="2800" dirty="0" err="1">
                <a:solidFill>
                  <a:srgbClr val="FFFF00"/>
                </a:solidFill>
              </a:rPr>
              <a:t>vev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electron mass</a:t>
            </a:r>
          </a:p>
          <a:p>
            <a:pPr marL="0" indent="0">
              <a:buNone/>
              <a:defRPr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QCD, </a:t>
            </a:r>
          </a:p>
          <a:p>
            <a:pPr marL="0" indent="0"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proton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08471"/>
            <a:ext cx="8507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All</a:t>
            </a:r>
            <a:r>
              <a:rPr lang="en-US" sz="2400" dirty="0"/>
              <a:t> parameters with mass are proportional to scalar field </a:t>
            </a:r>
            <a:r>
              <a:rPr lang="el-GR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.</a:t>
            </a:r>
          </a:p>
          <a:p>
            <a:r>
              <a:rPr lang="en-US" sz="28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Generalized Higgs mechanism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570" y="5775324"/>
            <a:ext cx="1587500" cy="64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301143"/>
            <a:ext cx="15875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029" y="2880671"/>
            <a:ext cx="4191620" cy="838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511" y="4230876"/>
            <a:ext cx="1861279" cy="775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8973" y="5673724"/>
            <a:ext cx="1955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1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515"/>
            <a:ext cx="8229600" cy="1162173"/>
          </a:xfrm>
        </p:spPr>
        <p:txBody>
          <a:bodyPr/>
          <a:lstStyle/>
          <a:p>
            <a:r>
              <a:rPr lang="en-US" sz="3200" dirty="0">
                <a:solidFill>
                  <a:srgbClr val="33CCFF"/>
                </a:solidFill>
              </a:rPr>
              <a:t>Quantum 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(2) Strong gauge coupling, normalized at     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000" dirty="0"/>
              <a:t>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</a:t>
            </a:r>
            <a:r>
              <a:rPr lang="en-US" sz="2800" i="1" dirty="0">
                <a:solidFill>
                  <a:srgbClr val="FFFF00"/>
                </a:solidFill>
              </a:rPr>
              <a:t>Quantum effective action for standard model does 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</a:t>
            </a:r>
            <a:r>
              <a:rPr lang="en-US" sz="2400" dirty="0">
                <a:solidFill>
                  <a:srgbClr val="00FF00"/>
                </a:solidFill>
              </a:rPr>
              <a:t>Quantum scale symmetric standard model</a:t>
            </a:r>
            <a:endParaRPr lang="en-US" sz="2800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2400" dirty="0"/>
              <a:t>For                 :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008" y="2061391"/>
            <a:ext cx="2047121" cy="535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9" y="2061391"/>
            <a:ext cx="1206791" cy="55046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4953217" y="2187207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081" y="3484134"/>
            <a:ext cx="1317695" cy="50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675" y="3461641"/>
            <a:ext cx="1803827" cy="55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619" y="3502172"/>
            <a:ext cx="1590099" cy="459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6204625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779578" y="353100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9129" y="296160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6522358" y="582561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CW’87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308305" y="1916832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Fujii</a:t>
            </a:r>
            <a:endParaRPr lang="en-US" sz="1800" dirty="0"/>
          </a:p>
          <a:p>
            <a:r>
              <a:rPr lang="en-US" sz="1800" dirty="0"/>
              <a:t>Englert</a:t>
            </a:r>
          </a:p>
          <a:p>
            <a:r>
              <a:rPr lang="en-US" sz="1800" dirty="0"/>
              <a:t>Zee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83CF48-7885-1840-A502-E01B2A502088}"/>
              </a:ext>
            </a:extLst>
          </p:cNvPr>
          <p:cNvSpPr txBox="1"/>
          <p:nvPr/>
        </p:nvSpPr>
        <p:spPr>
          <a:xfrm>
            <a:off x="7668344" y="3456305"/>
            <a:ext cx="965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CW’87</a:t>
            </a:r>
          </a:p>
        </p:txBody>
      </p:sp>
    </p:spTree>
    <p:extLst>
      <p:ext uri="{BB962C8B-B14F-4D97-AF65-F5344CB8AC3E}">
        <p14:creationId xmlns:p14="http://schemas.microsoft.com/office/powerpoint/2010/main" val="1820521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9750" y="2565400"/>
            <a:ext cx="8388350" cy="2123658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  <a:effectLst/>
              </a:rPr>
              <a:t>Masses and coupling constants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are determined by properties </a:t>
            </a:r>
          </a:p>
          <a:p>
            <a:r>
              <a:rPr lang="en-US" sz="4400" i="1" dirty="0">
                <a:solidFill>
                  <a:srgbClr val="FF0000"/>
                </a:solidFill>
                <a:effectLst/>
              </a:rPr>
              <a:t>  of </a:t>
            </a:r>
            <a:r>
              <a:rPr lang="en-US" sz="4400" b="1" i="1" dirty="0">
                <a:solidFill>
                  <a:srgbClr val="FF0000"/>
                </a:solidFill>
                <a:effectLst/>
              </a:rPr>
              <a:t>vacuum</a:t>
            </a:r>
            <a:r>
              <a:rPr lang="en-US" sz="4400" i="1" dirty="0">
                <a:solidFill>
                  <a:srgbClr val="FF0000"/>
                </a:solidFill>
                <a:effectLst/>
              </a:rPr>
              <a:t> !</a:t>
            </a:r>
            <a:endParaRPr lang="de-DE" sz="4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63575" y="6102350"/>
            <a:ext cx="66185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ffectLst/>
              </a:rPr>
              <a:t>Similar to Maxwell – equations in matter</a:t>
            </a:r>
            <a:endParaRPr lang="de-DE" dirty="0">
              <a:effectLst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Fundamental couplings in quantum field theory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6856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4043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187287"/>
            <a:ext cx="2806700" cy="7493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5049491"/>
            <a:ext cx="2870200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564824"/>
            <a:ext cx="2880320" cy="1769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92252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scale </a:t>
            </a:r>
          </a:p>
          <a:p>
            <a:r>
              <a:rPr lang="en-US" dirty="0">
                <a:solidFill>
                  <a:srgbClr val="FFFF00"/>
                </a:solidFill>
              </a:rPr>
              <a:t>transformation :</a:t>
            </a:r>
          </a:p>
        </p:txBody>
      </p:sp>
    </p:spTree>
    <p:extLst>
      <p:ext uri="{BB962C8B-B14F-4D97-AF65-F5344CB8AC3E}">
        <p14:creationId xmlns:p14="http://schemas.microsoft.com/office/powerpoint/2010/main" val="1870001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atom </a:t>
            </a:r>
            <a:r>
              <a:rPr lang="mr-IN" dirty="0"/>
              <a:t>–</a:t>
            </a:r>
            <a:r>
              <a:rPr lang="en-US" dirty="0"/>
              <a:t> scalar coupling much weaker than gravity?</a:t>
            </a:r>
          </a:p>
          <a:p>
            <a:r>
              <a:rPr lang="en-US" dirty="0"/>
              <a:t>Why is scalar (almost) massless despite the presence of quantum fluctuations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797152"/>
            <a:ext cx="7495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Scale symmetry explains both massless</a:t>
            </a:r>
          </a:p>
          <a:p>
            <a:r>
              <a:rPr lang="en-US" i="1" dirty="0">
                <a:solidFill>
                  <a:srgbClr val="FFFF00"/>
                </a:solidFill>
              </a:rPr>
              <a:t>scalar field and vanishing couplings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40770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34823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Approximate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413444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Slowly running couplings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close to fixed points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852936"/>
            <a:ext cx="3937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tiny </a:t>
            </a:r>
            <a:r>
              <a:rPr lang="en-US" dirty="0" err="1">
                <a:solidFill>
                  <a:srgbClr val="33CCFF"/>
                </a:solidFill>
              </a:rPr>
              <a:t>cosmon</a:t>
            </a:r>
            <a:r>
              <a:rPr lang="en-US" dirty="0">
                <a:solidFill>
                  <a:srgbClr val="33CCFF"/>
                </a:solidFill>
              </a:rPr>
              <a:t> - atom couplings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381947"/>
          </a:xfrm>
        </p:spPr>
        <p:txBody>
          <a:bodyPr/>
          <a:lstStyle/>
          <a:p>
            <a:r>
              <a:rPr lang="en-US" dirty="0"/>
              <a:t>asymptotic approach to fixed point for dimensionless couplings and mass ratios</a:t>
            </a:r>
          </a:p>
          <a:p>
            <a:r>
              <a:rPr lang="en-US" dirty="0"/>
              <a:t>at fixed point : no </a:t>
            </a:r>
            <a:r>
              <a:rPr lang="en-US" dirty="0" err="1"/>
              <a:t>cosmon</a:t>
            </a:r>
            <a:r>
              <a:rPr lang="en-US" dirty="0"/>
              <a:t> coupling to atoms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time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fundamental </a:t>
            </a:r>
            <a:r>
              <a:rPr lang="de-DE" dirty="0" err="1"/>
              <a:t>constants</a:t>
            </a:r>
            <a:endParaRPr lang="de-DE" dirty="0"/>
          </a:p>
          <a:p>
            <a:r>
              <a:rPr lang="en-US" dirty="0"/>
              <a:t>very near fixed point : tiny coupling</a:t>
            </a:r>
          </a:p>
          <a:p>
            <a:r>
              <a:rPr lang="en-US" sz="4000" dirty="0">
                <a:solidFill>
                  <a:srgbClr val="FFFF00"/>
                </a:solidFill>
              </a:rPr>
              <a:t>how small ? </a:t>
            </a:r>
          </a:p>
        </p:txBody>
      </p:sp>
    </p:spTree>
    <p:extLst>
      <p:ext uri="{BB962C8B-B14F-4D97-AF65-F5344CB8AC3E}">
        <p14:creationId xmlns:p14="http://schemas.microsoft.com/office/powerpoint/2010/main" val="4294358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D161-9036-314F-856C-23733245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Simple mechanism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very light scalar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D93-4987-2F46-8EDB-A5DB76D7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Exact scale symmetry :                                   massless Goldstone boson</a:t>
            </a:r>
          </a:p>
          <a:p>
            <a:endParaRPr lang="en-US" dirty="0"/>
          </a:p>
          <a:p>
            <a:r>
              <a:rPr lang="en-US" dirty="0"/>
              <a:t>Approximate scale symmetry :                                very light pseudo-Goldstone boson</a:t>
            </a:r>
          </a:p>
        </p:txBody>
      </p:sp>
    </p:spTree>
    <p:extLst>
      <p:ext uri="{BB962C8B-B14F-4D97-AF65-F5344CB8AC3E}">
        <p14:creationId xmlns:p14="http://schemas.microsoft.com/office/powerpoint/2010/main" val="2161527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</a:t>
            </a:r>
            <a:r>
              <a:rPr lang="en-US"/>
              <a:t>play a </a:t>
            </a:r>
            <a:r>
              <a:rPr lang="en-US" dirty="0"/>
              <a:t>role for cosmology ?</a:t>
            </a:r>
          </a:p>
        </p:txBody>
      </p:sp>
    </p:spTree>
    <p:extLst>
      <p:ext uri="{BB962C8B-B14F-4D97-AF65-F5344CB8AC3E}">
        <p14:creationId xmlns:p14="http://schemas.microsoft.com/office/powerpoint/2010/main" val="2575107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3563938" y="4581525"/>
            <a:ext cx="25923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6833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48296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8002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Standard model of particle physics :</a:t>
            </a:r>
            <a:endParaRPr lang="de-DE" sz="4000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>
              <a:buNone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Electroweak gauge symmetry is spontaneously broken by expectation value of Higgs scalar</a:t>
            </a:r>
          </a:p>
          <a:p>
            <a:pPr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 Quark and lepton masses proportional to value of Higgs scalar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87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/>
              <a:t>if  UV fixed point exists :</a:t>
            </a:r>
          </a:p>
          <a:p>
            <a:pPr>
              <a:defRPr/>
            </a:pPr>
            <a:endParaRPr lang="de-DE"/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quantum gravity is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>
                <a:solidFill>
                  <a:srgbClr val="FFFF00"/>
                </a:solidFill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2053066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a prediction…</a:t>
            </a:r>
            <a:endParaRPr lang="de-DE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19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41306731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  <p:extLst>
      <p:ext uri="{BB962C8B-B14F-4D97-AF65-F5344CB8AC3E}">
        <p14:creationId xmlns:p14="http://schemas.microsoft.com/office/powerpoint/2010/main" val="1093715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>
                <a:solidFill>
                  <a:srgbClr val="FFFF00"/>
                </a:solidFill>
              </a:rPr>
              <a:t>μ</a:t>
            </a:r>
            <a:endParaRPr lang="en-US" sz="280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Nucleon and electron mass proportional to dynamical Planck mass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</a:rPr>
              <a:t>Neutrino mass has different dependence on scalar field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5411788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9992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pPr>
              <a:defRPr/>
            </a:pPr>
            <a:r>
              <a:rPr lang="de-DE" sz="4000">
                <a:solidFill>
                  <a:srgbClr val="33CCFF"/>
                </a:solidFill>
              </a:rPr>
              <a:t>Cosmological solution :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>
              <a:defRPr/>
            </a:pPr>
            <a:r>
              <a:rPr lang="de-DE" sz="2800" dirty="0" err="1"/>
              <a:t>Dimensionless</a:t>
            </a:r>
            <a:r>
              <a:rPr lang="de-DE" sz="2800" dirty="0"/>
              <a:t> </a:t>
            </a:r>
            <a:r>
              <a:rPr lang="de-DE" sz="2800" dirty="0" err="1"/>
              <a:t>functions</a:t>
            </a:r>
            <a:r>
              <a:rPr lang="de-DE" sz="2800" dirty="0"/>
              <a:t> </a:t>
            </a:r>
            <a:r>
              <a:rPr lang="de-DE" sz="2800" dirty="0" err="1"/>
              <a:t>as</a:t>
            </a:r>
            <a:r>
              <a:rPr lang="de-DE" sz="2800" dirty="0"/>
              <a:t> B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2800" dirty="0"/>
              <a:t>    </a:t>
            </a:r>
            <a:r>
              <a:rPr lang="de-DE" sz="2800" dirty="0" err="1"/>
              <a:t>depend</a:t>
            </a:r>
            <a:r>
              <a:rPr lang="de-DE" sz="2800" dirty="0"/>
              <a:t> </a:t>
            </a:r>
            <a:r>
              <a:rPr lang="de-DE" sz="2800" dirty="0" err="1"/>
              <a:t>only</a:t>
            </a:r>
            <a:r>
              <a:rPr lang="de-DE" sz="2800" dirty="0"/>
              <a:t> on </a:t>
            </a:r>
            <a:r>
              <a:rPr lang="de-DE" sz="2800" dirty="0" err="1"/>
              <a:t>ratio</a:t>
            </a:r>
            <a:r>
              <a:rPr lang="de-DE" sz="2800" dirty="0"/>
              <a:t> </a:t>
            </a:r>
            <a:r>
              <a:rPr lang="el-GR" sz="2800" dirty="0"/>
              <a:t>μ</a:t>
            </a:r>
            <a:r>
              <a:rPr lang="en-US" sz="2800" dirty="0"/>
              <a:t>/</a:t>
            </a:r>
            <a:r>
              <a:rPr lang="el-GR" sz="2800" dirty="0"/>
              <a:t>χ</a:t>
            </a:r>
            <a:r>
              <a:rPr lang="en-US" sz="2800" dirty="0"/>
              <a:t> .</a:t>
            </a:r>
          </a:p>
          <a:p>
            <a:pPr>
              <a:defRPr/>
            </a:pPr>
            <a:r>
              <a:rPr lang="en-US" sz="2800" dirty="0"/>
              <a:t>IR:   μ→0   , </a:t>
            </a:r>
            <a:r>
              <a:rPr lang="el-GR" sz="2800" dirty="0"/>
              <a:t>χ→∞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UV:  </a:t>
            </a:r>
            <a:r>
              <a:rPr lang="el-GR" sz="2800" dirty="0"/>
              <a:t>μ→∞</a:t>
            </a:r>
            <a:r>
              <a:rPr lang="en-US" sz="2800" dirty="0"/>
              <a:t>  , </a:t>
            </a:r>
            <a:r>
              <a:rPr lang="el-GR" sz="2800" dirty="0"/>
              <a:t>χ→</a:t>
            </a:r>
            <a:r>
              <a:rPr lang="en-US" sz="2800" dirty="0"/>
              <a:t>0</a:t>
            </a:r>
          </a:p>
          <a:p>
            <a:pPr>
              <a:defRPr/>
            </a:pPr>
            <a:endParaRPr lang="en-US" sz="2800" dirty="0"/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Cosmology makes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crossover between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fixed points by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variation of </a:t>
            </a:r>
            <a:r>
              <a:rPr lang="el-GR" sz="2800" b="1" dirty="0">
                <a:solidFill>
                  <a:srgbClr val="FFFF00"/>
                </a:solidFill>
              </a:rPr>
              <a:t>χ</a:t>
            </a:r>
            <a:r>
              <a:rPr lang="en-US" sz="2800" b="1" dirty="0">
                <a:solidFill>
                  <a:srgbClr val="FFFF00"/>
                </a:solidFill>
              </a:rPr>
              <a:t> .</a:t>
            </a:r>
            <a:endParaRPr lang="de-DE" sz="2800" b="1" dirty="0">
              <a:solidFill>
                <a:srgbClr val="FFFF00"/>
              </a:solidFill>
            </a:endParaRP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447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Key question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en-US" dirty="0"/>
              <a:t>Do fixed points play a role for cosmology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4149080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answer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5229200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   likely</a:t>
            </a:r>
          </a:p>
        </p:txBody>
      </p:sp>
    </p:spTree>
    <p:extLst>
      <p:ext uri="{BB962C8B-B14F-4D97-AF65-F5344CB8AC3E}">
        <p14:creationId xmlns:p14="http://schemas.microsoft.com/office/powerpoint/2010/main" val="3679811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8EC0-1515-5D4B-990A-0F5DAC4F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Crossover cosmology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8DFA1-A1E0-AA4F-9C3B-27EDCBEB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/>
              <a:t>Realistic cosmology can arise from crossover between two fixed points</a:t>
            </a:r>
          </a:p>
          <a:p>
            <a:r>
              <a:rPr lang="en-US" dirty="0">
                <a:solidFill>
                  <a:srgbClr val="FFFF00"/>
                </a:solidFill>
              </a:rPr>
              <a:t>Universe exists since infinite past</a:t>
            </a:r>
          </a:p>
          <a:p>
            <a:r>
              <a:rPr lang="en-US" dirty="0">
                <a:solidFill>
                  <a:srgbClr val="FFFF00"/>
                </a:solidFill>
              </a:rPr>
              <a:t>No big bang singularity</a:t>
            </a:r>
          </a:p>
        </p:txBody>
      </p:sp>
    </p:spTree>
    <p:extLst>
      <p:ext uri="{BB962C8B-B14F-4D97-AF65-F5344CB8AC3E}">
        <p14:creationId xmlns:p14="http://schemas.microsoft.com/office/powerpoint/2010/main" val="452110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Scalar force in cosmology can arise from quantum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Realistic cosmology</a:t>
            </a:r>
          </a:p>
          <a:p>
            <a:pPr marL="0" indent="0">
              <a:buNone/>
            </a:pPr>
            <a:r>
              <a:rPr lang="en-US" dirty="0"/>
              <a:t>Look for </a:t>
            </a:r>
          </a:p>
          <a:p>
            <a:r>
              <a:rPr lang="en-US" dirty="0"/>
              <a:t>time variation of fundamental constants, violation of equivalence principle, </a:t>
            </a:r>
          </a:p>
          <a:p>
            <a:r>
              <a:rPr lang="en-US" dirty="0"/>
              <a:t>huge lumps in cosmic neutrino background,</a:t>
            </a:r>
          </a:p>
          <a:p>
            <a:r>
              <a:rPr lang="en-US" dirty="0"/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3227596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448441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  <a:ea typeface="+mj-ea"/>
              </a:rPr>
              <a:t>Spontaneous symmetry breaking  confirmed at the LHC</a:t>
            </a:r>
            <a:endParaRPr lang="de-DE" dirty="0">
              <a:solidFill>
                <a:srgbClr val="33CCFF"/>
              </a:solidFill>
              <a:ea typeface="+mj-ea"/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 cstate="print"/>
          <a:srcRect l="13818" t="21463" r="48520" b="12587"/>
          <a:stretch>
            <a:fillRect/>
          </a:stretch>
        </p:blipFill>
        <p:spPr bwMode="auto">
          <a:xfrm>
            <a:off x="179388" y="1700213"/>
            <a:ext cx="35639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 descr="LHC_hall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133600"/>
            <a:ext cx="50974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008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Crossover cosmology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82374"/>
            <a:ext cx="8229600" cy="116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6266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9383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022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5453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Energy</a:t>
            </a:r>
          </a:p>
          <a:p>
            <a:pPr marL="0" indent="0">
              <a:buNone/>
            </a:pP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  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6786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12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491371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10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02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169C-3472-324C-93E9-FBE42EE5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8D01D-4E94-764E-A172-B62324877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Different choice of metric field :</a:t>
            </a:r>
          </a:p>
          <a:p>
            <a:r>
              <a:rPr lang="en-US" dirty="0">
                <a:solidFill>
                  <a:srgbClr val="FFFF00"/>
                </a:solidFill>
              </a:rPr>
              <a:t>Big bang cosmology with inflation and dynamical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Different frames are equivalent</a:t>
            </a:r>
          </a:p>
        </p:txBody>
      </p:sp>
    </p:spTree>
    <p:extLst>
      <p:ext uri="{BB962C8B-B14F-4D97-AF65-F5344CB8AC3E}">
        <p14:creationId xmlns:p14="http://schemas.microsoft.com/office/powerpoint/2010/main" val="1629619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Cosmology :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76873"/>
            <a:ext cx="8229600" cy="2736304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Universe is not in one fixed state</a:t>
            </a:r>
          </a:p>
          <a:p>
            <a:r>
              <a:rPr lang="en-US" sz="4000" dirty="0">
                <a:solidFill>
                  <a:srgbClr val="FFFF00"/>
                </a:solidFill>
              </a:rPr>
              <a:t>Dynamical evolution</a:t>
            </a:r>
          </a:p>
          <a:p>
            <a:r>
              <a:rPr lang="en-US" sz="4000" dirty="0">
                <a:solidFill>
                  <a:srgbClr val="FFFF00"/>
                </a:solidFill>
              </a:rPr>
              <a:t>Laws are expected to depend on time</a:t>
            </a:r>
            <a:endParaRPr lang="de-DE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0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82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4480384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678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Exact equivalence of different frames !</a:t>
            </a:r>
          </a:p>
          <a:p>
            <a:pPr>
              <a:defRPr/>
            </a:pP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Only neutrino masses are growing.</a:t>
            </a:r>
          </a:p>
        </p:txBody>
      </p:sp>
    </p:spTree>
    <p:extLst>
      <p:ext uri="{BB962C8B-B14F-4D97-AF65-F5344CB8AC3E}">
        <p14:creationId xmlns:p14="http://schemas.microsoft.com/office/powerpoint/2010/main" val="226782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168622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6414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33CCFF"/>
                </a:solidFill>
              </a:rPr>
              <a:t>Restoration of symmetry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at high temperature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in the early Universe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lum contrast="18000"/>
          </a:blip>
          <a:srcRect l="63734" t="65047" r="10764"/>
          <a:stretch>
            <a:fillRect/>
          </a:stretch>
        </p:blipFill>
        <p:spPr>
          <a:xfrm>
            <a:off x="3132138" y="4005263"/>
            <a:ext cx="2376487" cy="2520950"/>
          </a:xfrm>
          <a:noFill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9920" t="65047" r="59117"/>
          <a:stretch>
            <a:fillRect/>
          </a:stretch>
        </p:blipFill>
        <p:spPr bwMode="auto">
          <a:xfrm>
            <a:off x="395288" y="4005263"/>
            <a:ext cx="2212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7" name="Text Box 5"/>
          <p:cNvSpPr txBox="1">
            <a:spLocks noChangeArrowheads="1"/>
          </p:cNvSpPr>
          <p:nvPr/>
        </p:nvSpPr>
        <p:spPr bwMode="auto">
          <a:xfrm>
            <a:off x="3492500" y="2276475"/>
            <a:ext cx="1800225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High T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SYM           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&gt;=0</a:t>
            </a:r>
            <a:endParaRPr lang="el-GR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8" name="Text Box 6"/>
          <p:cNvSpPr txBox="1">
            <a:spLocks noChangeArrowheads="1"/>
          </p:cNvSpPr>
          <p:nvPr/>
        </p:nvSpPr>
        <p:spPr bwMode="auto">
          <a:xfrm>
            <a:off x="323850" y="2276475"/>
            <a:ext cx="2374900" cy="1373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T</a:t>
            </a:r>
            <a:endParaRPr lang="en-US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SSB</a:t>
            </a:r>
          </a:p>
          <a:p>
            <a:pPr eaLnBrk="0" hangingPunct="0"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&lt;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&gt;=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φ</a:t>
            </a:r>
            <a:r>
              <a:rPr lang="en-US" sz="20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0</a:t>
            </a:r>
            <a:r>
              <a:rPr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l-GR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≠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0</a:t>
            </a:r>
            <a:endParaRPr lang="de-DE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643079" name="Text Box 7"/>
          <p:cNvSpPr txBox="1">
            <a:spLocks noChangeArrowheads="1"/>
          </p:cNvSpPr>
          <p:nvPr/>
        </p:nvSpPr>
        <p:spPr bwMode="auto">
          <a:xfrm>
            <a:off x="6372225" y="2060575"/>
            <a:ext cx="24479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baseline="300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high T 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Less order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More symmetry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Example:</a:t>
            </a: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rPr>
              <a:t>Magnets</a:t>
            </a:r>
            <a:endParaRPr lang="de-DE" sz="24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0575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ta=-1.75\ 10^{-2}\Delta R_{z}(\frac{\partial\ln\alpha}{\partial z})^2\frac{1+\tilde Q}{\Omega_{h}(1+w_{h})}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368,875"/>
  <p:tag name="PICTUREFILESIZE" val="302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R_{z}=\frac{\Delta Z}{Z+N}\approx 0.1$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81"/>
  <p:tag name="PICTUREFILESIZE" val="12446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1852</TotalTime>
  <Words>2153</Words>
  <Application>Microsoft Macintosh PowerPoint</Application>
  <PresentationFormat>On-screen Show (4:3)</PresentationFormat>
  <Paragraphs>487</Paragraphs>
  <Slides>89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0" baseType="lpstr">
      <vt:lpstr>ＭＳ Ｐゴシック</vt:lpstr>
      <vt:lpstr>ＭＳ Ｐゴシック</vt:lpstr>
      <vt:lpstr>Arial</vt:lpstr>
      <vt:lpstr>Garamond</vt:lpstr>
      <vt:lpstr>Lucida Grande</vt:lpstr>
      <vt:lpstr>Tahoma</vt:lpstr>
      <vt:lpstr>Times New Roman</vt:lpstr>
      <vt:lpstr>Univers 55</vt:lpstr>
      <vt:lpstr>Wingdings</vt:lpstr>
      <vt:lpstr>Strömung</vt:lpstr>
      <vt:lpstr>Diagramm</vt:lpstr>
      <vt:lpstr>High precision data for fundamental constants – what do we learn about the Universe ?  </vt:lpstr>
      <vt:lpstr>Time variation of  fundamental constants</vt:lpstr>
      <vt:lpstr> Fundamental “constants” are not constant</vt:lpstr>
      <vt:lpstr>PowerPoint Presentation</vt:lpstr>
      <vt:lpstr>Fundamental couplings in quantum field theory</vt:lpstr>
      <vt:lpstr>Standard model of particle physics :</vt:lpstr>
      <vt:lpstr>Spontaneous symmetry breaking  confirmed at the LHC</vt:lpstr>
      <vt:lpstr>Cosmology :</vt:lpstr>
      <vt:lpstr>Restoration of symmetry at high temperature  in the early Universe</vt:lpstr>
      <vt:lpstr>In hot plasma  of early Universe :  masses of electron und muon  not different!  similar strength of electromagnetic and weak interaction</vt:lpstr>
      <vt:lpstr>Varying couplings</vt:lpstr>
      <vt:lpstr>Can variation of fundamental “constants” be observed ?</vt:lpstr>
      <vt:lpstr>PowerPoint Presentation</vt:lpstr>
      <vt:lpstr>Static scalar fields</vt:lpstr>
      <vt:lpstr>Observation of time- or space- variation of couplings   Physics beyond Standard Model</vt:lpstr>
      <vt:lpstr>Particle mass ratios and dimensionless couplings in  quintessence cosmology</vt:lpstr>
      <vt:lpstr>Bounds on time varying couplings from nucleosynthesis</vt:lpstr>
      <vt:lpstr>PowerPoint Presentation</vt:lpstr>
      <vt:lpstr>PowerPoint Presentation</vt:lpstr>
      <vt:lpstr>Nucleosynthesis + CMB</vt:lpstr>
      <vt:lpstr>primordial abundances  for three GUT models</vt:lpstr>
      <vt:lpstr>three GUT models</vt:lpstr>
      <vt:lpstr>PowerPoint Presentation</vt:lpstr>
      <vt:lpstr>“Fundamental” Interactions</vt:lpstr>
      <vt:lpstr>Variation of fundamental couplings  and  apparent violation of equivalence principle</vt:lpstr>
      <vt:lpstr>Coupling of cosmon to atoms needed : Standard model with  non-renormalizable operators</vt:lpstr>
      <vt:lpstr> Fifth force</vt:lpstr>
      <vt:lpstr> Scalar tensor theories</vt:lpstr>
      <vt:lpstr>Fifth force</vt:lpstr>
      <vt:lpstr>Models with massless scalar fields</vt:lpstr>
      <vt:lpstr>Standard model with  non-renormalizable operators</vt:lpstr>
      <vt:lpstr>Scalar force ( fifth force)</vt:lpstr>
      <vt:lpstr>“Fifth Force”</vt:lpstr>
      <vt:lpstr>Violation of equivalence principle</vt:lpstr>
      <vt:lpstr>Differential acceleration</vt:lpstr>
      <vt:lpstr>PowerPoint Presentation</vt:lpstr>
      <vt:lpstr>Differential acceleration η</vt:lpstr>
      <vt:lpstr>PowerPoint Presentation</vt:lpstr>
      <vt:lpstr>Cosmon coupling to atoms</vt:lpstr>
      <vt:lpstr>Conclusion (1) Time variation of couplings</vt:lpstr>
      <vt:lpstr>Should one expect a fifth force ?</vt:lpstr>
      <vt:lpstr>Key questions (1)</vt:lpstr>
      <vt:lpstr>Answer (1)</vt:lpstr>
      <vt:lpstr> Spontaneously broken  quantum scale symmetry</vt:lpstr>
      <vt:lpstr>scale symmetry</vt:lpstr>
      <vt:lpstr>Scale symmetry</vt:lpstr>
      <vt:lpstr>Quantum scale symmetry</vt:lpstr>
      <vt:lpstr>Quantum scale symmetry</vt:lpstr>
      <vt:lpstr>Quantum scale symmetric standard model</vt:lpstr>
      <vt:lpstr>Spontaneous breaking  of scale symmetry</vt:lpstr>
      <vt:lpstr>Einstein frame</vt:lpstr>
      <vt:lpstr>Key questions (1)</vt:lpstr>
      <vt:lpstr> Approximate scale symmetry</vt:lpstr>
      <vt:lpstr>Slowly running couplings  close to fixed points</vt:lpstr>
      <vt:lpstr>Simple mechanism for  tiny cosmon - atom couplings</vt:lpstr>
      <vt:lpstr>Simple mechanism for  very light scalar field</vt:lpstr>
      <vt:lpstr>Key question (2)</vt:lpstr>
      <vt:lpstr>Crossover in quantum gravity</vt:lpstr>
      <vt:lpstr>Approximate scale symmetry near fixed points</vt:lpstr>
      <vt:lpstr>Asymptotic safety</vt:lpstr>
      <vt:lpstr>a prediction…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Key question (2)</vt:lpstr>
      <vt:lpstr>Crossover cosmology</vt:lpstr>
      <vt:lpstr>Conclusions</vt:lpstr>
      <vt:lpstr>PowerPoint Presentation</vt:lpstr>
      <vt:lpstr>Crossover cosmology</vt:lpstr>
      <vt:lpstr>Kinetial B :  Crossover between two fixed points</vt:lpstr>
      <vt:lpstr>Four-parameter model</vt:lpstr>
      <vt:lpstr>Model is compatible with  present observations</vt:lpstr>
      <vt:lpstr>Simplicity</vt:lpstr>
      <vt:lpstr>Cosmological solution</vt:lpstr>
      <vt:lpstr>No tiny dimensionless parameters ( except gauge hierarchy )</vt:lpstr>
      <vt:lpstr>Slow Universe</vt:lpstr>
      <vt:lpstr>Strange evolution of Universe</vt:lpstr>
      <vt:lpstr>Einstein frame</vt:lpstr>
      <vt:lpstr>Why do we see redshift of  photons emitted in the distant past ?</vt:lpstr>
      <vt:lpstr>What is increasing ?</vt:lpstr>
      <vt:lpstr>Big bang is not wrong,  but alternative pictures exist ! </vt:lpstr>
      <vt:lpstr>Einstein frame</vt:lpstr>
      <vt:lpstr>Einstein frame</vt:lpstr>
      <vt:lpstr>infinite past</vt:lpstr>
      <vt:lpstr>Eternal Universe</vt:lpstr>
      <vt:lpstr>Physical time</vt:lpstr>
      <vt:lpstr>Physical time</vt:lpstr>
      <vt:lpstr>Physical time</vt:lpstr>
    </vt:vector>
  </TitlesOfParts>
  <Company>Theoretische Physik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457</cp:revision>
  <dcterms:created xsi:type="dcterms:W3CDTF">2003-07-05T08:41:24Z</dcterms:created>
  <dcterms:modified xsi:type="dcterms:W3CDTF">2019-11-03T17:06:01Z</dcterms:modified>
</cp:coreProperties>
</file>