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76"/>
  </p:notesMasterIdLst>
  <p:handoutMasterIdLst>
    <p:handoutMasterId r:id="rId77"/>
  </p:handoutMasterIdLst>
  <p:sldIdLst>
    <p:sldId id="1067" r:id="rId2"/>
    <p:sldId id="1264" r:id="rId3"/>
    <p:sldId id="1265" r:id="rId4"/>
    <p:sldId id="1266" r:id="rId5"/>
    <p:sldId id="1268" r:id="rId6"/>
    <p:sldId id="1269" r:id="rId7"/>
    <p:sldId id="1270" r:id="rId8"/>
    <p:sldId id="1271" r:id="rId9"/>
    <p:sldId id="1272" r:id="rId10"/>
    <p:sldId id="1273" r:id="rId11"/>
    <p:sldId id="1274" r:id="rId12"/>
    <p:sldId id="1275" r:id="rId13"/>
    <p:sldId id="1276" r:id="rId14"/>
    <p:sldId id="1277" r:id="rId15"/>
    <p:sldId id="763" r:id="rId16"/>
    <p:sldId id="764" r:id="rId17"/>
    <p:sldId id="766" r:id="rId18"/>
    <p:sldId id="767" r:id="rId19"/>
    <p:sldId id="768" r:id="rId20"/>
    <p:sldId id="769" r:id="rId21"/>
    <p:sldId id="711" r:id="rId22"/>
    <p:sldId id="1284" r:id="rId23"/>
    <p:sldId id="1286" r:id="rId24"/>
    <p:sldId id="1141" r:id="rId25"/>
    <p:sldId id="1293" r:id="rId26"/>
    <p:sldId id="1289" r:id="rId27"/>
    <p:sldId id="1290" r:id="rId28"/>
    <p:sldId id="1291" r:id="rId29"/>
    <p:sldId id="1142" r:id="rId30"/>
    <p:sldId id="1143" r:id="rId31"/>
    <p:sldId id="1311" r:id="rId32"/>
    <p:sldId id="1232" r:id="rId33"/>
    <p:sldId id="1312" r:id="rId34"/>
    <p:sldId id="1392" r:id="rId35"/>
    <p:sldId id="1393" r:id="rId36"/>
    <p:sldId id="1313" r:id="rId37"/>
    <p:sldId id="1314" r:id="rId38"/>
    <p:sldId id="1316" r:id="rId39"/>
    <p:sldId id="1317" r:id="rId40"/>
    <p:sldId id="1145" r:id="rId41"/>
    <p:sldId id="1325" r:id="rId42"/>
    <p:sldId id="1323" r:id="rId43"/>
    <p:sldId id="1391" r:id="rId44"/>
    <p:sldId id="1319" r:id="rId45"/>
    <p:sldId id="1300" r:id="rId46"/>
    <p:sldId id="1302" r:id="rId47"/>
    <p:sldId id="1303" r:id="rId48"/>
    <p:sldId id="1305" r:id="rId49"/>
    <p:sldId id="1306" r:id="rId50"/>
    <p:sldId id="1320" r:id="rId51"/>
    <p:sldId id="1321" r:id="rId52"/>
    <p:sldId id="1307" r:id="rId53"/>
    <p:sldId id="1324" r:id="rId54"/>
    <p:sldId id="1382" r:id="rId55"/>
    <p:sldId id="1375" r:id="rId56"/>
    <p:sldId id="1352" r:id="rId57"/>
    <p:sldId id="1095" r:id="rId58"/>
    <p:sldId id="1046" r:id="rId59"/>
    <p:sldId id="1110" r:id="rId60"/>
    <p:sldId id="1047" r:id="rId61"/>
    <p:sldId id="1111" r:id="rId62"/>
    <p:sldId id="1353" r:id="rId63"/>
    <p:sldId id="1358" r:id="rId64"/>
    <p:sldId id="1359" r:id="rId65"/>
    <p:sldId id="1360" r:id="rId66"/>
    <p:sldId id="1361" r:id="rId67"/>
    <p:sldId id="1144" r:id="rId68"/>
    <p:sldId id="1295" r:id="rId69"/>
    <p:sldId id="1296" r:id="rId70"/>
    <p:sldId id="1297" r:id="rId71"/>
    <p:sldId id="1299" r:id="rId72"/>
    <p:sldId id="1304" r:id="rId73"/>
    <p:sldId id="1318" r:id="rId74"/>
    <p:sldId id="1048" r:id="rId75"/>
  </p:sldIdLst>
  <p:sldSz cx="9144000" cy="6858000" type="screen4x3"/>
  <p:notesSz cx="6858000" cy="9144000"/>
  <p:custDataLst>
    <p:tags r:id="rId7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00"/>
    <a:srgbClr val="00FF00"/>
    <a:srgbClr val="0033CC"/>
    <a:srgbClr val="009900"/>
    <a:srgbClr val="33CC33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>
        <p:scale>
          <a:sx n="108" d="100"/>
          <a:sy n="108" d="100"/>
        </p:scale>
        <p:origin x="1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C09F75-BC63-42A2-A3A4-DC96671F891D}" type="slidenum">
              <a:rPr lang="de-DE">
                <a:latin typeface="Arial" charset="0"/>
              </a:rPr>
              <a:pPr/>
              <a:t>16</a:t>
            </a:fld>
            <a:endParaRPr lang="de-DE"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4281B-B885-42A0-8E52-87338B59DF08}" type="slidenum">
              <a:rPr lang="de-DE">
                <a:latin typeface="Arial" charset="0"/>
              </a:rPr>
              <a:pPr/>
              <a:t>17</a:t>
            </a:fld>
            <a:endParaRPr lang="de-DE">
              <a:latin typeface="Arial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A6A60-132B-4FC6-8F5D-477D722597CA}" type="slidenum">
              <a:rPr lang="de-DE">
                <a:latin typeface="Arial" charset="0"/>
              </a:rPr>
              <a:pPr/>
              <a:t>18</a:t>
            </a:fld>
            <a:endParaRPr lang="de-DE"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51B88-EC9E-460F-80D2-A162140471E1}" type="slidenum">
              <a:rPr lang="de-DE">
                <a:latin typeface="Arial" charset="0"/>
              </a:rPr>
              <a:pPr/>
              <a:t>19</a:t>
            </a:fld>
            <a:endParaRPr lang="de-DE">
              <a:latin typeface="Arial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D7686-390D-44E3-B687-4DFFAC1B206C}" type="slidenum">
              <a:rPr lang="de-DE">
                <a:latin typeface="Arial" charset="0"/>
              </a:rPr>
              <a:pPr/>
              <a:t>20</a:t>
            </a:fld>
            <a:endParaRPr lang="de-DE"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D2A24-A217-4CF3-B3B2-E58B35F6F599}" type="slidenum">
              <a:rPr lang="de-DE"/>
              <a:pPr/>
              <a:t>21</a:t>
            </a:fld>
            <a:endParaRPr lang="de-DE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4DD4C-03E0-4799-A5C4-A6E8EB47736E}" type="slidenum">
              <a:rPr lang="de-DE"/>
              <a:pPr/>
              <a:t>22</a:t>
            </a:fld>
            <a:endParaRPr lang="de-DE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08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FBB7A-228D-415E-BF77-40DBC3491AA4}" type="slidenum">
              <a:rPr lang="de-DE"/>
              <a:pPr/>
              <a:t>23</a:t>
            </a:fld>
            <a:endParaRPr lang="de-DE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8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458B9-BE7B-4FF8-ADFE-3FE14FB8D85A}" type="slidenum">
              <a:rPr lang="de-DE"/>
              <a:pPr/>
              <a:t>26</a:t>
            </a:fld>
            <a:endParaRPr lang="de-DE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2D01D-5A45-4E66-9035-AA42CBD95C20}" type="slidenum">
              <a:rPr lang="de-DE"/>
              <a:pPr/>
              <a:t>27</a:t>
            </a:fld>
            <a:endParaRPr lang="de-DE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23C04-C9E8-4029-B018-8FA8E2B69200}" type="slidenum">
              <a:rPr lang="de-DE">
                <a:latin typeface="Arial" charset="0"/>
              </a:rPr>
              <a:pPr/>
              <a:t>3</a:t>
            </a:fld>
            <a:endParaRPr lang="de-DE">
              <a:latin typeface="Arial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F4399-42CC-4D07-AECD-C0F81D6DC167}" type="slidenum">
              <a:rPr lang="de-DE"/>
              <a:pPr/>
              <a:t>28</a:t>
            </a:fld>
            <a:endParaRPr lang="de-DE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9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84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21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81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41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81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63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38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34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149C7-5893-44C4-BB8A-B446867D28E9}" type="slidenum">
              <a:rPr lang="de-DE">
                <a:latin typeface="Arial" charset="0"/>
              </a:rPr>
              <a:pPr/>
              <a:t>4</a:t>
            </a:fld>
            <a:endParaRPr lang="de-DE">
              <a:latin typeface="Arial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4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8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76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0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44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918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00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39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717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919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4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B1DE2-750F-4F7D-BE71-2E7145B16F52}" type="slidenum">
              <a:rPr lang="de-DE">
                <a:latin typeface="Arial" charset="0"/>
              </a:rPr>
              <a:pPr/>
              <a:t>6</a:t>
            </a:fld>
            <a:endParaRPr lang="de-DE">
              <a:latin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57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530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968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333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559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42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47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849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7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71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479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AF5D-D02F-4B47-BE5B-78792C8A4942}" type="slidenum">
              <a:rPr lang="de-DE">
                <a:latin typeface="Arial" charset="0"/>
              </a:rPr>
              <a:pPr/>
              <a:t>8</a:t>
            </a:fld>
            <a:endParaRPr lang="de-DE"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BFBBF-54A4-4F55-A5CE-A1E70F67BCF5}" type="slidenum">
              <a:rPr lang="de-DE">
                <a:latin typeface="Arial" charset="0"/>
              </a:rPr>
              <a:pPr/>
              <a:t>9</a:t>
            </a:fld>
            <a:endParaRPr lang="de-DE"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2E6AB-1F03-4B00-92AA-2D7B76DE210A}" type="slidenum">
              <a:rPr lang="de-DE"/>
              <a:pPr/>
              <a:t>11</a:t>
            </a:fld>
            <a:endParaRPr lang="de-DE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2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FBB99-16C5-45E4-88F7-C7E23EDE7E02}" type="slidenum">
              <a:rPr lang="de-DE"/>
              <a:pPr/>
              <a:t>12</a:t>
            </a:fld>
            <a:endParaRPr lang="de-DE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25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05F27-0C92-4FA3-B7F0-23FD2609640C}" type="slidenum">
              <a:rPr lang="de-DE">
                <a:latin typeface="Arial" charset="0"/>
              </a:rPr>
              <a:pPr/>
              <a:t>15</a:t>
            </a:fld>
            <a:endParaRPr lang="de-DE"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19.tiff"/><Relationship Id="rId4" Type="http://schemas.openxmlformats.org/officeDocument/2006/relationships/image" Target="../media/image21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424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Time </a:t>
            </a:r>
            <a:r>
              <a:rPr lang="de-DE" sz="4800" dirty="0" err="1">
                <a:solidFill>
                  <a:srgbClr val="FFFF00"/>
                </a:solidFill>
              </a:rPr>
              <a:t>variation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of</a:t>
            </a:r>
            <a:r>
              <a:rPr lang="de-DE" sz="4800" dirty="0">
                <a:solidFill>
                  <a:srgbClr val="FFFF00"/>
                </a:solidFill>
              </a:rPr>
              <a:t> „fundamental </a:t>
            </a:r>
            <a:r>
              <a:rPr lang="de-DE" sz="4800" dirty="0" err="1">
                <a:solidFill>
                  <a:srgbClr val="FFFF00"/>
                </a:solidFill>
              </a:rPr>
              <a:t>constants</a:t>
            </a:r>
            <a:r>
              <a:rPr lang="de-DE" sz="4800" dirty="0">
                <a:solidFill>
                  <a:srgbClr val="FFFF00"/>
                </a:solidFill>
              </a:rPr>
              <a:t>“ in</a:t>
            </a:r>
            <a:br>
              <a:rPr lang="de-DE" sz="4800" dirty="0">
                <a:solidFill>
                  <a:srgbClr val="FFFF00"/>
                </a:solidFill>
              </a:rPr>
            </a:br>
            <a:r>
              <a:rPr lang="de-DE" sz="4800" dirty="0" err="1">
                <a:solidFill>
                  <a:srgbClr val="FFFF00"/>
                </a:solidFill>
              </a:rPr>
              <a:t>quintessence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cosmologies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wetteric\Pictures\Cosmobilder\Atomuhr1.jpg">
            <a:extLst>
              <a:ext uri="{FF2B5EF4-FFF2-40B4-BE49-F238E27FC236}">
                <a16:creationId xmlns:a16="http://schemas.microsoft.com/office/drawing/2014/main" id="{611D8ABD-9A83-7B49-A50B-30A271E6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0"/>
            <a:ext cx="4022088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Varying couplings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a typeface="+mn-ea"/>
              </a:rPr>
              <a:t> only question 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a typeface="+mn-ea"/>
              </a:rPr>
              <a:t>How strong is </a:t>
            </a:r>
            <a:r>
              <a:rPr lang="en-US" b="1" dirty="0">
                <a:solidFill>
                  <a:srgbClr val="FFFF00"/>
                </a:solidFill>
                <a:ea typeface="+mn-ea"/>
              </a:rPr>
              <a:t>present</a:t>
            </a:r>
            <a:r>
              <a:rPr lang="en-US" dirty="0">
                <a:ea typeface="+mn-ea"/>
              </a:rPr>
              <a:t> variation of couplings ?</a:t>
            </a:r>
            <a:endParaRPr lang="de-DE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652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Can variation of fundamental “constants” be observed ?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859712" cy="3705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Fine structure constant </a:t>
            </a:r>
            <a:r>
              <a:rPr lang="el-GR"/>
              <a:t>α</a:t>
            </a:r>
            <a:r>
              <a:rPr lang="en-US"/>
              <a:t> (electric charge)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electron mass to proton mass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nucleon mass to Planck mass</a:t>
            </a:r>
          </a:p>
        </p:txBody>
      </p:sp>
    </p:spTree>
    <p:extLst>
      <p:ext uri="{BB962C8B-B14F-4D97-AF65-F5344CB8AC3E}">
        <p14:creationId xmlns:p14="http://schemas.microsoft.com/office/powerpoint/2010/main" val="304689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42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evolution of couplings and scalar fields</a:t>
            </a:r>
            <a:endParaRPr lang="de-DE" sz="40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468313" y="2205038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Fine structure constant depends  on value of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scalar field :   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8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 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9908" name="AutoShape 4"/>
          <p:cNvSpPr>
            <a:spLocks noChangeArrowheads="1"/>
          </p:cNvSpPr>
          <p:nvPr/>
        </p:nvSpPr>
        <p:spPr bwMode="auto">
          <a:xfrm>
            <a:off x="4259263" y="390653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i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4911725" y="5661249"/>
            <a:ext cx="1676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Jordan,…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9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Static scalar fields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In Standard Model of particle physics 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Higgs scalar has settled to its present value around 10</a:t>
            </a:r>
            <a:r>
              <a:rPr lang="en-US" sz="2800" baseline="30000" dirty="0">
                <a:solidFill>
                  <a:srgbClr val="FFFF00"/>
                </a:solidFill>
              </a:rPr>
              <a:t>-12</a:t>
            </a:r>
            <a:r>
              <a:rPr lang="en-US" sz="2800" dirty="0">
                <a:solidFill>
                  <a:srgbClr val="FFFF00"/>
                </a:solidFill>
              </a:rPr>
              <a:t> seconds after big bang.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Chiral</a:t>
            </a:r>
            <a:r>
              <a:rPr lang="en-US" sz="2800" dirty="0">
                <a:solidFill>
                  <a:srgbClr val="FFFF00"/>
                </a:solidFill>
              </a:rPr>
              <a:t> condensate of QCD has settled at present value after quark-</a:t>
            </a:r>
            <a:r>
              <a:rPr lang="en-US" sz="2800" dirty="0" err="1">
                <a:solidFill>
                  <a:srgbClr val="FFFF00"/>
                </a:solidFill>
              </a:rPr>
              <a:t>hadron</a:t>
            </a:r>
            <a:r>
              <a:rPr lang="en-US" sz="2800" dirty="0">
                <a:solidFill>
                  <a:srgbClr val="FFFF00"/>
                </a:solidFill>
              </a:rPr>
              <a:t> phase transition around 10</a:t>
            </a:r>
            <a:r>
              <a:rPr lang="en-US" sz="2800" baseline="30000" dirty="0">
                <a:solidFill>
                  <a:srgbClr val="FFFF00"/>
                </a:solidFill>
              </a:rPr>
              <a:t>-6</a:t>
            </a:r>
            <a:r>
              <a:rPr lang="en-US" sz="2800" dirty="0">
                <a:solidFill>
                  <a:srgbClr val="FFFF00"/>
                </a:solidFill>
              </a:rPr>
              <a:t> seconds after big bang 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scalar with mass below </a:t>
            </a:r>
            <a:r>
              <a:rPr lang="en-US" sz="2800" dirty="0" err="1">
                <a:solidFill>
                  <a:srgbClr val="FFFF00"/>
                </a:solidFill>
              </a:rPr>
              <a:t>pion</a:t>
            </a:r>
            <a:r>
              <a:rPr lang="en-US" sz="2800" dirty="0">
                <a:solidFill>
                  <a:srgbClr val="FFFF00"/>
                </a:solidFill>
              </a:rPr>
              <a:t> mass.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substantial change of couplings after QCD phase transition.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Coupling constants are frozen.</a:t>
            </a:r>
            <a:endParaRPr lang="de-D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66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0985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Observation of time- or space- variation of couplings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Physics beyond Standard Model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" name="Pfeil nach rechts 3"/>
          <p:cNvSpPr/>
          <p:nvPr/>
        </p:nvSpPr>
        <p:spPr bwMode="auto">
          <a:xfrm>
            <a:off x="3923928" y="2996952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7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>
                <a:solidFill>
                  <a:srgbClr val="FFFF00"/>
                </a:solidFill>
                <a:ea typeface="+mj-ea"/>
              </a:rPr>
              <a:t>Quintessence</a:t>
            </a:r>
            <a:endParaRPr lang="de-DE" sz="7200" dirty="0">
              <a:solidFill>
                <a:srgbClr val="FFFF00"/>
              </a:solidFill>
              <a:ea typeface="+mj-ea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060575"/>
            <a:ext cx="6842125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</a:rPr>
              <a:t>  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</a:rPr>
              <a:t>  generated by  scalar</a:t>
            </a:r>
            <a:r>
              <a:rPr lang="en-US" sz="4800" dirty="0">
                <a:solidFill>
                  <a:srgbClr val="33CC33"/>
                </a:solidFill>
                <a:ea typeface="+mn-ea"/>
              </a:rPr>
              <a:t> </a:t>
            </a:r>
            <a:r>
              <a:rPr lang="en-US" sz="4800" dirty="0">
                <a:solidFill>
                  <a:srgbClr val="FFFF00"/>
                </a:solidFill>
                <a:ea typeface="+mn-ea"/>
              </a:rPr>
              <a:t>field</a:t>
            </a:r>
            <a:endParaRPr lang="en-US" sz="5400" dirty="0">
              <a:solidFill>
                <a:srgbClr val="FFFF00"/>
              </a:solidFill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5400" dirty="0">
                <a:solidFill>
                  <a:srgbClr val="33CC33"/>
                </a:solidFill>
                <a:ea typeface="+mn-ea"/>
              </a:rPr>
              <a:t>           </a:t>
            </a:r>
            <a:r>
              <a:rPr lang="en-US" sz="5400" dirty="0">
                <a:solidFill>
                  <a:srgbClr val="FFFF00"/>
                </a:solidFill>
                <a:ea typeface="+mn-ea"/>
              </a:rPr>
              <a:t>(</a:t>
            </a:r>
            <a:r>
              <a:rPr lang="en-US" sz="5400" dirty="0" err="1">
                <a:solidFill>
                  <a:srgbClr val="FFFF00"/>
                </a:solidFill>
                <a:ea typeface="+mn-ea"/>
              </a:rPr>
              <a:t>cosmon</a:t>
            </a:r>
            <a:r>
              <a:rPr lang="en-US" sz="5400" dirty="0">
                <a:solidFill>
                  <a:srgbClr val="FFFF00"/>
                </a:solidFill>
                <a:ea typeface="+mn-ea"/>
              </a:rPr>
              <a:t>)</a:t>
            </a:r>
            <a:endParaRPr lang="de-DE" sz="54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FB250F"/>
                </a:solidFill>
                <a:ea typeface="+mj-ea"/>
              </a:rPr>
              <a:t>Prediction :</a:t>
            </a:r>
            <a:br>
              <a:rPr lang="en-US" sz="4000">
                <a:solidFill>
                  <a:srgbClr val="FB250F"/>
                </a:solidFill>
                <a:ea typeface="+mj-ea"/>
              </a:rPr>
            </a:br>
            <a:br>
              <a:rPr lang="en-US" sz="4000">
                <a:solidFill>
                  <a:srgbClr val="FB250F"/>
                </a:solidFill>
                <a:ea typeface="+mj-ea"/>
              </a:rPr>
            </a:br>
            <a:r>
              <a:rPr lang="en-US" sz="4000">
                <a:solidFill>
                  <a:srgbClr val="FB250F"/>
                </a:solidFill>
                <a:ea typeface="+mj-ea"/>
              </a:rPr>
              <a:t> homogeneous dark energy</a:t>
            </a:r>
            <a:br>
              <a:rPr lang="en-US" sz="4000">
                <a:solidFill>
                  <a:srgbClr val="FB250F"/>
                </a:solidFill>
                <a:ea typeface="+mj-ea"/>
              </a:rPr>
            </a:br>
            <a:r>
              <a:rPr lang="en-US" sz="4000">
                <a:solidFill>
                  <a:srgbClr val="FB250F"/>
                </a:solidFill>
                <a:ea typeface="+mj-ea"/>
              </a:rPr>
              <a:t>influences recent cosmology</a:t>
            </a:r>
            <a:br>
              <a:rPr lang="en-US" sz="4000">
                <a:solidFill>
                  <a:srgbClr val="FB250F"/>
                </a:solidFill>
                <a:ea typeface="+mj-ea"/>
              </a:rPr>
            </a:br>
            <a:br>
              <a:rPr lang="en-US" sz="4000">
                <a:solidFill>
                  <a:srgbClr val="FB250F"/>
                </a:solidFill>
                <a:ea typeface="+mj-ea"/>
              </a:rPr>
            </a:br>
            <a:r>
              <a:rPr lang="en-US" sz="4000">
                <a:solidFill>
                  <a:srgbClr val="FB250F"/>
                </a:solidFill>
                <a:ea typeface="+mj-ea"/>
              </a:rPr>
              <a:t>- of same order as dark matter -</a:t>
            </a:r>
            <a:endParaRPr lang="de-DE" sz="4000">
              <a:solidFill>
                <a:srgbClr val="FB250F"/>
              </a:solidFill>
              <a:ea typeface="+mj-ea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2028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Original models do not fit the present observations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…. modifications</a:t>
            </a: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>
                <a:solidFill>
                  <a:srgbClr val="FFFF00"/>
                </a:solidFill>
                <a:ea typeface="+mj-ea"/>
              </a:rPr>
              <a:t>Cosmon</a:t>
            </a:r>
            <a:endParaRPr lang="de-DE" sz="5400">
              <a:solidFill>
                <a:srgbClr val="FFFF00"/>
              </a:solidFill>
              <a:ea typeface="+mj-ea"/>
            </a:endParaRP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i="1">
                <a:solidFill>
                  <a:srgbClr val="33CCFF"/>
                </a:solidFill>
              </a:rPr>
              <a:t>Scalar field changes its value even in the </a:t>
            </a:r>
            <a:r>
              <a:rPr lang="en-US" sz="4000" b="1" i="1">
                <a:solidFill>
                  <a:srgbClr val="FFFF00"/>
                </a:solidFill>
              </a:rPr>
              <a:t>present</a:t>
            </a:r>
            <a:r>
              <a:rPr lang="en-US" sz="4000" b="1" i="1">
                <a:solidFill>
                  <a:srgbClr val="33CCFF"/>
                </a:solidFill>
              </a:rPr>
              <a:t> </a:t>
            </a:r>
            <a:r>
              <a:rPr lang="en-US" sz="4000" i="1">
                <a:solidFill>
                  <a:srgbClr val="33CCFF"/>
                </a:solidFill>
              </a:rPr>
              <a:t>cosmological epoch</a:t>
            </a:r>
          </a:p>
          <a:p>
            <a:pPr eaLnBrk="1" hangingPunct="1">
              <a:defRPr/>
            </a:pPr>
            <a:r>
              <a:rPr lang="en-US" sz="4000" i="1">
                <a:solidFill>
                  <a:srgbClr val="33CCFF"/>
                </a:solidFill>
              </a:rPr>
              <a:t>Potential und kinetic energy of cosmon contribute to the energy density of the Universe</a:t>
            </a:r>
          </a:p>
          <a:p>
            <a:pPr eaLnBrk="1" hangingPunct="1">
              <a:defRPr/>
            </a:pPr>
            <a:r>
              <a:rPr lang="en-US" sz="4000" i="1">
                <a:solidFill>
                  <a:srgbClr val="33CCFF"/>
                </a:solidFill>
              </a:rPr>
              <a:t>Time - variable dark energy : </a:t>
            </a:r>
          </a:p>
          <a:p>
            <a:pPr eaLnBrk="1" hangingPunct="1">
              <a:buFontTx/>
              <a:buNone/>
              <a:defRPr/>
            </a:pPr>
            <a:r>
              <a:rPr lang="en-US" sz="4000" i="1">
                <a:solidFill>
                  <a:srgbClr val="33CCFF"/>
                </a:solidFill>
              </a:rPr>
              <a:t>     </a:t>
            </a:r>
            <a:r>
              <a:rPr lang="el-GR" sz="4000" i="1">
                <a:solidFill>
                  <a:srgbClr val="33CCFF"/>
                </a:solidFill>
              </a:rPr>
              <a:t>ρ</a:t>
            </a:r>
            <a:r>
              <a:rPr lang="en-US" sz="4000" i="1" baseline="-25000">
                <a:solidFill>
                  <a:srgbClr val="33CCFF"/>
                </a:solidFill>
              </a:rPr>
              <a:t>h</a:t>
            </a:r>
            <a:r>
              <a:rPr lang="en-US" sz="4000" i="1">
                <a:solidFill>
                  <a:srgbClr val="33CCFF"/>
                </a:solidFill>
              </a:rPr>
              <a:t>(t) decreases with time !</a:t>
            </a:r>
            <a:r>
              <a:rPr lang="en-US" sz="4000" i="1">
                <a:solidFill>
                  <a:srgbClr val="33CC33"/>
                </a:solidFill>
              </a:rPr>
              <a:t>                                  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33CCFF"/>
                </a:solidFill>
                <a:ea typeface="+mj-ea"/>
              </a:rPr>
              <a:t>Evolution of cosmon field</a:t>
            </a:r>
            <a:endParaRPr lang="de-DE">
              <a:solidFill>
                <a:srgbClr val="33CCFF"/>
              </a:solidFill>
              <a:ea typeface="+mj-ea"/>
            </a:endParaRPr>
          </a:p>
        </p:txBody>
      </p:sp>
      <p:sp>
        <p:nvSpPr>
          <p:cNvPr id="78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628775"/>
            <a:ext cx="8064500" cy="50307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>
                <a:solidFill>
                  <a:srgbClr val="33CCFF"/>
                </a:solidFill>
              </a:rPr>
              <a:t>   Field equations</a:t>
            </a:r>
          </a:p>
          <a:p>
            <a:pPr eaLnBrk="1" hangingPunct="1">
              <a:defRPr/>
            </a:pPr>
            <a:endParaRPr lang="en-US" sz="2800">
              <a:solidFill>
                <a:srgbClr val="33CCFF"/>
              </a:solidFill>
            </a:endParaRPr>
          </a:p>
          <a:p>
            <a:pPr eaLnBrk="1" hangingPunct="1">
              <a:defRPr/>
            </a:pPr>
            <a:endParaRPr lang="en-US" sz="2800">
              <a:solidFill>
                <a:srgbClr val="33CCFF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>
                <a:solidFill>
                  <a:srgbClr val="33CCFF"/>
                </a:solidFill>
              </a:rPr>
              <a:t>   Potential  V(</a:t>
            </a:r>
            <a:r>
              <a:rPr lang="el-GR" sz="2800">
                <a:solidFill>
                  <a:srgbClr val="33CCFF"/>
                </a:solidFill>
              </a:rPr>
              <a:t>φ</a:t>
            </a:r>
            <a:r>
              <a:rPr lang="en-US" sz="2800">
                <a:solidFill>
                  <a:srgbClr val="33CCFF"/>
                </a:solidFill>
              </a:rPr>
              <a:t>) determines details of the model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>
              <a:solidFill>
                <a:srgbClr val="33CCFF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>
                <a:solidFill>
                  <a:srgbClr val="33CCFF"/>
                </a:solidFill>
              </a:rPr>
              <a:t>            </a:t>
            </a:r>
            <a:r>
              <a:rPr lang="en-US" sz="3600" b="1"/>
              <a:t>V(</a:t>
            </a:r>
            <a:r>
              <a:rPr lang="el-GR" sz="3600" b="1"/>
              <a:t>φ</a:t>
            </a:r>
            <a:r>
              <a:rPr lang="en-US" sz="3600" b="1"/>
              <a:t>) =M</a:t>
            </a:r>
            <a:r>
              <a:rPr lang="en-US" sz="3600" b="1" baseline="30000"/>
              <a:t>4 </a:t>
            </a:r>
            <a:r>
              <a:rPr lang="en-US" sz="3600" b="1"/>
              <a:t>exp( - </a:t>
            </a:r>
            <a:r>
              <a:rPr lang="el-GR" sz="3600" b="1"/>
              <a:t>αφ</a:t>
            </a:r>
            <a:r>
              <a:rPr lang="en-US" sz="3600" b="1"/>
              <a:t>/M 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>
                <a:solidFill>
                  <a:srgbClr val="33CCFF"/>
                </a:solidFill>
              </a:rPr>
              <a:t>   </a:t>
            </a:r>
            <a:r>
              <a:rPr lang="en-US">
                <a:solidFill>
                  <a:srgbClr val="FFFF00"/>
                </a:solidFill>
              </a:rPr>
              <a:t>for increasing </a:t>
            </a:r>
            <a:r>
              <a:rPr lang="el-GR">
                <a:solidFill>
                  <a:srgbClr val="FFFF00"/>
                </a:solidFill>
              </a:rPr>
              <a:t>φ</a:t>
            </a:r>
            <a:r>
              <a:rPr lang="en-US">
                <a:solidFill>
                  <a:srgbClr val="FFFF00"/>
                </a:solidFill>
              </a:rPr>
              <a:t> the potential decreases     towards zero !</a:t>
            </a:r>
            <a:endParaRPr lang="el-GR">
              <a:solidFill>
                <a:srgbClr val="FFFF00"/>
              </a:solidFill>
            </a:endParaRPr>
          </a:p>
        </p:txBody>
      </p:sp>
      <p:pic>
        <p:nvPicPr>
          <p:cNvPr id="53252" name="Picture 4" descr="fig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1557338"/>
            <a:ext cx="352742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2349500"/>
            <a:ext cx="43910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>
                <a:solidFill>
                  <a:srgbClr val="FFFF00"/>
                </a:solidFill>
                <a:ea typeface="+mj-ea"/>
              </a:rPr>
              <a:t>Cosmon</a:t>
            </a:r>
            <a:endParaRPr lang="de-DE" sz="5400">
              <a:solidFill>
                <a:srgbClr val="FFFF00"/>
              </a:solidFill>
              <a:ea typeface="+mj-ea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i="1">
                <a:solidFill>
                  <a:srgbClr val="33CCFF"/>
                </a:solidFill>
                <a:ea typeface="+mn-ea"/>
              </a:rPr>
              <a:t>Tiny mass</a:t>
            </a:r>
          </a:p>
          <a:p>
            <a:pPr eaLnBrk="1" hangingPunct="1">
              <a:defRPr/>
            </a:pPr>
            <a:endParaRPr lang="en-US" sz="4000" i="1">
              <a:solidFill>
                <a:srgbClr val="33CCFF"/>
              </a:solidFill>
              <a:ea typeface="+mn-ea"/>
            </a:endParaRPr>
          </a:p>
          <a:p>
            <a:pPr eaLnBrk="1" hangingPunct="1">
              <a:defRPr/>
            </a:pPr>
            <a:r>
              <a:rPr lang="en-US" sz="4000" i="1">
                <a:solidFill>
                  <a:srgbClr val="33CCFF"/>
                </a:solidFill>
                <a:ea typeface="+mn-ea"/>
              </a:rPr>
              <a:t>m</a:t>
            </a:r>
            <a:r>
              <a:rPr lang="en-US" sz="4000" i="1" baseline="-25000">
                <a:solidFill>
                  <a:srgbClr val="33CCFF"/>
                </a:solidFill>
                <a:ea typeface="+mn-ea"/>
              </a:rPr>
              <a:t>c</a:t>
            </a:r>
            <a:r>
              <a:rPr lang="en-US" sz="4000" i="1">
                <a:solidFill>
                  <a:srgbClr val="33CCFF"/>
                </a:solidFill>
                <a:ea typeface="+mn-ea"/>
              </a:rPr>
              <a:t> ~ H    (depends on time ! 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4000" i="1">
              <a:solidFill>
                <a:srgbClr val="33CCFF"/>
              </a:solidFill>
              <a:ea typeface="+mn-ea"/>
            </a:endParaRPr>
          </a:p>
          <a:p>
            <a:pPr eaLnBrk="1" hangingPunct="1">
              <a:defRPr/>
            </a:pPr>
            <a:r>
              <a:rPr lang="en-US" sz="4000" i="1">
                <a:solidFill>
                  <a:srgbClr val="33CCFF"/>
                </a:solidFill>
                <a:ea typeface="+mn-ea"/>
              </a:rPr>
              <a:t>New long - range interaction</a:t>
            </a:r>
            <a:endParaRPr lang="de-DE" sz="4000" i="1">
              <a:solidFill>
                <a:srgbClr val="33CCFF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39552" y="1124744"/>
            <a:ext cx="7920880" cy="4176464"/>
          </a:xfrm>
        </p:spPr>
        <p:txBody>
          <a:bodyPr/>
          <a:lstStyle/>
          <a:p>
            <a:pPr marL="514350" indent="-514350"/>
            <a:br>
              <a:rPr lang="en-US" sz="6000" dirty="0">
                <a:solidFill>
                  <a:srgbClr val="FFFF00"/>
                </a:solidFill>
              </a:rPr>
            </a:br>
            <a:r>
              <a:rPr lang="en-US" sz="6000" dirty="0">
                <a:solidFill>
                  <a:srgbClr val="FFFF00"/>
                </a:solidFill>
              </a:rPr>
              <a:t>Fundamental “constants” are not constant</a:t>
            </a:r>
          </a:p>
        </p:txBody>
      </p:sp>
    </p:spTree>
    <p:extLst>
      <p:ext uri="{BB962C8B-B14F-4D97-AF65-F5344CB8AC3E}">
        <p14:creationId xmlns:p14="http://schemas.microsoft.com/office/powerpoint/2010/main" val="310114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33CCFF"/>
                </a:solidFill>
              </a:rPr>
              <a:t>“</a:t>
            </a:r>
            <a:r>
              <a:rPr lang="en-US">
                <a:solidFill>
                  <a:srgbClr val="33CCFF"/>
                </a:solidFill>
              </a:rPr>
              <a:t>Fundamental</a:t>
            </a:r>
            <a:r>
              <a:rPr lang="en-US" altLang="en-US">
                <a:solidFill>
                  <a:srgbClr val="33CCFF"/>
                </a:solidFill>
              </a:rPr>
              <a:t>”</a:t>
            </a:r>
            <a:r>
              <a:rPr lang="en-US">
                <a:solidFill>
                  <a:srgbClr val="33CCFF"/>
                </a:solidFill>
              </a:rPr>
              <a:t> Interactions</a:t>
            </a:r>
            <a:endParaRPr lang="de-DE">
              <a:solidFill>
                <a:srgbClr val="33CCFF"/>
              </a:solidFill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16463" y="1700213"/>
          <a:ext cx="403860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iagramm" r:id="rId4" imgW="4038559" imgH="4526197" progId="MSGraph.Chart.8">
                  <p:embed followColorScheme="full"/>
                </p:oleObj>
              </mc:Choice>
              <mc:Fallback>
                <p:oleObj name="Diagramm" r:id="rId4" imgW="4038559" imgH="4526197" progId="MSGraph.Chart.8">
                  <p:embed followColorScheme="full"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213"/>
                        <a:ext cx="4038600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Diagram 4"/>
          <p:cNvGrpSpPr>
            <a:grpSpLocks noGrp="1" noChangeAspect="1"/>
          </p:cNvGrpSpPr>
          <p:nvPr/>
        </p:nvGrpSpPr>
        <p:grpSpPr bwMode="auto">
          <a:xfrm>
            <a:off x="425450" y="1585913"/>
            <a:ext cx="4032250" cy="4464050"/>
            <a:chOff x="268" y="999"/>
            <a:chExt cx="2540" cy="2812"/>
          </a:xfrm>
        </p:grpSpPr>
        <p:sp>
          <p:nvSpPr>
            <p:cNvPr id="2" name="AutoShape 5"/>
            <p:cNvSpPr>
              <a:spLocks noChangeAspect="1" noChangeArrowheads="1" noTextEdit="1"/>
            </p:cNvSpPr>
            <p:nvPr/>
          </p:nvSpPr>
          <p:spPr bwMode="auto">
            <a:xfrm>
              <a:off x="268" y="999"/>
              <a:ext cx="2540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" name="_s1029"/>
            <p:cNvSpPr>
              <a:spLocks noChangeArrowheads="1" noTextEdit="1"/>
            </p:cNvSpPr>
            <p:nvPr/>
          </p:nvSpPr>
          <p:spPr bwMode="auto">
            <a:xfrm>
              <a:off x="1062" y="1567"/>
              <a:ext cx="953" cy="953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6" name="_s1030"/>
            <p:cNvSpPr>
              <a:spLocks noChangeArrowheads="1"/>
            </p:cNvSpPr>
            <p:nvPr/>
          </p:nvSpPr>
          <p:spPr bwMode="auto">
            <a:xfrm>
              <a:off x="1412" y="1234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4" name="_s1031"/>
            <p:cNvSpPr>
              <a:spLocks noChangeArrowheads="1" noTextEdit="1"/>
            </p:cNvSpPr>
            <p:nvPr/>
          </p:nvSpPr>
          <p:spPr bwMode="auto">
            <a:xfrm>
              <a:off x="1375" y="2110"/>
              <a:ext cx="953" cy="95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8" name="_s1032"/>
            <p:cNvSpPr>
              <a:spLocks noChangeArrowheads="1"/>
            </p:cNvSpPr>
            <p:nvPr/>
          </p:nvSpPr>
          <p:spPr bwMode="auto">
            <a:xfrm>
              <a:off x="2346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5" name="_s1033"/>
            <p:cNvSpPr>
              <a:spLocks noChangeArrowheads="1" noTextEdit="1"/>
            </p:cNvSpPr>
            <p:nvPr/>
          </p:nvSpPr>
          <p:spPr bwMode="auto">
            <a:xfrm>
              <a:off x="748" y="2109"/>
              <a:ext cx="953" cy="95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4699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40" name="_s1034"/>
            <p:cNvSpPr>
              <a:spLocks noChangeArrowheads="1"/>
            </p:cNvSpPr>
            <p:nvPr/>
          </p:nvSpPr>
          <p:spPr bwMode="auto">
            <a:xfrm>
              <a:off x="477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</p:grpSp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447675" y="1720850"/>
            <a:ext cx="405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effectLst/>
              <a:latin typeface="Arial" charset="0"/>
            </a:endParaRP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755650" y="1628775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Strong, electromagnetic, weak</a:t>
            </a:r>
          </a:p>
          <a:p>
            <a:r>
              <a:rPr lang="en-US" sz="1800">
                <a:effectLst/>
                <a:latin typeface="Arial" charset="0"/>
              </a:rPr>
              <a:t>interactions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900113" y="53006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gravitation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2339975" y="5300663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cosmodynamics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580063" y="1773238"/>
            <a:ext cx="24479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On astronomical </a:t>
            </a:r>
          </a:p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length scales:</a:t>
            </a:r>
          </a:p>
          <a:p>
            <a:endParaRPr lang="en-US" sz="2400">
              <a:solidFill>
                <a:srgbClr val="33CCFF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graviton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+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cosmon</a:t>
            </a:r>
            <a:endParaRPr lang="de-DE"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Time varying constants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not difficult to obtain quintessence potentials from higher dimensional or string theories</a:t>
            </a:r>
          </a:p>
          <a:p>
            <a:r>
              <a:rPr lang="en-US" dirty="0"/>
              <a:t>Exponential form rather generic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( after </a:t>
            </a:r>
            <a:r>
              <a:rPr lang="en-US" dirty="0" err="1"/>
              <a:t>Weyl</a:t>
            </a:r>
            <a:r>
              <a:rPr lang="en-US" dirty="0"/>
              <a:t> scaling)</a:t>
            </a:r>
          </a:p>
          <a:p>
            <a:r>
              <a:rPr lang="en-US" dirty="0"/>
              <a:t>But most models show </a:t>
            </a:r>
            <a:r>
              <a:rPr lang="en-US" dirty="0">
                <a:solidFill>
                  <a:srgbClr val="FFFF00"/>
                </a:solidFill>
              </a:rPr>
              <a:t>too strong </a:t>
            </a:r>
            <a:r>
              <a:rPr lang="en-US" dirty="0"/>
              <a:t>time dependence of fundamental constants !</a:t>
            </a:r>
            <a:endParaRPr lang="de-D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/>
          <p:cNvPicPr>
            <a:picLocks noChangeAspect="1" noChangeArrowheads="1"/>
          </p:cNvPicPr>
          <p:nvPr/>
        </p:nvPicPr>
        <p:blipFill>
          <a:blip r:embed="rId3" cstate="print"/>
          <a:srcRect l="16780" t="3125" r="16780" b="3125"/>
          <a:stretch>
            <a:fillRect/>
          </a:stretch>
        </p:blipFill>
        <p:spPr bwMode="auto">
          <a:xfrm>
            <a:off x="1042988" y="1341438"/>
            <a:ext cx="5008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137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75613" cy="922337"/>
          </a:xfrm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</a:rPr>
              <a:t>primordial abundances </a:t>
            </a:r>
            <a:br>
              <a:rPr lang="en-US" sz="4000">
                <a:solidFill>
                  <a:srgbClr val="33CCFF"/>
                </a:solidFill>
              </a:rPr>
            </a:br>
            <a:r>
              <a:rPr lang="en-US" sz="4000">
                <a:solidFill>
                  <a:srgbClr val="33CCFF"/>
                </a:solidFill>
              </a:rPr>
              <a:t>for three GUT models</a:t>
            </a:r>
            <a:endParaRPr lang="de-DE" sz="4000">
              <a:solidFill>
                <a:srgbClr val="33CCFF"/>
              </a:solidFill>
            </a:endParaRPr>
          </a:p>
        </p:txBody>
      </p:sp>
      <p:sp>
        <p:nvSpPr>
          <p:cNvPr id="741380" name="Text Box 4"/>
          <p:cNvSpPr txBox="1">
            <a:spLocks noChangeArrowheads="1"/>
          </p:cNvSpPr>
          <p:nvPr/>
        </p:nvSpPr>
        <p:spPr bwMode="auto">
          <a:xfrm>
            <a:off x="7092950" y="5445125"/>
            <a:ext cx="16033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T.Dent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S.Stern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1" name="Text Box 5"/>
          <p:cNvSpPr txBox="1">
            <a:spLocks noChangeArrowheads="1"/>
          </p:cNvSpPr>
          <p:nvPr/>
        </p:nvSpPr>
        <p:spPr bwMode="auto">
          <a:xfrm>
            <a:off x="6300788" y="1484313"/>
            <a:ext cx="2520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 observations : 1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</a:p>
        </p:txBody>
      </p:sp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303213" y="2071688"/>
            <a:ext cx="663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3" name="Text Box 7"/>
          <p:cNvSpPr txBox="1">
            <a:spLocks noChangeArrowheads="1"/>
          </p:cNvSpPr>
          <p:nvPr/>
        </p:nvSpPr>
        <p:spPr bwMode="auto">
          <a:xfrm>
            <a:off x="376238" y="3440113"/>
            <a:ext cx="496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395288" y="5300663"/>
            <a:ext cx="511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75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ext Box 2"/>
          <p:cNvSpPr txBox="1">
            <a:spLocks noChangeArrowheads="1"/>
          </p:cNvSpPr>
          <p:nvPr/>
        </p:nvSpPr>
        <p:spPr bwMode="auto">
          <a:xfrm>
            <a:off x="179388" y="908050"/>
            <a:ext cx="88566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/>
              </a:rPr>
              <a:t>      Time variation of coupling constants </a:t>
            </a: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    must be tiny   –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would be of very high significance !</a:t>
            </a:r>
          </a:p>
          <a:p>
            <a:endParaRPr lang="en-US" sz="3600" dirty="0">
              <a:effectLst/>
            </a:endParaRPr>
          </a:p>
          <a:p>
            <a:r>
              <a:rPr lang="en-US" sz="3600" dirty="0">
                <a:solidFill>
                  <a:srgbClr val="FF0000"/>
                </a:solidFill>
                <a:effectLst/>
              </a:rPr>
              <a:t>   </a:t>
            </a:r>
          </a:p>
          <a:p>
            <a:r>
              <a:rPr lang="en-US" sz="4000" i="1" dirty="0">
                <a:effectLst/>
              </a:rPr>
              <a:t>    Possible signal for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338019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075240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Fifth force</a:t>
            </a:r>
          </a:p>
        </p:txBody>
      </p:sp>
    </p:spTree>
    <p:extLst>
      <p:ext uri="{BB962C8B-B14F-4D97-AF65-F5344CB8AC3E}">
        <p14:creationId xmlns:p14="http://schemas.microsoft.com/office/powerpoint/2010/main" val="765081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Fifth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sz="2800" dirty="0"/>
              <a:t>coupling strength </a:t>
            </a:r>
          </a:p>
          <a:p>
            <a:pPr marL="0" indent="0">
              <a:buNone/>
            </a:pPr>
            <a:r>
              <a:rPr lang="en-US" sz="2800" dirty="0"/>
              <a:t>  </a:t>
            </a:r>
          </a:p>
          <a:p>
            <a:r>
              <a:rPr lang="en-US" sz="2800" dirty="0"/>
              <a:t>range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m ∼ H     : long range    ( dynamical dark energy)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m ≫ H   : short range   ( dark matter )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/>
              <a:t>concentrate on long range </a:t>
            </a:r>
            <a:r>
              <a:rPr lang="mr-IN" sz="2800" dirty="0"/>
              <a:t>–</a:t>
            </a:r>
            <a:r>
              <a:rPr lang="en-US" sz="2800" dirty="0"/>
              <a:t> effectively massless scalar   for earth, solar system, galaxies, black holes, laboratory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63" y="1409977"/>
            <a:ext cx="846983" cy="795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420888"/>
            <a:ext cx="586258" cy="730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082" y="1681451"/>
            <a:ext cx="2392903" cy="14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Differential acceleration </a:t>
            </a:r>
            <a:r>
              <a:rPr lang="el-GR" dirty="0">
                <a:solidFill>
                  <a:srgbClr val="33CCFF"/>
                </a:solidFill>
              </a:rPr>
              <a:t>η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For unified theories ( GUT ) :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4433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775" y="2689290"/>
            <a:ext cx="8713092" cy="128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339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393" y="4413760"/>
            <a:ext cx="459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231775" y="5503863"/>
            <a:ext cx="585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folHlink"/>
                </a:solidFill>
                <a:effectLst/>
              </a:rPr>
              <a:t>Q : time dependence of other parameters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351588" y="4437063"/>
            <a:ext cx="1579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η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=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Δ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a/2a</a:t>
            </a: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70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76327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/>
              </a:rPr>
              <a:t>Link between time variation of  </a:t>
            </a:r>
            <a:r>
              <a:rPr lang="el-GR" dirty="0">
                <a:solidFill>
                  <a:srgbClr val="FFFF00"/>
                </a:solidFill>
                <a:effectLst/>
              </a:rPr>
              <a:t>α</a:t>
            </a:r>
            <a:endParaRPr lang="en-US" dirty="0">
              <a:solidFill>
                <a:srgbClr val="FFFF00"/>
              </a:solidFill>
              <a:effectLst/>
            </a:endParaRPr>
          </a:p>
          <a:p>
            <a:endParaRPr lang="en-US" dirty="0">
              <a:solidFill>
                <a:srgbClr val="FFFF00"/>
              </a:solidFill>
              <a:effectLst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</a:rPr>
              <a:t>  and violation of equivalence principle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33CC33"/>
                </a:solidFill>
                <a:effectLst/>
              </a:rPr>
              <a:t>     </a:t>
            </a:r>
            <a:r>
              <a:rPr lang="en-US" sz="3600" dirty="0">
                <a:effectLst/>
              </a:rPr>
              <a:t>typically  :  </a:t>
            </a:r>
            <a:r>
              <a:rPr lang="el-GR" sz="3600" dirty="0">
                <a:effectLst/>
              </a:rPr>
              <a:t>η</a:t>
            </a:r>
            <a:r>
              <a:rPr lang="en-US" sz="3600" dirty="0">
                <a:effectLst/>
              </a:rPr>
              <a:t> = 10</a:t>
            </a:r>
            <a:r>
              <a:rPr lang="en-US" sz="3600" baseline="30000" dirty="0">
                <a:effectLst/>
              </a:rPr>
              <a:t>-14  </a:t>
            </a:r>
          </a:p>
          <a:p>
            <a:endParaRPr lang="en-US" sz="3600" baseline="30000" dirty="0">
              <a:effectLst/>
            </a:endParaRPr>
          </a:p>
          <a:p>
            <a:r>
              <a:rPr lang="en-US" sz="3600" baseline="30000" dirty="0">
                <a:effectLst/>
              </a:rPr>
              <a:t>             if  time variation of </a:t>
            </a:r>
            <a:r>
              <a:rPr lang="el-GR" sz="3600" baseline="30000" dirty="0">
                <a:effectLst/>
              </a:rPr>
              <a:t>α</a:t>
            </a:r>
            <a:r>
              <a:rPr lang="en-US" sz="3600" baseline="30000" dirty="0">
                <a:effectLst/>
              </a:rPr>
              <a:t> </a:t>
            </a:r>
          </a:p>
          <a:p>
            <a:r>
              <a:rPr lang="en-US" sz="3600" baseline="30000" dirty="0">
                <a:effectLst/>
              </a:rPr>
              <a:t>             near </a:t>
            </a:r>
            <a:r>
              <a:rPr lang="en-US" sz="3600" baseline="30000" dirty="0" err="1">
                <a:effectLst/>
              </a:rPr>
              <a:t>Oklo</a:t>
            </a:r>
            <a:r>
              <a:rPr lang="en-US" sz="3600" baseline="30000" dirty="0">
                <a:effectLst/>
              </a:rPr>
              <a:t> upper bound</a:t>
            </a:r>
            <a:r>
              <a:rPr lang="en-US" sz="3600" dirty="0">
                <a:effectLst/>
              </a:rPr>
              <a:t> </a:t>
            </a:r>
            <a:endParaRPr lang="en-US" sz="3600" baseline="30000" dirty="0">
              <a:effectLst/>
            </a:endParaRPr>
          </a:p>
          <a:p>
            <a:endParaRPr lang="en-US" sz="3600" baseline="30000" dirty="0">
              <a:effectLst/>
            </a:endParaRPr>
          </a:p>
          <a:p>
            <a:endParaRPr lang="en-US" sz="3600" baseline="30000" dirty="0">
              <a:solidFill>
                <a:srgbClr val="33CC33"/>
              </a:solidFill>
              <a:effectLst/>
            </a:endParaRPr>
          </a:p>
          <a:p>
            <a:r>
              <a:rPr lang="en-US" sz="3600" baseline="30000" dirty="0">
                <a:solidFill>
                  <a:srgbClr val="33CC33"/>
                </a:solidFill>
                <a:effectLst/>
              </a:rPr>
              <a:t>   </a:t>
            </a:r>
            <a:r>
              <a:rPr lang="en-US" sz="4000" baseline="30000" dirty="0">
                <a:solidFill>
                  <a:srgbClr val="FFFF00"/>
                </a:solidFill>
                <a:effectLst/>
              </a:rPr>
              <a:t> ( MICROSCOPE , …)</a:t>
            </a:r>
            <a:r>
              <a:rPr lang="en-US" sz="4000" dirty="0">
                <a:solidFill>
                  <a:srgbClr val="FFFF00"/>
                </a:solidFill>
                <a:effectLst/>
              </a:rPr>
              <a:t> </a:t>
            </a:r>
            <a:endParaRPr lang="el-GR" sz="4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658435" name="Picture 3"/>
          <p:cNvPicPr>
            <a:picLocks noChangeAspect="1" noChangeArrowheads="1"/>
          </p:cNvPicPr>
          <p:nvPr/>
        </p:nvPicPr>
        <p:blipFill>
          <a:blip r:embed="rId3" cstate="print"/>
          <a:srcRect l="20476" t="9636" r="19727" b="15538"/>
          <a:stretch>
            <a:fillRect/>
          </a:stretch>
        </p:blipFill>
        <p:spPr bwMode="auto">
          <a:xfrm>
            <a:off x="6012160" y="4005064"/>
            <a:ext cx="25542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6399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Cosmon coupling to atoms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Tiny !!!</a:t>
            </a:r>
          </a:p>
          <a:p>
            <a:r>
              <a:rPr lang="en-US" sz="2800"/>
              <a:t>Substantially weaker than gravity.</a:t>
            </a:r>
          </a:p>
          <a:p>
            <a:r>
              <a:rPr lang="en-US" sz="2800"/>
              <a:t>Non-universal couplings bounded by tests</a:t>
            </a:r>
          </a:p>
          <a:p>
            <a:pPr>
              <a:buFont typeface="Wingdings" pitchFamily="2" charset="2"/>
              <a:buNone/>
            </a:pPr>
            <a:r>
              <a:rPr lang="en-US" sz="2800"/>
              <a:t>    of equivalence principle.</a:t>
            </a:r>
          </a:p>
          <a:p>
            <a:r>
              <a:rPr lang="en-US" sz="2800"/>
              <a:t>Universal coupling bounded by tests of Brans-Dicke parameter </a:t>
            </a:r>
            <a:r>
              <a:rPr lang="el-GR" sz="2800"/>
              <a:t>ω</a:t>
            </a:r>
            <a:r>
              <a:rPr lang="en-US" sz="2800"/>
              <a:t> in solar system.</a:t>
            </a:r>
            <a:endParaRPr lang="el-GR" sz="2800"/>
          </a:p>
          <a:p>
            <a:r>
              <a:rPr lang="en-US" sz="2800"/>
              <a:t>Only very small influence on cosmology.</a:t>
            </a:r>
          </a:p>
          <a:p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400"/>
              <a:t>( All this assumes validity of linear approximation )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501127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atom </a:t>
            </a:r>
            <a:r>
              <a:rPr lang="mr-IN" dirty="0"/>
              <a:t>–</a:t>
            </a:r>
            <a:r>
              <a:rPr lang="en-US" dirty="0"/>
              <a:t> scalar coupling much weaker than gravity?</a:t>
            </a:r>
          </a:p>
          <a:p>
            <a:r>
              <a:rPr lang="en-US" dirty="0"/>
              <a:t>Why is scalar (almost) massless despite the presence of quantum fluctuations ?</a:t>
            </a:r>
          </a:p>
        </p:txBody>
      </p:sp>
    </p:spTree>
    <p:extLst>
      <p:ext uri="{BB962C8B-B14F-4D97-AF65-F5344CB8AC3E}">
        <p14:creationId xmlns:p14="http://schemas.microsoft.com/office/powerpoint/2010/main" val="88166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258888" y="1679575"/>
            <a:ext cx="66262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effectLst/>
              </a:rPr>
              <a:t>Have  coupling constants in the 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      very early Universe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other values than today ?</a:t>
            </a:r>
            <a:endParaRPr lang="de-DE" sz="3600" i="1" dirty="0">
              <a:solidFill>
                <a:srgbClr val="FFFF00"/>
              </a:solidFill>
              <a:effectLst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08400" y="4868863"/>
            <a:ext cx="154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effectLst/>
              </a:rPr>
              <a:t>Yes !</a:t>
            </a:r>
            <a:endParaRPr lang="de-DE" sz="54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3777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Spontaneously broken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scale symmetry</a:t>
            </a:r>
          </a:p>
        </p:txBody>
      </p:sp>
    </p:spTree>
    <p:extLst>
      <p:ext uri="{BB962C8B-B14F-4D97-AF65-F5344CB8AC3E}">
        <p14:creationId xmlns:p14="http://schemas.microsoft.com/office/powerpoint/2010/main" val="1530085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980728"/>
            <a:ext cx="8229600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scale symmetry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4221088"/>
            <a:ext cx="756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intrinsic length or mass scale present</a:t>
            </a:r>
          </a:p>
        </p:txBody>
      </p:sp>
    </p:spTree>
    <p:extLst>
      <p:ext uri="{BB962C8B-B14F-4D97-AF65-F5344CB8AC3E}">
        <p14:creationId xmlns:p14="http://schemas.microsoft.com/office/powerpoint/2010/main" val="738437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90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 even if </a:t>
            </a:r>
            <a:r>
              <a:rPr lang="el-GR" dirty="0">
                <a:solidFill>
                  <a:srgbClr val="FFFF00"/>
                </a:solidFill>
              </a:rPr>
              <a:t> χ</a:t>
            </a:r>
            <a:r>
              <a:rPr lang="en-US" dirty="0">
                <a:solidFill>
                  <a:srgbClr val="FFFF00"/>
                </a:solidFill>
              </a:rPr>
              <a:t> changes with time.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parameters with mass are </a:t>
            </a:r>
          </a:p>
          <a:p>
            <a:r>
              <a:rPr lang="en-US" sz="2800" dirty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241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3212976"/>
            <a:ext cx="7488832" cy="252028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Classical scale symmetry with gravity: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parameters with mass are </a:t>
            </a:r>
          </a:p>
          <a:p>
            <a:r>
              <a:rPr lang="en-US" sz="2800" dirty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346454"/>
            <a:ext cx="4191620" cy="8383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248" y="4552251"/>
            <a:ext cx="188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Fujii</a:t>
            </a:r>
            <a:r>
              <a:rPr lang="en-US" sz="2400" i="1" dirty="0"/>
              <a:t>, Zee</a:t>
            </a:r>
          </a:p>
        </p:txBody>
      </p:sp>
    </p:spTree>
    <p:extLst>
      <p:ext uri="{BB962C8B-B14F-4D97-AF65-F5344CB8AC3E}">
        <p14:creationId xmlns:p14="http://schemas.microsoft.com/office/powerpoint/2010/main" val="4227294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616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gravity: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Higgs </a:t>
            </a:r>
            <a:r>
              <a:rPr lang="en-US" sz="2800" dirty="0" err="1">
                <a:solidFill>
                  <a:srgbClr val="FFFF00"/>
                </a:solidFill>
              </a:rPr>
              <a:t>vev</a:t>
            </a:r>
            <a:r>
              <a:rPr lang="en-US" sz="28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electron mass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QCD, 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proton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1292190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the </a:t>
            </a:r>
            <a:r>
              <a:rPr lang="en-US" sz="2800" dirty="0">
                <a:solidFill>
                  <a:srgbClr val="FFFF00"/>
                </a:solidFill>
              </a:rPr>
              <a:t>quantum effective action</a:t>
            </a:r>
          </a:p>
          <a:p>
            <a:r>
              <a:rPr lang="en-US" sz="2800" dirty="0"/>
              <a:t>all parameters with mass are </a:t>
            </a:r>
          </a:p>
          <a:p>
            <a:r>
              <a:rPr lang="en-US" sz="2800" dirty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570" y="5775324"/>
            <a:ext cx="15875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301143"/>
            <a:ext cx="15875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9456"/>
          <a:stretch/>
        </p:blipFill>
        <p:spPr>
          <a:xfrm>
            <a:off x="3171986" y="3041848"/>
            <a:ext cx="3376091" cy="83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511" y="4230876"/>
            <a:ext cx="1861279" cy="775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973" y="5673724"/>
            <a:ext cx="1955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1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4043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187287"/>
            <a:ext cx="2806700" cy="7493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5049491"/>
            <a:ext cx="2870200" cy="80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564824"/>
            <a:ext cx="2880320" cy="1769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92252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scale </a:t>
            </a:r>
          </a:p>
          <a:p>
            <a:r>
              <a:rPr lang="en-US" dirty="0">
                <a:solidFill>
                  <a:srgbClr val="FFFF00"/>
                </a:solidFill>
              </a:rPr>
              <a:t>transformation :</a:t>
            </a:r>
          </a:p>
        </p:txBody>
      </p:sp>
    </p:spTree>
    <p:extLst>
      <p:ext uri="{BB962C8B-B14F-4D97-AF65-F5344CB8AC3E}">
        <p14:creationId xmlns:p14="http://schemas.microsoft.com/office/powerpoint/2010/main" val="1870001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atom </a:t>
            </a:r>
            <a:r>
              <a:rPr lang="mr-IN" dirty="0"/>
              <a:t>–</a:t>
            </a:r>
            <a:r>
              <a:rPr lang="en-US" dirty="0"/>
              <a:t> scalar coupling much weaker than gravity?</a:t>
            </a:r>
          </a:p>
          <a:p>
            <a:r>
              <a:rPr lang="en-US" dirty="0"/>
              <a:t>Why is scalar (almost) massless despite the presence of quantum fluctuations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4797152"/>
            <a:ext cx="7495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Scale symmetry explains both massless</a:t>
            </a:r>
          </a:p>
          <a:p>
            <a:r>
              <a:rPr lang="en-US" i="1" dirty="0">
                <a:solidFill>
                  <a:srgbClr val="FFFF00"/>
                </a:solidFill>
              </a:rPr>
              <a:t>scalar field and vanishing couplings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40770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93482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9750" y="2565400"/>
            <a:ext cx="8388350" cy="212365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effectLst/>
              </a:rPr>
              <a:t>Masses and coupling constants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are determined by properties 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of </a:t>
            </a:r>
            <a:r>
              <a:rPr lang="en-US" sz="4400" b="1" i="1" dirty="0">
                <a:solidFill>
                  <a:srgbClr val="FF0000"/>
                </a:solidFill>
                <a:effectLst/>
              </a:rPr>
              <a:t>vacuum</a:t>
            </a:r>
            <a:r>
              <a:rPr lang="en-US" sz="4400" i="1" dirty="0">
                <a:solidFill>
                  <a:srgbClr val="FF0000"/>
                </a:solidFill>
                <a:effectLst/>
              </a:rPr>
              <a:t> !</a:t>
            </a:r>
            <a:endParaRPr lang="de-DE" sz="4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63575" y="6102350"/>
            <a:ext cx="6618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ffectLst/>
              </a:rPr>
              <a:t>Similar to Maxwell – equations in matter</a:t>
            </a:r>
            <a:endParaRPr lang="de-DE" dirty="0">
              <a:effectLst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Fundamental couplings in quantum field theory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6856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Approximate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413444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Slowly running couplings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close to fixed points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852936"/>
            <a:ext cx="3937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Simple mechanism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tiny </a:t>
            </a:r>
            <a:r>
              <a:rPr lang="en-US" dirty="0" err="1">
                <a:solidFill>
                  <a:srgbClr val="33CCFF"/>
                </a:solidFill>
              </a:rPr>
              <a:t>cosmon</a:t>
            </a:r>
            <a:r>
              <a:rPr lang="en-US" dirty="0">
                <a:solidFill>
                  <a:srgbClr val="33CCFF"/>
                </a:solidFill>
              </a:rPr>
              <a:t> - atom couplings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81947"/>
          </a:xfrm>
        </p:spPr>
        <p:txBody>
          <a:bodyPr/>
          <a:lstStyle/>
          <a:p>
            <a:r>
              <a:rPr lang="en-US" dirty="0"/>
              <a:t>asymptotic approach to fixed point for dimensionless couplings and mass ratios</a:t>
            </a:r>
          </a:p>
          <a:p>
            <a:r>
              <a:rPr lang="en-US" dirty="0"/>
              <a:t>at fixed point : no </a:t>
            </a:r>
            <a:r>
              <a:rPr lang="en-US" dirty="0" err="1"/>
              <a:t>cosmon</a:t>
            </a:r>
            <a:r>
              <a:rPr lang="en-US" dirty="0"/>
              <a:t> coupling to atoms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time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fundamental </a:t>
            </a:r>
            <a:r>
              <a:rPr lang="de-DE" dirty="0" err="1"/>
              <a:t>constants</a:t>
            </a:r>
            <a:endParaRPr lang="de-DE" dirty="0"/>
          </a:p>
          <a:p>
            <a:r>
              <a:rPr lang="en-US" dirty="0"/>
              <a:t>very near fixed point : tiny coupling</a:t>
            </a:r>
          </a:p>
          <a:p>
            <a:r>
              <a:rPr lang="en-US" sz="4000" dirty="0">
                <a:solidFill>
                  <a:srgbClr val="FFFF00"/>
                </a:solidFill>
              </a:rPr>
              <a:t>how small ? </a:t>
            </a:r>
          </a:p>
        </p:txBody>
      </p:sp>
    </p:spTree>
    <p:extLst>
      <p:ext uri="{BB962C8B-B14F-4D97-AF65-F5344CB8AC3E}">
        <p14:creationId xmlns:p14="http://schemas.microsoft.com/office/powerpoint/2010/main" val="4294358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D161-9036-314F-856C-23733245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Simple mechanism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very light scalar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D93-4987-2F46-8EDB-A5DB76D7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Exact scale symmetry :                                   massless Goldstone boson</a:t>
            </a:r>
          </a:p>
          <a:p>
            <a:endParaRPr lang="en-US" dirty="0"/>
          </a:p>
          <a:p>
            <a:r>
              <a:rPr lang="en-US" dirty="0"/>
              <a:t>Approximate scale symmetry :                                very light pseudo-Goldstone boson</a:t>
            </a:r>
          </a:p>
        </p:txBody>
      </p:sp>
    </p:spTree>
    <p:extLst>
      <p:ext uri="{BB962C8B-B14F-4D97-AF65-F5344CB8AC3E}">
        <p14:creationId xmlns:p14="http://schemas.microsoft.com/office/powerpoint/2010/main" val="2161527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</a:t>
            </a:r>
            <a:r>
              <a:rPr lang="en-US"/>
              <a:t>play a </a:t>
            </a:r>
            <a:r>
              <a:rPr lang="en-US" dirty="0"/>
              <a:t>role for cosmology ?</a:t>
            </a:r>
          </a:p>
        </p:txBody>
      </p:sp>
    </p:spTree>
    <p:extLst>
      <p:ext uri="{BB962C8B-B14F-4D97-AF65-F5344CB8AC3E}">
        <p14:creationId xmlns:p14="http://schemas.microsoft.com/office/powerpoint/2010/main" val="2575107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3563938" y="4581525"/>
            <a:ext cx="25923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833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482968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/>
              <a:t>if  UV fixed point exists :</a:t>
            </a:r>
          </a:p>
          <a:p>
            <a:pPr>
              <a:defRPr/>
            </a:pPr>
            <a:endParaRPr lang="de-DE"/>
          </a:p>
          <a:p>
            <a:pPr>
              <a:buFont typeface="Wingdings" pitchFamily="2" charset="2"/>
              <a:buNone/>
              <a:defRPr/>
            </a:pPr>
            <a:r>
              <a:rPr lang="de-DE" sz="4000" i="1">
                <a:solidFill>
                  <a:srgbClr val="FFFF00"/>
                </a:solidFill>
              </a:rPr>
              <a:t>quantum gravity is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>
                <a:solidFill>
                  <a:srgbClr val="FFFF00"/>
                </a:solidFill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205306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79DCFF"/>
                </a:solidFill>
              </a:rPr>
              <a:t>a prediction…</a:t>
            </a:r>
            <a:endParaRPr lang="de-DE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19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  <p:extLst>
      <p:ext uri="{BB962C8B-B14F-4D97-AF65-F5344CB8AC3E}">
        <p14:creationId xmlns:p14="http://schemas.microsoft.com/office/powerpoint/2010/main" val="413067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002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Standard model of particle physics :</a:t>
            </a:r>
            <a:endParaRPr lang="de-DE" sz="40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>
              <a:buNone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Electroweak gauge symmetry is spontaneously broken by expectation value of Higgs scalar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 Quark and lepton masses proportional to value of Higgs scalar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78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  <p:extLst>
      <p:ext uri="{BB962C8B-B14F-4D97-AF65-F5344CB8AC3E}">
        <p14:creationId xmlns:p14="http://schemas.microsoft.com/office/powerpoint/2010/main" val="1093715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>
                <a:solidFill>
                  <a:srgbClr val="FFFF00"/>
                </a:solidFill>
              </a:rPr>
              <a:t>μ</a:t>
            </a:r>
            <a:endParaRPr lang="en-US" sz="280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Nucleon and electron mass proportional to dynamical Planck mass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Neutrino mass has different dependence on scalar field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5411788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992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pPr>
              <a:defRPr/>
            </a:pPr>
            <a:r>
              <a:rPr lang="de-DE" sz="4000">
                <a:solidFill>
                  <a:srgbClr val="33CCFF"/>
                </a:solidFill>
              </a:rPr>
              <a:t>Cosmological solution :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de-DE" sz="2800" dirty="0" err="1"/>
              <a:t>Dimensionless</a:t>
            </a:r>
            <a:r>
              <a:rPr lang="de-DE" sz="2800" dirty="0"/>
              <a:t> </a:t>
            </a:r>
            <a:r>
              <a:rPr lang="de-DE" sz="2800" dirty="0" err="1"/>
              <a:t>functions</a:t>
            </a:r>
            <a:r>
              <a:rPr lang="de-DE" sz="2800" dirty="0"/>
              <a:t> </a:t>
            </a:r>
            <a:r>
              <a:rPr lang="de-DE" sz="2800" dirty="0" err="1"/>
              <a:t>as</a:t>
            </a:r>
            <a:r>
              <a:rPr lang="de-DE" sz="2800" dirty="0"/>
              <a:t> B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800" dirty="0"/>
              <a:t>    </a:t>
            </a:r>
            <a:r>
              <a:rPr lang="de-DE" sz="2800" dirty="0" err="1"/>
              <a:t>depend</a:t>
            </a:r>
            <a:r>
              <a:rPr lang="de-DE" sz="2800" dirty="0"/>
              <a:t> </a:t>
            </a:r>
            <a:r>
              <a:rPr lang="de-DE" sz="2800" dirty="0" err="1"/>
              <a:t>only</a:t>
            </a:r>
            <a:r>
              <a:rPr lang="de-DE" sz="2800" dirty="0"/>
              <a:t> on </a:t>
            </a:r>
            <a:r>
              <a:rPr lang="de-DE" sz="2800" dirty="0" err="1"/>
              <a:t>ratio</a:t>
            </a:r>
            <a:r>
              <a:rPr lang="de-DE" sz="2800" dirty="0"/>
              <a:t> </a:t>
            </a:r>
            <a:r>
              <a:rPr lang="el-GR" sz="2800" dirty="0"/>
              <a:t>μ</a:t>
            </a:r>
            <a:r>
              <a:rPr lang="en-US" sz="2800" dirty="0"/>
              <a:t>/</a:t>
            </a:r>
            <a:r>
              <a:rPr lang="el-GR" sz="2800" dirty="0"/>
              <a:t>χ</a:t>
            </a:r>
            <a:r>
              <a:rPr lang="en-US" sz="2800" dirty="0"/>
              <a:t> .</a:t>
            </a:r>
          </a:p>
          <a:p>
            <a:pPr>
              <a:defRPr/>
            </a:pPr>
            <a:r>
              <a:rPr lang="en-US" sz="2800" dirty="0"/>
              <a:t>IR:   μ→0   , </a:t>
            </a:r>
            <a:r>
              <a:rPr lang="el-GR" sz="2800" dirty="0"/>
              <a:t>χ→∞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UV:  </a:t>
            </a:r>
            <a:r>
              <a:rPr lang="el-GR" sz="2800" dirty="0"/>
              <a:t>μ→∞</a:t>
            </a:r>
            <a:r>
              <a:rPr lang="en-US" sz="2800" dirty="0"/>
              <a:t>  , </a:t>
            </a:r>
            <a:r>
              <a:rPr lang="el-GR" sz="2800" dirty="0"/>
              <a:t>χ→</a:t>
            </a:r>
            <a:r>
              <a:rPr lang="en-US" sz="2800" dirty="0"/>
              <a:t>0</a:t>
            </a:r>
          </a:p>
          <a:p>
            <a:pPr>
              <a:defRPr/>
            </a:pPr>
            <a:endParaRPr lang="en-US" sz="2800" dirty="0"/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Cosmology makes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crossover between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fixed points by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variation of </a:t>
            </a:r>
            <a:r>
              <a:rPr lang="el-GR" sz="2800" b="1" dirty="0">
                <a:solidFill>
                  <a:srgbClr val="FFFF00"/>
                </a:solidFill>
              </a:rPr>
              <a:t>χ</a:t>
            </a:r>
            <a:r>
              <a:rPr lang="en-US" sz="2800" b="1" dirty="0">
                <a:solidFill>
                  <a:srgbClr val="FFFF00"/>
                </a:solidFill>
              </a:rPr>
              <a:t> .</a:t>
            </a:r>
            <a:endParaRPr lang="de-DE" sz="2800" b="1" dirty="0">
              <a:solidFill>
                <a:srgbClr val="FFFF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447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play a role for cosmology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414908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answer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52292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   likely</a:t>
            </a:r>
          </a:p>
        </p:txBody>
      </p:sp>
    </p:spTree>
    <p:extLst>
      <p:ext uri="{BB962C8B-B14F-4D97-AF65-F5344CB8AC3E}">
        <p14:creationId xmlns:p14="http://schemas.microsoft.com/office/powerpoint/2010/main" val="3679811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Scalar force in cosmology can arise from quantum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Realistic cosmology</a:t>
            </a:r>
          </a:p>
          <a:p>
            <a:pPr marL="0" indent="0">
              <a:buNone/>
            </a:pPr>
            <a:r>
              <a:rPr lang="en-US" dirty="0"/>
              <a:t>Look for </a:t>
            </a:r>
          </a:p>
          <a:p>
            <a:r>
              <a:rPr lang="en-US" dirty="0"/>
              <a:t>time variation of fundamental constants, violation of equivalence principle, </a:t>
            </a:r>
          </a:p>
          <a:p>
            <a:r>
              <a:rPr lang="en-US" dirty="0"/>
              <a:t>huge lumps in cosmic neutrino background,</a:t>
            </a:r>
          </a:p>
          <a:p>
            <a:r>
              <a:rPr lang="en-US" dirty="0"/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262242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39367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10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  <p:extLst>
      <p:ext uri="{BB962C8B-B14F-4D97-AF65-F5344CB8AC3E}">
        <p14:creationId xmlns:p14="http://schemas.microsoft.com/office/powerpoint/2010/main" val="415452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0158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05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Spontaneous symmetry breaking  confirmed at the LHC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13818" t="21463" r="48520" b="12587"/>
          <a:stretch>
            <a:fillRect/>
          </a:stretch>
        </p:blipFill>
        <p:spPr bwMode="auto">
          <a:xfrm>
            <a:off x="179388" y="1700213"/>
            <a:ext cx="35639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 descr="LHC_hal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133600"/>
            <a:ext cx="50974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008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492586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15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02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Big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623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554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82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14480384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scale symmetry play a role even though it is violated by quantum fluctuations ?</a:t>
            </a:r>
          </a:p>
        </p:txBody>
      </p:sp>
    </p:spTree>
    <p:extLst>
      <p:ext uri="{BB962C8B-B14F-4D97-AF65-F5344CB8AC3E}">
        <p14:creationId xmlns:p14="http://schemas.microsoft.com/office/powerpoint/2010/main" val="9367730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>
                <a:solidFill>
                  <a:srgbClr val="FFFF00"/>
                </a:solidFill>
                <a:effectLst/>
              </a:rPr>
              <a:t> 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quantum gravity with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scalar field –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the role of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905240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991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Cosmology :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76873"/>
            <a:ext cx="8229600" cy="2736304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Universe is not in one fixed state</a:t>
            </a:r>
          </a:p>
          <a:p>
            <a:r>
              <a:rPr lang="en-US" sz="4000" dirty="0">
                <a:solidFill>
                  <a:srgbClr val="FFFF00"/>
                </a:solidFill>
              </a:rPr>
              <a:t>Dynamical evolution</a:t>
            </a:r>
          </a:p>
          <a:p>
            <a:r>
              <a:rPr lang="en-US" sz="4000" dirty="0">
                <a:solidFill>
                  <a:srgbClr val="FFFF00"/>
                </a:solidFill>
              </a:rPr>
              <a:t>Laws are expected to depend on time</a:t>
            </a:r>
            <a:endParaRPr lang="de-D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301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/>
              <a:t>quantum fluctuations violate scale symmetry</a:t>
            </a:r>
          </a:p>
          <a:p>
            <a:pPr>
              <a:defRPr/>
            </a:pPr>
            <a:r>
              <a:rPr lang="de-DE"/>
              <a:t>running dimensionless couplings</a:t>
            </a:r>
          </a:p>
          <a:p>
            <a:pPr>
              <a:defRPr/>
            </a:pPr>
            <a:r>
              <a:rPr lang="de-DE"/>
              <a:t>at fixed points , scale symmetry is exact !</a:t>
            </a:r>
          </a:p>
        </p:txBody>
      </p:sp>
    </p:spTree>
    <p:extLst>
      <p:ext uri="{BB962C8B-B14F-4D97-AF65-F5344CB8AC3E}">
        <p14:creationId xmlns:p14="http://schemas.microsoft.com/office/powerpoint/2010/main" val="16734577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11016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5062047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scale symmetry play a role even though it is violated by quantum fluctuations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364502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 answer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229200"/>
            <a:ext cx="6061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</a:t>
            </a:r>
            <a:r>
              <a:rPr lang="en-US" i="1" dirty="0">
                <a:solidFill>
                  <a:srgbClr val="FFFF00"/>
                </a:solidFill>
              </a:rPr>
              <a:t>Fixed points </a:t>
            </a:r>
          </a:p>
          <a:p>
            <a:r>
              <a:rPr lang="en-US" i="1" dirty="0">
                <a:solidFill>
                  <a:srgbClr val="FFFF00"/>
                </a:solidFill>
              </a:rPr>
              <a:t>   always realize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915693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6414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33CCFF"/>
                </a:solidFill>
              </a:rPr>
              <a:t>Restoration of symmetry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at high temperature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in the early Universe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contrast="18000"/>
          </a:blip>
          <a:srcRect l="63734" t="65047" r="10764"/>
          <a:stretch>
            <a:fillRect/>
          </a:stretch>
        </p:blipFill>
        <p:spPr>
          <a:xfrm>
            <a:off x="3132138" y="4005263"/>
            <a:ext cx="2376487" cy="2520950"/>
          </a:xfrm>
          <a:noFill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9920" t="65047" r="59117"/>
          <a:stretch>
            <a:fillRect/>
          </a:stretch>
        </p:blipFill>
        <p:spPr bwMode="auto">
          <a:xfrm>
            <a:off x="395288" y="4005263"/>
            <a:ext cx="22129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7" name="Text Box 5"/>
          <p:cNvSpPr txBox="1">
            <a:spLocks noChangeArrowheads="1"/>
          </p:cNvSpPr>
          <p:nvPr/>
        </p:nvSpPr>
        <p:spPr bwMode="auto">
          <a:xfrm>
            <a:off x="3492500" y="2276475"/>
            <a:ext cx="1800225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High T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SYM           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&gt;=0</a:t>
            </a:r>
            <a:endParaRPr lang="el-G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8" name="Text Box 6"/>
          <p:cNvSpPr txBox="1">
            <a:spLocks noChangeArrowheads="1"/>
          </p:cNvSpPr>
          <p:nvPr/>
        </p:nvSpPr>
        <p:spPr bwMode="auto">
          <a:xfrm>
            <a:off x="323850" y="2276475"/>
            <a:ext cx="23749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 T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SSB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0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≠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0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9" name="Text Box 7"/>
          <p:cNvSpPr txBox="1">
            <a:spLocks noChangeArrowheads="1"/>
          </p:cNvSpPr>
          <p:nvPr/>
        </p:nvSpPr>
        <p:spPr bwMode="auto">
          <a:xfrm>
            <a:off x="6372225" y="2060575"/>
            <a:ext cx="24479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baseline="300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high T 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Less order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More symmetry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Example: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Magnets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057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692150"/>
            <a:ext cx="8496300" cy="55451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In hot plasma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of early Universe :</a:t>
            </a:r>
            <a:br>
              <a:rPr lang="en-US" sz="4000" dirty="0"/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masses of electron und </a:t>
            </a:r>
            <a:r>
              <a:rPr lang="en-US" sz="4000" dirty="0" err="1">
                <a:solidFill>
                  <a:srgbClr val="FFFF00"/>
                </a:solidFill>
              </a:rPr>
              <a:t>muon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not different!</a:t>
            </a:r>
            <a:br>
              <a:rPr lang="en-US" sz="4000" dirty="0">
                <a:solidFill>
                  <a:srgbClr val="FFFF00"/>
                </a:solidFill>
              </a:rPr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similar strength of electromagnetic and weak interaction</a:t>
            </a:r>
          </a:p>
        </p:txBody>
      </p:sp>
    </p:spTree>
    <p:extLst>
      <p:ext uri="{BB962C8B-B14F-4D97-AF65-F5344CB8AC3E}">
        <p14:creationId xmlns:p14="http://schemas.microsoft.com/office/powerpoint/2010/main" val="32846433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dot{\phi} +3H \dot{\phi} =- dV/d\phi$&#10;\end{document}&#10;"/>
  <p:tag name="EXTERNALNAME" val="figure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90,75"/>
  <p:tag name="PICTUREFILESIZE" val="95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3M^2H^2=V+\frac{1}{2}\dot{\phi}^2+\rho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226,75"/>
  <p:tag name="PICTUREFILESIZE" val="139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eta=-1.75\ 10^{-2}\Delta R_{z}(\frac{\partial\ln\alpha}{\partial z})^2\frac{1+\tilde Q}{\Omega_{h}(1+w_{h})}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368,875"/>
  <p:tag name="PICTUREFILESIZE" val="302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R_{z}=\frac{\Delta Z}{Z+N}\approx 0.1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81"/>
  <p:tag name="PICTUREFILESIZE" val="12446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2928</TotalTime>
  <Words>1836</Words>
  <Application>Microsoft Macintosh PowerPoint</Application>
  <PresentationFormat>On-screen Show (4:3)</PresentationFormat>
  <Paragraphs>372</Paragraphs>
  <Slides>74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Garamond</vt:lpstr>
      <vt:lpstr>Lucida Grande</vt:lpstr>
      <vt:lpstr>Tahoma</vt:lpstr>
      <vt:lpstr>Univers 55</vt:lpstr>
      <vt:lpstr>Wingdings</vt:lpstr>
      <vt:lpstr>Strömung</vt:lpstr>
      <vt:lpstr>Diagramm</vt:lpstr>
      <vt:lpstr>Time variation of „fundamental constants“ in quintessence cosmologies  </vt:lpstr>
      <vt:lpstr> Fundamental “constants” are not constant</vt:lpstr>
      <vt:lpstr>PowerPoint Presentation</vt:lpstr>
      <vt:lpstr>Fundamental couplings in quantum field theory</vt:lpstr>
      <vt:lpstr>Standard model of particle physics :</vt:lpstr>
      <vt:lpstr>Spontaneous symmetry breaking  confirmed at the LHC</vt:lpstr>
      <vt:lpstr>Cosmology :</vt:lpstr>
      <vt:lpstr>Restoration of symmetry at high temperature  in the early Universe</vt:lpstr>
      <vt:lpstr>In hot plasma  of early Universe :  masses of electron und muon  not different!  similar strength of electromagnetic and weak interaction</vt:lpstr>
      <vt:lpstr>Varying couplings</vt:lpstr>
      <vt:lpstr>Can variation of fundamental “constants” be observed ?</vt:lpstr>
      <vt:lpstr>PowerPoint Presentation</vt:lpstr>
      <vt:lpstr>Static scalar fields</vt:lpstr>
      <vt:lpstr>Observation of time- or space- variation of couplings   Physics beyond Standard Model</vt:lpstr>
      <vt:lpstr>Quintessence</vt:lpstr>
      <vt:lpstr>Prediction :   homogeneous dark energy influences recent cosmology  - of same order as dark matter -</vt:lpstr>
      <vt:lpstr>Cosmon</vt:lpstr>
      <vt:lpstr>Evolution of cosmon field</vt:lpstr>
      <vt:lpstr>Cosmon</vt:lpstr>
      <vt:lpstr>“Fundamental” Interactions</vt:lpstr>
      <vt:lpstr>Time varying constants</vt:lpstr>
      <vt:lpstr>primordial abundances  for three GUT models</vt:lpstr>
      <vt:lpstr>PowerPoint Presentation</vt:lpstr>
      <vt:lpstr> Fifth force</vt:lpstr>
      <vt:lpstr>Fifth force</vt:lpstr>
      <vt:lpstr>Differential acceleration η</vt:lpstr>
      <vt:lpstr>PowerPoint Presentation</vt:lpstr>
      <vt:lpstr>Cosmon coupling to atoms</vt:lpstr>
      <vt:lpstr>Key questions (1)</vt:lpstr>
      <vt:lpstr> Spontaneously broken  scale symmetry</vt:lpstr>
      <vt:lpstr>scale symmetry</vt:lpstr>
      <vt:lpstr>Scale symmetry</vt:lpstr>
      <vt:lpstr>Scale symmetry</vt:lpstr>
      <vt:lpstr>Scale symmetry</vt:lpstr>
      <vt:lpstr>Quantum scale symmetry</vt:lpstr>
      <vt:lpstr>Quantum scale symmetry</vt:lpstr>
      <vt:lpstr>Spontaneous breaking  of scale symmetry</vt:lpstr>
      <vt:lpstr>Einstein frame</vt:lpstr>
      <vt:lpstr>Key questions (1)</vt:lpstr>
      <vt:lpstr> Approximate scale symmetry</vt:lpstr>
      <vt:lpstr>Slowly running couplings  close to fixed points</vt:lpstr>
      <vt:lpstr>Simple mechanism for  tiny cosmon - atom couplings</vt:lpstr>
      <vt:lpstr>Simple mechanism for  very light scalar field</vt:lpstr>
      <vt:lpstr>Key question (2)</vt:lpstr>
      <vt:lpstr>Crossover in quantum gravity</vt:lpstr>
      <vt:lpstr>Approximate scale symmetry near fixed points</vt:lpstr>
      <vt:lpstr>Asymptotic safety</vt:lpstr>
      <vt:lpstr>a prediction…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Key question (2)</vt:lpstr>
      <vt:lpstr>Conclusions</vt:lpstr>
      <vt:lpstr>PowerPoint Presentation</vt:lpstr>
      <vt:lpstr>Slow Universe</vt:lpstr>
      <vt:lpstr>infinite past</vt:lpstr>
      <vt:lpstr>Eternal Universe</vt:lpstr>
      <vt:lpstr>Physical time</vt:lpstr>
      <vt:lpstr>Physical time</vt:lpstr>
      <vt:lpstr>Physical time</vt:lpstr>
      <vt:lpstr>Strange evolution of Universe</vt:lpstr>
      <vt:lpstr>Big bang or freeze ? </vt:lpstr>
      <vt:lpstr>Do we know that the  Universe expands ?</vt:lpstr>
      <vt:lpstr>Why do we see redshift of  photons emitted in the distant past ?</vt:lpstr>
      <vt:lpstr>What is increasing ?</vt:lpstr>
      <vt:lpstr>Key question (3)</vt:lpstr>
      <vt:lpstr>  quantum gravity with scalar field – the role of scale symmetry</vt:lpstr>
      <vt:lpstr>fluctuations induce running couplings</vt:lpstr>
      <vt:lpstr>Quantum scale symmetry</vt:lpstr>
      <vt:lpstr>functional renormalization : flowing action</vt:lpstr>
      <vt:lpstr>Asymptotic safety     Asymptotic freedom</vt:lpstr>
      <vt:lpstr>Key question (3)</vt:lpstr>
      <vt:lpstr>Big  bang singularity  in Einstein frame is field singularity !</vt:lpstr>
    </vt:vector>
  </TitlesOfParts>
  <Company>Theoretische 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christof wetterich</cp:lastModifiedBy>
  <cp:revision>447</cp:revision>
  <dcterms:created xsi:type="dcterms:W3CDTF">2003-07-05T08:41:24Z</dcterms:created>
  <dcterms:modified xsi:type="dcterms:W3CDTF">2021-11-11T18:09:32Z</dcterms:modified>
</cp:coreProperties>
</file>