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53"/>
  </p:notesMasterIdLst>
  <p:handoutMasterIdLst>
    <p:handoutMasterId r:id="rId54"/>
  </p:handoutMasterIdLst>
  <p:sldIdLst>
    <p:sldId id="1392" r:id="rId2"/>
    <p:sldId id="1400" r:id="rId3"/>
    <p:sldId id="1393" r:id="rId4"/>
    <p:sldId id="1396" r:id="rId5"/>
    <p:sldId id="1395" r:id="rId6"/>
    <p:sldId id="1408" r:id="rId7"/>
    <p:sldId id="1288" r:id="rId8"/>
    <p:sldId id="1398" r:id="rId9"/>
    <p:sldId id="1258" r:id="rId10"/>
    <p:sldId id="1319" r:id="rId11"/>
    <p:sldId id="1002" r:id="rId12"/>
    <p:sldId id="1296" r:id="rId13"/>
    <p:sldId id="1269" r:id="rId14"/>
    <p:sldId id="1297" r:id="rId15"/>
    <p:sldId id="1294" r:id="rId16"/>
    <p:sldId id="1315" r:id="rId17"/>
    <p:sldId id="1410" r:id="rId18"/>
    <p:sldId id="1299" r:id="rId19"/>
    <p:sldId id="1343" r:id="rId20"/>
    <p:sldId id="1300" r:id="rId21"/>
    <p:sldId id="1411" r:id="rId22"/>
    <p:sldId id="1301" r:id="rId23"/>
    <p:sldId id="1302" r:id="rId24"/>
    <p:sldId id="1304" r:id="rId25"/>
    <p:sldId id="1305" r:id="rId26"/>
    <p:sldId id="1399" r:id="rId27"/>
    <p:sldId id="1150" r:id="rId28"/>
    <p:sldId id="1401" r:id="rId29"/>
    <p:sldId id="1306" r:id="rId30"/>
    <p:sldId id="1409" r:id="rId31"/>
    <p:sldId id="1316" r:id="rId32"/>
    <p:sldId id="1312" r:id="rId33"/>
    <p:sldId id="1317" r:id="rId34"/>
    <p:sldId id="1307" r:id="rId35"/>
    <p:sldId id="1320" r:id="rId36"/>
    <p:sldId id="1403" r:id="rId37"/>
    <p:sldId id="1404" r:id="rId38"/>
    <p:sldId id="1405" r:id="rId39"/>
    <p:sldId id="1310" r:id="rId40"/>
    <p:sldId id="1391" r:id="rId41"/>
    <p:sldId id="1323" r:id="rId42"/>
    <p:sldId id="1407" r:id="rId43"/>
    <p:sldId id="1351" r:id="rId44"/>
    <p:sldId id="1325" r:id="rId45"/>
    <p:sldId id="1283" r:id="rId46"/>
    <p:sldId id="1284" r:id="rId47"/>
    <p:sldId id="1263" r:id="rId48"/>
    <p:sldId id="1354" r:id="rId49"/>
    <p:sldId id="1355" r:id="rId50"/>
    <p:sldId id="1356" r:id="rId51"/>
    <p:sldId id="1291" r:id="rId52"/>
  </p:sldIdLst>
  <p:sldSz cx="9144000" cy="6858000" type="screen4x3"/>
  <p:notesSz cx="6858000" cy="9144000"/>
  <p:custDataLst>
    <p:tags r:id="rId55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00FF00"/>
    <a:srgbClr val="FFFF00"/>
    <a:srgbClr val="0033CC"/>
    <a:srgbClr val="33CC33"/>
    <a:srgbClr val="009900"/>
    <a:srgbClr val="FB250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76"/>
    <p:restoredTop sz="94660"/>
  </p:normalViewPr>
  <p:slideViewPr>
    <p:cSldViewPr>
      <p:cViewPr varScale="1">
        <p:scale>
          <a:sx n="112" d="100"/>
          <a:sy n="112" d="100"/>
        </p:scale>
        <p:origin x="133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4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/>
              </a:defRPr>
            </a:lvl1pPr>
          </a:lstStyle>
          <a:p>
            <a:pPr>
              <a:defRPr/>
            </a:pPr>
            <a:fld id="{07A23D4A-4A75-4723-A6B6-E3ACDE16B7C7}" type="datetimeFigureOut">
              <a:rPr lang="en-US"/>
              <a:pPr>
                <a:defRPr/>
              </a:pPr>
              <a:t>5/1/19</a:t>
            </a:fld>
            <a:endParaRPr lang="en-US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/>
              </a:defRPr>
            </a:lvl1pPr>
          </a:lstStyle>
          <a:p>
            <a:pPr>
              <a:defRPr/>
            </a:pPr>
            <a:fld id="{A03D9FFD-C963-4151-8B1F-01897BBE2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0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70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70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fld id="{1487572A-3073-4D30-9A24-ED212565E8B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DABAA7-B41A-45D8-AA11-1E5E2E322C7F}" type="slidenum">
              <a:rPr lang="de-DE"/>
              <a:pPr/>
              <a:t>2</a:t>
            </a:fld>
            <a:endParaRPr lang="de-DE"/>
          </a:p>
        </p:txBody>
      </p:sp>
      <p:sp>
        <p:nvSpPr>
          <p:cNvPr id="51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45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FB62F4E-0129-4BC8-9289-4779CAC216D8}" type="slidenum">
              <a:rPr lang="de-DE" sz="1200">
                <a:solidFill>
                  <a:srgbClr val="000000"/>
                </a:solidFill>
                <a:effectLst/>
              </a:rPr>
              <a:pPr algn="r"/>
              <a:t>22</a:t>
            </a:fld>
            <a:endParaRPr lang="de-DE" sz="1200">
              <a:solidFill>
                <a:srgbClr val="000000"/>
              </a:solidFill>
              <a:effectLst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680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4112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091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2630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5115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8B1DE2-750F-4F7D-BE71-2E7145B16F52}" type="slidenum">
              <a:rPr lang="de-DE">
                <a:latin typeface="Arial" charset="0"/>
              </a:rPr>
              <a:pPr/>
              <a:t>35</a:t>
            </a:fld>
            <a:endParaRPr lang="de-DE">
              <a:latin typeface="Arial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228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032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algn="r" eaLnBrk="1" hangingPunct="1"/>
            <a:fld id="{EF0265FC-2185-3348-A762-0372141FBA3B}" type="slidenum">
              <a:rPr lang="de-DE" altLang="x-none" sz="1200">
                <a:effectLst/>
              </a:rPr>
              <a:pPr algn="r" eaLnBrk="1" hangingPunct="1"/>
              <a:t>45</a:t>
            </a:fld>
            <a:endParaRPr lang="de-DE" altLang="x-none" sz="1200">
              <a:effectLst/>
            </a:endParaRPr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x-none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14538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fld id="{BCB97381-0B19-7C44-A619-FB2A08DD58E2}" type="slidenum">
              <a:rPr lang="de-DE" altLang="x-none" sz="1200"/>
              <a:pPr eaLnBrk="1" hangingPunct="1"/>
              <a:t>46</a:t>
            </a:fld>
            <a:endParaRPr lang="de-DE" altLang="x-none" sz="1200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x-none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13392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33408C-60AE-42F4-8293-15DC3A53C41A}" type="slidenum">
              <a:rPr lang="de-DE"/>
              <a:pPr/>
              <a:t>47</a:t>
            </a:fld>
            <a:endParaRPr lang="de-DE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18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DABAA7-B41A-45D8-AA11-1E5E2E322C7F}" type="slidenum">
              <a:rPr lang="de-DE"/>
              <a:pPr/>
              <a:t>3</a:t>
            </a:fld>
            <a:endParaRPr lang="de-DE"/>
          </a:p>
        </p:txBody>
      </p:sp>
      <p:sp>
        <p:nvSpPr>
          <p:cNvPr id="51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987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2B9EE8-F25C-4287-B618-07C3D34E5534}" type="slidenum">
              <a:rPr lang="de-DE"/>
              <a:pPr/>
              <a:t>48</a:t>
            </a:fld>
            <a:endParaRPr lang="de-DE"/>
          </a:p>
        </p:txBody>
      </p:sp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9844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0458B9-BE7B-4FF8-ADFE-3FE14FB8D85A}" type="slidenum">
              <a:rPr lang="de-DE"/>
              <a:pPr/>
              <a:t>49</a:t>
            </a:fld>
            <a:endParaRPr lang="de-DE"/>
          </a:p>
        </p:txBody>
      </p:sp>
      <p:sp>
        <p:nvSpPr>
          <p:cNvPr id="53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420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02D01D-5A45-4E66-9035-AA42CBD95C20}" type="slidenum">
              <a:rPr lang="de-DE"/>
              <a:pPr/>
              <a:t>50</a:t>
            </a:fld>
            <a:endParaRPr lang="de-DE"/>
          </a:p>
        </p:txBody>
      </p:sp>
      <p:sp>
        <p:nvSpPr>
          <p:cNvPr id="65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085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F4399-42CC-4D07-AECD-C0F81D6DC167}" type="slidenum">
              <a:rPr lang="de-DE"/>
              <a:pPr/>
              <a:t>51</a:t>
            </a:fld>
            <a:endParaRPr lang="de-DE"/>
          </a:p>
        </p:txBody>
      </p:sp>
      <p:sp>
        <p:nvSpPr>
          <p:cNvPr id="55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23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8D7686-390D-44E3-B687-4DFFAC1B206C}" type="slidenum">
              <a:rPr lang="de-DE">
                <a:latin typeface="Arial" charset="0"/>
              </a:rPr>
              <a:pPr/>
              <a:t>5</a:t>
            </a:fld>
            <a:endParaRPr lang="de-DE">
              <a:latin typeface="Arial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55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8B1DE2-750F-4F7D-BE71-2E7145B16F52}" type="slidenum">
              <a:rPr lang="de-DE">
                <a:latin typeface="Arial" charset="0"/>
              </a:rPr>
              <a:pPr/>
              <a:t>13</a:t>
            </a:fld>
            <a:endParaRPr lang="de-DE">
              <a:latin typeface="Arial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55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552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36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277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FB62F4E-0129-4BC8-9289-4779CAC216D8}" type="slidenum">
              <a:rPr lang="de-DE" sz="1200">
                <a:solidFill>
                  <a:srgbClr val="000000"/>
                </a:solidFill>
                <a:effectLst/>
              </a:rPr>
              <a:pPr algn="r"/>
              <a:t>20</a:t>
            </a:fld>
            <a:endParaRPr lang="de-DE" sz="1200">
              <a:solidFill>
                <a:srgbClr val="000000"/>
              </a:solidFill>
              <a:effectLst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419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charset="0"/>
              </a:defRPr>
            </a:lvl9pPr>
          </a:lstStyle>
          <a:p>
            <a:pPr eaLnBrk="1" hangingPunct="1"/>
            <a:fld id="{86DC23A0-C1F3-1D46-8C32-428A4510B626}" type="slidenum">
              <a:rPr lang="de-DE" altLang="x-none">
                <a:latin typeface="Arial" charset="0"/>
              </a:rPr>
              <a:pPr eaLnBrk="1" hangingPunct="1"/>
              <a:t>21</a:t>
            </a:fld>
            <a:endParaRPr lang="de-DE" altLang="x-none">
              <a:latin typeface="Arial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 altLang="x-none"/>
          </a:p>
        </p:txBody>
      </p:sp>
    </p:spTree>
    <p:extLst>
      <p:ext uri="{BB962C8B-B14F-4D97-AF65-F5344CB8AC3E}">
        <p14:creationId xmlns:p14="http://schemas.microsoft.com/office/powerpoint/2010/main" val="2818438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Garamond" pitchFamily="18" charset="0"/>
                  <a:ea typeface="+mn-ea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Garamond" pitchFamily="18" charset="0"/>
                <a:ea typeface="+mn-ea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Garamond" pitchFamily="18" charset="0"/>
                <a:ea typeface="+mn-ea"/>
              </a:endParaRPr>
            </a:p>
          </p:txBody>
        </p:sp>
      </p:grpSp>
      <p:sp>
        <p:nvSpPr>
          <p:cNvPr id="6759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6759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BE8AC-7139-4335-82FE-D51635B7F64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B3DE4-3C59-45C9-8138-924684B6B59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61014-A62B-49EE-8EED-7DFAD2059C4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336DA-0852-480E-961D-B885B725108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8AE89-C714-4923-8436-05DFA839E42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DCC0A-2A31-479C-8688-82C61DC207A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DF439-99D5-41AC-A104-6E7CB46B6EB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9666A-8293-4E67-B102-7E7E538011F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88EBC-CB0E-4114-AC9B-39036030AE1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BF741-4A19-49A8-866B-85A6A370C14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D41E7-73CB-4C85-93AE-280E2439D33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fld id="{637C8898-2542-4CC8-B71F-FE86B7565D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656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6656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6656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6656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6657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Garamond" pitchFamily="18" charset="0"/>
                  <a:ea typeface="+mn-ea"/>
                </a:endParaRPr>
              </a:p>
            </p:txBody>
          </p:sp>
        </p:grpSp>
        <p:sp>
          <p:nvSpPr>
            <p:cNvPr id="6657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Garamond" pitchFamily="18" charset="0"/>
                <a:ea typeface="+mn-ea"/>
              </a:endParaRPr>
            </a:p>
          </p:txBody>
        </p:sp>
        <p:sp>
          <p:nvSpPr>
            <p:cNvPr id="6657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Garamond" pitchFamily="18" charset="0"/>
                <a:ea typeface="+mn-ea"/>
              </a:endParaRPr>
            </a:p>
          </p:txBody>
        </p:sp>
      </p:grpSp>
      <p:sp>
        <p:nvSpPr>
          <p:cNvPr id="6657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665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7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88" r:id="rId1"/>
    <p:sldLayoutId id="2147484267" r:id="rId2"/>
    <p:sldLayoutId id="2147484268" r:id="rId3"/>
    <p:sldLayoutId id="2147484269" r:id="rId4"/>
    <p:sldLayoutId id="2147484270" r:id="rId5"/>
    <p:sldLayoutId id="2147484271" r:id="rId6"/>
    <p:sldLayoutId id="2147484272" r:id="rId7"/>
    <p:sldLayoutId id="2147484273" r:id="rId8"/>
    <p:sldLayoutId id="2147484274" r:id="rId9"/>
    <p:sldLayoutId id="2147484275" r:id="rId10"/>
    <p:sldLayoutId id="21474842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hyperlink" Target="http://images.google.com/imgres?imgurl=http://map.gsfc.nasa.gov/media/ContentMedia/QuantumFluctuations.gif&amp;imgrefurl=http://map.gsfc.nasa.gov/universe/uni_life.html&amp;usg=__gqcwp3Xl-Wklcp3_qfDvZF4jXHg=&amp;h=200&amp;w=200&amp;sz=15&amp;hl=en&amp;start=3&amp;tbnid=8vTMJt9ICNjoQM:&amp;tbnh=104&amp;tbnw=104&amp;prev=/images?q%3Dquantum%2Bfluctuations%26gbv%3D2%26hl%3Den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://images.google.com/imgres?imgurl=http://sonenvir.at/data/lattice/lattice-raw.png&amp;imgrefurl=http://sonenvir.at/data/lattice/&amp;usg=__3fnYjOMeVzYxvfBOFlL34tRxKWM=&amp;h=468&amp;w=576&amp;sz=102&amp;hl=en&amp;start=12&amp;tbnid=GA812WUsycSAPM:&amp;tbnh=109&amp;tbnw=134&amp;prev=/images?q%3Dquantum%2Bfluctuations%26gbv%3D2%26hl%3Den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www.google.com/url?sa=i&amp;rct=j&amp;q=&amp;esrc=s&amp;source=images&amp;cd=&amp;cad=rja&amp;uact=8&amp;ved=0CAcQjRxqFQoTCNzurrualsYCFYMW2wodrxcAbQ&amp;url=http://backreaction.blogspot.com/2007/12/asymptotic-freedom-and-coupling.html&amp;ei=5CGBVdzsKYOt7Aavr4DoBg&amp;bvm=bv.96041959,d.ZGU&amp;psig=AFQjCNH_9d8w-ZfnXNbwLx0zHXBJRU9etg&amp;ust=1434612575477703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hyperlink" Target="http://images.google.com/imgres?imgurl=http://map.gsfc.nasa.gov/media/ContentMedia/QuantumFluctuations.gif&amp;imgrefurl=http://map.gsfc.nasa.gov/universe/uni_life.html&amp;usg=__gqcwp3Xl-Wklcp3_qfDvZF4jXHg=&amp;h=200&amp;w=200&amp;sz=15&amp;hl=en&amp;start=3&amp;tbnid=8vTMJt9ICNjoQM:&amp;tbnh=104&amp;tbnw=104&amp;prev=/images?q%3Dquantum%2Bfluctuations%26gbv%3D2%26hl%3Den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://images.google.com/imgres?imgurl=http://sonenvir.at/data/lattice/lattice-raw.png&amp;imgrefurl=http://sonenvir.at/data/lattice/&amp;usg=__3fnYjOMeVzYxvfBOFlL34tRxKWM=&amp;h=468&amp;w=576&amp;sz=102&amp;hl=en&amp;start=12&amp;tbnid=GA812WUsycSAPM:&amp;tbnh=109&amp;tbnw=134&amp;prev=/images?q%3Dquantum%2Bfluctuations%26gbv%3D2%26hl%3Den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14D02-B76E-7149-83BF-96B87AD45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642194"/>
          </a:xfrm>
        </p:spPr>
        <p:txBody>
          <a:bodyPr/>
          <a:lstStyle/>
          <a:p>
            <a:r>
              <a:rPr lang="en-US" sz="4000" dirty="0">
                <a:solidFill>
                  <a:srgbClr val="FFFF00"/>
                </a:solidFill>
              </a:rPr>
              <a:t>Quantum scale symmetry</a:t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4000" dirty="0">
                <a:solidFill>
                  <a:srgbClr val="FFFF00"/>
                </a:solidFill>
              </a:rPr>
              <a:t>and the Equivalence principle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54DC53-1843-5D47-B318-C93322406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529" y="2276872"/>
            <a:ext cx="2928919" cy="42210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591176-AD0F-3843-BDA5-E2D81F05C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82" y="2587216"/>
            <a:ext cx="4763673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42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8105F-0B5B-E048-97FF-0D0A974AA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3442394"/>
          </a:xfrm>
        </p:spPr>
        <p:txBody>
          <a:bodyPr/>
          <a:lstStyle/>
          <a:p>
            <a:r>
              <a:rPr lang="en-US" b="0" i="1" dirty="0">
                <a:solidFill>
                  <a:srgbClr val="FFFF00"/>
                </a:solidFill>
              </a:rPr>
              <a:t>Have we observed </a:t>
            </a:r>
            <a:br>
              <a:rPr lang="en-US" b="0" i="1" dirty="0">
                <a:solidFill>
                  <a:srgbClr val="FFFF00"/>
                </a:solidFill>
              </a:rPr>
            </a:br>
            <a:r>
              <a:rPr lang="en-US" b="0" i="1" dirty="0">
                <a:solidFill>
                  <a:srgbClr val="FFFF00"/>
                </a:solidFill>
              </a:rPr>
              <a:t>scale symmetry ?</a:t>
            </a:r>
          </a:p>
        </p:txBody>
      </p:sp>
    </p:spTree>
    <p:extLst>
      <p:ext uri="{BB962C8B-B14F-4D97-AF65-F5344CB8AC3E}">
        <p14:creationId xmlns:p14="http://schemas.microsoft.com/office/powerpoint/2010/main" val="177343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687D5E-078F-0C4B-AF01-85CE55AC8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913"/>
            <a:ext cx="8291513" cy="1655762"/>
          </a:xfrm>
        </p:spPr>
        <p:txBody>
          <a:bodyPr/>
          <a:lstStyle/>
          <a:p>
            <a:pPr>
              <a:defRPr/>
            </a:pPr>
            <a:r>
              <a:rPr lang="de-DE" sz="3200" dirty="0" err="1">
                <a:solidFill>
                  <a:srgbClr val="33CCFF"/>
                </a:solidFill>
              </a:rPr>
              <a:t>Almost</a:t>
            </a:r>
            <a:r>
              <a:rPr lang="de-DE" sz="3200" dirty="0">
                <a:solidFill>
                  <a:srgbClr val="33CCFF"/>
                </a:solidFill>
              </a:rPr>
              <a:t> </a:t>
            </a:r>
            <a:r>
              <a:rPr lang="de-DE" sz="3200" dirty="0" err="1">
                <a:solidFill>
                  <a:srgbClr val="33CCFF"/>
                </a:solidFill>
              </a:rPr>
              <a:t>scale</a:t>
            </a:r>
            <a:r>
              <a:rPr lang="de-DE" sz="3200" dirty="0">
                <a:solidFill>
                  <a:srgbClr val="33CCFF"/>
                </a:solidFill>
              </a:rPr>
              <a:t> invariant </a:t>
            </a:r>
            <a:r>
              <a:rPr lang="de-DE" sz="3200" dirty="0" err="1">
                <a:solidFill>
                  <a:srgbClr val="33CCFF"/>
                </a:solidFill>
              </a:rPr>
              <a:t>primordial</a:t>
            </a:r>
            <a:r>
              <a:rPr lang="de-DE" sz="3200" dirty="0">
                <a:solidFill>
                  <a:srgbClr val="33CCFF"/>
                </a:solidFill>
              </a:rPr>
              <a:t> </a:t>
            </a:r>
            <a:r>
              <a:rPr lang="de-DE" sz="3200" dirty="0" err="1">
                <a:solidFill>
                  <a:srgbClr val="33CCFF"/>
                </a:solidFill>
              </a:rPr>
              <a:t>fluctuation</a:t>
            </a:r>
            <a:r>
              <a:rPr lang="de-DE" sz="3200" dirty="0">
                <a:solidFill>
                  <a:srgbClr val="33CCFF"/>
                </a:solidFill>
              </a:rPr>
              <a:t> </a:t>
            </a:r>
            <a:r>
              <a:rPr lang="de-DE" sz="3200" dirty="0" err="1">
                <a:solidFill>
                  <a:srgbClr val="33CCFF"/>
                </a:solidFill>
              </a:rPr>
              <a:t>spectrum</a:t>
            </a:r>
            <a:r>
              <a:rPr lang="de-DE" sz="3200" dirty="0">
                <a:solidFill>
                  <a:srgbClr val="33CCFF"/>
                </a:solidFill>
              </a:rPr>
              <a:t> </a:t>
            </a:r>
            <a:r>
              <a:rPr lang="de-DE" sz="3200" dirty="0" err="1">
                <a:solidFill>
                  <a:srgbClr val="33CCFF"/>
                </a:solidFill>
              </a:rPr>
              <a:t>seeds</a:t>
            </a:r>
            <a:r>
              <a:rPr lang="de-DE" sz="3200" dirty="0">
                <a:solidFill>
                  <a:srgbClr val="33CCFF"/>
                </a:solidFill>
              </a:rPr>
              <a:t> all </a:t>
            </a:r>
            <a:r>
              <a:rPr lang="de-DE" sz="3200" dirty="0" err="1">
                <a:solidFill>
                  <a:srgbClr val="33CCFF"/>
                </a:solidFill>
              </a:rPr>
              <a:t>structure</a:t>
            </a:r>
            <a:r>
              <a:rPr lang="de-DE" sz="3200" dirty="0">
                <a:solidFill>
                  <a:srgbClr val="33CCFF"/>
                </a:solidFill>
              </a:rPr>
              <a:t> in </a:t>
            </a:r>
            <a:r>
              <a:rPr lang="de-DE" sz="3200" dirty="0" err="1">
                <a:solidFill>
                  <a:srgbClr val="33CCFF"/>
                </a:solidFill>
              </a:rPr>
              <a:t>the</a:t>
            </a:r>
            <a:r>
              <a:rPr lang="de-DE" sz="3200" dirty="0">
                <a:solidFill>
                  <a:srgbClr val="33CCFF"/>
                </a:solidFill>
              </a:rPr>
              <a:t> </a:t>
            </a:r>
            <a:r>
              <a:rPr lang="de-DE" sz="3200" dirty="0" err="1">
                <a:solidFill>
                  <a:srgbClr val="33CCFF"/>
                </a:solidFill>
              </a:rPr>
              <a:t>universe</a:t>
            </a:r>
            <a:endParaRPr lang="de-DE" sz="3200" dirty="0">
              <a:solidFill>
                <a:srgbClr val="33CCFF"/>
              </a:solidFill>
            </a:endParaRPr>
          </a:p>
        </p:txBody>
      </p:sp>
      <p:pic>
        <p:nvPicPr>
          <p:cNvPr id="81922" name="Picture 7" descr="QuantumFluctuations">
            <a:hlinkClick r:id="rId2"/>
            <a:extLst>
              <a:ext uri="{FF2B5EF4-FFF2-40B4-BE49-F238E27FC236}">
                <a16:creationId xmlns:a16="http://schemas.microsoft.com/office/drawing/2014/main" id="{7B9A0FF5-839E-9C4A-A154-59EDDFC3C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89138"/>
            <a:ext cx="2303462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3" name="Picture 6" descr="lattice-raw">
            <a:hlinkClick r:id="rId4"/>
            <a:extLst>
              <a:ext uri="{FF2B5EF4-FFF2-40B4-BE49-F238E27FC236}">
                <a16:creationId xmlns:a16="http://schemas.microsoft.com/office/drawing/2014/main" id="{29A203C1-7E1C-D74A-8FD1-2B105E9B5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213100"/>
            <a:ext cx="180022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Picture 5" descr="130321084221-large-1.jpg">
            <a:extLst>
              <a:ext uri="{FF2B5EF4-FFF2-40B4-BE49-F238E27FC236}">
                <a16:creationId xmlns:a16="http://schemas.microsoft.com/office/drawing/2014/main" id="{3934A26D-3441-7340-831C-8E2EE0C834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0" b="15807"/>
          <a:stretch>
            <a:fillRect/>
          </a:stretch>
        </p:blipFill>
        <p:spPr bwMode="auto">
          <a:xfrm>
            <a:off x="4356100" y="1989138"/>
            <a:ext cx="381635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8">
            <a:extLst>
              <a:ext uri="{FF2B5EF4-FFF2-40B4-BE49-F238E27FC236}">
                <a16:creationId xmlns:a16="http://schemas.microsoft.com/office/drawing/2014/main" id="{D735F178-841D-D245-8031-C5D36F0E0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2636838"/>
            <a:ext cx="863600" cy="431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C85E9168-EAA2-EB4A-939B-E0087C2F9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5300663"/>
            <a:ext cx="863600" cy="431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27" name="Picture 2" descr="A1689_ACS_propagandapic">
            <a:extLst>
              <a:ext uri="{FF2B5EF4-FFF2-40B4-BE49-F238E27FC236}">
                <a16:creationId xmlns:a16="http://schemas.microsoft.com/office/drawing/2014/main" id="{3D45D364-E369-DC4A-BF62-6CFE7AC5A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3" t="9427" r="3247" b="5072"/>
          <a:stretch>
            <a:fillRect/>
          </a:stretch>
        </p:blipFill>
        <p:spPr bwMode="auto">
          <a:xfrm>
            <a:off x="5580063" y="4292600"/>
            <a:ext cx="3168650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2439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2002234"/>
          </a:xfrm>
        </p:spPr>
        <p:txBody>
          <a:bodyPr/>
          <a:lstStyle/>
          <a:p>
            <a:r>
              <a:rPr lang="en-US" dirty="0">
                <a:solidFill>
                  <a:srgbClr val="33CCFF"/>
                </a:solidFill>
              </a:rPr>
              <a:t>Scale symmetry in </a:t>
            </a:r>
            <a:br>
              <a:rPr lang="en-US" dirty="0">
                <a:solidFill>
                  <a:srgbClr val="33CCFF"/>
                </a:solidFill>
              </a:rPr>
            </a:br>
            <a:r>
              <a:rPr lang="en-US" dirty="0">
                <a:solidFill>
                  <a:srgbClr val="33CCFF"/>
                </a:solidFill>
              </a:rPr>
              <a:t>elementary particle physics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75656" y="2708921"/>
            <a:ext cx="6264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proton mass  ,  electron mass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3725746"/>
            <a:ext cx="8136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Scales are present in particle physics,</a:t>
            </a:r>
          </a:p>
          <a:p>
            <a:r>
              <a:rPr lang="en-US" dirty="0"/>
              <a:t>but very small as compared to Planck mass</a:t>
            </a:r>
          </a:p>
          <a:p>
            <a:endParaRPr lang="en-US" dirty="0"/>
          </a:p>
          <a:p>
            <a:r>
              <a:rPr lang="en-US" dirty="0">
                <a:solidFill>
                  <a:srgbClr val="FFFF00"/>
                </a:solidFill>
              </a:rPr>
              <a:t>High momentum scattering almost scale invariant</a:t>
            </a:r>
          </a:p>
        </p:txBody>
      </p:sp>
    </p:spTree>
    <p:extLst>
      <p:ext uri="{BB962C8B-B14F-4D97-AF65-F5344CB8AC3E}">
        <p14:creationId xmlns:p14="http://schemas.microsoft.com/office/powerpoint/2010/main" val="657688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33CCFF"/>
                </a:solidFill>
                <a:ea typeface="+mj-ea"/>
              </a:rPr>
              <a:t>Approximate scale symmetry at highest energies at the LHC</a:t>
            </a:r>
            <a:endParaRPr lang="de-DE" dirty="0">
              <a:solidFill>
                <a:srgbClr val="33CCFF"/>
              </a:solidFill>
              <a:ea typeface="+mj-ea"/>
            </a:endParaRPr>
          </a:p>
        </p:txBody>
      </p:sp>
      <p:pic>
        <p:nvPicPr>
          <p:cNvPr id="68611" name="Picture 5"/>
          <p:cNvPicPr>
            <a:picLocks noChangeAspect="1" noChangeArrowheads="1"/>
          </p:cNvPicPr>
          <p:nvPr/>
        </p:nvPicPr>
        <p:blipFill>
          <a:blip r:embed="rId3" cstate="print"/>
          <a:srcRect l="13818" t="21463" r="48520" b="12587"/>
          <a:stretch>
            <a:fillRect/>
          </a:stretch>
        </p:blipFill>
        <p:spPr bwMode="auto">
          <a:xfrm>
            <a:off x="899592" y="1916832"/>
            <a:ext cx="2597200" cy="341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9" descr="LHC_hall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916832"/>
            <a:ext cx="4521374" cy="3385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1E0B2A-F9FD-5648-83A0-CC075104017D}"/>
              </a:ext>
            </a:extLst>
          </p:cNvPr>
          <p:cNvSpPr txBox="1"/>
          <p:nvPr/>
        </p:nvSpPr>
        <p:spPr>
          <a:xfrm>
            <a:off x="1691680" y="5791674"/>
            <a:ext cx="5775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and at the next collider ?</a:t>
            </a:r>
          </a:p>
        </p:txBody>
      </p:sp>
    </p:spTree>
    <p:extLst>
      <p:ext uri="{BB962C8B-B14F-4D97-AF65-F5344CB8AC3E}">
        <p14:creationId xmlns:p14="http://schemas.microsoft.com/office/powerpoint/2010/main" val="3822650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EAFE3-3EFD-FC4E-A6F6-143331D6E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3298378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Quantum scale symmetry</a:t>
            </a:r>
          </a:p>
        </p:txBody>
      </p:sp>
    </p:spTree>
    <p:extLst>
      <p:ext uri="{BB962C8B-B14F-4D97-AF65-F5344CB8AC3E}">
        <p14:creationId xmlns:p14="http://schemas.microsoft.com/office/powerpoint/2010/main" val="1427409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786210"/>
          </a:xfrm>
        </p:spPr>
        <p:txBody>
          <a:bodyPr/>
          <a:lstStyle/>
          <a:p>
            <a:r>
              <a:rPr lang="en-US" dirty="0">
                <a:solidFill>
                  <a:srgbClr val="33CCFF"/>
                </a:solidFill>
              </a:rPr>
              <a:t>Quantum scale symmetry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1700808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No </a:t>
            </a:r>
            <a:r>
              <a:rPr lang="en-US" dirty="0">
                <a:solidFill>
                  <a:srgbClr val="00FF00"/>
                </a:solidFill>
              </a:rPr>
              <a:t>parameter</a:t>
            </a:r>
            <a:r>
              <a:rPr lang="en-US" dirty="0">
                <a:solidFill>
                  <a:srgbClr val="FFFF00"/>
                </a:solidFill>
              </a:rPr>
              <a:t> with dimension of </a:t>
            </a:r>
          </a:p>
          <a:p>
            <a:r>
              <a:rPr lang="en-US" dirty="0">
                <a:solidFill>
                  <a:srgbClr val="FFFF00"/>
                </a:solidFill>
              </a:rPr>
              <a:t>length or mass is present in the </a:t>
            </a:r>
          </a:p>
          <a:p>
            <a:r>
              <a:rPr lang="en-US" dirty="0">
                <a:solidFill>
                  <a:srgbClr val="00FF00"/>
                </a:solidFill>
              </a:rPr>
              <a:t>quantum effective action</a:t>
            </a:r>
            <a:r>
              <a:rPr lang="en-US" dirty="0">
                <a:solidFill>
                  <a:srgbClr val="FFFF00"/>
                </a:solidFill>
              </a:rPr>
              <a:t>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Then </a:t>
            </a:r>
            <a:r>
              <a:rPr lang="en-US" dirty="0">
                <a:solidFill>
                  <a:srgbClr val="00FF00"/>
                </a:solidFill>
              </a:rPr>
              <a:t>invariance</a:t>
            </a:r>
            <a:r>
              <a:rPr lang="en-US" dirty="0">
                <a:solidFill>
                  <a:srgbClr val="FFFF00"/>
                </a:solidFill>
              </a:rPr>
              <a:t> under  </a:t>
            </a:r>
          </a:p>
          <a:p>
            <a:r>
              <a:rPr lang="en-US" dirty="0">
                <a:solidFill>
                  <a:srgbClr val="FFFF00"/>
                </a:solidFill>
              </a:rPr>
              <a:t>dilatations or global scale transformations</a:t>
            </a:r>
          </a:p>
          <a:p>
            <a:r>
              <a:rPr lang="en-US" dirty="0">
                <a:solidFill>
                  <a:srgbClr val="FFFF00"/>
                </a:solidFill>
              </a:rPr>
              <a:t>is realized.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Continuous global symmetry </a:t>
            </a:r>
          </a:p>
        </p:txBody>
      </p:sp>
    </p:spTree>
    <p:extLst>
      <p:ext uri="{BB962C8B-B14F-4D97-AF65-F5344CB8AC3E}">
        <p14:creationId xmlns:p14="http://schemas.microsoft.com/office/powerpoint/2010/main" val="4147810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2676" y="332656"/>
            <a:ext cx="8229600" cy="1425575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rgbClr val="33CCFF"/>
                </a:solidFill>
              </a:rPr>
              <a:t>Quantum fluctuations induce running </a:t>
            </a:r>
            <a:br>
              <a:rPr lang="en-US" sz="3600" dirty="0">
                <a:solidFill>
                  <a:srgbClr val="33CCFF"/>
                </a:solidFill>
              </a:rPr>
            </a:br>
            <a:r>
              <a:rPr lang="en-US" sz="3600" dirty="0">
                <a:solidFill>
                  <a:srgbClr val="33CCFF"/>
                </a:solidFill>
              </a:rPr>
              <a:t>( momentum dependent ) couplings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/>
              <a:t>Running fine structure constant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defRPr/>
            </a:pPr>
            <a:r>
              <a:rPr lang="en-US" dirty="0"/>
              <a:t>     </a:t>
            </a:r>
            <a:r>
              <a:rPr lang="en-US" dirty="0">
                <a:solidFill>
                  <a:srgbClr val="FFFF00"/>
                </a:solidFill>
              </a:rPr>
              <a:t>𝛼 = 1/137 for atoms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rgbClr val="FFFF00"/>
                </a:solidFill>
              </a:rPr>
              <a:t>     𝛼 = 1/128 at LEP</a:t>
            </a:r>
          </a:p>
          <a:p>
            <a:pPr marL="0" indent="0">
              <a:buNone/>
              <a:defRPr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  <a:defRPr/>
            </a:pPr>
            <a:r>
              <a:rPr lang="en-US" dirty="0"/>
              <a:t>Induced by quantum fluctuations of electrons, muons, quarks etc.</a:t>
            </a:r>
          </a:p>
          <a:p>
            <a:pPr marL="0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531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557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33CCFF"/>
                </a:solidFill>
              </a:rPr>
              <a:t>Quantum fluctuations induce</a:t>
            </a:r>
            <a:br>
              <a:rPr lang="en-US" dirty="0">
                <a:solidFill>
                  <a:srgbClr val="33CCFF"/>
                </a:solidFill>
              </a:rPr>
            </a:br>
            <a:r>
              <a:rPr lang="en-US" dirty="0">
                <a:solidFill>
                  <a:srgbClr val="33CCFF"/>
                </a:solidFill>
              </a:rPr>
              <a:t>running couplings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>
              <a:defRPr/>
            </a:pPr>
            <a:r>
              <a:rPr lang="en-US" dirty="0"/>
              <a:t>possible violation of scale symmetry</a:t>
            </a:r>
          </a:p>
          <a:p>
            <a:pPr>
              <a:defRPr/>
            </a:pPr>
            <a:r>
              <a:rPr lang="en-US" dirty="0"/>
              <a:t>well known in QCD or standard model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3573463"/>
            <a:ext cx="3089275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2" descr="http://th.physik.uni-frankfurt.de/~hossi/Bilder/BR/Plotl/QCDAlpha_ProgPartNuclPhy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3552825"/>
            <a:ext cx="2663825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7EA2CB-652A-6E40-9A18-053CD8994C68}"/>
              </a:ext>
            </a:extLst>
          </p:cNvPr>
          <p:cNvSpPr txBox="1"/>
          <p:nvPr/>
        </p:nvSpPr>
        <p:spPr>
          <a:xfrm>
            <a:off x="7668344" y="5999803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Degrassi</a:t>
            </a:r>
            <a:r>
              <a:rPr lang="en-US" sz="1600" dirty="0"/>
              <a:t> et 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4C5828-D9AA-4A45-9C89-ED839395BC4B}"/>
              </a:ext>
            </a:extLst>
          </p:cNvPr>
          <p:cNvSpPr txBox="1"/>
          <p:nvPr/>
        </p:nvSpPr>
        <p:spPr>
          <a:xfrm>
            <a:off x="323528" y="5999802"/>
            <a:ext cx="822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Bethke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99584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rgbClr val="33CCFF"/>
                </a:solidFill>
              </a:rPr>
              <a:t>Quantum </a:t>
            </a:r>
            <a:r>
              <a:rPr lang="de-DE" dirty="0" err="1">
                <a:solidFill>
                  <a:srgbClr val="33CCFF"/>
                </a:solidFill>
              </a:rPr>
              <a:t>scale</a:t>
            </a:r>
            <a:r>
              <a:rPr lang="de-DE">
                <a:solidFill>
                  <a:srgbClr val="33CCFF"/>
                </a:solidFill>
              </a:rPr>
              <a:t> symmetry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3921125"/>
          </a:xfrm>
        </p:spPr>
        <p:txBody>
          <a:bodyPr/>
          <a:lstStyle/>
          <a:p>
            <a:pPr>
              <a:defRPr/>
            </a:pPr>
            <a:r>
              <a:rPr lang="de-DE" dirty="0" err="1"/>
              <a:t>quantum</a:t>
            </a:r>
            <a:r>
              <a:rPr lang="de-DE" dirty="0"/>
              <a:t> </a:t>
            </a:r>
            <a:r>
              <a:rPr lang="de-DE" dirty="0" err="1"/>
              <a:t>fluctuations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violate</a:t>
            </a:r>
            <a:r>
              <a:rPr lang="de-DE" dirty="0"/>
              <a:t> </a:t>
            </a:r>
            <a:r>
              <a:rPr lang="de-DE" dirty="0" err="1"/>
              <a:t>scale</a:t>
            </a:r>
            <a:r>
              <a:rPr lang="de-DE" dirty="0"/>
              <a:t> </a:t>
            </a:r>
            <a:r>
              <a:rPr lang="de-DE" dirty="0" err="1"/>
              <a:t>symmetry</a:t>
            </a:r>
            <a:endParaRPr lang="de-DE" dirty="0"/>
          </a:p>
          <a:p>
            <a:pPr>
              <a:defRPr/>
            </a:pPr>
            <a:r>
              <a:rPr lang="de-DE" dirty="0" err="1"/>
              <a:t>running</a:t>
            </a:r>
            <a:r>
              <a:rPr lang="de-DE" dirty="0"/>
              <a:t> </a:t>
            </a:r>
            <a:r>
              <a:rPr lang="de-DE" dirty="0" err="1"/>
              <a:t>dimensionless</a:t>
            </a:r>
            <a:r>
              <a:rPr lang="de-DE" dirty="0"/>
              <a:t> </a:t>
            </a:r>
            <a:r>
              <a:rPr lang="de-DE" dirty="0" err="1"/>
              <a:t>couplings</a:t>
            </a:r>
            <a:endParaRPr lang="de-DE" dirty="0"/>
          </a:p>
          <a:p>
            <a:pPr>
              <a:defRPr/>
            </a:pPr>
            <a:r>
              <a:rPr lang="de-DE" dirty="0"/>
              <a:t>at </a:t>
            </a:r>
            <a:r>
              <a:rPr lang="de-DE" dirty="0" err="1"/>
              <a:t>fixed</a:t>
            </a:r>
            <a:r>
              <a:rPr lang="de-DE" dirty="0"/>
              <a:t> </a:t>
            </a:r>
            <a:r>
              <a:rPr lang="de-DE" dirty="0" err="1"/>
              <a:t>points</a:t>
            </a:r>
            <a:r>
              <a:rPr lang="de-DE" dirty="0"/>
              <a:t> , </a:t>
            </a:r>
            <a:r>
              <a:rPr lang="de-DE" dirty="0" err="1"/>
              <a:t>scale</a:t>
            </a:r>
            <a:r>
              <a:rPr lang="de-DE" dirty="0"/>
              <a:t> </a:t>
            </a:r>
            <a:r>
              <a:rPr lang="de-DE" dirty="0" err="1"/>
              <a:t>symmetry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exact</a:t>
            </a:r>
            <a:r>
              <a:rPr lang="de-DE" dirty="0"/>
              <a:t> !</a:t>
            </a:r>
          </a:p>
          <a:p>
            <a:pPr>
              <a:defRPr/>
            </a:pPr>
            <a:r>
              <a:rPr lang="de-DE" dirty="0" err="1"/>
              <a:t>quantum</a:t>
            </a:r>
            <a:r>
              <a:rPr lang="de-DE" dirty="0"/>
              <a:t> </a:t>
            </a:r>
            <a:r>
              <a:rPr lang="de-DE" dirty="0" err="1"/>
              <a:t>fluctuations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>
                <a:solidFill>
                  <a:srgbClr val="FFFF00"/>
                </a:solidFill>
              </a:rPr>
              <a:t>generate</a:t>
            </a:r>
            <a:r>
              <a:rPr lang="de-DE" dirty="0"/>
              <a:t> </a:t>
            </a:r>
            <a:r>
              <a:rPr lang="de-DE" dirty="0" err="1"/>
              <a:t>scale</a:t>
            </a:r>
            <a:r>
              <a:rPr lang="de-DE" dirty="0"/>
              <a:t> </a:t>
            </a:r>
            <a:r>
              <a:rPr lang="de-DE" dirty="0" err="1"/>
              <a:t>symmetry</a:t>
            </a:r>
            <a:r>
              <a:rPr lang="de-DE" dirty="0"/>
              <a:t>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370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5CD4A-0034-0E43-8D34-C8A570979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CCFF"/>
                </a:solidFill>
              </a:rPr>
              <a:t>Fixed points and scale symmetry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D612B-1C03-C145-AE3F-F2969C090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At a fixed point, scale symmetry is exact in the presence of fluctuations ( </a:t>
            </a:r>
            <a:r>
              <a:rPr lang="en-US" sz="2800" dirty="0">
                <a:solidFill>
                  <a:srgbClr val="FFFF00"/>
                </a:solidFill>
              </a:rPr>
              <a:t>quantum scale symmetry </a:t>
            </a:r>
            <a:r>
              <a:rPr lang="en-US" sz="2800" dirty="0"/>
              <a:t>)</a:t>
            </a:r>
          </a:p>
          <a:p>
            <a:r>
              <a:rPr lang="en-US" sz="2800" dirty="0"/>
              <a:t>Well known in condensed matter physics : </a:t>
            </a:r>
          </a:p>
          <a:p>
            <a:pPr marL="0" indent="0">
              <a:buNone/>
            </a:pPr>
            <a:r>
              <a:rPr lang="en-US" sz="2800" dirty="0"/>
              <a:t>    second order phase transition    </a:t>
            </a:r>
          </a:p>
          <a:p>
            <a:pPr marL="0" indent="0">
              <a:buNone/>
            </a:pPr>
            <a:r>
              <a:rPr lang="en-US" sz="2800" dirty="0"/>
              <a:t>    fixed point or scaling solution   </a:t>
            </a:r>
          </a:p>
          <a:p>
            <a:pPr marL="0" indent="0">
              <a:buNone/>
            </a:pPr>
            <a:r>
              <a:rPr lang="en-US" sz="2800" dirty="0"/>
              <a:t>    exact scale symmetry  </a:t>
            </a:r>
          </a:p>
          <a:p>
            <a:pPr marL="0" indent="0">
              <a:buNone/>
            </a:pPr>
            <a:r>
              <a:rPr lang="en-US" sz="2800" dirty="0"/>
              <a:t>    critical phenomena</a:t>
            </a:r>
          </a:p>
          <a:p>
            <a:r>
              <a:rPr lang="en-US" sz="2800" dirty="0"/>
              <a:t>Classical or quantum </a:t>
            </a:r>
            <a:r>
              <a:rPr lang="en-US" sz="2800" dirty="0" err="1"/>
              <a:t>Ising</a:t>
            </a:r>
            <a:r>
              <a:rPr lang="en-US" sz="2800" dirty="0"/>
              <a:t> model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CD6D82E9-C70C-F74E-AAC0-B07CBB09851A}"/>
              </a:ext>
            </a:extLst>
          </p:cNvPr>
          <p:cNvSpPr/>
          <p:nvPr/>
        </p:nvSpPr>
        <p:spPr bwMode="auto">
          <a:xfrm>
            <a:off x="5148064" y="3284984"/>
            <a:ext cx="576064" cy="216024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7DD23E34-97C7-5B42-B174-3CF1A515A8FE}"/>
              </a:ext>
            </a:extLst>
          </p:cNvPr>
          <p:cNvSpPr/>
          <p:nvPr/>
        </p:nvSpPr>
        <p:spPr bwMode="auto">
          <a:xfrm flipV="1">
            <a:off x="5148064" y="3789040"/>
            <a:ext cx="576064" cy="216024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8586000F-7E92-CE44-BFE8-630809F6D78A}"/>
              </a:ext>
            </a:extLst>
          </p:cNvPr>
          <p:cNvSpPr/>
          <p:nvPr/>
        </p:nvSpPr>
        <p:spPr bwMode="auto">
          <a:xfrm flipV="1">
            <a:off x="4067944" y="4293096"/>
            <a:ext cx="576064" cy="216024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D083386B-CB35-FB40-ACCA-FA9819CFA1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76" r="12440"/>
          <a:stretch/>
        </p:blipFill>
        <p:spPr bwMode="auto">
          <a:xfrm>
            <a:off x="6300191" y="4509120"/>
            <a:ext cx="2088233" cy="209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32088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33CCFF"/>
                </a:solidFill>
              </a:rPr>
              <a:t>Equivalence principle</a:t>
            </a:r>
            <a:endParaRPr lang="de-DE" dirty="0">
              <a:solidFill>
                <a:srgbClr val="33CCFF"/>
              </a:solidFill>
            </a:endParaRP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1844675"/>
            <a:ext cx="3744912" cy="44259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dirty="0">
                <a:solidFill>
                  <a:srgbClr val="FFFF00"/>
                </a:solidFill>
              </a:rPr>
              <a:t> Coupling of graviton to proton and neutron proportional to mass</a:t>
            </a:r>
          </a:p>
          <a:p>
            <a:pPr>
              <a:buFont typeface="Wingdings" pitchFamily="2" charset="2"/>
              <a:buNone/>
            </a:pPr>
            <a:endParaRPr lang="en-US" sz="2800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800" dirty="0">
                <a:solidFill>
                  <a:srgbClr val="FFFF00"/>
                </a:solidFill>
              </a:rPr>
              <a:t>Same acceleration</a:t>
            </a:r>
          </a:p>
          <a:p>
            <a:pPr>
              <a:buFont typeface="Wingdings" pitchFamily="2" charset="2"/>
              <a:buNone/>
            </a:pPr>
            <a:endParaRPr lang="en-US" sz="2800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800" dirty="0">
                <a:solidFill>
                  <a:srgbClr val="FFFF00"/>
                </a:solidFill>
              </a:rPr>
              <a:t>Equivalence principle</a:t>
            </a:r>
          </a:p>
        </p:txBody>
      </p:sp>
      <p:sp>
        <p:nvSpPr>
          <p:cNvPr id="439300" name="Oval 4"/>
          <p:cNvSpPr>
            <a:spLocks noChangeArrowheads="1"/>
          </p:cNvSpPr>
          <p:nvPr/>
        </p:nvSpPr>
        <p:spPr bwMode="auto">
          <a:xfrm>
            <a:off x="4859338" y="3141663"/>
            <a:ext cx="1728787" cy="17287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>
                <a:effectLst/>
              </a:rPr>
              <a:t>earth</a:t>
            </a:r>
            <a:endParaRPr lang="de-DE" sz="2800">
              <a:effectLst/>
            </a:endParaRPr>
          </a:p>
        </p:txBody>
      </p:sp>
      <p:sp>
        <p:nvSpPr>
          <p:cNvPr id="439301" name="Rectangle 5"/>
          <p:cNvSpPr>
            <a:spLocks noChangeArrowheads="1"/>
          </p:cNvSpPr>
          <p:nvPr/>
        </p:nvSpPr>
        <p:spPr bwMode="auto">
          <a:xfrm>
            <a:off x="4408488" y="317023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9302" name="Line 6"/>
          <p:cNvSpPr>
            <a:spLocks noChangeShapeType="1"/>
          </p:cNvSpPr>
          <p:nvPr/>
        </p:nvSpPr>
        <p:spPr bwMode="auto">
          <a:xfrm>
            <a:off x="6084888" y="61658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39303" name="Line 7"/>
          <p:cNvSpPr>
            <a:spLocks noChangeShapeType="1"/>
          </p:cNvSpPr>
          <p:nvPr/>
        </p:nvSpPr>
        <p:spPr bwMode="auto">
          <a:xfrm flipV="1">
            <a:off x="6588125" y="4005263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39304" name="Freeform 8"/>
          <p:cNvSpPr>
            <a:spLocks/>
          </p:cNvSpPr>
          <p:nvPr/>
        </p:nvSpPr>
        <p:spPr bwMode="auto">
          <a:xfrm>
            <a:off x="8016875" y="2349500"/>
            <a:ext cx="11113" cy="3384550"/>
          </a:xfrm>
          <a:custGeom>
            <a:avLst/>
            <a:gdLst/>
            <a:ahLst/>
            <a:cxnLst>
              <a:cxn ang="0">
                <a:pos x="7" y="2132"/>
              </a:cxn>
              <a:cxn ang="0">
                <a:pos x="7" y="0"/>
              </a:cxn>
            </a:cxnLst>
            <a:rect l="0" t="0" r="r" b="b"/>
            <a:pathLst>
              <a:path w="7" h="2132">
                <a:moveTo>
                  <a:pt x="7" y="2132"/>
                </a:moveTo>
                <a:cubicBezTo>
                  <a:pt x="0" y="2130"/>
                  <a:pt x="7" y="444"/>
                  <a:pt x="7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39305" name="Text Box 9"/>
          <p:cNvSpPr txBox="1">
            <a:spLocks noChangeArrowheads="1"/>
          </p:cNvSpPr>
          <p:nvPr/>
        </p:nvSpPr>
        <p:spPr bwMode="auto">
          <a:xfrm>
            <a:off x="8101013" y="2060575"/>
            <a:ext cx="6889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effectLst/>
              </a:rPr>
              <a:t>p,n</a:t>
            </a:r>
            <a:endParaRPr lang="de-DE">
              <a:solidFill>
                <a:srgbClr val="FFFF00"/>
              </a:solidFill>
              <a:effectLst/>
            </a:endParaRPr>
          </a:p>
        </p:txBody>
      </p:sp>
      <p:sp>
        <p:nvSpPr>
          <p:cNvPr id="439306" name="Text Box 10"/>
          <p:cNvSpPr txBox="1">
            <a:spLocks noChangeArrowheads="1"/>
          </p:cNvSpPr>
          <p:nvPr/>
        </p:nvSpPr>
        <p:spPr bwMode="auto">
          <a:xfrm>
            <a:off x="8101013" y="5229225"/>
            <a:ext cx="6889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effectLst/>
              </a:rPr>
              <a:t>p,n</a:t>
            </a:r>
            <a:endParaRPr lang="de-DE">
              <a:solidFill>
                <a:srgbClr val="FFFF00"/>
              </a:solidFill>
              <a:effectLst/>
            </a:endParaRPr>
          </a:p>
        </p:txBody>
      </p:sp>
      <p:sp>
        <p:nvSpPr>
          <p:cNvPr id="439307" name="Text Box 11"/>
          <p:cNvSpPr txBox="1">
            <a:spLocks noChangeArrowheads="1"/>
          </p:cNvSpPr>
          <p:nvPr/>
        </p:nvSpPr>
        <p:spPr bwMode="auto">
          <a:xfrm>
            <a:off x="6659562" y="4076700"/>
            <a:ext cx="1284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effectLst/>
              </a:rPr>
              <a:t>graviton</a:t>
            </a:r>
            <a:endParaRPr lang="de-DE" sz="2400" dirty="0">
              <a:solidFill>
                <a:srgbClr val="FFFF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12043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75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827088" y="260350"/>
            <a:ext cx="7473950" cy="13589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rgbClr val="33CCFF"/>
                </a:solidFill>
              </a:rPr>
              <a:t>Functional renormalization :</a:t>
            </a:r>
            <a:br>
              <a:rPr lang="en-US" sz="4000" dirty="0">
                <a:solidFill>
                  <a:srgbClr val="33CCFF"/>
                </a:solidFill>
              </a:rPr>
            </a:br>
            <a:r>
              <a:rPr lang="en-US" sz="4000" dirty="0">
                <a:solidFill>
                  <a:srgbClr val="33CCFF"/>
                </a:solidFill>
              </a:rPr>
              <a:t>flowing action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15869" t="10829" r="3288" b="9462"/>
          <a:stretch>
            <a:fillRect/>
          </a:stretch>
        </p:blipFill>
        <p:spPr bwMode="auto">
          <a:xfrm>
            <a:off x="1763713" y="1916113"/>
            <a:ext cx="5545137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156325" y="5661025"/>
            <a:ext cx="1069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FF0000"/>
                </a:solidFill>
                <a:effectLst/>
                <a:latin typeface="Garamond" pitchFamily="18" charset="0"/>
                <a:ea typeface="+mn-ea"/>
              </a:rPr>
              <a:t>Wikipedia</a:t>
            </a:r>
          </a:p>
        </p:txBody>
      </p:sp>
    </p:spTree>
    <p:extLst>
      <p:ext uri="{BB962C8B-B14F-4D97-AF65-F5344CB8AC3E}">
        <p14:creationId xmlns:p14="http://schemas.microsoft.com/office/powerpoint/2010/main" val="3284941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88913"/>
            <a:ext cx="6192837" cy="64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C:\Users\wetteric\Pictures\FRG\ey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36838"/>
            <a:ext cx="2160588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C:\Users\wetteric\Pictures\FRG\telescope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365625"/>
            <a:ext cx="2151063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C:\Users\wetteric\Pictures\FRG\microscop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33375"/>
            <a:ext cx="2049463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8046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75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827088" y="260350"/>
            <a:ext cx="7473950" cy="13589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rgbClr val="33CCFF"/>
                </a:solidFill>
              </a:rPr>
              <a:t>Ultraviolet fixed point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15869" t="10829" r="3288" b="9462"/>
          <a:stretch>
            <a:fillRect/>
          </a:stretch>
        </p:blipFill>
        <p:spPr bwMode="auto">
          <a:xfrm>
            <a:off x="1763713" y="1916113"/>
            <a:ext cx="5545137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156325" y="5661025"/>
            <a:ext cx="1069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FF0000"/>
                </a:solidFill>
                <a:effectLst/>
                <a:latin typeface="Garamond" pitchFamily="18" charset="0"/>
                <a:ea typeface="+mn-ea"/>
              </a:rPr>
              <a:t>Wikipedia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508105" y="1916115"/>
            <a:ext cx="2952327" cy="584775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UV fixed point</a:t>
            </a:r>
          </a:p>
        </p:txBody>
      </p:sp>
    </p:spTree>
    <p:extLst>
      <p:ext uri="{BB962C8B-B14F-4D97-AF65-F5344CB8AC3E}">
        <p14:creationId xmlns:p14="http://schemas.microsoft.com/office/powerpoint/2010/main" val="2037451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786210"/>
          </a:xfrm>
        </p:spPr>
        <p:txBody>
          <a:bodyPr/>
          <a:lstStyle/>
          <a:p>
            <a:r>
              <a:rPr lang="en-US" dirty="0">
                <a:solidFill>
                  <a:srgbClr val="33CCFF"/>
                </a:solidFill>
              </a:rPr>
              <a:t>Quantum scale symmetry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132856"/>
            <a:ext cx="82192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Exactly on fixed point: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No </a:t>
            </a:r>
            <a:r>
              <a:rPr lang="en-US" sz="2800" dirty="0">
                <a:solidFill>
                  <a:srgbClr val="00FF00"/>
                </a:solidFill>
              </a:rPr>
              <a:t>parameter</a:t>
            </a:r>
            <a:r>
              <a:rPr lang="en-US" sz="2800" dirty="0">
                <a:solidFill>
                  <a:srgbClr val="FFFF00"/>
                </a:solidFill>
              </a:rPr>
              <a:t> with dimension of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length or mass is present in the </a:t>
            </a:r>
          </a:p>
          <a:p>
            <a:r>
              <a:rPr lang="en-US" sz="2800" dirty="0">
                <a:solidFill>
                  <a:srgbClr val="00FF00"/>
                </a:solidFill>
              </a:rPr>
              <a:t>quantum effective action</a:t>
            </a:r>
            <a:r>
              <a:rPr lang="en-US" sz="2800" dirty="0">
                <a:solidFill>
                  <a:srgbClr val="FFFF00"/>
                </a:solidFill>
              </a:rPr>
              <a:t>.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Then </a:t>
            </a:r>
            <a:r>
              <a:rPr lang="en-US" sz="2800" dirty="0">
                <a:solidFill>
                  <a:srgbClr val="00FF00"/>
                </a:solidFill>
              </a:rPr>
              <a:t>invariance</a:t>
            </a:r>
            <a:r>
              <a:rPr lang="en-US" sz="2800" dirty="0">
                <a:solidFill>
                  <a:srgbClr val="FFFF00"/>
                </a:solidFill>
              </a:rPr>
              <a:t> under 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dilatations or global scale transformations</a:t>
            </a:r>
          </a:p>
          <a:p>
            <a:r>
              <a:rPr lang="en-US" sz="2800" dirty="0">
                <a:solidFill>
                  <a:srgbClr val="FFFF00"/>
                </a:solidFill>
              </a:rPr>
              <a:t>is realized as a </a:t>
            </a:r>
            <a:r>
              <a:rPr lang="en-US" sz="2800" dirty="0">
                <a:solidFill>
                  <a:srgbClr val="00FF00"/>
                </a:solidFill>
              </a:rPr>
              <a:t>quantum symmetry</a:t>
            </a:r>
            <a:r>
              <a:rPr lang="en-US" sz="2800" dirty="0">
                <a:solidFill>
                  <a:srgbClr val="FFFF00"/>
                </a:solidFill>
              </a:rPr>
              <a:t>.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Continuous global symmetry </a:t>
            </a:r>
          </a:p>
        </p:txBody>
      </p:sp>
    </p:spTree>
    <p:extLst>
      <p:ext uri="{BB962C8B-B14F-4D97-AF65-F5344CB8AC3E}">
        <p14:creationId xmlns:p14="http://schemas.microsoft.com/office/powerpoint/2010/main" val="41817073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99CF5-09F1-5543-A805-835911D25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CCFF"/>
                </a:solidFill>
              </a:rPr>
              <a:t>Scale symmetry and fixed points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35E44A-2F45-CF40-8611-B2AB2F5B1C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803" y="2276871"/>
            <a:ext cx="4074394" cy="402190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8232115-8D8B-144F-B62D-452F98EBAF83}"/>
              </a:ext>
            </a:extLst>
          </p:cNvPr>
          <p:cNvSpPr txBox="1"/>
          <p:nvPr/>
        </p:nvSpPr>
        <p:spPr>
          <a:xfrm>
            <a:off x="6876256" y="2276871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Gravity</a:t>
            </a:r>
          </a:p>
          <a:p>
            <a:r>
              <a:rPr lang="en-US" sz="2400" dirty="0">
                <a:solidFill>
                  <a:srgbClr val="FFFF00"/>
                </a:solidFill>
              </a:rPr>
              <a:t>scale</a:t>
            </a:r>
          </a:p>
          <a:p>
            <a:r>
              <a:rPr lang="en-US" sz="2400" dirty="0">
                <a:solidFill>
                  <a:srgbClr val="FFFF00"/>
                </a:solidFill>
              </a:rPr>
              <a:t>symmetry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3B4A6A-2DCD-4840-9E2A-1F98C91C8188}"/>
              </a:ext>
            </a:extLst>
          </p:cNvPr>
          <p:cNvSpPr txBox="1"/>
          <p:nvPr/>
        </p:nvSpPr>
        <p:spPr>
          <a:xfrm>
            <a:off x="611560" y="5229200"/>
            <a:ext cx="1734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Cosmic</a:t>
            </a:r>
          </a:p>
          <a:p>
            <a:r>
              <a:rPr lang="en-US" sz="2400" dirty="0">
                <a:solidFill>
                  <a:srgbClr val="FFFF00"/>
                </a:solidFill>
              </a:rPr>
              <a:t>scale</a:t>
            </a:r>
          </a:p>
          <a:p>
            <a:r>
              <a:rPr lang="en-US" sz="2400" dirty="0">
                <a:solidFill>
                  <a:srgbClr val="FFFF00"/>
                </a:solidFill>
              </a:rPr>
              <a:t>symmetry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04F0D-C9AD-DE40-BAD0-8C75D2E21DC4}"/>
              </a:ext>
            </a:extLst>
          </p:cNvPr>
          <p:cNvSpPr txBox="1"/>
          <p:nvPr/>
        </p:nvSpPr>
        <p:spPr>
          <a:xfrm>
            <a:off x="2771800" y="1700808"/>
            <a:ext cx="3672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Relative strength of gravity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DFD305-B9FF-F746-B38E-005C9882AE1C}"/>
              </a:ext>
            </a:extLst>
          </p:cNvPr>
          <p:cNvSpPr txBox="1"/>
          <p:nvPr/>
        </p:nvSpPr>
        <p:spPr>
          <a:xfrm>
            <a:off x="6609198" y="4149080"/>
            <a:ext cx="2077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Distance from</a:t>
            </a:r>
          </a:p>
          <a:p>
            <a:r>
              <a:rPr lang="en-US" sz="2000" dirty="0"/>
              <a:t>electroweak</a:t>
            </a:r>
          </a:p>
          <a:p>
            <a:r>
              <a:rPr lang="en-US" sz="2000" dirty="0"/>
              <a:t>phase transition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97DED8-8456-4A47-ADB4-3D365E987472}"/>
              </a:ext>
            </a:extLst>
          </p:cNvPr>
          <p:cNvSpPr txBox="1"/>
          <p:nvPr/>
        </p:nvSpPr>
        <p:spPr>
          <a:xfrm>
            <a:off x="611560" y="2276872"/>
            <a:ext cx="1923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Particle</a:t>
            </a:r>
          </a:p>
          <a:p>
            <a:r>
              <a:rPr lang="en-US" sz="2400" dirty="0">
                <a:solidFill>
                  <a:srgbClr val="FFFF00"/>
                </a:solidFill>
              </a:rPr>
              <a:t>scale </a:t>
            </a:r>
          </a:p>
          <a:p>
            <a:r>
              <a:rPr lang="en-US" sz="2400" dirty="0">
                <a:solidFill>
                  <a:srgbClr val="FFFF00"/>
                </a:solidFill>
              </a:rPr>
              <a:t>symmetry</a:t>
            </a:r>
          </a:p>
        </p:txBody>
      </p:sp>
    </p:spTree>
    <p:extLst>
      <p:ext uri="{BB962C8B-B14F-4D97-AF65-F5344CB8AC3E}">
        <p14:creationId xmlns:p14="http://schemas.microsoft.com/office/powerpoint/2010/main" val="1159616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D34460-A3DE-0047-B055-0A16A3F90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2650306"/>
          </a:xfrm>
        </p:spPr>
        <p:txBody>
          <a:bodyPr/>
          <a:lstStyle/>
          <a:p>
            <a:r>
              <a:rPr lang="en-US" b="0" i="1" dirty="0">
                <a:solidFill>
                  <a:srgbClr val="FFFF00"/>
                </a:solidFill>
              </a:rPr>
              <a:t>Gravity scale symmetry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033403F0-29CB-6C43-8CC2-421FDECA0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068960"/>
            <a:ext cx="3045309" cy="3006079"/>
          </a:xfrm>
          <a:prstGeom prst="rect">
            <a:avLst/>
          </a:prstGeom>
        </p:spPr>
      </p:pic>
      <p:sp>
        <p:nvSpPr>
          <p:cNvPr id="2" name="Left Arrow 1">
            <a:extLst>
              <a:ext uri="{FF2B5EF4-FFF2-40B4-BE49-F238E27FC236}">
                <a16:creationId xmlns:a16="http://schemas.microsoft.com/office/drawing/2014/main" id="{11047DE8-A668-9D4E-9E9A-A7B3C9F1C834}"/>
              </a:ext>
            </a:extLst>
          </p:cNvPr>
          <p:cNvSpPr/>
          <p:nvPr/>
        </p:nvSpPr>
        <p:spPr bwMode="auto">
          <a:xfrm>
            <a:off x="5724128" y="2924944"/>
            <a:ext cx="978408" cy="504056"/>
          </a:xfrm>
          <a:prstGeom prst="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5752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088DB-65AC-2244-B31F-A38564160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CCFF"/>
                </a:solidFill>
              </a:rPr>
              <a:t>Strength of gravity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506A7B-4133-0B42-BE79-578EA35471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0" t="16992" r="14965" b="16741"/>
          <a:stretch/>
        </p:blipFill>
        <p:spPr>
          <a:xfrm rot="5400000">
            <a:off x="2706936" y="1425636"/>
            <a:ext cx="3907380" cy="53028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5B3B2B-236E-5A46-8013-41A89120FEF1}"/>
              </a:ext>
            </a:extLst>
          </p:cNvPr>
          <p:cNvSpPr/>
          <p:nvPr/>
        </p:nvSpPr>
        <p:spPr>
          <a:xfrm>
            <a:off x="1115616" y="6309320"/>
            <a:ext cx="58326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A. Eichhorn, CW, Spektrum der </a:t>
            </a:r>
            <a:r>
              <a:rPr lang="en-US" sz="1400" dirty="0" err="1"/>
              <a:t>Wissenschaft</a:t>
            </a:r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7C3390-9882-234E-B2D8-D935A5445D0F}"/>
              </a:ext>
            </a:extLst>
          </p:cNvPr>
          <p:cNvSpPr txBox="1"/>
          <p:nvPr/>
        </p:nvSpPr>
        <p:spPr>
          <a:xfrm>
            <a:off x="5868144" y="5445224"/>
            <a:ext cx="108012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</a:rPr>
              <a:t>energy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94FC33-C818-9D40-A844-BEA694D4FF67}"/>
              </a:ext>
            </a:extLst>
          </p:cNvPr>
          <p:cNvSpPr txBox="1"/>
          <p:nvPr/>
        </p:nvSpPr>
        <p:spPr>
          <a:xfrm>
            <a:off x="755577" y="4293096"/>
            <a:ext cx="1253613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</a:rPr>
              <a:t>strength</a:t>
            </a:r>
          </a:p>
          <a:p>
            <a:r>
              <a:rPr lang="en-US" sz="2000" dirty="0">
                <a:solidFill>
                  <a:srgbClr val="0033CC"/>
                </a:solidFill>
              </a:rPr>
              <a:t> of</a:t>
            </a:r>
          </a:p>
          <a:p>
            <a:r>
              <a:rPr lang="en-US" sz="2000" dirty="0">
                <a:solidFill>
                  <a:srgbClr val="0033CC"/>
                </a:solidFill>
              </a:rPr>
              <a:t>gravity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57BCCA-9740-E949-9814-D4DDC5E64FCA}"/>
              </a:ext>
            </a:extLst>
          </p:cNvPr>
          <p:cNvSpPr txBox="1"/>
          <p:nvPr/>
        </p:nvSpPr>
        <p:spPr>
          <a:xfrm>
            <a:off x="6588225" y="4077072"/>
            <a:ext cx="1584176" cy="46166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</a:rPr>
              <a:t>fixed point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120A42-34B0-B243-A6B9-1055CE68FFF0}"/>
              </a:ext>
            </a:extLst>
          </p:cNvPr>
          <p:cNvSpPr txBox="1"/>
          <p:nvPr/>
        </p:nvSpPr>
        <p:spPr>
          <a:xfrm>
            <a:off x="2009188" y="1556792"/>
            <a:ext cx="2490804" cy="46166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</a:rPr>
              <a:t>classical gravity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61313F-F74D-9144-9230-982A43A1F35C}"/>
              </a:ext>
            </a:extLst>
          </p:cNvPr>
          <p:cNvSpPr txBox="1"/>
          <p:nvPr/>
        </p:nvSpPr>
        <p:spPr>
          <a:xfrm>
            <a:off x="4788023" y="1556792"/>
            <a:ext cx="2524040" cy="46166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</a:rPr>
              <a:t>quantum gravity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EA02E9-C0BC-E94C-A682-964348F1DE4A}"/>
              </a:ext>
            </a:extLst>
          </p:cNvPr>
          <p:cNvSpPr txBox="1"/>
          <p:nvPr/>
        </p:nvSpPr>
        <p:spPr>
          <a:xfrm>
            <a:off x="5436096" y="6030763"/>
            <a:ext cx="2181753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</a:rPr>
              <a:t>inverse distance</a:t>
            </a:r>
          </a:p>
        </p:txBody>
      </p:sp>
    </p:spTree>
    <p:extLst>
      <p:ext uri="{BB962C8B-B14F-4D97-AF65-F5344CB8AC3E}">
        <p14:creationId xmlns:p14="http://schemas.microsoft.com/office/powerpoint/2010/main" val="9657485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/>
          <a:lstStyle/>
          <a:p>
            <a:pPr>
              <a:defRPr/>
            </a:pPr>
            <a:r>
              <a:rPr lang="de-DE" dirty="0" err="1">
                <a:solidFill>
                  <a:srgbClr val="33CCFF"/>
                </a:solidFill>
              </a:rPr>
              <a:t>Asymptotic</a:t>
            </a:r>
            <a:r>
              <a:rPr lang="de-DE" dirty="0">
                <a:solidFill>
                  <a:srgbClr val="33CCFF"/>
                </a:solidFill>
              </a:rPr>
              <a:t> </a:t>
            </a:r>
            <a:r>
              <a:rPr lang="de-DE" dirty="0" err="1">
                <a:solidFill>
                  <a:srgbClr val="33CCFF"/>
                </a:solidFill>
              </a:rPr>
              <a:t>safety</a:t>
            </a:r>
            <a:r>
              <a:rPr lang="de-DE" dirty="0">
                <a:solidFill>
                  <a:srgbClr val="33CCFF"/>
                </a:solidFill>
              </a:rPr>
              <a:t> </a:t>
            </a:r>
            <a:r>
              <a:rPr lang="de-DE" dirty="0" err="1">
                <a:solidFill>
                  <a:srgbClr val="33CCFF"/>
                </a:solidFill>
              </a:rPr>
              <a:t>of</a:t>
            </a:r>
            <a:r>
              <a:rPr lang="de-DE" dirty="0">
                <a:solidFill>
                  <a:srgbClr val="33CCFF"/>
                </a:solidFill>
              </a:rPr>
              <a:t> </a:t>
            </a:r>
            <a:br>
              <a:rPr lang="de-DE" dirty="0">
                <a:solidFill>
                  <a:srgbClr val="33CCFF"/>
                </a:solidFill>
              </a:rPr>
            </a:br>
            <a:r>
              <a:rPr lang="de-DE" dirty="0" err="1">
                <a:solidFill>
                  <a:srgbClr val="33CCFF"/>
                </a:solidFill>
              </a:rPr>
              <a:t>quantum</a:t>
            </a:r>
            <a:r>
              <a:rPr lang="de-DE" dirty="0">
                <a:solidFill>
                  <a:srgbClr val="33CCFF"/>
                </a:solidFill>
              </a:rPr>
              <a:t> </a:t>
            </a:r>
            <a:r>
              <a:rPr lang="de-DE" dirty="0" err="1">
                <a:solidFill>
                  <a:srgbClr val="33CCFF"/>
                </a:solidFill>
              </a:rPr>
              <a:t>gravity</a:t>
            </a:r>
            <a:endParaRPr lang="de-DE" dirty="0">
              <a:solidFill>
                <a:srgbClr val="33C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3600102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de-DE" dirty="0" err="1"/>
              <a:t>if</a:t>
            </a:r>
            <a:r>
              <a:rPr lang="de-DE" dirty="0"/>
              <a:t>  UV </a:t>
            </a:r>
            <a:r>
              <a:rPr lang="de-DE" dirty="0" err="1"/>
              <a:t>fixed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exists</a:t>
            </a:r>
            <a:r>
              <a:rPr lang="de-DE" dirty="0"/>
              <a:t> :</a:t>
            </a:r>
          </a:p>
          <a:p>
            <a:pPr>
              <a:defRPr/>
            </a:pPr>
            <a:endParaRPr lang="de-DE" dirty="0"/>
          </a:p>
          <a:p>
            <a:pPr>
              <a:buFont typeface="Wingdings" pitchFamily="2" charset="2"/>
              <a:buNone/>
              <a:defRPr/>
            </a:pPr>
            <a:r>
              <a:rPr lang="de-DE" sz="4000" i="1" dirty="0" err="1">
                <a:solidFill>
                  <a:srgbClr val="FFFF00"/>
                </a:solidFill>
              </a:rPr>
              <a:t>quantum</a:t>
            </a:r>
            <a:r>
              <a:rPr lang="de-DE" sz="4000" i="1" dirty="0">
                <a:solidFill>
                  <a:srgbClr val="FFFF00"/>
                </a:solidFill>
              </a:rPr>
              <a:t> </a:t>
            </a:r>
            <a:r>
              <a:rPr lang="de-DE" sz="4000" i="1" dirty="0" err="1">
                <a:solidFill>
                  <a:srgbClr val="FFFF00"/>
                </a:solidFill>
              </a:rPr>
              <a:t>gravity</a:t>
            </a:r>
            <a:r>
              <a:rPr lang="de-DE" sz="4000" i="1" dirty="0">
                <a:solidFill>
                  <a:srgbClr val="FFFF00"/>
                </a:solidFill>
              </a:rPr>
              <a:t> </a:t>
            </a:r>
            <a:r>
              <a:rPr lang="de-DE" sz="4000" i="1" dirty="0" err="1">
                <a:solidFill>
                  <a:srgbClr val="FFFF00"/>
                </a:solidFill>
              </a:rPr>
              <a:t>is</a:t>
            </a:r>
            <a:r>
              <a:rPr lang="de-DE" sz="4000" i="1" dirty="0">
                <a:solidFill>
                  <a:srgbClr val="FFFF00"/>
                </a:solidFill>
              </a:rPr>
              <a:t> </a:t>
            </a:r>
          </a:p>
          <a:p>
            <a:pPr>
              <a:buFont typeface="Wingdings" pitchFamily="2" charset="2"/>
              <a:buNone/>
              <a:defRPr/>
            </a:pPr>
            <a:r>
              <a:rPr lang="de-DE" sz="4000" i="1" dirty="0">
                <a:solidFill>
                  <a:srgbClr val="FFFF00"/>
                </a:solidFill>
              </a:rPr>
              <a:t>non-</a:t>
            </a:r>
            <a:r>
              <a:rPr lang="de-DE" sz="4000" i="1" dirty="0" err="1">
                <a:solidFill>
                  <a:srgbClr val="FFFF00"/>
                </a:solidFill>
              </a:rPr>
              <a:t>perturbatively</a:t>
            </a:r>
            <a:r>
              <a:rPr lang="de-DE" sz="4000" i="1" dirty="0">
                <a:solidFill>
                  <a:srgbClr val="FFFF00"/>
                </a:solidFill>
              </a:rPr>
              <a:t> </a:t>
            </a:r>
            <a:r>
              <a:rPr lang="de-DE" sz="4000" i="1" dirty="0" err="1">
                <a:solidFill>
                  <a:srgbClr val="FFFF00"/>
                </a:solidFill>
              </a:rPr>
              <a:t>renormalizable</a:t>
            </a:r>
            <a:endParaRPr lang="de-DE" sz="4000" i="1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de-DE" sz="4000" i="1" dirty="0" err="1">
                <a:solidFill>
                  <a:srgbClr val="FFFF00"/>
                </a:solidFill>
              </a:rPr>
              <a:t>quantum</a:t>
            </a:r>
            <a:r>
              <a:rPr lang="de-DE" sz="4000" i="1" dirty="0">
                <a:solidFill>
                  <a:srgbClr val="FFFF00"/>
                </a:solidFill>
              </a:rPr>
              <a:t> </a:t>
            </a:r>
            <a:r>
              <a:rPr lang="de-DE" sz="4000" i="1" dirty="0" err="1">
                <a:solidFill>
                  <a:srgbClr val="FFFF00"/>
                </a:solidFill>
              </a:rPr>
              <a:t>field</a:t>
            </a:r>
            <a:r>
              <a:rPr lang="de-DE" sz="4000" i="1" dirty="0">
                <a:solidFill>
                  <a:srgbClr val="FFFF00"/>
                </a:solidFill>
              </a:rPr>
              <a:t> </a:t>
            </a:r>
            <a:r>
              <a:rPr lang="de-DE" sz="4000" i="1" dirty="0" err="1">
                <a:solidFill>
                  <a:srgbClr val="FFFF00"/>
                </a:solidFill>
              </a:rPr>
              <a:t>theory</a:t>
            </a:r>
            <a:r>
              <a:rPr lang="de-DE" sz="4000" i="1" dirty="0">
                <a:solidFill>
                  <a:srgbClr val="FFFF00"/>
                </a:solidFill>
              </a:rPr>
              <a:t> !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835150" y="5805488"/>
            <a:ext cx="5400675" cy="579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S. Weinberg  ,   M. Reuter</a:t>
            </a:r>
          </a:p>
        </p:txBody>
      </p:sp>
    </p:spTree>
    <p:extLst>
      <p:ext uri="{BB962C8B-B14F-4D97-AF65-F5344CB8AC3E}">
        <p14:creationId xmlns:p14="http://schemas.microsoft.com/office/powerpoint/2010/main" val="4829713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>
                <a:solidFill>
                  <a:srgbClr val="33CCFF"/>
                </a:solidFill>
              </a:rPr>
              <a:t>a prediction…</a:t>
            </a:r>
            <a:endParaRPr lang="de-DE" dirty="0">
              <a:solidFill>
                <a:srgbClr val="33CCFF"/>
              </a:solidFill>
            </a:endParaRPr>
          </a:p>
        </p:txBody>
      </p:sp>
      <p:pic>
        <p:nvPicPr>
          <p:cNvPr id="1658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628775"/>
            <a:ext cx="78105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4076700"/>
            <a:ext cx="798353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3" name="Picture 3"/>
          <p:cNvPicPr>
            <a:picLocks noChangeAspect="1" noChangeArrowheads="1"/>
          </p:cNvPicPr>
          <p:nvPr/>
        </p:nvPicPr>
        <p:blipFill>
          <a:blip r:embed="rId4" cstate="print"/>
          <a:srcRect l="45100" t="75000" r="26936" b="10001"/>
          <a:stretch>
            <a:fillRect/>
          </a:stretch>
        </p:blipFill>
        <p:spPr bwMode="auto">
          <a:xfrm>
            <a:off x="2051050" y="5876925"/>
            <a:ext cx="59531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36488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11BF0C-65C6-B748-88B6-C0924516E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CCFF"/>
                </a:solidFill>
              </a:rPr>
              <a:t>Gravity scale symmetry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102346-9B82-9A44-A433-34836322A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rgbClr val="FFFF00"/>
                </a:solidFill>
              </a:rPr>
              <a:t>Replace Planck mass by scalar field </a:t>
            </a:r>
            <a:r>
              <a:rPr lang="en-US" dirty="0">
                <a:solidFill>
                  <a:srgbClr val="FFFF00"/>
                </a:solidFill>
              </a:rPr>
              <a:t>𝜒</a:t>
            </a:r>
            <a:endParaRPr lang="en-US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rgbClr val="FFFF00"/>
                </a:solidFill>
              </a:rPr>
              <a:t>                                            </a:t>
            </a:r>
            <a:r>
              <a:rPr lang="en-US" sz="4000" i="1" dirty="0">
                <a:solidFill>
                  <a:srgbClr val="FFFF00"/>
                </a:solidFill>
              </a:rPr>
              <a:t>…</a:t>
            </a:r>
            <a:endParaRPr lang="en-US" i="1" dirty="0">
              <a:solidFill>
                <a:srgbClr val="FFFF00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BEE8A6F-2A6E-E44A-8DF1-86527BCF5A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r="58477"/>
          <a:stretch/>
        </p:blipFill>
        <p:spPr bwMode="auto">
          <a:xfrm>
            <a:off x="1279987" y="2924944"/>
            <a:ext cx="360109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A25CB4E-0F4C-0A41-A0A5-5153E9ACFD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94795"/>
          <a:stretch/>
        </p:blipFill>
        <p:spPr bwMode="auto">
          <a:xfrm>
            <a:off x="5709559" y="2940938"/>
            <a:ext cx="43985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B7E93B-2680-E648-8FE8-EEFFDC20BCC9}"/>
              </a:ext>
            </a:extLst>
          </p:cNvPr>
          <p:cNvSpPr txBox="1"/>
          <p:nvPr/>
        </p:nvSpPr>
        <p:spPr>
          <a:xfrm>
            <a:off x="755576" y="5013176"/>
            <a:ext cx="578658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FF00"/>
                </a:solidFill>
                <a:latin typeface="+mn-lt"/>
              </a:rPr>
              <a:t>“Modified gravity” :</a:t>
            </a:r>
          </a:p>
          <a:p>
            <a:r>
              <a:rPr lang="en-US" i="1" dirty="0">
                <a:solidFill>
                  <a:srgbClr val="FFFF00"/>
                </a:solidFill>
                <a:latin typeface="+mn-lt"/>
              </a:rPr>
              <a:t>solve modified cosmological field equations</a:t>
            </a:r>
          </a:p>
        </p:txBody>
      </p:sp>
    </p:spTree>
    <p:extLst>
      <p:ext uri="{BB962C8B-B14F-4D97-AF65-F5344CB8AC3E}">
        <p14:creationId xmlns:p14="http://schemas.microsoft.com/office/powerpoint/2010/main" val="2117206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33CCFF"/>
                </a:solidFill>
              </a:rPr>
              <a:t>Violation of equivalence principle</a:t>
            </a:r>
            <a:endParaRPr lang="de-DE">
              <a:solidFill>
                <a:srgbClr val="33CCFF"/>
              </a:solidFill>
            </a:endParaRP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8313" y="1844675"/>
            <a:ext cx="3744912" cy="44259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dirty="0">
                <a:solidFill>
                  <a:srgbClr val="FFFF00"/>
                </a:solidFill>
              </a:rPr>
              <a:t>Different couplings of </a:t>
            </a:r>
            <a:r>
              <a:rPr lang="en-US" sz="2800" dirty="0" err="1">
                <a:solidFill>
                  <a:srgbClr val="FFFF00"/>
                </a:solidFill>
              </a:rPr>
              <a:t>cosmon</a:t>
            </a:r>
            <a:r>
              <a:rPr lang="en-US" sz="2800" dirty="0">
                <a:solidFill>
                  <a:srgbClr val="FFFF00"/>
                </a:solidFill>
              </a:rPr>
              <a:t> to proton and neutron</a:t>
            </a:r>
          </a:p>
          <a:p>
            <a:pPr>
              <a:buFont typeface="Wingdings" pitchFamily="2" charset="2"/>
              <a:buNone/>
            </a:pPr>
            <a:endParaRPr lang="en-US" sz="2800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800" dirty="0">
                <a:solidFill>
                  <a:srgbClr val="FFFF00"/>
                </a:solidFill>
              </a:rPr>
              <a:t>Differential acceleration</a:t>
            </a:r>
          </a:p>
          <a:p>
            <a:pPr>
              <a:buFont typeface="Wingdings" pitchFamily="2" charset="2"/>
              <a:buNone/>
            </a:pPr>
            <a:endParaRPr lang="en-US" sz="2800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sz="2800" dirty="0">
                <a:solidFill>
                  <a:srgbClr val="FFFF00"/>
                </a:solidFill>
              </a:rPr>
              <a:t>“Violation of  equivalence principle”</a:t>
            </a:r>
          </a:p>
        </p:txBody>
      </p:sp>
      <p:sp>
        <p:nvSpPr>
          <p:cNvPr id="439300" name="Oval 4"/>
          <p:cNvSpPr>
            <a:spLocks noChangeArrowheads="1"/>
          </p:cNvSpPr>
          <p:nvPr/>
        </p:nvSpPr>
        <p:spPr bwMode="auto">
          <a:xfrm>
            <a:off x="4859338" y="3141663"/>
            <a:ext cx="1728787" cy="17287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>
                <a:effectLst/>
              </a:rPr>
              <a:t>earth</a:t>
            </a:r>
            <a:endParaRPr lang="de-DE" sz="2800">
              <a:effectLst/>
            </a:endParaRPr>
          </a:p>
        </p:txBody>
      </p:sp>
      <p:sp>
        <p:nvSpPr>
          <p:cNvPr id="439301" name="Rectangle 5"/>
          <p:cNvSpPr>
            <a:spLocks noChangeArrowheads="1"/>
          </p:cNvSpPr>
          <p:nvPr/>
        </p:nvSpPr>
        <p:spPr bwMode="auto">
          <a:xfrm>
            <a:off x="4408488" y="3170238"/>
            <a:ext cx="184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9302" name="Line 6"/>
          <p:cNvSpPr>
            <a:spLocks noChangeShapeType="1"/>
          </p:cNvSpPr>
          <p:nvPr/>
        </p:nvSpPr>
        <p:spPr bwMode="auto">
          <a:xfrm>
            <a:off x="6084888" y="61658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39303" name="Line 7"/>
          <p:cNvSpPr>
            <a:spLocks noChangeShapeType="1"/>
          </p:cNvSpPr>
          <p:nvPr/>
        </p:nvSpPr>
        <p:spPr bwMode="auto">
          <a:xfrm flipV="1">
            <a:off x="6588125" y="4005263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39304" name="Freeform 8"/>
          <p:cNvSpPr>
            <a:spLocks/>
          </p:cNvSpPr>
          <p:nvPr/>
        </p:nvSpPr>
        <p:spPr bwMode="auto">
          <a:xfrm>
            <a:off x="8016875" y="2349500"/>
            <a:ext cx="11113" cy="3384550"/>
          </a:xfrm>
          <a:custGeom>
            <a:avLst/>
            <a:gdLst/>
            <a:ahLst/>
            <a:cxnLst>
              <a:cxn ang="0">
                <a:pos x="7" y="2132"/>
              </a:cxn>
              <a:cxn ang="0">
                <a:pos x="7" y="0"/>
              </a:cxn>
            </a:cxnLst>
            <a:rect l="0" t="0" r="r" b="b"/>
            <a:pathLst>
              <a:path w="7" h="2132">
                <a:moveTo>
                  <a:pt x="7" y="2132"/>
                </a:moveTo>
                <a:cubicBezTo>
                  <a:pt x="0" y="2130"/>
                  <a:pt x="7" y="444"/>
                  <a:pt x="7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439305" name="Text Box 9"/>
          <p:cNvSpPr txBox="1">
            <a:spLocks noChangeArrowheads="1"/>
          </p:cNvSpPr>
          <p:nvPr/>
        </p:nvSpPr>
        <p:spPr bwMode="auto">
          <a:xfrm>
            <a:off x="8101013" y="2060575"/>
            <a:ext cx="6889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effectLst/>
              </a:rPr>
              <a:t>p,n</a:t>
            </a:r>
            <a:endParaRPr lang="de-DE">
              <a:solidFill>
                <a:srgbClr val="FFFF00"/>
              </a:solidFill>
              <a:effectLst/>
            </a:endParaRPr>
          </a:p>
        </p:txBody>
      </p:sp>
      <p:sp>
        <p:nvSpPr>
          <p:cNvPr id="439306" name="Text Box 10"/>
          <p:cNvSpPr txBox="1">
            <a:spLocks noChangeArrowheads="1"/>
          </p:cNvSpPr>
          <p:nvPr/>
        </p:nvSpPr>
        <p:spPr bwMode="auto">
          <a:xfrm>
            <a:off x="8101013" y="5229225"/>
            <a:ext cx="6889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effectLst/>
              </a:rPr>
              <a:t>p,n</a:t>
            </a:r>
            <a:endParaRPr lang="de-DE">
              <a:solidFill>
                <a:srgbClr val="FFFF00"/>
              </a:solidFill>
              <a:effectLst/>
            </a:endParaRPr>
          </a:p>
        </p:txBody>
      </p:sp>
      <p:sp>
        <p:nvSpPr>
          <p:cNvPr id="439307" name="Text Box 11"/>
          <p:cNvSpPr txBox="1">
            <a:spLocks noChangeArrowheads="1"/>
          </p:cNvSpPr>
          <p:nvPr/>
        </p:nvSpPr>
        <p:spPr bwMode="auto">
          <a:xfrm>
            <a:off x="6659562" y="4076700"/>
            <a:ext cx="1284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  <a:effectLst/>
              </a:rPr>
              <a:t>cosmon</a:t>
            </a:r>
            <a:endParaRPr lang="de-DE" sz="2400" dirty="0">
              <a:solidFill>
                <a:srgbClr val="FFFF00"/>
              </a:solidFill>
              <a:effectLst/>
            </a:endParaRPr>
          </a:p>
        </p:txBody>
      </p:sp>
      <p:sp>
        <p:nvSpPr>
          <p:cNvPr id="439308" name="Text Box 12"/>
          <p:cNvSpPr txBox="1">
            <a:spLocks noChangeArrowheads="1"/>
          </p:cNvSpPr>
          <p:nvPr/>
        </p:nvSpPr>
        <p:spPr bwMode="auto">
          <a:xfrm>
            <a:off x="592138" y="6032500"/>
            <a:ext cx="55419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only apparent : new “fifth force” !</a:t>
            </a:r>
            <a:endParaRPr lang="de-DE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05896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687D5E-078F-0C4B-AF01-85CE55AC8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913"/>
            <a:ext cx="8291513" cy="1655762"/>
          </a:xfrm>
        </p:spPr>
        <p:txBody>
          <a:bodyPr/>
          <a:lstStyle/>
          <a:p>
            <a:pPr>
              <a:defRPr/>
            </a:pPr>
            <a:r>
              <a:rPr lang="de-DE" sz="3200" dirty="0" err="1">
                <a:solidFill>
                  <a:srgbClr val="33CCFF"/>
                </a:solidFill>
              </a:rPr>
              <a:t>Almost</a:t>
            </a:r>
            <a:r>
              <a:rPr lang="de-DE" sz="3200" dirty="0">
                <a:solidFill>
                  <a:srgbClr val="33CCFF"/>
                </a:solidFill>
              </a:rPr>
              <a:t> </a:t>
            </a:r>
            <a:r>
              <a:rPr lang="de-DE" sz="3200" dirty="0" err="1">
                <a:solidFill>
                  <a:srgbClr val="33CCFF"/>
                </a:solidFill>
              </a:rPr>
              <a:t>scale</a:t>
            </a:r>
            <a:r>
              <a:rPr lang="de-DE" sz="3200" dirty="0">
                <a:solidFill>
                  <a:srgbClr val="33CCFF"/>
                </a:solidFill>
              </a:rPr>
              <a:t> invariant </a:t>
            </a:r>
            <a:r>
              <a:rPr lang="de-DE" sz="3200" dirty="0" err="1">
                <a:solidFill>
                  <a:srgbClr val="33CCFF"/>
                </a:solidFill>
              </a:rPr>
              <a:t>primordial</a:t>
            </a:r>
            <a:r>
              <a:rPr lang="de-DE" sz="3200" dirty="0">
                <a:solidFill>
                  <a:srgbClr val="33CCFF"/>
                </a:solidFill>
              </a:rPr>
              <a:t> </a:t>
            </a:r>
            <a:r>
              <a:rPr lang="de-DE" sz="3200" dirty="0" err="1">
                <a:solidFill>
                  <a:srgbClr val="33CCFF"/>
                </a:solidFill>
              </a:rPr>
              <a:t>fluctuation</a:t>
            </a:r>
            <a:r>
              <a:rPr lang="de-DE" sz="3200" dirty="0">
                <a:solidFill>
                  <a:srgbClr val="33CCFF"/>
                </a:solidFill>
              </a:rPr>
              <a:t> </a:t>
            </a:r>
            <a:r>
              <a:rPr lang="de-DE" sz="3200" dirty="0" err="1">
                <a:solidFill>
                  <a:srgbClr val="33CCFF"/>
                </a:solidFill>
              </a:rPr>
              <a:t>spectrum</a:t>
            </a:r>
            <a:r>
              <a:rPr lang="de-DE" sz="3200" dirty="0">
                <a:solidFill>
                  <a:srgbClr val="33CCFF"/>
                </a:solidFill>
              </a:rPr>
              <a:t> </a:t>
            </a:r>
            <a:r>
              <a:rPr lang="de-DE" sz="3200" dirty="0" err="1">
                <a:solidFill>
                  <a:srgbClr val="33CCFF"/>
                </a:solidFill>
              </a:rPr>
              <a:t>seeds</a:t>
            </a:r>
            <a:r>
              <a:rPr lang="de-DE" sz="3200" dirty="0">
                <a:solidFill>
                  <a:srgbClr val="33CCFF"/>
                </a:solidFill>
              </a:rPr>
              <a:t> all </a:t>
            </a:r>
            <a:r>
              <a:rPr lang="de-DE" sz="3200" dirty="0" err="1">
                <a:solidFill>
                  <a:srgbClr val="33CCFF"/>
                </a:solidFill>
              </a:rPr>
              <a:t>structure</a:t>
            </a:r>
            <a:r>
              <a:rPr lang="de-DE" sz="3200" dirty="0">
                <a:solidFill>
                  <a:srgbClr val="33CCFF"/>
                </a:solidFill>
              </a:rPr>
              <a:t> in </a:t>
            </a:r>
            <a:r>
              <a:rPr lang="de-DE" sz="3200" dirty="0" err="1">
                <a:solidFill>
                  <a:srgbClr val="33CCFF"/>
                </a:solidFill>
              </a:rPr>
              <a:t>the</a:t>
            </a:r>
            <a:r>
              <a:rPr lang="de-DE" sz="3200" dirty="0">
                <a:solidFill>
                  <a:srgbClr val="33CCFF"/>
                </a:solidFill>
              </a:rPr>
              <a:t> </a:t>
            </a:r>
            <a:r>
              <a:rPr lang="de-DE" sz="3200" dirty="0" err="1">
                <a:solidFill>
                  <a:srgbClr val="33CCFF"/>
                </a:solidFill>
              </a:rPr>
              <a:t>Universe</a:t>
            </a:r>
            <a:endParaRPr lang="de-DE" sz="3200" dirty="0">
              <a:solidFill>
                <a:srgbClr val="33CCFF"/>
              </a:solidFill>
            </a:endParaRPr>
          </a:p>
        </p:txBody>
      </p:sp>
      <p:pic>
        <p:nvPicPr>
          <p:cNvPr id="81922" name="Picture 7" descr="QuantumFluctuations">
            <a:hlinkClick r:id="rId2"/>
            <a:extLst>
              <a:ext uri="{FF2B5EF4-FFF2-40B4-BE49-F238E27FC236}">
                <a16:creationId xmlns:a16="http://schemas.microsoft.com/office/drawing/2014/main" id="{7B9A0FF5-839E-9C4A-A154-59EDDFC3C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89138"/>
            <a:ext cx="2303462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3" name="Picture 6" descr="lattice-raw">
            <a:hlinkClick r:id="rId4"/>
            <a:extLst>
              <a:ext uri="{FF2B5EF4-FFF2-40B4-BE49-F238E27FC236}">
                <a16:creationId xmlns:a16="http://schemas.microsoft.com/office/drawing/2014/main" id="{29A203C1-7E1C-D74A-8FD1-2B105E9B5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213100"/>
            <a:ext cx="180022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Picture 5" descr="130321084221-large-1.jpg">
            <a:extLst>
              <a:ext uri="{FF2B5EF4-FFF2-40B4-BE49-F238E27FC236}">
                <a16:creationId xmlns:a16="http://schemas.microsoft.com/office/drawing/2014/main" id="{3934A26D-3441-7340-831C-8E2EE0C834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0" b="15807"/>
          <a:stretch>
            <a:fillRect/>
          </a:stretch>
        </p:blipFill>
        <p:spPr bwMode="auto">
          <a:xfrm>
            <a:off x="4356100" y="1989138"/>
            <a:ext cx="381635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8">
            <a:extLst>
              <a:ext uri="{FF2B5EF4-FFF2-40B4-BE49-F238E27FC236}">
                <a16:creationId xmlns:a16="http://schemas.microsoft.com/office/drawing/2014/main" id="{D735F178-841D-D245-8031-C5D36F0E0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575" y="2636838"/>
            <a:ext cx="863600" cy="431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C85E9168-EAA2-EB4A-939B-E0087C2F9DA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101013" y="3068638"/>
            <a:ext cx="863600" cy="431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27" name="Picture 2" descr="A1689_ACS_propagandapic">
            <a:extLst>
              <a:ext uri="{FF2B5EF4-FFF2-40B4-BE49-F238E27FC236}">
                <a16:creationId xmlns:a16="http://schemas.microsoft.com/office/drawing/2014/main" id="{3D45D364-E369-DC4A-BF62-6CFE7AC5A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3" t="9427" r="3247" b="5072"/>
          <a:stretch>
            <a:fillRect/>
          </a:stretch>
        </p:blipFill>
        <p:spPr bwMode="auto">
          <a:xfrm>
            <a:off x="5580063" y="4292600"/>
            <a:ext cx="3168650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53A70C-25E3-1D49-92B3-7CEEE3772D55}"/>
              </a:ext>
            </a:extLst>
          </p:cNvPr>
          <p:cNvSpPr txBox="1"/>
          <p:nvPr/>
        </p:nvSpPr>
        <p:spPr>
          <a:xfrm>
            <a:off x="457200" y="4821237"/>
            <a:ext cx="3609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FF00"/>
                </a:solidFill>
                <a:latin typeface="+mn-lt"/>
              </a:rPr>
              <a:t>In  the </a:t>
            </a:r>
            <a:r>
              <a:rPr lang="en-US" i="1" dirty="0">
                <a:solidFill>
                  <a:srgbClr val="00FF00"/>
                </a:solidFill>
                <a:latin typeface="+mn-lt"/>
              </a:rPr>
              <a:t>infinite past</a:t>
            </a:r>
          </a:p>
          <a:p>
            <a:r>
              <a:rPr lang="en-US" i="1" dirty="0">
                <a:solidFill>
                  <a:srgbClr val="FFFF00"/>
                </a:solidFill>
                <a:latin typeface="+mn-lt"/>
              </a:rPr>
              <a:t>Universe “begins”</a:t>
            </a:r>
          </a:p>
          <a:p>
            <a:r>
              <a:rPr lang="en-US" i="1" dirty="0">
                <a:solidFill>
                  <a:srgbClr val="FFFF00"/>
                </a:solidFill>
                <a:latin typeface="+mn-lt"/>
              </a:rPr>
              <a:t>at the fixed point</a:t>
            </a:r>
          </a:p>
        </p:txBody>
      </p:sp>
    </p:spTree>
    <p:extLst>
      <p:ext uri="{BB962C8B-B14F-4D97-AF65-F5344CB8AC3E}">
        <p14:creationId xmlns:p14="http://schemas.microsoft.com/office/powerpoint/2010/main" val="18141693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11BF0C-65C6-B748-88B6-C0924516E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CCFF"/>
                </a:solidFill>
              </a:rPr>
              <a:t>Gravity scale symmetry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102346-9B82-9A44-A433-34836322A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rgbClr val="FFFF00"/>
                </a:solidFill>
              </a:rPr>
              <a:t>Replace Planck mass by scalar field</a:t>
            </a:r>
          </a:p>
          <a:p>
            <a:pPr marL="0" indent="0">
              <a:buNone/>
            </a:pPr>
            <a:endParaRPr lang="en-US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rgbClr val="FFFF00"/>
                </a:solidFill>
              </a:rPr>
              <a:t>                                           </a:t>
            </a:r>
          </a:p>
          <a:p>
            <a:pPr marL="0" indent="0">
              <a:buNone/>
            </a:pPr>
            <a:r>
              <a:rPr lang="en-US" i="1" dirty="0">
                <a:solidFill>
                  <a:srgbClr val="FFFF00"/>
                </a:solidFill>
              </a:rPr>
              <a:t>Cosmological solution : </a:t>
            </a:r>
            <a:r>
              <a:rPr lang="en-US" dirty="0">
                <a:solidFill>
                  <a:srgbClr val="FFFF00"/>
                </a:solidFill>
              </a:rPr>
              <a:t>𝜒</a:t>
            </a:r>
            <a:r>
              <a:rPr lang="en-US" i="1" dirty="0">
                <a:solidFill>
                  <a:srgbClr val="FFFF00"/>
                </a:solidFill>
              </a:rPr>
              <a:t>(t) differs from zero,</a:t>
            </a:r>
          </a:p>
          <a:p>
            <a:pPr marL="0" indent="0">
              <a:buNone/>
            </a:pPr>
            <a:r>
              <a:rPr lang="en-US" i="1" dirty="0">
                <a:solidFill>
                  <a:srgbClr val="FFFF00"/>
                </a:solidFill>
              </a:rPr>
              <a:t>equals zero only in the infinite past</a:t>
            </a:r>
          </a:p>
          <a:p>
            <a:pPr marL="0" indent="0">
              <a:buNone/>
            </a:pPr>
            <a:endParaRPr lang="en-US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rgbClr val="FFFF00"/>
                </a:solidFill>
              </a:rPr>
              <a:t>Spontaneous breaking of scale symmetry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BEE8A6F-2A6E-E44A-8DF1-86527BCF5A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r="58477"/>
          <a:stretch/>
        </p:blipFill>
        <p:spPr bwMode="auto">
          <a:xfrm>
            <a:off x="1763688" y="2646541"/>
            <a:ext cx="2397314" cy="81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A25CB4E-0F4C-0A41-A0A5-5153E9ACFD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94795"/>
          <a:stretch/>
        </p:blipFill>
        <p:spPr bwMode="auto">
          <a:xfrm>
            <a:off x="4455581" y="2646541"/>
            <a:ext cx="291177" cy="81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993543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33CCFF"/>
                </a:solidFill>
              </a:rPr>
              <a:t>Scale symmetry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2924944"/>
            <a:ext cx="8291512" cy="359968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Dimensionless couplings are independent of </a:t>
            </a:r>
            <a:r>
              <a:rPr lang="el-GR" dirty="0">
                <a:solidFill>
                  <a:srgbClr val="FFFF00"/>
                </a:solidFill>
              </a:rPr>
              <a:t>χ</a:t>
            </a:r>
            <a:r>
              <a:rPr lang="en-US" dirty="0">
                <a:solidFill>
                  <a:srgbClr val="FFFF00"/>
                </a:solidFill>
              </a:rPr>
              <a:t>.</a:t>
            </a:r>
          </a:p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All particle masses are proportional to </a:t>
            </a:r>
            <a:r>
              <a:rPr lang="el-GR" dirty="0">
                <a:solidFill>
                  <a:srgbClr val="FFFF00"/>
                </a:solidFill>
              </a:rPr>
              <a:t>χ</a:t>
            </a:r>
            <a:r>
              <a:rPr lang="en-US" dirty="0">
                <a:solidFill>
                  <a:srgbClr val="FFFF00"/>
                </a:solidFill>
              </a:rPr>
              <a:t> .</a:t>
            </a:r>
            <a:endParaRPr lang="en-US" dirty="0"/>
          </a:p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Ratios of particle masses remain constant.</a:t>
            </a:r>
          </a:p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Compatibility with observational bounds on time dependence of particle mass ratios even if </a:t>
            </a:r>
            <a:r>
              <a:rPr lang="el-GR" dirty="0">
                <a:solidFill>
                  <a:srgbClr val="FFFF00"/>
                </a:solidFill>
              </a:rPr>
              <a:t>χ</a:t>
            </a:r>
            <a:r>
              <a:rPr lang="en-US" dirty="0">
                <a:solidFill>
                  <a:srgbClr val="FFFF00"/>
                </a:solidFill>
              </a:rPr>
              <a:t> changes with time.</a:t>
            </a:r>
          </a:p>
          <a:p>
            <a:pPr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1556792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All parameters with mass are </a:t>
            </a:r>
          </a:p>
          <a:p>
            <a:r>
              <a:rPr lang="en-US" sz="2800" dirty="0"/>
              <a:t>proportional to scalar field </a:t>
            </a:r>
            <a:r>
              <a:rPr lang="el-GR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cs typeface="MS PGothic" charset="0"/>
              </a:rPr>
              <a:t>χ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085260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F6F08-86A6-1C4E-A5A2-3F71DCB43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CCFF"/>
                </a:solidFill>
              </a:rPr>
              <a:t>Particle masses from spontaneous scale symmetry breaking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1BBF6-580F-0743-AB88-85EA41322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en-US" dirty="0"/>
              <a:t>Electron mass proportional to </a:t>
            </a:r>
            <a:r>
              <a:rPr lang="en-US" dirty="0">
                <a:solidFill>
                  <a:srgbClr val="FFFF00"/>
                </a:solidFill>
              </a:rPr>
              <a:t>𝜒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m</a:t>
            </a:r>
            <a:r>
              <a:rPr lang="en-US" baseline="-25000" dirty="0">
                <a:solidFill>
                  <a:srgbClr val="FFFF00"/>
                </a:solidFill>
              </a:rPr>
              <a:t>e </a:t>
            </a:r>
            <a:r>
              <a:rPr lang="en-US" dirty="0">
                <a:solidFill>
                  <a:srgbClr val="FFFF00"/>
                </a:solidFill>
              </a:rPr>
              <a:t>∼ 𝜑</a:t>
            </a:r>
            <a:r>
              <a:rPr lang="en-US" baseline="-25000" dirty="0">
                <a:solidFill>
                  <a:srgbClr val="FFFF00"/>
                </a:solidFill>
              </a:rPr>
              <a:t>0 </a:t>
            </a:r>
            <a:r>
              <a:rPr lang="en-US" dirty="0">
                <a:solidFill>
                  <a:srgbClr val="FFFF00"/>
                </a:solidFill>
              </a:rPr>
              <a:t>( expectation value of Higgs scalar )</a:t>
            </a:r>
          </a:p>
          <a:p>
            <a:r>
              <a:rPr lang="en-US" dirty="0">
                <a:solidFill>
                  <a:srgbClr val="FFFF00"/>
                </a:solidFill>
              </a:rPr>
              <a:t>𝜑</a:t>
            </a:r>
            <a:r>
              <a:rPr lang="en-US" baseline="-25000" dirty="0">
                <a:solidFill>
                  <a:srgbClr val="FFFF00"/>
                </a:solidFill>
              </a:rPr>
              <a:t>0 </a:t>
            </a:r>
            <a:r>
              <a:rPr lang="en-US" dirty="0">
                <a:solidFill>
                  <a:srgbClr val="FFFF00"/>
                </a:solidFill>
              </a:rPr>
              <a:t>∼ 𝜒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m</a:t>
            </a:r>
            <a:r>
              <a:rPr lang="en-US" baseline="-25000" dirty="0">
                <a:solidFill>
                  <a:srgbClr val="FFFF00"/>
                </a:solidFill>
              </a:rPr>
              <a:t>e </a:t>
            </a:r>
            <a:r>
              <a:rPr lang="en-US" dirty="0">
                <a:solidFill>
                  <a:srgbClr val="FFFF00"/>
                </a:solidFill>
              </a:rPr>
              <a:t>=  y</a:t>
            </a:r>
            <a:r>
              <a:rPr lang="en-US" baseline="-25000" dirty="0">
                <a:solidFill>
                  <a:srgbClr val="FFFF00"/>
                </a:solidFill>
              </a:rPr>
              <a:t>e</a:t>
            </a:r>
            <a:r>
              <a:rPr lang="en-US" dirty="0">
                <a:solidFill>
                  <a:srgbClr val="FFFF00"/>
                </a:solidFill>
              </a:rPr>
              <a:t> 𝜑</a:t>
            </a:r>
            <a:r>
              <a:rPr lang="en-US" baseline="-25000" dirty="0">
                <a:solidFill>
                  <a:srgbClr val="FFFF00"/>
                </a:solidFill>
              </a:rPr>
              <a:t>0  </a:t>
            </a:r>
            <a:r>
              <a:rPr lang="en-US" dirty="0">
                <a:solidFill>
                  <a:srgbClr val="FFFF00"/>
                </a:solidFill>
              </a:rPr>
              <a:t>( Yukawa coupling )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baseline="-25000" dirty="0">
                <a:solidFill>
                  <a:srgbClr val="FFFF00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88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1498600"/>
          </a:xfrm>
          <a:noFill/>
          <a:ln/>
        </p:spPr>
        <p:txBody>
          <a:bodyPr/>
          <a:lstStyle/>
          <a:p>
            <a:r>
              <a:rPr lang="en-US" dirty="0">
                <a:solidFill>
                  <a:srgbClr val="33CCFF"/>
                </a:solidFill>
                <a:effectLst/>
              </a:rPr>
              <a:t>Spontaneous breaking </a:t>
            </a:r>
            <a:br>
              <a:rPr lang="en-US" dirty="0">
                <a:solidFill>
                  <a:srgbClr val="33CCFF"/>
                </a:solidFill>
                <a:effectLst/>
              </a:rPr>
            </a:br>
            <a:r>
              <a:rPr lang="en-US" dirty="0">
                <a:solidFill>
                  <a:srgbClr val="33CCFF"/>
                </a:solidFill>
                <a:effectLst/>
              </a:rPr>
              <a:t>of scale symmetry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76475"/>
            <a:ext cx="8229600" cy="3849688"/>
          </a:xfrm>
          <a:noFill/>
          <a:ln/>
        </p:spPr>
        <p:txBody>
          <a:bodyPr/>
          <a:lstStyle/>
          <a:p>
            <a:r>
              <a:rPr lang="en-US" sz="2800" dirty="0">
                <a:effectLst/>
              </a:rPr>
              <a:t>expectation value of scalar field breaks scale symmetry spontaneously</a:t>
            </a:r>
          </a:p>
          <a:p>
            <a:r>
              <a:rPr lang="en-US" sz="2800" dirty="0">
                <a:solidFill>
                  <a:srgbClr val="FFFF00"/>
                </a:solidFill>
                <a:effectLst/>
              </a:rPr>
              <a:t>particle masses </a:t>
            </a:r>
            <a:r>
              <a:rPr lang="en-US" sz="2800" dirty="0">
                <a:effectLst/>
              </a:rPr>
              <a:t>can be </a:t>
            </a:r>
            <a:r>
              <a:rPr lang="en-US" sz="2800" dirty="0">
                <a:solidFill>
                  <a:srgbClr val="FFFF00"/>
                </a:solidFill>
                <a:effectLst/>
              </a:rPr>
              <a:t>proportional</a:t>
            </a:r>
            <a:r>
              <a:rPr lang="en-US" sz="2800" dirty="0">
                <a:effectLst/>
              </a:rPr>
              <a:t> to </a:t>
            </a:r>
            <a:r>
              <a:rPr lang="en-US" sz="2800" dirty="0">
                <a:solidFill>
                  <a:srgbClr val="FFFF00"/>
                </a:solidFill>
              </a:rPr>
              <a:t>scalar field  𝜒</a:t>
            </a:r>
            <a:endParaRPr lang="en-US" sz="2800" dirty="0">
              <a:effectLst/>
            </a:endParaRPr>
          </a:p>
          <a:p>
            <a:r>
              <a:rPr lang="en-US" sz="2800" dirty="0">
                <a:effectLst/>
              </a:rPr>
              <a:t>massive particles are compatible with scale symmetry</a:t>
            </a:r>
          </a:p>
          <a:p>
            <a:r>
              <a:rPr lang="en-US" sz="2800" dirty="0">
                <a:effectLst/>
              </a:rPr>
              <a:t>in presence of massive particles : sign of exact scale symmetry is exactly </a:t>
            </a:r>
            <a:r>
              <a:rPr lang="en-US" sz="2800" dirty="0">
                <a:solidFill>
                  <a:srgbClr val="FFFF00"/>
                </a:solidFill>
                <a:effectLst/>
              </a:rPr>
              <a:t>massless Goldstone boson</a:t>
            </a:r>
            <a:r>
              <a:rPr lang="en-US" sz="2800" dirty="0">
                <a:effectLst/>
              </a:rPr>
              <a:t> – the </a:t>
            </a:r>
            <a:r>
              <a:rPr lang="en-US" sz="2800" dirty="0" err="1">
                <a:effectLst/>
              </a:rPr>
              <a:t>dilaton</a:t>
            </a:r>
            <a:r>
              <a:rPr lang="en-US" sz="2800" dirty="0">
                <a:effectLst/>
              </a:rPr>
              <a:t> or </a:t>
            </a:r>
            <a:r>
              <a:rPr lang="en-US" sz="2800" dirty="0" err="1">
                <a:effectLst/>
              </a:rPr>
              <a:t>cosmon</a:t>
            </a:r>
            <a:endParaRPr lang="en-US" sz="2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510514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33CCFF"/>
                </a:solidFill>
                <a:ea typeface="+mj-ea"/>
              </a:rPr>
              <a:t>Spontaneous symmetry breaking  confirmed at the LHC</a:t>
            </a:r>
            <a:endParaRPr lang="de-DE" dirty="0">
              <a:solidFill>
                <a:srgbClr val="33CCFF"/>
              </a:solidFill>
              <a:ea typeface="+mj-ea"/>
            </a:endParaRPr>
          </a:p>
        </p:txBody>
      </p:sp>
      <p:pic>
        <p:nvPicPr>
          <p:cNvPr id="68611" name="Picture 5"/>
          <p:cNvPicPr>
            <a:picLocks noChangeAspect="1" noChangeArrowheads="1"/>
          </p:cNvPicPr>
          <p:nvPr/>
        </p:nvPicPr>
        <p:blipFill>
          <a:blip r:embed="rId3" cstate="print"/>
          <a:srcRect l="13818" t="21463" r="48520" b="12587"/>
          <a:stretch>
            <a:fillRect/>
          </a:stretch>
        </p:blipFill>
        <p:spPr bwMode="auto">
          <a:xfrm>
            <a:off x="179388" y="1700213"/>
            <a:ext cx="3563937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9" descr="LHC_hall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2133600"/>
            <a:ext cx="509746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19157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33CCFF"/>
                </a:solidFill>
              </a:rPr>
              <a:t> Variable Gravity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50825" y="2132855"/>
            <a:ext cx="8642350" cy="3383707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rgbClr val="FFFF00"/>
                </a:solidFill>
              </a:rPr>
              <a:t>Scalar field coupled to gravity</a:t>
            </a:r>
          </a:p>
          <a:p>
            <a:pPr>
              <a:defRPr/>
            </a:pPr>
            <a:r>
              <a:rPr lang="en-US" sz="2800" dirty="0">
                <a:solidFill>
                  <a:srgbClr val="FFFF00"/>
                </a:solidFill>
              </a:rPr>
              <a:t>Effective Planck mass depends on scalar field</a:t>
            </a:r>
          </a:p>
          <a:p>
            <a:pPr>
              <a:defRPr/>
            </a:pPr>
            <a:r>
              <a:rPr lang="en-US" sz="2800" dirty="0">
                <a:solidFill>
                  <a:srgbClr val="FFFF00"/>
                </a:solidFill>
              </a:rPr>
              <a:t>Simple quadratic scalar potential involves intrinsic mass </a:t>
            </a:r>
            <a:r>
              <a:rPr lang="el-GR" sz="2800" dirty="0">
                <a:solidFill>
                  <a:srgbClr val="FFFF00"/>
                </a:solidFill>
              </a:rPr>
              <a:t>μ</a:t>
            </a:r>
            <a:endParaRPr lang="en-US" sz="2800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sz="2800" dirty="0">
                <a:solidFill>
                  <a:srgbClr val="FFFF00"/>
                </a:solidFill>
              </a:rPr>
              <a:t>Nucleon and electron mass proportional to dynamical Planck mass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8237" y="5031581"/>
            <a:ext cx="6867525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66669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078D5D-A2F7-9644-8E71-B3F2E1315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14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5986E0-5D50-A041-8DCB-56058F7DF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4248472" cy="141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8520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075240" cy="3024336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 Fifth force</a:t>
            </a:r>
          </a:p>
        </p:txBody>
      </p:sp>
    </p:spTree>
    <p:extLst>
      <p:ext uri="{BB962C8B-B14F-4D97-AF65-F5344CB8AC3E}">
        <p14:creationId xmlns:p14="http://schemas.microsoft.com/office/powerpoint/2010/main" val="1814060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CCFF"/>
                </a:solidFill>
              </a:rPr>
              <a:t>Scalar force ( fifth force)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1188" y="4420507"/>
            <a:ext cx="1689100" cy="76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588" y="5502199"/>
            <a:ext cx="1663700" cy="685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1852523"/>
            <a:ext cx="3159341" cy="19408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5616" y="4509120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attractive: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5616" y="5502199"/>
            <a:ext cx="2010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repulsive: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3848" y="3290641"/>
            <a:ext cx="144016" cy="338554"/>
          </a:xfrm>
          <a:prstGeom prst="rect">
            <a:avLst/>
          </a:prstGeom>
          <a:solidFill>
            <a:srgbClr val="0033CC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rgbClr val="FFFF00"/>
                </a:solidFill>
              </a:rPr>
              <a:t>i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2384" y="3273739"/>
            <a:ext cx="195808" cy="338554"/>
          </a:xfrm>
          <a:prstGeom prst="rect">
            <a:avLst/>
          </a:prstGeom>
          <a:solidFill>
            <a:srgbClr val="0033CC"/>
          </a:solidFill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FFFF00"/>
                </a:solidFill>
              </a:rPr>
              <a:t>j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295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FABAD-CF30-1749-B52C-DD11888CF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CCFF"/>
                </a:solidFill>
              </a:rPr>
              <a:t>New scalar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FCD73-9EDA-AE41-B855-12F10CBDD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r>
              <a:rPr lang="en-US" dirty="0"/>
              <a:t>Spontaneously broken quantum scale symmetry predicts massless scalar ( </a:t>
            </a:r>
            <a:r>
              <a:rPr lang="en-US" dirty="0" err="1"/>
              <a:t>cosmon</a:t>
            </a:r>
            <a:r>
              <a:rPr lang="en-US" dirty="0"/>
              <a:t> )</a:t>
            </a:r>
          </a:p>
          <a:p>
            <a:r>
              <a:rPr lang="en-US" dirty="0"/>
              <a:t>Only tiny violation of equivalence principle if scale symmetry is approximate</a:t>
            </a:r>
          </a:p>
        </p:txBody>
      </p:sp>
    </p:spTree>
    <p:extLst>
      <p:ext uri="{BB962C8B-B14F-4D97-AF65-F5344CB8AC3E}">
        <p14:creationId xmlns:p14="http://schemas.microsoft.com/office/powerpoint/2010/main" val="36736548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BD161-9036-314F-856C-23733245D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CCFF"/>
                </a:solidFill>
              </a:rPr>
              <a:t>Simple mechanism for </a:t>
            </a:r>
            <a:br>
              <a:rPr lang="en-US" dirty="0">
                <a:solidFill>
                  <a:srgbClr val="33CCFF"/>
                </a:solidFill>
              </a:rPr>
            </a:br>
            <a:r>
              <a:rPr lang="en-US" dirty="0">
                <a:solidFill>
                  <a:srgbClr val="33CCFF"/>
                </a:solidFill>
              </a:rPr>
              <a:t>very light scalar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C3D93-4987-2F46-8EDB-A5DB76D77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104456"/>
          </a:xfrm>
        </p:spPr>
        <p:txBody>
          <a:bodyPr/>
          <a:lstStyle/>
          <a:p>
            <a:r>
              <a:rPr lang="en-US" dirty="0"/>
              <a:t>Exact scale symmetry :                                   massless Goldstone boson</a:t>
            </a:r>
          </a:p>
          <a:p>
            <a:endParaRPr lang="en-US" dirty="0"/>
          </a:p>
          <a:p>
            <a:r>
              <a:rPr lang="en-US" dirty="0"/>
              <a:t>Approximate scale symmetry :                                very light pseudo-Goldstone boson</a:t>
            </a:r>
          </a:p>
          <a:p>
            <a:endParaRPr lang="en-US" dirty="0"/>
          </a:p>
          <a:p>
            <a:r>
              <a:rPr lang="en-US" dirty="0"/>
              <a:t>Candidate for scalar fifth force</a:t>
            </a:r>
          </a:p>
        </p:txBody>
      </p:sp>
    </p:spTree>
    <p:extLst>
      <p:ext uri="{BB962C8B-B14F-4D97-AF65-F5344CB8AC3E}">
        <p14:creationId xmlns:p14="http://schemas.microsoft.com/office/powerpoint/2010/main" val="34746994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en-US" dirty="0">
                <a:solidFill>
                  <a:srgbClr val="33CCFF"/>
                </a:solidFill>
              </a:rPr>
              <a:t>Simple mechanism for </a:t>
            </a:r>
            <a:br>
              <a:rPr lang="en-US" dirty="0">
                <a:solidFill>
                  <a:srgbClr val="33CCFF"/>
                </a:solidFill>
              </a:rPr>
            </a:br>
            <a:r>
              <a:rPr lang="en-US" dirty="0">
                <a:solidFill>
                  <a:srgbClr val="33CCFF"/>
                </a:solidFill>
              </a:rPr>
              <a:t>tiny </a:t>
            </a:r>
            <a:r>
              <a:rPr lang="en-US" dirty="0" err="1">
                <a:solidFill>
                  <a:srgbClr val="33CCFF"/>
                </a:solidFill>
              </a:rPr>
              <a:t>cosmon</a:t>
            </a:r>
            <a:r>
              <a:rPr lang="en-US" dirty="0">
                <a:solidFill>
                  <a:srgbClr val="33CCFF"/>
                </a:solidFill>
              </a:rPr>
              <a:t> - atom couplings</a:t>
            </a:r>
            <a:endParaRPr lang="de-DE" dirty="0">
              <a:solidFill>
                <a:srgbClr val="33C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381947"/>
          </a:xfrm>
        </p:spPr>
        <p:txBody>
          <a:bodyPr/>
          <a:lstStyle/>
          <a:p>
            <a:r>
              <a:rPr lang="en-US" dirty="0"/>
              <a:t>asymptotic approach to fixed point for dimensionless couplings and mass ratios</a:t>
            </a:r>
          </a:p>
          <a:p>
            <a:r>
              <a:rPr lang="en-US" dirty="0"/>
              <a:t>at fixed point : no </a:t>
            </a:r>
            <a:r>
              <a:rPr lang="en-US" dirty="0" err="1"/>
              <a:t>cosmon</a:t>
            </a:r>
            <a:r>
              <a:rPr lang="en-US" dirty="0"/>
              <a:t> coupling to atoms</a:t>
            </a:r>
            <a:r>
              <a:rPr lang="de-DE" dirty="0"/>
              <a:t> – </a:t>
            </a:r>
            <a:r>
              <a:rPr lang="de-DE" dirty="0" err="1"/>
              <a:t>no</a:t>
            </a:r>
            <a:r>
              <a:rPr lang="de-DE" dirty="0"/>
              <a:t> time </a:t>
            </a:r>
            <a:r>
              <a:rPr lang="de-DE" dirty="0" err="1"/>
              <a:t>variation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fundamental </a:t>
            </a:r>
            <a:r>
              <a:rPr lang="de-DE" dirty="0" err="1"/>
              <a:t>constants</a:t>
            </a:r>
            <a:endParaRPr lang="de-DE" dirty="0"/>
          </a:p>
          <a:p>
            <a:r>
              <a:rPr lang="en-US" dirty="0"/>
              <a:t>very near fixed point : tiny coupling</a:t>
            </a:r>
          </a:p>
          <a:p>
            <a:r>
              <a:rPr lang="en-US" sz="4000" dirty="0">
                <a:solidFill>
                  <a:srgbClr val="FFFF00"/>
                </a:solidFill>
              </a:rPr>
              <a:t>how small ? </a:t>
            </a:r>
          </a:p>
        </p:txBody>
      </p:sp>
    </p:spTree>
    <p:extLst>
      <p:ext uri="{BB962C8B-B14F-4D97-AF65-F5344CB8AC3E}">
        <p14:creationId xmlns:p14="http://schemas.microsoft.com/office/powerpoint/2010/main" val="7761122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A9D0F0-77C5-4041-BC8D-E4F3F7058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CCFF"/>
                </a:solidFill>
              </a:rPr>
              <a:t>Conclusions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381AAF6-1255-574B-8115-196F2A10F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en-US" dirty="0"/>
              <a:t>Quantum gravity makes predictions that can be tested by present observations and experiments</a:t>
            </a:r>
          </a:p>
          <a:p>
            <a:endParaRPr lang="en-US" dirty="0"/>
          </a:p>
          <a:p>
            <a:r>
              <a:rPr lang="en-US" dirty="0" err="1"/>
              <a:t>Eötvös</a:t>
            </a:r>
            <a:r>
              <a:rPr lang="en-US" dirty="0"/>
              <a:t> - type experiments remain very relevant today: test of tiny violations of quantum scale symmetry</a:t>
            </a:r>
          </a:p>
        </p:txBody>
      </p:sp>
    </p:spTree>
    <p:extLst>
      <p:ext uri="{BB962C8B-B14F-4D97-AF65-F5344CB8AC3E}">
        <p14:creationId xmlns:p14="http://schemas.microsoft.com/office/powerpoint/2010/main" val="36260877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5F62AB-A01C-6C41-86EF-EACCAEABCBDE}"/>
              </a:ext>
            </a:extLst>
          </p:cNvPr>
          <p:cNvSpPr txBox="1"/>
          <p:nvPr/>
        </p:nvSpPr>
        <p:spPr>
          <a:xfrm>
            <a:off x="7020272" y="5805264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0714321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/>
          <a:lstStyle/>
          <a:p>
            <a:r>
              <a:rPr lang="en-US" dirty="0">
                <a:solidFill>
                  <a:srgbClr val="33CCFF"/>
                </a:solidFill>
              </a:rPr>
              <a:t>Slowly running couplings </a:t>
            </a:r>
            <a:br>
              <a:rPr lang="en-US" dirty="0">
                <a:solidFill>
                  <a:srgbClr val="33CCFF"/>
                </a:solidFill>
              </a:rPr>
            </a:br>
            <a:r>
              <a:rPr lang="en-US" dirty="0">
                <a:solidFill>
                  <a:srgbClr val="33CCFF"/>
                </a:solidFill>
              </a:rPr>
              <a:t>close to fixed points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500" y="2852936"/>
            <a:ext cx="3937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0846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>
                <a:solidFill>
                  <a:srgbClr val="33CCFF"/>
                </a:solidFill>
                <a:ea typeface="+mj-ea"/>
                <a:cs typeface="+mj-cs"/>
              </a:rPr>
              <a:t>Quintessence</a:t>
            </a:r>
            <a:endParaRPr lang="de-DE" sz="4800" dirty="0">
              <a:solidFill>
                <a:srgbClr val="33CCFF"/>
              </a:solidFill>
              <a:ea typeface="+mj-ea"/>
              <a:cs typeface="+mj-cs"/>
            </a:endParaRP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2565400"/>
            <a:ext cx="7705725" cy="402113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4800" dirty="0">
                <a:solidFill>
                  <a:srgbClr val="33CCFF"/>
                </a:solidFill>
                <a:ea typeface="+mn-ea"/>
                <a:cs typeface="+mn-cs"/>
              </a:rPr>
              <a:t>  </a:t>
            </a:r>
            <a:r>
              <a:rPr lang="en-US" sz="4000" dirty="0">
                <a:solidFill>
                  <a:srgbClr val="33CCFF"/>
                </a:solidFill>
                <a:ea typeface="+mn-ea"/>
                <a:cs typeface="+mn-cs"/>
              </a:rPr>
              <a:t>Dynamical dark energy 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000" dirty="0">
                <a:solidFill>
                  <a:srgbClr val="33CCFF"/>
                </a:solidFill>
                <a:ea typeface="+mn-ea"/>
                <a:cs typeface="+mn-cs"/>
              </a:rPr>
              <a:t>  generated by  </a:t>
            </a:r>
            <a:r>
              <a:rPr lang="en-US" sz="4000" dirty="0">
                <a:solidFill>
                  <a:srgbClr val="FFFF00"/>
                </a:solidFill>
                <a:ea typeface="+mn-ea"/>
                <a:cs typeface="+mn-cs"/>
              </a:rPr>
              <a:t>scalar</a:t>
            </a:r>
            <a:r>
              <a:rPr lang="en-US" sz="4000" dirty="0">
                <a:solidFill>
                  <a:srgbClr val="33CC33"/>
                </a:solidFill>
                <a:ea typeface="+mn-ea"/>
                <a:cs typeface="+mn-cs"/>
              </a:rPr>
              <a:t> </a:t>
            </a:r>
            <a:r>
              <a:rPr lang="en-US" sz="4000" dirty="0">
                <a:solidFill>
                  <a:srgbClr val="FFFF00"/>
                </a:solidFill>
                <a:ea typeface="+mn-ea"/>
                <a:cs typeface="+mn-cs"/>
              </a:rPr>
              <a:t>field (</a:t>
            </a:r>
            <a:r>
              <a:rPr lang="en-US" sz="4000" dirty="0" err="1">
                <a:solidFill>
                  <a:srgbClr val="FFFF00"/>
                </a:solidFill>
                <a:ea typeface="+mn-ea"/>
                <a:cs typeface="+mn-cs"/>
              </a:rPr>
              <a:t>cosmon</a:t>
            </a:r>
            <a:r>
              <a:rPr lang="en-US" sz="4000" dirty="0">
                <a:solidFill>
                  <a:srgbClr val="FFFF00"/>
                </a:solidFill>
                <a:ea typeface="+mn-ea"/>
                <a:cs typeface="+mn-cs"/>
              </a:rPr>
              <a:t> )</a:t>
            </a:r>
            <a:endParaRPr lang="de-DE" sz="4400" dirty="0">
              <a:solidFill>
                <a:srgbClr val="FFFF00"/>
              </a:solidFill>
              <a:ea typeface="+mn-ea"/>
              <a:cs typeface="+mn-cs"/>
            </a:endParaRPr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2268538" y="5734050"/>
            <a:ext cx="67675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+mn-ea"/>
              </a:rPr>
              <a:t>C.Wetterich,Nucl.Phys.B302(1988)668,            24.9.87</a:t>
            </a:r>
          </a:p>
          <a:p>
            <a:pPr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+mn-ea"/>
              </a:rPr>
              <a:t>P.J.E.Peebles,B.Ratra,ApJ.Lett.325(1988)L17,  20.10.87</a:t>
            </a:r>
            <a:endParaRPr lang="de-DE" sz="2000"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278933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68313" y="476250"/>
            <a:ext cx="8424862" cy="3816350"/>
          </a:xfrm>
          <a:solidFill>
            <a:srgbClr val="33CCFF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rgbClr val="FFFF00"/>
                </a:solidFill>
                <a:ea typeface="+mj-ea"/>
                <a:cs typeface="+mj-cs"/>
              </a:rPr>
              <a:t>Prediction :</a:t>
            </a:r>
            <a:br>
              <a:rPr lang="en-US" sz="4000" dirty="0">
                <a:solidFill>
                  <a:srgbClr val="FFFF00"/>
                </a:solidFill>
                <a:ea typeface="+mj-ea"/>
                <a:cs typeface="+mj-cs"/>
              </a:rPr>
            </a:br>
            <a:br>
              <a:rPr lang="en-US" sz="4000" dirty="0">
                <a:solidFill>
                  <a:srgbClr val="FFFF00"/>
                </a:solidFill>
                <a:ea typeface="+mj-ea"/>
                <a:cs typeface="+mj-cs"/>
              </a:rPr>
            </a:br>
            <a:r>
              <a:rPr lang="en-US" sz="4000" dirty="0">
                <a:solidFill>
                  <a:srgbClr val="FFFF00"/>
                </a:solidFill>
                <a:ea typeface="+mj-ea"/>
                <a:cs typeface="+mj-cs"/>
              </a:rPr>
              <a:t> homogeneous dark energy</a:t>
            </a:r>
            <a:br>
              <a:rPr lang="en-US" sz="4000" dirty="0">
                <a:solidFill>
                  <a:srgbClr val="FFFF00"/>
                </a:solidFill>
                <a:ea typeface="+mj-ea"/>
                <a:cs typeface="+mj-cs"/>
              </a:rPr>
            </a:br>
            <a:r>
              <a:rPr lang="en-US" sz="4000" dirty="0">
                <a:solidFill>
                  <a:srgbClr val="FFFF00"/>
                </a:solidFill>
                <a:ea typeface="+mj-ea"/>
                <a:cs typeface="+mj-cs"/>
              </a:rPr>
              <a:t>influences recent cosmology</a:t>
            </a:r>
            <a:br>
              <a:rPr lang="en-US" sz="4000" dirty="0">
                <a:solidFill>
                  <a:srgbClr val="FFFF00"/>
                </a:solidFill>
                <a:ea typeface="+mj-ea"/>
                <a:cs typeface="+mj-cs"/>
              </a:rPr>
            </a:br>
            <a:br>
              <a:rPr lang="en-US" sz="4000" dirty="0">
                <a:solidFill>
                  <a:srgbClr val="FFFF00"/>
                </a:solidFill>
                <a:ea typeface="+mj-ea"/>
                <a:cs typeface="+mj-cs"/>
              </a:rPr>
            </a:br>
            <a:r>
              <a:rPr lang="en-US" sz="4000" dirty="0">
                <a:solidFill>
                  <a:srgbClr val="FFFF00"/>
                </a:solidFill>
                <a:ea typeface="+mj-ea"/>
                <a:cs typeface="+mj-cs"/>
              </a:rPr>
              <a:t>- of same order as dark matter -</a:t>
            </a:r>
            <a:endParaRPr lang="de-DE" sz="40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344067" name="Text Box 3"/>
          <p:cNvSpPr txBox="1">
            <a:spLocks noChangeArrowheads="1"/>
          </p:cNvSpPr>
          <p:nvPr/>
        </p:nvSpPr>
        <p:spPr bwMode="auto">
          <a:xfrm>
            <a:off x="592138" y="4953000"/>
            <a:ext cx="83518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pPr eaLnBrk="1" hangingPunct="1"/>
            <a:r>
              <a:rPr lang="en-US" altLang="x-none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</a:rPr>
              <a:t>Original models do not fit the present observations</a:t>
            </a:r>
          </a:p>
          <a:p>
            <a:pPr eaLnBrk="1" hangingPunct="1"/>
            <a:r>
              <a:rPr lang="en-US" altLang="x-none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</a:rPr>
              <a:t>   …. modifications </a:t>
            </a:r>
          </a:p>
          <a:p>
            <a:pPr eaLnBrk="1" hangingPunct="1"/>
            <a:r>
              <a:rPr lang="en-US" altLang="x-none"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</a:rPr>
              <a:t>   ( different growth of neutrino mass )</a:t>
            </a:r>
            <a:endParaRPr lang="de-DE" altLang="x-none">
              <a:effectLst>
                <a:outerShdw blurRad="38100" dist="38100" dir="2700000" algn="tl">
                  <a:srgbClr val="000000"/>
                </a:outerShdw>
              </a:effectLst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5580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CCFF"/>
                </a:solidFill>
              </a:rPr>
              <a:t>Differential acceleration</a:t>
            </a:r>
            <a:endParaRPr lang="de-DE">
              <a:solidFill>
                <a:srgbClr val="33CCFF"/>
              </a:solidFill>
            </a:endParaRPr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2060575"/>
            <a:ext cx="685165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>
                <a:solidFill>
                  <a:srgbClr val="FFFF00"/>
                </a:solidFill>
              </a:rPr>
              <a:t>Two bodies with equal mass experience </a:t>
            </a:r>
          </a:p>
          <a:p>
            <a:pPr>
              <a:buFont typeface="Wingdings" pitchFamily="2" charset="2"/>
              <a:buNone/>
            </a:pPr>
            <a:r>
              <a:rPr lang="en-US">
                <a:solidFill>
                  <a:srgbClr val="FFFF00"/>
                </a:solidFill>
              </a:rPr>
              <a:t>           a different acceleration !</a:t>
            </a:r>
          </a:p>
          <a:p>
            <a:pPr>
              <a:buFont typeface="Wingdings" pitchFamily="2" charset="2"/>
              <a:buNone/>
            </a:pPr>
            <a:endParaRPr lang="en-US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/>
              <a:t>        </a:t>
            </a:r>
            <a:r>
              <a:rPr lang="el-GR" sz="3600"/>
              <a:t>η</a:t>
            </a:r>
            <a:r>
              <a:rPr lang="en-US" sz="3600"/>
              <a:t> = ( a</a:t>
            </a:r>
            <a:r>
              <a:rPr lang="en-US" sz="3600" baseline="-25000"/>
              <a:t>1</a:t>
            </a:r>
            <a:r>
              <a:rPr lang="en-US" sz="3600"/>
              <a:t> – a</a:t>
            </a:r>
            <a:r>
              <a:rPr lang="en-US" sz="3600" baseline="-25000"/>
              <a:t>2</a:t>
            </a:r>
            <a:r>
              <a:rPr lang="en-US" sz="3600"/>
              <a:t> ) / ( a</a:t>
            </a:r>
            <a:r>
              <a:rPr lang="en-US" sz="3600" baseline="-25000"/>
              <a:t>1</a:t>
            </a:r>
            <a:r>
              <a:rPr lang="en-US" sz="3600"/>
              <a:t> + a</a:t>
            </a:r>
            <a:r>
              <a:rPr lang="en-US" sz="3600" baseline="-25000"/>
              <a:t>2</a:t>
            </a:r>
            <a:r>
              <a:rPr lang="en-US" sz="3600"/>
              <a:t> )</a:t>
            </a:r>
            <a:endParaRPr lang="el-GR" sz="3600"/>
          </a:p>
        </p:txBody>
      </p:sp>
      <p:sp>
        <p:nvSpPr>
          <p:cNvPr id="468996" name="Rectangle 4"/>
          <p:cNvSpPr>
            <a:spLocks noChangeArrowheads="1"/>
          </p:cNvSpPr>
          <p:nvPr/>
        </p:nvSpPr>
        <p:spPr bwMode="auto">
          <a:xfrm>
            <a:off x="2484438" y="5229225"/>
            <a:ext cx="3654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33CC33"/>
                </a:solidFill>
                <a:effectLst/>
              </a:rPr>
              <a:t>bound  :  </a:t>
            </a:r>
            <a:r>
              <a:rPr lang="el-GR" b="1">
                <a:solidFill>
                  <a:srgbClr val="33CC33"/>
                </a:solidFill>
                <a:effectLst/>
              </a:rPr>
              <a:t>η</a:t>
            </a:r>
            <a:r>
              <a:rPr lang="en-US" b="1">
                <a:solidFill>
                  <a:srgbClr val="33CC33"/>
                </a:solidFill>
                <a:effectLst/>
              </a:rPr>
              <a:t> &lt; 3 </a:t>
            </a:r>
            <a:r>
              <a:rPr lang="en-US">
                <a:solidFill>
                  <a:srgbClr val="33CC33"/>
                </a:solidFill>
                <a:effectLst/>
              </a:rPr>
              <a:t> </a:t>
            </a:r>
            <a:r>
              <a:rPr lang="en-US" b="1">
                <a:solidFill>
                  <a:srgbClr val="33CC33"/>
                </a:solidFill>
                <a:effectLst/>
              </a:rPr>
              <a:t>10</a:t>
            </a:r>
            <a:r>
              <a:rPr lang="en-US" b="1" baseline="30000">
                <a:solidFill>
                  <a:srgbClr val="33CC33"/>
                </a:solidFill>
                <a:effectLst/>
              </a:rPr>
              <a:t>-14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73602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2" name="Text Box 4"/>
          <p:cNvSpPr txBox="1">
            <a:spLocks noChangeArrowheads="1"/>
          </p:cNvSpPr>
          <p:nvPr/>
        </p:nvSpPr>
        <p:spPr bwMode="auto">
          <a:xfrm>
            <a:off x="1042988" y="981075"/>
            <a:ext cx="7221537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i="1" dirty="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Apparent violation of equivalence principle </a:t>
            </a:r>
          </a:p>
          <a:p>
            <a:endParaRPr lang="en-US" sz="2800" i="1" dirty="0">
              <a:solidFill>
                <a:srgbClr val="33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28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and</a:t>
            </a:r>
          </a:p>
          <a:p>
            <a:endParaRPr lang="en-US" sz="2800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28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sz="2800" i="1" dirty="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time variation of fundamental couplings</a:t>
            </a:r>
          </a:p>
          <a:p>
            <a:endParaRPr lang="en-US" sz="2800" i="1" dirty="0">
              <a:solidFill>
                <a:srgbClr val="33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28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measure both the</a:t>
            </a:r>
          </a:p>
          <a:p>
            <a:endParaRPr lang="en-US" sz="2800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28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sz="2800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cosmon</a:t>
            </a:r>
            <a:r>
              <a:rPr lang="en-US" sz="28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coupling to ordinary matter</a:t>
            </a:r>
            <a:endParaRPr lang="de-DE" sz="2800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62858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CCFF"/>
                </a:solidFill>
              </a:rPr>
              <a:t>Differential acceleration </a:t>
            </a:r>
            <a:r>
              <a:rPr lang="el-GR" dirty="0">
                <a:solidFill>
                  <a:srgbClr val="33CCFF"/>
                </a:solidFill>
              </a:rPr>
              <a:t>η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>
                <a:solidFill>
                  <a:srgbClr val="FFFF00"/>
                </a:solidFill>
              </a:rPr>
              <a:t>For unified theories ( GUT ) :</a:t>
            </a:r>
          </a:p>
          <a:p>
            <a:pPr>
              <a:buFont typeface="Wingdings" pitchFamily="2" charset="2"/>
              <a:buNone/>
            </a:pPr>
            <a:endParaRPr lang="en-US" dirty="0">
              <a:solidFill>
                <a:srgbClr val="33CC33"/>
              </a:solidFill>
            </a:endParaRP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44339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1775" y="2689290"/>
            <a:ext cx="8713092" cy="1286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3397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61393" y="4413760"/>
            <a:ext cx="45974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3398" name="Text Box 6"/>
          <p:cNvSpPr txBox="1">
            <a:spLocks noChangeArrowheads="1"/>
          </p:cNvSpPr>
          <p:nvPr/>
        </p:nvSpPr>
        <p:spPr bwMode="auto">
          <a:xfrm>
            <a:off x="231775" y="5503863"/>
            <a:ext cx="58515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folHlink"/>
                </a:solidFill>
                <a:effectLst/>
              </a:rPr>
              <a:t>Q : time dependence of other parameters</a:t>
            </a:r>
          </a:p>
        </p:txBody>
      </p:sp>
      <p:sp>
        <p:nvSpPr>
          <p:cNvPr id="443399" name="Text Box 7"/>
          <p:cNvSpPr txBox="1">
            <a:spLocks noChangeArrowheads="1"/>
          </p:cNvSpPr>
          <p:nvPr/>
        </p:nvSpPr>
        <p:spPr bwMode="auto">
          <a:xfrm>
            <a:off x="6351588" y="4437063"/>
            <a:ext cx="15792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l-GR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nivers 55" pitchFamily="34" charset="0"/>
              </a:rPr>
              <a:t>η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nivers 55" pitchFamily="34" charset="0"/>
              </a:rPr>
              <a:t>=</a:t>
            </a:r>
            <a:r>
              <a:rPr lang="el-GR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nivers 55" pitchFamily="34" charset="0"/>
              </a:rPr>
              <a:t>Δ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Univers 55" pitchFamily="34" charset="0"/>
              </a:rPr>
              <a:t>a/2a</a:t>
            </a:r>
            <a:endParaRPr lang="el-GR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Univers 55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438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>
                <a:solidFill>
                  <a:srgbClr val="33CCFF"/>
                </a:solidFill>
              </a:rPr>
              <a:t>“</a:t>
            </a:r>
            <a:r>
              <a:rPr lang="en-US">
                <a:solidFill>
                  <a:srgbClr val="33CCFF"/>
                </a:solidFill>
              </a:rPr>
              <a:t>Fundamental</a:t>
            </a:r>
            <a:r>
              <a:rPr lang="en-US" altLang="en-US">
                <a:solidFill>
                  <a:srgbClr val="33CCFF"/>
                </a:solidFill>
              </a:rPr>
              <a:t>”</a:t>
            </a:r>
            <a:r>
              <a:rPr lang="en-US">
                <a:solidFill>
                  <a:srgbClr val="33CCFF"/>
                </a:solidFill>
              </a:rPr>
              <a:t> Interactions</a:t>
            </a:r>
            <a:endParaRPr lang="de-DE">
              <a:solidFill>
                <a:srgbClr val="33CCFF"/>
              </a:solidFill>
            </a:endParaRP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4716463" y="1700213"/>
          <a:ext cx="4038600" cy="452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Diagramm" r:id="rId4" imgW="4038559" imgH="4526197" progId="MSGraph.Chart.8">
                  <p:embed followColorScheme="full"/>
                </p:oleObj>
              </mc:Choice>
              <mc:Fallback>
                <p:oleObj name="Diagramm" r:id="rId4" imgW="4038559" imgH="4526197" progId="MSGraph.Chart.8">
                  <p:embed followColorScheme="full"/>
                  <p:pic>
                    <p:nvPicPr>
                      <p:cNvPr id="102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700213"/>
                        <a:ext cx="4038600" cy="4525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Diagram 4"/>
          <p:cNvGrpSpPr>
            <a:grpSpLocks noGrp="1" noChangeAspect="1"/>
          </p:cNvGrpSpPr>
          <p:nvPr/>
        </p:nvGrpSpPr>
        <p:grpSpPr bwMode="auto">
          <a:xfrm>
            <a:off x="425450" y="1585913"/>
            <a:ext cx="4032250" cy="4464050"/>
            <a:chOff x="268" y="999"/>
            <a:chExt cx="2540" cy="2812"/>
          </a:xfrm>
        </p:grpSpPr>
        <p:sp>
          <p:nvSpPr>
            <p:cNvPr id="2" name="AutoShape 5"/>
            <p:cNvSpPr>
              <a:spLocks noChangeAspect="1" noChangeArrowheads="1" noTextEdit="1"/>
            </p:cNvSpPr>
            <p:nvPr/>
          </p:nvSpPr>
          <p:spPr bwMode="auto">
            <a:xfrm>
              <a:off x="268" y="999"/>
              <a:ext cx="2540" cy="2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Garamond" charset="0"/>
                <a:ea typeface="ＭＳ Ｐゴシック" charset="0"/>
              </a:endParaRPr>
            </a:p>
          </p:txBody>
        </p:sp>
        <p:sp>
          <p:nvSpPr>
            <p:cNvPr id="3" name="_s1029"/>
            <p:cNvSpPr>
              <a:spLocks noChangeArrowheads="1" noTextEdit="1"/>
            </p:cNvSpPr>
            <p:nvPr/>
          </p:nvSpPr>
          <p:spPr bwMode="auto">
            <a:xfrm>
              <a:off x="1062" y="1567"/>
              <a:ext cx="953" cy="953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 w="467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US">
                <a:latin typeface="Garamond" charset="0"/>
                <a:ea typeface="ＭＳ Ｐゴシック" charset="0"/>
              </a:endParaRPr>
            </a:p>
          </p:txBody>
        </p:sp>
        <p:sp>
          <p:nvSpPr>
            <p:cNvPr id="1036" name="_s1030"/>
            <p:cNvSpPr>
              <a:spLocks noChangeArrowheads="1"/>
            </p:cNvSpPr>
            <p:nvPr/>
          </p:nvSpPr>
          <p:spPr bwMode="auto">
            <a:xfrm>
              <a:off x="1412" y="1234"/>
              <a:ext cx="253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>
                <a:effectLst/>
                <a:latin typeface="Arial" charset="0"/>
              </a:endParaRPr>
            </a:p>
          </p:txBody>
        </p:sp>
        <p:sp>
          <p:nvSpPr>
            <p:cNvPr id="4" name="_s1031"/>
            <p:cNvSpPr>
              <a:spLocks noChangeArrowheads="1" noTextEdit="1"/>
            </p:cNvSpPr>
            <p:nvPr/>
          </p:nvSpPr>
          <p:spPr bwMode="auto">
            <a:xfrm>
              <a:off x="1375" y="2110"/>
              <a:ext cx="953" cy="953"/>
            </a:xfrm>
            <a:prstGeom prst="ellipse">
              <a:avLst/>
            </a:prstGeom>
            <a:solidFill>
              <a:schemeClr val="hlink">
                <a:alpha val="50000"/>
              </a:schemeClr>
            </a:solidFill>
            <a:ln w="4670">
              <a:solidFill>
                <a:schemeClr val="hlink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US">
                <a:latin typeface="Garamond" charset="0"/>
                <a:ea typeface="ＭＳ Ｐゴシック" charset="0"/>
              </a:endParaRPr>
            </a:p>
          </p:txBody>
        </p:sp>
        <p:sp>
          <p:nvSpPr>
            <p:cNvPr id="1038" name="_s1032"/>
            <p:cNvSpPr>
              <a:spLocks noChangeArrowheads="1"/>
            </p:cNvSpPr>
            <p:nvPr/>
          </p:nvSpPr>
          <p:spPr bwMode="auto">
            <a:xfrm>
              <a:off x="2346" y="2871"/>
              <a:ext cx="253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>
                <a:effectLst/>
                <a:latin typeface="Arial" charset="0"/>
              </a:endParaRPr>
            </a:p>
          </p:txBody>
        </p:sp>
        <p:sp>
          <p:nvSpPr>
            <p:cNvPr id="5" name="_s1033"/>
            <p:cNvSpPr>
              <a:spLocks noChangeArrowheads="1" noTextEdit="1"/>
            </p:cNvSpPr>
            <p:nvPr/>
          </p:nvSpPr>
          <p:spPr bwMode="auto">
            <a:xfrm>
              <a:off x="748" y="2109"/>
              <a:ext cx="953" cy="953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  <a:ln w="4699">
              <a:solidFill>
                <a:srgbClr val="FF0000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US">
                <a:latin typeface="Garamond" charset="0"/>
                <a:ea typeface="ＭＳ Ｐゴシック" charset="0"/>
              </a:endParaRPr>
            </a:p>
          </p:txBody>
        </p:sp>
        <p:sp>
          <p:nvSpPr>
            <p:cNvPr id="1040" name="_s1034"/>
            <p:cNvSpPr>
              <a:spLocks noChangeArrowheads="1"/>
            </p:cNvSpPr>
            <p:nvPr/>
          </p:nvSpPr>
          <p:spPr bwMode="auto">
            <a:xfrm>
              <a:off x="477" y="2871"/>
              <a:ext cx="253" cy="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>
                <a:effectLst/>
                <a:latin typeface="Arial" charset="0"/>
              </a:endParaRPr>
            </a:p>
          </p:txBody>
        </p:sp>
      </p:grpSp>
      <p:sp>
        <p:nvSpPr>
          <p:cNvPr id="1029" name="Text Box 12"/>
          <p:cNvSpPr txBox="1">
            <a:spLocks noChangeArrowheads="1"/>
          </p:cNvSpPr>
          <p:nvPr/>
        </p:nvSpPr>
        <p:spPr bwMode="auto">
          <a:xfrm>
            <a:off x="447675" y="1720850"/>
            <a:ext cx="4052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800">
              <a:effectLst/>
              <a:latin typeface="Arial" charset="0"/>
            </a:endParaRPr>
          </a:p>
        </p:txBody>
      </p:sp>
      <p:sp>
        <p:nvSpPr>
          <p:cNvPr id="1030" name="Text Box 13"/>
          <p:cNvSpPr txBox="1">
            <a:spLocks noChangeArrowheads="1"/>
          </p:cNvSpPr>
          <p:nvPr/>
        </p:nvSpPr>
        <p:spPr bwMode="auto">
          <a:xfrm>
            <a:off x="755650" y="1628775"/>
            <a:ext cx="4032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effectLst/>
                <a:latin typeface="Arial" charset="0"/>
              </a:rPr>
              <a:t>Strong, electromagnetic, weak</a:t>
            </a:r>
          </a:p>
          <a:p>
            <a:r>
              <a:rPr lang="en-US" sz="1800" dirty="0">
                <a:effectLst/>
                <a:latin typeface="Arial" charset="0"/>
              </a:rPr>
              <a:t>interactions</a:t>
            </a:r>
            <a:endParaRPr lang="de-DE" sz="1800" dirty="0">
              <a:effectLst/>
              <a:latin typeface="Arial" charset="0"/>
            </a:endParaRPr>
          </a:p>
        </p:txBody>
      </p:sp>
      <p:sp>
        <p:nvSpPr>
          <p:cNvPr id="1031" name="Text Box 14"/>
          <p:cNvSpPr txBox="1">
            <a:spLocks noChangeArrowheads="1"/>
          </p:cNvSpPr>
          <p:nvPr/>
        </p:nvSpPr>
        <p:spPr bwMode="auto">
          <a:xfrm>
            <a:off x="900113" y="5300663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effectLst/>
                <a:latin typeface="Arial" charset="0"/>
              </a:rPr>
              <a:t>gravitation</a:t>
            </a:r>
            <a:endParaRPr lang="de-DE" sz="1800">
              <a:effectLst/>
              <a:latin typeface="Arial" charset="0"/>
            </a:endParaRPr>
          </a:p>
        </p:txBody>
      </p:sp>
      <p:sp>
        <p:nvSpPr>
          <p:cNvPr id="1032" name="Text Box 15"/>
          <p:cNvSpPr txBox="1">
            <a:spLocks noChangeArrowheads="1"/>
          </p:cNvSpPr>
          <p:nvPr/>
        </p:nvSpPr>
        <p:spPr bwMode="auto">
          <a:xfrm>
            <a:off x="2339975" y="5300663"/>
            <a:ext cx="2303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effectLst/>
                <a:latin typeface="Arial" charset="0"/>
              </a:rPr>
              <a:t>cosmodynamics</a:t>
            </a:r>
            <a:endParaRPr lang="de-DE" sz="1800">
              <a:effectLst/>
              <a:latin typeface="Arial" charset="0"/>
            </a:endParaRPr>
          </a:p>
        </p:txBody>
      </p:sp>
      <p:sp>
        <p:nvSpPr>
          <p:cNvPr id="1033" name="Text Box 16"/>
          <p:cNvSpPr txBox="1">
            <a:spLocks noChangeArrowheads="1"/>
          </p:cNvSpPr>
          <p:nvPr/>
        </p:nvSpPr>
        <p:spPr bwMode="auto">
          <a:xfrm>
            <a:off x="5580063" y="1773238"/>
            <a:ext cx="2447925" cy="362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33CCFF"/>
                </a:solidFill>
                <a:effectLst/>
                <a:latin typeface="Arial" charset="0"/>
              </a:rPr>
              <a:t>On astronomical </a:t>
            </a:r>
          </a:p>
          <a:p>
            <a:r>
              <a:rPr lang="en-US" sz="2400">
                <a:solidFill>
                  <a:srgbClr val="33CCFF"/>
                </a:solidFill>
                <a:effectLst/>
                <a:latin typeface="Arial" charset="0"/>
              </a:rPr>
              <a:t>length scales:</a:t>
            </a:r>
          </a:p>
          <a:p>
            <a:endParaRPr lang="en-US" sz="2400">
              <a:solidFill>
                <a:srgbClr val="33CCFF"/>
              </a:solidFill>
              <a:effectLst/>
              <a:latin typeface="Arial" charset="0"/>
            </a:endParaRPr>
          </a:p>
          <a:p>
            <a:r>
              <a:rPr lang="en-US">
                <a:solidFill>
                  <a:srgbClr val="FFFF00"/>
                </a:solidFill>
                <a:effectLst/>
                <a:latin typeface="Arial" charset="0"/>
              </a:rPr>
              <a:t>graviton</a:t>
            </a:r>
          </a:p>
          <a:p>
            <a:endParaRPr lang="en-US">
              <a:solidFill>
                <a:srgbClr val="FFFF00"/>
              </a:solidFill>
              <a:effectLst/>
              <a:latin typeface="Arial" charset="0"/>
            </a:endParaRPr>
          </a:p>
          <a:p>
            <a:r>
              <a:rPr lang="en-US">
                <a:solidFill>
                  <a:srgbClr val="FFFF00"/>
                </a:solidFill>
                <a:effectLst/>
                <a:latin typeface="Arial" charset="0"/>
              </a:rPr>
              <a:t>+</a:t>
            </a:r>
          </a:p>
          <a:p>
            <a:endParaRPr lang="en-US">
              <a:solidFill>
                <a:srgbClr val="FFFF00"/>
              </a:solidFill>
              <a:effectLst/>
              <a:latin typeface="Arial" charset="0"/>
            </a:endParaRPr>
          </a:p>
          <a:p>
            <a:r>
              <a:rPr lang="en-US">
                <a:solidFill>
                  <a:srgbClr val="FFFF00"/>
                </a:solidFill>
                <a:effectLst/>
                <a:latin typeface="Arial" charset="0"/>
              </a:rPr>
              <a:t>cosmon</a:t>
            </a:r>
            <a:endParaRPr lang="de-DE">
              <a:solidFill>
                <a:srgbClr val="FFFF00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068040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Text Box 2"/>
          <p:cNvSpPr txBox="1">
            <a:spLocks noChangeArrowheads="1"/>
          </p:cNvSpPr>
          <p:nvPr/>
        </p:nvSpPr>
        <p:spPr bwMode="auto">
          <a:xfrm>
            <a:off x="323850" y="1052513"/>
            <a:ext cx="7632700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FFFF00"/>
                </a:solidFill>
                <a:effectLst/>
              </a:rPr>
              <a:t>Link between time variation of  </a:t>
            </a:r>
            <a:r>
              <a:rPr lang="el-GR" dirty="0">
                <a:solidFill>
                  <a:srgbClr val="FFFF00"/>
                </a:solidFill>
                <a:effectLst/>
              </a:rPr>
              <a:t>α</a:t>
            </a:r>
            <a:endParaRPr lang="en-US" dirty="0">
              <a:solidFill>
                <a:srgbClr val="FFFF00"/>
              </a:solidFill>
              <a:effectLst/>
            </a:endParaRPr>
          </a:p>
          <a:p>
            <a:endParaRPr lang="en-US" dirty="0">
              <a:solidFill>
                <a:srgbClr val="FFFF00"/>
              </a:solidFill>
              <a:effectLst/>
            </a:endParaRPr>
          </a:p>
          <a:p>
            <a:r>
              <a:rPr lang="en-US" i="1" dirty="0">
                <a:solidFill>
                  <a:srgbClr val="FFFF00"/>
                </a:solidFill>
                <a:effectLst/>
              </a:rPr>
              <a:t>  and violation of equivalence principle</a:t>
            </a:r>
          </a:p>
          <a:p>
            <a:endParaRPr lang="en-US" sz="3600" dirty="0">
              <a:solidFill>
                <a:srgbClr val="FFFF00"/>
              </a:solidFill>
              <a:effectLst/>
            </a:endParaRPr>
          </a:p>
          <a:p>
            <a:r>
              <a:rPr lang="en-US" sz="3600" dirty="0">
                <a:solidFill>
                  <a:srgbClr val="33CC33"/>
                </a:solidFill>
                <a:effectLst/>
              </a:rPr>
              <a:t>     </a:t>
            </a:r>
            <a:r>
              <a:rPr lang="en-US" sz="3600" dirty="0">
                <a:effectLst/>
              </a:rPr>
              <a:t>typically  :  </a:t>
            </a:r>
            <a:r>
              <a:rPr lang="el-GR" sz="3600" dirty="0">
                <a:effectLst/>
              </a:rPr>
              <a:t>η</a:t>
            </a:r>
            <a:r>
              <a:rPr lang="en-US" sz="3600" dirty="0">
                <a:effectLst/>
              </a:rPr>
              <a:t> = 10</a:t>
            </a:r>
            <a:r>
              <a:rPr lang="en-US" sz="3600" baseline="30000" dirty="0">
                <a:effectLst/>
              </a:rPr>
              <a:t>-14  </a:t>
            </a:r>
          </a:p>
          <a:p>
            <a:endParaRPr lang="en-US" sz="3600" baseline="30000" dirty="0">
              <a:effectLst/>
            </a:endParaRPr>
          </a:p>
          <a:p>
            <a:r>
              <a:rPr lang="en-US" sz="3600" baseline="30000" dirty="0">
                <a:effectLst/>
              </a:rPr>
              <a:t>             if  time variation of </a:t>
            </a:r>
            <a:r>
              <a:rPr lang="el-GR" sz="3600" baseline="30000" dirty="0">
                <a:effectLst/>
              </a:rPr>
              <a:t>α</a:t>
            </a:r>
            <a:r>
              <a:rPr lang="en-US" sz="3600" baseline="30000" dirty="0">
                <a:effectLst/>
              </a:rPr>
              <a:t> </a:t>
            </a:r>
          </a:p>
          <a:p>
            <a:r>
              <a:rPr lang="en-US" sz="3600" baseline="30000" dirty="0">
                <a:effectLst/>
              </a:rPr>
              <a:t>             near </a:t>
            </a:r>
            <a:r>
              <a:rPr lang="en-US" sz="3600" baseline="30000" dirty="0" err="1">
                <a:effectLst/>
              </a:rPr>
              <a:t>Oklo</a:t>
            </a:r>
            <a:r>
              <a:rPr lang="en-US" sz="3600" baseline="30000" dirty="0">
                <a:effectLst/>
              </a:rPr>
              <a:t> upper bound</a:t>
            </a:r>
            <a:r>
              <a:rPr lang="en-US" sz="3600" dirty="0">
                <a:effectLst/>
              </a:rPr>
              <a:t> </a:t>
            </a:r>
            <a:endParaRPr lang="en-US" sz="3600" baseline="30000" dirty="0">
              <a:effectLst/>
            </a:endParaRPr>
          </a:p>
          <a:p>
            <a:endParaRPr lang="en-US" sz="3600" baseline="30000" dirty="0">
              <a:effectLst/>
            </a:endParaRPr>
          </a:p>
          <a:p>
            <a:endParaRPr lang="en-US" sz="3600" baseline="30000" dirty="0">
              <a:solidFill>
                <a:srgbClr val="33CC33"/>
              </a:solidFill>
              <a:effectLst/>
            </a:endParaRPr>
          </a:p>
          <a:p>
            <a:r>
              <a:rPr lang="en-US" sz="3600" baseline="30000" dirty="0">
                <a:solidFill>
                  <a:srgbClr val="33CC33"/>
                </a:solidFill>
                <a:effectLst/>
              </a:rPr>
              <a:t>   </a:t>
            </a:r>
            <a:r>
              <a:rPr lang="en-US" sz="4000" baseline="30000" dirty="0">
                <a:solidFill>
                  <a:srgbClr val="FFFF00"/>
                </a:solidFill>
                <a:effectLst/>
              </a:rPr>
              <a:t>to be tested ( MICROSCOPE , …)</a:t>
            </a:r>
            <a:r>
              <a:rPr lang="en-US" sz="4000" dirty="0">
                <a:solidFill>
                  <a:srgbClr val="FFFF00"/>
                </a:solidFill>
                <a:effectLst/>
              </a:rPr>
              <a:t> </a:t>
            </a:r>
            <a:endParaRPr lang="el-GR" sz="4400" dirty="0">
              <a:solidFill>
                <a:srgbClr val="FFFF00"/>
              </a:solidFill>
              <a:effectLst/>
            </a:endParaRPr>
          </a:p>
        </p:txBody>
      </p:sp>
      <p:pic>
        <p:nvPicPr>
          <p:cNvPr id="658435" name="Picture 3"/>
          <p:cNvPicPr>
            <a:picLocks noChangeAspect="1" noChangeArrowheads="1"/>
          </p:cNvPicPr>
          <p:nvPr/>
        </p:nvPicPr>
        <p:blipFill>
          <a:blip r:embed="rId3" cstate="print"/>
          <a:srcRect l="20476" t="9636" r="19727" b="15538"/>
          <a:stretch>
            <a:fillRect/>
          </a:stretch>
        </p:blipFill>
        <p:spPr bwMode="auto">
          <a:xfrm>
            <a:off x="6012160" y="4005064"/>
            <a:ext cx="2554288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422271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33CCFF"/>
                </a:solidFill>
              </a:rPr>
              <a:t>Cosmon coupling to atoms</a:t>
            </a:r>
            <a:endParaRPr lang="de-DE">
              <a:solidFill>
                <a:srgbClr val="33CCFF"/>
              </a:solidFill>
            </a:endParaRPr>
          </a:p>
        </p:txBody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Tiny !!!</a:t>
            </a:r>
          </a:p>
          <a:p>
            <a:r>
              <a:rPr lang="en-US" sz="2800"/>
              <a:t>Substantially weaker than gravity.</a:t>
            </a:r>
          </a:p>
          <a:p>
            <a:r>
              <a:rPr lang="en-US" sz="2800"/>
              <a:t>Non-universal couplings bounded by tests</a:t>
            </a:r>
          </a:p>
          <a:p>
            <a:pPr>
              <a:buFont typeface="Wingdings" pitchFamily="2" charset="2"/>
              <a:buNone/>
            </a:pPr>
            <a:r>
              <a:rPr lang="en-US" sz="2800"/>
              <a:t>    of equivalence principle.</a:t>
            </a:r>
          </a:p>
          <a:p>
            <a:r>
              <a:rPr lang="en-US" sz="2800"/>
              <a:t>Universal coupling bounded by tests of Brans-Dicke parameter </a:t>
            </a:r>
            <a:r>
              <a:rPr lang="el-GR" sz="2800"/>
              <a:t>ω</a:t>
            </a:r>
            <a:r>
              <a:rPr lang="en-US" sz="2800"/>
              <a:t> in solar system.</a:t>
            </a:r>
            <a:endParaRPr lang="el-GR" sz="2800"/>
          </a:p>
          <a:p>
            <a:r>
              <a:rPr lang="en-US" sz="2800"/>
              <a:t>Only very small influence on cosmology.</a:t>
            </a:r>
          </a:p>
          <a:p>
            <a:endParaRPr lang="en-US" sz="2800"/>
          </a:p>
          <a:p>
            <a:pPr>
              <a:buFont typeface="Wingdings" pitchFamily="2" charset="2"/>
              <a:buNone/>
            </a:pPr>
            <a:r>
              <a:rPr lang="en-US" sz="2400"/>
              <a:t>( All this assumes validity of linear approximation )</a:t>
            </a:r>
            <a:endParaRPr lang="de-DE" sz="2400"/>
          </a:p>
        </p:txBody>
      </p:sp>
    </p:spTree>
    <p:extLst>
      <p:ext uri="{BB962C8B-B14F-4D97-AF65-F5344CB8AC3E}">
        <p14:creationId xmlns:p14="http://schemas.microsoft.com/office/powerpoint/2010/main" val="3676377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13DBAC1-08FA-CA45-9D58-6DE7FBA87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3586410"/>
          </a:xfrm>
        </p:spPr>
        <p:txBody>
          <a:bodyPr/>
          <a:lstStyle/>
          <a:p>
            <a:r>
              <a:rPr lang="en-US" i="1" dirty="0">
                <a:solidFill>
                  <a:srgbClr val="FFFF00"/>
                </a:solidFill>
              </a:rPr>
              <a:t>Scale symmetry</a:t>
            </a:r>
          </a:p>
        </p:txBody>
      </p:sp>
    </p:spTree>
    <p:extLst>
      <p:ext uri="{BB962C8B-B14F-4D97-AF65-F5344CB8AC3E}">
        <p14:creationId xmlns:p14="http://schemas.microsoft.com/office/powerpoint/2010/main" val="235863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03051B-C0AF-A048-A853-763694430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CCFF"/>
                </a:solidFill>
              </a:rPr>
              <a:t>Scale transformation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556019-7C81-FB4C-9596-003279319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r>
              <a:rPr lang="en-US" dirty="0"/>
              <a:t>Scale all lengths with constant factor</a:t>
            </a:r>
          </a:p>
          <a:p>
            <a:r>
              <a:rPr lang="en-US" dirty="0"/>
              <a:t>Scale all masses with inverse factor</a:t>
            </a:r>
          </a:p>
        </p:txBody>
      </p:sp>
    </p:spTree>
    <p:extLst>
      <p:ext uri="{BB962C8B-B14F-4D97-AF65-F5344CB8AC3E}">
        <p14:creationId xmlns:p14="http://schemas.microsoft.com/office/powerpoint/2010/main" val="515492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64D0B-DC7B-6840-A0FB-17DFF621D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1038ACC-B815-D347-93DA-134AD693DAD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13009" r="13009"/>
          <a:stretch/>
        </p:blipFill>
        <p:spPr>
          <a:xfrm>
            <a:off x="2365732" y="-19169"/>
            <a:ext cx="6769100" cy="68611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A6A385-1DBD-6F47-B47A-83DD7439550D}"/>
              </a:ext>
            </a:extLst>
          </p:cNvPr>
          <p:cNvSpPr txBox="1"/>
          <p:nvPr/>
        </p:nvSpPr>
        <p:spPr>
          <a:xfrm>
            <a:off x="0" y="980729"/>
            <a:ext cx="25557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FF00"/>
                </a:solidFill>
              </a:rPr>
              <a:t>Unbroken scale symmetry :</a:t>
            </a:r>
          </a:p>
          <a:p>
            <a:endParaRPr lang="en-US" dirty="0">
              <a:solidFill>
                <a:srgbClr val="00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Physics looks the same on all scales</a:t>
            </a:r>
          </a:p>
        </p:txBody>
      </p:sp>
    </p:spTree>
    <p:extLst>
      <p:ext uri="{BB962C8B-B14F-4D97-AF65-F5344CB8AC3E}">
        <p14:creationId xmlns:p14="http://schemas.microsoft.com/office/powerpoint/2010/main" val="4256192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7AF07-5A81-AD4F-BA0D-F404FCAE2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354162"/>
          </a:xfrm>
        </p:spPr>
        <p:txBody>
          <a:bodyPr/>
          <a:lstStyle/>
          <a:p>
            <a:r>
              <a:rPr lang="en-US" dirty="0">
                <a:solidFill>
                  <a:srgbClr val="33CCFF"/>
                </a:solidFill>
              </a:rPr>
              <a:t>Scale transformation of renormalized fields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A7B439-00CD-6D41-9613-070BA879E4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59" t="45275"/>
          <a:stretch/>
        </p:blipFill>
        <p:spPr>
          <a:xfrm>
            <a:off x="1943708" y="2074455"/>
            <a:ext cx="5246240" cy="7833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1F835E-CA93-9B4C-B89D-8A7B5FE6E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870" y="4833694"/>
            <a:ext cx="2126741" cy="9789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085913-903C-8C47-9E99-0FE5B466D4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828" y="4833694"/>
            <a:ext cx="3456384" cy="9789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D01CA1-88E0-E643-B62A-21066A57D3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410" b="50306"/>
          <a:stretch/>
        </p:blipFill>
        <p:spPr>
          <a:xfrm>
            <a:off x="2411760" y="3314863"/>
            <a:ext cx="4567459" cy="81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10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eta=-1.75\ 10^{-2}\Delta R_{z}(\frac{\partial\ln\alpha}{\partial z})^2\frac{1+\tilde Q}{\Omega_{h}(1+w_{h})}$&#10;\end{document}&#10;"/>
  <p:tag name="EXTERNALNAME" val="txp_fig"/>
  <p:tag name="BLEND" val="Falsch"/>
  <p:tag name="TRANSPARENT" val="Falsch"/>
  <p:tag name="KEEPFILES" val="Falsch"/>
  <p:tag name="DEBUGPAUSE" val="Falsch"/>
  <p:tag name="RESOLUTION" val="300"/>
  <p:tag name="TIMEOUT" val="15"/>
  <p:tag name="BITMAPFORMAT" val="bmpmono"/>
  <p:tag name="DEBUGINTERACTIVE" val="Falsch"/>
  <p:tag name="ORIGWIDTH" val="368,875"/>
  <p:tag name="PICTUREFILESIZE" val="3024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Delta R_{z}=\frac{\Delta Z}{Z+N}\approx 0.1$&#10;\end{document}&#10;"/>
  <p:tag name="EXTERNALNAME" val="txp_fig"/>
  <p:tag name="BLEND" val="Falsch"/>
  <p:tag name="TRANSPARENT" val="Falsch"/>
  <p:tag name="KEEPFILES" val="Falsch"/>
  <p:tag name="DEBUGPAUSE" val="Falsch"/>
  <p:tag name="RESOLUTION" val="300"/>
  <p:tag name="TIMEOUT" val="15"/>
  <p:tag name="BITMAPFORMAT" val="bmpmono"/>
  <p:tag name="DEBUGINTERACTIVE" val="Falsch"/>
  <p:tag name="ORIGWIDTH" val="181"/>
  <p:tag name="PICTUREFILESIZE" val="12446"/>
</p:tagLst>
</file>

<file path=ppt/theme/theme1.xml><?xml version="1.0" encoding="utf-8"?>
<a:theme xmlns:a="http://schemas.openxmlformats.org/drawingml/2006/main" name="Strömung">
  <a:themeElements>
    <a:clrScheme name="Strömung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ömung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defRPr>
        </a:defPPr>
      </a:lstStyle>
    </a:lnDef>
  </a:objectDefaults>
  <a:extraClrSchemeLst>
    <a:extraClrScheme>
      <a:clrScheme name="Strömung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ömung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ömung 10">
        <a:dk1>
          <a:srgbClr val="000514"/>
        </a:dk1>
        <a:lt1>
          <a:srgbClr val="FF0000"/>
        </a:lt1>
        <a:dk2>
          <a:srgbClr val="003399"/>
        </a:dk2>
        <a:lt2>
          <a:srgbClr val="E9341B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0000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9630</TotalTime>
  <Words>1120</Words>
  <Application>Microsoft Macintosh PowerPoint</Application>
  <PresentationFormat>On-screen Show (4:3)</PresentationFormat>
  <Paragraphs>274</Paragraphs>
  <Slides>51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9" baseType="lpstr">
      <vt:lpstr>MS PGothic</vt:lpstr>
      <vt:lpstr>MS PGothic</vt:lpstr>
      <vt:lpstr>Arial</vt:lpstr>
      <vt:lpstr>Garamond</vt:lpstr>
      <vt:lpstr>Univers 55</vt:lpstr>
      <vt:lpstr>Wingdings</vt:lpstr>
      <vt:lpstr>Strömung</vt:lpstr>
      <vt:lpstr>Diagramm</vt:lpstr>
      <vt:lpstr>Quantum scale symmetry and the Equivalence principle</vt:lpstr>
      <vt:lpstr>Equivalence principle</vt:lpstr>
      <vt:lpstr>Violation of equivalence principle</vt:lpstr>
      <vt:lpstr>New scalar force</vt:lpstr>
      <vt:lpstr>“Fundamental” Interactions</vt:lpstr>
      <vt:lpstr>Scale symmetry</vt:lpstr>
      <vt:lpstr>Scale transformation</vt:lpstr>
      <vt:lpstr>Un</vt:lpstr>
      <vt:lpstr>Scale transformation of renormalized fields</vt:lpstr>
      <vt:lpstr>Have we observed  scale symmetry ?</vt:lpstr>
      <vt:lpstr>Almost scale invariant primordial fluctuation spectrum seeds all structure in the universe</vt:lpstr>
      <vt:lpstr>Scale symmetry in  elementary particle physics ?</vt:lpstr>
      <vt:lpstr>Approximate scale symmetry at highest energies at the LHC</vt:lpstr>
      <vt:lpstr>Quantum scale symmetry</vt:lpstr>
      <vt:lpstr>Quantum scale symmetry</vt:lpstr>
      <vt:lpstr>Quantum fluctuations induce running  ( momentum dependent ) couplings</vt:lpstr>
      <vt:lpstr>Quantum fluctuations induce running couplings</vt:lpstr>
      <vt:lpstr>Quantum scale symmetry</vt:lpstr>
      <vt:lpstr>Fixed points and scale symmetry</vt:lpstr>
      <vt:lpstr>Functional renormalization : flowing action</vt:lpstr>
      <vt:lpstr>PowerPoint Presentation</vt:lpstr>
      <vt:lpstr>Ultraviolet fixed point</vt:lpstr>
      <vt:lpstr>Quantum scale symmetry</vt:lpstr>
      <vt:lpstr>Scale symmetry and fixed points</vt:lpstr>
      <vt:lpstr>Gravity scale symmetry</vt:lpstr>
      <vt:lpstr>Strength of gravity</vt:lpstr>
      <vt:lpstr>Asymptotic safety of  quantum gravity</vt:lpstr>
      <vt:lpstr>a prediction…</vt:lpstr>
      <vt:lpstr>Gravity scale symmetry</vt:lpstr>
      <vt:lpstr>Almost scale invariant primordial fluctuation spectrum seeds all structure in the Universe</vt:lpstr>
      <vt:lpstr>Gravity scale symmetry</vt:lpstr>
      <vt:lpstr>Scale symmetry</vt:lpstr>
      <vt:lpstr>Particle masses from spontaneous scale symmetry breaking</vt:lpstr>
      <vt:lpstr>Spontaneous breaking  of scale symmetry</vt:lpstr>
      <vt:lpstr>Spontaneous symmetry breaking  confirmed at the LHC</vt:lpstr>
      <vt:lpstr> Variable Gravity</vt:lpstr>
      <vt:lpstr>PowerPoint Presentation</vt:lpstr>
      <vt:lpstr> Fifth force</vt:lpstr>
      <vt:lpstr>Scalar force ( fifth force)</vt:lpstr>
      <vt:lpstr>Simple mechanism for  very light scalar field</vt:lpstr>
      <vt:lpstr>Simple mechanism for  tiny cosmon - atom couplings</vt:lpstr>
      <vt:lpstr>Conclusions</vt:lpstr>
      <vt:lpstr>PowerPoint Presentation</vt:lpstr>
      <vt:lpstr>Slowly running couplings  close to fixed points</vt:lpstr>
      <vt:lpstr>Quintessence</vt:lpstr>
      <vt:lpstr>Prediction :   homogeneous dark energy influences recent cosmology  - of same order as dark matter -</vt:lpstr>
      <vt:lpstr>Differential acceleration</vt:lpstr>
      <vt:lpstr>PowerPoint Presentation</vt:lpstr>
      <vt:lpstr>Differential acceleration η</vt:lpstr>
      <vt:lpstr>PowerPoint Presentation</vt:lpstr>
      <vt:lpstr>Cosmon coupling to atoms</vt:lpstr>
    </vt:vector>
  </TitlesOfParts>
  <Manager/>
  <Company>Theoretische Physik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DEK</dc:title>
  <dc:subject/>
  <dc:creator>C. Wetterich</dc:creator>
  <cp:keywords/>
  <dc:description/>
  <cp:lastModifiedBy>Microsoft Office User</cp:lastModifiedBy>
  <cp:revision>588</cp:revision>
  <cp:lastPrinted>2018-07-04T07:44:01Z</cp:lastPrinted>
  <dcterms:created xsi:type="dcterms:W3CDTF">2003-07-05T08:41:24Z</dcterms:created>
  <dcterms:modified xsi:type="dcterms:W3CDTF">2019-05-03T07:59:44Z</dcterms:modified>
  <cp:category/>
</cp:coreProperties>
</file>