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711" r:id="rId3"/>
    <p:sldId id="737" r:id="rId4"/>
    <p:sldId id="738" r:id="rId5"/>
    <p:sldId id="739" r:id="rId6"/>
    <p:sldId id="740" r:id="rId7"/>
    <p:sldId id="741" r:id="rId8"/>
    <p:sldId id="73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10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9661" autoAdjust="0"/>
  </p:normalViewPr>
  <p:slideViewPr>
    <p:cSldViewPr snapToGrid="0" snapToObjects="1">
      <p:cViewPr>
        <p:scale>
          <a:sx n="100" d="100"/>
          <a:sy n="100" d="100"/>
        </p:scale>
        <p:origin x="2416" y="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A417F-6B12-4A48-972C-6B6481592202}" type="datetimeFigureOut">
              <a:rPr lang="en-US" smtClean="0"/>
              <a:t>3/25/17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1F300-9633-8144-9510-C9CD1CC6A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1F300-9633-8144-9510-C9CD1CC6AA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86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1F300-9633-8144-9510-C9CD1CC6AA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8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1F300-9633-8144-9510-C9CD1CC6AA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86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1F300-9633-8144-9510-C9CD1CC6AA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86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1F300-9633-8144-9510-C9CD1CC6AA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86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1F300-9633-8144-9510-C9CD1CC6AA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86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1F300-9633-8144-9510-C9CD1CC6AA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86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F76-4AC6-874E-82F2-6EB9261E50CC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A6A7-8ABE-FA4B-A6C6-AEF349E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3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F76-4AC6-874E-82F2-6EB9261E50CC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A6A7-8ABE-FA4B-A6C6-AEF349E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F76-4AC6-874E-82F2-6EB9261E50CC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A6A7-8ABE-FA4B-A6C6-AEF349E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6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F76-4AC6-874E-82F2-6EB9261E50CC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A6A7-8ABE-FA4B-A6C6-AEF349E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7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F76-4AC6-874E-82F2-6EB9261E50CC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A6A7-8ABE-FA4B-A6C6-AEF349E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1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F76-4AC6-874E-82F2-6EB9261E50CC}" type="datetimeFigureOut">
              <a:rPr lang="en-US" smtClean="0"/>
              <a:t>3/25/17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A6A7-8ABE-FA4B-A6C6-AEF349E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8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F76-4AC6-874E-82F2-6EB9261E50CC}" type="datetimeFigureOut">
              <a:rPr lang="en-US" smtClean="0"/>
              <a:t>3/25/17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A6A7-8ABE-FA4B-A6C6-AEF349E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9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F76-4AC6-874E-82F2-6EB9261E50CC}" type="datetimeFigureOut">
              <a:rPr lang="en-US" smtClean="0"/>
              <a:t>3/25/17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A6A7-8ABE-FA4B-A6C6-AEF349E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9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F76-4AC6-874E-82F2-6EB9261E50CC}" type="datetimeFigureOut">
              <a:rPr lang="en-US" smtClean="0"/>
              <a:t>3/25/17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A6A7-8ABE-FA4B-A6C6-AEF349E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4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F76-4AC6-874E-82F2-6EB9261E50CC}" type="datetimeFigureOut">
              <a:rPr lang="en-US" smtClean="0"/>
              <a:t>3/25/17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A6A7-8ABE-FA4B-A6C6-AEF349E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91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F76-4AC6-874E-82F2-6EB9261E50CC}" type="datetimeFigureOut">
              <a:rPr lang="en-US" smtClean="0"/>
              <a:t>3/25/17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A6A7-8ABE-FA4B-A6C6-AEF349E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5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7FF76-4AC6-874E-82F2-6EB9261E50CC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9A6A7-8ABE-FA4B-A6C6-AEF349E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6" Type="http://schemas.openxmlformats.org/officeDocument/2006/relationships/image" Target="../media/image11.emf"/><Relationship Id="rId7" Type="http://schemas.openxmlformats.org/officeDocument/2006/relationships/image" Target="../media/image12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4" Type="http://schemas.openxmlformats.org/officeDocument/2006/relationships/image" Target="../media/image14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12000" y="1080000"/>
            <a:ext cx="7920000" cy="1800000"/>
          </a:xfrm>
          <a:prstGeom prst="roundRect">
            <a:avLst>
              <a:gd name="adj" fmla="val 23816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Crystal Field expanded on renormalized spherical Harmonics 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lm</a:t>
            </a:r>
            <a:endParaRPr lang="en-US" sz="2400" i="1" baseline="-250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612000" y="6480000"/>
            <a:ext cx="7920000" cy="90000"/>
          </a:xfrm>
          <a:prstGeom prst="roundRect">
            <a:avLst>
              <a:gd name="adj" fmla="val 37719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12000" y="3321141"/>
            <a:ext cx="79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Maurits W. Haverkort</a:t>
            </a:r>
          </a:p>
          <a:p>
            <a:pPr algn="ctr"/>
            <a:r>
              <a:rPr lang="en-US" i="1" dirty="0" smtClean="0">
                <a:solidFill>
                  <a:schemeClr val="tx2"/>
                </a:solidFill>
              </a:rPr>
              <a:t>Institute for theoretical physics </a:t>
            </a:r>
            <a:r>
              <a:rPr lang="mr-IN" i="1" dirty="0" smtClean="0">
                <a:solidFill>
                  <a:schemeClr val="tx2"/>
                </a:solidFill>
              </a:rPr>
              <a:t>–</a:t>
            </a:r>
            <a:r>
              <a:rPr lang="en-US" i="1" dirty="0" smtClean="0">
                <a:solidFill>
                  <a:schemeClr val="tx2"/>
                </a:solidFill>
              </a:rPr>
              <a:t> Heidelberg University</a:t>
            </a:r>
          </a:p>
          <a:p>
            <a:pPr algn="ctr"/>
            <a:endParaRPr lang="en-US" i="1" dirty="0" smtClean="0">
              <a:solidFill>
                <a:schemeClr val="tx2"/>
              </a:solidFill>
            </a:endParaRPr>
          </a:p>
          <a:p>
            <a:pPr algn="ctr"/>
            <a:r>
              <a:rPr lang="en-US" i="1" dirty="0" err="1" smtClean="0">
                <a:solidFill>
                  <a:schemeClr val="tx2"/>
                </a:solidFill>
              </a:rPr>
              <a:t>M.W.Haverkort@thphys.uni-heidelberg.de</a:t>
            </a:r>
            <a:endParaRPr lang="en-US" i="1" dirty="0" smtClean="0">
              <a:solidFill>
                <a:schemeClr val="tx2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6400" y="4687935"/>
            <a:ext cx="16256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5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12000" y="360000"/>
            <a:ext cx="7920000" cy="630000"/>
          </a:xfrm>
          <a:prstGeom prst="roundRect">
            <a:avLst>
              <a:gd name="adj" fmla="val 23816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From potentials to matrix elements of the Hamiltonian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612000" y="6480000"/>
            <a:ext cx="7920000" cy="90000"/>
          </a:xfrm>
          <a:prstGeom prst="roundRect">
            <a:avLst>
              <a:gd name="adj" fmla="val 37719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12000" y="1198908"/>
            <a:ext cx="7198500" cy="833092"/>
          </a:xfrm>
          <a:prstGeom prst="roundRect">
            <a:avLst>
              <a:gd name="adj" fmla="val 9260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40000" dist="63500" dir="2700000" rotWithShape="0">
              <a:schemeClr val="tx2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</a:rPr>
              <a:t>Crystal-field theory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Approximate the solid by a single atom in an effective potential</a:t>
            </a:r>
          </a:p>
          <a:p>
            <a:pPr marL="342900" indent="-342900" algn="ctr">
              <a:buFont typeface="Arial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0" y="2253629"/>
            <a:ext cx="596900" cy="3175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228850" y="3978966"/>
            <a:ext cx="6303150" cy="2332934"/>
          </a:xfrm>
          <a:prstGeom prst="roundRect">
            <a:avLst>
              <a:gd name="adj" fmla="val 4326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40000" dist="63500" dir="2700000" rotWithShape="0">
              <a:schemeClr val="tx2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!!!! WARNING !!!!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Crystal-field potentials do not exist. They are effective Hamiltonians introduced to mimic covalent bonding.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(crystals bind due to a gain in kinetic energy and a smaller loss in potential energy, i.e. the contribution of the crystal-field potential to binding is negative)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Covalent bonds are stronger than ionic bonds</a:t>
            </a:r>
          </a:p>
          <a:p>
            <a:pPr marL="342900" indent="-342900" algn="ctr">
              <a:buFont typeface="Arial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73100" y="2792758"/>
            <a:ext cx="7198500" cy="425450"/>
          </a:xfrm>
          <a:prstGeom prst="roundRect">
            <a:avLst>
              <a:gd name="adj" fmla="val 9260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40000" dist="63500" dir="2700000" rotWithShape="0">
              <a:schemeClr val="tx2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</a:rPr>
              <a:t>And matrix elements of the Hamiltonian:</a:t>
            </a:r>
          </a:p>
          <a:p>
            <a:pPr marL="342900" indent="-342900" algn="ctr">
              <a:buFont typeface="Arial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0" y="3439837"/>
            <a:ext cx="1930400" cy="3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6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12000" y="360000"/>
            <a:ext cx="7920000" cy="630000"/>
          </a:xfrm>
          <a:prstGeom prst="roundRect">
            <a:avLst>
              <a:gd name="adj" fmla="val 23816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From potentials to matrix elements of the Hamiltonian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612000" y="6480000"/>
            <a:ext cx="7920000" cy="90000"/>
          </a:xfrm>
          <a:prstGeom prst="roundRect">
            <a:avLst>
              <a:gd name="adj" fmla="val 37719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12000" y="1198908"/>
            <a:ext cx="7198500" cy="413992"/>
          </a:xfrm>
          <a:prstGeom prst="roundRect">
            <a:avLst>
              <a:gd name="adj" fmla="val 9260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40000" dist="63500" dir="2700000" rotWithShape="0">
              <a:schemeClr val="tx2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</a:rPr>
              <a:t>Atomic basis sets: (also Gaussian, muffin-tin orbitals, …)</a:t>
            </a:r>
          </a:p>
          <a:p>
            <a:pPr marL="342900" indent="-342900" algn="ctr">
              <a:buFont typeface="Arial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73100" y="2580033"/>
            <a:ext cx="7198500" cy="425450"/>
          </a:xfrm>
          <a:prstGeom prst="roundRect">
            <a:avLst>
              <a:gd name="adj" fmla="val 9260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40000" dist="63500" dir="2700000" rotWithShape="0">
              <a:schemeClr val="tx2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</a:rPr>
              <a:t>Expand potential on spherical harmonics.</a:t>
            </a:r>
          </a:p>
          <a:p>
            <a:pPr marL="342900" indent="-342900" algn="ctr">
              <a:buFont typeface="Arial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9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0" y="1847229"/>
            <a:ext cx="3479800" cy="406400"/>
          </a:xfrm>
          <a:prstGeom prst="rect">
            <a:avLst/>
          </a:prstGeom>
        </p:spPr>
      </p:pic>
      <p:pic>
        <p:nvPicPr>
          <p:cNvPr id="11" name="Picture 10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00" y="3111500"/>
            <a:ext cx="76962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68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12000" y="360000"/>
            <a:ext cx="7920000" cy="630000"/>
          </a:xfrm>
          <a:prstGeom prst="roundRect">
            <a:avLst>
              <a:gd name="adj" fmla="val 23816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From potentials to matrix elements of the Hamiltonian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612000" y="6480000"/>
            <a:ext cx="7920000" cy="90000"/>
          </a:xfrm>
          <a:prstGeom prst="roundRect">
            <a:avLst>
              <a:gd name="adj" fmla="val 37719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12000" y="1198908"/>
            <a:ext cx="7198500" cy="413992"/>
          </a:xfrm>
          <a:prstGeom prst="roundRect">
            <a:avLst>
              <a:gd name="adj" fmla="val 9260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40000" dist="63500" dir="2700000" rotWithShape="0">
              <a:schemeClr val="tx2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</a:rPr>
              <a:t>Atomic basis sets: (also Gaussian, muffin-tin orbitals, …)</a:t>
            </a:r>
          </a:p>
          <a:p>
            <a:pPr marL="342900" indent="-342900" algn="ctr">
              <a:buFont typeface="Arial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545"/>
          <a:stretch/>
        </p:blipFill>
        <p:spPr>
          <a:xfrm>
            <a:off x="281800" y="1917700"/>
            <a:ext cx="8407400" cy="431800"/>
          </a:xfrm>
          <a:prstGeom prst="rect">
            <a:avLst/>
          </a:prstGeom>
        </p:spPr>
      </p:pic>
      <p:pic>
        <p:nvPicPr>
          <p:cNvPr id="12" name="Picture 11" descr="latex-image-1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0"/>
          <a:stretch/>
        </p:blipFill>
        <p:spPr>
          <a:xfrm>
            <a:off x="749300" y="2292350"/>
            <a:ext cx="8407400" cy="23749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" y="5207000"/>
            <a:ext cx="6883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73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12000" y="360000"/>
            <a:ext cx="7920000" cy="630000"/>
          </a:xfrm>
          <a:prstGeom prst="roundRect">
            <a:avLst>
              <a:gd name="adj" fmla="val 23816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Not all values of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km</a:t>
            </a:r>
            <a:r>
              <a:rPr lang="en-US" sz="2400" dirty="0" smtClean="0"/>
              <a:t> are allowed (many are zero)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612000" y="6480000"/>
            <a:ext cx="7920000" cy="90000"/>
          </a:xfrm>
          <a:prstGeom prst="roundRect">
            <a:avLst>
              <a:gd name="adj" fmla="val 37719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12000" y="1198908"/>
            <a:ext cx="7198500" cy="413992"/>
          </a:xfrm>
          <a:prstGeom prst="roundRect">
            <a:avLst>
              <a:gd name="adj" fmla="val 9260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40000" dist="63500" dir="2700000" rotWithShape="0">
              <a:schemeClr val="tx2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</a:rPr>
              <a:t>Selection rules on angular momentum conservation</a:t>
            </a:r>
          </a:p>
          <a:p>
            <a:pPr marL="342900" indent="-342900" algn="ctr">
              <a:buFont typeface="Arial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1873250"/>
            <a:ext cx="4584700" cy="571500"/>
          </a:xfrm>
          <a:prstGeom prst="rect">
            <a:avLst/>
          </a:prstGeom>
        </p:spPr>
      </p:pic>
      <p:pic>
        <p:nvPicPr>
          <p:cNvPr id="8" name="Picture 7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2863850"/>
            <a:ext cx="2362200" cy="266700"/>
          </a:xfrm>
          <a:prstGeom prst="rect">
            <a:avLst/>
          </a:prstGeom>
        </p:spPr>
      </p:pic>
      <p:pic>
        <p:nvPicPr>
          <p:cNvPr id="9" name="Picture 8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3524250"/>
            <a:ext cx="2908300" cy="317500"/>
          </a:xfrm>
          <a:prstGeom prst="rect">
            <a:avLst/>
          </a:prstGeom>
        </p:spPr>
      </p:pic>
      <p:pic>
        <p:nvPicPr>
          <p:cNvPr id="10" name="Picture 9" descr="latex-image-1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4248150"/>
            <a:ext cx="2362200" cy="266700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612000" y="4767608"/>
            <a:ext cx="7198500" cy="413992"/>
          </a:xfrm>
          <a:prstGeom prst="roundRect">
            <a:avLst>
              <a:gd name="adj" fmla="val 9260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40000" dist="63500" dir="2700000" rotWithShape="0">
              <a:schemeClr val="tx2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</a:rPr>
              <a:t>Hamiltonian is </a:t>
            </a:r>
            <a:r>
              <a:rPr lang="en-US" sz="2000" dirty="0" err="1" smtClean="0">
                <a:solidFill>
                  <a:schemeClr val="tx1"/>
                </a:solidFill>
              </a:rPr>
              <a:t>Hermitian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 algn="ctr">
              <a:buFont typeface="Arial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1" name="Picture 10" descr="latex-image-1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5676900"/>
            <a:ext cx="27559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12000" y="360000"/>
            <a:ext cx="7920000" cy="630000"/>
          </a:xfrm>
          <a:prstGeom prst="roundRect">
            <a:avLst>
              <a:gd name="adj" fmla="val 23816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Not all values of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km</a:t>
            </a:r>
            <a:r>
              <a:rPr lang="en-US" sz="2400" dirty="0" smtClean="0"/>
              <a:t> are allowed (many are zero)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612000" y="6480000"/>
            <a:ext cx="7920000" cy="90000"/>
          </a:xfrm>
          <a:prstGeom prst="roundRect">
            <a:avLst>
              <a:gd name="adj" fmla="val 37719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12000" y="1198908"/>
            <a:ext cx="7198500" cy="413992"/>
          </a:xfrm>
          <a:prstGeom prst="roundRect">
            <a:avLst>
              <a:gd name="adj" fmla="val 9260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40000" dist="63500" dir="2700000" rotWithShape="0">
              <a:schemeClr val="tx2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</a:rPr>
              <a:t>Symmetry related: For all “rotations” of the point-group </a:t>
            </a:r>
            <a:r>
              <a:rPr lang="en-US" sz="2000" dirty="0" err="1" smtClean="0">
                <a:solidFill>
                  <a:schemeClr val="tx1"/>
                </a:solidFill>
              </a:rPr>
              <a:t>C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 we have</a:t>
            </a:r>
          </a:p>
          <a:p>
            <a:pPr marL="342900" indent="-342900" algn="ctr">
              <a:buFont typeface="Arial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1936750"/>
            <a:ext cx="1943100" cy="317500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12000" y="2519708"/>
            <a:ext cx="7198500" cy="413992"/>
          </a:xfrm>
          <a:prstGeom prst="roundRect">
            <a:avLst>
              <a:gd name="adj" fmla="val 9260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40000" dist="63500" dir="2700000" rotWithShape="0">
              <a:schemeClr val="tx2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</a:rPr>
              <a:t>Cubic: (O</a:t>
            </a:r>
            <a:r>
              <a:rPr lang="en-US" sz="2000" baseline="-25000" dirty="0" smtClean="0">
                <a:solidFill>
                  <a:schemeClr val="tx1"/>
                </a:solidFill>
              </a:rPr>
              <a:t>h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ctr">
              <a:buFont typeface="Arial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49300" y="4062968"/>
            <a:ext cx="914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17700" y="3466068"/>
            <a:ext cx="914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17700" y="4710668"/>
            <a:ext cx="914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663700" y="3466068"/>
            <a:ext cx="254000" cy="596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63700" y="4062968"/>
            <a:ext cx="254000" cy="647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39800" y="3693636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183146" y="3096736"/>
            <a:ext cx="371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</a:t>
            </a:r>
            <a:r>
              <a:rPr lang="en-US" baseline="-25000" dirty="0" err="1" smtClean="0"/>
              <a:t>g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2183146" y="4341336"/>
            <a:ext cx="412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2g</a:t>
            </a:r>
            <a:endParaRPr lang="en-US" baseline="-25000" dirty="0"/>
          </a:p>
        </p:txBody>
      </p:sp>
      <p:pic>
        <p:nvPicPr>
          <p:cNvPr id="25" name="Picture 2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146" y="4710668"/>
            <a:ext cx="631190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78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12000" y="360000"/>
            <a:ext cx="7920000" cy="630000"/>
          </a:xfrm>
          <a:prstGeom prst="roundRect">
            <a:avLst>
              <a:gd name="adj" fmla="val 23816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Not all values of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km</a:t>
            </a:r>
            <a:r>
              <a:rPr lang="en-US" sz="2400" dirty="0" smtClean="0"/>
              <a:t> are allowed (many are zero)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612000" y="6480000"/>
            <a:ext cx="7920000" cy="90000"/>
          </a:xfrm>
          <a:prstGeom prst="roundRect">
            <a:avLst>
              <a:gd name="adj" fmla="val 37719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tx2"/>
              </a:gs>
            </a:gsLst>
            <a:lin ang="180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Rounded Rectangle 10"/>
          <p:cNvSpPr/>
          <p:nvPr/>
        </p:nvSpPr>
        <p:spPr>
          <a:xfrm>
            <a:off x="612000" y="1275108"/>
            <a:ext cx="7198500" cy="413992"/>
          </a:xfrm>
          <a:prstGeom prst="roundRect">
            <a:avLst>
              <a:gd name="adj" fmla="val 9260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40000" dist="63500" dir="2700000" rotWithShape="0">
              <a:schemeClr val="tx2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</a:rPr>
              <a:t>Tetragonal: (D</a:t>
            </a:r>
            <a:r>
              <a:rPr lang="en-US" sz="2000" baseline="-25000" dirty="0" smtClean="0">
                <a:solidFill>
                  <a:schemeClr val="tx1"/>
                </a:solidFill>
              </a:rPr>
              <a:t>4h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ctr">
              <a:buFont typeface="Arial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49300" y="2818368"/>
            <a:ext cx="914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17700" y="2221468"/>
            <a:ext cx="914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17700" y="3466068"/>
            <a:ext cx="914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663700" y="2221468"/>
            <a:ext cx="254000" cy="596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63700" y="2818368"/>
            <a:ext cx="254000" cy="647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39800" y="2449036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183146" y="1852136"/>
            <a:ext cx="371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</a:t>
            </a:r>
            <a:r>
              <a:rPr lang="en-US" baseline="-25000" dirty="0" err="1" smtClean="0"/>
              <a:t>g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2183146" y="3096736"/>
            <a:ext cx="412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2g</a:t>
            </a:r>
            <a:endParaRPr lang="en-US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832100" y="1852136"/>
            <a:ext cx="254000" cy="369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832100" y="3096736"/>
            <a:ext cx="254000" cy="369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32100" y="2221468"/>
            <a:ext cx="254000" cy="3185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32100" y="3433802"/>
            <a:ext cx="254000" cy="401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86100" y="3821668"/>
            <a:ext cx="914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086100" y="3108404"/>
            <a:ext cx="914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086100" y="2540000"/>
            <a:ext cx="914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086100" y="1852136"/>
            <a:ext cx="914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000500" y="1693902"/>
            <a:ext cx="445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1g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4000500" y="2355334"/>
            <a:ext cx="456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1g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4000500" y="3650734"/>
            <a:ext cx="456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2g</a:t>
            </a:r>
            <a:endParaRPr lang="en-US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4000500" y="2943304"/>
            <a:ext cx="371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</a:t>
            </a:r>
            <a:r>
              <a:rPr lang="en-US" baseline="-25000" dirty="0" err="1" smtClean="0"/>
              <a:t>g</a:t>
            </a:r>
            <a:endParaRPr lang="en-US" baseline="-25000" dirty="0"/>
          </a:p>
        </p:txBody>
      </p:sp>
      <p:pic>
        <p:nvPicPr>
          <p:cNvPr id="10" name="Picture 9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67" y="4464050"/>
            <a:ext cx="7924800" cy="1841500"/>
          </a:xfrm>
          <a:prstGeom prst="rect">
            <a:avLst/>
          </a:prstGeom>
        </p:spPr>
      </p:pic>
      <p:sp>
        <p:nvSpPr>
          <p:cNvPr id="35" name="Rounded Rectangle 34"/>
          <p:cNvSpPr/>
          <p:nvPr/>
        </p:nvSpPr>
        <p:spPr>
          <a:xfrm rot="19695725">
            <a:off x="1499225" y="3238435"/>
            <a:ext cx="6303150" cy="1166467"/>
          </a:xfrm>
          <a:prstGeom prst="roundRect">
            <a:avLst>
              <a:gd name="adj" fmla="val 4326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40000" dist="63500" dir="2700000" rotWithShape="0">
              <a:schemeClr val="tx2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All other point-groups available several exported in </a:t>
            </a:r>
            <a:r>
              <a:rPr lang="en-US" sz="2000" dirty="0" err="1" smtClean="0">
                <a:solidFill>
                  <a:schemeClr val="tx1"/>
                </a:solidFill>
              </a:rPr>
              <a:t>Mathematica</a:t>
            </a:r>
            <a:r>
              <a:rPr lang="en-US" sz="2000" dirty="0" smtClean="0">
                <a:solidFill>
                  <a:schemeClr val="tx1"/>
                </a:solidFill>
              </a:rPr>
              <a:t> Help files and function </a:t>
            </a:r>
            <a:r>
              <a:rPr lang="en-US" sz="2000" dirty="0" err="1" smtClean="0">
                <a:solidFill>
                  <a:schemeClr val="tx1"/>
                </a:solidFill>
              </a:rPr>
              <a:t>PotentialExpandedOnClm</a:t>
            </a:r>
            <a:r>
              <a:rPr lang="en-US" sz="2000" dirty="0" smtClean="0">
                <a:solidFill>
                  <a:schemeClr val="tx1"/>
                </a:solidFill>
              </a:rPr>
              <a:t>() for others, just sent an e-mail</a:t>
            </a:r>
          </a:p>
        </p:txBody>
      </p:sp>
    </p:spTree>
    <p:extLst>
      <p:ext uri="{BB962C8B-B14F-4D97-AF65-F5344CB8AC3E}">
        <p14:creationId xmlns:p14="http://schemas.microsoft.com/office/powerpoint/2010/main" val="338050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86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12541</TotalTime>
  <Words>258</Words>
  <Application>Microsoft Macintosh PowerPoint</Application>
  <PresentationFormat>On-screen Show (4:3)</PresentationFormat>
  <Paragraphs>44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Mangal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Maurits W. Haverkort</dc:creator>
  <cp:keywords/>
  <dc:description/>
  <cp:lastModifiedBy>Microsoft Office User</cp:lastModifiedBy>
  <cp:revision>382</cp:revision>
  <dcterms:created xsi:type="dcterms:W3CDTF">2012-12-04T19:49:57Z</dcterms:created>
  <dcterms:modified xsi:type="dcterms:W3CDTF">2017-03-25T20:06:08Z</dcterms:modified>
  <cp:category/>
</cp:coreProperties>
</file>