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711" r:id="rId3"/>
    <p:sldId id="737" r:id="rId4"/>
    <p:sldId id="738" r:id="rId5"/>
    <p:sldId id="739" r:id="rId6"/>
    <p:sldId id="740" r:id="rId7"/>
    <p:sldId id="741" r:id="rId8"/>
    <p:sldId id="73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9661" autoAdjust="0"/>
  </p:normalViewPr>
  <p:slideViewPr>
    <p:cSldViewPr snapToGrid="0" snapToObjects="1">
      <p:cViewPr>
        <p:scale>
          <a:sx n="100" d="100"/>
          <a:sy n="100" d="100"/>
        </p:scale>
        <p:origin x="2416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A417F-6B12-4A48-972C-6B6481592202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1F300-9633-8144-9510-C9CD1CC6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1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FF76-4AC6-874E-82F2-6EB9261E50CC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7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2000" y="1080000"/>
            <a:ext cx="7920000" cy="180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Crystal Field expanded on renormalized spherical Harmonics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lm</a:t>
            </a:r>
            <a:endParaRPr lang="en-US" sz="2400" i="1" baseline="-25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2000" y="3321141"/>
            <a:ext cx="79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Maurits W. Haverkort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</a:rPr>
              <a:t>Institute for theoretical physics </a:t>
            </a:r>
            <a:r>
              <a:rPr lang="mr-IN" i="1" dirty="0" smtClean="0">
                <a:solidFill>
                  <a:schemeClr val="tx2"/>
                </a:solidFill>
              </a:rPr>
              <a:t>–</a:t>
            </a:r>
            <a:r>
              <a:rPr lang="en-US" i="1" dirty="0" smtClean="0">
                <a:solidFill>
                  <a:schemeClr val="tx2"/>
                </a:solidFill>
              </a:rPr>
              <a:t> Heidelberg University</a:t>
            </a:r>
          </a:p>
          <a:p>
            <a:pPr algn="ctr"/>
            <a:endParaRPr lang="en-US" i="1" dirty="0" smtClean="0">
              <a:solidFill>
                <a:schemeClr val="tx2"/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</a:rPr>
              <a:t>M.W.Haverkort@thphys.uni-heidelberg.de</a:t>
            </a:r>
            <a:endParaRPr lang="en-US" i="1" dirty="0" smtClean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400" y="4687935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8330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Crystal-field theory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Approximate the solid by a single atom in an effective potential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253629"/>
            <a:ext cx="596900" cy="3175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228850" y="3978966"/>
            <a:ext cx="6303150" cy="2332934"/>
          </a:xfrm>
          <a:prstGeom prst="roundRect">
            <a:avLst>
              <a:gd name="adj" fmla="val 432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!!!! WARNING !!!!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Crystal-field potentials do not exist. They are effective Hamiltonians introduced to mimic covalent bonding.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(crystals bind due to a gain in kinetic energy and a smaller loss in potential energy, i.e. the contribution of the crystal-field potential to binding is negative)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Covalent bonds are stronger than ionic bonds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3100" y="2792758"/>
            <a:ext cx="7198500" cy="425450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And matrix elements of the Hamiltonian: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3439837"/>
            <a:ext cx="1930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Atomic basis sets: (also Gaussian, muffin-tin orbitals, …)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3100" y="2580033"/>
            <a:ext cx="7198500" cy="425450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Expand potential on spherical harmonics.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1847229"/>
            <a:ext cx="3479800" cy="406400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00" y="3111500"/>
            <a:ext cx="7696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Atomic basis sets: (also Gaussian, muffin-tin orbitals, …)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545"/>
          <a:stretch/>
        </p:blipFill>
        <p:spPr>
          <a:xfrm>
            <a:off x="281800" y="1917700"/>
            <a:ext cx="8407400" cy="431800"/>
          </a:xfrm>
          <a:prstGeom prst="rect">
            <a:avLst/>
          </a:prstGeom>
        </p:spPr>
      </p:pic>
      <p:pic>
        <p:nvPicPr>
          <p:cNvPr id="12" name="Picture 11" descr="latex-image-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0"/>
          <a:stretch/>
        </p:blipFill>
        <p:spPr>
          <a:xfrm>
            <a:off x="749300" y="2292350"/>
            <a:ext cx="8407400" cy="2374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207000"/>
            <a:ext cx="6883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Selection rules on angular momentum conservation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73250"/>
            <a:ext cx="4584700" cy="5715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863850"/>
            <a:ext cx="2362200" cy="266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524250"/>
            <a:ext cx="2908300" cy="3175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248150"/>
            <a:ext cx="2362200" cy="2667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612000" y="47676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Hamiltonian is </a:t>
            </a:r>
            <a:r>
              <a:rPr lang="en-US" sz="2000" dirty="0" err="1" smtClean="0">
                <a:solidFill>
                  <a:schemeClr val="tx1"/>
                </a:solidFill>
              </a:rPr>
              <a:t>Hermitian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5676900"/>
            <a:ext cx="27559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Symmetry related: For all “rotations” of the point-group </a:t>
            </a:r>
            <a:r>
              <a:rPr lang="en-US" sz="2000" dirty="0" err="1" smtClean="0">
                <a:solidFill>
                  <a:schemeClr val="tx1"/>
                </a:solidFill>
              </a:rPr>
              <a:t>C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we have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936750"/>
            <a:ext cx="1943100" cy="3175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12000" y="25197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Cubic: (O</a:t>
            </a:r>
            <a:r>
              <a:rPr lang="en-US" sz="2000" baseline="-25000" dirty="0" smtClean="0">
                <a:solidFill>
                  <a:schemeClr val="tx1"/>
                </a:solidFill>
              </a:rPr>
              <a:t>h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9300" y="40629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17700" y="34660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17700" y="47106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63700" y="3466068"/>
            <a:ext cx="254000" cy="596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63700" y="4062968"/>
            <a:ext cx="25400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9800" y="369363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3146" y="3096736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83146" y="4341336"/>
            <a:ext cx="412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46" y="4710668"/>
            <a:ext cx="63119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8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12000" y="12751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Tetragonal: (D</a:t>
            </a:r>
            <a:r>
              <a:rPr lang="en-US" sz="2000" baseline="-25000" dirty="0" smtClean="0">
                <a:solidFill>
                  <a:schemeClr val="tx1"/>
                </a:solidFill>
              </a:rPr>
              <a:t>4h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9300" y="28183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17700" y="22214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17700" y="34660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63700" y="2221468"/>
            <a:ext cx="254000" cy="596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63700" y="2818368"/>
            <a:ext cx="25400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9800" y="244903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3146" y="1852136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83146" y="3096736"/>
            <a:ext cx="412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832100" y="1852136"/>
            <a:ext cx="25400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2100" y="3096736"/>
            <a:ext cx="25400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32100" y="2221468"/>
            <a:ext cx="254000" cy="318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32100" y="3433802"/>
            <a:ext cx="254000" cy="401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86100" y="38216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86100" y="3108404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86100" y="2540000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86100" y="1852136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00500" y="1693902"/>
            <a:ext cx="44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1g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000500" y="2355334"/>
            <a:ext cx="45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1g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000500" y="3650734"/>
            <a:ext cx="45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000500" y="2943304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67" y="4464050"/>
            <a:ext cx="7924800" cy="1841500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 rot="19695725">
            <a:off x="1499225" y="3238435"/>
            <a:ext cx="6303150" cy="1166467"/>
          </a:xfrm>
          <a:prstGeom prst="roundRect">
            <a:avLst>
              <a:gd name="adj" fmla="val 432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other point-groups available several exported in </a:t>
            </a:r>
            <a:r>
              <a:rPr lang="en-US" sz="2000" dirty="0" err="1" smtClean="0">
                <a:solidFill>
                  <a:schemeClr val="tx1"/>
                </a:solidFill>
              </a:rPr>
              <a:t>Mathematica</a:t>
            </a:r>
            <a:r>
              <a:rPr lang="en-US" sz="2000" dirty="0" smtClean="0">
                <a:solidFill>
                  <a:schemeClr val="tx1"/>
                </a:solidFill>
              </a:rPr>
              <a:t> Help files and function </a:t>
            </a:r>
            <a:r>
              <a:rPr lang="en-US" sz="2000" dirty="0" err="1" smtClean="0">
                <a:solidFill>
                  <a:schemeClr val="tx1"/>
                </a:solidFill>
              </a:rPr>
              <a:t>PotentialExpandedOnClm</a:t>
            </a:r>
            <a:r>
              <a:rPr lang="en-US" sz="2000" dirty="0" smtClean="0">
                <a:solidFill>
                  <a:schemeClr val="tx1"/>
                </a:solidFill>
              </a:rPr>
              <a:t>() for others, just sent an e-mail</a:t>
            </a:r>
          </a:p>
        </p:txBody>
      </p:sp>
    </p:spTree>
    <p:extLst>
      <p:ext uri="{BB962C8B-B14F-4D97-AF65-F5344CB8AC3E}">
        <p14:creationId xmlns:p14="http://schemas.microsoft.com/office/powerpoint/2010/main" val="33805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8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12541</TotalTime>
  <Words>258</Words>
  <Application>Microsoft Macintosh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Maurits W. Haverkort</dc:creator>
  <cp:keywords/>
  <dc:description/>
  <cp:lastModifiedBy>Microsoft Office User</cp:lastModifiedBy>
  <cp:revision>382</cp:revision>
  <dcterms:created xsi:type="dcterms:W3CDTF">2012-12-04T19:49:57Z</dcterms:created>
  <dcterms:modified xsi:type="dcterms:W3CDTF">2017-03-25T20:06:08Z</dcterms:modified>
  <cp:category/>
</cp:coreProperties>
</file>