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456" r:id="rId2"/>
    <p:sldId id="457" r:id="rId3"/>
    <p:sldId id="374" r:id="rId4"/>
    <p:sldId id="455" r:id="rId5"/>
    <p:sldId id="371" r:id="rId6"/>
    <p:sldId id="372" r:id="rId7"/>
    <p:sldId id="373" r:id="rId8"/>
    <p:sldId id="342" r:id="rId9"/>
    <p:sldId id="357" r:id="rId10"/>
    <p:sldId id="454" r:id="rId11"/>
    <p:sldId id="370" r:id="rId12"/>
    <p:sldId id="343" r:id="rId13"/>
    <p:sldId id="344" r:id="rId14"/>
    <p:sldId id="352" r:id="rId15"/>
    <p:sldId id="353" r:id="rId16"/>
    <p:sldId id="349" r:id="rId17"/>
    <p:sldId id="354" r:id="rId18"/>
    <p:sldId id="355" r:id="rId19"/>
    <p:sldId id="356" r:id="rId20"/>
    <p:sldId id="369" r:id="rId21"/>
    <p:sldId id="358" r:id="rId22"/>
    <p:sldId id="363" r:id="rId23"/>
    <p:sldId id="364" r:id="rId24"/>
    <p:sldId id="361" r:id="rId25"/>
    <p:sldId id="360" r:id="rId26"/>
    <p:sldId id="359" r:id="rId27"/>
    <p:sldId id="362" r:id="rId28"/>
    <p:sldId id="375" r:id="rId29"/>
    <p:sldId id="406" r:id="rId30"/>
    <p:sldId id="405" r:id="rId31"/>
    <p:sldId id="377" r:id="rId32"/>
    <p:sldId id="378" r:id="rId33"/>
    <p:sldId id="379" r:id="rId34"/>
    <p:sldId id="380" r:id="rId35"/>
    <p:sldId id="381" r:id="rId36"/>
    <p:sldId id="382" r:id="rId37"/>
    <p:sldId id="410" r:id="rId38"/>
    <p:sldId id="411" r:id="rId39"/>
    <p:sldId id="412" r:id="rId40"/>
    <p:sldId id="407" r:id="rId41"/>
    <p:sldId id="408" r:id="rId42"/>
    <p:sldId id="409" r:id="rId43"/>
    <p:sldId id="383" r:id="rId44"/>
    <p:sldId id="384" r:id="rId45"/>
    <p:sldId id="385" r:id="rId46"/>
    <p:sldId id="386" r:id="rId47"/>
    <p:sldId id="387" r:id="rId48"/>
    <p:sldId id="388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401" r:id="rId61"/>
    <p:sldId id="402" r:id="rId62"/>
    <p:sldId id="403" r:id="rId63"/>
    <p:sldId id="414" r:id="rId64"/>
    <p:sldId id="415" r:id="rId65"/>
    <p:sldId id="416" r:id="rId66"/>
    <p:sldId id="417" r:id="rId67"/>
    <p:sldId id="418" r:id="rId68"/>
    <p:sldId id="419" r:id="rId69"/>
    <p:sldId id="420" r:id="rId70"/>
    <p:sldId id="421" r:id="rId71"/>
    <p:sldId id="422" r:id="rId72"/>
    <p:sldId id="423" r:id="rId73"/>
    <p:sldId id="424" r:id="rId74"/>
    <p:sldId id="434" r:id="rId75"/>
    <p:sldId id="435" r:id="rId76"/>
    <p:sldId id="436" r:id="rId77"/>
    <p:sldId id="437" r:id="rId78"/>
    <p:sldId id="438" r:id="rId79"/>
    <p:sldId id="439" r:id="rId80"/>
    <p:sldId id="440" r:id="rId81"/>
    <p:sldId id="441" r:id="rId82"/>
    <p:sldId id="442" r:id="rId83"/>
    <p:sldId id="443" r:id="rId84"/>
    <p:sldId id="444" r:id="rId85"/>
    <p:sldId id="445" r:id="rId86"/>
    <p:sldId id="446" r:id="rId87"/>
    <p:sldId id="447" r:id="rId88"/>
    <p:sldId id="448" r:id="rId89"/>
    <p:sldId id="449" r:id="rId90"/>
    <p:sldId id="450" r:id="rId91"/>
    <p:sldId id="451" r:id="rId92"/>
    <p:sldId id="452" r:id="rId93"/>
    <p:sldId id="453" r:id="rId9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100" d="100"/>
          <a:sy n="100" d="100"/>
        </p:scale>
        <p:origin x="2504" y="6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42C3DF-2C26-BC45-9A35-6480A4A3B866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91BAE4-228D-0D4A-BA86-09ED1BF81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43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6EF51B4-8474-8E42-B054-D61FE5E92F7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9B1D2B5-0307-844C-B4FB-626CC203179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C326555-5A43-6741-A4F0-4FDEFC69BF0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7FA843D-4A9F-C64D-B2B7-9323BAE2406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0E863C-FAA5-584F-BE07-072A4F9371D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8E920-1077-1145-9EA8-9EB004B59D6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8F1603-8B6E-4049-B78F-E43C2AA0305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752EEB-5D91-9E4D-A589-02C170D54BE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0B1E1A-0B18-4B4C-9AB9-070071A101A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401F36-29E7-FA40-B180-47DE6E77AB5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A5EB9F-4C06-C24C-9656-5A0775C6467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816765D-E14C-D446-8220-BC3709DDA91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881865C-D67B-274F-80B8-20684E9196E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5F891A-232E-C440-BEF1-B8397363ACE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4009141-3B63-4345-AAAE-946DDDCB02C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16C09F-EC49-EC41-A2DE-F932FA47811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475418-7092-4D41-B50F-66E1531278A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5FB7F3-203A-AD4E-9BC5-B994FA97E6E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DB02-2DEA-4A43-B104-A4CD9B5CD38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2C8FDD-57D3-7C4B-9041-2E31D56D3C5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1E1E2A-514E-364C-9E26-38570133E7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D6A7A-6709-4B4B-8C87-BBFE664604F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A3A197-9777-0E49-8CE1-6BE54905E7B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CE792-2CE1-1946-9BFF-1EE28DCF63C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4A06D-7480-8647-B26D-3B419583180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8F1A-7F15-954D-9438-8A867F922B0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320C5B-E199-0448-9034-0A037BCD9EF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BE5020-1F5D-E746-8569-13194EED7F4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DDC8E-D874-B645-B451-CEF1922A921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9CAE6F3-ACB6-2B43-9EE8-230707A496E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93C7C-C1E8-1C46-AF32-CF2A5333149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32057-F27D-8D4E-8C9B-8AC249B0CE7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90A71-4465-E44B-A91E-6CB4417A40B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8A9A8-FD9F-F14A-8DA6-BE9D8AC8985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AA039-1CF2-F04A-943A-E1C59A81002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22799-876C-B347-A90D-BC1E8DF18DD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00C50-DA9D-1C4B-BF6D-3C70A13EE62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9B6C3-0586-3245-A4C3-A25F8810B2C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7A137E-7313-244E-AD53-02DFC23FEAC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C94A7-E69B-8B47-A812-2CDD703EDDA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428A45-A01F-7C4D-A2EE-1B0FDF0B8F9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A57BC7-6012-1145-BDAA-A1E3DD0C6E3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3EBD3-7D38-354F-9529-538A838E770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5EEDE-9BE2-7646-AF40-906F18AEADA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3CB1E-2945-7447-BB4A-168D909359F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3C296-2359-9341-A82A-D8D30B3AE26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99CE4F-1E26-D648-8DA9-628932530E3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FE27BA-891C-744C-925A-78FFA28B959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F0A89-BD4D-7B4A-9E5A-EBA3B3AABCF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1A3B9A-2B45-6642-8780-61ACB84AFEF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FB31F-936C-AA47-AF57-B8C388F05B7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85F29CB-7007-A248-B6C2-34C1C85CD9D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CC9E2-BEEC-6641-98FF-D4B928067B22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8C0A63-DB30-4945-B0B0-C0B1CF4E4C3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AD7E37F-CF68-B947-B499-DA4B4B51D93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618D8D-8291-034D-9AF2-B41260661DB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F18670-9D4B-F24C-A3E1-E7C419FD6C1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F84C7D7-3DAF-1345-BCAC-0DF6BF065FF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736809-20AC-E148-8E93-F2E6F829595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CB54EF1-21DE-5842-840F-7309C93B8B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03849F-BE37-A04A-8E59-D628904FE30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F29007-CD3A-0E42-9224-ACC180573FF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F977820-4BF8-544A-90F9-FD2728DD809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B2DFF8-C823-3C43-9C1A-B8671BAEB45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A49611-DDB0-D749-AEBD-E55D53273AA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8EFED6-A77C-CA45-B181-A56A76B4360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2066C75-8AAC-6142-8E57-4976D7E3034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AC26F41-2B56-E042-827D-F718D93803D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705F7C-1577-7348-8BF7-4E6DF519F96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A98662C-2724-A448-A7DF-9D390FFB9F8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sz="12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75139CD-6D72-084D-96D0-676AFD799C2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20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ECB395D-034C-8C40-838C-5220A69B337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4A2619-6ACC-4B42-9970-01E9EF8DA64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5D5AC3A-6AD8-6342-BBD7-A0B9873ABFA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561461-371E-DF47-B8B4-D985C76ECA5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B17192-0A92-FE4D-A6F3-4B9B55D683B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7C9A7A8-2591-9D44-B7FE-478520DB3BE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E176E55-4D11-2545-B938-B749621AFEE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42E645C-42F7-C349-9F83-E17A2582734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2CF133-D278-7448-A5BE-4BB5F3BD4F8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FB9BD2-5794-9D41-B8E8-303071245E2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80133D-BC0A-BB4C-BA41-2259637D69B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B1B357-CC70-8540-B75F-3247BB3FFB9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F285C6-3502-D042-A1EC-1EE2D11A6E6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20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46AC2A2-5360-3D44-B578-AF22065B82C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sz="120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E5D863-3B7C-9A46-9900-62BA61DBA5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8FC6-A8AF-3145-87C1-DAF7F1C23258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97AA0-ABF4-2049-921F-E164312B7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84CC-A00B-CB4D-8055-60DAF92FB44A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5FD1-1465-1543-B894-44A04D820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C83E-70DB-7D4F-8E85-B1D03C3A04E5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79B7-3DA0-9340-B117-067B92E8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1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51D6-DE9A-264E-BEA4-9D39B358FBFF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5A225-4853-0848-BD5F-A1A1D2A5E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B9030-5D50-B54C-A8CB-A75D183868CE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BBAD-978B-FB4F-B095-DC1770312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E7C2-4748-7E4A-9E48-58F1AF321B97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9D85-A915-DB45-AECE-98B1F49B2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2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D34CA-AA0C-1543-A0EE-FF217BC74ECB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E6D2-9DB0-C948-B08D-3556C1DD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80B9F-D644-B747-9AD6-BEA3EBEBA082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DA75F-19B0-E444-9C9C-0280DBAA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A8B-972B-DA42-B409-5EDADB7F4555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A6BA-0E99-FF45-8F10-BC0B8DFEE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D5F3E-0D3D-D34E-BE5E-FB6F8C41D598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3F692-0674-5645-BC85-0AF6CA20E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49FB-0849-9240-BCB5-8A143862BFB7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63B8-2C6F-5945-A253-691EE3F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1A40F2-30AA-904E-8836-DCE274175933}" type="datetimeFigureOut">
              <a:rPr lang="en-US"/>
              <a:pPr>
                <a:defRPr/>
              </a:pPr>
              <a:t>3/25/17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EF13F1-2094-8B41-A6BC-238F89E29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3.emf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5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Tutorial on </a:t>
            </a:r>
            <a:r>
              <a:rPr lang="en-US" sz="2400" dirty="0" err="1" smtClean="0"/>
              <a:t>Quanty</a:t>
            </a:r>
            <a:r>
              <a:rPr lang="en-US" sz="2400" dirty="0" smtClean="0"/>
              <a:t> at ESRF</a:t>
            </a:r>
          </a:p>
          <a:p>
            <a:pPr algn="ctr"/>
            <a:r>
              <a:rPr lang="en-US" sz="2400" dirty="0" smtClean="0"/>
              <a:t>DFT – Tight-binding - </a:t>
            </a:r>
            <a:r>
              <a:rPr lang="en-US" sz="2400" dirty="0" err="1" smtClean="0"/>
              <a:t>LigandField</a:t>
            </a:r>
            <a:endParaRPr lang="en-US" sz="2400" baseline="-250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 </a:t>
            </a:r>
            <a:r>
              <a:rPr lang="mr-IN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 smtClean="0">
              <a:solidFill>
                <a:schemeClr val="tx2"/>
              </a:solidFill>
            </a:endParaRPr>
          </a:p>
          <a:p>
            <a:pPr algn="ctr"/>
            <a:r>
              <a:rPr lang="en-US" i="1" dirty="0" err="1" smtClean="0">
                <a:solidFill>
                  <a:schemeClr val="tx2"/>
                </a:solidFill>
              </a:rPr>
              <a:t>M.W.Haverkort@thphys.uni-heidelberg.de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8675" name="Picture 1" descr="bands_fcc_p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r="44003"/>
          <a:stretch>
            <a:fillRect/>
          </a:stretch>
        </p:blipFill>
        <p:spPr bwMode="auto">
          <a:xfrm>
            <a:off x="814388" y="1393825"/>
            <a:ext cx="74437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" descr="BndsplusDOSL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63644" r="54156" b="10628"/>
          <a:stretch>
            <a:fillRect/>
          </a:stretch>
        </p:blipFill>
        <p:spPr bwMode="auto">
          <a:xfrm>
            <a:off x="790575" y="3656013"/>
            <a:ext cx="74437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02225" y="1393825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Nearest neighbor tight binding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02225" y="3856038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Full DFT calculation</a:t>
            </a: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669925" y="6162675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3384550" y="61626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6488113" y="61626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X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7961313" y="616267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0723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2771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778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2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2779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4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4819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826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0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lAtom1M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686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lAtom1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8916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000" y="1318079"/>
            <a:chExt cx="7920000" cy="4906000"/>
          </a:xfrm>
        </p:grpSpPr>
        <p:pic>
          <p:nvPicPr>
            <p:cNvPr id="40966" name="Picture 8" descr="plAtom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7" name="Picture 1" descr="plAtom1Mg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5173663" y="32416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3012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5" name="Picture 1" descr="plWan1Mg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5326063" y="33940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5" name="Picture 1" descr="plAtom1O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682625" y="40401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5060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3" name="Picture 1" descr="plWan1O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835025" y="41925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plWa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710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Three examples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902075" y="229869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MgO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02075" y="290829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NiO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02075" y="3530598"/>
            <a:ext cx="1344612" cy="820737"/>
          </a:xfrm>
          <a:prstGeom prst="roundRect">
            <a:avLst>
              <a:gd name="adj" fmla="val 1294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Alkali metals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9155" name="Group 2"/>
          <p:cNvGrpSpPr>
            <a:grpSpLocks/>
          </p:cNvGrpSpPr>
          <p:nvPr/>
        </p:nvGrpSpPr>
        <p:grpSpPr bwMode="auto">
          <a:xfrm>
            <a:off x="612775" y="1317625"/>
            <a:ext cx="7918450" cy="2520950"/>
            <a:chOff x="612000" y="1318079"/>
            <a:chExt cx="7920000" cy="4906000"/>
          </a:xfrm>
        </p:grpSpPr>
        <p:pic>
          <p:nvPicPr>
            <p:cNvPr id="49164" name="Picture 1" descr="plWan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156" name="Group 9"/>
          <p:cNvGrpSpPr>
            <a:grpSpLocks/>
          </p:cNvGrpSpPr>
          <p:nvPr/>
        </p:nvGrpSpPr>
        <p:grpSpPr bwMode="auto">
          <a:xfrm>
            <a:off x="612775" y="3838575"/>
            <a:ext cx="7918450" cy="2554288"/>
            <a:chOff x="612000" y="1318079"/>
            <a:chExt cx="7920000" cy="4906000"/>
          </a:xfrm>
        </p:grpSpPr>
        <p:pic>
          <p:nvPicPr>
            <p:cNvPr id="49161" name="Picture 10" descr="plAtom2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11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12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ounded Rectangle 11"/>
          <p:cNvSpPr/>
          <p:nvPr/>
        </p:nvSpPr>
        <p:spPr>
          <a:xfrm>
            <a:off x="855663" y="52562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73663" y="48990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5663" y="28051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73663" y="24479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1203" name="Picture 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530225" y="776288"/>
            <a:ext cx="2689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2306638" y="2306638"/>
            <a:ext cx="30051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449263" y="3484563"/>
            <a:ext cx="2770187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5629275" y="3546475"/>
            <a:ext cx="29019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3251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7347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59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7360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736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0" name="TextBox 62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9395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9397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418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9419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24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5942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942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144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4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46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146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7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147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147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147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147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981450" y="3338513"/>
            <a:ext cx="914400" cy="6746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57638" y="1528763"/>
            <a:ext cx="914400" cy="903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349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49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49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51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351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52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352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352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352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352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NiO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6553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45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Ni</a:t>
            </a:r>
          </a:p>
        </p:txBody>
      </p:sp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Use </a:t>
            </a:r>
            <a:r>
              <a:rPr lang="en-US" sz="2400" dirty="0" err="1"/>
              <a:t>NiO</a:t>
            </a:r>
            <a:r>
              <a:rPr lang="en-US" sz="2400" dirty="0"/>
              <a:t> as an example material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282700" y="2255838"/>
            <a:ext cx="4292600" cy="2519362"/>
            <a:chOff x="1282700" y="2255827"/>
            <a:chExt cx="4292600" cy="2519373"/>
          </a:xfrm>
        </p:grpSpPr>
        <p:sp>
          <p:nvSpPr>
            <p:cNvPr id="9" name="Donut 8"/>
            <p:cNvSpPr/>
            <p:nvPr/>
          </p:nvSpPr>
          <p:spPr>
            <a:xfrm>
              <a:off x="4749800" y="3949696"/>
              <a:ext cx="825500" cy="825504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Minus 2"/>
            <p:cNvSpPr/>
            <p:nvPr/>
          </p:nvSpPr>
          <p:spPr>
            <a:xfrm>
              <a:off x="1282700" y="4102097"/>
              <a:ext cx="698500" cy="501652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Curved Connector 11"/>
            <p:cNvCxnSpPr/>
            <p:nvPr/>
          </p:nvCxnSpPr>
          <p:spPr>
            <a:xfrm rot="5400000" flipH="1" flipV="1">
              <a:off x="1602577" y="2732876"/>
              <a:ext cx="1639894" cy="1530350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9" idx="0"/>
            </p:cNvCxnSpPr>
            <p:nvPr/>
          </p:nvCxnSpPr>
          <p:spPr>
            <a:xfrm rot="16200000" flipV="1">
              <a:off x="3998116" y="2785263"/>
              <a:ext cx="1271593" cy="1057275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2649538" y="2255827"/>
              <a:ext cx="1803400" cy="422277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Ni</a:t>
              </a:r>
              <a:r>
                <a:rPr lang="en-US" sz="2000" baseline="30000" dirty="0">
                  <a:solidFill>
                    <a:schemeClr val="tx1"/>
                  </a:solidFill>
                </a:rPr>
                <a:t>2+</a:t>
              </a:r>
              <a:r>
                <a:rPr lang="en-US" sz="2000" dirty="0">
                  <a:solidFill>
                    <a:schemeClr val="tx1"/>
                  </a:solidFill>
                </a:rPr>
                <a:t> - 4s</a:t>
              </a:r>
              <a:r>
                <a:rPr lang="en-US" sz="2000" baseline="30000" dirty="0">
                  <a:solidFill>
                    <a:schemeClr val="tx1"/>
                  </a:solidFill>
                </a:rPr>
                <a:t>0</a:t>
              </a:r>
              <a:r>
                <a:rPr lang="en-US" sz="2000" dirty="0">
                  <a:solidFill>
                    <a:schemeClr val="tx1"/>
                  </a:solidFill>
                </a:rPr>
                <a:t> 3d</a:t>
              </a:r>
              <a:r>
                <a:rPr lang="en-US" sz="2000" baseline="30000" dirty="0">
                  <a:solidFill>
                    <a:schemeClr val="tx1"/>
                  </a:solidFill>
                </a:rPr>
                <a:t>8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162550" y="1681163"/>
            <a:ext cx="3368675" cy="2420937"/>
            <a:chOff x="5162551" y="1681173"/>
            <a:chExt cx="3369449" cy="2420927"/>
          </a:xfrm>
        </p:grpSpPr>
        <p:sp>
          <p:nvSpPr>
            <p:cNvPr id="2" name="Donut 1"/>
            <p:cNvSpPr/>
            <p:nvPr/>
          </p:nvSpPr>
          <p:spPr>
            <a:xfrm>
              <a:off x="7112449" y="3276603"/>
              <a:ext cx="825690" cy="825497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Curved Connector 27"/>
            <p:cNvCxnSpPr/>
            <p:nvPr/>
          </p:nvCxnSpPr>
          <p:spPr>
            <a:xfrm rot="16200000" flipV="1">
              <a:off x="6340885" y="2100135"/>
              <a:ext cx="1173157" cy="115437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5162551" y="1681173"/>
              <a:ext cx="1356036" cy="422273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</a:t>
              </a:r>
              <a:r>
                <a:rPr lang="en-US" sz="2000" baseline="30000" dirty="0">
                  <a:solidFill>
                    <a:schemeClr val="tx1"/>
                  </a:solidFill>
                </a:rPr>
                <a:t>2-</a:t>
              </a:r>
              <a:r>
                <a:rPr lang="en-US" sz="2000" dirty="0">
                  <a:solidFill>
                    <a:schemeClr val="tx1"/>
                  </a:solidFill>
                </a:rPr>
                <a:t> - 2p</a:t>
              </a:r>
              <a:r>
                <a:rPr lang="en-US" sz="2000" baseline="30000" dirty="0">
                  <a:solidFill>
                    <a:schemeClr val="tx1"/>
                  </a:solidFill>
                </a:rPr>
                <a:t>6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Minus 31"/>
            <p:cNvSpPr/>
            <p:nvPr/>
          </p:nvSpPr>
          <p:spPr>
            <a:xfrm>
              <a:off x="7833340" y="3448053"/>
              <a:ext cx="698660" cy="501648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963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16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413375" y="1100138"/>
            <a:ext cx="3657600" cy="1747837"/>
            <a:chOff x="5413828" y="1099567"/>
            <a:chExt cx="3657604" cy="1748862"/>
          </a:xfrm>
        </p:grpSpPr>
        <p:sp>
          <p:nvSpPr>
            <p:cNvPr id="8" name="Donut 7"/>
            <p:cNvSpPr/>
            <p:nvPr/>
          </p:nvSpPr>
          <p:spPr>
            <a:xfrm>
              <a:off x="5413828" y="1296532"/>
              <a:ext cx="3286129" cy="1551897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17243" y="1099567"/>
              <a:ext cx="1754189" cy="522593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 err="1">
                  <a:solidFill>
                    <a:schemeClr val="tx1"/>
                  </a:solidFill>
                </a:rPr>
                <a:t>e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g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s </a:t>
              </a:r>
              <a:r>
                <a:rPr lang="en-US" sz="2000" dirty="0">
                  <a:solidFill>
                    <a:schemeClr val="tx1"/>
                  </a:solidFill>
                </a:rPr>
                <a:t>bond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13375" y="2757488"/>
            <a:ext cx="3676650" cy="1895475"/>
            <a:chOff x="5413827" y="2757713"/>
            <a:chExt cx="3675747" cy="1895929"/>
          </a:xfrm>
        </p:grpSpPr>
        <p:sp>
          <p:nvSpPr>
            <p:cNvPr id="5" name="Donut 4"/>
            <p:cNvSpPr/>
            <p:nvPr/>
          </p:nvSpPr>
          <p:spPr>
            <a:xfrm>
              <a:off x="5413827" y="2757713"/>
              <a:ext cx="3285318" cy="1895929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35818" y="2757713"/>
              <a:ext cx="1753756" cy="520825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>
                  <a:solidFill>
                    <a:schemeClr val="tx1"/>
                  </a:solidFill>
                </a:rPr>
                <a:t>t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2g  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dirty="0">
                  <a:solidFill>
                    <a:schemeClr val="tx1"/>
                  </a:solidFill>
                </a:rPr>
                <a:t> bond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TM-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 are very close to atomic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37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6" b="5850"/>
          <a:stretch>
            <a:fillRect/>
          </a:stretch>
        </p:blipFill>
        <p:spPr bwMode="auto">
          <a:xfrm>
            <a:off x="0" y="1352550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Fit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5781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ent-Up Arrow 11"/>
          <p:cNvSpPr/>
          <p:nvPr/>
        </p:nvSpPr>
        <p:spPr>
          <a:xfrm>
            <a:off x="3409950" y="4770438"/>
            <a:ext cx="1870075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Bent-Up Arrow 12"/>
          <p:cNvSpPr/>
          <p:nvPr/>
        </p:nvSpPr>
        <p:spPr>
          <a:xfrm>
            <a:off x="5942013" y="4770438"/>
            <a:ext cx="1871662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7829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9877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1925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" descr="plOnewbitm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157538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490913" y="5094288"/>
            <a:ext cx="1671637" cy="544512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48375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39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6019" name="Picture 2" descr="Screen Shot 2015-11-01 at 23.52.4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50"/>
            <a:ext cx="9144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“O-</a:t>
            </a:r>
            <a:r>
              <a:rPr lang="en-US" sz="2400" i="1" dirty="0"/>
              <a:t>p</a:t>
            </a:r>
            <a:r>
              <a:rPr lang="en-US" sz="2400" dirty="0"/>
              <a:t>”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8067" name="Picture 2" descr="Screen Shot 2015-11-01 at 23.53.1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88"/>
            <a:ext cx="91440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p-orbitals on a cubic lattice nearest neighbor interaction only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7186613" y="1084263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Unit cell</a:t>
            </a:r>
          </a:p>
        </p:txBody>
      </p:sp>
      <p:pic>
        <p:nvPicPr>
          <p:cNvPr id="16388" name="Picture 2" descr="structCubic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1208088"/>
            <a:ext cx="2328863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bands_Cubic_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316038"/>
            <a:ext cx="3681412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NiO</a:t>
            </a:r>
            <a:r>
              <a:rPr lang="en-US" sz="2400" dirty="0"/>
              <a:t> in a LDA band-structure picture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011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In LDA </a:t>
            </a:r>
            <a:r>
              <a:rPr lang="en-US" sz="2400" dirty="0" err="1"/>
              <a:t>NiO</a:t>
            </a:r>
            <a:r>
              <a:rPr lang="en-US" sz="2400" dirty="0"/>
              <a:t> is a metal: Experimentally it is a good insulator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21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41413"/>
            <a:ext cx="3998913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041650"/>
            <a:ext cx="4516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4"/>
          <p:cNvSpPr txBox="1">
            <a:spLocks noChangeArrowheads="1"/>
          </p:cNvSpPr>
          <p:nvPr/>
        </p:nvSpPr>
        <p:spPr bwMode="auto">
          <a:xfrm>
            <a:off x="4310063" y="1322388"/>
            <a:ext cx="374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F. J. Morin, Phys. Rev. </a:t>
            </a:r>
            <a:r>
              <a:rPr lang="en-US" sz="1800" b="1"/>
              <a:t>93</a:t>
            </a:r>
            <a:r>
              <a:rPr lang="en-US" sz="1800"/>
              <a:t>, 1199 (1954)</a:t>
            </a:r>
          </a:p>
        </p:txBody>
      </p:sp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5419725" y="2216150"/>
            <a:ext cx="311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R. Newman and R. M. Chrenko,</a:t>
            </a:r>
          </a:p>
          <a:p>
            <a:pPr eaLnBrk="1" hangingPunct="1"/>
            <a:r>
              <a:rPr lang="en-US" sz="1800"/>
              <a:t>Phys. Rev </a:t>
            </a:r>
            <a:r>
              <a:rPr lang="en-US" sz="1800" b="1"/>
              <a:t>114</a:t>
            </a:r>
            <a:r>
              <a:rPr lang="en-US" sz="1800"/>
              <a:t> 1507 (1959)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7363" y="2620963"/>
            <a:ext cx="2552700" cy="841375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Room temperature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FF0000"/>
                </a:solidFill>
              </a:rPr>
              <a:t>~10</a:t>
            </a:r>
            <a:r>
              <a:rPr lang="en-US" sz="2000" baseline="30000" dirty="0">
                <a:solidFill>
                  <a:srgbClr val="FF0000"/>
                </a:solidFill>
              </a:rPr>
              <a:t>5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O</a:t>
            </a:r>
            <a:r>
              <a:rPr lang="en-US" sz="2000" dirty="0">
                <a:solidFill>
                  <a:srgbClr val="FF0000"/>
                </a:solidFill>
              </a:rPr>
              <a:t> cm</a:t>
            </a:r>
          </a:p>
          <a:p>
            <a:pPr marL="342900" indent="-342900" algn="ctr">
              <a:buFont typeface="Arial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3375" y="5510213"/>
            <a:ext cx="1519238" cy="877887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Optical-gap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3.5 – 4.0 </a:t>
            </a:r>
            <a:r>
              <a:rPr lang="en-US" sz="2000" dirty="0" err="1">
                <a:solidFill>
                  <a:srgbClr val="FF0000"/>
                </a:solidFill>
              </a:rPr>
              <a:t>eV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4212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625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10406"/>
          <a:stretch>
            <a:fillRect/>
          </a:stretch>
        </p:blipFill>
        <p:spPr bwMode="auto">
          <a:xfrm>
            <a:off x="0" y="1406525"/>
            <a:ext cx="91440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830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10197"/>
          <a:stretch>
            <a:fillRect/>
          </a:stretch>
        </p:blipFill>
        <p:spPr bwMode="auto">
          <a:xfrm>
            <a:off x="0" y="1406525"/>
            <a:ext cx="91440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035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9984"/>
          <a:stretch>
            <a:fillRect/>
          </a:stretch>
        </p:blipFill>
        <p:spPr bwMode="auto">
          <a:xfrm>
            <a:off x="0" y="1392238"/>
            <a:ext cx="914400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240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5850"/>
          <a:stretch>
            <a:fillRect/>
          </a:stretch>
        </p:blipFill>
        <p:spPr bwMode="auto">
          <a:xfrm>
            <a:off x="0" y="1392238"/>
            <a:ext cx="91440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445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9351"/>
          <a:stretch>
            <a:fillRect/>
          </a:stretch>
        </p:blipFill>
        <p:spPr bwMode="auto">
          <a:xfrm>
            <a:off x="0" y="1379538"/>
            <a:ext cx="91440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649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6551"/>
          <a:stretch>
            <a:fillRect/>
          </a:stretch>
        </p:blipFill>
        <p:spPr bwMode="auto">
          <a:xfrm>
            <a:off x="0" y="1392238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854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4" b="29088"/>
          <a:stretch>
            <a:fillRect/>
          </a:stretch>
        </p:blipFill>
        <p:spPr bwMode="auto">
          <a:xfrm>
            <a:off x="0" y="2870200"/>
            <a:ext cx="9144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bands_Cubic_p.gif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842963"/>
            <a:ext cx="579437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p-orbitals on a cubic lattice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7186613" y="1084263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Unit cell</a:t>
            </a:r>
          </a:p>
        </p:txBody>
      </p:sp>
      <p:pic>
        <p:nvPicPr>
          <p:cNvPr id="18437" name="Picture 2" descr="structCubic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1208088"/>
            <a:ext cx="2328863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059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8" b="30464"/>
          <a:stretch>
            <a:fillRect/>
          </a:stretch>
        </p:blipFill>
        <p:spPr bwMode="auto">
          <a:xfrm>
            <a:off x="0" y="29337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264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5" b="5850"/>
          <a:stretch>
            <a:fillRect/>
          </a:stretch>
        </p:blipFill>
        <p:spPr bwMode="auto">
          <a:xfrm>
            <a:off x="0" y="1397000"/>
            <a:ext cx="91440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469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13168"/>
          <a:stretch>
            <a:fillRect/>
          </a:stretch>
        </p:blipFill>
        <p:spPr bwMode="auto">
          <a:xfrm>
            <a:off x="0" y="1790700"/>
            <a:ext cx="9144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673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b="16705"/>
          <a:stretch>
            <a:fillRect/>
          </a:stretch>
        </p:blipFill>
        <p:spPr bwMode="auto">
          <a:xfrm>
            <a:off x="0" y="1905000"/>
            <a:ext cx="9144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878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17099"/>
          <a:stretch>
            <a:fillRect/>
          </a:stretch>
        </p:blipFill>
        <p:spPr bwMode="auto">
          <a:xfrm>
            <a:off x="0" y="19431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083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6" b="26534"/>
          <a:stretch>
            <a:fillRect/>
          </a:stretch>
        </p:blipFill>
        <p:spPr bwMode="auto">
          <a:xfrm>
            <a:off x="0" y="25400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28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7" b="26730"/>
          <a:stretch>
            <a:fillRect/>
          </a:stretch>
        </p:blipFill>
        <p:spPr bwMode="auto">
          <a:xfrm>
            <a:off x="0" y="25273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49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7272"/>
          <a:stretch>
            <a:fillRect/>
          </a:stretch>
        </p:blipFill>
        <p:spPr bwMode="auto">
          <a:xfrm>
            <a:off x="0" y="13843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697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 b="11203"/>
          <a:stretch>
            <a:fillRect/>
          </a:stretch>
        </p:blipFill>
        <p:spPr bwMode="auto">
          <a:xfrm>
            <a:off x="0" y="1663700"/>
            <a:ext cx="9144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902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0" b="20338"/>
          <a:stretch>
            <a:fillRect/>
          </a:stretch>
        </p:blipFill>
        <p:spPr bwMode="auto">
          <a:xfrm>
            <a:off x="0" y="2184400"/>
            <a:ext cx="9144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bands_Cubic_sp.gif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15963"/>
            <a:ext cx="5338763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s- and p-orbitals on a cubic lattice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7186613" y="1084263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Unit cell</a:t>
            </a:r>
          </a:p>
        </p:txBody>
      </p:sp>
      <p:pic>
        <p:nvPicPr>
          <p:cNvPr id="20485" name="Picture 2" descr="structCubic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1208088"/>
            <a:ext cx="2328863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107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2" b="23720"/>
          <a:stretch>
            <a:fillRect/>
          </a:stretch>
        </p:blipFill>
        <p:spPr bwMode="auto">
          <a:xfrm>
            <a:off x="0" y="2552700"/>
            <a:ext cx="9144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312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7449"/>
          <a:stretch>
            <a:fillRect/>
          </a:stretch>
        </p:blipFill>
        <p:spPr bwMode="auto">
          <a:xfrm>
            <a:off x="0" y="1365250"/>
            <a:ext cx="9144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51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7872"/>
          <a:stretch>
            <a:fillRect/>
          </a:stretch>
        </p:blipFill>
        <p:spPr bwMode="auto">
          <a:xfrm>
            <a:off x="0" y="1406525"/>
            <a:ext cx="9144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Tight binding description of Alkali metals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37219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1041400" y="3276600"/>
            <a:ext cx="825500" cy="25019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13025" y="1273175"/>
            <a:ext cx="3368675" cy="1127125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Alkali metals are close to free electron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Free electron like description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39267" name="Picture 3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Energy momentum relation of a free electron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50546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Maximal velocity is given by the Fermi momentum</a:t>
            </a:r>
          </a:p>
        </p:txBody>
      </p:sp>
      <p:sp>
        <p:nvSpPr>
          <p:cNvPr id="10" name="Left Arrow 9"/>
          <p:cNvSpPr/>
          <p:nvPr/>
        </p:nvSpPr>
        <p:spPr>
          <a:xfrm>
            <a:off x="2946400" y="5511800"/>
            <a:ext cx="977900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Free electron like description – </a:t>
            </a:r>
            <a:r>
              <a:rPr lang="en-US" sz="2400" dirty="0" err="1"/>
              <a:t>Brillouin</a:t>
            </a:r>
            <a:r>
              <a:rPr lang="en-US" sz="2400" dirty="0"/>
              <a:t> zone folding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1315" name="Picture 4" descr="plk2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Brillion zone of Li (bcc)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7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Brillion zone of 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5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3" descr="plB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7459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 bwMode="auto">
          <a:xfrm>
            <a:off x="6972300" y="1397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7462" name="TextBox 3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3" name="TextBox 9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64" name="TextBox 10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7465" name="TextBox 11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66" name="TextBox 12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7" name="TextBox 13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8" name="TextBox 15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7469" name="TextBox 16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0" name="TextBox 17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1" name="TextBox 18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2" name="TextBox 19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Na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49507" name="TextBox 8"/>
          <p:cNvSpPr txBox="1">
            <a:spLocks noChangeArrowheads="1"/>
          </p:cNvSpPr>
          <p:nvPr/>
        </p:nvSpPr>
        <p:spPr bwMode="auto">
          <a:xfrm>
            <a:off x="4316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08" name="TextBox 9"/>
          <p:cNvSpPr txBox="1">
            <a:spLocks noChangeArrowheads="1"/>
          </p:cNvSpPr>
          <p:nvPr/>
        </p:nvSpPr>
        <p:spPr bwMode="auto">
          <a:xfrm>
            <a:off x="49545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09" name="TextBox 10"/>
          <p:cNvSpPr txBox="1">
            <a:spLocks noChangeArrowheads="1"/>
          </p:cNvSpPr>
          <p:nvPr/>
        </p:nvSpPr>
        <p:spPr bwMode="auto">
          <a:xfrm>
            <a:off x="55673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9510" name="TextBox 11"/>
          <p:cNvSpPr txBox="1">
            <a:spLocks noChangeArrowheads="1"/>
          </p:cNvSpPr>
          <p:nvPr/>
        </p:nvSpPr>
        <p:spPr bwMode="auto">
          <a:xfrm>
            <a:off x="62071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1" name="TextBox 12"/>
          <p:cNvSpPr txBox="1">
            <a:spLocks noChangeArrowheads="1"/>
          </p:cNvSpPr>
          <p:nvPr/>
        </p:nvSpPr>
        <p:spPr bwMode="auto">
          <a:xfrm>
            <a:off x="68183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12" name="TextBox 13"/>
          <p:cNvSpPr txBox="1">
            <a:spLocks noChangeArrowheads="1"/>
          </p:cNvSpPr>
          <p:nvPr/>
        </p:nvSpPr>
        <p:spPr bwMode="auto">
          <a:xfrm>
            <a:off x="18145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13" name="TextBox 14"/>
          <p:cNvSpPr txBox="1">
            <a:spLocks noChangeArrowheads="1"/>
          </p:cNvSpPr>
          <p:nvPr/>
        </p:nvSpPr>
        <p:spPr bwMode="auto">
          <a:xfrm>
            <a:off x="30654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9514" name="TextBox 15"/>
          <p:cNvSpPr txBox="1">
            <a:spLocks noChangeArrowheads="1"/>
          </p:cNvSpPr>
          <p:nvPr/>
        </p:nvSpPr>
        <p:spPr bwMode="auto">
          <a:xfrm>
            <a:off x="370363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5" name="TextBox 16"/>
          <p:cNvSpPr txBox="1">
            <a:spLocks noChangeArrowheads="1"/>
          </p:cNvSpPr>
          <p:nvPr/>
        </p:nvSpPr>
        <p:spPr bwMode="auto">
          <a:xfrm>
            <a:off x="24526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6" name="TextBox 17"/>
          <p:cNvSpPr txBox="1">
            <a:spLocks noChangeArrowheads="1"/>
          </p:cNvSpPr>
          <p:nvPr/>
        </p:nvSpPr>
        <p:spPr bwMode="auto">
          <a:xfrm>
            <a:off x="120173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7" name="TextBox 18"/>
          <p:cNvSpPr txBox="1">
            <a:spLocks noChangeArrowheads="1"/>
          </p:cNvSpPr>
          <p:nvPr/>
        </p:nvSpPr>
        <p:spPr bwMode="auto">
          <a:xfrm>
            <a:off x="74580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pic>
        <p:nvPicPr>
          <p:cNvPr id="149518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9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6002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bands_fcc_p.gif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61975"/>
            <a:ext cx="6170613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p-orbitals on a face centered cubic lattice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7186613" y="1084263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Unit cell</a:t>
            </a:r>
          </a:p>
        </p:txBody>
      </p:sp>
      <p:pic>
        <p:nvPicPr>
          <p:cNvPr id="22533" name="Picture 3" descr="structfcc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5625" b="30975"/>
          <a:stretch>
            <a:fillRect/>
          </a:stretch>
        </p:blipFill>
        <p:spPr bwMode="auto">
          <a:xfrm>
            <a:off x="6650038" y="1296988"/>
            <a:ext cx="28575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K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1555" name="Picture 3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811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1558" name="TextBox 8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59" name="TextBox 9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0" name="TextBox 10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1561" name="TextBox 11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2" name="TextBox 12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63" name="TextBox 13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64" name="TextBox 14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1565" name="TextBox 15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6" name="TextBox 16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7" name="TextBox 17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8" name="TextBox 18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Rb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3603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032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3606" name="TextBox 19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07" name="TextBox 20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08" name="TextBox 21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3609" name="TextBox 22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0" name="TextBox 23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11" name="TextBox 24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12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3613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4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5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6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5651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2431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5654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55" name="TextBox 9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56" name="TextBox 10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5657" name="TextBox 11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58" name="TextBox 12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59" name="TextBox 13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60" name="TextBox 14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5661" name="TextBox 15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2" name="TextBox 16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3" name="TextBox 17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4" name="TextBox 18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Fr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7699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446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7702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3" name="TextBox 9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04" name="TextBox 10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7705" name="TextBox 11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06" name="TextBox 12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7" name="TextBox 13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8" name="TextBox 14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7709" name="TextBox 15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0" name="TextBox 16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1" name="TextBox 17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2" name="TextBox 18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9747" name="Picture 1" descr="Lipl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16025"/>
            <a:ext cx="791845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35200" y="2514600"/>
            <a:ext cx="5561013" cy="646113"/>
            <a:chOff x="2235200" y="2514600"/>
            <a:chExt cx="5561082" cy="646331"/>
          </a:xfrm>
        </p:grpSpPr>
        <p:sp>
          <p:nvSpPr>
            <p:cNvPr id="159752" name="TextBox 2"/>
            <p:cNvSpPr txBox="1">
              <a:spLocks noChangeArrowheads="1"/>
            </p:cNvSpPr>
            <p:nvPr/>
          </p:nvSpPr>
          <p:spPr bwMode="auto">
            <a:xfrm>
              <a:off x="67691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  <a:p>
              <a:pPr eaLnBrk="1" hangingPunct="1"/>
              <a:r>
                <a:rPr lang="en-US" sz="1800"/>
                <a:t>neighbor</a:t>
              </a:r>
            </a:p>
          </p:txBody>
        </p:sp>
        <p:sp>
          <p:nvSpPr>
            <p:cNvPr id="159753" name="TextBox 7"/>
            <p:cNvSpPr txBox="1">
              <a:spLocks noChangeArrowheads="1"/>
            </p:cNvSpPr>
            <p:nvPr/>
          </p:nvSpPr>
          <p:spPr bwMode="auto">
            <a:xfrm>
              <a:off x="22352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  <a:p>
              <a:pPr eaLnBrk="1" hangingPunct="1"/>
              <a:r>
                <a:rPr lang="en-US" sz="1800"/>
                <a:t>neighbor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92550" y="2330450"/>
            <a:ext cx="1941513" cy="830263"/>
            <a:chOff x="3893309" y="2329934"/>
            <a:chExt cx="1939996" cy="830997"/>
          </a:xfrm>
        </p:grpSpPr>
        <p:sp>
          <p:nvSpPr>
            <p:cNvPr id="159750" name="TextBox 8"/>
            <p:cNvSpPr txBox="1">
              <a:spLocks noChangeArrowheads="1"/>
            </p:cNvSpPr>
            <p:nvPr/>
          </p:nvSpPr>
          <p:spPr bwMode="auto">
            <a:xfrm>
              <a:off x="3893309" y="2791599"/>
              <a:ext cx="8993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</p:txBody>
        </p:sp>
        <p:sp>
          <p:nvSpPr>
            <p:cNvPr id="159751" name="TextBox 9"/>
            <p:cNvSpPr txBox="1">
              <a:spLocks noChangeArrowheads="1"/>
            </p:cNvSpPr>
            <p:nvPr/>
          </p:nvSpPr>
          <p:spPr bwMode="auto">
            <a:xfrm>
              <a:off x="5169729" y="2329934"/>
              <a:ext cx="6635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Symbol" charset="0"/>
                  <a:cs typeface="Symbol" charset="0"/>
                </a:rPr>
                <a:t>f</a:t>
              </a:r>
              <a:r>
                <a:rPr lang="en-US" sz="1800" baseline="-25000">
                  <a:cs typeface="Symbol" charset="0"/>
                </a:rPr>
                <a:t>2s</a:t>
              </a:r>
              <a:r>
                <a:rPr lang="en-US" sz="1800">
                  <a:cs typeface="Symbol" charset="0"/>
                </a:rPr>
                <a:t>(r)</a:t>
              </a:r>
              <a:endParaRPr lang="en-US" sz="1800">
                <a:latin typeface="Symbol" charset="0"/>
                <a:cs typeface="Symbo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1795" name="Picture 1" descr="Lipl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92213"/>
            <a:ext cx="791845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3843" name="Picture 1" descr="Lipl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66813"/>
            <a:ext cx="79311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Box 2"/>
          <p:cNvSpPr txBox="1">
            <a:spLocks noChangeArrowheads="1"/>
          </p:cNvSpPr>
          <p:nvPr/>
        </p:nvSpPr>
        <p:spPr bwMode="auto">
          <a:xfrm>
            <a:off x="2006600" y="1530350"/>
            <a:ext cx="2055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Non-orthogonal</a:t>
            </a:r>
          </a:p>
          <a:p>
            <a:pPr eaLnBrk="1" hangingPunct="1"/>
            <a:r>
              <a:rPr lang="en-US" sz="1800"/>
              <a:t>Basis, but that is 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5891" name="Picture 1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Tight binding description of free electron like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7939" name="Picture 1" descr="plk1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3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 flipV="1">
            <a:off x="4583113" y="1676400"/>
            <a:ext cx="2046287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Bent-Up Arrow 9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998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457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Mg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2035" name="Picture 2" descr="LiplGamm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ent-Up Arrow 14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4083" name="Picture 2" descr="LiplGamma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6131" name="Picture 2" descr="LiplX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8179" name="Picture 2" descr="LiplX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8022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plps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4" name="Picture 21" descr="plk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84323" name="Picture 1" descr="LiGamma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21" descr="plk2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966913" y="1581150"/>
            <a:ext cx="2490787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10" name="Rounded Rectangle 9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0" descr="plb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614613"/>
            <a:ext cx="409257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lbr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966788"/>
            <a:ext cx="6084887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484313" y="1357313"/>
            <a:ext cx="4916487" cy="4141787"/>
            <a:chOff x="1484188" y="1357275"/>
            <a:chExt cx="4915834" cy="4141169"/>
          </a:xfrm>
        </p:grpSpPr>
        <p:sp>
          <p:nvSpPr>
            <p:cNvPr id="14" name="Rounded Rectangle 13"/>
            <p:cNvSpPr/>
            <p:nvPr/>
          </p:nvSpPr>
          <p:spPr>
            <a:xfrm>
              <a:off x="2644496" y="4642910"/>
              <a:ext cx="555551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84188" y="492861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846059" y="479528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12755" y="1357275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z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88420" name="TextBox 4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1" name="TextBox 7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2" name="TextBox 8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88423" name="TextBox 9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4" name="TextBox 10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5" name="TextBox 11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6" name="TextBox 12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88427" name="TextBox 13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8" name="TextBox 14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9" name="TextBox 15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30" name="TextBox 16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85800" y="-322263"/>
            <a:ext cx="9612313" cy="7908926"/>
            <a:chOff x="686108" y="-321746"/>
            <a:chExt cx="9612735" cy="7908498"/>
          </a:xfrm>
        </p:grpSpPr>
        <p:sp>
          <p:nvSpPr>
            <p:cNvPr id="26" name="Rectangle 25"/>
            <p:cNvSpPr/>
            <p:nvPr/>
          </p:nvSpPr>
          <p:spPr>
            <a:xfrm>
              <a:off x="2200649" y="1027557"/>
              <a:ext cx="6523324" cy="2570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61619" y="991046"/>
              <a:ext cx="2667117" cy="5452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88437" name="Group 21"/>
            <p:cNvGrpSpPr>
              <a:grpSpLocks/>
            </p:cNvGrpSpPr>
            <p:nvPr/>
          </p:nvGrpSpPr>
          <p:grpSpPr bwMode="auto">
            <a:xfrm>
              <a:off x="686108" y="-321746"/>
              <a:ext cx="9612735" cy="7908498"/>
              <a:chOff x="686108" y="-321746"/>
              <a:chExt cx="9612735" cy="7908498"/>
            </a:xfrm>
          </p:grpSpPr>
          <p:pic>
            <p:nvPicPr>
              <p:cNvPr id="188438" name="Picture 3" descr="plorbpxtot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108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39" name="Picture 17" descr="plorbpyto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476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0" name="Picture 18" descr="plorbpztot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1" name="Picture 2" descr="plorbsto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2538502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8173087" y="5726303"/>
                <a:ext cx="555649" cy="571469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accent3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592949" y="2894356"/>
                <a:ext cx="554061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x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5848885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y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8146098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z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37" name="Rounded Rectangle 36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44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66" name="Group 38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37" name="Rectangle 36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Na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0468" name="Picture 39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40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Picture 41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1" name="Picture 42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30" name="Rounded Rectangle 29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2514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K-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2517" name="TextBox 12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18" name="TextBox 13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19" name="TextBox 14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2520" name="TextBox 15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1" name="TextBox 16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22" name="TextBox 21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23" name="TextBox 25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2524" name="TextBox 26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5" name="TextBox 27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6" name="TextBox 28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7" name="TextBox 29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pic>
        <p:nvPicPr>
          <p:cNvPr id="192528" name="Picture 4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9" name="Picture 7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30" name="Picture 8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92534" name="Picture 9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62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Rb</a:t>
            </a:r>
            <a:r>
              <a:rPr lang="en-US" sz="2400" dirty="0"/>
              <a:t>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4564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7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4573" name="TextBox 12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4" name="TextBox 13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75" name="TextBox 14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4576" name="TextBox 15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77" name="TextBox 16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8" name="TextBox 21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9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4580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1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2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3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610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Cs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6612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6621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2" name="TextBox 13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3" name="TextBox 14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6624" name="TextBox 15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5" name="TextBox 16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6" name="TextBox 21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7" name="TextBox 25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6628" name="TextBox 26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9" name="TextBox 27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30" name="TextBox 28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31" name="TextBox 29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8658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Fr</a:t>
            </a:r>
            <a:r>
              <a:rPr lang="en-US" sz="2400" dirty="0"/>
              <a:t>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8660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8669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0" name="TextBox 13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1" name="TextBox 14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8672" name="TextBox 15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3" name="TextBox 16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4" name="TextBox 21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5" name="TextBox 25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8676" name="TextBox 26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7" name="TextBox 27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8" name="TextBox 28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9" name="TextBox 29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13633</TotalTime>
  <Words>1098</Words>
  <Application>Microsoft Macintosh PowerPoint</Application>
  <PresentationFormat>On-screen Show (4:3)</PresentationFormat>
  <Paragraphs>436</Paragraphs>
  <Slides>93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Arial</vt:lpstr>
      <vt:lpstr>Calibri</vt:lpstr>
      <vt:lpstr>ＭＳ Ｐゴシック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Microsoft Office User</cp:lastModifiedBy>
  <cp:revision>371</cp:revision>
  <dcterms:created xsi:type="dcterms:W3CDTF">2012-12-04T19:49:57Z</dcterms:created>
  <dcterms:modified xsi:type="dcterms:W3CDTF">2017-03-25T20:06:21Z</dcterms:modified>
  <cp:category/>
</cp:coreProperties>
</file>