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4"/>
  </p:notesMasterIdLst>
  <p:sldIdLst>
    <p:sldId id="421" r:id="rId2"/>
    <p:sldId id="256" r:id="rId3"/>
    <p:sldId id="349" r:id="rId4"/>
    <p:sldId id="590" r:id="rId5"/>
    <p:sldId id="340" r:id="rId6"/>
    <p:sldId id="341" r:id="rId7"/>
    <p:sldId id="342" r:id="rId8"/>
    <p:sldId id="378" r:id="rId9"/>
    <p:sldId id="612" r:id="rId10"/>
    <p:sldId id="607" r:id="rId11"/>
    <p:sldId id="608" r:id="rId12"/>
    <p:sldId id="380" r:id="rId13"/>
    <p:sldId id="422" r:id="rId14"/>
    <p:sldId id="423" r:id="rId15"/>
    <p:sldId id="424" r:id="rId16"/>
    <p:sldId id="425" r:id="rId17"/>
    <p:sldId id="433" r:id="rId18"/>
    <p:sldId id="586" r:id="rId19"/>
    <p:sldId id="434" r:id="rId20"/>
    <p:sldId id="416" r:id="rId21"/>
    <p:sldId id="417" r:id="rId22"/>
    <p:sldId id="437" r:id="rId23"/>
    <p:sldId id="385" r:id="rId24"/>
    <p:sldId id="442" r:id="rId25"/>
    <p:sldId id="548" r:id="rId26"/>
    <p:sldId id="443" r:id="rId27"/>
    <p:sldId id="438" r:id="rId28"/>
    <p:sldId id="439" r:id="rId29"/>
    <p:sldId id="440" r:id="rId30"/>
    <p:sldId id="441" r:id="rId31"/>
    <p:sldId id="444" r:id="rId32"/>
    <p:sldId id="585" r:id="rId33"/>
    <p:sldId id="446" r:id="rId34"/>
    <p:sldId id="445" r:id="rId35"/>
    <p:sldId id="587" r:id="rId36"/>
    <p:sldId id="447" r:id="rId37"/>
    <p:sldId id="448" r:id="rId38"/>
    <p:sldId id="588" r:id="rId39"/>
    <p:sldId id="449" r:id="rId40"/>
    <p:sldId id="450" r:id="rId41"/>
    <p:sldId id="451" r:id="rId42"/>
    <p:sldId id="452" r:id="rId43"/>
    <p:sldId id="453" r:id="rId44"/>
    <p:sldId id="454" r:id="rId45"/>
    <p:sldId id="591" r:id="rId46"/>
    <p:sldId id="387" r:id="rId47"/>
    <p:sldId id="388" r:id="rId48"/>
    <p:sldId id="389" r:id="rId49"/>
    <p:sldId id="390" r:id="rId50"/>
    <p:sldId id="391" r:id="rId51"/>
    <p:sldId id="392" r:id="rId52"/>
    <p:sldId id="393" r:id="rId53"/>
    <p:sldId id="394" r:id="rId54"/>
    <p:sldId id="395" r:id="rId55"/>
    <p:sldId id="396" r:id="rId56"/>
    <p:sldId id="455" r:id="rId57"/>
    <p:sldId id="456" r:id="rId58"/>
    <p:sldId id="552" r:id="rId59"/>
    <p:sldId id="553" r:id="rId60"/>
    <p:sldId id="605" r:id="rId61"/>
    <p:sldId id="606" r:id="rId62"/>
    <p:sldId id="584" r:id="rId63"/>
    <p:sldId id="457" r:id="rId64"/>
    <p:sldId id="559" r:id="rId65"/>
    <p:sldId id="458" r:id="rId66"/>
    <p:sldId id="592" r:id="rId67"/>
    <p:sldId id="460" r:id="rId68"/>
    <p:sldId id="461" r:id="rId69"/>
    <p:sldId id="462" r:id="rId70"/>
    <p:sldId id="464" r:id="rId71"/>
    <p:sldId id="412" r:id="rId72"/>
    <p:sldId id="610" r:id="rId73"/>
    <p:sldId id="473" r:id="rId74"/>
    <p:sldId id="474" r:id="rId75"/>
    <p:sldId id="475" r:id="rId76"/>
    <p:sldId id="476" r:id="rId77"/>
    <p:sldId id="477" r:id="rId78"/>
    <p:sldId id="478" r:id="rId79"/>
    <p:sldId id="479" r:id="rId80"/>
    <p:sldId id="480" r:id="rId81"/>
    <p:sldId id="481" r:id="rId82"/>
    <p:sldId id="482" r:id="rId83"/>
    <p:sldId id="483" r:id="rId84"/>
    <p:sldId id="484" r:id="rId85"/>
    <p:sldId id="485" r:id="rId86"/>
    <p:sldId id="486" r:id="rId87"/>
    <p:sldId id="487" r:id="rId88"/>
    <p:sldId id="488" r:id="rId89"/>
    <p:sldId id="489" r:id="rId90"/>
    <p:sldId id="490" r:id="rId91"/>
    <p:sldId id="491" r:id="rId92"/>
    <p:sldId id="545" r:id="rId93"/>
    <p:sldId id="493" r:id="rId94"/>
    <p:sldId id="551" r:id="rId95"/>
    <p:sldId id="495" r:id="rId96"/>
    <p:sldId id="496" r:id="rId97"/>
    <p:sldId id="497" r:id="rId98"/>
    <p:sldId id="498" r:id="rId99"/>
    <p:sldId id="499" r:id="rId100"/>
    <p:sldId id="500" r:id="rId101"/>
    <p:sldId id="501" r:id="rId102"/>
    <p:sldId id="502" r:id="rId103"/>
    <p:sldId id="503" r:id="rId104"/>
    <p:sldId id="504" r:id="rId105"/>
    <p:sldId id="505" r:id="rId106"/>
    <p:sldId id="506" r:id="rId107"/>
    <p:sldId id="507" r:id="rId108"/>
    <p:sldId id="508" r:id="rId109"/>
    <p:sldId id="518" r:id="rId110"/>
    <p:sldId id="352" r:id="rId111"/>
    <p:sldId id="331" r:id="rId112"/>
    <p:sldId id="334" r:id="rId113"/>
    <p:sldId id="549" r:id="rId114"/>
    <p:sldId id="335" r:id="rId115"/>
    <p:sldId id="368" r:id="rId116"/>
    <p:sldId id="269" r:id="rId117"/>
    <p:sldId id="279" r:id="rId118"/>
    <p:sldId id="270" r:id="rId119"/>
    <p:sldId id="281" r:id="rId120"/>
    <p:sldId id="274" r:id="rId121"/>
    <p:sldId id="271" r:id="rId122"/>
    <p:sldId id="275" r:id="rId123"/>
    <p:sldId id="276" r:id="rId124"/>
    <p:sldId id="277" r:id="rId125"/>
    <p:sldId id="278" r:id="rId126"/>
    <p:sldId id="282" r:id="rId127"/>
    <p:sldId id="369" r:id="rId128"/>
    <p:sldId id="286" r:id="rId129"/>
    <p:sldId id="287" r:id="rId130"/>
    <p:sldId id="289" r:id="rId131"/>
    <p:sldId id="414" r:id="rId132"/>
    <p:sldId id="322" r:id="rId133"/>
    <p:sldId id="330" r:id="rId134"/>
    <p:sldId id="546" r:id="rId135"/>
    <p:sldId id="371" r:id="rId136"/>
    <p:sldId id="372" r:id="rId137"/>
    <p:sldId id="373" r:id="rId138"/>
    <p:sldId id="375" r:id="rId139"/>
    <p:sldId id="550" r:id="rId140"/>
    <p:sldId id="611" r:id="rId141"/>
    <p:sldId id="257" r:id="rId142"/>
    <p:sldId id="413" r:id="rId143"/>
    <p:sldId id="593" r:id="rId144"/>
    <p:sldId id="594" r:id="rId145"/>
    <p:sldId id="595" r:id="rId146"/>
    <p:sldId id="596" r:id="rId147"/>
    <p:sldId id="597" r:id="rId148"/>
    <p:sldId id="598" r:id="rId149"/>
    <p:sldId id="599" r:id="rId150"/>
    <p:sldId id="600" r:id="rId151"/>
    <p:sldId id="601" r:id="rId152"/>
    <p:sldId id="602" r:id="rId153"/>
    <p:sldId id="603" r:id="rId154"/>
    <p:sldId id="604" r:id="rId155"/>
    <p:sldId id="554" r:id="rId156"/>
    <p:sldId id="569" r:id="rId157"/>
    <p:sldId id="570" r:id="rId158"/>
    <p:sldId id="572" r:id="rId159"/>
    <p:sldId id="573" r:id="rId160"/>
    <p:sldId id="555" r:id="rId161"/>
    <p:sldId id="580" r:id="rId162"/>
    <p:sldId id="582" r:id="rId163"/>
    <p:sldId id="576" r:id="rId164"/>
    <p:sldId id="577" r:id="rId165"/>
    <p:sldId id="578" r:id="rId166"/>
    <p:sldId id="579" r:id="rId167"/>
    <p:sldId id="574" r:id="rId168"/>
    <p:sldId id="556" r:id="rId169"/>
    <p:sldId id="469" r:id="rId170"/>
    <p:sldId id="470" r:id="rId171"/>
    <p:sldId id="471" r:id="rId172"/>
    <p:sldId id="472" r:id="rId1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46" autoAdjust="0"/>
    <p:restoredTop sz="99831" autoAdjust="0"/>
  </p:normalViewPr>
  <p:slideViewPr>
    <p:cSldViewPr snapToGrid="0" snapToObjects="1">
      <p:cViewPr varScale="1">
        <p:scale>
          <a:sx n="101" d="100"/>
          <a:sy n="101" d="100"/>
        </p:scale>
        <p:origin x="192" y="224"/>
      </p:cViewPr>
      <p:guideLst>
        <p:guide orient="horz" pos="2160"/>
        <p:guide pos="2880"/>
      </p:guideLst>
    </p:cSldViewPr>
  </p:slideViewPr>
  <p:notesTextViewPr>
    <p:cViewPr>
      <p:scale>
        <a:sx n="100" d="100"/>
        <a:sy n="100" d="100"/>
      </p:scale>
      <p:origin x="0" y="0"/>
    </p:cViewPr>
  </p:notesTextViewPr>
  <p:sorterViewPr>
    <p:cViewPr>
      <p:scale>
        <a:sx n="42" d="100"/>
        <a:sy n="42" d="100"/>
      </p:scale>
      <p:origin x="0" y="1744"/>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notesMaster" Target="notesMasters/notesMaster1.xml"/><Relationship Id="rId175" Type="http://schemas.openxmlformats.org/officeDocument/2006/relationships/presProps" Target="presProps.xml"/><Relationship Id="rId176" Type="http://schemas.openxmlformats.org/officeDocument/2006/relationships/viewProps" Target="viewProps.xml"/><Relationship Id="rId177" Type="http://schemas.openxmlformats.org/officeDocument/2006/relationships/theme" Target="theme/theme1.xml"/><Relationship Id="rId178"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0A417F-6B12-4A48-972C-6B6481592202}" type="datetimeFigureOut">
              <a:rPr lang="en-US" smtClean="0"/>
              <a:t>3/29/17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01F300-9633-8144-9510-C9CD1CC6AA4B}" type="slidenum">
              <a:rPr lang="en-US" smtClean="0"/>
              <a:t>‹#›</a:t>
            </a:fld>
            <a:endParaRPr lang="en-US"/>
          </a:p>
        </p:txBody>
      </p:sp>
    </p:spTree>
    <p:extLst>
      <p:ext uri="{BB962C8B-B14F-4D97-AF65-F5344CB8AC3E}">
        <p14:creationId xmlns:p14="http://schemas.microsoft.com/office/powerpoint/2010/main" val="31691840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a:t>
            </a:fld>
            <a:endParaRPr lang="en-US"/>
          </a:p>
        </p:txBody>
      </p:sp>
    </p:spTree>
    <p:extLst>
      <p:ext uri="{BB962C8B-B14F-4D97-AF65-F5344CB8AC3E}">
        <p14:creationId xmlns:p14="http://schemas.microsoft.com/office/powerpoint/2010/main" val="20041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14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wannier</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a:t>
            </a:fld>
            <a:endParaRPr lang="en-US"/>
          </a:p>
        </p:txBody>
      </p:sp>
    </p:spTree>
    <p:extLst>
      <p:ext uri="{BB962C8B-B14F-4D97-AF65-F5344CB8AC3E}">
        <p14:creationId xmlns:p14="http://schemas.microsoft.com/office/powerpoint/2010/main" val="925258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a:t>
            </a:fld>
            <a:endParaRPr lang="en-US"/>
          </a:p>
        </p:txBody>
      </p:sp>
    </p:spTree>
    <p:extLst>
      <p:ext uri="{BB962C8B-B14F-4D97-AF65-F5344CB8AC3E}">
        <p14:creationId xmlns:p14="http://schemas.microsoft.com/office/powerpoint/2010/main" val="925258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50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51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a:t>
            </a:fld>
            <a:endParaRPr lang="en-US"/>
          </a:p>
        </p:txBody>
      </p:sp>
    </p:spTree>
    <p:extLst>
      <p:ext uri="{BB962C8B-B14F-4D97-AF65-F5344CB8AC3E}">
        <p14:creationId xmlns:p14="http://schemas.microsoft.com/office/powerpoint/2010/main" val="1199438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59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61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a:t>
            </a:fld>
            <a:endParaRPr lang="en-US"/>
          </a:p>
        </p:txBody>
      </p:sp>
    </p:spTree>
    <p:extLst>
      <p:ext uri="{BB962C8B-B14F-4D97-AF65-F5344CB8AC3E}">
        <p14:creationId xmlns:p14="http://schemas.microsoft.com/office/powerpoint/2010/main" val="1628589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71</a:t>
            </a:fld>
            <a:endParaRPr lang="en-US"/>
          </a:p>
        </p:txBody>
      </p:sp>
    </p:spTree>
    <p:extLst>
      <p:ext uri="{BB962C8B-B14F-4D97-AF65-F5344CB8AC3E}">
        <p14:creationId xmlns:p14="http://schemas.microsoft.com/office/powerpoint/2010/main" val="391082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18:14) -----</a:t>
            </a:r>
          </a:p>
          <a:p>
            <a:r>
              <a:rPr lang="en-US"/>
              <a:t>Outline </a:t>
            </a:r>
          </a:p>
          <a:p>
            <a:endParaRPr lang="en-US"/>
          </a:p>
          <a:p>
            <a:r>
              <a:rPr lang="en-US"/>
              <a:t>link between them</a:t>
            </a:r>
          </a:p>
          <a:p>
            <a:endParaRPr lang="en-US"/>
          </a:p>
          <a:p>
            <a:r>
              <a:rPr lang="en-US"/>
              <a:t>Spin orbital physics</a:t>
            </a:r>
          </a:p>
          <a:p>
            <a:endParaRPr lang="en-US"/>
          </a:p>
          <a:p>
            <a:r>
              <a:rPr lang="en-US"/>
              <a:t>- Dispersion</a:t>
            </a:r>
          </a:p>
          <a:p>
            <a:r>
              <a:rPr lang="en-US"/>
              <a:t>- Local occupation, ground state wavefunction</a:t>
            </a:r>
          </a:p>
          <a:p>
            <a:r>
              <a:rPr lang="en-US"/>
              <a:t>- spatial extend</a:t>
            </a:r>
          </a:p>
        </p:txBody>
      </p:sp>
      <p:sp>
        <p:nvSpPr>
          <p:cNvPr id="4" name="Slide Number Placeholder 3"/>
          <p:cNvSpPr>
            <a:spLocks noGrp="1"/>
          </p:cNvSpPr>
          <p:nvPr>
            <p:ph type="sldNum" sz="quarter" idx="10"/>
          </p:nvPr>
        </p:nvSpPr>
        <p:spPr/>
        <p:txBody>
          <a:bodyPr/>
          <a:lstStyle/>
          <a:p>
            <a:fld id="{E201F300-9633-8144-9510-C9CD1CC6AA4B}" type="slidenum">
              <a:rPr lang="en-US" smtClean="0"/>
              <a:t>8</a:t>
            </a:fld>
            <a:endParaRPr lang="en-US"/>
          </a:p>
        </p:txBody>
      </p:sp>
    </p:spTree>
    <p:extLst>
      <p:ext uri="{BB962C8B-B14F-4D97-AF65-F5344CB8AC3E}">
        <p14:creationId xmlns:p14="http://schemas.microsoft.com/office/powerpoint/2010/main" val="29995411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72</a:t>
            </a:fld>
            <a:endParaRPr lang="en-US"/>
          </a:p>
        </p:txBody>
      </p:sp>
    </p:spTree>
    <p:extLst>
      <p:ext uri="{BB962C8B-B14F-4D97-AF65-F5344CB8AC3E}">
        <p14:creationId xmlns:p14="http://schemas.microsoft.com/office/powerpoint/2010/main" val="3910823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CONCLUSIONS</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141</a:t>
            </a:fld>
            <a:endParaRPr lang="en-US"/>
          </a:p>
        </p:txBody>
      </p:sp>
    </p:spTree>
    <p:extLst>
      <p:ext uri="{BB962C8B-B14F-4D97-AF65-F5344CB8AC3E}">
        <p14:creationId xmlns:p14="http://schemas.microsoft.com/office/powerpoint/2010/main" val="35182118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CONCLUSIONS</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142</a:t>
            </a:fld>
            <a:endParaRPr lang="en-US"/>
          </a:p>
        </p:txBody>
      </p:sp>
    </p:spTree>
    <p:extLst>
      <p:ext uri="{BB962C8B-B14F-4D97-AF65-F5344CB8AC3E}">
        <p14:creationId xmlns:p14="http://schemas.microsoft.com/office/powerpoint/2010/main" val="3518211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145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147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853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I know that the 1s to 2p excitation of H is not in the x-ray range ( ¾ Rydberg, 10.2 eV) but all our theories are conveniently rather independent from the actual energy scale. (Linear response does not depend on the value of omega) For the purist replace H by Fe25+ (also a single electron around a nucleus, but as Z=26 in this case the excitation energy is 26^2 * ¾ = 507 Rydberg or 6898 eV)</a:t>
            </a:r>
          </a:p>
        </p:txBody>
      </p:sp>
      <p:sp>
        <p:nvSpPr>
          <p:cNvPr id="1853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F406F512-EBCA-A24C-B614-0189B9243F30}" type="slidenum">
              <a:rPr lang="en-US"/>
              <a:pPr fontAlgn="base">
                <a:spcBef>
                  <a:spcPct val="0"/>
                </a:spcBef>
                <a:spcAft>
                  <a:spcPct val="0"/>
                </a:spcAft>
              </a:pPr>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150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172</a:t>
            </a:fld>
            <a:endParaRPr lang="en-US"/>
          </a:p>
        </p:txBody>
      </p:sp>
    </p:spTree>
    <p:extLst>
      <p:ext uri="{BB962C8B-B14F-4D97-AF65-F5344CB8AC3E}">
        <p14:creationId xmlns:p14="http://schemas.microsoft.com/office/powerpoint/2010/main" val="118328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03133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85379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57604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72427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7FF76-4AC6-874E-82F2-6EB9261E50C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35521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97FF76-4AC6-874E-82F2-6EB9261E50CC}" type="datetimeFigureOut">
              <a:rPr lang="en-US" smtClean="0"/>
              <a:t>3/29/17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95698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97FF76-4AC6-874E-82F2-6EB9261E50CC}" type="datetimeFigureOut">
              <a:rPr lang="en-US" smtClean="0"/>
              <a:t>3/29/17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406119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FF76-4AC6-874E-82F2-6EB9261E50CC}" type="datetimeFigureOut">
              <a:rPr lang="en-US" smtClean="0"/>
              <a:t>3/29/17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89579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7FF76-4AC6-874E-82F2-6EB9261E50CC}" type="datetimeFigureOut">
              <a:rPr lang="en-US" smtClean="0"/>
              <a:t>3/29/17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70894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FF76-4AC6-874E-82F2-6EB9261E50CC}" type="datetimeFigureOut">
              <a:rPr lang="en-US" smtClean="0"/>
              <a:t>3/29/17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17829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FF76-4AC6-874E-82F2-6EB9261E50CC}" type="datetimeFigureOut">
              <a:rPr lang="en-US" smtClean="0"/>
              <a:t>3/29/17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3181581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7FF76-4AC6-874E-82F2-6EB9261E50CC}" type="datetimeFigureOut">
              <a:rPr lang="en-US" smtClean="0"/>
              <a:t>3/29/17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9A6A7-8ABE-FA4B-A6C6-AEF349E11EE0}" type="slidenum">
              <a:rPr lang="en-US" smtClean="0"/>
              <a:t>‹#›</a:t>
            </a:fld>
            <a:endParaRPr lang="en-US"/>
          </a:p>
        </p:txBody>
      </p:sp>
    </p:spTree>
    <p:extLst>
      <p:ext uri="{BB962C8B-B14F-4D97-AF65-F5344CB8AC3E}">
        <p14:creationId xmlns:p14="http://schemas.microsoft.com/office/powerpoint/2010/main" val="1872990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gif"/><Relationship Id="rId5"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4.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2.emf"/><Relationship Id="rId5" Type="http://schemas.openxmlformats.org/officeDocument/2006/relationships/image" Target="../media/image13.gi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gif"/><Relationship Id="rId4" Type="http://schemas.openxmlformats.org/officeDocument/2006/relationships/image" Target="../media/image118.gif"/><Relationship Id="rId5" Type="http://schemas.openxmlformats.org/officeDocument/2006/relationships/image" Target="../media/image119.gif"/><Relationship Id="rId1" Type="http://schemas.openxmlformats.org/officeDocument/2006/relationships/slideLayout" Target="../slideLayouts/slideLayout6.xml"/><Relationship Id="rId2" Type="http://schemas.openxmlformats.org/officeDocument/2006/relationships/image" Target="../media/image116.gi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png"/><Relationship Id="rId3" Type="http://schemas.openxmlformats.org/officeDocument/2006/relationships/image" Target="../media/image119.gi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jpeg"/><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27.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jpeg"/><Relationship Id="rId5" Type="http://schemas.openxmlformats.org/officeDocument/2006/relationships/image" Target="../media/image126.png"/><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png"/><Relationship Id="rId3" Type="http://schemas.openxmlformats.org/officeDocument/2006/relationships/image" Target="../media/image129.png"/></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30.png"/><Relationship Id="rId5" Type="http://schemas.openxmlformats.org/officeDocument/2006/relationships/image" Target="../media/image131.png"/><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png"/><Relationship Id="rId3" Type="http://schemas.openxmlformats.org/officeDocument/2006/relationships/image" Target="../media/image131.png"/></Relationships>
</file>

<file path=ppt/slides/_rels/slide131.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6.xml"/><Relationship Id="rId2" Type="http://schemas.openxmlformats.org/officeDocument/2006/relationships/image" Target="../media/image73.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emf"/></Relationships>
</file>

<file path=ppt/slides/_rels/slide133.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6.xml"/><Relationship Id="rId2" Type="http://schemas.openxmlformats.org/officeDocument/2006/relationships/image" Target="../media/image133.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4.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137.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gif"/><Relationship Id="rId1" Type="http://schemas.openxmlformats.org/officeDocument/2006/relationships/slideLayout" Target="../slideLayouts/slideLayout6.xml"/><Relationship Id="rId2" Type="http://schemas.openxmlformats.org/officeDocument/2006/relationships/image" Target="../media/image136.png"/></Relationships>
</file>

<file path=ppt/slides/_rels/slide138.xml.rels><?xml version="1.0" encoding="UTF-8" standalone="yes"?>
<Relationships xmlns="http://schemas.openxmlformats.org/package/2006/relationships"><Relationship Id="rId3" Type="http://schemas.openxmlformats.org/officeDocument/2006/relationships/image" Target="../media/image138.gif"/><Relationship Id="rId4" Type="http://schemas.openxmlformats.org/officeDocument/2006/relationships/image" Target="../media/image139.png"/><Relationship Id="rId1" Type="http://schemas.openxmlformats.org/officeDocument/2006/relationships/slideLayout" Target="../slideLayouts/slideLayout6.xml"/><Relationship Id="rId2" Type="http://schemas.openxmlformats.org/officeDocument/2006/relationships/image" Target="../media/image13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quanty.org" TargetMode="External"/><Relationship Id="rId3" Type="http://schemas.openxmlformats.org/officeDocument/2006/relationships/image" Target="../media/image140.gif"/></Relationships>
</file>

<file path=ppt/slides/_rels/slide141.xml.rels><?xml version="1.0" encoding="UTF-8" standalone="yes"?>
<Relationships xmlns="http://schemas.openxmlformats.org/package/2006/relationships"><Relationship Id="rId3" Type="http://schemas.openxmlformats.org/officeDocument/2006/relationships/image" Target="../media/image141.gif"/><Relationship Id="rId4" Type="http://schemas.openxmlformats.org/officeDocument/2006/relationships/image" Target="../media/image142.gif"/><Relationship Id="rId5" Type="http://schemas.openxmlformats.org/officeDocument/2006/relationships/image" Target="../media/image143.gif"/><Relationship Id="rId6" Type="http://schemas.openxmlformats.org/officeDocument/2006/relationships/image" Target="../media/image144.gif"/><Relationship Id="rId7" Type="http://schemas.openxmlformats.org/officeDocument/2006/relationships/image" Target="../media/image145.gif"/><Relationship Id="rId8"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gif"/><Relationship Id="rId4" Type="http://schemas.openxmlformats.org/officeDocument/2006/relationships/image" Target="../media/image142.gif"/><Relationship Id="rId5" Type="http://schemas.openxmlformats.org/officeDocument/2006/relationships/image" Target="../media/image143.gif"/><Relationship Id="rId6" Type="http://schemas.openxmlformats.org/officeDocument/2006/relationships/image" Target="../media/image144.gif"/><Relationship Id="rId7" Type="http://schemas.openxmlformats.org/officeDocument/2006/relationships/image" Target="../media/image145.gif"/><Relationship Id="rId8" Type="http://schemas.openxmlformats.org/officeDocument/2006/relationships/image" Target="../media/image146.gif"/><Relationship Id="rId9"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144.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32.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145.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146.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147.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emf"/><Relationship Id="rId4" Type="http://schemas.openxmlformats.org/officeDocument/2006/relationships/image" Target="../media/image63.emf"/><Relationship Id="rId5" Type="http://schemas.openxmlformats.org/officeDocument/2006/relationships/image" Target="../media/image148.emf"/><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149.xml.rels><?xml version="1.0" encoding="UTF-8" standalone="yes"?>
<Relationships xmlns="http://schemas.openxmlformats.org/package/2006/relationships"><Relationship Id="rId3" Type="http://schemas.openxmlformats.org/officeDocument/2006/relationships/image" Target="../media/image149.emf"/><Relationship Id="rId4" Type="http://schemas.openxmlformats.org/officeDocument/2006/relationships/image" Target="../media/image148.emf"/><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50.emf"/><Relationship Id="rId4" Type="http://schemas.openxmlformats.org/officeDocument/2006/relationships/image" Target="../media/image148.emf"/><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emf"/><Relationship Id="rId4" Type="http://schemas.openxmlformats.org/officeDocument/2006/relationships/image" Target="../media/image151.emf"/><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2.emf"/><Relationship Id="rId4" Type="http://schemas.openxmlformats.org/officeDocument/2006/relationships/image" Target="../media/image151.emf"/><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153.xml.rels><?xml version="1.0" encoding="UTF-8" standalone="yes"?>
<Relationships xmlns="http://schemas.openxmlformats.org/package/2006/relationships"><Relationship Id="rId3" Type="http://schemas.openxmlformats.org/officeDocument/2006/relationships/image" Target="../media/image153.emf"/><Relationship Id="rId4" Type="http://schemas.openxmlformats.org/officeDocument/2006/relationships/image" Target="../media/image151.emf"/><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154.e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155.emf"/></Relationships>
</file>

<file path=ppt/slides/_rels/slide161.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155.emf"/><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56.e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157.e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158.em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159.em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60.emf"/><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161.e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16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163.em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164.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16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em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emf"/><Relationship Id="rId3"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5.emf"/><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 Id="rId3"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emf"/><Relationship Id="rId3" Type="http://schemas.openxmlformats.org/officeDocument/2006/relationships/image" Target="../media/image2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emf"/><Relationship Id="rId3"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 Id="rId3"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3.emf"/></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15.emf"/><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5.emf"/></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6.emf"/></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5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2.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15.emf"/></Relationships>
</file>

<file path=ppt/slides/_rels/slide5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32.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71.png"/><Relationship Id="rId13" Type="http://schemas.microsoft.com/office/2007/relationships/hdphoto" Target="../media/hdphoto6.wdp"/><Relationship Id="rId14" Type="http://schemas.openxmlformats.org/officeDocument/2006/relationships/image" Target="../media/image72.png"/><Relationship Id="rId15"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63.emf"/><Relationship Id="rId4" Type="http://schemas.openxmlformats.org/officeDocument/2006/relationships/image" Target="../media/image67.png"/><Relationship Id="rId5" Type="http://schemas.microsoft.com/office/2007/relationships/hdphoto" Target="../media/hdphoto2.wdp"/><Relationship Id="rId6" Type="http://schemas.openxmlformats.org/officeDocument/2006/relationships/image" Target="../media/image68.png"/><Relationship Id="rId7" Type="http://schemas.microsoft.com/office/2007/relationships/hdphoto" Target="../media/hdphoto3.wdp"/><Relationship Id="rId8" Type="http://schemas.openxmlformats.org/officeDocument/2006/relationships/image" Target="../media/image69.png"/><Relationship Id="rId9" Type="http://schemas.microsoft.com/office/2007/relationships/hdphoto" Target="../media/hdphoto4.wdp"/><Relationship Id="rId10"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7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33.emf"/></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7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7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7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emf"/></Relationships>
</file>

<file path=ppt/slides/_rels/slide70.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73.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7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emf"/><Relationship Id="rId3" Type="http://schemas.openxmlformats.org/officeDocument/2006/relationships/image" Target="../media/image87.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png"/></Relationships>
</file>

<file path=ppt/slides/_rels/slide95.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1" Type="http://schemas.openxmlformats.org/officeDocument/2006/relationships/slideLayout" Target="../slideLayouts/slideLayout1.xml"/><Relationship Id="rId2" Type="http://schemas.openxmlformats.org/officeDocument/2006/relationships/image" Target="../media/image100.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Theory of resonant x-ray spectroscopy; </a:t>
            </a:r>
            <a:r>
              <a:rPr lang="en-US" dirty="0" err="1"/>
              <a:t>excitons</a:t>
            </a:r>
            <a:r>
              <a:rPr lang="en-US" dirty="0"/>
              <a:t> and </a:t>
            </a:r>
            <a:r>
              <a:rPr lang="en-US" dirty="0" err="1"/>
              <a:t>multiplets</a:t>
            </a:r>
            <a:endParaRPr lang="en-US" dirty="0"/>
          </a:p>
        </p:txBody>
      </p:sp>
      <p:sp>
        <p:nvSpPr>
          <p:cNvPr id="3" name="Content Placeholder 2"/>
          <p:cNvSpPr>
            <a:spLocks noGrp="1"/>
          </p:cNvSpPr>
          <p:nvPr>
            <p:ph idx="1"/>
          </p:nvPr>
        </p:nvSpPr>
        <p:spPr/>
        <p:txBody>
          <a:bodyPr>
            <a:normAutofit fontScale="47500" lnSpcReduction="20000"/>
          </a:bodyPr>
          <a:lstStyle/>
          <a:p>
            <a:pPr algn="just"/>
            <a:r>
              <a:rPr lang="en-US" dirty="0"/>
              <a:t>Transition metal and rare earth compounds show a wealth of different properties. May it be as materials for energy storage (battery compounds), dyes in solar cells, elements in the read head of hard-disks, high temperature superconductors, or the active centers in many of the known enzymes. The wealth of properties of these materials is related to the large number of low energy degrees of freedom of the transition metal ion. The local interactions between these often open shell systems lead to these low energy degrees of freedom, but also make these materials involved to understand. </a:t>
            </a:r>
          </a:p>
          <a:p>
            <a:endParaRPr lang="en-US" dirty="0"/>
          </a:p>
          <a:p>
            <a:pPr algn="just"/>
            <a:r>
              <a:rPr lang="en-US" dirty="0"/>
              <a:t>Core level spectroscopy in many cases turns out to be a very efficient method to study the local properties of these systems. With x-ray absorption spectroscopy one can probe the average electronic structure, with resonant x-ray diffraction the ordered electronic structure and with resonant inelastic x-ray scattering the dynamics of low energy excitations. For the understanding of these spectra, in this class of materials, it is important to realize that one needs to treat the interactions between the electrons beyond mean field approximations. It is not sufficient to assume independent electrons interacting with an average potential, but one has to consider the interaction between each pair of electrons explicitly. In the spectra this leads to </a:t>
            </a:r>
            <a:r>
              <a:rPr lang="en-US" dirty="0" err="1"/>
              <a:t>excitons</a:t>
            </a:r>
            <a:r>
              <a:rPr lang="en-US" dirty="0"/>
              <a:t> and </a:t>
            </a:r>
            <a:r>
              <a:rPr lang="en-US" dirty="0" err="1"/>
              <a:t>multiplets</a:t>
            </a:r>
            <a:r>
              <a:rPr lang="en-US" dirty="0"/>
              <a:t> that dominate the spectral line-shape. Within the lecture I will introduce these concepts, in the tutorial I will provide a hands on session calculating core level spectroscopy using a code in </a:t>
            </a:r>
            <a:r>
              <a:rPr lang="en-US" dirty="0" err="1"/>
              <a:t>Mathematica</a:t>
            </a:r>
            <a:r>
              <a:rPr lang="en-US" dirty="0"/>
              <a:t>.</a:t>
            </a:r>
          </a:p>
        </p:txBody>
      </p:sp>
      <p:pic>
        <p:nvPicPr>
          <p:cNvPr id="4" name="Picture 3"/>
          <p:cNvPicPr>
            <a:picLocks noChangeAspect="1"/>
          </p:cNvPicPr>
          <p:nvPr/>
        </p:nvPicPr>
        <p:blipFill>
          <a:blip r:embed="rId2"/>
          <a:stretch>
            <a:fillRect/>
          </a:stretch>
        </p:blipFill>
        <p:spPr>
          <a:xfrm>
            <a:off x="6906400" y="5061085"/>
            <a:ext cx="1625600" cy="1625600"/>
          </a:xfrm>
          <a:prstGeom prst="rect">
            <a:avLst/>
          </a:prstGeom>
        </p:spPr>
      </p:pic>
    </p:spTree>
    <p:extLst>
      <p:ext uri="{BB962C8B-B14F-4D97-AF65-F5344CB8AC3E}">
        <p14:creationId xmlns:p14="http://schemas.microsoft.com/office/powerpoint/2010/main" val="4165595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Interaction of photons with matter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4" name="Group 3"/>
          <p:cNvGrpSpPr/>
          <p:nvPr/>
        </p:nvGrpSpPr>
        <p:grpSpPr>
          <a:xfrm>
            <a:off x="4792814" y="1063266"/>
            <a:ext cx="3776668" cy="666617"/>
            <a:chOff x="1303671" y="2097874"/>
            <a:chExt cx="3776668" cy="666617"/>
          </a:xfrm>
        </p:grpSpPr>
        <p:sp>
          <p:nvSpPr>
            <p:cNvPr id="103" name="Rounded Rectangle 102"/>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pic>
        <p:nvPicPr>
          <p:cNvPr id="105" name="Picture 104" descr="TwoLevelLogoWhiteOpt.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7604" y="3052883"/>
            <a:ext cx="5080000" cy="3314700"/>
          </a:xfrm>
          <a:prstGeom prst="rect">
            <a:avLst/>
          </a:prstGeom>
        </p:spPr>
      </p:pic>
      <p:grpSp>
        <p:nvGrpSpPr>
          <p:cNvPr id="46" name="Group 45"/>
          <p:cNvGrpSpPr/>
          <p:nvPr/>
        </p:nvGrpSpPr>
        <p:grpSpPr>
          <a:xfrm>
            <a:off x="4792814" y="1063266"/>
            <a:ext cx="3776668" cy="5304317"/>
            <a:chOff x="4792814" y="1063266"/>
            <a:chExt cx="3776668" cy="5304317"/>
          </a:xfrm>
        </p:grpSpPr>
        <p:grpSp>
          <p:nvGrpSpPr>
            <p:cNvPr id="45" name="Group 44"/>
            <p:cNvGrpSpPr/>
            <p:nvPr/>
          </p:nvGrpSpPr>
          <p:grpSpPr>
            <a:xfrm>
              <a:off x="4792814" y="1063266"/>
              <a:ext cx="3776668" cy="666617"/>
              <a:chOff x="1043192" y="2192132"/>
              <a:chExt cx="3776668" cy="666617"/>
            </a:xfrm>
          </p:grpSpPr>
          <p:grpSp>
            <p:nvGrpSpPr>
              <p:cNvPr id="109" name="Group 108"/>
              <p:cNvGrpSpPr/>
              <p:nvPr/>
            </p:nvGrpSpPr>
            <p:grpSpPr>
              <a:xfrm>
                <a:off x="1043192" y="2192132"/>
                <a:ext cx="3776668" cy="666617"/>
                <a:chOff x="1303671" y="2097874"/>
                <a:chExt cx="3776668" cy="666617"/>
              </a:xfrm>
            </p:grpSpPr>
            <p:sp>
              <p:nvSpPr>
                <p:cNvPr id="110" name="Rounded Rectangle 109"/>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111" name="Picture 110" descr="latex-image-1.pdf"/>
                <p:cNvPicPr>
                  <a:picLocks noChangeAspect="1"/>
                </p:cNvPicPr>
                <p:nvPr/>
              </p:nvPicPr>
              <p:blipFill>
                <a:blip r:embed="rId3">
                  <a:alphaModFix amt="31000"/>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pic>
            <p:nvPicPr>
              <p:cNvPr id="44" name="Picture 43"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82215" y="2341576"/>
                <a:ext cx="990600" cy="419100"/>
              </a:xfrm>
              <a:prstGeom prst="rect">
                <a:avLst/>
              </a:prstGeom>
            </p:spPr>
          </p:pic>
        </p:grpSp>
        <p:sp>
          <p:nvSpPr>
            <p:cNvPr id="42" name="Rounded Rectangle 41"/>
            <p:cNvSpPr/>
            <p:nvPr/>
          </p:nvSpPr>
          <p:spPr>
            <a:xfrm>
              <a:off x="5434497" y="1063266"/>
              <a:ext cx="1902075" cy="5304317"/>
            </a:xfrm>
            <a:prstGeom prst="roundRect">
              <a:avLst/>
            </a:prstGeom>
            <a:gradFill flip="none" rotWithShape="1">
              <a:gsLst>
                <a:gs pos="0">
                  <a:schemeClr val="dk1">
                    <a:tint val="100000"/>
                    <a:shade val="100000"/>
                    <a:satMod val="130000"/>
                    <a:alpha val="28000"/>
                  </a:schemeClr>
                </a:gs>
                <a:gs pos="100000">
                  <a:schemeClr val="dk1">
                    <a:tint val="50000"/>
                    <a:shade val="100000"/>
                    <a:satMod val="350000"/>
                    <a:alpha val="28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29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5850"/>
          <a:stretch/>
        </p:blipFill>
        <p:spPr>
          <a:xfrm>
            <a:off x="0" y="1460500"/>
            <a:ext cx="9144000" cy="5019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33314745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8845"/>
          <a:stretch/>
        </p:blipFill>
        <p:spPr>
          <a:xfrm>
            <a:off x="0" y="1447800"/>
            <a:ext cx="9144000" cy="48387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9933001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5" b="5850"/>
          <a:stretch/>
        </p:blipFill>
        <p:spPr>
          <a:xfrm>
            <a:off x="0" y="1473200"/>
            <a:ext cx="9144000" cy="5006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747028" y="6549680"/>
            <a:ext cx="7960132" cy="307777"/>
          </a:xfrm>
          <a:prstGeom prst="rect">
            <a:avLst/>
          </a:prstGeom>
          <a:noFill/>
        </p:spPr>
        <p:txBody>
          <a:bodyPr wrap="none" rtlCol="0">
            <a:spAutoFit/>
          </a:bodyPr>
          <a:lstStyle/>
          <a:p>
            <a:r>
              <a:rPr lang="en-US" sz="1400" dirty="0" smtClean="0"/>
              <a:t>E. Benckiser </a:t>
            </a:r>
            <a:r>
              <a:rPr lang="en-US" sz="1400" i="1" dirty="0" smtClean="0"/>
              <a:t>et al., </a:t>
            </a:r>
            <a:r>
              <a:rPr lang="en-US" sz="1400" dirty="0" smtClean="0"/>
              <a:t>Nature Materials </a:t>
            </a:r>
            <a:r>
              <a:rPr lang="en-US" sz="1400" b="1" dirty="0" smtClean="0"/>
              <a:t>10</a:t>
            </a:r>
            <a:r>
              <a:rPr lang="en-US" sz="1400" dirty="0" smtClean="0"/>
              <a:t>, 189 (2011).      S. Macke </a:t>
            </a:r>
            <a:r>
              <a:rPr lang="en-US" sz="1400" i="1" dirty="0" smtClean="0"/>
              <a:t>et al., </a:t>
            </a:r>
            <a:r>
              <a:rPr lang="en-US" sz="1400" dirty="0" smtClean="0"/>
              <a:t>Advanced Materials </a:t>
            </a:r>
            <a:r>
              <a:rPr lang="en-US" sz="1400" b="1" dirty="0" smtClean="0"/>
              <a:t>26</a:t>
            </a:r>
            <a:r>
              <a:rPr lang="en-US" sz="1400" dirty="0" smtClean="0"/>
              <a:t>, 6554 (2014).</a:t>
            </a:r>
            <a:endParaRPr lang="en-US" sz="1400" dirty="0"/>
          </a:p>
        </p:txBody>
      </p:sp>
    </p:spTree>
    <p:extLst>
      <p:ext uri="{BB962C8B-B14F-4D97-AF65-F5344CB8AC3E}">
        <p14:creationId xmlns:p14="http://schemas.microsoft.com/office/powerpoint/2010/main" val="354346743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5" b="15527"/>
          <a:stretch/>
        </p:blipFill>
        <p:spPr>
          <a:xfrm>
            <a:off x="0" y="1473200"/>
            <a:ext cx="9144000" cy="4381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
        <p:nvSpPr>
          <p:cNvPr id="6" name="TextBox 5"/>
          <p:cNvSpPr txBox="1"/>
          <p:nvPr/>
        </p:nvSpPr>
        <p:spPr>
          <a:xfrm>
            <a:off x="747028" y="6549680"/>
            <a:ext cx="7960132" cy="307777"/>
          </a:xfrm>
          <a:prstGeom prst="rect">
            <a:avLst/>
          </a:prstGeom>
          <a:noFill/>
        </p:spPr>
        <p:txBody>
          <a:bodyPr wrap="none" rtlCol="0">
            <a:spAutoFit/>
          </a:bodyPr>
          <a:lstStyle/>
          <a:p>
            <a:r>
              <a:rPr lang="en-US" sz="1400" dirty="0" smtClean="0"/>
              <a:t>E. Benckiser </a:t>
            </a:r>
            <a:r>
              <a:rPr lang="en-US" sz="1400" i="1" dirty="0" smtClean="0"/>
              <a:t>et al., </a:t>
            </a:r>
            <a:r>
              <a:rPr lang="en-US" sz="1400" dirty="0" smtClean="0"/>
              <a:t>Nature Materials </a:t>
            </a:r>
            <a:r>
              <a:rPr lang="en-US" sz="1400" b="1" dirty="0" smtClean="0"/>
              <a:t>10</a:t>
            </a:r>
            <a:r>
              <a:rPr lang="en-US" sz="1400" dirty="0" smtClean="0"/>
              <a:t>, 189 (2011).      S. Macke </a:t>
            </a:r>
            <a:r>
              <a:rPr lang="en-US" sz="1400" i="1" dirty="0" smtClean="0"/>
              <a:t>et al., </a:t>
            </a:r>
            <a:r>
              <a:rPr lang="en-US" sz="1400" dirty="0" smtClean="0"/>
              <a:t>Advanced Materials </a:t>
            </a:r>
            <a:r>
              <a:rPr lang="en-US" sz="1400" b="1" dirty="0" smtClean="0"/>
              <a:t>26</a:t>
            </a:r>
            <a:r>
              <a:rPr lang="en-US" sz="1400" dirty="0" smtClean="0"/>
              <a:t>, 6554 (2014).</a:t>
            </a:r>
            <a:endParaRPr lang="en-US" sz="1400" dirty="0"/>
          </a:p>
        </p:txBody>
      </p:sp>
    </p:spTree>
    <p:extLst>
      <p:ext uri="{BB962C8B-B14F-4D97-AF65-F5344CB8AC3E}">
        <p14:creationId xmlns:p14="http://schemas.microsoft.com/office/powerpoint/2010/main" val="2763335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11400"/>
          <a:stretch/>
        </p:blipFill>
        <p:spPr>
          <a:xfrm>
            <a:off x="0" y="1447800"/>
            <a:ext cx="9144000" cy="46736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
        <p:nvSpPr>
          <p:cNvPr id="6" name="TextBox 5"/>
          <p:cNvSpPr txBox="1"/>
          <p:nvPr/>
        </p:nvSpPr>
        <p:spPr>
          <a:xfrm>
            <a:off x="747028" y="6549680"/>
            <a:ext cx="7960132" cy="307777"/>
          </a:xfrm>
          <a:prstGeom prst="rect">
            <a:avLst/>
          </a:prstGeom>
          <a:noFill/>
        </p:spPr>
        <p:txBody>
          <a:bodyPr wrap="none" rtlCol="0">
            <a:spAutoFit/>
          </a:bodyPr>
          <a:lstStyle/>
          <a:p>
            <a:r>
              <a:rPr lang="en-US" sz="1400" dirty="0" smtClean="0"/>
              <a:t>E. Benckiser </a:t>
            </a:r>
            <a:r>
              <a:rPr lang="en-US" sz="1400" i="1" dirty="0" smtClean="0"/>
              <a:t>et al., </a:t>
            </a:r>
            <a:r>
              <a:rPr lang="en-US" sz="1400" dirty="0" smtClean="0"/>
              <a:t>Nature Materials </a:t>
            </a:r>
            <a:r>
              <a:rPr lang="en-US" sz="1400" b="1" dirty="0" smtClean="0"/>
              <a:t>10</a:t>
            </a:r>
            <a:r>
              <a:rPr lang="en-US" sz="1400" dirty="0" smtClean="0"/>
              <a:t>, 189 (2011).      S. Macke </a:t>
            </a:r>
            <a:r>
              <a:rPr lang="en-US" sz="1400" i="1" dirty="0" smtClean="0"/>
              <a:t>et al., </a:t>
            </a:r>
            <a:r>
              <a:rPr lang="en-US" sz="1400" dirty="0" smtClean="0"/>
              <a:t>Advanced Materials </a:t>
            </a:r>
            <a:r>
              <a:rPr lang="en-US" sz="1400" b="1" dirty="0" smtClean="0"/>
              <a:t>26</a:t>
            </a:r>
            <a:r>
              <a:rPr lang="en-US" sz="1400" dirty="0" smtClean="0"/>
              <a:t>, 6554 (2014).</a:t>
            </a:r>
            <a:endParaRPr lang="en-US" sz="1400" dirty="0"/>
          </a:p>
        </p:txBody>
      </p:sp>
    </p:spTree>
    <p:extLst>
      <p:ext uri="{BB962C8B-B14F-4D97-AF65-F5344CB8AC3E}">
        <p14:creationId xmlns:p14="http://schemas.microsoft.com/office/powerpoint/2010/main" val="1263548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11400"/>
          <a:stretch/>
        </p:blipFill>
        <p:spPr>
          <a:xfrm>
            <a:off x="0" y="1460500"/>
            <a:ext cx="9144000" cy="46609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
        <p:nvSpPr>
          <p:cNvPr id="6" name="TextBox 5"/>
          <p:cNvSpPr txBox="1"/>
          <p:nvPr/>
        </p:nvSpPr>
        <p:spPr>
          <a:xfrm>
            <a:off x="747028" y="6549680"/>
            <a:ext cx="7960132" cy="307777"/>
          </a:xfrm>
          <a:prstGeom prst="rect">
            <a:avLst/>
          </a:prstGeom>
          <a:noFill/>
        </p:spPr>
        <p:txBody>
          <a:bodyPr wrap="none" rtlCol="0">
            <a:spAutoFit/>
          </a:bodyPr>
          <a:lstStyle/>
          <a:p>
            <a:r>
              <a:rPr lang="en-US" sz="1400" dirty="0" smtClean="0"/>
              <a:t>E. Benckiser </a:t>
            </a:r>
            <a:r>
              <a:rPr lang="en-US" sz="1400" i="1" dirty="0" smtClean="0"/>
              <a:t>et al., </a:t>
            </a:r>
            <a:r>
              <a:rPr lang="en-US" sz="1400" dirty="0" smtClean="0"/>
              <a:t>Nature Materials </a:t>
            </a:r>
            <a:r>
              <a:rPr lang="en-US" sz="1400" b="1" dirty="0" smtClean="0"/>
              <a:t>10</a:t>
            </a:r>
            <a:r>
              <a:rPr lang="en-US" sz="1400" dirty="0" smtClean="0"/>
              <a:t>, 189 (2011).      S. Macke </a:t>
            </a:r>
            <a:r>
              <a:rPr lang="en-US" sz="1400" i="1" dirty="0" smtClean="0"/>
              <a:t>et al., </a:t>
            </a:r>
            <a:r>
              <a:rPr lang="en-US" sz="1400" dirty="0" smtClean="0"/>
              <a:t>Advanced Materials </a:t>
            </a:r>
            <a:r>
              <a:rPr lang="en-US" sz="1400" b="1" dirty="0" smtClean="0"/>
              <a:t>26</a:t>
            </a:r>
            <a:r>
              <a:rPr lang="en-US" sz="1400" dirty="0" smtClean="0"/>
              <a:t>, 6554 (2014).</a:t>
            </a:r>
            <a:endParaRPr lang="en-US" sz="1400" dirty="0"/>
          </a:p>
        </p:txBody>
      </p:sp>
    </p:spTree>
    <p:extLst>
      <p:ext uri="{BB962C8B-B14F-4D97-AF65-F5344CB8AC3E}">
        <p14:creationId xmlns:p14="http://schemas.microsoft.com/office/powerpoint/2010/main" val="24835923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6" b="12972"/>
          <a:stretch/>
        </p:blipFill>
        <p:spPr>
          <a:xfrm>
            <a:off x="0" y="1473200"/>
            <a:ext cx="9144000" cy="45466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
        <p:nvSpPr>
          <p:cNvPr id="6" name="TextBox 5"/>
          <p:cNvSpPr txBox="1"/>
          <p:nvPr/>
        </p:nvSpPr>
        <p:spPr>
          <a:xfrm>
            <a:off x="747028" y="6549680"/>
            <a:ext cx="7960132" cy="307777"/>
          </a:xfrm>
          <a:prstGeom prst="rect">
            <a:avLst/>
          </a:prstGeom>
          <a:noFill/>
        </p:spPr>
        <p:txBody>
          <a:bodyPr wrap="none" rtlCol="0">
            <a:spAutoFit/>
          </a:bodyPr>
          <a:lstStyle/>
          <a:p>
            <a:r>
              <a:rPr lang="en-US" sz="1400" dirty="0" smtClean="0"/>
              <a:t>E. Benckiser </a:t>
            </a:r>
            <a:r>
              <a:rPr lang="en-US" sz="1400" i="1" dirty="0" smtClean="0"/>
              <a:t>et al., </a:t>
            </a:r>
            <a:r>
              <a:rPr lang="en-US" sz="1400" dirty="0" smtClean="0"/>
              <a:t>Nature Materials </a:t>
            </a:r>
            <a:r>
              <a:rPr lang="en-US" sz="1400" b="1" dirty="0" smtClean="0"/>
              <a:t>10</a:t>
            </a:r>
            <a:r>
              <a:rPr lang="en-US" sz="1400" dirty="0" smtClean="0"/>
              <a:t>, 189 (2011).      S. Macke </a:t>
            </a:r>
            <a:r>
              <a:rPr lang="en-US" sz="1400" i="1" dirty="0" smtClean="0"/>
              <a:t>et al., </a:t>
            </a:r>
            <a:r>
              <a:rPr lang="en-US" sz="1400" dirty="0" smtClean="0"/>
              <a:t>Advanced Materials </a:t>
            </a:r>
            <a:r>
              <a:rPr lang="en-US" sz="1400" b="1" dirty="0" smtClean="0"/>
              <a:t>26</a:t>
            </a:r>
            <a:r>
              <a:rPr lang="en-US" sz="1400" dirty="0" smtClean="0"/>
              <a:t>, 6554 (2014).</a:t>
            </a:r>
            <a:endParaRPr lang="en-US" sz="1400" dirty="0"/>
          </a:p>
        </p:txBody>
      </p:sp>
    </p:spTree>
    <p:extLst>
      <p:ext uri="{BB962C8B-B14F-4D97-AF65-F5344CB8AC3E}">
        <p14:creationId xmlns:p14="http://schemas.microsoft.com/office/powerpoint/2010/main" val="146341256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5850"/>
          <a:stretch/>
        </p:blipFill>
        <p:spPr>
          <a:xfrm>
            <a:off x="0" y="1447800"/>
            <a:ext cx="9144000" cy="50322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
        <p:nvSpPr>
          <p:cNvPr id="6" name="TextBox 5"/>
          <p:cNvSpPr txBox="1"/>
          <p:nvPr/>
        </p:nvSpPr>
        <p:spPr>
          <a:xfrm>
            <a:off x="747028" y="6549680"/>
            <a:ext cx="7960132" cy="307777"/>
          </a:xfrm>
          <a:prstGeom prst="rect">
            <a:avLst/>
          </a:prstGeom>
          <a:noFill/>
        </p:spPr>
        <p:txBody>
          <a:bodyPr wrap="none" rtlCol="0">
            <a:spAutoFit/>
          </a:bodyPr>
          <a:lstStyle/>
          <a:p>
            <a:r>
              <a:rPr lang="en-US" sz="1400" dirty="0" smtClean="0"/>
              <a:t>E. Benckiser </a:t>
            </a:r>
            <a:r>
              <a:rPr lang="en-US" sz="1400" i="1" dirty="0" smtClean="0"/>
              <a:t>et al., </a:t>
            </a:r>
            <a:r>
              <a:rPr lang="en-US" sz="1400" dirty="0" smtClean="0"/>
              <a:t>Nature Materials </a:t>
            </a:r>
            <a:r>
              <a:rPr lang="en-US" sz="1400" b="1" dirty="0" smtClean="0"/>
              <a:t>10</a:t>
            </a:r>
            <a:r>
              <a:rPr lang="en-US" sz="1400" dirty="0" smtClean="0"/>
              <a:t>, 189 (2011).      S. Macke </a:t>
            </a:r>
            <a:r>
              <a:rPr lang="en-US" sz="1400" i="1" dirty="0" smtClean="0"/>
              <a:t>et al., </a:t>
            </a:r>
            <a:r>
              <a:rPr lang="en-US" sz="1400" dirty="0" smtClean="0"/>
              <a:t>Advanced Materials </a:t>
            </a:r>
            <a:r>
              <a:rPr lang="en-US" sz="1400" b="1" dirty="0" smtClean="0"/>
              <a:t>26</a:t>
            </a:r>
            <a:r>
              <a:rPr lang="en-US" sz="1400" dirty="0" smtClean="0"/>
              <a:t>, 6554 (2014).</a:t>
            </a:r>
            <a:endParaRPr lang="en-US" sz="1400" dirty="0"/>
          </a:p>
        </p:txBody>
      </p:sp>
    </p:spTree>
    <p:extLst>
      <p:ext uri="{BB962C8B-B14F-4D97-AF65-F5344CB8AC3E}">
        <p14:creationId xmlns:p14="http://schemas.microsoft.com/office/powerpoint/2010/main" val="19607254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093" b="5850"/>
          <a:stretch/>
        </p:blipFill>
        <p:spPr>
          <a:xfrm>
            <a:off x="0" y="1371600"/>
            <a:ext cx="9144000" cy="51084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Solve Maxwell's equations (with side conditions)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747028" y="6549680"/>
            <a:ext cx="7960132" cy="307777"/>
          </a:xfrm>
          <a:prstGeom prst="rect">
            <a:avLst/>
          </a:prstGeom>
          <a:noFill/>
        </p:spPr>
        <p:txBody>
          <a:bodyPr wrap="none" rtlCol="0">
            <a:spAutoFit/>
          </a:bodyPr>
          <a:lstStyle/>
          <a:p>
            <a:r>
              <a:rPr lang="en-US" sz="1400" dirty="0" smtClean="0"/>
              <a:t>E. Benckiser </a:t>
            </a:r>
            <a:r>
              <a:rPr lang="en-US" sz="1400" i="1" dirty="0" smtClean="0"/>
              <a:t>et al., </a:t>
            </a:r>
            <a:r>
              <a:rPr lang="en-US" sz="1400" dirty="0" smtClean="0"/>
              <a:t>Nature Materials </a:t>
            </a:r>
            <a:r>
              <a:rPr lang="en-US" sz="1400" b="1" dirty="0" smtClean="0"/>
              <a:t>10</a:t>
            </a:r>
            <a:r>
              <a:rPr lang="en-US" sz="1400" dirty="0" smtClean="0"/>
              <a:t>, 189 (2011).      S. Macke </a:t>
            </a:r>
            <a:r>
              <a:rPr lang="en-US" sz="1400" i="1" dirty="0" smtClean="0"/>
              <a:t>et al., </a:t>
            </a:r>
            <a:r>
              <a:rPr lang="en-US" sz="1400" dirty="0" smtClean="0"/>
              <a:t>Advanced Materials </a:t>
            </a:r>
            <a:r>
              <a:rPr lang="en-US" sz="1400" b="1" dirty="0" smtClean="0"/>
              <a:t>26</a:t>
            </a:r>
            <a:r>
              <a:rPr lang="en-US" sz="1400" dirty="0" smtClean="0"/>
              <a:t>, 6554 (2014).</a:t>
            </a:r>
            <a:endParaRPr lang="en-US" sz="1400" dirty="0"/>
          </a:p>
        </p:txBody>
      </p:sp>
    </p:spTree>
    <p:extLst>
      <p:ext uri="{BB962C8B-B14F-4D97-AF65-F5344CB8AC3E}">
        <p14:creationId xmlns:p14="http://schemas.microsoft.com/office/powerpoint/2010/main" val="39275611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8854" y="1772033"/>
            <a:ext cx="2561994" cy="4423734"/>
            <a:chOff x="-99908" y="1763832"/>
            <a:chExt cx="2561994" cy="4423734"/>
          </a:xfrm>
        </p:grpSpPr>
        <p:cxnSp>
          <p:nvCxnSpPr>
            <p:cNvPr id="6" name="Straight Connector 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5" name="Straight Connector 14"/>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6" name="Pie 15"/>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Arc 1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19" name="Group 18"/>
          <p:cNvGrpSpPr/>
          <p:nvPr/>
        </p:nvGrpSpPr>
        <p:grpSpPr>
          <a:xfrm>
            <a:off x="2705019" y="2231176"/>
            <a:ext cx="2561994" cy="3999442"/>
            <a:chOff x="2719492" y="2188126"/>
            <a:chExt cx="2561994" cy="3999442"/>
          </a:xfrm>
        </p:grpSpPr>
        <p:sp>
          <p:nvSpPr>
            <p:cNvPr id="20" name="Pie 19"/>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Arc 22"/>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0"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1" name="TextBox 30"/>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32" name="Straight Arrow Connector 31"/>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34"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5" name="Straight Arrow Connector 34"/>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now excitations , from RXD to </a:t>
            </a:r>
            <a:r>
              <a:rPr lang="en-US" sz="2400" dirty="0" smtClean="0">
                <a:solidFill>
                  <a:srgbClr val="F79646"/>
                </a:solidFill>
              </a:rPr>
              <a:t>RIXS</a:t>
            </a:r>
            <a:endParaRPr lang="en-US" sz="2400" dirty="0">
              <a:solidFill>
                <a:srgbClr val="F79646"/>
              </a:solidFill>
            </a:endParaRPr>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36" name="Group 35"/>
          <p:cNvGrpSpPr/>
          <p:nvPr/>
        </p:nvGrpSpPr>
        <p:grpSpPr>
          <a:xfrm>
            <a:off x="5538892" y="1935257"/>
            <a:ext cx="2561994" cy="4244697"/>
            <a:chOff x="-99908" y="1935257"/>
            <a:chExt cx="2561994" cy="4244697"/>
          </a:xfrm>
        </p:grpSpPr>
        <p:cxnSp>
          <p:nvCxnSpPr>
            <p:cNvPr id="37" name="Straight Connector 36"/>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5" name="Delay 46"/>
            <p:cNvSpPr/>
            <p:nvPr/>
          </p:nvSpPr>
          <p:spPr>
            <a:xfrm rot="16663366">
              <a:off x="509531"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6" name="TextBox 45"/>
            <p:cNvSpPr txBox="1"/>
            <p:nvPr/>
          </p:nvSpPr>
          <p:spPr>
            <a:xfrm>
              <a:off x="2039149" y="5410547"/>
              <a:ext cx="422937" cy="369332"/>
            </a:xfrm>
            <a:prstGeom prst="rect">
              <a:avLst/>
            </a:prstGeom>
            <a:noFill/>
          </p:spPr>
          <p:txBody>
            <a:bodyPr wrap="none" rtlCol="0">
              <a:spAutoFit/>
            </a:bodyPr>
            <a:lstStyle/>
            <a:p>
              <a:r>
                <a:rPr lang="en-US" dirty="0" smtClean="0"/>
                <a:t>2p</a:t>
              </a:r>
              <a:endParaRPr lang="en-US" dirty="0"/>
            </a:p>
          </p:txBody>
        </p:sp>
        <p:cxnSp>
          <p:nvCxnSpPr>
            <p:cNvPr id="47" name="Straight Arrow Connector 46"/>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8" name="Delay 46"/>
            <p:cNvSpPr/>
            <p:nvPr/>
          </p:nvSpPr>
          <p:spPr>
            <a:xfrm rot="6927349">
              <a:off x="781312" y="3296725"/>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9" name="Pie 48"/>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Arc 49"/>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Arrow Connector 50"/>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53" name="Straight Arrow Connector 52"/>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612000" y="1277034"/>
            <a:ext cx="1763073" cy="646331"/>
          </a:xfrm>
          <a:prstGeom prst="rect">
            <a:avLst/>
          </a:prstGeom>
          <a:noFill/>
        </p:spPr>
        <p:txBody>
          <a:bodyPr wrap="none" rtlCol="0">
            <a:spAutoFit/>
          </a:bodyPr>
          <a:lstStyle/>
          <a:p>
            <a:r>
              <a:rPr lang="en-US" dirty="0" smtClean="0"/>
              <a:t>X-ray Absorption</a:t>
            </a:r>
          </a:p>
          <a:p>
            <a:r>
              <a:rPr lang="en-US" dirty="0"/>
              <a:t>S</a:t>
            </a:r>
            <a:r>
              <a:rPr lang="en-US" dirty="0" smtClean="0"/>
              <a:t>pectroscopy</a:t>
            </a:r>
            <a:endParaRPr lang="en-US" dirty="0"/>
          </a:p>
        </p:txBody>
      </p:sp>
      <p:sp>
        <p:nvSpPr>
          <p:cNvPr id="56" name="TextBox 55"/>
          <p:cNvSpPr txBox="1"/>
          <p:nvPr/>
        </p:nvSpPr>
        <p:spPr>
          <a:xfrm>
            <a:off x="3454812" y="1277034"/>
            <a:ext cx="1608133" cy="646331"/>
          </a:xfrm>
          <a:prstGeom prst="rect">
            <a:avLst/>
          </a:prstGeom>
          <a:noFill/>
        </p:spPr>
        <p:txBody>
          <a:bodyPr wrap="none" rtlCol="0">
            <a:spAutoFit/>
          </a:bodyPr>
          <a:lstStyle/>
          <a:p>
            <a:r>
              <a:rPr lang="en-US" dirty="0" smtClean="0"/>
              <a:t>Resonant X-ray</a:t>
            </a:r>
          </a:p>
          <a:p>
            <a:r>
              <a:rPr lang="en-US" dirty="0"/>
              <a:t>D</a:t>
            </a:r>
            <a:r>
              <a:rPr lang="en-US" dirty="0" smtClean="0"/>
              <a:t>iffraction</a:t>
            </a:r>
            <a:endParaRPr lang="en-US" dirty="0"/>
          </a:p>
        </p:txBody>
      </p:sp>
      <p:sp>
        <p:nvSpPr>
          <p:cNvPr id="57" name="TextBox 56"/>
          <p:cNvSpPr txBox="1"/>
          <p:nvPr/>
        </p:nvSpPr>
        <p:spPr>
          <a:xfrm>
            <a:off x="6288685" y="1277034"/>
            <a:ext cx="1888633" cy="646331"/>
          </a:xfrm>
          <a:prstGeom prst="rect">
            <a:avLst/>
          </a:prstGeom>
          <a:noFill/>
        </p:spPr>
        <p:txBody>
          <a:bodyPr wrap="none" rtlCol="0">
            <a:spAutoFit/>
          </a:bodyPr>
          <a:lstStyle/>
          <a:p>
            <a:r>
              <a:rPr lang="en-US" dirty="0" smtClean="0"/>
              <a:t>Resonant Inelastic</a:t>
            </a:r>
          </a:p>
          <a:p>
            <a:r>
              <a:rPr lang="en-US" dirty="0" smtClean="0"/>
              <a:t>X-ray scattering</a:t>
            </a:r>
            <a:endParaRPr lang="en-US" dirty="0"/>
          </a:p>
        </p:txBody>
      </p:sp>
    </p:spTree>
    <p:extLst>
      <p:ext uri="{BB962C8B-B14F-4D97-AF65-F5344CB8AC3E}">
        <p14:creationId xmlns:p14="http://schemas.microsoft.com/office/powerpoint/2010/main" val="2639677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Interaction of photons with matter</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4" name="Group 3"/>
          <p:cNvGrpSpPr/>
          <p:nvPr/>
        </p:nvGrpSpPr>
        <p:grpSpPr>
          <a:xfrm>
            <a:off x="4792814" y="1063266"/>
            <a:ext cx="3776668" cy="666617"/>
            <a:chOff x="1303671" y="2097874"/>
            <a:chExt cx="3776668" cy="666617"/>
          </a:xfrm>
        </p:grpSpPr>
        <p:sp>
          <p:nvSpPr>
            <p:cNvPr id="103" name="Rounded Rectangle 102"/>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grpSp>
        <p:nvGrpSpPr>
          <p:cNvPr id="5" name="Group 4"/>
          <p:cNvGrpSpPr/>
          <p:nvPr/>
        </p:nvGrpSpPr>
        <p:grpSpPr>
          <a:xfrm>
            <a:off x="4792814" y="1063266"/>
            <a:ext cx="4265650" cy="5304317"/>
            <a:chOff x="4792814" y="1063266"/>
            <a:chExt cx="4265650" cy="5304317"/>
          </a:xfrm>
        </p:grpSpPr>
        <p:grpSp>
          <p:nvGrpSpPr>
            <p:cNvPr id="109" name="Group 108"/>
            <p:cNvGrpSpPr/>
            <p:nvPr/>
          </p:nvGrpSpPr>
          <p:grpSpPr>
            <a:xfrm>
              <a:off x="4792814" y="1063266"/>
              <a:ext cx="3776668" cy="666617"/>
              <a:chOff x="1303671" y="2097874"/>
              <a:chExt cx="3776668" cy="666617"/>
            </a:xfrm>
          </p:grpSpPr>
          <p:sp>
            <p:nvSpPr>
              <p:cNvPr id="110" name="Rounded Rectangle 109"/>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111" name="Picture 110" descr="latex-image-1.pdf"/>
              <p:cNvPicPr>
                <a:picLocks noChangeAspect="1"/>
              </p:cNvPicPr>
              <p:nvPr/>
            </p:nvPicPr>
            <p:blipFill>
              <a:blip r:embed="rId3">
                <a:alphaModFix amt="31000"/>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sp>
          <p:nvSpPr>
            <p:cNvPr id="42" name="Rounded Rectangle 41"/>
            <p:cNvSpPr/>
            <p:nvPr/>
          </p:nvSpPr>
          <p:spPr>
            <a:xfrm>
              <a:off x="7156389" y="1063266"/>
              <a:ext cx="1902075" cy="5304317"/>
            </a:xfrm>
            <a:prstGeom prst="roundRect">
              <a:avLst/>
            </a:prstGeom>
            <a:gradFill flip="none" rotWithShape="1">
              <a:gsLst>
                <a:gs pos="0">
                  <a:schemeClr val="dk1">
                    <a:tint val="100000"/>
                    <a:shade val="100000"/>
                    <a:satMod val="130000"/>
                    <a:alpha val="28000"/>
                  </a:schemeClr>
                </a:gs>
                <a:gs pos="100000">
                  <a:schemeClr val="dk1">
                    <a:tint val="50000"/>
                    <a:shade val="100000"/>
                    <a:satMod val="350000"/>
                    <a:alpha val="28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7493" y="1138788"/>
              <a:ext cx="558800" cy="406400"/>
            </a:xfrm>
            <a:prstGeom prst="rect">
              <a:avLst/>
            </a:prstGeom>
          </p:spPr>
        </p:pic>
      </p:grpSp>
      <p:pic>
        <p:nvPicPr>
          <p:cNvPr id="52" name="Picture 51" descr="IXSFig.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0917" y="2071438"/>
            <a:ext cx="4572000" cy="4381500"/>
          </a:xfrm>
          <a:prstGeom prst="rect">
            <a:avLst/>
          </a:prstGeom>
        </p:spPr>
      </p:pic>
    </p:spTree>
    <p:extLst>
      <p:ext uri="{BB962C8B-B14F-4D97-AF65-F5344CB8AC3E}">
        <p14:creationId xmlns:p14="http://schemas.microsoft.com/office/powerpoint/2010/main" val="392867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a:t>
            </a:r>
            <a:r>
              <a:rPr lang="en-US" sz="2400" dirty="0" err="1" smtClean="0"/>
              <a:t>magnons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pGS.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85040"/>
            <a:ext cx="9144000" cy="1645920"/>
          </a:xfrm>
          <a:prstGeom prst="rect">
            <a:avLst/>
          </a:prstGeom>
        </p:spPr>
      </p:pic>
      <p:pic>
        <p:nvPicPr>
          <p:cNvPr id="4" name="Picture 3" descr="spEX.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39120"/>
            <a:ext cx="9144000" cy="1645920"/>
          </a:xfrm>
          <a:prstGeom prst="rect">
            <a:avLst/>
          </a:prstGeom>
        </p:spPr>
      </p:pic>
      <p:pic>
        <p:nvPicPr>
          <p:cNvPr id="8" name="Picture 7" descr="spnew.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10904"/>
            <a:ext cx="9144000" cy="1728216"/>
          </a:xfrm>
          <a:prstGeom prst="rect">
            <a:avLst/>
          </a:prstGeom>
        </p:spPr>
      </p:pic>
      <p:pic>
        <p:nvPicPr>
          <p:cNvPr id="10" name="Picture 9" descr="sp2new.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01760"/>
            <a:ext cx="9144000" cy="1737360"/>
          </a:xfrm>
          <a:prstGeom prst="rect">
            <a:avLst/>
          </a:prstGeom>
        </p:spPr>
      </p:pic>
    </p:spTree>
    <p:extLst>
      <p:ext uri="{BB962C8B-B14F-4D97-AF65-F5344CB8AC3E}">
        <p14:creationId xmlns:p14="http://schemas.microsoft.com/office/powerpoint/2010/main" val="23235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7867" y="2949400"/>
            <a:ext cx="4045773" cy="35052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a:t>
            </a:r>
            <a:r>
              <a:rPr lang="en-US" sz="2400" dirty="0" err="1" smtClean="0"/>
              <a:t>magnons</a:t>
            </a:r>
            <a:r>
              <a:rPr lang="en-US" sz="2400" dirty="0" smtClean="0"/>
              <a:t> – Neutron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5" name="Rounded Rectangle 54"/>
          <p:cNvSpPr/>
          <p:nvPr/>
        </p:nvSpPr>
        <p:spPr>
          <a:xfrm>
            <a:off x="4313882" y="4762500"/>
            <a:ext cx="4218118" cy="15366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well understood (magnetic dipole),</a:t>
            </a:r>
          </a:p>
          <a:p>
            <a:pPr marL="342900" indent="-342900">
              <a:buFont typeface="Arial"/>
              <a:buChar char="•"/>
            </a:pPr>
            <a:r>
              <a:rPr lang="en-US" sz="2000" dirty="0" smtClean="0">
                <a:solidFill>
                  <a:schemeClr val="tx1"/>
                </a:solidFill>
              </a:rPr>
              <a:t>single </a:t>
            </a:r>
            <a:r>
              <a:rPr lang="en-US" sz="2000" dirty="0" err="1" smtClean="0">
                <a:solidFill>
                  <a:schemeClr val="tx1"/>
                </a:solidFill>
              </a:rPr>
              <a:t>magnon</a:t>
            </a:r>
            <a:r>
              <a:rPr lang="en-US" sz="2000" dirty="0" smtClean="0">
                <a:solidFill>
                  <a:schemeClr val="tx1"/>
                </a:solidFill>
              </a:rPr>
              <a:t> intensity</a:t>
            </a:r>
          </a:p>
          <a:p>
            <a:pPr marL="342900" indent="-342900">
              <a:buFont typeface="Arial"/>
              <a:buChar char="•"/>
            </a:pPr>
            <a:r>
              <a:rPr lang="en-US" sz="2000" dirty="0">
                <a:solidFill>
                  <a:schemeClr val="tx1"/>
                </a:solidFill>
              </a:rPr>
              <a:t>q</a:t>
            </a:r>
            <a:r>
              <a:rPr lang="en-US" sz="2000" dirty="0" smtClean="0">
                <a:solidFill>
                  <a:schemeClr val="tx1"/>
                </a:solidFill>
              </a:rPr>
              <a:t>-dispersion</a:t>
            </a:r>
            <a:endParaRPr lang="en-US" sz="2000" dirty="0">
              <a:solidFill>
                <a:schemeClr val="tx1"/>
              </a:solidFill>
            </a:endParaRPr>
          </a:p>
        </p:txBody>
      </p:sp>
      <p:sp>
        <p:nvSpPr>
          <p:cNvPr id="2" name="TextBox 1"/>
          <p:cNvSpPr txBox="1"/>
          <p:nvPr/>
        </p:nvSpPr>
        <p:spPr>
          <a:xfrm>
            <a:off x="1481581" y="5389648"/>
            <a:ext cx="2832301" cy="523220"/>
          </a:xfrm>
          <a:prstGeom prst="rect">
            <a:avLst/>
          </a:prstGeom>
          <a:noFill/>
        </p:spPr>
        <p:txBody>
          <a:bodyPr wrap="none" rtlCol="0">
            <a:spAutoFit/>
          </a:bodyPr>
          <a:lstStyle/>
          <a:p>
            <a:r>
              <a:rPr lang="en-US" sz="1400" dirty="0" smtClean="0"/>
              <a:t>M. T. Hutchings and E. J. </a:t>
            </a:r>
            <a:r>
              <a:rPr lang="en-US" sz="1400" dirty="0" err="1" smtClean="0"/>
              <a:t>Samuelsen</a:t>
            </a:r>
            <a:r>
              <a:rPr lang="en-US" sz="1400" dirty="0" smtClean="0"/>
              <a:t>,</a:t>
            </a:r>
          </a:p>
          <a:p>
            <a:r>
              <a:rPr lang="en-US" sz="1400" dirty="0" smtClean="0"/>
              <a:t>Phys. Rev. B </a:t>
            </a:r>
            <a:r>
              <a:rPr lang="en-US" sz="1400" b="1" dirty="0" smtClean="0"/>
              <a:t>6</a:t>
            </a:r>
            <a:r>
              <a:rPr lang="en-US" sz="1400" dirty="0" smtClean="0"/>
              <a:t>, 3447 (1972)</a:t>
            </a:r>
            <a:endParaRPr lang="en-US" sz="1400" dirty="0"/>
          </a:p>
        </p:txBody>
      </p:sp>
      <p:pic>
        <p:nvPicPr>
          <p:cNvPr id="22" name="Picture 21" descr="sp2ne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01760"/>
            <a:ext cx="9144000" cy="1737360"/>
          </a:xfrm>
          <a:prstGeom prst="rect">
            <a:avLst/>
          </a:prstGeom>
        </p:spPr>
      </p:pic>
    </p:spTree>
    <p:extLst>
      <p:ext uri="{BB962C8B-B14F-4D97-AF65-F5344CB8AC3E}">
        <p14:creationId xmlns:p14="http://schemas.microsoft.com/office/powerpoint/2010/main" val="5439643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Recent development – measure spin dynamics with x-rays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16.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098930"/>
            <a:ext cx="4888759" cy="5381070"/>
          </a:xfrm>
          <a:prstGeom prst="rect">
            <a:avLst/>
          </a:prstGeom>
        </p:spPr>
      </p:pic>
      <p:sp>
        <p:nvSpPr>
          <p:cNvPr id="3" name="TextBox 2"/>
          <p:cNvSpPr txBox="1"/>
          <p:nvPr/>
        </p:nvSpPr>
        <p:spPr>
          <a:xfrm>
            <a:off x="4389031" y="6017437"/>
            <a:ext cx="4142969" cy="369332"/>
          </a:xfrm>
          <a:prstGeom prst="rect">
            <a:avLst/>
          </a:prstGeom>
          <a:noFill/>
        </p:spPr>
        <p:txBody>
          <a:bodyPr wrap="none" rtlCol="0">
            <a:spAutoFit/>
          </a:bodyPr>
          <a:lstStyle/>
          <a:p>
            <a:r>
              <a:rPr lang="en-US" dirty="0" smtClean="0"/>
              <a:t>Picture by G. </a:t>
            </a:r>
            <a:r>
              <a:rPr lang="en-US" dirty="0" err="1" smtClean="0"/>
              <a:t>Ghiringhelli</a:t>
            </a:r>
            <a:r>
              <a:rPr lang="en-US" dirty="0" smtClean="0"/>
              <a:t> and L. </a:t>
            </a:r>
            <a:r>
              <a:rPr lang="en-US" dirty="0" err="1" smtClean="0"/>
              <a:t>Braicovich</a:t>
            </a:r>
            <a:endParaRPr lang="en-US" dirty="0"/>
          </a:p>
        </p:txBody>
      </p:sp>
      <p:sp>
        <p:nvSpPr>
          <p:cNvPr id="8" name="Rounded Rectangle 7"/>
          <p:cNvSpPr/>
          <p:nvPr/>
        </p:nvSpPr>
        <p:spPr>
          <a:xfrm>
            <a:off x="5500759" y="1098931"/>
            <a:ext cx="3031241" cy="111086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a:t>
            </a:r>
          </a:p>
          <a:p>
            <a:pPr algn="ctr"/>
            <a:r>
              <a:rPr lang="en-US" sz="2000" dirty="0" smtClean="0">
                <a:solidFill>
                  <a:schemeClr val="tx1"/>
                </a:solidFill>
              </a:rPr>
              <a:t>X-ray Scattering</a:t>
            </a:r>
          </a:p>
          <a:p>
            <a:pPr algn="ctr"/>
            <a:r>
              <a:rPr lang="en-US" sz="2000" dirty="0" smtClean="0">
                <a:solidFill>
                  <a:schemeClr val="tx1"/>
                </a:solidFill>
              </a:rPr>
              <a:t>RIXS</a:t>
            </a:r>
            <a:endParaRPr lang="en-US" sz="2000" dirty="0">
              <a:solidFill>
                <a:schemeClr val="tx1"/>
              </a:solidFill>
            </a:endParaRPr>
          </a:p>
        </p:txBody>
      </p:sp>
      <p:sp>
        <p:nvSpPr>
          <p:cNvPr id="9" name="Rounded Rectangle 8"/>
          <p:cNvSpPr/>
          <p:nvPr/>
        </p:nvSpPr>
        <p:spPr>
          <a:xfrm>
            <a:off x="696100" y="1358051"/>
            <a:ext cx="4648200" cy="259216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It now becomes feasible to measure the dynamics of low energy excitations in:</a:t>
            </a:r>
          </a:p>
          <a:p>
            <a:pPr marL="342900" indent="-342900">
              <a:buFont typeface="Arial"/>
              <a:buChar char="•"/>
            </a:pPr>
            <a:r>
              <a:rPr lang="en-US" sz="2000" dirty="0">
                <a:solidFill>
                  <a:schemeClr val="tx1"/>
                </a:solidFill>
              </a:rPr>
              <a:t>t</a:t>
            </a:r>
            <a:r>
              <a:rPr lang="en-US" sz="2000" dirty="0" smtClean="0">
                <a:solidFill>
                  <a:schemeClr val="tx1"/>
                </a:solidFill>
              </a:rPr>
              <a:t>hin films</a:t>
            </a:r>
          </a:p>
          <a:p>
            <a:pPr marL="342900" indent="-342900">
              <a:buFont typeface="Arial"/>
              <a:buChar char="•"/>
            </a:pPr>
            <a:r>
              <a:rPr lang="en-US" sz="2000" dirty="0">
                <a:solidFill>
                  <a:schemeClr val="tx1"/>
                </a:solidFill>
              </a:rPr>
              <a:t>s</a:t>
            </a:r>
            <a:r>
              <a:rPr lang="en-US" sz="2000" dirty="0" smtClean="0">
                <a:solidFill>
                  <a:schemeClr val="tx1"/>
                </a:solidFill>
              </a:rPr>
              <a:t>urfaces </a:t>
            </a:r>
          </a:p>
          <a:p>
            <a:pPr marL="342900" indent="-342900">
              <a:buFont typeface="Arial"/>
              <a:buChar char="•"/>
            </a:pPr>
            <a:r>
              <a:rPr lang="en-US" sz="2000" dirty="0" smtClean="0">
                <a:solidFill>
                  <a:schemeClr val="tx1"/>
                </a:solidFill>
              </a:rPr>
              <a:t>Interfaces</a:t>
            </a:r>
          </a:p>
          <a:p>
            <a:pPr marL="342900" indent="-342900">
              <a:buFont typeface="Arial"/>
              <a:buChar char="•"/>
            </a:pPr>
            <a:r>
              <a:rPr lang="en-US" sz="2000" dirty="0" err="1">
                <a:solidFill>
                  <a:schemeClr val="tx1"/>
                </a:solidFill>
              </a:rPr>
              <a:t>n</a:t>
            </a:r>
            <a:r>
              <a:rPr lang="en-US" sz="2000" dirty="0" err="1" smtClean="0">
                <a:solidFill>
                  <a:schemeClr val="tx1"/>
                </a:solidFill>
              </a:rPr>
              <a:t>ano</a:t>
            </a:r>
            <a:r>
              <a:rPr lang="en-US" sz="2000" dirty="0" smtClean="0">
                <a:solidFill>
                  <a:schemeClr val="tx1"/>
                </a:solidFill>
              </a:rPr>
              <a:t>-crystals</a:t>
            </a:r>
          </a:p>
          <a:p>
            <a:pPr marL="342900" indent="-342900">
              <a:buFont typeface="Arial"/>
              <a:buChar char="•"/>
            </a:pPr>
            <a:r>
              <a:rPr lang="en-US" sz="2000" dirty="0" smtClean="0">
                <a:solidFill>
                  <a:schemeClr val="tx1"/>
                </a:solidFill>
              </a:rPr>
              <a:t>molecules</a:t>
            </a:r>
            <a:endParaRPr lang="en-US" sz="2000" dirty="0">
              <a:solidFill>
                <a:schemeClr val="tx1"/>
              </a:solidFill>
            </a:endParaRPr>
          </a:p>
        </p:txBody>
      </p:sp>
    </p:spTree>
    <p:extLst>
      <p:ext uri="{BB962C8B-B14F-4D97-AF65-F5344CB8AC3E}">
        <p14:creationId xmlns:p14="http://schemas.microsoft.com/office/powerpoint/2010/main" val="36540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very high quality data on small samples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3227" t="3256" r="1831" b="1887"/>
          <a:stretch/>
        </p:blipFill>
        <p:spPr>
          <a:xfrm>
            <a:off x="292099" y="1037165"/>
            <a:ext cx="7067607" cy="5366635"/>
          </a:xfrm>
          <a:prstGeom prst="rect">
            <a:avLst/>
          </a:prstGeom>
        </p:spPr>
      </p:pic>
      <p:sp>
        <p:nvSpPr>
          <p:cNvPr id="2" name="TextBox 1"/>
          <p:cNvSpPr txBox="1"/>
          <p:nvPr/>
        </p:nvSpPr>
        <p:spPr>
          <a:xfrm>
            <a:off x="5184671" y="1899967"/>
            <a:ext cx="903763" cy="369332"/>
          </a:xfrm>
          <a:prstGeom prst="rect">
            <a:avLst/>
          </a:prstGeom>
          <a:noFill/>
        </p:spPr>
        <p:txBody>
          <a:bodyPr wrap="none" rtlCol="0">
            <a:spAutoFit/>
          </a:bodyPr>
          <a:lstStyle/>
          <a:p>
            <a:r>
              <a:rPr lang="en-US" dirty="0" err="1" smtClean="0"/>
              <a:t>spinons</a:t>
            </a:r>
            <a:endParaRPr lang="en-US" dirty="0"/>
          </a:p>
        </p:txBody>
      </p:sp>
      <p:sp>
        <p:nvSpPr>
          <p:cNvPr id="3" name="TextBox 2"/>
          <p:cNvSpPr txBox="1"/>
          <p:nvPr/>
        </p:nvSpPr>
        <p:spPr>
          <a:xfrm>
            <a:off x="1921340" y="1356824"/>
            <a:ext cx="971728" cy="369332"/>
          </a:xfrm>
          <a:prstGeom prst="rect">
            <a:avLst/>
          </a:prstGeom>
          <a:noFill/>
        </p:spPr>
        <p:txBody>
          <a:bodyPr wrap="none" rtlCol="0">
            <a:spAutoFit/>
          </a:bodyPr>
          <a:lstStyle/>
          <a:p>
            <a:r>
              <a:rPr lang="en-US" dirty="0" err="1" smtClean="0"/>
              <a:t>orbitons</a:t>
            </a:r>
            <a:endParaRPr lang="en-US" dirty="0"/>
          </a:p>
        </p:txBody>
      </p:sp>
      <p:sp>
        <p:nvSpPr>
          <p:cNvPr id="12" name="TextBox 11"/>
          <p:cNvSpPr txBox="1"/>
          <p:nvPr/>
        </p:nvSpPr>
        <p:spPr>
          <a:xfrm>
            <a:off x="6039837" y="6544711"/>
            <a:ext cx="2560191" cy="307777"/>
          </a:xfrm>
          <a:prstGeom prst="rect">
            <a:avLst/>
          </a:prstGeom>
          <a:noFill/>
        </p:spPr>
        <p:txBody>
          <a:bodyPr wrap="none" rtlCol="0">
            <a:spAutoFit/>
          </a:bodyPr>
          <a:lstStyle/>
          <a:p>
            <a:r>
              <a:rPr lang="en-US" sz="1400" dirty="0" smtClean="0"/>
              <a:t>J. </a:t>
            </a:r>
            <a:r>
              <a:rPr lang="en-US" sz="1400" dirty="0" err="1" smtClean="0"/>
              <a:t>Schlappa</a:t>
            </a:r>
            <a:r>
              <a:rPr lang="en-US" sz="1400" dirty="0" smtClean="0"/>
              <a:t> </a:t>
            </a:r>
            <a:r>
              <a:rPr lang="en-US" sz="1400" i="1" dirty="0" smtClean="0"/>
              <a:t>et al</a:t>
            </a:r>
            <a:r>
              <a:rPr lang="en-US" sz="1400" dirty="0" smtClean="0"/>
              <a:t>., Nature </a:t>
            </a:r>
            <a:r>
              <a:rPr lang="en-US" sz="1400" b="1" dirty="0" smtClean="0"/>
              <a:t>485</a:t>
            </a:r>
            <a:r>
              <a:rPr lang="en-US" sz="1400" dirty="0" smtClean="0"/>
              <a:t>, 82</a:t>
            </a:r>
            <a:endParaRPr lang="en-US" sz="1400" dirty="0"/>
          </a:p>
        </p:txBody>
      </p:sp>
    </p:spTree>
    <p:extLst>
      <p:ext uri="{BB962C8B-B14F-4D97-AF65-F5344CB8AC3E}">
        <p14:creationId xmlns:p14="http://schemas.microsoft.com/office/powerpoint/2010/main" val="380292101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What is Resonant Inelastic X-ray Scattering (RIXS)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57357" y="3067758"/>
            <a:ext cx="2374643" cy="1433687"/>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Outgoing light of</a:t>
            </a:r>
          </a:p>
          <a:p>
            <a:pPr algn="ctr"/>
            <a:r>
              <a:rPr lang="en-US" sz="2000" dirty="0" smtClean="0">
                <a:solidFill>
                  <a:schemeClr val="tx1"/>
                </a:solidFill>
              </a:rPr>
              <a:t>~ 0.5 to 10 </a:t>
            </a:r>
            <a:r>
              <a:rPr lang="en-US" sz="2000" dirty="0" err="1" smtClean="0">
                <a:solidFill>
                  <a:schemeClr val="tx1"/>
                </a:solidFill>
              </a:rPr>
              <a:t>keV</a:t>
            </a:r>
            <a:endParaRPr lang="en-US" sz="2000" dirty="0" smtClean="0">
              <a:solidFill>
                <a:schemeClr val="tx1"/>
              </a:solidFill>
            </a:endParaRPr>
          </a:p>
          <a:p>
            <a:pPr algn="ctr"/>
            <a:r>
              <a:rPr lang="en-US" sz="2000" dirty="0">
                <a:solidFill>
                  <a:schemeClr val="tx1"/>
                </a:solidFill>
              </a:rPr>
              <a:t>m</a:t>
            </a:r>
            <a:r>
              <a:rPr lang="en-US" sz="2000" dirty="0" smtClean="0">
                <a:solidFill>
                  <a:schemeClr val="tx1"/>
                </a:solidFill>
              </a:rPr>
              <a:t>inus</a:t>
            </a:r>
          </a:p>
          <a:p>
            <a:pPr algn="ctr"/>
            <a:r>
              <a:rPr lang="en-US" sz="2000" dirty="0" smtClean="0">
                <a:solidFill>
                  <a:schemeClr val="tx1"/>
                </a:solidFill>
              </a:rPr>
              <a:t>10 </a:t>
            </a:r>
            <a:r>
              <a:rPr lang="en-US" sz="2000" dirty="0" err="1" smtClean="0">
                <a:solidFill>
                  <a:schemeClr val="tx1"/>
                </a:solidFill>
              </a:rPr>
              <a:t>meV</a:t>
            </a:r>
            <a:r>
              <a:rPr lang="en-US" sz="2000" dirty="0" smtClean="0">
                <a:solidFill>
                  <a:schemeClr val="tx1"/>
                </a:solidFill>
              </a:rPr>
              <a:t> to 10 </a:t>
            </a:r>
            <a:r>
              <a:rPr lang="en-US" sz="2000" dirty="0" err="1" smtClean="0">
                <a:solidFill>
                  <a:schemeClr val="tx1"/>
                </a:solidFill>
              </a:rPr>
              <a:t>eV</a:t>
            </a:r>
            <a:endParaRPr lang="en-US" sz="2000" dirty="0">
              <a:solidFill>
                <a:schemeClr val="tx1"/>
              </a:solidFill>
            </a:endParaRPr>
          </a:p>
        </p:txBody>
      </p:sp>
      <p:sp>
        <p:nvSpPr>
          <p:cNvPr id="8" name="Rounded Rectangle 7"/>
          <p:cNvSpPr/>
          <p:nvPr/>
        </p:nvSpPr>
        <p:spPr>
          <a:xfrm>
            <a:off x="612000" y="3784602"/>
            <a:ext cx="2374643" cy="7111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Incoming light of</a:t>
            </a:r>
          </a:p>
          <a:p>
            <a:pPr algn="ctr"/>
            <a:r>
              <a:rPr lang="en-US" sz="2000" dirty="0" smtClean="0">
                <a:solidFill>
                  <a:schemeClr val="tx1"/>
                </a:solidFill>
              </a:rPr>
              <a:t>~ 0.5 to 10 </a:t>
            </a:r>
            <a:r>
              <a:rPr lang="en-US" sz="2000" dirty="0" err="1" smtClean="0">
                <a:solidFill>
                  <a:schemeClr val="tx1"/>
                </a:solidFill>
              </a:rPr>
              <a:t>keV</a:t>
            </a:r>
            <a:endParaRPr lang="en-US" sz="2000" dirty="0">
              <a:solidFill>
                <a:schemeClr val="tx1"/>
              </a:solidFill>
            </a:endParaRPr>
          </a:p>
        </p:txBody>
      </p:sp>
      <p:sp>
        <p:nvSpPr>
          <p:cNvPr id="9"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0" name="Straight Connector 9"/>
          <p:cNvCxnSpPr/>
          <p:nvPr/>
        </p:nvCxnSpPr>
        <p:spPr>
          <a:xfrm>
            <a:off x="1079500" y="59563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818365" y="59563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818365" y="56388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818365" y="54991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18365" y="4501445"/>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953341" y="2286306"/>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953341" y="2756205"/>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953341" y="29337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953341" y="2235506"/>
            <a:ext cx="1130300"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0" name="Rounded Rectangle 19"/>
          <p:cNvSpPr/>
          <p:nvPr/>
        </p:nvSpPr>
        <p:spPr>
          <a:xfrm>
            <a:off x="2452281" y="1193801"/>
            <a:ext cx="4109367" cy="7111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 with core hole and one extra valence electron</a:t>
            </a:r>
            <a:endParaRPr lang="en-US" sz="2000" dirty="0">
              <a:solidFill>
                <a:schemeClr val="tx1"/>
              </a:solidFill>
            </a:endParaRPr>
          </a:p>
        </p:txBody>
      </p:sp>
      <p:sp>
        <p:nvSpPr>
          <p:cNvPr id="21" name="TextBox 20"/>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36540399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83998" y="3164832"/>
            <a:ext cx="2923400" cy="2532792"/>
            <a:chOff x="5883998" y="3164832"/>
            <a:chExt cx="2923400" cy="2532792"/>
          </a:xfrm>
        </p:grpSpPr>
        <p:pic>
          <p:nvPicPr>
            <p:cNvPr id="26" name="Picture 25"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3998" y="3164832"/>
              <a:ext cx="2923400" cy="2532792"/>
            </a:xfrm>
            <a:prstGeom prst="rect">
              <a:avLst/>
            </a:prstGeom>
          </p:spPr>
        </p:pic>
        <p:sp>
          <p:nvSpPr>
            <p:cNvPr id="2" name="Rectangle 1"/>
            <p:cNvSpPr/>
            <p:nvPr/>
          </p:nvSpPr>
          <p:spPr>
            <a:xfrm>
              <a:off x="5883998" y="3164832"/>
              <a:ext cx="335930" cy="22520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0631" y="869654"/>
            <a:ext cx="2960370" cy="2468880"/>
          </a:xfrm>
          <a:prstGeom prst="rect">
            <a:avLst/>
          </a:prstGeom>
        </p:spPr>
      </p:pic>
      <p:pic>
        <p:nvPicPr>
          <p:cNvPr id="24" name="Picture 23" descr="Haverkort_16.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422" y="3164832"/>
            <a:ext cx="2880360" cy="1737360"/>
          </a:xfrm>
          <a:prstGeom prst="rect">
            <a:avLst/>
          </a:prstGeom>
        </p:spPr>
      </p:pic>
      <p:sp>
        <p:nvSpPr>
          <p:cNvPr id="23" name="Rounded Rectangle 22"/>
          <p:cNvSpPr/>
          <p:nvPr/>
        </p:nvSpPr>
        <p:spPr>
          <a:xfrm>
            <a:off x="5026326" y="1054877"/>
            <a:ext cx="1849349" cy="78503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a:t>
            </a:r>
            <a:endParaRPr lang="en-US" sz="2000" dirty="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Rounded Rectangle 20"/>
          <p:cNvSpPr/>
          <p:nvPr/>
        </p:nvSpPr>
        <p:spPr>
          <a:xfrm>
            <a:off x="919220"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endParaRPr lang="en-US" sz="2000" dirty="0">
              <a:solidFill>
                <a:schemeClr val="tx1"/>
              </a:solidFill>
            </a:endParaRPr>
          </a:p>
        </p:txBody>
      </p:sp>
      <p:sp>
        <p:nvSpPr>
          <p:cNvPr id="22" name="Rounded Rectangle 21"/>
          <p:cNvSpPr/>
          <p:nvPr/>
        </p:nvSpPr>
        <p:spPr>
          <a:xfrm>
            <a:off x="6421023"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Final state</a:t>
            </a:r>
            <a:endParaRPr lang="en-US" sz="2000" dirty="0">
              <a:solidFill>
                <a:schemeClr val="tx1"/>
              </a:solidFill>
            </a:endParaRPr>
          </a:p>
        </p:txBody>
      </p:sp>
      <p:sp>
        <p:nvSpPr>
          <p:cNvPr id="27"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8"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4" name="TextBox 13"/>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29330871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Rounded Rectangle 5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612000" y="2476501"/>
            <a:ext cx="7920000" cy="857279"/>
          </a:xfrm>
          <a:prstGeom prst="rect">
            <a:avLst/>
          </a:prstGeom>
        </p:spPr>
      </p:pic>
      <p:sp>
        <p:nvSpPr>
          <p:cNvPr id="19" name="Rounded Rectangle 18"/>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20" name="TextBox 19"/>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23658368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Rounded Rectangle 5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612000" y="2476501"/>
            <a:ext cx="7920000" cy="857279"/>
          </a:xfrm>
          <a:prstGeom prst="rect">
            <a:avLst/>
          </a:prstGeom>
        </p:spPr>
      </p:pic>
      <p:sp>
        <p:nvSpPr>
          <p:cNvPr id="28" name="Delay 46"/>
          <p:cNvSpPr/>
          <p:nvPr/>
        </p:nvSpPr>
        <p:spPr>
          <a:xfrm>
            <a:off x="2617056" y="3253248"/>
            <a:ext cx="3477874" cy="16448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Lst>
            <a:ahLst/>
            <a:cxnLst>
              <a:cxn ang="0">
                <a:pos x="connsiteX0" y="connsiteY0"/>
              </a:cxn>
              <a:cxn ang="0">
                <a:pos x="connsiteX1" y="connsiteY1"/>
              </a:cxn>
            </a:cxnLst>
            <a:rect l="l" t="t" r="r" b="b"/>
            <a:pathLst>
              <a:path w="2281605" h="2157668">
                <a:moveTo>
                  <a:pt x="2281605" y="0"/>
                </a:moveTo>
                <a:cubicBezTo>
                  <a:pt x="2277166" y="831671"/>
                  <a:pt x="1695761" y="2158952"/>
                  <a:pt x="0" y="2157668"/>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grpSp>
        <p:nvGrpSpPr>
          <p:cNvPr id="15" name="Group 14"/>
          <p:cNvGrpSpPr/>
          <p:nvPr/>
        </p:nvGrpSpPr>
        <p:grpSpPr>
          <a:xfrm>
            <a:off x="2369989" y="3463278"/>
            <a:ext cx="389942" cy="2865022"/>
            <a:chOff x="2369989" y="3463278"/>
            <a:chExt cx="389942" cy="3079268"/>
          </a:xfrm>
        </p:grpSpPr>
        <p:sp>
          <p:nvSpPr>
            <p:cNvPr id="29" name="Delay 46"/>
            <p:cNvSpPr/>
            <p:nvPr/>
          </p:nvSpPr>
          <p:spPr>
            <a:xfrm>
              <a:off x="2369989" y="3463278"/>
              <a:ext cx="372084" cy="153963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13317 w 756146"/>
                <a:gd name="connsiteY0" fmla="*/ 553600 h 819613"/>
                <a:gd name="connsiteX1" fmla="*/ 0 w 756146"/>
                <a:gd name="connsiteY1" fmla="*/ 0 h 819613"/>
                <a:gd name="connsiteX0" fmla="*/ 49496 w 713617"/>
                <a:gd name="connsiteY0" fmla="*/ 553600 h 553600"/>
                <a:gd name="connsiteX1" fmla="*/ 36179 w 713617"/>
                <a:gd name="connsiteY1" fmla="*/ 0 h 553600"/>
                <a:gd name="connsiteX0" fmla="*/ 127589 w 182952"/>
                <a:gd name="connsiteY0" fmla="*/ 553600 h 553600"/>
                <a:gd name="connsiteX1" fmla="*/ 114272 w 182952"/>
                <a:gd name="connsiteY1" fmla="*/ 0 h 553600"/>
                <a:gd name="connsiteX0" fmla="*/ 139913 w 139913"/>
                <a:gd name="connsiteY0" fmla="*/ 2019600 h 2019600"/>
                <a:gd name="connsiteX1" fmla="*/ 51611 w 139913"/>
                <a:gd name="connsiteY1" fmla="*/ 0 h 2019600"/>
                <a:gd name="connsiteX0" fmla="*/ 223489 w 223489"/>
                <a:gd name="connsiteY0" fmla="*/ 2019600 h 2019600"/>
                <a:gd name="connsiteX1" fmla="*/ 135187 w 223489"/>
                <a:gd name="connsiteY1" fmla="*/ 0 h 2019600"/>
                <a:gd name="connsiteX0" fmla="*/ 181133 w 260783"/>
                <a:gd name="connsiteY0" fmla="*/ 2019600 h 2019600"/>
                <a:gd name="connsiteX1" fmla="*/ 92831 w 260783"/>
                <a:gd name="connsiteY1" fmla="*/ 0 h 2019600"/>
                <a:gd name="connsiteX0" fmla="*/ 157388 w 244100"/>
                <a:gd name="connsiteY0" fmla="*/ 2019600 h 2019600"/>
                <a:gd name="connsiteX1" fmla="*/ 69086 w 244100"/>
                <a:gd name="connsiteY1" fmla="*/ 0 h 2019600"/>
              </a:gdLst>
              <a:ahLst/>
              <a:cxnLst>
                <a:cxn ang="0">
                  <a:pos x="connsiteX0" y="connsiteY0"/>
                </a:cxn>
                <a:cxn ang="0">
                  <a:pos x="connsiteX1" y="connsiteY1"/>
                </a:cxn>
              </a:cxnLst>
              <a:rect l="l" t="t" r="r" b="b"/>
              <a:pathLst>
                <a:path w="244100" h="2019600">
                  <a:moveTo>
                    <a:pt x="157388" y="2019600"/>
                  </a:moveTo>
                  <a:cubicBezTo>
                    <a:pt x="-363612" y="1801748"/>
                    <a:pt x="623413" y="1284"/>
                    <a:pt x="69086" y="0"/>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3" name="Delay 46"/>
            <p:cNvSpPr/>
            <p:nvPr/>
          </p:nvSpPr>
          <p:spPr>
            <a:xfrm flipV="1">
              <a:off x="2387847" y="5002911"/>
              <a:ext cx="372084" cy="153963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13317 w 756146"/>
                <a:gd name="connsiteY0" fmla="*/ 553600 h 819613"/>
                <a:gd name="connsiteX1" fmla="*/ 0 w 756146"/>
                <a:gd name="connsiteY1" fmla="*/ 0 h 819613"/>
                <a:gd name="connsiteX0" fmla="*/ 49496 w 713617"/>
                <a:gd name="connsiteY0" fmla="*/ 553600 h 553600"/>
                <a:gd name="connsiteX1" fmla="*/ 36179 w 713617"/>
                <a:gd name="connsiteY1" fmla="*/ 0 h 553600"/>
                <a:gd name="connsiteX0" fmla="*/ 127589 w 182952"/>
                <a:gd name="connsiteY0" fmla="*/ 553600 h 553600"/>
                <a:gd name="connsiteX1" fmla="*/ 114272 w 182952"/>
                <a:gd name="connsiteY1" fmla="*/ 0 h 553600"/>
                <a:gd name="connsiteX0" fmla="*/ 139913 w 139913"/>
                <a:gd name="connsiteY0" fmla="*/ 2019600 h 2019600"/>
                <a:gd name="connsiteX1" fmla="*/ 51611 w 139913"/>
                <a:gd name="connsiteY1" fmla="*/ 0 h 2019600"/>
                <a:gd name="connsiteX0" fmla="*/ 223489 w 223489"/>
                <a:gd name="connsiteY0" fmla="*/ 2019600 h 2019600"/>
                <a:gd name="connsiteX1" fmla="*/ 135187 w 223489"/>
                <a:gd name="connsiteY1" fmla="*/ 0 h 2019600"/>
                <a:gd name="connsiteX0" fmla="*/ 181133 w 260783"/>
                <a:gd name="connsiteY0" fmla="*/ 2019600 h 2019600"/>
                <a:gd name="connsiteX1" fmla="*/ 92831 w 260783"/>
                <a:gd name="connsiteY1" fmla="*/ 0 h 2019600"/>
                <a:gd name="connsiteX0" fmla="*/ 157388 w 244100"/>
                <a:gd name="connsiteY0" fmla="*/ 2019600 h 2019600"/>
                <a:gd name="connsiteX1" fmla="*/ 69086 w 244100"/>
                <a:gd name="connsiteY1" fmla="*/ 0 h 2019600"/>
              </a:gdLst>
              <a:ahLst/>
              <a:cxnLst>
                <a:cxn ang="0">
                  <a:pos x="connsiteX0" y="connsiteY0"/>
                </a:cxn>
                <a:cxn ang="0">
                  <a:pos x="connsiteX1" y="connsiteY1"/>
                </a:cxn>
              </a:cxnLst>
              <a:rect l="l" t="t" r="r" b="b"/>
              <a:pathLst>
                <a:path w="244100" h="2019600">
                  <a:moveTo>
                    <a:pt x="157388" y="2019600"/>
                  </a:moveTo>
                  <a:cubicBezTo>
                    <a:pt x="-363612" y="1801748"/>
                    <a:pt x="623413" y="1284"/>
                    <a:pt x="69086" y="0"/>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35" name="Oval 34"/>
          <p:cNvSpPr/>
          <p:nvPr/>
        </p:nvSpPr>
        <p:spPr>
          <a:xfrm>
            <a:off x="587903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ounded Rectangle 2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32" name="TextBox 31"/>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11988787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ie 55"/>
          <p:cNvSpPr/>
          <p:nvPr/>
        </p:nvSpPr>
        <p:spPr>
          <a:xfrm>
            <a:off x="2271109" y="3475982"/>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7" name="Straight Connector 56"/>
          <p:cNvCxnSpPr/>
          <p:nvPr/>
        </p:nvCxnSpPr>
        <p:spPr>
          <a:xfrm>
            <a:off x="2883109"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883109"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Arc 59"/>
          <p:cNvSpPr/>
          <p:nvPr/>
        </p:nvSpPr>
        <p:spPr>
          <a:xfrm>
            <a:off x="2260430"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V="1">
            <a:off x="2883109"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569684"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3731609"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911430"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3209755"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what is the cross section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8" name="Rounded Rectangle 6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9" name="Picture 68"/>
          <p:cNvPicPr>
            <a:picLocks noChangeAspect="1"/>
          </p:cNvPicPr>
          <p:nvPr/>
        </p:nvPicPr>
        <p:blipFill>
          <a:blip r:embed="rId2"/>
          <a:stretch>
            <a:fillRect/>
          </a:stretch>
        </p:blipFill>
        <p:spPr>
          <a:xfrm>
            <a:off x="612000" y="2476501"/>
            <a:ext cx="7920000" cy="857279"/>
          </a:xfrm>
          <a:prstGeom prst="rect">
            <a:avLst/>
          </a:prstGeom>
        </p:spPr>
      </p:pic>
      <p:sp>
        <p:nvSpPr>
          <p:cNvPr id="92" name="Oval 91"/>
          <p:cNvSpPr/>
          <p:nvPr/>
        </p:nvSpPr>
        <p:spPr>
          <a:xfrm>
            <a:off x="5532955"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6" name="Delay 46"/>
          <p:cNvSpPr/>
          <p:nvPr/>
        </p:nvSpPr>
        <p:spPr>
          <a:xfrm>
            <a:off x="2617056" y="3253248"/>
            <a:ext cx="3136044" cy="16448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Lst>
            <a:ahLst/>
            <a:cxnLst>
              <a:cxn ang="0">
                <a:pos x="connsiteX0" y="connsiteY0"/>
              </a:cxn>
              <a:cxn ang="0">
                <a:pos x="connsiteX1" y="connsiteY1"/>
              </a:cxn>
            </a:cxnLst>
            <a:rect l="l" t="t" r="r" b="b"/>
            <a:pathLst>
              <a:path w="2281605" h="2157668">
                <a:moveTo>
                  <a:pt x="2281605" y="0"/>
                </a:moveTo>
                <a:cubicBezTo>
                  <a:pt x="2277166" y="831671"/>
                  <a:pt x="1695761" y="2158952"/>
                  <a:pt x="0" y="2157668"/>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2" name="TextBox 31"/>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23658368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ie 55"/>
          <p:cNvSpPr/>
          <p:nvPr/>
        </p:nvSpPr>
        <p:spPr>
          <a:xfrm>
            <a:off x="2271109" y="3475982"/>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7" name="Straight Connector 56"/>
          <p:cNvCxnSpPr/>
          <p:nvPr/>
        </p:nvCxnSpPr>
        <p:spPr>
          <a:xfrm>
            <a:off x="2883109"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883109"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Arc 59"/>
          <p:cNvSpPr/>
          <p:nvPr/>
        </p:nvSpPr>
        <p:spPr>
          <a:xfrm>
            <a:off x="2260430"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V="1">
            <a:off x="2883109"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569684"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3731609"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911430"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3209755"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8" name="Rounded Rectangle 6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9" name="Picture 68"/>
          <p:cNvPicPr>
            <a:picLocks noChangeAspect="1"/>
          </p:cNvPicPr>
          <p:nvPr/>
        </p:nvPicPr>
        <p:blipFill>
          <a:blip r:embed="rId2"/>
          <a:stretch>
            <a:fillRect/>
          </a:stretch>
        </p:blipFill>
        <p:spPr>
          <a:xfrm>
            <a:off x="612000" y="2476501"/>
            <a:ext cx="7920000" cy="857279"/>
          </a:xfrm>
          <a:prstGeom prst="rect">
            <a:avLst/>
          </a:prstGeom>
        </p:spPr>
      </p:pic>
      <p:sp>
        <p:nvSpPr>
          <p:cNvPr id="92"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33" name="TextBox 32"/>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2803652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3" name="Group 92"/>
          <p:cNvGrpSpPr/>
          <p:nvPr/>
        </p:nvGrpSpPr>
        <p:grpSpPr>
          <a:xfrm>
            <a:off x="-99908" y="2525441"/>
            <a:ext cx="2561994" cy="3662127"/>
            <a:chOff x="-99908" y="2525441"/>
            <a:chExt cx="2561994" cy="3662127"/>
          </a:xfrm>
        </p:grpSpPr>
        <p:sp>
          <p:nvSpPr>
            <p:cNvPr id="94" name="Pie 9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5" name="Straight Connector 94"/>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97" name="Arc 9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8" name="Straight Connector 97"/>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4"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5" name="TextBox 104"/>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06" name="Straight Arrow Connector 10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163" name="Rounded Rectangle 16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167" name="Rounded Rectangle 16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Technique developed in late 1980’s</a:t>
            </a:r>
          </a:p>
          <a:p>
            <a:r>
              <a:rPr lang="en-US" dirty="0" smtClean="0">
                <a:solidFill>
                  <a:schemeClr val="tx1"/>
                </a:solidFill>
              </a:rPr>
              <a:t>Fink, </a:t>
            </a:r>
            <a:r>
              <a:rPr lang="en-US" dirty="0" err="1" smtClean="0">
                <a:solidFill>
                  <a:schemeClr val="tx1"/>
                </a:solidFill>
              </a:rPr>
              <a:t>Sawatzky</a:t>
            </a:r>
            <a:r>
              <a:rPr lang="en-US" dirty="0" smtClean="0">
                <a:solidFill>
                  <a:schemeClr val="tx1"/>
                </a:solidFill>
              </a:rPr>
              <a:t>, </a:t>
            </a:r>
            <a:r>
              <a:rPr lang="en-US" dirty="0" err="1" smtClean="0">
                <a:solidFill>
                  <a:schemeClr val="tx1"/>
                </a:solidFill>
              </a:rPr>
              <a:t>Fuggle</a:t>
            </a:r>
            <a:endParaRPr lang="en-US" dirty="0" smtClean="0">
              <a:solidFill>
                <a:schemeClr val="tx1"/>
              </a:solidFill>
            </a:endParaRPr>
          </a:p>
          <a:p>
            <a:r>
              <a:rPr lang="en-US" dirty="0" err="1" smtClean="0">
                <a:solidFill>
                  <a:schemeClr val="tx1"/>
                </a:solidFill>
              </a:rPr>
              <a:t>Thole</a:t>
            </a:r>
            <a:r>
              <a:rPr lang="en-US" dirty="0" smtClean="0">
                <a:solidFill>
                  <a:schemeClr val="tx1"/>
                </a:solidFill>
              </a:rPr>
              <a:t>, van der </a:t>
            </a:r>
            <a:r>
              <a:rPr lang="en-US" dirty="0" err="1" smtClean="0">
                <a:solidFill>
                  <a:schemeClr val="tx1"/>
                </a:solidFill>
              </a:rPr>
              <a:t>Laan</a:t>
            </a:r>
            <a:endParaRPr lang="en-US" dirty="0" smtClean="0">
              <a:solidFill>
                <a:schemeClr val="tx1"/>
              </a:solidFill>
            </a:endParaRPr>
          </a:p>
          <a:p>
            <a:r>
              <a:rPr lang="en-US" dirty="0" smtClean="0">
                <a:solidFill>
                  <a:schemeClr val="tx1"/>
                </a:solidFill>
              </a:rPr>
              <a:t>Chen, </a:t>
            </a:r>
            <a:r>
              <a:rPr lang="en-US" dirty="0" err="1" smtClean="0">
                <a:solidFill>
                  <a:schemeClr val="tx1"/>
                </a:solidFill>
              </a:rPr>
              <a:t>Sette</a:t>
            </a:r>
            <a:endParaRPr lang="en-US" dirty="0" smtClean="0">
              <a:solidFill>
                <a:schemeClr val="tx1"/>
              </a:solidFill>
            </a:endParaRPr>
          </a:p>
        </p:txBody>
      </p:sp>
    </p:spTree>
    <p:extLst>
      <p:ext uri="{BB962C8B-B14F-4D97-AF65-F5344CB8AC3E}">
        <p14:creationId xmlns:p14="http://schemas.microsoft.com/office/powerpoint/2010/main" val="30121291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a:off x="2880845"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880845"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Arc 34"/>
          <p:cNvSpPr/>
          <p:nvPr/>
        </p:nvSpPr>
        <p:spPr>
          <a:xfrm>
            <a:off x="2258166"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Arrow Connector 36"/>
          <p:cNvCxnSpPr/>
          <p:nvPr/>
        </p:nvCxnSpPr>
        <p:spPr>
          <a:xfrm flipV="1">
            <a:off x="3567420"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729345"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3909166"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3207491"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9" name="Delay 46"/>
          <p:cNvSpPr/>
          <p:nvPr/>
        </p:nvSpPr>
        <p:spPr>
          <a:xfrm>
            <a:off x="2879691" y="4313699"/>
            <a:ext cx="1136268" cy="62738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30" h="822960">
                <a:moveTo>
                  <a:pt x="386538" y="0"/>
                </a:moveTo>
                <a:cubicBezTo>
                  <a:pt x="318680" y="457573"/>
                  <a:pt x="440231" y="452896"/>
                  <a:pt x="614365" y="535550"/>
                </a:cubicBezTo>
                <a:cubicBezTo>
                  <a:pt x="788499" y="618204"/>
                  <a:pt x="819304" y="817600"/>
                  <a:pt x="519025" y="820775"/>
                </a:cubicBezTo>
                <a:lnTo>
                  <a:pt x="0" y="822960"/>
                </a:lnTo>
                <a:cubicBezTo>
                  <a:pt x="0" y="548640"/>
                  <a:pt x="1663" y="7497"/>
                  <a:pt x="1663" y="7497"/>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6" name="Straight Connector 35"/>
          <p:cNvCxnSpPr/>
          <p:nvPr/>
        </p:nvCxnSpPr>
        <p:spPr>
          <a:xfrm flipV="1">
            <a:off x="2880845"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6"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7" name="Rounded Rectangle 56"/>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8" name="Picture 57"/>
          <p:cNvPicPr>
            <a:picLocks noChangeAspect="1"/>
          </p:cNvPicPr>
          <p:nvPr/>
        </p:nvPicPr>
        <p:blipFill>
          <a:blip r:embed="rId2"/>
          <a:stretch>
            <a:fillRect/>
          </a:stretch>
        </p:blipFill>
        <p:spPr>
          <a:xfrm>
            <a:off x="612000" y="2476501"/>
            <a:ext cx="7920000" cy="857279"/>
          </a:xfrm>
          <a:prstGeom prst="rect">
            <a:avLst/>
          </a:prstGeom>
        </p:spPr>
      </p:pic>
      <p:sp>
        <p:nvSpPr>
          <p:cNvPr id="60"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41" name="TextBox 40"/>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15371450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V="1">
            <a:off x="3569749"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5" name="Straight Arrow Connector 5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6"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7" name="Rounded Rectangle 56"/>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8" name="Picture 57"/>
          <p:cNvPicPr>
            <a:picLocks noChangeAspect="1"/>
          </p:cNvPicPr>
          <p:nvPr/>
        </p:nvPicPr>
        <p:blipFill>
          <a:blip r:embed="rId2"/>
          <a:stretch>
            <a:fillRect/>
          </a:stretch>
        </p:blipFill>
        <p:spPr>
          <a:xfrm>
            <a:off x="612000" y="2476501"/>
            <a:ext cx="7920000" cy="857279"/>
          </a:xfrm>
          <a:prstGeom prst="rect">
            <a:avLst/>
          </a:prstGeom>
        </p:spPr>
      </p:pic>
      <p:sp>
        <p:nvSpPr>
          <p:cNvPr id="60"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33" name="TextBox 32"/>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23658368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9"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2" name="Rounded Rectangle 31"/>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33" name="Picture 32"/>
          <p:cNvPicPr>
            <a:picLocks noChangeAspect="1"/>
          </p:cNvPicPr>
          <p:nvPr/>
        </p:nvPicPr>
        <p:blipFill>
          <a:blip r:embed="rId2"/>
          <a:stretch>
            <a:fillRect/>
          </a:stretch>
        </p:blipFill>
        <p:spPr>
          <a:xfrm>
            <a:off x="612000" y="2476501"/>
            <a:ext cx="7920000" cy="857279"/>
          </a:xfrm>
          <a:prstGeom prst="rect">
            <a:avLst/>
          </a:prstGeom>
        </p:spPr>
      </p:pic>
      <p:sp>
        <p:nvSpPr>
          <p:cNvPr id="34"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ounded Rectangle 3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36" name="TextBox 35"/>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21968492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82355" y="3334323"/>
            <a:ext cx="1813272" cy="2993977"/>
            <a:chOff x="3913192" y="2983724"/>
            <a:chExt cx="1813272" cy="2993977"/>
          </a:xfrm>
        </p:grpSpPr>
        <p:cxnSp>
          <p:nvCxnSpPr>
            <p:cNvPr id="29" name="Straight Connector 28"/>
            <p:cNvCxnSpPr/>
            <p:nvPr/>
          </p:nvCxnSpPr>
          <p:spPr>
            <a:xfrm>
              <a:off x="4535871"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35871"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p:cNvSpPr/>
            <p:nvPr/>
          </p:nvSpPr>
          <p:spPr>
            <a:xfrm>
              <a:off x="3913192"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V="1">
              <a:off x="5222446"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384371"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564192"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01746"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43492"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862517"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0" name="Delay 46"/>
            <p:cNvSpPr/>
            <p:nvPr/>
          </p:nvSpPr>
          <p:spPr>
            <a:xfrm>
              <a:off x="4535872" y="4079812"/>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1" name="Straight Connector 40"/>
            <p:cNvCxnSpPr/>
            <p:nvPr/>
          </p:nvCxnSpPr>
          <p:spPr>
            <a:xfrm flipV="1">
              <a:off x="4535871"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781501"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flipV="1">
            <a:off x="5170909" y="4547378"/>
            <a:ext cx="0" cy="53340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5" name="Rounded Rectangle 4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6" name="Picture 45"/>
          <p:cNvPicPr>
            <a:picLocks noChangeAspect="1"/>
          </p:cNvPicPr>
          <p:nvPr/>
        </p:nvPicPr>
        <p:blipFill>
          <a:blip r:embed="rId2"/>
          <a:stretch>
            <a:fillRect/>
          </a:stretch>
        </p:blipFill>
        <p:spPr>
          <a:xfrm>
            <a:off x="612000" y="2476501"/>
            <a:ext cx="7920000" cy="857279"/>
          </a:xfrm>
          <a:prstGeom prst="rect">
            <a:avLst/>
          </a:prstGeom>
        </p:spPr>
      </p:pic>
      <p:sp>
        <p:nvSpPr>
          <p:cNvPr id="49" name="Oval 48"/>
          <p:cNvSpPr/>
          <p:nvPr/>
        </p:nvSpPr>
        <p:spPr>
          <a:xfrm>
            <a:off x="333575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Delay 46"/>
          <p:cNvSpPr/>
          <p:nvPr/>
        </p:nvSpPr>
        <p:spPr>
          <a:xfrm flipH="1">
            <a:off x="3535572" y="3253248"/>
            <a:ext cx="1061827" cy="168934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1605 w 2281605"/>
              <a:gd name="connsiteY0" fmla="*/ 0 h 2157668"/>
              <a:gd name="connsiteX1" fmla="*/ 2088933 w 2281605"/>
              <a:gd name="connsiteY1" fmla="*/ 880246 h 2157668"/>
              <a:gd name="connsiteX2" fmla="*/ 0 w 2281605"/>
              <a:gd name="connsiteY2" fmla="*/ 2157668 h 2157668"/>
              <a:gd name="connsiteX0" fmla="*/ 2281605 w 2281605"/>
              <a:gd name="connsiteY0" fmla="*/ 0 h 2157668"/>
              <a:gd name="connsiteX1" fmla="*/ 1694504 w 2281605"/>
              <a:gd name="connsiteY1" fmla="*/ 647018 h 2157668"/>
              <a:gd name="connsiteX2" fmla="*/ 0 w 2281605"/>
              <a:gd name="connsiteY2" fmla="*/ 2157668 h 2157668"/>
              <a:gd name="connsiteX0" fmla="*/ 2281605 w 2281605"/>
              <a:gd name="connsiteY0" fmla="*/ 0 h 2157668"/>
              <a:gd name="connsiteX1" fmla="*/ 1694504 w 2281605"/>
              <a:gd name="connsiteY1" fmla="*/ 647018 h 2157668"/>
              <a:gd name="connsiteX2" fmla="*/ 0 w 2281605"/>
              <a:gd name="connsiteY2" fmla="*/ 2157668 h 2157668"/>
              <a:gd name="connsiteX0" fmla="*/ 999712 w 999712"/>
              <a:gd name="connsiteY0" fmla="*/ 0 h 2215975"/>
              <a:gd name="connsiteX1" fmla="*/ 412611 w 999712"/>
              <a:gd name="connsiteY1" fmla="*/ 647018 h 2215975"/>
              <a:gd name="connsiteX2" fmla="*/ 0 w 999712"/>
              <a:gd name="connsiteY2" fmla="*/ 2215975 h 2215975"/>
              <a:gd name="connsiteX0" fmla="*/ 1098693 w 1098693"/>
              <a:gd name="connsiteY0" fmla="*/ 0 h 2215975"/>
              <a:gd name="connsiteX1" fmla="*/ 511592 w 1098693"/>
              <a:gd name="connsiteY1" fmla="*/ 647018 h 2215975"/>
              <a:gd name="connsiteX2" fmla="*/ 98981 w 1098693"/>
              <a:gd name="connsiteY2" fmla="*/ 2215975 h 2215975"/>
              <a:gd name="connsiteX0" fmla="*/ 1088262 w 1088262"/>
              <a:gd name="connsiteY0" fmla="*/ 0 h 2215975"/>
              <a:gd name="connsiteX1" fmla="*/ 599768 w 1088262"/>
              <a:gd name="connsiteY1" fmla="*/ 846928 h 2215975"/>
              <a:gd name="connsiteX2" fmla="*/ 88550 w 1088262"/>
              <a:gd name="connsiteY2" fmla="*/ 2215975 h 2215975"/>
              <a:gd name="connsiteX0" fmla="*/ 1088262 w 1088262"/>
              <a:gd name="connsiteY0" fmla="*/ 0 h 2215975"/>
              <a:gd name="connsiteX1" fmla="*/ 599768 w 1088262"/>
              <a:gd name="connsiteY1" fmla="*/ 846928 h 2215975"/>
              <a:gd name="connsiteX2" fmla="*/ 88550 w 1088262"/>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999712 w 999712"/>
              <a:gd name="connsiteY0" fmla="*/ 0 h 2215975"/>
              <a:gd name="connsiteX1" fmla="*/ 0 w 999712"/>
              <a:gd name="connsiteY1" fmla="*/ 2215975 h 2215975"/>
              <a:gd name="connsiteX0" fmla="*/ 1085510 w 1085510"/>
              <a:gd name="connsiteY0" fmla="*/ 0 h 2215975"/>
              <a:gd name="connsiteX1" fmla="*/ 85798 w 1085510"/>
              <a:gd name="connsiteY1" fmla="*/ 2215975 h 2215975"/>
              <a:gd name="connsiteX0" fmla="*/ 1069365 w 1069365"/>
              <a:gd name="connsiteY0" fmla="*/ 0 h 2215975"/>
              <a:gd name="connsiteX1" fmla="*/ 69653 w 1069365"/>
              <a:gd name="connsiteY1" fmla="*/ 2215975 h 2215975"/>
              <a:gd name="connsiteX0" fmla="*/ 1164643 w 1164643"/>
              <a:gd name="connsiteY0" fmla="*/ 0 h 2215975"/>
              <a:gd name="connsiteX1" fmla="*/ 164931 w 1164643"/>
              <a:gd name="connsiteY1" fmla="*/ 2215975 h 2215975"/>
            </a:gdLst>
            <a:ahLst/>
            <a:cxnLst>
              <a:cxn ang="0">
                <a:pos x="connsiteX0" y="connsiteY0"/>
              </a:cxn>
              <a:cxn ang="0">
                <a:pos x="connsiteX1" y="connsiteY1"/>
              </a:cxn>
            </a:cxnLst>
            <a:rect l="l" t="t" r="r" b="b"/>
            <a:pathLst>
              <a:path w="1164643" h="2215975">
                <a:moveTo>
                  <a:pt x="1164643" y="0"/>
                </a:moveTo>
                <a:cubicBezTo>
                  <a:pt x="1162031" y="1738204"/>
                  <a:pt x="-522707" y="-146945"/>
                  <a:pt x="164931" y="2215975"/>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2" name="Delay 46"/>
          <p:cNvSpPr/>
          <p:nvPr/>
        </p:nvSpPr>
        <p:spPr>
          <a:xfrm rot="11803010">
            <a:off x="3219997" y="496896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7" name="Rounded Rectangle 46"/>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48" name="TextBox 47"/>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428268844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82355" y="3334323"/>
            <a:ext cx="1813272" cy="2993977"/>
            <a:chOff x="3913192" y="2983724"/>
            <a:chExt cx="1813272" cy="2993977"/>
          </a:xfrm>
        </p:grpSpPr>
        <p:cxnSp>
          <p:nvCxnSpPr>
            <p:cNvPr id="29" name="Straight Connector 28"/>
            <p:cNvCxnSpPr/>
            <p:nvPr/>
          </p:nvCxnSpPr>
          <p:spPr>
            <a:xfrm>
              <a:off x="4535871"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35871"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p:cNvSpPr/>
            <p:nvPr/>
          </p:nvSpPr>
          <p:spPr>
            <a:xfrm>
              <a:off x="3913192"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V="1">
              <a:off x="5222446"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384371"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564192"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01746"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43492"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862517"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0" name="Delay 46"/>
            <p:cNvSpPr/>
            <p:nvPr/>
          </p:nvSpPr>
          <p:spPr>
            <a:xfrm>
              <a:off x="4535872" y="4079812"/>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1" name="Straight Connector 40"/>
            <p:cNvCxnSpPr/>
            <p:nvPr/>
          </p:nvCxnSpPr>
          <p:spPr>
            <a:xfrm flipV="1">
              <a:off x="4535871"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781501"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flipV="1">
            <a:off x="5170909" y="4547378"/>
            <a:ext cx="0" cy="53340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9" name="Delay 46"/>
          <p:cNvSpPr/>
          <p:nvPr/>
        </p:nvSpPr>
        <p:spPr>
          <a:xfrm rot="11803010">
            <a:off x="3219997" y="496896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60" name="Rounded Rectangle 59"/>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1" name="Picture 60"/>
          <p:cNvPicPr>
            <a:picLocks noChangeAspect="1"/>
          </p:cNvPicPr>
          <p:nvPr/>
        </p:nvPicPr>
        <p:blipFill>
          <a:blip r:embed="rId2"/>
          <a:stretch>
            <a:fillRect/>
          </a:stretch>
        </p:blipFill>
        <p:spPr>
          <a:xfrm>
            <a:off x="612000" y="2476501"/>
            <a:ext cx="7920000" cy="857279"/>
          </a:xfrm>
          <a:prstGeom prst="rect">
            <a:avLst/>
          </a:prstGeom>
        </p:spPr>
      </p:pic>
      <p:sp>
        <p:nvSpPr>
          <p:cNvPr id="62" name="Oval 61"/>
          <p:cNvSpPr/>
          <p:nvPr/>
        </p:nvSpPr>
        <p:spPr>
          <a:xfrm>
            <a:off x="296852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p:cNvSpPr/>
          <p:nvPr/>
        </p:nvSpPr>
        <p:spPr>
          <a:xfrm>
            <a:off x="6510348" y="2530475"/>
            <a:ext cx="2138351"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3" name="Rounded Rectangle 6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65" name="TextBox 64"/>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295939520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Rounded Rectangle 5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9" name="Picture 58"/>
          <p:cNvPicPr>
            <a:picLocks noChangeAspect="1"/>
          </p:cNvPicPr>
          <p:nvPr/>
        </p:nvPicPr>
        <p:blipFill>
          <a:blip r:embed="rId2"/>
          <a:stretch>
            <a:fillRect/>
          </a:stretch>
        </p:blipFill>
        <p:spPr>
          <a:xfrm>
            <a:off x="612000" y="2476501"/>
            <a:ext cx="7920000" cy="857279"/>
          </a:xfrm>
          <a:prstGeom prst="rect">
            <a:avLst/>
          </a:prstGeom>
        </p:spPr>
      </p:pic>
      <p:sp>
        <p:nvSpPr>
          <p:cNvPr id="2" name="Explosion 1 1"/>
          <p:cNvSpPr/>
          <p:nvPr/>
        </p:nvSpPr>
        <p:spPr>
          <a:xfrm>
            <a:off x="3429000" y="2374901"/>
            <a:ext cx="2565400" cy="1269604"/>
          </a:xfrm>
          <a:prstGeom prst="irregularSeal1">
            <a:avLst/>
          </a:prstGeom>
          <a:gradFill flip="none" rotWithShape="1">
            <a:gsLst>
              <a:gs pos="0">
                <a:srgbClr val="FF0000"/>
              </a:gs>
              <a:gs pos="100000">
                <a:srgbClr val="008000"/>
              </a:gs>
              <a:gs pos="50000">
                <a:srgbClr val="FFFF00"/>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28994" y="2466976"/>
            <a:ext cx="1971764" cy="861774"/>
          </a:xfrm>
          <a:prstGeom prst="rect">
            <a:avLst/>
          </a:prstGeom>
          <a:noFill/>
        </p:spPr>
        <p:txBody>
          <a:bodyPr wrap="none" lIns="91440" tIns="45720" rIns="91440" bIns="45720">
            <a:spAutoFit/>
          </a:bodyPr>
          <a:lstStyle/>
          <a:p>
            <a:pPr algn="ctr"/>
            <a:r>
              <a:rPr lang="en-US" sz="5000" b="1" cap="none" spc="0" dirty="0" smtClean="0">
                <a:ln w="12700">
                  <a:solidFill>
                    <a:srgbClr val="FF0000"/>
                  </a:solidFill>
                  <a:prstDash val="solid"/>
                </a:ln>
                <a:solidFill>
                  <a:schemeClr val="bg1"/>
                </a:solidFill>
                <a:effectLst>
                  <a:outerShdw blurRad="41275" dist="20320" dir="1800000" algn="tl" rotWithShape="0">
                    <a:srgbClr val="000000">
                      <a:alpha val="40000"/>
                    </a:srgbClr>
                  </a:outerShdw>
                </a:effectLst>
              </a:rPr>
              <a:t>BOOM</a:t>
            </a:r>
            <a:endParaRPr lang="en-US" sz="5000" b="1" cap="none" spc="0" dirty="0">
              <a:ln w="12700">
                <a:solidFill>
                  <a:srgbClr val="FF0000"/>
                </a:solidFill>
                <a:prstDash val="solid"/>
              </a:ln>
              <a:solidFill>
                <a:schemeClr val="bg1"/>
              </a:solidFill>
              <a:effectLst>
                <a:outerShdw blurRad="41275" dist="20320" dir="1800000" algn="tl" rotWithShape="0">
                  <a:srgbClr val="000000">
                    <a:alpha val="40000"/>
                  </a:srgbClr>
                </a:outerShdw>
              </a:effectLst>
            </a:endParaRPr>
          </a:p>
        </p:txBody>
      </p:sp>
      <p:sp>
        <p:nvSpPr>
          <p:cNvPr id="62" name="Delay 46"/>
          <p:cNvSpPr/>
          <p:nvPr/>
        </p:nvSpPr>
        <p:spPr>
          <a:xfrm flipH="1">
            <a:off x="2183251" y="5069737"/>
            <a:ext cx="4670943" cy="17675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w="25400">
            <a:tailEnd type="arrow" w="lg" len="lg"/>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35" name="Rounded Rectangle 3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36" name="TextBox 35"/>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17416247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Rounded Rectangle 5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9" name="Picture 58"/>
          <p:cNvPicPr>
            <a:picLocks noChangeAspect="1"/>
          </p:cNvPicPr>
          <p:nvPr/>
        </p:nvPicPr>
        <p:blipFill>
          <a:blip r:embed="rId2"/>
          <a:stretch>
            <a:fillRect/>
          </a:stretch>
        </p:blipFill>
        <p:spPr>
          <a:xfrm>
            <a:off x="612000" y="2476501"/>
            <a:ext cx="7920000" cy="857279"/>
          </a:xfrm>
          <a:prstGeom prst="rect">
            <a:avLst/>
          </a:prstGeom>
        </p:spPr>
      </p:pic>
      <p:sp>
        <p:nvSpPr>
          <p:cNvPr id="62" name="Delay 46"/>
          <p:cNvSpPr/>
          <p:nvPr/>
        </p:nvSpPr>
        <p:spPr>
          <a:xfrm flipH="1">
            <a:off x="2183251" y="5069737"/>
            <a:ext cx="4670943" cy="17675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w="25400">
            <a:tailEnd type="arrow" w="lg" len="lg"/>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10" name="Rectangle 9"/>
          <p:cNvSpPr/>
          <p:nvPr/>
        </p:nvSpPr>
        <p:spPr>
          <a:xfrm>
            <a:off x="3357512" y="2540081"/>
            <a:ext cx="2600766" cy="72200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076700" y="2646153"/>
            <a:ext cx="1228344" cy="629920"/>
          </a:xfrm>
          <a:prstGeom prst="rect">
            <a:avLst/>
          </a:prstGeom>
        </p:spPr>
      </p:pic>
      <p:pic>
        <p:nvPicPr>
          <p:cNvPr id="13" name="Picture 12"/>
          <p:cNvPicPr>
            <a:picLocks noChangeAspect="1"/>
          </p:cNvPicPr>
          <p:nvPr/>
        </p:nvPicPr>
        <p:blipFill>
          <a:blip r:embed="rId4"/>
          <a:stretch>
            <a:fillRect/>
          </a:stretch>
        </p:blipFill>
        <p:spPr>
          <a:xfrm>
            <a:off x="2649906" y="4344940"/>
            <a:ext cx="3559048" cy="653542"/>
          </a:xfrm>
          <a:prstGeom prst="rect">
            <a:avLst/>
          </a:prstGeom>
        </p:spPr>
      </p:pic>
      <p:sp>
        <p:nvSpPr>
          <p:cNvPr id="36" name="Rounded Rectangle 3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37" name="TextBox 36"/>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355066617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83998" y="3164832"/>
            <a:ext cx="2923400" cy="2532792"/>
            <a:chOff x="5883998" y="3164832"/>
            <a:chExt cx="2923400" cy="2532792"/>
          </a:xfrm>
        </p:grpSpPr>
        <p:pic>
          <p:nvPicPr>
            <p:cNvPr id="26" name="Picture 25"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3998" y="3164832"/>
              <a:ext cx="2923400" cy="2532792"/>
            </a:xfrm>
            <a:prstGeom prst="rect">
              <a:avLst/>
            </a:prstGeom>
          </p:spPr>
        </p:pic>
        <p:sp>
          <p:nvSpPr>
            <p:cNvPr id="2" name="Rectangle 1"/>
            <p:cNvSpPr/>
            <p:nvPr/>
          </p:nvSpPr>
          <p:spPr>
            <a:xfrm>
              <a:off x="5883998" y="3164832"/>
              <a:ext cx="335930" cy="22520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0631" y="869654"/>
            <a:ext cx="2960370" cy="2468880"/>
          </a:xfrm>
          <a:prstGeom prst="rect">
            <a:avLst/>
          </a:prstGeom>
        </p:spPr>
      </p:pic>
      <p:pic>
        <p:nvPicPr>
          <p:cNvPr id="24" name="Picture 23" descr="Haverkort_16.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422" y="3164832"/>
            <a:ext cx="2880360" cy="1737360"/>
          </a:xfrm>
          <a:prstGeom prst="rect">
            <a:avLst/>
          </a:prstGeom>
        </p:spPr>
      </p:pic>
      <p:sp>
        <p:nvSpPr>
          <p:cNvPr id="23" name="Rounded Rectangle 22"/>
          <p:cNvSpPr/>
          <p:nvPr/>
        </p:nvSpPr>
        <p:spPr>
          <a:xfrm>
            <a:off x="5026326" y="1054877"/>
            <a:ext cx="1849349" cy="78503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a:t>
            </a:r>
            <a:endParaRPr lang="en-US" sz="2000"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Rounded Rectangle 20"/>
          <p:cNvSpPr/>
          <p:nvPr/>
        </p:nvSpPr>
        <p:spPr>
          <a:xfrm>
            <a:off x="919220"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endParaRPr lang="en-US" sz="2000" dirty="0">
              <a:solidFill>
                <a:schemeClr val="tx1"/>
              </a:solidFill>
            </a:endParaRPr>
          </a:p>
        </p:txBody>
      </p:sp>
      <p:sp>
        <p:nvSpPr>
          <p:cNvPr id="22" name="Rounded Rectangle 21"/>
          <p:cNvSpPr/>
          <p:nvPr/>
        </p:nvSpPr>
        <p:spPr>
          <a:xfrm>
            <a:off x="6421023"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Final state</a:t>
            </a:r>
            <a:endParaRPr lang="en-US" sz="2000" dirty="0">
              <a:solidFill>
                <a:schemeClr val="tx1"/>
              </a:solidFill>
            </a:endParaRPr>
          </a:p>
        </p:txBody>
      </p:sp>
      <p:sp>
        <p:nvSpPr>
          <p:cNvPr id="27"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8"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4" name="Explosion 1 13"/>
          <p:cNvSpPr/>
          <p:nvPr/>
        </p:nvSpPr>
        <p:spPr>
          <a:xfrm>
            <a:off x="2990631" y="3845012"/>
            <a:ext cx="3333969" cy="1677000"/>
          </a:xfrm>
          <a:prstGeom prst="irregularSeal1">
            <a:avLst/>
          </a:prstGeom>
          <a:gradFill flip="none" rotWithShape="1">
            <a:gsLst>
              <a:gs pos="0">
                <a:srgbClr val="FF0000"/>
              </a:gs>
              <a:gs pos="100000">
                <a:srgbClr val="008000"/>
              </a:gs>
              <a:gs pos="50000">
                <a:srgbClr val="FFFF00"/>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4076701" y="4400602"/>
            <a:ext cx="1228344" cy="629920"/>
          </a:xfrm>
          <a:prstGeom prst="rect">
            <a:avLst/>
          </a:prstGeom>
        </p:spPr>
      </p:pic>
      <p:sp>
        <p:nvSpPr>
          <p:cNvPr id="16" name="Rounded Rectangle 1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305618129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a:t>
            </a:r>
            <a:r>
              <a:rPr lang="en-US" sz="2400" dirty="0" smtClean="0"/>
              <a:t>elations between absorption, elastic- and inelastic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8" name="Rounded Rectangle 5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elastic scattering tensor is related to the absorption by the</a:t>
            </a:r>
            <a:r>
              <a:rPr lang="en-US" sz="2000" dirty="0">
                <a:solidFill>
                  <a:schemeClr val="tx1"/>
                </a:solidFill>
              </a:rPr>
              <a:t> </a:t>
            </a:r>
            <a:r>
              <a:rPr lang="en-US" sz="2000" dirty="0" smtClean="0">
                <a:solidFill>
                  <a:schemeClr val="tx1"/>
                </a:solidFill>
              </a:rPr>
              <a:t>optical theorem (Conservation of energy)</a:t>
            </a:r>
          </a:p>
        </p:txBody>
      </p:sp>
      <p:sp>
        <p:nvSpPr>
          <p:cNvPr id="34" name="Rounded Rectangle 33"/>
          <p:cNvSpPr/>
          <p:nvPr/>
        </p:nvSpPr>
        <p:spPr>
          <a:xfrm>
            <a:off x="925382" y="2694532"/>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Elastic scattering is a limiting case of inelastic scattering:</a:t>
            </a:r>
          </a:p>
          <a:p>
            <a:r>
              <a:rPr lang="en-US" sz="2000" dirty="0" smtClean="0">
                <a:solidFill>
                  <a:schemeClr val="tx1"/>
                </a:solidFill>
              </a:rPr>
              <a:t>If one restricts the inelastic scattering operator </a:t>
            </a:r>
            <a:r>
              <a:rPr lang="en-US" sz="2000" i="1" dirty="0" smtClean="0">
                <a:solidFill>
                  <a:schemeClr val="tx1"/>
                </a:solidFill>
                <a:latin typeface="Times New Roman"/>
                <a:cs typeface="Times New Roman"/>
              </a:rPr>
              <a:t>R</a:t>
            </a:r>
            <a:r>
              <a:rPr lang="en-US" sz="2000" dirty="0" smtClean="0">
                <a:solidFill>
                  <a:schemeClr val="tx1"/>
                </a:solidFill>
              </a:rPr>
              <a:t> to the ground-state one describes the elastic scattering</a:t>
            </a:r>
          </a:p>
        </p:txBody>
      </p:sp>
      <p:sp>
        <p:nvSpPr>
          <p:cNvPr id="35" name="Rounded Rectangle 34"/>
          <p:cNvSpPr/>
          <p:nvPr/>
        </p:nvSpPr>
        <p:spPr>
          <a:xfrm>
            <a:off x="925382" y="4660484"/>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the description of magnetic excitations:</a:t>
            </a:r>
          </a:p>
          <a:p>
            <a:r>
              <a:rPr lang="en-US" sz="2000" dirty="0" smtClean="0">
                <a:solidFill>
                  <a:schemeClr val="tx1"/>
                </a:solidFill>
              </a:rPr>
              <a:t>Expand the scattering operator on spin operators</a:t>
            </a:r>
          </a:p>
        </p:txBody>
      </p:sp>
      <p:sp>
        <p:nvSpPr>
          <p:cNvPr id="37" name="Rounded Rectangle 36"/>
          <p:cNvSpPr/>
          <p:nvPr/>
        </p:nvSpPr>
        <p:spPr>
          <a:xfrm>
            <a:off x="6584550" y="1976702"/>
            <a:ext cx="1787664"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800" i="1" dirty="0">
              <a:solidFill>
                <a:schemeClr val="tx1"/>
              </a:solidFill>
              <a:latin typeface="Symbol" charset="2"/>
              <a:cs typeface="Symbol" charset="2"/>
            </a:endParaRPr>
          </a:p>
        </p:txBody>
      </p:sp>
      <p:sp>
        <p:nvSpPr>
          <p:cNvPr id="38" name="Rounded Rectangle 37"/>
          <p:cNvSpPr/>
          <p:nvPr/>
        </p:nvSpPr>
        <p:spPr>
          <a:xfrm>
            <a:off x="4757924" y="3712303"/>
            <a:ext cx="3614290"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800" i="1" dirty="0">
              <a:solidFill>
                <a:schemeClr val="tx1"/>
              </a:solidFill>
              <a:latin typeface="Symbol" charset="2"/>
              <a:cs typeface="Symbol" charset="2"/>
            </a:endParaRPr>
          </a:p>
        </p:txBody>
      </p:sp>
      <p:pic>
        <p:nvPicPr>
          <p:cNvPr id="4" name="Picture 3"/>
          <p:cNvPicPr>
            <a:picLocks noChangeAspect="1"/>
          </p:cNvPicPr>
          <p:nvPr/>
        </p:nvPicPr>
        <p:blipFill>
          <a:blip r:embed="rId2"/>
          <a:stretch>
            <a:fillRect/>
          </a:stretch>
        </p:blipFill>
        <p:spPr>
          <a:xfrm>
            <a:off x="4918402" y="3806927"/>
            <a:ext cx="3332480" cy="416560"/>
          </a:xfrm>
          <a:prstGeom prst="rect">
            <a:avLst/>
          </a:prstGeom>
        </p:spPr>
      </p:pic>
      <p:pic>
        <p:nvPicPr>
          <p:cNvPr id="5" name="Picture 4"/>
          <p:cNvPicPr>
            <a:picLocks noChangeAspect="1"/>
          </p:cNvPicPr>
          <p:nvPr/>
        </p:nvPicPr>
        <p:blipFill>
          <a:blip r:embed="rId3"/>
          <a:stretch>
            <a:fillRect/>
          </a:stretch>
        </p:blipFill>
        <p:spPr>
          <a:xfrm>
            <a:off x="6739582" y="2084892"/>
            <a:ext cx="1511300" cy="330200"/>
          </a:xfrm>
          <a:prstGeom prst="rect">
            <a:avLst/>
          </a:prstGeom>
        </p:spPr>
      </p:pic>
      <p:sp>
        <p:nvSpPr>
          <p:cNvPr id="11" name="TextBox 10"/>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32208665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8" name="Rounded Rectangle 37"/>
          <p:cNvSpPr/>
          <p:nvPr/>
        </p:nvSpPr>
        <p:spPr>
          <a:xfrm>
            <a:off x="4996271" y="1597481"/>
            <a:ext cx="3614290"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800" dirty="0">
              <a:solidFill>
                <a:schemeClr val="tx1"/>
              </a:solidFill>
              <a:latin typeface="Symbol" charset="2"/>
              <a:cs typeface="Symbol" charset="2"/>
            </a:endParaRPr>
          </a:p>
        </p:txBody>
      </p:sp>
      <p:pic>
        <p:nvPicPr>
          <p:cNvPr id="4" name="Picture 3"/>
          <p:cNvPicPr>
            <a:picLocks noChangeAspect="1"/>
          </p:cNvPicPr>
          <p:nvPr/>
        </p:nvPicPr>
        <p:blipFill>
          <a:blip r:embed="rId2"/>
          <a:stretch>
            <a:fillRect/>
          </a:stretch>
        </p:blipFill>
        <p:spPr>
          <a:xfrm>
            <a:off x="5377249" y="1692105"/>
            <a:ext cx="2915920" cy="364490"/>
          </a:xfrm>
          <a:prstGeom prst="rect">
            <a:avLst/>
          </a:prstGeom>
        </p:spPr>
      </p:pic>
      <p:sp>
        <p:nvSpPr>
          <p:cNvPr id="12" name="Rounded Rectangle 11"/>
          <p:cNvSpPr/>
          <p:nvPr/>
        </p:nvSpPr>
        <p:spPr>
          <a:xfrm>
            <a:off x="2199851" y="2985775"/>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Effective operator for spin excitations only</a:t>
            </a:r>
            <a:endParaRPr lang="en-US" sz="2000" dirty="0">
              <a:solidFill>
                <a:schemeClr val="tx1"/>
              </a:solidFill>
            </a:endParaRPr>
          </a:p>
        </p:txBody>
      </p:sp>
      <p:pic>
        <p:nvPicPr>
          <p:cNvPr id="13" name="Picture 12"/>
          <p:cNvPicPr>
            <a:picLocks noChangeAspect="1"/>
          </p:cNvPicPr>
          <p:nvPr/>
        </p:nvPicPr>
        <p:blipFill>
          <a:blip r:embed="rId3"/>
          <a:stretch>
            <a:fillRect/>
          </a:stretch>
        </p:blipFill>
        <p:spPr>
          <a:xfrm>
            <a:off x="506161" y="1057813"/>
            <a:ext cx="4018280" cy="737870"/>
          </a:xfrm>
          <a:prstGeom prst="rect">
            <a:avLst/>
          </a:prstGeom>
        </p:spPr>
      </p:pic>
      <p:pic>
        <p:nvPicPr>
          <p:cNvPr id="2" name="Picture 1"/>
          <p:cNvPicPr>
            <a:picLocks noChangeAspect="1"/>
          </p:cNvPicPr>
          <p:nvPr/>
        </p:nvPicPr>
        <p:blipFill>
          <a:blip r:embed="rId4"/>
          <a:stretch>
            <a:fillRect/>
          </a:stretch>
        </p:blipFill>
        <p:spPr>
          <a:xfrm>
            <a:off x="506161" y="4399950"/>
            <a:ext cx="4852886" cy="730159"/>
          </a:xfrm>
          <a:prstGeom prst="rect">
            <a:avLst/>
          </a:prstGeom>
        </p:spPr>
      </p:pic>
      <p:pic>
        <p:nvPicPr>
          <p:cNvPr id="3" name="Picture 2"/>
          <p:cNvPicPr>
            <a:picLocks noChangeAspect="1"/>
          </p:cNvPicPr>
          <p:nvPr/>
        </p:nvPicPr>
        <p:blipFill>
          <a:blip r:embed="rId5"/>
          <a:stretch>
            <a:fillRect/>
          </a:stretch>
        </p:blipFill>
        <p:spPr>
          <a:xfrm>
            <a:off x="1317879" y="5169085"/>
            <a:ext cx="7292682" cy="810298"/>
          </a:xfrm>
          <a:prstGeom prst="rect">
            <a:avLst/>
          </a:prstGeom>
        </p:spPr>
      </p:pic>
      <p:sp>
        <p:nvSpPr>
          <p:cNvPr id="10" name="TextBox 9"/>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4203558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grpSp>
        <p:nvGrpSpPr>
          <p:cNvPr id="107" name="Group 106"/>
          <p:cNvGrpSpPr/>
          <p:nvPr/>
        </p:nvGrpSpPr>
        <p:grpSpPr>
          <a:xfrm>
            <a:off x="-91144" y="2188126"/>
            <a:ext cx="2561994" cy="3999442"/>
            <a:chOff x="2719492" y="2188126"/>
            <a:chExt cx="2561994" cy="3999442"/>
          </a:xfrm>
        </p:grpSpPr>
        <p:sp>
          <p:nvSpPr>
            <p:cNvPr id="108" name="Pie 107"/>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9" name="Straight Connector 108"/>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1" name="Arc 110"/>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2" name="Straight Connector 111"/>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18"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19" name="TextBox 118"/>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20" name="Straight Arrow Connector 119"/>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22"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23" name="Straight Arrow Connector 122"/>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Hannon, Trammel, Bloom, Gibbs</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61</a:t>
            </a:r>
            <a:r>
              <a:rPr lang="en-US" dirty="0" smtClean="0">
                <a:solidFill>
                  <a:schemeClr val="tx1"/>
                </a:solidFill>
              </a:rPr>
              <a:t>, 1245 (1988)</a:t>
            </a:r>
          </a:p>
          <a:p>
            <a:r>
              <a:rPr lang="en-US" dirty="0" smtClean="0">
                <a:solidFill>
                  <a:schemeClr val="tx1"/>
                </a:solidFill>
              </a:rPr>
              <a:t>Phys. Rev. B </a:t>
            </a:r>
            <a:r>
              <a:rPr lang="en-US" b="1" dirty="0" smtClean="0">
                <a:solidFill>
                  <a:schemeClr val="tx1"/>
                </a:solidFill>
              </a:rPr>
              <a:t>43</a:t>
            </a:r>
            <a:r>
              <a:rPr lang="en-US" dirty="0" smtClean="0">
                <a:solidFill>
                  <a:schemeClr val="tx1"/>
                </a:solidFill>
              </a:rPr>
              <a:t>, 5663 (1991)</a:t>
            </a:r>
          </a:p>
          <a:p>
            <a:r>
              <a:rPr lang="en-US" dirty="0" smtClean="0">
                <a:solidFill>
                  <a:schemeClr val="tx1"/>
                </a:solidFill>
              </a:rPr>
              <a:t>Cara, </a:t>
            </a:r>
            <a:r>
              <a:rPr lang="en-US" dirty="0" err="1" smtClean="0">
                <a:solidFill>
                  <a:schemeClr val="tx1"/>
                </a:solidFill>
              </a:rPr>
              <a:t>Thole</a:t>
            </a:r>
            <a:endParaRPr lang="en-US" dirty="0" smtClean="0">
              <a:solidFill>
                <a:schemeClr val="tx1"/>
              </a:solidFill>
            </a:endParaRPr>
          </a:p>
          <a:p>
            <a:r>
              <a:rPr lang="en-US" dirty="0" smtClean="0">
                <a:solidFill>
                  <a:schemeClr val="tx1"/>
                </a:solidFill>
              </a:rPr>
              <a:t>Rev. Mod. Phys. </a:t>
            </a:r>
            <a:r>
              <a:rPr lang="en-US" b="1" dirty="0" smtClean="0">
                <a:solidFill>
                  <a:schemeClr val="tx1"/>
                </a:solidFill>
              </a:rPr>
              <a:t>66</a:t>
            </a:r>
            <a:r>
              <a:rPr lang="en-US" dirty="0" smtClean="0">
                <a:solidFill>
                  <a:schemeClr val="tx1"/>
                </a:solidFill>
              </a:rPr>
              <a:t>, 1509 (1994)</a:t>
            </a:r>
          </a:p>
        </p:txBody>
      </p:sp>
    </p:spTree>
    <p:extLst>
      <p:ext uri="{BB962C8B-B14F-4D97-AF65-F5344CB8AC3E}">
        <p14:creationId xmlns:p14="http://schemas.microsoft.com/office/powerpoint/2010/main" val="4551358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612000" y="2979126"/>
            <a:ext cx="5228425" cy="537281"/>
          </a:xfrm>
          <a:prstGeom prst="roundRect">
            <a:avLst>
              <a:gd name="adj" fmla="val 17238"/>
            </a:avLst>
          </a:prstGeom>
          <a:gradFill>
            <a:gsLst>
              <a:gs pos="0">
                <a:schemeClr val="accent2">
                  <a:lumMod val="20000"/>
                  <a:lumOff val="80000"/>
                </a:schemeClr>
              </a:gs>
              <a:gs pos="100000">
                <a:schemeClr val="accent2">
                  <a:lumMod val="60000"/>
                  <a:lumOff val="40000"/>
                </a:schemeClr>
              </a:gs>
            </a:gsLst>
            <a:lin ang="2700000" scaled="0"/>
          </a:gradFill>
          <a:ln>
            <a:noFill/>
          </a:ln>
          <a:effectLst>
            <a:outerShdw blurRad="40000" dist="63500" dir="2700000" rotWithShape="0">
              <a:schemeClr val="accent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Need to calculate x-ray absorption spectra </a:t>
            </a:r>
            <a:endParaRPr lang="en-US" sz="2000" dirty="0">
              <a:solidFill>
                <a:schemeClr val="tx1"/>
              </a:solidFill>
            </a:endParaRPr>
          </a:p>
        </p:txBody>
      </p:sp>
      <p:pic>
        <p:nvPicPr>
          <p:cNvPr id="2" name="Picture 1"/>
          <p:cNvPicPr>
            <a:picLocks noChangeAspect="1"/>
          </p:cNvPicPr>
          <p:nvPr/>
        </p:nvPicPr>
        <p:blipFill>
          <a:blip r:embed="rId2"/>
          <a:stretch>
            <a:fillRect/>
          </a:stretch>
        </p:blipFill>
        <p:spPr>
          <a:xfrm>
            <a:off x="506161" y="4399950"/>
            <a:ext cx="4852886" cy="730159"/>
          </a:xfrm>
          <a:prstGeom prst="rect">
            <a:avLst/>
          </a:prstGeom>
        </p:spPr>
      </p:pic>
      <p:pic>
        <p:nvPicPr>
          <p:cNvPr id="3" name="Picture 2"/>
          <p:cNvPicPr>
            <a:picLocks noChangeAspect="1"/>
          </p:cNvPicPr>
          <p:nvPr/>
        </p:nvPicPr>
        <p:blipFill>
          <a:blip r:embed="rId3"/>
          <a:stretch>
            <a:fillRect/>
          </a:stretch>
        </p:blipFill>
        <p:spPr>
          <a:xfrm>
            <a:off x="1317879" y="5169085"/>
            <a:ext cx="7292682" cy="810298"/>
          </a:xfrm>
          <a:prstGeom prst="rect">
            <a:avLst/>
          </a:prstGeom>
        </p:spPr>
      </p:pic>
      <p:sp>
        <p:nvSpPr>
          <p:cNvPr id="11" name="Rounded Rectangle 10"/>
          <p:cNvSpPr/>
          <p:nvPr/>
        </p:nvSpPr>
        <p:spPr>
          <a:xfrm>
            <a:off x="3382136" y="3675456"/>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 and spin susceptibilities</a:t>
            </a:r>
            <a:endParaRPr lang="en-US" sz="2000" dirty="0">
              <a:solidFill>
                <a:schemeClr val="tx1"/>
              </a:solidFill>
            </a:endParaRPr>
          </a:p>
        </p:txBody>
      </p:sp>
      <p:sp>
        <p:nvSpPr>
          <p:cNvPr id="8" name="TextBox 7"/>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17512622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3200" y="1043892"/>
            <a:ext cx="8328800" cy="3731308"/>
            <a:chOff x="203200" y="1107392"/>
            <a:chExt cx="8328800" cy="3286809"/>
          </a:xfrm>
        </p:grpSpPr>
        <p:grpSp>
          <p:nvGrpSpPr>
            <p:cNvPr id="25" name="Group 24"/>
            <p:cNvGrpSpPr/>
            <p:nvPr/>
          </p:nvGrpSpPr>
          <p:grpSpPr>
            <a:xfrm>
              <a:off x="292100" y="1107392"/>
              <a:ext cx="8239900" cy="3197908"/>
              <a:chOff x="292100" y="1107392"/>
              <a:chExt cx="8252600" cy="5292807"/>
            </a:xfrm>
          </p:grpSpPr>
          <p:pic>
            <p:nvPicPr>
              <p:cNvPr id="26" name="Picture 25" descr="Haverkort_16.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27" name="Rectangle 26"/>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p:cNvSpPr/>
            <p:nvPr/>
          </p:nvSpPr>
          <p:spPr>
            <a:xfrm>
              <a:off x="637400" y="4016941"/>
              <a:ext cx="7770230" cy="37726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3200" y="1443096"/>
              <a:ext cx="383400" cy="197320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3128405" y="1239226"/>
            <a:ext cx="5228425" cy="537281"/>
          </a:xfrm>
          <a:prstGeom prst="roundRect">
            <a:avLst>
              <a:gd name="adj" fmla="val 17238"/>
            </a:avLst>
          </a:prstGeom>
          <a:gradFill>
            <a:gsLst>
              <a:gs pos="0">
                <a:schemeClr val="accent2">
                  <a:lumMod val="20000"/>
                  <a:lumOff val="80000"/>
                </a:schemeClr>
              </a:gs>
              <a:gs pos="100000">
                <a:schemeClr val="accent2">
                  <a:lumMod val="60000"/>
                  <a:lumOff val="40000"/>
                </a:schemeClr>
              </a:gs>
            </a:gsLst>
            <a:lin ang="2700000" scaled="0"/>
          </a:gradFill>
          <a:ln>
            <a:noFill/>
          </a:ln>
          <a:effectLst>
            <a:outerShdw blurRad="40000" dist="63500" dir="2700000" rotWithShape="0">
              <a:schemeClr val="accent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Need to calculate x-ray absorption spectra </a:t>
            </a:r>
            <a:endParaRPr lang="en-US" sz="2000" dirty="0">
              <a:solidFill>
                <a:schemeClr val="tx1"/>
              </a:solidFill>
            </a:endParaRPr>
          </a:p>
        </p:txBody>
      </p:sp>
      <p:pic>
        <p:nvPicPr>
          <p:cNvPr id="2" name="Picture 1"/>
          <p:cNvPicPr>
            <a:picLocks noChangeAspect="1"/>
          </p:cNvPicPr>
          <p:nvPr/>
        </p:nvPicPr>
        <p:blipFill>
          <a:blip r:embed="rId3"/>
          <a:stretch>
            <a:fillRect/>
          </a:stretch>
        </p:blipFill>
        <p:spPr>
          <a:xfrm>
            <a:off x="506161" y="4399950"/>
            <a:ext cx="4852886" cy="730159"/>
          </a:xfrm>
          <a:prstGeom prst="rect">
            <a:avLst/>
          </a:prstGeom>
        </p:spPr>
      </p:pic>
      <p:pic>
        <p:nvPicPr>
          <p:cNvPr id="3" name="Picture 2"/>
          <p:cNvPicPr>
            <a:picLocks noChangeAspect="1"/>
          </p:cNvPicPr>
          <p:nvPr/>
        </p:nvPicPr>
        <p:blipFill>
          <a:blip r:embed="rId4"/>
          <a:stretch>
            <a:fillRect/>
          </a:stretch>
        </p:blipFill>
        <p:spPr>
          <a:xfrm>
            <a:off x="1317879" y="5169085"/>
            <a:ext cx="7292682" cy="810298"/>
          </a:xfrm>
          <a:prstGeom prst="rect">
            <a:avLst/>
          </a:prstGeom>
        </p:spPr>
      </p:pic>
      <p:sp>
        <p:nvSpPr>
          <p:cNvPr id="31" name="TextBox 30"/>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
        <p:nvSpPr>
          <p:cNvPr id="4" name="TextBox 3"/>
          <p:cNvSpPr txBox="1"/>
          <p:nvPr/>
        </p:nvSpPr>
        <p:spPr>
          <a:xfrm>
            <a:off x="695579" y="2785290"/>
            <a:ext cx="1244600" cy="769441"/>
          </a:xfrm>
          <a:prstGeom prst="rect">
            <a:avLst/>
          </a:prstGeom>
          <a:noFill/>
        </p:spPr>
        <p:txBody>
          <a:bodyPr wrap="square" rtlCol="0">
            <a:spAutoFit/>
          </a:bodyPr>
          <a:lstStyle/>
          <a:p>
            <a:r>
              <a:rPr lang="en-US" sz="4400" dirty="0" smtClean="0">
                <a:solidFill>
                  <a:srgbClr val="FF0000"/>
                </a:solidFill>
                <a:latin typeface="Symbol" charset="2"/>
                <a:cs typeface="Symbol" charset="2"/>
              </a:rPr>
              <a:t>s</a:t>
            </a:r>
            <a:r>
              <a:rPr lang="en-US" sz="4400" baseline="30000" dirty="0" smtClean="0">
                <a:solidFill>
                  <a:srgbClr val="FF0000"/>
                </a:solidFill>
              </a:rPr>
              <a:t>(0)</a:t>
            </a:r>
            <a:r>
              <a:rPr lang="en-US" sz="4400" dirty="0" smtClean="0">
                <a:solidFill>
                  <a:srgbClr val="FF0000"/>
                </a:solidFill>
              </a:rPr>
              <a:t>=</a:t>
            </a:r>
            <a:endParaRPr lang="en-US" sz="4400" dirty="0">
              <a:solidFill>
                <a:srgbClr val="FF0000"/>
              </a:solidFill>
            </a:endParaRPr>
          </a:p>
        </p:txBody>
      </p:sp>
      <p:sp>
        <p:nvSpPr>
          <p:cNvPr id="16" name="TextBox 15"/>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6282793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b.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6875" y="1111250"/>
            <a:ext cx="5410200" cy="44386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Predicted RIXS spectra with cross polarized light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1798650" y="5745556"/>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spin susceptibility, same as neutron scattering</a:t>
            </a:r>
            <a:endParaRPr lang="en-US" sz="2000" dirty="0">
              <a:solidFill>
                <a:schemeClr val="tx1"/>
              </a:solidFill>
            </a:endParaRPr>
          </a:p>
        </p:txBody>
      </p:sp>
      <p:sp>
        <p:nvSpPr>
          <p:cNvPr id="8" name="TextBox 7"/>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339567692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General polarization: RIXS is a mixture of 1 and 2 spin </a:t>
            </a:r>
            <a:r>
              <a:rPr lang="en-US" sz="2400" i="1" dirty="0" smtClean="0"/>
              <a:t>flips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Haverkort_16a.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6875" y="1111250"/>
            <a:ext cx="5410200" cy="4438650"/>
          </a:xfrm>
          <a:prstGeom prst="rect">
            <a:avLst/>
          </a:prstGeom>
        </p:spPr>
      </p:pic>
      <p:pic>
        <p:nvPicPr>
          <p:cNvPr id="13" name="Picture 12"/>
          <p:cNvPicPr>
            <a:picLocks noChangeAspect="1"/>
          </p:cNvPicPr>
          <p:nvPr/>
        </p:nvPicPr>
        <p:blipFill>
          <a:blip r:embed="rId3"/>
          <a:stretch>
            <a:fillRect/>
          </a:stretch>
        </p:blipFill>
        <p:spPr>
          <a:xfrm>
            <a:off x="256400" y="5834379"/>
            <a:ext cx="3460750" cy="520700"/>
          </a:xfrm>
          <a:prstGeom prst="rect">
            <a:avLst/>
          </a:prstGeom>
        </p:spPr>
      </p:pic>
      <p:pic>
        <p:nvPicPr>
          <p:cNvPr id="14" name="Picture 13"/>
          <p:cNvPicPr>
            <a:picLocks noChangeAspect="1"/>
          </p:cNvPicPr>
          <p:nvPr/>
        </p:nvPicPr>
        <p:blipFill>
          <a:blip r:embed="rId4"/>
          <a:stretch>
            <a:fillRect/>
          </a:stretch>
        </p:blipFill>
        <p:spPr>
          <a:xfrm>
            <a:off x="3765550" y="5834379"/>
            <a:ext cx="5200650" cy="577850"/>
          </a:xfrm>
          <a:prstGeom prst="rect">
            <a:avLst/>
          </a:prstGeom>
        </p:spPr>
      </p:pic>
      <p:sp>
        <p:nvSpPr>
          <p:cNvPr id="8" name="TextBox 7"/>
          <p:cNvSpPr txBox="1"/>
          <p:nvPr/>
        </p:nvSpPr>
        <p:spPr>
          <a:xfrm>
            <a:off x="5607469" y="6544711"/>
            <a:ext cx="3123697" cy="307777"/>
          </a:xfrm>
          <a:prstGeom prst="rect">
            <a:avLst/>
          </a:prstGeom>
          <a:noFill/>
        </p:spPr>
        <p:txBody>
          <a:bodyPr wrap="none" rtlCol="0">
            <a:spAutoFit/>
          </a:bodyPr>
          <a:lstStyle/>
          <a:p>
            <a:r>
              <a:rPr lang="en-US" sz="1400" dirty="0" smtClean="0"/>
              <a:t>M.W. Haverkort PRL </a:t>
            </a:r>
            <a:r>
              <a:rPr lang="en-US" sz="1400" b="1" dirty="0" smtClean="0"/>
              <a:t>105</a:t>
            </a:r>
            <a:r>
              <a:rPr lang="en-US" sz="1400" dirty="0" smtClean="0"/>
              <a:t>, 167404 (2010)</a:t>
            </a:r>
            <a:endParaRPr lang="en-US" sz="1400" dirty="0"/>
          </a:p>
        </p:txBody>
      </p:sp>
    </p:spTree>
    <p:extLst>
      <p:ext uri="{BB962C8B-B14F-4D97-AF65-F5344CB8AC3E}">
        <p14:creationId xmlns:p14="http://schemas.microsoft.com/office/powerpoint/2010/main" val="76211146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58571"/>
          <a:stretch/>
        </p:blipFill>
        <p:spPr>
          <a:xfrm>
            <a:off x="0" y="1384300"/>
            <a:ext cx="9144000" cy="1689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Spin excitations in 1-dimension</a:t>
            </a:r>
            <a:endParaRPr lang="en-US" sz="2400" i="1"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41429" b="45992"/>
          <a:stretch/>
        </p:blipFill>
        <p:spPr>
          <a:xfrm>
            <a:off x="0" y="3073400"/>
            <a:ext cx="9144000" cy="812800"/>
          </a:xfrm>
          <a:prstGeom prst="rect">
            <a:avLst/>
          </a:prstGeom>
        </p:spPr>
      </p:pic>
      <p:pic>
        <p:nvPicPr>
          <p:cNvPr id="6" name="Picture 5"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54008" b="33806"/>
          <a:stretch/>
        </p:blipFill>
        <p:spPr>
          <a:xfrm>
            <a:off x="0" y="3886200"/>
            <a:ext cx="9144000" cy="787400"/>
          </a:xfrm>
          <a:prstGeom prst="rect">
            <a:avLst/>
          </a:prstGeom>
        </p:spPr>
      </p:pic>
      <p:pic>
        <p:nvPicPr>
          <p:cNvPr id="7" name="Picture 6"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66194" b="21620"/>
          <a:stretch/>
        </p:blipFill>
        <p:spPr>
          <a:xfrm>
            <a:off x="0" y="4673600"/>
            <a:ext cx="9144000" cy="787400"/>
          </a:xfrm>
          <a:prstGeom prst="rect">
            <a:avLst/>
          </a:prstGeom>
        </p:spPr>
      </p:pic>
      <p:pic>
        <p:nvPicPr>
          <p:cNvPr id="8" name="Picture 7"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78380" b="9238"/>
          <a:stretch/>
        </p:blipFill>
        <p:spPr>
          <a:xfrm>
            <a:off x="0" y="5461000"/>
            <a:ext cx="9144000" cy="800100"/>
          </a:xfrm>
          <a:prstGeom prst="rect">
            <a:avLst/>
          </a:prstGeom>
        </p:spPr>
      </p:pic>
      <p:sp>
        <p:nvSpPr>
          <p:cNvPr id="9" name="TextBox 8"/>
          <p:cNvSpPr txBox="1"/>
          <p:nvPr/>
        </p:nvSpPr>
        <p:spPr>
          <a:xfrm>
            <a:off x="5526064" y="6544711"/>
            <a:ext cx="3165249" cy="307777"/>
          </a:xfrm>
          <a:prstGeom prst="rect">
            <a:avLst/>
          </a:prstGeom>
          <a:noFill/>
        </p:spPr>
        <p:txBody>
          <a:bodyPr wrap="none" rtlCol="0">
            <a:spAutoFit/>
          </a:bodyPr>
          <a:lstStyle/>
          <a:p>
            <a:r>
              <a:rPr lang="en-US" sz="1400" dirty="0" smtClean="0"/>
              <a:t>S. </a:t>
            </a:r>
            <a:r>
              <a:rPr lang="en-US" sz="1400" dirty="0" err="1" smtClean="0"/>
              <a:t>Glawion</a:t>
            </a:r>
            <a:r>
              <a:rPr lang="en-US" sz="1400" dirty="0" smtClean="0"/>
              <a:t> </a:t>
            </a:r>
            <a:r>
              <a:rPr lang="en-US" sz="1400" i="1" dirty="0" smtClean="0"/>
              <a:t>et al</a:t>
            </a:r>
            <a:r>
              <a:rPr lang="en-US" sz="1400" dirty="0" smtClean="0"/>
              <a:t>. PRL </a:t>
            </a:r>
            <a:r>
              <a:rPr lang="en-US" sz="1400" b="1" dirty="0" smtClean="0"/>
              <a:t>107</a:t>
            </a:r>
            <a:r>
              <a:rPr lang="en-US" sz="1400" dirty="0" smtClean="0"/>
              <a:t>, 107402 (2011).</a:t>
            </a:r>
            <a:endParaRPr lang="en-US" sz="1400" dirty="0"/>
          </a:p>
        </p:txBody>
      </p:sp>
    </p:spTree>
    <p:extLst>
      <p:ext uri="{BB962C8B-B14F-4D97-AF65-F5344CB8AC3E}">
        <p14:creationId xmlns:p14="http://schemas.microsoft.com/office/powerpoint/2010/main" val="19015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2-10 at 16.24.17 .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795" y="990000"/>
            <a:ext cx="8610769" cy="542651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Spin excitations in 1 dimension – Sr</a:t>
            </a:r>
            <a:r>
              <a:rPr lang="en-US" sz="2400" baseline="-25000" dirty="0" smtClean="0"/>
              <a:t>2</a:t>
            </a:r>
            <a:r>
              <a:rPr lang="en-US" sz="2400" dirty="0" smtClean="0"/>
              <a:t>CuO</a:t>
            </a:r>
            <a:r>
              <a:rPr lang="en-US" sz="2400" baseline="-25000" dirty="0" smtClean="0"/>
              <a:t>3</a:t>
            </a:r>
            <a:endParaRPr lang="en-US" sz="2400" i="1" baseline="-25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039837" y="6544711"/>
            <a:ext cx="2560191" cy="307777"/>
          </a:xfrm>
          <a:prstGeom prst="rect">
            <a:avLst/>
          </a:prstGeom>
          <a:noFill/>
        </p:spPr>
        <p:txBody>
          <a:bodyPr wrap="none" rtlCol="0">
            <a:spAutoFit/>
          </a:bodyPr>
          <a:lstStyle/>
          <a:p>
            <a:r>
              <a:rPr lang="en-US" sz="1400" dirty="0" smtClean="0"/>
              <a:t>J. </a:t>
            </a:r>
            <a:r>
              <a:rPr lang="en-US" sz="1400" dirty="0" err="1" smtClean="0"/>
              <a:t>Schlappa</a:t>
            </a:r>
            <a:r>
              <a:rPr lang="en-US" sz="1400" dirty="0" smtClean="0"/>
              <a:t> </a:t>
            </a:r>
            <a:r>
              <a:rPr lang="en-US" sz="1400" i="1" dirty="0" smtClean="0"/>
              <a:t>et al</a:t>
            </a:r>
            <a:r>
              <a:rPr lang="en-US" sz="1400" dirty="0" smtClean="0"/>
              <a:t>., Nature </a:t>
            </a:r>
            <a:r>
              <a:rPr lang="en-US" sz="1400" b="1" dirty="0" smtClean="0"/>
              <a:t>485</a:t>
            </a:r>
            <a:r>
              <a:rPr lang="en-US" sz="1400" dirty="0" smtClean="0"/>
              <a:t>, 82</a:t>
            </a:r>
            <a:endParaRPr lang="en-US" sz="1400" dirty="0"/>
          </a:p>
        </p:txBody>
      </p:sp>
    </p:spTree>
    <p:extLst>
      <p:ext uri="{BB962C8B-B14F-4D97-AF65-F5344CB8AC3E}">
        <p14:creationId xmlns:p14="http://schemas.microsoft.com/office/powerpoint/2010/main" val="353718690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3227" t="3256" r="1831" b="1887"/>
          <a:stretch/>
        </p:blipFill>
        <p:spPr>
          <a:xfrm>
            <a:off x="292099" y="1037165"/>
            <a:ext cx="7067607" cy="5366635"/>
          </a:xfrm>
          <a:prstGeom prst="rect">
            <a:avLst/>
          </a:prstGeom>
        </p:spPr>
      </p:pic>
      <p:sp>
        <p:nvSpPr>
          <p:cNvPr id="2" name="TextBox 1"/>
          <p:cNvSpPr txBox="1"/>
          <p:nvPr/>
        </p:nvSpPr>
        <p:spPr>
          <a:xfrm>
            <a:off x="5184671" y="1899967"/>
            <a:ext cx="903763" cy="369332"/>
          </a:xfrm>
          <a:prstGeom prst="rect">
            <a:avLst/>
          </a:prstGeom>
          <a:noFill/>
        </p:spPr>
        <p:txBody>
          <a:bodyPr wrap="none" rtlCol="0">
            <a:spAutoFit/>
          </a:bodyPr>
          <a:lstStyle/>
          <a:p>
            <a:r>
              <a:rPr lang="en-US" dirty="0" err="1" smtClean="0"/>
              <a:t>spinons</a:t>
            </a:r>
            <a:endParaRPr lang="en-US" dirty="0"/>
          </a:p>
        </p:txBody>
      </p:sp>
      <p:sp>
        <p:nvSpPr>
          <p:cNvPr id="3" name="TextBox 2"/>
          <p:cNvSpPr txBox="1"/>
          <p:nvPr/>
        </p:nvSpPr>
        <p:spPr>
          <a:xfrm>
            <a:off x="1921340" y="1356824"/>
            <a:ext cx="971728" cy="369332"/>
          </a:xfrm>
          <a:prstGeom prst="rect">
            <a:avLst/>
          </a:prstGeom>
          <a:noFill/>
        </p:spPr>
        <p:txBody>
          <a:bodyPr wrap="none" rtlCol="0">
            <a:spAutoFit/>
          </a:bodyPr>
          <a:lstStyle/>
          <a:p>
            <a:r>
              <a:rPr lang="en-US" dirty="0" err="1" smtClean="0"/>
              <a:t>orbitons</a:t>
            </a:r>
            <a:endParaRPr lang="en-US" dirty="0"/>
          </a:p>
        </p:txBody>
      </p:sp>
      <p:sp>
        <p:nvSpPr>
          <p:cNvPr id="12" name="TextBox 11"/>
          <p:cNvSpPr txBox="1"/>
          <p:nvPr/>
        </p:nvSpPr>
        <p:spPr>
          <a:xfrm>
            <a:off x="6039837" y="6544711"/>
            <a:ext cx="2560191" cy="307777"/>
          </a:xfrm>
          <a:prstGeom prst="rect">
            <a:avLst/>
          </a:prstGeom>
          <a:noFill/>
        </p:spPr>
        <p:txBody>
          <a:bodyPr wrap="none" rtlCol="0">
            <a:spAutoFit/>
          </a:bodyPr>
          <a:lstStyle/>
          <a:p>
            <a:r>
              <a:rPr lang="en-US" sz="1400" dirty="0" smtClean="0"/>
              <a:t>J. </a:t>
            </a:r>
            <a:r>
              <a:rPr lang="en-US" sz="1400" dirty="0" err="1" smtClean="0"/>
              <a:t>Schlappa</a:t>
            </a:r>
            <a:r>
              <a:rPr lang="en-US" sz="1400" dirty="0" smtClean="0"/>
              <a:t> </a:t>
            </a:r>
            <a:r>
              <a:rPr lang="en-US" sz="1400" i="1" dirty="0" smtClean="0"/>
              <a:t>et al</a:t>
            </a:r>
            <a:r>
              <a:rPr lang="en-US" sz="1400" dirty="0" smtClean="0"/>
              <a:t>., Nature </a:t>
            </a:r>
            <a:r>
              <a:rPr lang="en-US" sz="1400" b="1" dirty="0" smtClean="0"/>
              <a:t>485</a:t>
            </a:r>
            <a:r>
              <a:rPr lang="en-US" sz="1400" dirty="0" smtClean="0"/>
              <a:t>, 82</a:t>
            </a:r>
            <a:endParaRPr lang="en-US" sz="1400" dirty="0"/>
          </a:p>
        </p:txBody>
      </p:sp>
    </p:spTree>
    <p:extLst>
      <p:ext uri="{BB962C8B-B14F-4D97-AF65-F5344CB8AC3E}">
        <p14:creationId xmlns:p14="http://schemas.microsoft.com/office/powerpoint/2010/main" val="136163350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plGr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13979"/>
            <a:ext cx="9144000" cy="1088136"/>
          </a:xfrm>
          <a:prstGeom prst="rect">
            <a:avLst/>
          </a:prstGeom>
        </p:spPr>
      </p:pic>
      <p:pic>
        <p:nvPicPr>
          <p:cNvPr id="3" name="Picture 2" descr="plEx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70395"/>
            <a:ext cx="9144000" cy="1243584"/>
          </a:xfrm>
          <a:prstGeom prst="rect">
            <a:avLst/>
          </a:prstGeom>
        </p:spPr>
      </p:pic>
      <p:pic>
        <p:nvPicPr>
          <p:cNvPr id="16" name="Picture 15" descr="plOrb.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78035"/>
            <a:ext cx="9144000" cy="1810512"/>
          </a:xfrm>
          <a:prstGeom prst="rect">
            <a:avLst/>
          </a:prstGeom>
        </p:spPr>
      </p:pic>
      <p:sp>
        <p:nvSpPr>
          <p:cNvPr id="11" name="TextBox 10"/>
          <p:cNvSpPr txBox="1"/>
          <p:nvPr/>
        </p:nvSpPr>
        <p:spPr>
          <a:xfrm>
            <a:off x="6039837" y="6544711"/>
            <a:ext cx="2560191" cy="307777"/>
          </a:xfrm>
          <a:prstGeom prst="rect">
            <a:avLst/>
          </a:prstGeom>
          <a:noFill/>
        </p:spPr>
        <p:txBody>
          <a:bodyPr wrap="none" rtlCol="0">
            <a:spAutoFit/>
          </a:bodyPr>
          <a:lstStyle/>
          <a:p>
            <a:r>
              <a:rPr lang="en-US" sz="1400" dirty="0" smtClean="0"/>
              <a:t>J. </a:t>
            </a:r>
            <a:r>
              <a:rPr lang="en-US" sz="1400" dirty="0" err="1" smtClean="0"/>
              <a:t>Schlappa</a:t>
            </a:r>
            <a:r>
              <a:rPr lang="en-US" sz="1400" dirty="0" smtClean="0"/>
              <a:t> </a:t>
            </a:r>
            <a:r>
              <a:rPr lang="en-US" sz="1400" i="1" dirty="0" smtClean="0"/>
              <a:t>et al</a:t>
            </a:r>
            <a:r>
              <a:rPr lang="en-US" sz="1400" dirty="0" smtClean="0"/>
              <a:t>., Nature </a:t>
            </a:r>
            <a:r>
              <a:rPr lang="en-US" sz="1400" b="1" dirty="0" smtClean="0"/>
              <a:t>485</a:t>
            </a:r>
            <a:r>
              <a:rPr lang="en-US" sz="1400" dirty="0" smtClean="0"/>
              <a:t>, 82</a:t>
            </a:r>
            <a:endParaRPr lang="en-US" sz="1400" dirty="0"/>
          </a:p>
        </p:txBody>
      </p:sp>
    </p:spTree>
    <p:extLst>
      <p:ext uri="{BB962C8B-B14F-4D97-AF65-F5344CB8AC3E}">
        <p14:creationId xmlns:p14="http://schemas.microsoft.com/office/powerpoint/2010/main" val="224478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plGr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13979"/>
            <a:ext cx="9144000" cy="1088136"/>
          </a:xfrm>
          <a:prstGeom prst="rect">
            <a:avLst/>
          </a:prstGeom>
        </p:spPr>
      </p:pic>
      <p:pic>
        <p:nvPicPr>
          <p:cNvPr id="5" name="Picture 4" descr="plOrb.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78035"/>
            <a:ext cx="9144000" cy="1810512"/>
          </a:xfrm>
          <a:prstGeom prst="rect">
            <a:avLst/>
          </a:prstGeom>
        </p:spPr>
      </p:pic>
      <p:pic>
        <p:nvPicPr>
          <p:cNvPr id="11" name="Picture 10" descr="Screen Shot 2012-12-06 at 21.34.42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089" y="1038077"/>
            <a:ext cx="3982879" cy="5365723"/>
          </a:xfrm>
          <a:prstGeom prst="rect">
            <a:avLst/>
          </a:prstGeom>
        </p:spPr>
      </p:pic>
      <p:sp>
        <p:nvSpPr>
          <p:cNvPr id="12" name="TextBox 11"/>
          <p:cNvSpPr txBox="1"/>
          <p:nvPr/>
        </p:nvSpPr>
        <p:spPr>
          <a:xfrm>
            <a:off x="6039837" y="6544711"/>
            <a:ext cx="2560191" cy="307777"/>
          </a:xfrm>
          <a:prstGeom prst="rect">
            <a:avLst/>
          </a:prstGeom>
          <a:noFill/>
        </p:spPr>
        <p:txBody>
          <a:bodyPr wrap="none" rtlCol="0">
            <a:spAutoFit/>
          </a:bodyPr>
          <a:lstStyle/>
          <a:p>
            <a:r>
              <a:rPr lang="en-US" sz="1400" dirty="0" smtClean="0"/>
              <a:t>J. </a:t>
            </a:r>
            <a:r>
              <a:rPr lang="en-US" sz="1400" dirty="0" err="1" smtClean="0"/>
              <a:t>Schlappa</a:t>
            </a:r>
            <a:r>
              <a:rPr lang="en-US" sz="1400" dirty="0" smtClean="0"/>
              <a:t> </a:t>
            </a:r>
            <a:r>
              <a:rPr lang="en-US" sz="1400" i="1" dirty="0" smtClean="0"/>
              <a:t>et al</a:t>
            </a:r>
            <a:r>
              <a:rPr lang="en-US" sz="1400" dirty="0" smtClean="0"/>
              <a:t>., Nature </a:t>
            </a:r>
            <a:r>
              <a:rPr lang="en-US" sz="1400" b="1" dirty="0" smtClean="0"/>
              <a:t>485</a:t>
            </a:r>
            <a:r>
              <a:rPr lang="en-US" sz="1400" dirty="0" smtClean="0"/>
              <a:t>, 82</a:t>
            </a:r>
            <a:endParaRPr lang="en-US" sz="1400" dirty="0"/>
          </a:p>
        </p:txBody>
      </p:sp>
    </p:spTree>
    <p:extLst>
      <p:ext uri="{BB962C8B-B14F-4D97-AF65-F5344CB8AC3E}">
        <p14:creationId xmlns:p14="http://schemas.microsoft.com/office/powerpoint/2010/main" val="40408830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Additional literature</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925382" y="1173600"/>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smtClean="0">
                <a:solidFill>
                  <a:schemeClr val="tx1"/>
                </a:solidFill>
              </a:rPr>
              <a:t>Core level spectroscopy of Solids</a:t>
            </a:r>
          </a:p>
          <a:p>
            <a:r>
              <a:rPr lang="en-US" sz="2000" dirty="0" smtClean="0">
                <a:solidFill>
                  <a:schemeClr val="tx1"/>
                </a:solidFill>
              </a:rPr>
              <a:t>Frank M. F. de Groot and Akio </a:t>
            </a:r>
            <a:r>
              <a:rPr lang="en-US" sz="2000" dirty="0" err="1" smtClean="0">
                <a:solidFill>
                  <a:schemeClr val="tx1"/>
                </a:solidFill>
              </a:rPr>
              <a:t>Kotani</a:t>
            </a:r>
            <a:endParaRPr lang="en-US" sz="2000" dirty="0" smtClean="0">
              <a:solidFill>
                <a:schemeClr val="tx1"/>
              </a:solidFill>
            </a:endParaRPr>
          </a:p>
          <a:p>
            <a:endParaRPr lang="en-US" sz="2000" dirty="0" smtClean="0">
              <a:solidFill>
                <a:schemeClr val="tx1"/>
              </a:solidFill>
            </a:endParaRPr>
          </a:p>
        </p:txBody>
      </p:sp>
      <p:sp>
        <p:nvSpPr>
          <p:cNvPr id="16" name="Rounded Rectangle 15"/>
          <p:cNvSpPr/>
          <p:nvPr/>
        </p:nvSpPr>
        <p:spPr>
          <a:xfrm>
            <a:off x="925382" y="2251367"/>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tx1"/>
                </a:solidFill>
              </a:rPr>
              <a:t>NEXAFS Spectroscopy</a:t>
            </a:r>
          </a:p>
          <a:p>
            <a:r>
              <a:rPr lang="en-US" sz="2000" dirty="0">
                <a:solidFill>
                  <a:schemeClr val="tx1"/>
                </a:solidFill>
              </a:rPr>
              <a:t>Joachim </a:t>
            </a:r>
            <a:r>
              <a:rPr lang="en-US" sz="2000" dirty="0" err="1">
                <a:solidFill>
                  <a:schemeClr val="tx1"/>
                </a:solidFill>
              </a:rPr>
              <a:t>Stöhr</a:t>
            </a:r>
            <a:endParaRPr lang="en-US" sz="2000" dirty="0">
              <a:solidFill>
                <a:schemeClr val="tx1"/>
              </a:solidFill>
            </a:endParaRPr>
          </a:p>
        </p:txBody>
      </p:sp>
      <p:sp>
        <p:nvSpPr>
          <p:cNvPr id="17" name="Rounded Rectangle 16"/>
          <p:cNvSpPr/>
          <p:nvPr/>
        </p:nvSpPr>
        <p:spPr>
          <a:xfrm>
            <a:off x="925382" y="4230834"/>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tx1"/>
                </a:solidFill>
              </a:rPr>
              <a:t>Introduction to ligand field </a:t>
            </a:r>
            <a:r>
              <a:rPr lang="en-US" sz="2000" i="1" dirty="0" smtClean="0">
                <a:solidFill>
                  <a:schemeClr val="tx1"/>
                </a:solidFill>
              </a:rPr>
              <a:t>theory </a:t>
            </a:r>
            <a:r>
              <a:rPr lang="en-US" sz="2000" dirty="0" smtClean="0">
                <a:solidFill>
                  <a:schemeClr val="tx1"/>
                </a:solidFill>
              </a:rPr>
              <a:t>(chapter 1 – 6)</a:t>
            </a:r>
            <a:r>
              <a:rPr lang="en-US" sz="2000" i="1" dirty="0" smtClean="0">
                <a:solidFill>
                  <a:schemeClr val="tx1"/>
                </a:solidFill>
              </a:rPr>
              <a:t> </a:t>
            </a:r>
            <a:endParaRPr lang="en-US" sz="2000" i="1" dirty="0">
              <a:solidFill>
                <a:schemeClr val="tx1"/>
              </a:solidFill>
            </a:endParaRPr>
          </a:p>
          <a:p>
            <a:r>
              <a:rPr lang="en-US" sz="2000" dirty="0">
                <a:solidFill>
                  <a:schemeClr val="tx1"/>
                </a:solidFill>
              </a:rPr>
              <a:t>Carl Johan </a:t>
            </a:r>
            <a:r>
              <a:rPr lang="en-US" sz="2000" dirty="0" err="1">
                <a:solidFill>
                  <a:schemeClr val="tx1"/>
                </a:solidFill>
              </a:rPr>
              <a:t>Ballhausen</a:t>
            </a:r>
            <a:r>
              <a:rPr lang="en-US" sz="2000" dirty="0">
                <a:solidFill>
                  <a:schemeClr val="tx1"/>
                </a:solidFill>
              </a:rPr>
              <a:t> (1962)</a:t>
            </a:r>
          </a:p>
        </p:txBody>
      </p:sp>
      <p:sp>
        <p:nvSpPr>
          <p:cNvPr id="18" name="Rounded Rectangle 17"/>
          <p:cNvSpPr/>
          <p:nvPr/>
        </p:nvSpPr>
        <p:spPr>
          <a:xfrm>
            <a:off x="925382" y="5308600"/>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smtClean="0">
                <a:solidFill>
                  <a:schemeClr val="tx1"/>
                </a:solidFill>
              </a:rPr>
              <a:t>Physical Chemistry </a:t>
            </a:r>
            <a:r>
              <a:rPr lang="en-US" sz="2000" dirty="0" smtClean="0">
                <a:solidFill>
                  <a:schemeClr val="tx1"/>
                </a:solidFill>
              </a:rPr>
              <a:t>(chapter 13 – 18, (10 – 15) edition 5 (8))</a:t>
            </a:r>
            <a:endParaRPr lang="en-US" sz="2000" i="1" dirty="0">
              <a:solidFill>
                <a:schemeClr val="tx1"/>
              </a:solidFill>
            </a:endParaRPr>
          </a:p>
          <a:p>
            <a:r>
              <a:rPr lang="en-US" sz="2000" dirty="0" smtClean="0">
                <a:solidFill>
                  <a:schemeClr val="tx1"/>
                </a:solidFill>
              </a:rPr>
              <a:t>Peter Atkins (2006)</a:t>
            </a:r>
            <a:endParaRPr lang="en-US" sz="2000" dirty="0">
              <a:solidFill>
                <a:schemeClr val="tx1"/>
              </a:solidFill>
            </a:endParaRPr>
          </a:p>
        </p:txBody>
      </p:sp>
    </p:spTree>
    <p:extLst>
      <p:ext uri="{BB962C8B-B14F-4D97-AF65-F5344CB8AC3E}">
        <p14:creationId xmlns:p14="http://schemas.microsoft.com/office/powerpoint/2010/main" val="4004447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sp>
        <p:nvSpPr>
          <p:cNvPr id="75" name="Rounded Rectangle 74"/>
          <p:cNvSpPr/>
          <p:nvPr/>
        </p:nvSpPr>
        <p:spPr>
          <a:xfrm>
            <a:off x="1206500" y="240704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 X-ray Scattering (RIXS) </a:t>
            </a: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b="1" dirty="0" smtClean="0">
                <a:solidFill>
                  <a:schemeClr val="tx1"/>
                </a:solidFill>
              </a:rPr>
              <a:t>Theory prediction of magnetic excitations</a:t>
            </a:r>
          </a:p>
          <a:p>
            <a:r>
              <a:rPr lang="en-US" dirty="0" smtClean="0">
                <a:solidFill>
                  <a:schemeClr val="tx1"/>
                </a:solidFill>
              </a:rPr>
              <a:t>J. </a:t>
            </a:r>
            <a:r>
              <a:rPr lang="en-US" dirty="0" err="1" smtClean="0">
                <a:solidFill>
                  <a:schemeClr val="tx1"/>
                </a:solidFill>
              </a:rPr>
              <a:t>Luo</a:t>
            </a:r>
            <a:r>
              <a:rPr lang="en-US" dirty="0" smtClean="0">
                <a:solidFill>
                  <a:schemeClr val="tx1"/>
                </a:solidFill>
              </a:rPr>
              <a:t>, G. T. Trammell, and J. P. Hannon,</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71</a:t>
            </a:r>
            <a:r>
              <a:rPr lang="en-US" dirty="0" smtClean="0">
                <a:solidFill>
                  <a:schemeClr val="tx1"/>
                </a:solidFill>
              </a:rPr>
              <a:t>, 287 (1993).</a:t>
            </a:r>
          </a:p>
          <a:p>
            <a:r>
              <a:rPr lang="en-US" dirty="0" smtClean="0">
                <a:solidFill>
                  <a:schemeClr val="tx1"/>
                </a:solidFill>
              </a:rPr>
              <a:t>F.M.F. de Groot, P. Kuiper, and G. A. </a:t>
            </a:r>
            <a:r>
              <a:rPr lang="en-US" dirty="0" err="1" smtClean="0">
                <a:solidFill>
                  <a:schemeClr val="tx1"/>
                </a:solidFill>
              </a:rPr>
              <a:t>Sawatzky</a:t>
            </a:r>
            <a:r>
              <a:rPr lang="en-US" dirty="0" smtClean="0">
                <a:solidFill>
                  <a:schemeClr val="tx1"/>
                </a:solidFill>
              </a:rPr>
              <a:t>,</a:t>
            </a:r>
          </a:p>
          <a:p>
            <a:r>
              <a:rPr lang="en-US" dirty="0" smtClean="0">
                <a:solidFill>
                  <a:schemeClr val="tx1"/>
                </a:solidFill>
              </a:rPr>
              <a:t>Phys. Rev. B </a:t>
            </a:r>
            <a:r>
              <a:rPr lang="en-US" b="1" dirty="0" smtClean="0">
                <a:solidFill>
                  <a:schemeClr val="tx1"/>
                </a:solidFill>
              </a:rPr>
              <a:t>57</a:t>
            </a:r>
            <a:r>
              <a:rPr lang="en-US" dirty="0" smtClean="0">
                <a:solidFill>
                  <a:schemeClr val="tx1"/>
                </a:solidFill>
              </a:rPr>
              <a:t>, 14584 (1998).</a:t>
            </a:r>
          </a:p>
          <a:p>
            <a:r>
              <a:rPr lang="en-US" b="1" dirty="0" smtClean="0">
                <a:solidFill>
                  <a:schemeClr val="tx1"/>
                </a:solidFill>
              </a:rPr>
              <a:t>Experimental realization</a:t>
            </a:r>
          </a:p>
          <a:p>
            <a:r>
              <a:rPr lang="en-US" dirty="0" smtClean="0">
                <a:solidFill>
                  <a:schemeClr val="tx1"/>
                </a:solidFill>
              </a:rPr>
              <a:t>L. </a:t>
            </a:r>
            <a:r>
              <a:rPr lang="en-US" dirty="0" err="1" smtClean="0">
                <a:solidFill>
                  <a:schemeClr val="tx1"/>
                </a:solidFill>
              </a:rPr>
              <a:t>Braicovich</a:t>
            </a:r>
            <a:r>
              <a:rPr lang="en-US" dirty="0" smtClean="0">
                <a:solidFill>
                  <a:schemeClr val="tx1"/>
                </a:solidFill>
              </a:rPr>
              <a:t>, G. </a:t>
            </a:r>
            <a:r>
              <a:rPr lang="en-US" dirty="0" err="1" smtClean="0">
                <a:solidFill>
                  <a:schemeClr val="tx1"/>
                </a:solidFill>
              </a:rPr>
              <a:t>Ghiringhelli</a:t>
            </a:r>
            <a:r>
              <a:rPr lang="en-US" dirty="0" smtClean="0">
                <a:solidFill>
                  <a:schemeClr val="tx1"/>
                </a:solidFill>
              </a:rPr>
              <a:t>, N. B. Brookes, </a:t>
            </a:r>
            <a:r>
              <a:rPr lang="en-US" i="1" dirty="0" smtClean="0">
                <a:solidFill>
                  <a:schemeClr val="tx1"/>
                </a:solidFill>
              </a:rPr>
              <a:t>et al.</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102</a:t>
            </a:r>
            <a:r>
              <a:rPr lang="en-US" dirty="0" smtClean="0">
                <a:solidFill>
                  <a:schemeClr val="tx1"/>
                </a:solidFill>
              </a:rPr>
              <a:t>, 167401 (2009).</a:t>
            </a:r>
          </a:p>
        </p:txBody>
      </p:sp>
      <p:grpSp>
        <p:nvGrpSpPr>
          <p:cNvPr id="2" name="Group 1"/>
          <p:cNvGrpSpPr/>
          <p:nvPr/>
        </p:nvGrpSpPr>
        <p:grpSpPr>
          <a:xfrm>
            <a:off x="-99908" y="1935257"/>
            <a:ext cx="2561994" cy="4244697"/>
            <a:chOff x="-99908" y="1935257"/>
            <a:chExt cx="2561994" cy="4244697"/>
          </a:xfrm>
        </p:grpSpPr>
        <p:cxnSp>
          <p:nvCxnSpPr>
            <p:cNvPr id="125" name="Straight Connector 124"/>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33" name="Delay 46"/>
            <p:cNvSpPr/>
            <p:nvPr/>
          </p:nvSpPr>
          <p:spPr>
            <a:xfrm rot="16663366">
              <a:off x="509531"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34" name="TextBox 133"/>
            <p:cNvSpPr txBox="1"/>
            <p:nvPr/>
          </p:nvSpPr>
          <p:spPr>
            <a:xfrm>
              <a:off x="2039149" y="5410547"/>
              <a:ext cx="422937" cy="369332"/>
            </a:xfrm>
            <a:prstGeom prst="rect">
              <a:avLst/>
            </a:prstGeom>
            <a:noFill/>
          </p:spPr>
          <p:txBody>
            <a:bodyPr wrap="none" rtlCol="0">
              <a:spAutoFit/>
            </a:bodyPr>
            <a:lstStyle/>
            <a:p>
              <a:r>
                <a:rPr lang="en-US" dirty="0" smtClean="0"/>
                <a:t>2p</a:t>
              </a:r>
              <a:endParaRPr lang="en-US" dirty="0"/>
            </a:p>
          </p:txBody>
        </p:sp>
        <p:cxnSp>
          <p:nvCxnSpPr>
            <p:cNvPr id="135" name="Straight Arrow Connector 134"/>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37" name="Delay 46"/>
            <p:cNvSpPr/>
            <p:nvPr/>
          </p:nvSpPr>
          <p:spPr>
            <a:xfrm rot="6927349">
              <a:off x="781312" y="3296725"/>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39" name="Pie 138"/>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 name="Arc 139"/>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6" name="Straight Arrow Connector 135"/>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138" name="Straight Arrow Connector 137"/>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80" name="Straight Arrow Connector 79"/>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513584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Software to do </a:t>
            </a:r>
            <a:r>
              <a:rPr lang="en-US" sz="2400" dirty="0" err="1" smtClean="0"/>
              <a:t>multiplet</a:t>
            </a:r>
            <a:r>
              <a:rPr lang="en-US" sz="2400" dirty="0" smtClean="0"/>
              <a:t> calculations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925382" y="1173600"/>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err="1" smtClean="0">
                <a:solidFill>
                  <a:schemeClr val="tx1"/>
                </a:solidFill>
              </a:rPr>
              <a:t>Quanty</a:t>
            </a:r>
            <a:endParaRPr lang="en-US" sz="2000" i="1" dirty="0" smtClean="0">
              <a:solidFill>
                <a:schemeClr val="tx1"/>
              </a:solidFill>
            </a:endParaRPr>
          </a:p>
          <a:p>
            <a:pPr algn="ctr"/>
            <a:r>
              <a:rPr lang="en-US" sz="2000" dirty="0" err="1" smtClean="0">
                <a:solidFill>
                  <a:schemeClr val="tx1"/>
                </a:solidFill>
                <a:hlinkClick r:id="rId2"/>
              </a:rPr>
              <a:t>www.quanty.org</a:t>
            </a:r>
            <a:endParaRPr lang="en-US" sz="2000" dirty="0" smtClean="0">
              <a:solidFill>
                <a:schemeClr val="tx1"/>
              </a:solidFill>
            </a:endParaRPr>
          </a:p>
          <a:p>
            <a:endParaRPr lang="en-US" sz="2000" dirty="0" smtClean="0">
              <a:solidFill>
                <a:schemeClr val="tx1"/>
              </a:solidFill>
            </a:endParaRPr>
          </a:p>
        </p:txBody>
      </p:sp>
      <p:sp>
        <p:nvSpPr>
          <p:cNvPr id="16" name="Rounded Rectangle 15"/>
          <p:cNvSpPr/>
          <p:nvPr/>
        </p:nvSpPr>
        <p:spPr>
          <a:xfrm>
            <a:off x="925382" y="2251366"/>
            <a:ext cx="7325500" cy="2718509"/>
          </a:xfrm>
          <a:prstGeom prst="roundRect">
            <a:avLst>
              <a:gd name="adj" fmla="val 692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just"/>
            <a:r>
              <a:rPr lang="en-US" sz="2000" dirty="0" err="1">
                <a:solidFill>
                  <a:schemeClr val="tx1"/>
                </a:solidFill>
              </a:rPr>
              <a:t>Quanty</a:t>
            </a:r>
            <a:r>
              <a:rPr lang="en-US" sz="2000" dirty="0">
                <a:solidFill>
                  <a:schemeClr val="tx1"/>
                </a:solidFill>
              </a:rPr>
              <a:t> is a script language which allows the user to program quantum mechanical problems in second quantization and when possible solve these. It can be used in quantum chemistry as post </a:t>
            </a:r>
            <a:r>
              <a:rPr lang="en-US" sz="2000" dirty="0" err="1">
                <a:solidFill>
                  <a:schemeClr val="tx1"/>
                </a:solidFill>
              </a:rPr>
              <a:t>Hartree-Fock</a:t>
            </a:r>
            <a:r>
              <a:rPr lang="en-US" sz="2000" dirty="0">
                <a:solidFill>
                  <a:schemeClr val="tx1"/>
                </a:solidFill>
              </a:rPr>
              <a:t> or in one of the LDA++ schemes. (self consistent field, configuration interaction, coupled cluster, restricted active space, ...) The idea of </a:t>
            </a:r>
            <a:r>
              <a:rPr lang="en-US" sz="2000" dirty="0" err="1">
                <a:solidFill>
                  <a:schemeClr val="tx1"/>
                </a:solidFill>
              </a:rPr>
              <a:t>Quanty</a:t>
            </a:r>
            <a:r>
              <a:rPr lang="en-US" sz="2000" dirty="0">
                <a:solidFill>
                  <a:schemeClr val="tx1"/>
                </a:solidFill>
              </a:rPr>
              <a:t> is that the user can focus on the model and its physical or chemical meaning. </a:t>
            </a:r>
            <a:r>
              <a:rPr lang="en-US" sz="2000" dirty="0" err="1">
                <a:solidFill>
                  <a:schemeClr val="tx1"/>
                </a:solidFill>
              </a:rPr>
              <a:t>Quanty</a:t>
            </a:r>
            <a:r>
              <a:rPr lang="en-US" sz="2000" dirty="0">
                <a:solidFill>
                  <a:schemeClr val="tx1"/>
                </a:solidFill>
              </a:rPr>
              <a:t> will take care of the mathematics.</a:t>
            </a:r>
          </a:p>
        </p:txBody>
      </p:sp>
      <p:pic>
        <p:nvPicPr>
          <p:cNvPr id="4" name="Picture 3" descr="quanty4opt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3936"/>
            <a:ext cx="9144000" cy="1005840"/>
          </a:xfrm>
          <a:prstGeom prst="rect">
            <a:avLst/>
          </a:prstGeom>
        </p:spPr>
      </p:pic>
    </p:spTree>
    <p:extLst>
      <p:ext uri="{BB962C8B-B14F-4D97-AF65-F5344CB8AC3E}">
        <p14:creationId xmlns:p14="http://schemas.microsoft.com/office/powerpoint/2010/main" val="226688614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fg_logo.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5436920"/>
            <a:ext cx="1524000" cy="1016000"/>
          </a:xfrm>
          <a:prstGeom prst="rect">
            <a:avLst/>
          </a:prstGeom>
        </p:spPr>
      </p:pic>
      <p:pic>
        <p:nvPicPr>
          <p:cNvPr id="3" name="Picture 2" descr="for1346_logo.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1898" y="5437132"/>
            <a:ext cx="1015787" cy="1015787"/>
          </a:xfrm>
          <a:prstGeom prst="rect">
            <a:avLst/>
          </a:prstGeom>
        </p:spPr>
      </p:pic>
      <p:pic>
        <p:nvPicPr>
          <p:cNvPr id="10" name="Picture 9" descr="mpg_logo.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2267" y="5437134"/>
            <a:ext cx="1269733" cy="1015786"/>
          </a:xfrm>
          <a:prstGeom prst="rect">
            <a:avLst/>
          </a:prstGeom>
        </p:spPr>
      </p:pic>
      <p:pic>
        <p:nvPicPr>
          <p:cNvPr id="11" name="Picture 10" descr="mpi_ubc_logo.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47113" y="5436651"/>
            <a:ext cx="2976211" cy="1016267"/>
          </a:xfrm>
          <a:prstGeom prst="rect">
            <a:avLst/>
          </a:prstGeom>
        </p:spPr>
      </p:pic>
      <p:pic>
        <p:nvPicPr>
          <p:cNvPr id="12" name="Picture 11" descr="ubc_logo.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23324" y="5437134"/>
            <a:ext cx="976717" cy="1015786"/>
          </a:xfrm>
          <a:prstGeom prst="rect">
            <a:avLst/>
          </a:prstGeom>
        </p:spPr>
      </p:pic>
      <p:pic>
        <p:nvPicPr>
          <p:cNvPr id="7" name="Picture 6"/>
          <p:cNvPicPr>
            <a:picLocks noChangeAspect="1"/>
          </p:cNvPicPr>
          <p:nvPr/>
        </p:nvPicPr>
        <p:blipFill>
          <a:blip r:embed="rId8"/>
          <a:stretch>
            <a:fillRect/>
          </a:stretch>
        </p:blipFill>
        <p:spPr>
          <a:xfrm>
            <a:off x="510400" y="3627877"/>
            <a:ext cx="1625600" cy="1625600"/>
          </a:xfrm>
          <a:prstGeom prst="rect">
            <a:avLst/>
          </a:prstGeom>
        </p:spPr>
      </p:pic>
    </p:spTree>
    <p:extLst>
      <p:ext uri="{BB962C8B-B14F-4D97-AF65-F5344CB8AC3E}">
        <p14:creationId xmlns:p14="http://schemas.microsoft.com/office/powerpoint/2010/main" val="125139170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fg_logo.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5436920"/>
            <a:ext cx="1524000" cy="1016000"/>
          </a:xfrm>
          <a:prstGeom prst="rect">
            <a:avLst/>
          </a:prstGeom>
        </p:spPr>
      </p:pic>
      <p:pic>
        <p:nvPicPr>
          <p:cNvPr id="3" name="Picture 2" descr="for1346_logo.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1898" y="5437132"/>
            <a:ext cx="1015787" cy="1015787"/>
          </a:xfrm>
          <a:prstGeom prst="rect">
            <a:avLst/>
          </a:prstGeom>
        </p:spPr>
      </p:pic>
      <p:pic>
        <p:nvPicPr>
          <p:cNvPr id="10" name="Picture 9" descr="mpg_logo.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2267" y="5437134"/>
            <a:ext cx="1269733" cy="1015786"/>
          </a:xfrm>
          <a:prstGeom prst="rect">
            <a:avLst/>
          </a:prstGeom>
        </p:spPr>
      </p:pic>
      <p:pic>
        <p:nvPicPr>
          <p:cNvPr id="11" name="Picture 10" descr="mpi_ubc_logo.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47113" y="5436651"/>
            <a:ext cx="2976211" cy="1016267"/>
          </a:xfrm>
          <a:prstGeom prst="rect">
            <a:avLst/>
          </a:prstGeom>
        </p:spPr>
      </p:pic>
      <p:pic>
        <p:nvPicPr>
          <p:cNvPr id="12" name="Picture 11" descr="ubc_logo.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23324" y="5437134"/>
            <a:ext cx="976717" cy="1015786"/>
          </a:xfrm>
          <a:prstGeom prst="rect">
            <a:avLst/>
          </a:prstGeom>
        </p:spPr>
      </p:pic>
      <p:pic>
        <p:nvPicPr>
          <p:cNvPr id="4" name="Picture 3" descr="TwoLevelLogo.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2000" y="851951"/>
            <a:ext cx="5080000" cy="3314700"/>
          </a:xfrm>
          <a:prstGeom prst="rect">
            <a:avLst/>
          </a:prstGeom>
        </p:spPr>
      </p:pic>
      <p:pic>
        <p:nvPicPr>
          <p:cNvPr id="8" name="Picture 7"/>
          <p:cNvPicPr>
            <a:picLocks noChangeAspect="1"/>
          </p:cNvPicPr>
          <p:nvPr/>
        </p:nvPicPr>
        <p:blipFill>
          <a:blip r:embed="rId9"/>
          <a:stretch>
            <a:fillRect/>
          </a:stretch>
        </p:blipFill>
        <p:spPr>
          <a:xfrm>
            <a:off x="510400" y="3627877"/>
            <a:ext cx="1625600" cy="1625600"/>
          </a:xfrm>
          <a:prstGeom prst="rect">
            <a:avLst/>
          </a:prstGeom>
        </p:spPr>
      </p:pic>
    </p:spTree>
    <p:extLst>
      <p:ext uri="{BB962C8B-B14F-4D97-AF65-F5344CB8AC3E}">
        <p14:creationId xmlns:p14="http://schemas.microsoft.com/office/powerpoint/2010/main" val="124435290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Ligand field theory for </a:t>
            </a:r>
            <a:r>
              <a:rPr lang="en-US" sz="2400" dirty="0" err="1" smtClean="0"/>
              <a:t>NiO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34" name="Group 33"/>
          <p:cNvGrpSpPr/>
          <p:nvPr/>
        </p:nvGrpSpPr>
        <p:grpSpPr>
          <a:xfrm>
            <a:off x="1282700" y="2255827"/>
            <a:ext cx="4292600" cy="2519373"/>
            <a:chOff x="1282700" y="2255827"/>
            <a:chExt cx="4292600" cy="2519373"/>
          </a:xfrm>
        </p:grpSpPr>
        <p:sp>
          <p:nvSpPr>
            <p:cNvPr id="9" name="Donut 8"/>
            <p:cNvSpPr/>
            <p:nvPr/>
          </p:nvSpPr>
          <p:spPr>
            <a:xfrm>
              <a:off x="47498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39979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649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Ni</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8</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81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0" y="1368778"/>
            <a:ext cx="3581400" cy="5111222"/>
          </a:xfrm>
          <a:prstGeom prst="rect">
            <a:avLst/>
          </a:prstGeom>
        </p:spPr>
      </p:pic>
      <p:sp>
        <p:nvSpPr>
          <p:cNvPr id="55" name="Donut 54"/>
          <p:cNvSpPr/>
          <p:nvPr/>
        </p:nvSpPr>
        <p:spPr>
          <a:xfrm>
            <a:off x="495299" y="3124200"/>
            <a:ext cx="2845528" cy="3355800"/>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Orbital energy level diagram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51" name="Group 50"/>
          <p:cNvGrpSpPr/>
          <p:nvPr/>
        </p:nvGrpSpPr>
        <p:grpSpPr>
          <a:xfrm>
            <a:off x="3086100" y="3425367"/>
            <a:ext cx="1422400" cy="652436"/>
            <a:chOff x="3086100" y="3425367"/>
            <a:chExt cx="1422400" cy="652436"/>
          </a:xfrm>
        </p:grpSpPr>
        <p:cxnSp>
          <p:nvCxnSpPr>
            <p:cNvPr id="3" name="Straight Connector 2"/>
            <p:cNvCxnSpPr/>
            <p:nvPr/>
          </p:nvCxnSpPr>
          <p:spPr>
            <a:xfrm>
              <a:off x="3086100" y="3759200"/>
              <a:ext cx="14224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023159"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4345276"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217869"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0104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78927"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53998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862101"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184217"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508500" y="3771900"/>
            <a:ext cx="1244600" cy="1431118"/>
            <a:chOff x="4508500" y="3771900"/>
            <a:chExt cx="1244600" cy="1431118"/>
          </a:xfrm>
        </p:grpSpPr>
        <p:cxnSp>
          <p:nvCxnSpPr>
            <p:cNvPr id="9" name="Straight Connector 8"/>
            <p:cNvCxnSpPr/>
            <p:nvPr/>
          </p:nvCxnSpPr>
          <p:spPr>
            <a:xfrm>
              <a:off x="4826000" y="4876800"/>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08500" y="3771900"/>
              <a:ext cx="317500" cy="1104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382059"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5704176"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059943"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898885"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21001"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543117"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4508500" y="2727792"/>
            <a:ext cx="1244600" cy="1031408"/>
            <a:chOff x="4508500" y="2727792"/>
            <a:chExt cx="1244600" cy="1031408"/>
          </a:xfrm>
        </p:grpSpPr>
        <p:cxnSp>
          <p:nvCxnSpPr>
            <p:cNvPr id="8" name="Straight Connector 7"/>
            <p:cNvCxnSpPr/>
            <p:nvPr/>
          </p:nvCxnSpPr>
          <p:spPr>
            <a:xfrm>
              <a:off x="4826000" y="3010825"/>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508500" y="3010825"/>
              <a:ext cx="317500" cy="7483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059943"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21001"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6" name="Curved Connector 55"/>
          <p:cNvCxnSpPr/>
          <p:nvPr/>
        </p:nvCxnSpPr>
        <p:spPr>
          <a:xfrm rot="10800000" flipV="1">
            <a:off x="3340828" y="4889500"/>
            <a:ext cx="1485173" cy="31351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0" name="Donut 59"/>
          <p:cNvSpPr/>
          <p:nvPr/>
        </p:nvSpPr>
        <p:spPr>
          <a:xfrm>
            <a:off x="533399" y="1194782"/>
            <a:ext cx="2845528" cy="2678718"/>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1" name="Curved Connector 60"/>
          <p:cNvCxnSpPr/>
          <p:nvPr/>
        </p:nvCxnSpPr>
        <p:spPr>
          <a:xfrm rot="10800000">
            <a:off x="3413714" y="2414737"/>
            <a:ext cx="1412287" cy="59608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3" name="Rounded Rectangle 62"/>
          <p:cNvSpPr/>
          <p:nvPr/>
        </p:nvSpPr>
        <p:spPr>
          <a:xfrm>
            <a:off x="5956300" y="4628501"/>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smtClean="0">
                <a:solidFill>
                  <a:schemeClr val="tx1"/>
                </a:solidFill>
              </a:rPr>
              <a:t>t</a:t>
            </a:r>
            <a:r>
              <a:rPr lang="en-US" sz="2000" i="1" baseline="-25000" dirty="0" smtClean="0">
                <a:solidFill>
                  <a:schemeClr val="tx1"/>
                </a:solidFill>
              </a:rPr>
              <a:t>2g</a:t>
            </a:r>
            <a:endParaRPr lang="en-US" sz="2000" i="1" dirty="0" smtClean="0">
              <a:solidFill>
                <a:schemeClr val="tx1"/>
              </a:solidFill>
            </a:endParaRPr>
          </a:p>
        </p:txBody>
      </p:sp>
      <p:sp>
        <p:nvSpPr>
          <p:cNvPr id="64" name="Rounded Rectangle 63"/>
          <p:cNvSpPr/>
          <p:nvPr/>
        </p:nvSpPr>
        <p:spPr>
          <a:xfrm>
            <a:off x="5956300" y="2762526"/>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err="1" smtClean="0">
                <a:solidFill>
                  <a:schemeClr val="tx1"/>
                </a:solidFill>
              </a:rPr>
              <a:t>e</a:t>
            </a:r>
            <a:r>
              <a:rPr lang="en-US" sz="2000" i="1" baseline="-25000" dirty="0" err="1" smtClean="0">
                <a:solidFill>
                  <a:schemeClr val="tx1"/>
                </a:solidFill>
              </a:rPr>
              <a:t>g</a:t>
            </a:r>
            <a:endParaRPr lang="en-US" sz="2000" i="1" dirty="0" smtClean="0">
              <a:solidFill>
                <a:schemeClr val="tx1"/>
              </a:solidFill>
            </a:endParaRPr>
          </a:p>
        </p:txBody>
      </p:sp>
    </p:spTree>
    <p:extLst>
      <p:ext uri="{BB962C8B-B14F-4D97-AF65-F5344CB8AC3E}">
        <p14:creationId xmlns:p14="http://schemas.microsoft.com/office/powerpoint/2010/main" val="58838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60" grpId="0" animBg="1"/>
      <p:bldP spid="60" grpId="1" animBg="1"/>
      <p:bldP spid="63" grpId="0" animBg="1"/>
      <p:bldP spid="6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l="31806" t="40841" b="7665"/>
          <a:stretch/>
        </p:blipFill>
        <p:spPr>
          <a:xfrm>
            <a:off x="2908300" y="3035300"/>
            <a:ext cx="6235700" cy="3327400"/>
          </a:xfrm>
          <a:prstGeom prst="rect">
            <a:avLst/>
          </a:prstGeom>
        </p:spPr>
      </p:pic>
      <p:sp>
        <p:nvSpPr>
          <p:cNvPr id="5" name="TextBox 4"/>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149350"/>
            <a:ext cx="7315200" cy="1054100"/>
          </a:xfrm>
          <a:prstGeom prst="rect">
            <a:avLst/>
          </a:prstGeom>
        </p:spPr>
      </p:pic>
    </p:spTree>
    <p:extLst>
      <p:ext uri="{BB962C8B-B14F-4D97-AF65-F5344CB8AC3E}">
        <p14:creationId xmlns:p14="http://schemas.microsoft.com/office/powerpoint/2010/main" val="110278836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0841" b="7665"/>
          <a:stretch/>
        </p:blipFill>
        <p:spPr>
          <a:xfrm>
            <a:off x="0" y="3035300"/>
            <a:ext cx="9144000" cy="3327400"/>
          </a:xfrm>
          <a:prstGeom prst="rect">
            <a:avLst/>
          </a:prstGeom>
        </p:spPr>
      </p:pic>
      <p:sp>
        <p:nvSpPr>
          <p:cNvPr id="3" name="TextBox 2"/>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9" name="TextBox 8"/>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1" name="Rounded Rectangle 10"/>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71936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1233" b="17886"/>
          <a:stretch/>
        </p:blipFill>
        <p:spPr>
          <a:xfrm>
            <a:off x="0" y="3060700"/>
            <a:ext cx="9144000" cy="2641600"/>
          </a:xfrm>
          <a:prstGeom prst="rect">
            <a:avLst/>
          </a:prstGeom>
        </p:spPr>
      </p:pic>
      <p:sp>
        <p:nvSpPr>
          <p:cNvPr id="5" name="TextBox 4"/>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8" name="TextBox 7"/>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sp>
        <p:nvSpPr>
          <p:cNvPr id="9" name="TextBox 8"/>
          <p:cNvSpPr txBox="1"/>
          <p:nvPr/>
        </p:nvSpPr>
        <p:spPr>
          <a:xfrm>
            <a:off x="4300814"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10" name="TextBox 9"/>
          <p:cNvSpPr txBox="1"/>
          <p:nvPr/>
        </p:nvSpPr>
        <p:spPr>
          <a:xfrm>
            <a:off x="1971807"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2" name="Rounded Rectangle 11"/>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189052627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46389" t="39267" b="5850"/>
          <a:stretch/>
        </p:blipFill>
        <p:spPr>
          <a:xfrm>
            <a:off x="4241800" y="2933700"/>
            <a:ext cx="4902200" cy="3546300"/>
          </a:xfrm>
          <a:prstGeom prst="rect">
            <a:avLst/>
          </a:prstGeom>
        </p:spPr>
      </p:pic>
      <p:pic>
        <p:nvPicPr>
          <p:cNvPr id="5" name="Picture 4" descr="LDA_p_MLFT_04A (dragged).pdf"/>
          <p:cNvPicPr>
            <a:picLocks noChangeAspect="1"/>
          </p:cNvPicPr>
          <p:nvPr/>
        </p:nvPicPr>
        <p:blipFill rotWithShape="1">
          <a:blip r:embed="rId4" cstate="screen">
            <a:extLst>
              <a:ext uri="{28A0092B-C50C-407E-A947-70E740481C1C}">
                <a14:useLocalDpi xmlns:a14="http://schemas.microsoft.com/office/drawing/2010/main"/>
              </a:ext>
            </a:extLst>
          </a:blip>
          <a:srcRect t="15048" r="60834" b="5850"/>
          <a:stretch/>
        </p:blipFill>
        <p:spPr>
          <a:xfrm>
            <a:off x="0" y="1368778"/>
            <a:ext cx="3581400" cy="5111222"/>
          </a:xfrm>
          <a:prstGeom prst="rect">
            <a:avLst/>
          </a:prstGeom>
        </p:spPr>
      </p:pic>
      <p:pic>
        <p:nvPicPr>
          <p:cNvPr id="3" name="Picture 2"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76500" y="1111250"/>
            <a:ext cx="6055500" cy="872581"/>
          </a:xfrm>
          <a:prstGeom prst="rect">
            <a:avLst/>
          </a:prstGeom>
        </p:spPr>
      </p:pic>
    </p:spTree>
    <p:extLst>
      <p:ext uri="{BB962C8B-B14F-4D97-AF65-F5344CB8AC3E}">
        <p14:creationId xmlns:p14="http://schemas.microsoft.com/office/powerpoint/2010/main" val="5032175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4134" b="5850"/>
          <a:stretch/>
        </p:blipFill>
        <p:spPr>
          <a:xfrm>
            <a:off x="0" y="1955800"/>
            <a:ext cx="9144000" cy="45242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6500" y="1111250"/>
            <a:ext cx="6055500" cy="872581"/>
          </a:xfrm>
          <a:prstGeom prst="rect">
            <a:avLst/>
          </a:prstGeom>
        </p:spPr>
      </p:pic>
      <p:sp>
        <p:nvSpPr>
          <p:cNvPr id="8" name="Rectangle 7"/>
          <p:cNvSpPr/>
          <p:nvPr/>
        </p:nvSpPr>
        <p:spPr>
          <a:xfrm>
            <a:off x="4419600" y="1983830"/>
            <a:ext cx="3048000" cy="4291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254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80"/>
          <p:cNvSpPr/>
          <p:nvPr/>
        </p:nvSpPr>
        <p:spPr>
          <a:xfrm>
            <a:off x="1206500" y="3094138"/>
            <a:ext cx="7333351"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n</a:t>
            </a:r>
            <a:r>
              <a:rPr lang="en-US" sz="2000" dirty="0" smtClean="0">
                <a:solidFill>
                  <a:schemeClr val="tx1"/>
                </a:solidFill>
              </a:rPr>
              <a:t>on-resonant Inelastic X-ray Scattering (IXS) </a:t>
            </a:r>
          </a:p>
        </p:txBody>
      </p:sp>
      <p:grpSp>
        <p:nvGrpSpPr>
          <p:cNvPr id="142" name="Group 141"/>
          <p:cNvGrpSpPr/>
          <p:nvPr/>
        </p:nvGrpSpPr>
        <p:grpSpPr>
          <a:xfrm>
            <a:off x="-91407" y="2525441"/>
            <a:ext cx="2561994" cy="3662127"/>
            <a:chOff x="6265584" y="2525441"/>
            <a:chExt cx="2561994" cy="3662127"/>
          </a:xfrm>
        </p:grpSpPr>
        <p:sp>
          <p:nvSpPr>
            <p:cNvPr id="143" name="Pie 142"/>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4" name="Straight Connector 143"/>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6" name="Arc 145"/>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7" name="Straight Connector 146"/>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53"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54" name="TextBox 153"/>
            <p:cNvSpPr txBox="1"/>
            <p:nvPr/>
          </p:nvSpPr>
          <p:spPr>
            <a:xfrm>
              <a:off x="8404641" y="5418161"/>
              <a:ext cx="422937" cy="369332"/>
            </a:xfrm>
            <a:prstGeom prst="rect">
              <a:avLst/>
            </a:prstGeom>
            <a:noFill/>
          </p:spPr>
          <p:txBody>
            <a:bodyPr wrap="none" rtlCol="0">
              <a:spAutoFit/>
            </a:bodyPr>
            <a:lstStyle/>
            <a:p>
              <a:r>
                <a:rPr lang="en-US" dirty="0" smtClean="0"/>
                <a:t>3p</a:t>
              </a:r>
              <a:endParaRPr lang="en-US" dirty="0"/>
            </a:p>
          </p:txBody>
        </p:sp>
        <p:cxnSp>
          <p:nvCxnSpPr>
            <p:cNvPr id="155" name="Straight Arrow Connector 154"/>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57"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sp>
        <p:nvSpPr>
          <p:cNvPr id="75" name="Rounded Rectangle 74"/>
          <p:cNvSpPr/>
          <p:nvPr/>
        </p:nvSpPr>
        <p:spPr>
          <a:xfrm>
            <a:off x="1206500" y="240704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 X-ray Scattering (RIXS) </a:t>
            </a:r>
          </a:p>
        </p:txBody>
      </p:sp>
      <p:sp>
        <p:nvSpPr>
          <p:cNvPr id="76" name="Rounded Rectangle 75"/>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b="1" dirty="0" err="1" smtClean="0">
                <a:solidFill>
                  <a:schemeClr val="tx1"/>
                </a:solidFill>
              </a:rPr>
              <a:t>Nobelprize</a:t>
            </a:r>
            <a:r>
              <a:rPr lang="en-US" b="1" dirty="0" smtClean="0">
                <a:solidFill>
                  <a:schemeClr val="tx1"/>
                </a:solidFill>
              </a:rPr>
              <a:t> Compton</a:t>
            </a:r>
          </a:p>
          <a:p>
            <a:r>
              <a:rPr lang="en-US" b="1" dirty="0" smtClean="0">
                <a:solidFill>
                  <a:schemeClr val="tx1"/>
                </a:solidFill>
              </a:rPr>
              <a:t>Light elements – band excitations: </a:t>
            </a:r>
          </a:p>
          <a:p>
            <a:r>
              <a:rPr lang="en-US" dirty="0" err="1" smtClean="0">
                <a:solidFill>
                  <a:schemeClr val="tx1"/>
                </a:solidFill>
              </a:rPr>
              <a:t>Keijo</a:t>
            </a:r>
            <a:r>
              <a:rPr lang="en-US" dirty="0" smtClean="0">
                <a:solidFill>
                  <a:schemeClr val="tx1"/>
                </a:solidFill>
              </a:rPr>
              <a:t> </a:t>
            </a:r>
            <a:r>
              <a:rPr lang="en-US" dirty="0" err="1" smtClean="0">
                <a:solidFill>
                  <a:schemeClr val="tx1"/>
                </a:solidFill>
              </a:rPr>
              <a:t>Hämäläinen</a:t>
            </a:r>
            <a:r>
              <a:rPr lang="en-US" dirty="0" smtClean="0">
                <a:solidFill>
                  <a:schemeClr val="tx1"/>
                </a:solidFill>
              </a:rPr>
              <a:t>, W. </a:t>
            </a:r>
            <a:r>
              <a:rPr lang="en-US" dirty="0" err="1" smtClean="0">
                <a:solidFill>
                  <a:schemeClr val="tx1"/>
                </a:solidFill>
              </a:rPr>
              <a:t>Schulke</a:t>
            </a:r>
            <a:endParaRPr lang="en-US" dirty="0" smtClean="0">
              <a:solidFill>
                <a:schemeClr val="tx1"/>
              </a:solidFill>
            </a:endParaRPr>
          </a:p>
          <a:p>
            <a:r>
              <a:rPr lang="en-US" b="1" dirty="0" err="1" smtClean="0">
                <a:solidFill>
                  <a:schemeClr val="tx1"/>
                </a:solidFill>
              </a:rPr>
              <a:t>Excitonic</a:t>
            </a:r>
            <a:r>
              <a:rPr lang="en-US" b="1" dirty="0" smtClean="0">
                <a:solidFill>
                  <a:schemeClr val="tx1"/>
                </a:solidFill>
              </a:rPr>
              <a:t> excitations TM and RE compounds:</a:t>
            </a:r>
          </a:p>
          <a:p>
            <a:r>
              <a:rPr lang="en-US" dirty="0" smtClean="0">
                <a:solidFill>
                  <a:schemeClr val="tx1"/>
                </a:solidFill>
              </a:rPr>
              <a:t>B. C. Larson </a:t>
            </a:r>
            <a:r>
              <a:rPr lang="en-US" i="1" dirty="0" smtClean="0">
                <a:solidFill>
                  <a:schemeClr val="tx1"/>
                </a:solidFill>
              </a:rPr>
              <a:t>et al. </a:t>
            </a:r>
            <a:r>
              <a:rPr lang="en-US" dirty="0" smtClean="0">
                <a:solidFill>
                  <a:schemeClr val="tx1"/>
                </a:solidFill>
              </a:rPr>
              <a:t>PRL </a:t>
            </a:r>
            <a:r>
              <a:rPr lang="en-US" b="1" dirty="0" smtClean="0">
                <a:solidFill>
                  <a:schemeClr val="tx1"/>
                </a:solidFill>
              </a:rPr>
              <a:t>99</a:t>
            </a:r>
            <a:r>
              <a:rPr lang="en-US" dirty="0" smtClean="0">
                <a:solidFill>
                  <a:schemeClr val="tx1"/>
                </a:solidFill>
              </a:rPr>
              <a:t>, 026401 (2007) </a:t>
            </a:r>
          </a:p>
          <a:p>
            <a:r>
              <a:rPr lang="en-US" dirty="0" smtClean="0">
                <a:solidFill>
                  <a:schemeClr val="tx1"/>
                </a:solidFill>
              </a:rPr>
              <a:t>M. W. Haverkort </a:t>
            </a:r>
            <a:r>
              <a:rPr lang="en-US" i="1" dirty="0" smtClean="0">
                <a:solidFill>
                  <a:schemeClr val="tx1"/>
                </a:solidFill>
              </a:rPr>
              <a:t>et al. </a:t>
            </a:r>
            <a:r>
              <a:rPr lang="en-US" dirty="0" smtClean="0">
                <a:solidFill>
                  <a:schemeClr val="tx1"/>
                </a:solidFill>
              </a:rPr>
              <a:t>PRL </a:t>
            </a:r>
            <a:r>
              <a:rPr lang="en-US" b="1" dirty="0" smtClean="0">
                <a:solidFill>
                  <a:schemeClr val="tx1"/>
                </a:solidFill>
              </a:rPr>
              <a:t>99</a:t>
            </a:r>
            <a:r>
              <a:rPr lang="en-US" dirty="0" smtClean="0">
                <a:solidFill>
                  <a:schemeClr val="tx1"/>
                </a:solidFill>
              </a:rPr>
              <a:t>, 257401 (2007)</a:t>
            </a:r>
          </a:p>
          <a:p>
            <a:r>
              <a:rPr lang="en-US" dirty="0" smtClean="0">
                <a:solidFill>
                  <a:schemeClr val="tx1"/>
                </a:solidFill>
              </a:rPr>
              <a:t>R. A. Gordon, </a:t>
            </a:r>
            <a:r>
              <a:rPr lang="en-US" i="1" dirty="0" smtClean="0">
                <a:solidFill>
                  <a:schemeClr val="tx1"/>
                </a:solidFill>
              </a:rPr>
              <a:t>et al</a:t>
            </a:r>
            <a:r>
              <a:rPr lang="en-US" dirty="0" smtClean="0">
                <a:solidFill>
                  <a:schemeClr val="tx1"/>
                </a:solidFill>
              </a:rPr>
              <a:t>. EPL </a:t>
            </a:r>
            <a:r>
              <a:rPr lang="en-US" b="1" dirty="0" smtClean="0">
                <a:solidFill>
                  <a:schemeClr val="tx1"/>
                </a:solidFill>
              </a:rPr>
              <a:t>81</a:t>
            </a:r>
            <a:r>
              <a:rPr lang="en-US" dirty="0" smtClean="0">
                <a:solidFill>
                  <a:schemeClr val="tx1"/>
                </a:solidFill>
              </a:rPr>
              <a:t>, 26004 (2008)</a:t>
            </a:r>
          </a:p>
          <a:p>
            <a:r>
              <a:rPr lang="en-US" dirty="0" smtClean="0">
                <a:solidFill>
                  <a:schemeClr val="tx1"/>
                </a:solidFill>
              </a:rPr>
              <a:t>T. </a:t>
            </a:r>
            <a:r>
              <a:rPr lang="en-US" dirty="0" err="1" smtClean="0">
                <a:solidFill>
                  <a:schemeClr val="tx1"/>
                </a:solidFill>
              </a:rPr>
              <a:t>Willers</a:t>
            </a:r>
            <a:r>
              <a:rPr lang="en-US" i="1" dirty="0" smtClean="0">
                <a:solidFill>
                  <a:schemeClr val="tx1"/>
                </a:solidFill>
              </a:rPr>
              <a:t>, et al. </a:t>
            </a:r>
            <a:r>
              <a:rPr lang="en-US" dirty="0" smtClean="0">
                <a:solidFill>
                  <a:schemeClr val="tx1"/>
                </a:solidFill>
              </a:rPr>
              <a:t>PRL </a:t>
            </a:r>
            <a:r>
              <a:rPr lang="en-US" b="1" dirty="0" smtClean="0">
                <a:solidFill>
                  <a:schemeClr val="tx1"/>
                </a:solidFill>
              </a:rPr>
              <a:t>109</a:t>
            </a:r>
            <a:r>
              <a:rPr lang="en-US" dirty="0" smtClean="0">
                <a:solidFill>
                  <a:schemeClr val="tx1"/>
                </a:solidFill>
              </a:rPr>
              <a:t>, 046401 (2012)</a:t>
            </a:r>
            <a:endParaRPr lang="en-US" dirty="0">
              <a:solidFill>
                <a:schemeClr val="tx1"/>
              </a:solidFill>
            </a:endParaRPr>
          </a:p>
        </p:txBody>
      </p:sp>
    </p:spTree>
    <p:extLst>
      <p:ext uri="{BB962C8B-B14F-4D97-AF65-F5344CB8AC3E}">
        <p14:creationId xmlns:p14="http://schemas.microsoft.com/office/powerpoint/2010/main" val="45513584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4567" b="5850"/>
          <a:stretch/>
        </p:blipFill>
        <p:spPr>
          <a:xfrm>
            <a:off x="0" y="1983830"/>
            <a:ext cx="9144000" cy="449617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p:cNvSpPr/>
          <p:nvPr/>
        </p:nvSpPr>
        <p:spPr>
          <a:xfrm>
            <a:off x="5016500" y="1422400"/>
            <a:ext cx="2374900" cy="495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19600" y="1983830"/>
            <a:ext cx="3048000" cy="4291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1200" y="1618161"/>
            <a:ext cx="3048000" cy="4291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6500" y="1111250"/>
            <a:ext cx="6055500" cy="872581"/>
          </a:xfrm>
          <a:prstGeom prst="rect">
            <a:avLst/>
          </a:prstGeom>
        </p:spPr>
      </p:pic>
    </p:spTree>
    <p:extLst>
      <p:ext uri="{BB962C8B-B14F-4D97-AF65-F5344CB8AC3E}">
        <p14:creationId xmlns:p14="http://schemas.microsoft.com/office/powerpoint/2010/main" val="90678724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4567" b="5850"/>
          <a:stretch/>
        </p:blipFill>
        <p:spPr>
          <a:xfrm>
            <a:off x="0" y="1983830"/>
            <a:ext cx="9144000" cy="449617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p:cNvSpPr/>
          <p:nvPr/>
        </p:nvSpPr>
        <p:spPr>
          <a:xfrm>
            <a:off x="5016500" y="1422400"/>
            <a:ext cx="2374900" cy="495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19600" y="1983830"/>
            <a:ext cx="3048000" cy="4291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1200" y="1618161"/>
            <a:ext cx="3048000" cy="4291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56601"/>
            <a:ext cx="9144000" cy="810998"/>
          </a:xfrm>
          <a:prstGeom prst="rect">
            <a:avLst/>
          </a:prstGeom>
        </p:spPr>
      </p:pic>
    </p:spTree>
    <p:extLst>
      <p:ext uri="{BB962C8B-B14F-4D97-AF65-F5344CB8AC3E}">
        <p14:creationId xmlns:p14="http://schemas.microsoft.com/office/powerpoint/2010/main" val="302390286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31210" b="7272"/>
          <a:stretch/>
        </p:blipFill>
        <p:spPr>
          <a:xfrm>
            <a:off x="0" y="2412998"/>
            <a:ext cx="9144000" cy="3975101"/>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Slater integrals – a </a:t>
            </a:r>
            <a:r>
              <a:rPr lang="en-US" sz="2400" dirty="0" err="1" smtClean="0"/>
              <a:t>multipole</a:t>
            </a:r>
            <a:r>
              <a:rPr lang="en-US" sz="2400" dirty="0" smtClean="0"/>
              <a:t> expansion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ectangle 4"/>
          <p:cNvSpPr/>
          <p:nvPr/>
        </p:nvSpPr>
        <p:spPr>
          <a:xfrm>
            <a:off x="5016500" y="1422400"/>
            <a:ext cx="2374900" cy="495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19600" y="1983830"/>
            <a:ext cx="3048000" cy="4291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56601"/>
            <a:ext cx="9144000" cy="810998"/>
          </a:xfrm>
          <a:prstGeom prst="rect">
            <a:avLst/>
          </a:prstGeom>
        </p:spPr>
      </p:pic>
    </p:spTree>
    <p:extLst>
      <p:ext uri="{BB962C8B-B14F-4D97-AF65-F5344CB8AC3E}">
        <p14:creationId xmlns:p14="http://schemas.microsoft.com/office/powerpoint/2010/main" val="171835744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31208" b="7272"/>
          <a:stretch/>
        </p:blipFill>
        <p:spPr>
          <a:xfrm>
            <a:off x="0" y="2412998"/>
            <a:ext cx="9144000" cy="3975101"/>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Slater integrals – a </a:t>
            </a:r>
            <a:r>
              <a:rPr lang="en-US" sz="2400" dirty="0" err="1"/>
              <a:t>multipole</a:t>
            </a:r>
            <a:r>
              <a:rPr lang="en-US" sz="2400" dirty="0"/>
              <a:t> expansion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ectangle 4"/>
          <p:cNvSpPr/>
          <p:nvPr/>
        </p:nvSpPr>
        <p:spPr>
          <a:xfrm>
            <a:off x="5016500" y="1422400"/>
            <a:ext cx="2374900" cy="495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19600" y="1983830"/>
            <a:ext cx="3048000" cy="4291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56601"/>
            <a:ext cx="9144000" cy="810998"/>
          </a:xfrm>
          <a:prstGeom prst="rect">
            <a:avLst/>
          </a:prstGeom>
        </p:spPr>
      </p:pic>
    </p:spTree>
    <p:extLst>
      <p:ext uri="{BB962C8B-B14F-4D97-AF65-F5344CB8AC3E}">
        <p14:creationId xmlns:p14="http://schemas.microsoft.com/office/powerpoint/2010/main" val="162119571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289" b="7666"/>
          <a:stretch/>
        </p:blipFill>
        <p:spPr>
          <a:xfrm>
            <a:off x="0" y="1384300"/>
            <a:ext cx="9144000" cy="49784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Screening of </a:t>
            </a:r>
            <a:r>
              <a:rPr lang="en-US" sz="2400" dirty="0" err="1" smtClean="0"/>
              <a:t>mulitpole</a:t>
            </a:r>
            <a:r>
              <a:rPr lang="en-US" sz="2400" dirty="0" smtClean="0"/>
              <a:t> Coulomb interaction is small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8725813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p:cNvGraphicFramePr>
            <a:graphicFrameLocks noGrp="1"/>
          </p:cNvGraphicFramePr>
          <p:nvPr>
            <p:extLst>
              <p:ext uri="{D42A27DB-BD31-4B8C-83A1-F6EECF244321}">
                <p14:modId xmlns:p14="http://schemas.microsoft.com/office/powerpoint/2010/main" val="229395492"/>
              </p:ext>
            </p:extLst>
          </p:nvPr>
        </p:nvGraphicFramePr>
        <p:xfrm>
          <a:off x="612000" y="4959843"/>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52" name="Straight Arrow Connector 51"/>
          <p:cNvCxnSpPr/>
          <p:nvPr/>
        </p:nvCxnSpPr>
        <p:spPr>
          <a:xfrm flipV="1">
            <a:off x="781646" y="540645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734297" y="5341640"/>
            <a:ext cx="1428847" cy="830997"/>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=-2 </a:t>
            </a:r>
            <a:r>
              <a:rPr lang="en-US" sz="2400" dirty="0" err="1" smtClean="0"/>
              <a:t>S</a:t>
            </a:r>
            <a:r>
              <a:rPr lang="en-US" sz="2400" baseline="-25000" dirty="0" err="1" smtClean="0"/>
              <a:t>z</a:t>
            </a:r>
            <a:r>
              <a:rPr lang="en-US" sz="2400" dirty="0" smtClean="0"/>
              <a:t>=1 </a:t>
            </a:r>
          </a:p>
          <a:p>
            <a:pPr algn="ctr"/>
            <a:r>
              <a:rPr lang="en-US" sz="2400" dirty="0" smtClean="0"/>
              <a:t>L=? S=1</a:t>
            </a:r>
            <a:endParaRPr lang="en-US" sz="2400" dirty="0"/>
          </a:p>
        </p:txBody>
      </p:sp>
      <p:sp>
        <p:nvSpPr>
          <p:cNvPr id="54" name="TextBox 53"/>
          <p:cNvSpPr txBox="1"/>
          <p:nvPr/>
        </p:nvSpPr>
        <p:spPr>
          <a:xfrm>
            <a:off x="7367923" y="5469215"/>
            <a:ext cx="554584" cy="646331"/>
          </a:xfrm>
          <a:prstGeom prst="rect">
            <a:avLst/>
          </a:prstGeom>
          <a:noFill/>
        </p:spPr>
        <p:txBody>
          <a:bodyPr wrap="none" rtlCol="0">
            <a:spAutoFit/>
          </a:bodyPr>
          <a:lstStyle/>
          <a:p>
            <a:pPr algn="ctr"/>
            <a:r>
              <a:rPr lang="en-US" sz="3600" baseline="30000" dirty="0" smtClean="0"/>
              <a:t>3</a:t>
            </a:r>
            <a:r>
              <a:rPr lang="en-US" sz="3600" dirty="0" smtClean="0"/>
              <a:t>?</a:t>
            </a:r>
            <a:endParaRPr lang="en-US" sz="3600" dirty="0"/>
          </a:p>
        </p:txBody>
      </p:sp>
      <p:cxnSp>
        <p:nvCxnSpPr>
          <p:cNvPr id="55" name="Straight Arrow Connector 54"/>
          <p:cNvCxnSpPr/>
          <p:nvPr/>
        </p:nvCxnSpPr>
        <p:spPr>
          <a:xfrm flipV="1">
            <a:off x="1911946" y="540645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 in spherical symmetry – Atomic </a:t>
            </a:r>
            <a:r>
              <a:rPr lang="en-US" sz="2400" dirty="0" err="1" smtClean="0"/>
              <a:t>multiplets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ounded Rectangle 3"/>
          <p:cNvSpPr/>
          <p:nvPr/>
        </p:nvSpPr>
        <p:spPr>
          <a:xfrm>
            <a:off x="6120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Orbital occupation</a:t>
            </a:r>
          </a:p>
        </p:txBody>
      </p:sp>
      <p:graphicFrame>
        <p:nvGraphicFramePr>
          <p:cNvPr id="8" name="Table 7"/>
          <p:cNvGraphicFramePr>
            <a:graphicFrameLocks noGrp="1"/>
          </p:cNvGraphicFramePr>
          <p:nvPr>
            <p:extLst>
              <p:ext uri="{D42A27DB-BD31-4B8C-83A1-F6EECF244321}">
                <p14:modId xmlns:p14="http://schemas.microsoft.com/office/powerpoint/2010/main" val="4206009659"/>
              </p:ext>
            </p:extLst>
          </p:nvPr>
        </p:nvGraphicFramePr>
        <p:xfrm>
          <a:off x="612000" y="2425697"/>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17" name="Straight Arrow Connector 16"/>
          <p:cNvCxnSpPr/>
          <p:nvPr/>
        </p:nvCxnSpPr>
        <p:spPr>
          <a:xfrm flipV="1">
            <a:off x="781646" y="287231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72485" y="1976497"/>
            <a:ext cx="972291" cy="830997"/>
          </a:xfrm>
          <a:prstGeom prst="rect">
            <a:avLst/>
          </a:prstGeom>
          <a:noFill/>
        </p:spPr>
        <p:txBody>
          <a:bodyPr wrap="none" rtlCol="0">
            <a:spAutoFit/>
          </a:bodyPr>
          <a:lstStyle/>
          <a:p>
            <a:r>
              <a:rPr lang="en-US" sz="2400" dirty="0" smtClean="0"/>
              <a:t>d</a:t>
            </a:r>
            <a:r>
              <a:rPr lang="en-US" sz="2400" baseline="30000" dirty="0" smtClean="0"/>
              <a:t>1</a:t>
            </a:r>
            <a:r>
              <a:rPr lang="en-US" sz="2400" dirty="0" smtClean="0"/>
              <a:t> (d</a:t>
            </a:r>
            <a:r>
              <a:rPr lang="en-US" sz="2400" baseline="30000" dirty="0" smtClean="0"/>
              <a:t>9</a:t>
            </a:r>
            <a:r>
              <a:rPr lang="en-US" sz="2400" dirty="0" smtClean="0"/>
              <a:t>)</a:t>
            </a:r>
          </a:p>
          <a:p>
            <a:r>
              <a:rPr lang="en-US" sz="2400" dirty="0" smtClean="0"/>
              <a:t>m</a:t>
            </a:r>
            <a:r>
              <a:rPr lang="en-US" sz="2400" baseline="-25000" dirty="0" smtClean="0"/>
              <a:t>l</a:t>
            </a:r>
            <a:endParaRPr lang="en-US" sz="2400" dirty="0"/>
          </a:p>
        </p:txBody>
      </p:sp>
      <p:sp>
        <p:nvSpPr>
          <p:cNvPr id="26" name="TextBox 25"/>
          <p:cNvSpPr txBox="1"/>
          <p:nvPr/>
        </p:nvSpPr>
        <p:spPr>
          <a:xfrm>
            <a:off x="3734297" y="2807494"/>
            <a:ext cx="1674807" cy="830997"/>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=-2 </a:t>
            </a:r>
            <a:r>
              <a:rPr lang="en-US" sz="2400" dirty="0" err="1" smtClean="0"/>
              <a:t>S</a:t>
            </a:r>
            <a:r>
              <a:rPr lang="en-US" sz="2400" baseline="-25000" dirty="0" err="1" smtClean="0"/>
              <a:t>z</a:t>
            </a:r>
            <a:r>
              <a:rPr lang="en-US" sz="2400" dirty="0" smtClean="0"/>
              <a:t>=1/2 </a:t>
            </a:r>
          </a:p>
          <a:p>
            <a:pPr algn="ctr"/>
            <a:r>
              <a:rPr lang="en-US" sz="2400" dirty="0" smtClean="0"/>
              <a:t>L=2 S=1/2</a:t>
            </a:r>
            <a:endParaRPr lang="en-US" sz="2400" dirty="0"/>
          </a:p>
        </p:txBody>
      </p:sp>
      <p:sp>
        <p:nvSpPr>
          <p:cNvPr id="41" name="Rounded Rectangle 40"/>
          <p:cNvSpPr/>
          <p:nvPr/>
        </p:nvSpPr>
        <p:spPr>
          <a:xfrm>
            <a:off x="34036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Angular momentum</a:t>
            </a:r>
          </a:p>
        </p:txBody>
      </p:sp>
      <p:sp>
        <p:nvSpPr>
          <p:cNvPr id="42" name="Rounded Rectangle 41"/>
          <p:cNvSpPr/>
          <p:nvPr/>
        </p:nvSpPr>
        <p:spPr>
          <a:xfrm>
            <a:off x="60833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Term symbol</a:t>
            </a:r>
          </a:p>
        </p:txBody>
      </p:sp>
      <p:sp>
        <p:nvSpPr>
          <p:cNvPr id="43" name="TextBox 42"/>
          <p:cNvSpPr txBox="1"/>
          <p:nvPr/>
        </p:nvSpPr>
        <p:spPr>
          <a:xfrm>
            <a:off x="6785444" y="1971794"/>
            <a:ext cx="1172116" cy="646331"/>
          </a:xfrm>
          <a:prstGeom prst="rect">
            <a:avLst/>
          </a:prstGeom>
          <a:noFill/>
        </p:spPr>
        <p:txBody>
          <a:bodyPr wrap="none" rtlCol="0">
            <a:spAutoFit/>
          </a:bodyPr>
          <a:lstStyle/>
          <a:p>
            <a:pPr algn="ctr"/>
            <a:r>
              <a:rPr lang="en-US" sz="3600" baseline="30000" dirty="0" smtClean="0"/>
              <a:t>(2S+1)</a:t>
            </a:r>
            <a:r>
              <a:rPr lang="en-US" sz="3600" dirty="0" smtClean="0"/>
              <a:t>L</a:t>
            </a:r>
            <a:endParaRPr lang="en-US" sz="3600" dirty="0"/>
          </a:p>
        </p:txBody>
      </p:sp>
      <p:sp>
        <p:nvSpPr>
          <p:cNvPr id="44" name="TextBox 43"/>
          <p:cNvSpPr txBox="1"/>
          <p:nvPr/>
        </p:nvSpPr>
        <p:spPr>
          <a:xfrm>
            <a:off x="7332870" y="2935069"/>
            <a:ext cx="624690" cy="646331"/>
          </a:xfrm>
          <a:prstGeom prst="rect">
            <a:avLst/>
          </a:prstGeom>
          <a:noFill/>
        </p:spPr>
        <p:txBody>
          <a:bodyPr wrap="none" rtlCol="0">
            <a:spAutoFit/>
          </a:bodyPr>
          <a:lstStyle/>
          <a:p>
            <a:pPr algn="ctr"/>
            <a:r>
              <a:rPr lang="en-US" sz="3600" baseline="30000" dirty="0" smtClean="0"/>
              <a:t>2</a:t>
            </a:r>
            <a:r>
              <a:rPr lang="en-US" sz="3600" dirty="0" smtClean="0"/>
              <a:t>D</a:t>
            </a:r>
            <a:endParaRPr lang="en-US" sz="3600" dirty="0"/>
          </a:p>
        </p:txBody>
      </p:sp>
      <p:graphicFrame>
        <p:nvGraphicFramePr>
          <p:cNvPr id="45" name="Table 44"/>
          <p:cNvGraphicFramePr>
            <a:graphicFrameLocks noGrp="1"/>
          </p:cNvGraphicFramePr>
          <p:nvPr>
            <p:extLst>
              <p:ext uri="{D42A27DB-BD31-4B8C-83A1-F6EECF244321}">
                <p14:modId xmlns:p14="http://schemas.microsoft.com/office/powerpoint/2010/main" val="1114512600"/>
              </p:ext>
            </p:extLst>
          </p:nvPr>
        </p:nvGraphicFramePr>
        <p:xfrm>
          <a:off x="612000" y="4127497"/>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46" name="Straight Arrow Connector 45"/>
          <p:cNvCxnSpPr/>
          <p:nvPr/>
        </p:nvCxnSpPr>
        <p:spPr>
          <a:xfrm flipV="1">
            <a:off x="781646" y="457411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72485" y="3678297"/>
            <a:ext cx="972291" cy="830997"/>
          </a:xfrm>
          <a:prstGeom prst="rect">
            <a:avLst/>
          </a:prstGeom>
          <a:noFill/>
        </p:spPr>
        <p:txBody>
          <a:bodyPr wrap="none" rtlCol="0">
            <a:spAutoFit/>
          </a:bodyPr>
          <a:lstStyle/>
          <a:p>
            <a:r>
              <a:rPr lang="en-US" sz="2400" dirty="0" smtClean="0"/>
              <a:t>d</a:t>
            </a:r>
            <a:r>
              <a:rPr lang="en-US" sz="2400" baseline="30000" dirty="0" smtClean="0"/>
              <a:t>2</a:t>
            </a:r>
            <a:r>
              <a:rPr lang="en-US" sz="2400" dirty="0" smtClean="0"/>
              <a:t> (d</a:t>
            </a:r>
            <a:r>
              <a:rPr lang="en-US" sz="2400" baseline="30000" dirty="0" smtClean="0"/>
              <a:t>8</a:t>
            </a:r>
            <a:r>
              <a:rPr lang="en-US" sz="2400" dirty="0" smtClean="0"/>
              <a:t>)</a:t>
            </a:r>
          </a:p>
          <a:p>
            <a:r>
              <a:rPr lang="en-US" sz="2400" dirty="0" smtClean="0"/>
              <a:t>m</a:t>
            </a:r>
            <a:r>
              <a:rPr lang="en-US" sz="2400" baseline="-25000" dirty="0" smtClean="0"/>
              <a:t>l</a:t>
            </a:r>
            <a:endParaRPr lang="en-US" sz="2400" dirty="0"/>
          </a:p>
        </p:txBody>
      </p:sp>
      <p:sp>
        <p:nvSpPr>
          <p:cNvPr id="48" name="TextBox 47"/>
          <p:cNvSpPr txBox="1"/>
          <p:nvPr/>
        </p:nvSpPr>
        <p:spPr>
          <a:xfrm>
            <a:off x="3734297" y="4509294"/>
            <a:ext cx="1418477" cy="830997"/>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=-3 </a:t>
            </a:r>
            <a:r>
              <a:rPr lang="en-US" sz="2400" dirty="0" err="1" smtClean="0"/>
              <a:t>S</a:t>
            </a:r>
            <a:r>
              <a:rPr lang="en-US" sz="2400" baseline="-25000" dirty="0" err="1" smtClean="0"/>
              <a:t>z</a:t>
            </a:r>
            <a:r>
              <a:rPr lang="en-US" sz="2400" dirty="0" smtClean="0"/>
              <a:t>=1 </a:t>
            </a:r>
          </a:p>
          <a:p>
            <a:pPr algn="ctr"/>
            <a:r>
              <a:rPr lang="en-US" sz="2400" dirty="0" smtClean="0"/>
              <a:t>L=3 S=1</a:t>
            </a:r>
            <a:endParaRPr lang="en-US" sz="2400" dirty="0"/>
          </a:p>
        </p:txBody>
      </p:sp>
      <p:sp>
        <p:nvSpPr>
          <p:cNvPr id="49" name="TextBox 48"/>
          <p:cNvSpPr txBox="1"/>
          <p:nvPr/>
        </p:nvSpPr>
        <p:spPr>
          <a:xfrm>
            <a:off x="7368825" y="4636869"/>
            <a:ext cx="552781" cy="646331"/>
          </a:xfrm>
          <a:prstGeom prst="rect">
            <a:avLst/>
          </a:prstGeom>
          <a:noFill/>
        </p:spPr>
        <p:txBody>
          <a:bodyPr wrap="none" rtlCol="0">
            <a:spAutoFit/>
          </a:bodyPr>
          <a:lstStyle/>
          <a:p>
            <a:pPr algn="ctr"/>
            <a:r>
              <a:rPr lang="en-US" sz="3600" baseline="30000" dirty="0" smtClean="0"/>
              <a:t>3</a:t>
            </a:r>
            <a:r>
              <a:rPr lang="en-US" sz="3600" dirty="0" smtClean="0"/>
              <a:t>F</a:t>
            </a:r>
            <a:endParaRPr lang="en-US" sz="3600" dirty="0"/>
          </a:p>
        </p:txBody>
      </p:sp>
      <p:cxnSp>
        <p:nvCxnSpPr>
          <p:cNvPr id="50" name="Straight Arrow Connector 49"/>
          <p:cNvCxnSpPr/>
          <p:nvPr/>
        </p:nvCxnSpPr>
        <p:spPr>
          <a:xfrm flipV="1">
            <a:off x="1353146" y="457411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31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25" grpId="0"/>
      <p:bldP spid="26" grpId="0"/>
      <p:bldP spid="44" grpId="0"/>
      <p:bldP spid="47" grpId="0"/>
      <p:bldP spid="48" grpId="0"/>
      <p:bldP spid="4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79723974"/>
              </p:ext>
            </p:extLst>
          </p:nvPr>
        </p:nvGraphicFramePr>
        <p:xfrm>
          <a:off x="605046" y="4086236"/>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30" name="Straight Arrow Connector 29"/>
          <p:cNvCxnSpPr/>
          <p:nvPr/>
        </p:nvCxnSpPr>
        <p:spPr>
          <a:xfrm flipV="1">
            <a:off x="774692" y="453284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727343" y="4468033"/>
            <a:ext cx="1399943" cy="461665"/>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=-1 </a:t>
            </a:r>
            <a:r>
              <a:rPr lang="en-US" sz="2400" dirty="0" err="1" smtClean="0"/>
              <a:t>S</a:t>
            </a:r>
            <a:r>
              <a:rPr lang="en-US" sz="2400" baseline="-25000" dirty="0" err="1" smtClean="0"/>
              <a:t>z</a:t>
            </a:r>
            <a:r>
              <a:rPr lang="en-US" sz="2400" dirty="0" smtClean="0"/>
              <a:t>=0</a:t>
            </a: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 in spherical symmetry – Atomic </a:t>
            </a:r>
            <a:r>
              <a:rPr lang="en-US" sz="2400" dirty="0" err="1" smtClean="0"/>
              <a:t>multiplets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ounded Rectangle 3"/>
          <p:cNvSpPr/>
          <p:nvPr/>
        </p:nvSpPr>
        <p:spPr>
          <a:xfrm>
            <a:off x="6120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Orbital occupation</a:t>
            </a:r>
          </a:p>
        </p:txBody>
      </p:sp>
      <p:sp>
        <p:nvSpPr>
          <p:cNvPr id="41" name="Rounded Rectangle 40"/>
          <p:cNvSpPr/>
          <p:nvPr/>
        </p:nvSpPr>
        <p:spPr>
          <a:xfrm>
            <a:off x="34036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Angular momentum</a:t>
            </a:r>
          </a:p>
        </p:txBody>
      </p:sp>
      <p:graphicFrame>
        <p:nvGraphicFramePr>
          <p:cNvPr id="14" name="Table 13"/>
          <p:cNvGraphicFramePr>
            <a:graphicFrameLocks noGrp="1"/>
          </p:cNvGraphicFramePr>
          <p:nvPr>
            <p:extLst>
              <p:ext uri="{D42A27DB-BD31-4B8C-83A1-F6EECF244321}">
                <p14:modId xmlns:p14="http://schemas.microsoft.com/office/powerpoint/2010/main" val="1598128642"/>
              </p:ext>
            </p:extLst>
          </p:nvPr>
        </p:nvGraphicFramePr>
        <p:xfrm>
          <a:off x="612000" y="3266037"/>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15" name="Straight Arrow Connector 14"/>
          <p:cNvCxnSpPr/>
          <p:nvPr/>
        </p:nvCxnSpPr>
        <p:spPr>
          <a:xfrm flipV="1">
            <a:off x="781646" y="371265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734297" y="3647834"/>
            <a:ext cx="1399943" cy="461665"/>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=-2 </a:t>
            </a:r>
            <a:r>
              <a:rPr lang="en-US" sz="2400" dirty="0" err="1" smtClean="0"/>
              <a:t>S</a:t>
            </a:r>
            <a:r>
              <a:rPr lang="en-US" sz="2400" baseline="-25000" dirty="0" err="1" smtClean="0"/>
              <a:t>z</a:t>
            </a:r>
            <a:r>
              <a:rPr lang="en-US" sz="2400" dirty="0" smtClean="0"/>
              <a:t>=1</a:t>
            </a:r>
            <a:endParaRPr lang="en-US" sz="2400" dirty="0"/>
          </a:p>
        </p:txBody>
      </p:sp>
      <p:cxnSp>
        <p:nvCxnSpPr>
          <p:cNvPr id="19" name="Straight Arrow Connector 18"/>
          <p:cNvCxnSpPr/>
          <p:nvPr/>
        </p:nvCxnSpPr>
        <p:spPr>
          <a:xfrm flipV="1">
            <a:off x="1911946" y="371265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aphicFrame>
        <p:nvGraphicFramePr>
          <p:cNvPr id="20" name="Table 19"/>
          <p:cNvGraphicFramePr>
            <a:graphicFrameLocks noGrp="1"/>
          </p:cNvGraphicFramePr>
          <p:nvPr>
            <p:extLst>
              <p:ext uri="{D42A27DB-BD31-4B8C-83A1-F6EECF244321}">
                <p14:modId xmlns:p14="http://schemas.microsoft.com/office/powerpoint/2010/main" val="1123693526"/>
              </p:ext>
            </p:extLst>
          </p:nvPr>
        </p:nvGraphicFramePr>
        <p:xfrm>
          <a:off x="612000" y="2433691"/>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22" name="Straight Arrow Connector 21"/>
          <p:cNvCxnSpPr/>
          <p:nvPr/>
        </p:nvCxnSpPr>
        <p:spPr>
          <a:xfrm flipV="1">
            <a:off x="781646" y="288030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72485" y="1984491"/>
            <a:ext cx="972291" cy="830997"/>
          </a:xfrm>
          <a:prstGeom prst="rect">
            <a:avLst/>
          </a:prstGeom>
          <a:noFill/>
        </p:spPr>
        <p:txBody>
          <a:bodyPr wrap="none" rtlCol="0">
            <a:spAutoFit/>
          </a:bodyPr>
          <a:lstStyle/>
          <a:p>
            <a:r>
              <a:rPr lang="en-US" sz="2400" dirty="0" smtClean="0"/>
              <a:t>d</a:t>
            </a:r>
            <a:r>
              <a:rPr lang="en-US" sz="2400" baseline="30000" dirty="0" smtClean="0"/>
              <a:t>2</a:t>
            </a:r>
            <a:r>
              <a:rPr lang="en-US" sz="2400" dirty="0" smtClean="0"/>
              <a:t> (d</a:t>
            </a:r>
            <a:r>
              <a:rPr lang="en-US" sz="2400" baseline="30000" dirty="0" smtClean="0"/>
              <a:t>8</a:t>
            </a:r>
            <a:r>
              <a:rPr lang="en-US" sz="2400" dirty="0" smtClean="0"/>
              <a:t>)</a:t>
            </a:r>
          </a:p>
          <a:p>
            <a:r>
              <a:rPr lang="en-US" sz="2400" dirty="0" smtClean="0"/>
              <a:t>m</a:t>
            </a:r>
            <a:r>
              <a:rPr lang="en-US" sz="2400" baseline="-25000" dirty="0" smtClean="0"/>
              <a:t>l</a:t>
            </a:r>
            <a:endParaRPr lang="en-US" sz="2400" dirty="0"/>
          </a:p>
        </p:txBody>
      </p:sp>
      <p:sp>
        <p:nvSpPr>
          <p:cNvPr id="24" name="TextBox 23"/>
          <p:cNvSpPr txBox="1"/>
          <p:nvPr/>
        </p:nvSpPr>
        <p:spPr>
          <a:xfrm>
            <a:off x="3734297" y="2815488"/>
            <a:ext cx="1399943" cy="461665"/>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=-3 </a:t>
            </a:r>
            <a:r>
              <a:rPr lang="en-US" sz="2400" dirty="0" err="1" smtClean="0"/>
              <a:t>S</a:t>
            </a:r>
            <a:r>
              <a:rPr lang="en-US" sz="2400" baseline="-25000" dirty="0" err="1" smtClean="0"/>
              <a:t>z</a:t>
            </a:r>
            <a:r>
              <a:rPr lang="en-US" sz="2400" dirty="0" smtClean="0"/>
              <a:t>=1</a:t>
            </a:r>
            <a:endParaRPr lang="en-US" sz="2400" dirty="0"/>
          </a:p>
        </p:txBody>
      </p:sp>
      <p:cxnSp>
        <p:nvCxnSpPr>
          <p:cNvPr id="28" name="Straight Arrow Connector 27"/>
          <p:cNvCxnSpPr/>
          <p:nvPr/>
        </p:nvCxnSpPr>
        <p:spPr>
          <a:xfrm flipV="1">
            <a:off x="1353146" y="288030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817000" y="453284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a:xfrm>
            <a:off x="5257800" y="2879564"/>
            <a:ext cx="3274200" cy="1438436"/>
          </a:xfrm>
          <a:prstGeom prst="roundRect">
            <a:avLst>
              <a:gd name="adj" fmla="val 1764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There are 5*4/2=10 ways to place two spin up electrons in 5 orbitals</a:t>
            </a:r>
          </a:p>
          <a:p>
            <a:pPr algn="ctr"/>
            <a:r>
              <a:rPr lang="en-US" sz="2000" dirty="0" smtClean="0">
                <a:solidFill>
                  <a:schemeClr val="tx1"/>
                </a:solidFill>
              </a:rPr>
              <a:t>10 Triplets</a:t>
            </a:r>
          </a:p>
        </p:txBody>
      </p:sp>
      <p:sp>
        <p:nvSpPr>
          <p:cNvPr id="35" name="Rounded Rectangle 34"/>
          <p:cNvSpPr/>
          <p:nvPr/>
        </p:nvSpPr>
        <p:spPr>
          <a:xfrm>
            <a:off x="5257800" y="4536040"/>
            <a:ext cx="3274200" cy="1458360"/>
          </a:xfrm>
          <a:prstGeom prst="roundRect">
            <a:avLst>
              <a:gd name="adj" fmla="val 1764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There are 5*5=25 ways to place a spin up and a spin down electron in 5 orbitals</a:t>
            </a:r>
          </a:p>
          <a:p>
            <a:pPr algn="ctr"/>
            <a:r>
              <a:rPr lang="en-US" sz="2000" dirty="0" smtClean="0">
                <a:solidFill>
                  <a:schemeClr val="tx1"/>
                </a:solidFill>
              </a:rPr>
              <a:t>25 – 10 = 15 </a:t>
            </a:r>
            <a:r>
              <a:rPr lang="en-US" sz="2000" dirty="0" err="1" smtClean="0">
                <a:solidFill>
                  <a:schemeClr val="tx1"/>
                </a:solidFill>
              </a:rPr>
              <a:t>singlets</a:t>
            </a:r>
            <a:endParaRPr lang="en-US" sz="2000" dirty="0" smtClean="0">
              <a:solidFill>
                <a:schemeClr val="tx1"/>
              </a:solidFill>
            </a:endParaRPr>
          </a:p>
        </p:txBody>
      </p:sp>
    </p:spTree>
    <p:extLst>
      <p:ext uri="{BB962C8B-B14F-4D97-AF65-F5344CB8AC3E}">
        <p14:creationId xmlns:p14="http://schemas.microsoft.com/office/powerpoint/2010/main" val="422316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animBg="1"/>
      <p:bldP spid="3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 in spherical symmetry – Atomic </a:t>
            </a:r>
            <a:r>
              <a:rPr lang="en-US" sz="2400" dirty="0" err="1" smtClean="0"/>
              <a:t>multiplets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ounded Rectangle 3"/>
          <p:cNvSpPr/>
          <p:nvPr/>
        </p:nvSpPr>
        <p:spPr>
          <a:xfrm>
            <a:off x="6120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Orbital occupation</a:t>
            </a:r>
          </a:p>
        </p:txBody>
      </p:sp>
      <p:sp>
        <p:nvSpPr>
          <p:cNvPr id="26" name="TextBox 25"/>
          <p:cNvSpPr txBox="1"/>
          <p:nvPr/>
        </p:nvSpPr>
        <p:spPr>
          <a:xfrm>
            <a:off x="3734297" y="2807494"/>
            <a:ext cx="1371189" cy="830997"/>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=-3 to 3</a:t>
            </a:r>
          </a:p>
          <a:p>
            <a:r>
              <a:rPr lang="en-US" sz="2400" dirty="0" err="1" smtClean="0"/>
              <a:t>S</a:t>
            </a:r>
            <a:r>
              <a:rPr lang="en-US" sz="2400" baseline="-25000" dirty="0" err="1" smtClean="0"/>
              <a:t>z</a:t>
            </a:r>
            <a:r>
              <a:rPr lang="en-US" sz="2400" dirty="0" smtClean="0"/>
              <a:t>=-1 to 1</a:t>
            </a:r>
            <a:endParaRPr lang="en-US" sz="2400" dirty="0"/>
          </a:p>
        </p:txBody>
      </p:sp>
      <p:sp>
        <p:nvSpPr>
          <p:cNvPr id="41" name="Rounded Rectangle 40"/>
          <p:cNvSpPr/>
          <p:nvPr/>
        </p:nvSpPr>
        <p:spPr>
          <a:xfrm>
            <a:off x="34036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Angular momentum</a:t>
            </a:r>
          </a:p>
        </p:txBody>
      </p:sp>
      <p:sp>
        <p:nvSpPr>
          <p:cNvPr id="42" name="Rounded Rectangle 41"/>
          <p:cNvSpPr/>
          <p:nvPr/>
        </p:nvSpPr>
        <p:spPr>
          <a:xfrm>
            <a:off x="60833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Term symbol</a:t>
            </a:r>
          </a:p>
        </p:txBody>
      </p:sp>
      <p:sp>
        <p:nvSpPr>
          <p:cNvPr id="43" name="TextBox 42"/>
          <p:cNvSpPr txBox="1"/>
          <p:nvPr/>
        </p:nvSpPr>
        <p:spPr>
          <a:xfrm>
            <a:off x="6785444" y="1971794"/>
            <a:ext cx="1172116" cy="646331"/>
          </a:xfrm>
          <a:prstGeom prst="rect">
            <a:avLst/>
          </a:prstGeom>
          <a:noFill/>
        </p:spPr>
        <p:txBody>
          <a:bodyPr wrap="none" rtlCol="0">
            <a:spAutoFit/>
          </a:bodyPr>
          <a:lstStyle/>
          <a:p>
            <a:pPr algn="ctr"/>
            <a:r>
              <a:rPr lang="en-US" sz="3600" baseline="30000" dirty="0" smtClean="0"/>
              <a:t>(2S+1)</a:t>
            </a:r>
            <a:r>
              <a:rPr lang="en-US" sz="3600" dirty="0" smtClean="0"/>
              <a:t>L</a:t>
            </a:r>
            <a:endParaRPr lang="en-US" sz="3600" dirty="0"/>
          </a:p>
        </p:txBody>
      </p:sp>
      <p:sp>
        <p:nvSpPr>
          <p:cNvPr id="14" name="TextBox 13"/>
          <p:cNvSpPr txBox="1"/>
          <p:nvPr/>
        </p:nvSpPr>
        <p:spPr>
          <a:xfrm>
            <a:off x="7332870" y="2911038"/>
            <a:ext cx="552781" cy="646331"/>
          </a:xfrm>
          <a:prstGeom prst="rect">
            <a:avLst/>
          </a:prstGeom>
          <a:noFill/>
        </p:spPr>
        <p:txBody>
          <a:bodyPr wrap="none" rtlCol="0">
            <a:spAutoFit/>
          </a:bodyPr>
          <a:lstStyle/>
          <a:p>
            <a:pPr algn="ctr"/>
            <a:r>
              <a:rPr lang="en-US" sz="3600" baseline="30000" dirty="0" smtClean="0"/>
              <a:t>3</a:t>
            </a:r>
            <a:r>
              <a:rPr lang="en-US" sz="3600" dirty="0" smtClean="0"/>
              <a:t>F</a:t>
            </a:r>
            <a:endParaRPr lang="en-US" sz="3600" dirty="0"/>
          </a:p>
        </p:txBody>
      </p:sp>
      <p:sp>
        <p:nvSpPr>
          <p:cNvPr id="16" name="Rounded Rectangle 15"/>
          <p:cNvSpPr/>
          <p:nvPr/>
        </p:nvSpPr>
        <p:spPr>
          <a:xfrm>
            <a:off x="3734297" y="4225764"/>
            <a:ext cx="3274200" cy="1320972"/>
          </a:xfrm>
          <a:prstGeom prst="roundRect">
            <a:avLst>
              <a:gd name="adj" fmla="val 1764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There are </a:t>
            </a:r>
          </a:p>
          <a:p>
            <a:pPr algn="ctr"/>
            <a:r>
              <a:rPr lang="en-US" sz="2000" dirty="0" smtClean="0">
                <a:solidFill>
                  <a:schemeClr val="tx1"/>
                </a:solidFill>
              </a:rPr>
              <a:t>(2L+1)(2S+1) = 7*3 = 21 </a:t>
            </a:r>
          </a:p>
          <a:p>
            <a:pPr algn="ctr"/>
            <a:r>
              <a:rPr lang="en-US" sz="2000" dirty="0" smtClean="0">
                <a:solidFill>
                  <a:schemeClr val="tx1"/>
                </a:solidFill>
              </a:rPr>
              <a:t>states in the </a:t>
            </a:r>
            <a:r>
              <a:rPr lang="en-US" sz="2000" baseline="30000" dirty="0" smtClean="0">
                <a:solidFill>
                  <a:schemeClr val="tx1"/>
                </a:solidFill>
              </a:rPr>
              <a:t>3</a:t>
            </a:r>
            <a:r>
              <a:rPr lang="en-US" sz="2000" dirty="0" smtClean="0">
                <a:solidFill>
                  <a:schemeClr val="tx1"/>
                </a:solidFill>
              </a:rPr>
              <a:t>F term</a:t>
            </a:r>
          </a:p>
        </p:txBody>
      </p:sp>
    </p:spTree>
    <p:extLst>
      <p:ext uri="{BB962C8B-B14F-4D97-AF65-F5344CB8AC3E}">
        <p14:creationId xmlns:p14="http://schemas.microsoft.com/office/powerpoint/2010/main" val="422316510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ext uri="{D42A27DB-BD31-4B8C-83A1-F6EECF244321}">
                <p14:modId xmlns:p14="http://schemas.microsoft.com/office/powerpoint/2010/main" val="4265681096"/>
              </p:ext>
            </p:extLst>
          </p:nvPr>
        </p:nvGraphicFramePr>
        <p:xfrm>
          <a:off x="612000" y="4955021"/>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33" name="Straight Arrow Connector 32"/>
          <p:cNvCxnSpPr/>
          <p:nvPr/>
        </p:nvCxnSpPr>
        <p:spPr>
          <a:xfrm flipV="1">
            <a:off x="1347392" y="540163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734297" y="5336818"/>
            <a:ext cx="1399943" cy="461665"/>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=-1 </a:t>
            </a:r>
            <a:r>
              <a:rPr lang="en-US" sz="2400" dirty="0" err="1" smtClean="0"/>
              <a:t>S</a:t>
            </a:r>
            <a:r>
              <a:rPr lang="en-US" sz="2400" baseline="-25000" dirty="0" err="1" smtClean="0"/>
              <a:t>z</a:t>
            </a:r>
            <a:r>
              <a:rPr lang="en-US" sz="2400" dirty="0" smtClean="0"/>
              <a:t>=1 </a:t>
            </a:r>
          </a:p>
        </p:txBody>
      </p:sp>
      <p:sp>
        <p:nvSpPr>
          <p:cNvPr id="35" name="TextBox 34"/>
          <p:cNvSpPr txBox="1"/>
          <p:nvPr/>
        </p:nvSpPr>
        <p:spPr>
          <a:xfrm>
            <a:off x="6502575" y="4838617"/>
            <a:ext cx="579155" cy="646331"/>
          </a:xfrm>
          <a:prstGeom prst="rect">
            <a:avLst/>
          </a:prstGeom>
          <a:noFill/>
        </p:spPr>
        <p:txBody>
          <a:bodyPr wrap="none" rtlCol="0">
            <a:spAutoFit/>
          </a:bodyPr>
          <a:lstStyle/>
          <a:p>
            <a:pPr algn="ctr"/>
            <a:r>
              <a:rPr lang="en-US" sz="3600" baseline="30000" dirty="0" smtClean="0"/>
              <a:t>3</a:t>
            </a:r>
            <a:r>
              <a:rPr lang="en-US" sz="3600" dirty="0" smtClean="0"/>
              <a:t>P</a:t>
            </a:r>
            <a:endParaRPr lang="en-US" sz="3600" dirty="0"/>
          </a:p>
        </p:txBody>
      </p:sp>
      <p:cxnSp>
        <p:nvCxnSpPr>
          <p:cNvPr id="36" name="Straight Arrow Connector 35"/>
          <p:cNvCxnSpPr/>
          <p:nvPr/>
        </p:nvCxnSpPr>
        <p:spPr>
          <a:xfrm flipV="1">
            <a:off x="1911946" y="540163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7" name="Rounded Rectangle 36"/>
          <p:cNvSpPr/>
          <p:nvPr/>
        </p:nvSpPr>
        <p:spPr>
          <a:xfrm>
            <a:off x="612000" y="8130884"/>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aphicFrame>
        <p:nvGraphicFramePr>
          <p:cNvPr id="24" name="Table 23"/>
          <p:cNvGraphicFramePr>
            <a:graphicFrameLocks noGrp="1"/>
          </p:cNvGraphicFramePr>
          <p:nvPr>
            <p:extLst>
              <p:ext uri="{D42A27DB-BD31-4B8C-83A1-F6EECF244321}">
                <p14:modId xmlns:p14="http://schemas.microsoft.com/office/powerpoint/2010/main" val="3585457722"/>
              </p:ext>
            </p:extLst>
          </p:nvPr>
        </p:nvGraphicFramePr>
        <p:xfrm>
          <a:off x="612000" y="4129579"/>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27" name="Straight Arrow Connector 26"/>
          <p:cNvCxnSpPr/>
          <p:nvPr/>
        </p:nvCxnSpPr>
        <p:spPr>
          <a:xfrm flipV="1">
            <a:off x="781646" y="457619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734297" y="4511376"/>
            <a:ext cx="1399943" cy="461665"/>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=-1 </a:t>
            </a:r>
            <a:r>
              <a:rPr lang="en-US" sz="2400" dirty="0" err="1" smtClean="0"/>
              <a:t>S</a:t>
            </a:r>
            <a:r>
              <a:rPr lang="en-US" sz="2400" baseline="-25000" dirty="0" err="1" smtClean="0"/>
              <a:t>z</a:t>
            </a:r>
            <a:r>
              <a:rPr lang="en-US" sz="2400" dirty="0" smtClean="0"/>
              <a:t>=1 </a:t>
            </a:r>
          </a:p>
        </p:txBody>
      </p:sp>
      <p:sp>
        <p:nvSpPr>
          <p:cNvPr id="29" name="TextBox 28"/>
          <p:cNvSpPr txBox="1"/>
          <p:nvPr/>
        </p:nvSpPr>
        <p:spPr>
          <a:xfrm>
            <a:off x="5969000" y="4835852"/>
            <a:ext cx="552781" cy="646331"/>
          </a:xfrm>
          <a:prstGeom prst="rect">
            <a:avLst/>
          </a:prstGeom>
          <a:noFill/>
        </p:spPr>
        <p:txBody>
          <a:bodyPr wrap="none" rtlCol="0">
            <a:spAutoFit/>
          </a:bodyPr>
          <a:lstStyle/>
          <a:p>
            <a:pPr algn="ctr"/>
            <a:r>
              <a:rPr lang="en-US" sz="3600" baseline="30000" dirty="0" smtClean="0"/>
              <a:t>3</a:t>
            </a:r>
            <a:r>
              <a:rPr lang="en-US" sz="3600" dirty="0" smtClean="0"/>
              <a:t>F</a:t>
            </a:r>
            <a:endParaRPr lang="en-US" sz="3600" dirty="0"/>
          </a:p>
        </p:txBody>
      </p:sp>
      <p:cxnSp>
        <p:nvCxnSpPr>
          <p:cNvPr id="30" name="Straight Arrow Connector 29"/>
          <p:cNvCxnSpPr/>
          <p:nvPr/>
        </p:nvCxnSpPr>
        <p:spPr>
          <a:xfrm flipV="1">
            <a:off x="2496146" y="457619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612000" y="7305442"/>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aphicFrame>
        <p:nvGraphicFramePr>
          <p:cNvPr id="51" name="Table 50"/>
          <p:cNvGraphicFramePr>
            <a:graphicFrameLocks noGrp="1"/>
          </p:cNvGraphicFramePr>
          <p:nvPr>
            <p:extLst>
              <p:ext uri="{D42A27DB-BD31-4B8C-83A1-F6EECF244321}">
                <p14:modId xmlns:p14="http://schemas.microsoft.com/office/powerpoint/2010/main" val="668449155"/>
              </p:ext>
            </p:extLst>
          </p:nvPr>
        </p:nvGraphicFramePr>
        <p:xfrm>
          <a:off x="612000" y="3304137"/>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52" name="Straight Arrow Connector 51"/>
          <p:cNvCxnSpPr/>
          <p:nvPr/>
        </p:nvCxnSpPr>
        <p:spPr>
          <a:xfrm flipV="1">
            <a:off x="781646" y="375075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734297" y="3685934"/>
            <a:ext cx="1428847" cy="830997"/>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=-2 </a:t>
            </a:r>
            <a:r>
              <a:rPr lang="en-US" sz="2400" dirty="0" err="1" smtClean="0"/>
              <a:t>S</a:t>
            </a:r>
            <a:r>
              <a:rPr lang="en-US" sz="2400" baseline="-25000" dirty="0" err="1" smtClean="0"/>
              <a:t>z</a:t>
            </a:r>
            <a:r>
              <a:rPr lang="en-US" sz="2400" dirty="0" smtClean="0"/>
              <a:t>=1 </a:t>
            </a:r>
          </a:p>
          <a:p>
            <a:pPr algn="ctr"/>
            <a:r>
              <a:rPr lang="en-US" sz="2400" dirty="0" smtClean="0"/>
              <a:t>L=3 S=1</a:t>
            </a:r>
            <a:endParaRPr lang="en-US" sz="2400" dirty="0"/>
          </a:p>
        </p:txBody>
      </p:sp>
      <p:sp>
        <p:nvSpPr>
          <p:cNvPr id="54" name="TextBox 53"/>
          <p:cNvSpPr txBox="1"/>
          <p:nvPr/>
        </p:nvSpPr>
        <p:spPr>
          <a:xfrm>
            <a:off x="7368824" y="3813509"/>
            <a:ext cx="552781" cy="646331"/>
          </a:xfrm>
          <a:prstGeom prst="rect">
            <a:avLst/>
          </a:prstGeom>
          <a:noFill/>
        </p:spPr>
        <p:txBody>
          <a:bodyPr wrap="none" rtlCol="0">
            <a:spAutoFit/>
          </a:bodyPr>
          <a:lstStyle/>
          <a:p>
            <a:pPr algn="ctr"/>
            <a:r>
              <a:rPr lang="en-US" sz="3600" baseline="30000" dirty="0" smtClean="0"/>
              <a:t>3</a:t>
            </a:r>
            <a:r>
              <a:rPr lang="en-US" sz="3600" dirty="0" smtClean="0"/>
              <a:t>F</a:t>
            </a:r>
            <a:endParaRPr lang="en-US" sz="3600" dirty="0"/>
          </a:p>
        </p:txBody>
      </p:sp>
      <p:cxnSp>
        <p:nvCxnSpPr>
          <p:cNvPr id="55" name="Straight Arrow Connector 54"/>
          <p:cNvCxnSpPr/>
          <p:nvPr/>
        </p:nvCxnSpPr>
        <p:spPr>
          <a:xfrm flipV="1">
            <a:off x="1911946" y="375075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aphicFrame>
        <p:nvGraphicFramePr>
          <p:cNvPr id="45" name="Table 44"/>
          <p:cNvGraphicFramePr>
            <a:graphicFrameLocks noGrp="1"/>
          </p:cNvGraphicFramePr>
          <p:nvPr>
            <p:extLst>
              <p:ext uri="{D42A27DB-BD31-4B8C-83A1-F6EECF244321}">
                <p14:modId xmlns:p14="http://schemas.microsoft.com/office/powerpoint/2010/main" val="1040759455"/>
              </p:ext>
            </p:extLst>
          </p:nvPr>
        </p:nvGraphicFramePr>
        <p:xfrm>
          <a:off x="612000" y="2471791"/>
          <a:ext cx="2944000" cy="1155703"/>
        </p:xfrm>
        <a:graphic>
          <a:graphicData uri="http://schemas.openxmlformats.org/drawingml/2006/table">
            <a:tbl>
              <a:tblPr firstRow="1" bandRow="1">
                <a:tableStyleId>{5C22544A-7EE6-4342-B048-85BDC9FD1C3A}</a:tableStyleId>
              </a:tblPr>
              <a:tblGrid>
                <a:gridCol w="588800"/>
                <a:gridCol w="588800"/>
                <a:gridCol w="588800"/>
                <a:gridCol w="588800"/>
                <a:gridCol w="588800"/>
              </a:tblGrid>
              <a:tr h="393703">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46" name="Straight Arrow Connector 45"/>
          <p:cNvCxnSpPr/>
          <p:nvPr/>
        </p:nvCxnSpPr>
        <p:spPr>
          <a:xfrm flipV="1">
            <a:off x="781646" y="291840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72485" y="2022591"/>
            <a:ext cx="972291" cy="830997"/>
          </a:xfrm>
          <a:prstGeom prst="rect">
            <a:avLst/>
          </a:prstGeom>
          <a:noFill/>
        </p:spPr>
        <p:txBody>
          <a:bodyPr wrap="none" rtlCol="0">
            <a:spAutoFit/>
          </a:bodyPr>
          <a:lstStyle/>
          <a:p>
            <a:r>
              <a:rPr lang="en-US" sz="2400" dirty="0" smtClean="0"/>
              <a:t>d</a:t>
            </a:r>
            <a:r>
              <a:rPr lang="en-US" sz="2400" baseline="30000" dirty="0" smtClean="0"/>
              <a:t>2</a:t>
            </a:r>
            <a:r>
              <a:rPr lang="en-US" sz="2400" dirty="0" smtClean="0"/>
              <a:t> (d</a:t>
            </a:r>
            <a:r>
              <a:rPr lang="en-US" sz="2400" baseline="30000" dirty="0" smtClean="0"/>
              <a:t>8</a:t>
            </a:r>
            <a:r>
              <a:rPr lang="en-US" sz="2400" dirty="0" smtClean="0"/>
              <a:t>)</a:t>
            </a:r>
          </a:p>
          <a:p>
            <a:r>
              <a:rPr lang="en-US" sz="2400" dirty="0" smtClean="0"/>
              <a:t>m</a:t>
            </a:r>
            <a:r>
              <a:rPr lang="en-US" sz="2400" baseline="-25000" dirty="0" smtClean="0"/>
              <a:t>l</a:t>
            </a:r>
            <a:endParaRPr lang="en-US" sz="2400" dirty="0"/>
          </a:p>
        </p:txBody>
      </p:sp>
      <p:sp>
        <p:nvSpPr>
          <p:cNvPr id="48" name="TextBox 47"/>
          <p:cNvSpPr txBox="1"/>
          <p:nvPr/>
        </p:nvSpPr>
        <p:spPr>
          <a:xfrm>
            <a:off x="3734297" y="2853588"/>
            <a:ext cx="1418477" cy="830997"/>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=-3 </a:t>
            </a:r>
            <a:r>
              <a:rPr lang="en-US" sz="2400" dirty="0" err="1" smtClean="0"/>
              <a:t>S</a:t>
            </a:r>
            <a:r>
              <a:rPr lang="en-US" sz="2400" baseline="-25000" dirty="0" err="1" smtClean="0"/>
              <a:t>z</a:t>
            </a:r>
            <a:r>
              <a:rPr lang="en-US" sz="2400" dirty="0" smtClean="0"/>
              <a:t>=1 </a:t>
            </a:r>
          </a:p>
          <a:p>
            <a:pPr algn="ctr"/>
            <a:r>
              <a:rPr lang="en-US" sz="2400" dirty="0" smtClean="0"/>
              <a:t>L=3 S=1</a:t>
            </a:r>
            <a:endParaRPr lang="en-US" sz="2400" dirty="0"/>
          </a:p>
        </p:txBody>
      </p:sp>
      <p:sp>
        <p:nvSpPr>
          <p:cNvPr id="49" name="TextBox 48"/>
          <p:cNvSpPr txBox="1"/>
          <p:nvPr/>
        </p:nvSpPr>
        <p:spPr>
          <a:xfrm>
            <a:off x="7368825" y="2981163"/>
            <a:ext cx="552781" cy="646331"/>
          </a:xfrm>
          <a:prstGeom prst="rect">
            <a:avLst/>
          </a:prstGeom>
          <a:noFill/>
        </p:spPr>
        <p:txBody>
          <a:bodyPr wrap="none" rtlCol="0">
            <a:spAutoFit/>
          </a:bodyPr>
          <a:lstStyle/>
          <a:p>
            <a:pPr algn="ctr"/>
            <a:r>
              <a:rPr lang="en-US" sz="3600" baseline="30000" dirty="0" smtClean="0"/>
              <a:t>3</a:t>
            </a:r>
            <a:r>
              <a:rPr lang="en-US" sz="3600" dirty="0" smtClean="0"/>
              <a:t>F</a:t>
            </a:r>
            <a:endParaRPr lang="en-US" sz="3600" dirty="0"/>
          </a:p>
        </p:txBody>
      </p:sp>
      <p:cxnSp>
        <p:nvCxnSpPr>
          <p:cNvPr id="50" name="Straight Arrow Connector 49"/>
          <p:cNvCxnSpPr/>
          <p:nvPr/>
        </p:nvCxnSpPr>
        <p:spPr>
          <a:xfrm flipV="1">
            <a:off x="1353146" y="291840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 in spherical symmetry – Atomic </a:t>
            </a:r>
            <a:r>
              <a:rPr lang="en-US" sz="2400" dirty="0" err="1" smtClean="0"/>
              <a:t>multiplets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ounded Rectangle 3"/>
          <p:cNvSpPr/>
          <p:nvPr/>
        </p:nvSpPr>
        <p:spPr>
          <a:xfrm>
            <a:off x="6120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Orbital occupation</a:t>
            </a:r>
          </a:p>
        </p:txBody>
      </p:sp>
      <p:cxnSp>
        <p:nvCxnSpPr>
          <p:cNvPr id="17" name="Straight Arrow Connector 16"/>
          <p:cNvCxnSpPr/>
          <p:nvPr/>
        </p:nvCxnSpPr>
        <p:spPr>
          <a:xfrm flipV="1">
            <a:off x="781646" y="287231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41" name="Rounded Rectangle 40"/>
          <p:cNvSpPr/>
          <p:nvPr/>
        </p:nvSpPr>
        <p:spPr>
          <a:xfrm>
            <a:off x="34036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Angular momentum</a:t>
            </a:r>
          </a:p>
        </p:txBody>
      </p:sp>
      <p:sp>
        <p:nvSpPr>
          <p:cNvPr id="42" name="Rounded Rectangle 41"/>
          <p:cNvSpPr/>
          <p:nvPr/>
        </p:nvSpPr>
        <p:spPr>
          <a:xfrm>
            <a:off x="60833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Term symbol</a:t>
            </a:r>
          </a:p>
        </p:txBody>
      </p:sp>
      <p:sp>
        <p:nvSpPr>
          <p:cNvPr id="43" name="TextBox 42"/>
          <p:cNvSpPr txBox="1"/>
          <p:nvPr/>
        </p:nvSpPr>
        <p:spPr>
          <a:xfrm>
            <a:off x="6785444" y="1971794"/>
            <a:ext cx="1172116" cy="646331"/>
          </a:xfrm>
          <a:prstGeom prst="rect">
            <a:avLst/>
          </a:prstGeom>
          <a:noFill/>
        </p:spPr>
        <p:txBody>
          <a:bodyPr wrap="none" rtlCol="0">
            <a:spAutoFit/>
          </a:bodyPr>
          <a:lstStyle/>
          <a:p>
            <a:pPr algn="ctr"/>
            <a:r>
              <a:rPr lang="en-US" sz="3600" baseline="30000" dirty="0" smtClean="0"/>
              <a:t>(2S+1)</a:t>
            </a:r>
            <a:r>
              <a:rPr lang="en-US" sz="3600" dirty="0" smtClean="0"/>
              <a:t>L</a:t>
            </a:r>
            <a:endParaRPr lang="en-US" sz="3600" dirty="0"/>
          </a:p>
        </p:txBody>
      </p:sp>
      <p:sp>
        <p:nvSpPr>
          <p:cNvPr id="2" name="TextBox 1"/>
          <p:cNvSpPr txBox="1"/>
          <p:nvPr/>
        </p:nvSpPr>
        <p:spPr>
          <a:xfrm>
            <a:off x="5165474" y="4250451"/>
            <a:ext cx="613770" cy="1569660"/>
          </a:xfrm>
          <a:prstGeom prst="rect">
            <a:avLst/>
          </a:prstGeom>
          <a:noFill/>
        </p:spPr>
        <p:txBody>
          <a:bodyPr wrap="square" rtlCol="0">
            <a:spAutoFit/>
          </a:bodyPr>
          <a:lstStyle/>
          <a:p>
            <a:r>
              <a:rPr lang="en-US" sz="9600" dirty="0" smtClean="0"/>
              <a:t>}</a:t>
            </a:r>
            <a:endParaRPr lang="en-US" sz="9600" dirty="0"/>
          </a:p>
        </p:txBody>
      </p:sp>
    </p:spTree>
    <p:extLst>
      <p:ext uri="{BB962C8B-B14F-4D97-AF65-F5344CB8AC3E}">
        <p14:creationId xmlns:p14="http://schemas.microsoft.com/office/powerpoint/2010/main" val="416190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28" grpId="0"/>
      <p:bldP spid="29" grpId="0"/>
      <p:bldP spid="53" grpId="0"/>
      <p:bldP spid="54" grpId="0"/>
      <p:bldP spid="48" grpId="0"/>
      <p:bldP spid="49" grpId="0"/>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 in spherical symmetry – Atomic </a:t>
            </a:r>
            <a:r>
              <a:rPr lang="en-US" sz="2400" dirty="0" err="1" smtClean="0"/>
              <a:t>multiplets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6" name="TextBox 25"/>
          <p:cNvSpPr txBox="1"/>
          <p:nvPr/>
        </p:nvSpPr>
        <p:spPr>
          <a:xfrm>
            <a:off x="3734297" y="2807494"/>
            <a:ext cx="1371189" cy="830997"/>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=-3 to 3</a:t>
            </a:r>
          </a:p>
          <a:p>
            <a:r>
              <a:rPr lang="en-US" sz="2400" dirty="0" err="1" smtClean="0"/>
              <a:t>S</a:t>
            </a:r>
            <a:r>
              <a:rPr lang="en-US" sz="2400" baseline="-25000" dirty="0" err="1" smtClean="0"/>
              <a:t>z</a:t>
            </a:r>
            <a:r>
              <a:rPr lang="en-US" sz="2400" dirty="0" smtClean="0"/>
              <a:t>=-1 to 1</a:t>
            </a:r>
            <a:endParaRPr lang="en-US" sz="2400" dirty="0"/>
          </a:p>
        </p:txBody>
      </p:sp>
      <p:sp>
        <p:nvSpPr>
          <p:cNvPr id="41" name="Rounded Rectangle 40"/>
          <p:cNvSpPr/>
          <p:nvPr/>
        </p:nvSpPr>
        <p:spPr>
          <a:xfrm>
            <a:off x="34036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Angular momentum</a:t>
            </a:r>
          </a:p>
        </p:txBody>
      </p:sp>
      <p:sp>
        <p:nvSpPr>
          <p:cNvPr id="42" name="Rounded Rectangle 41"/>
          <p:cNvSpPr/>
          <p:nvPr/>
        </p:nvSpPr>
        <p:spPr>
          <a:xfrm>
            <a:off x="6083300" y="1249522"/>
            <a:ext cx="24487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Term symbol</a:t>
            </a:r>
          </a:p>
        </p:txBody>
      </p:sp>
      <p:sp>
        <p:nvSpPr>
          <p:cNvPr id="43" name="TextBox 42"/>
          <p:cNvSpPr txBox="1"/>
          <p:nvPr/>
        </p:nvSpPr>
        <p:spPr>
          <a:xfrm>
            <a:off x="6785444" y="1971794"/>
            <a:ext cx="1172116" cy="646331"/>
          </a:xfrm>
          <a:prstGeom prst="rect">
            <a:avLst/>
          </a:prstGeom>
          <a:noFill/>
        </p:spPr>
        <p:txBody>
          <a:bodyPr wrap="none" rtlCol="0">
            <a:spAutoFit/>
          </a:bodyPr>
          <a:lstStyle/>
          <a:p>
            <a:pPr algn="ctr"/>
            <a:r>
              <a:rPr lang="en-US" sz="3600" baseline="30000" dirty="0" smtClean="0"/>
              <a:t>(2S+1)</a:t>
            </a:r>
            <a:r>
              <a:rPr lang="en-US" sz="3600" dirty="0" smtClean="0"/>
              <a:t>L</a:t>
            </a:r>
            <a:endParaRPr lang="en-US" sz="3600" dirty="0"/>
          </a:p>
        </p:txBody>
      </p:sp>
      <p:sp>
        <p:nvSpPr>
          <p:cNvPr id="14" name="TextBox 13"/>
          <p:cNvSpPr txBox="1"/>
          <p:nvPr/>
        </p:nvSpPr>
        <p:spPr>
          <a:xfrm>
            <a:off x="7332870" y="2911038"/>
            <a:ext cx="552781" cy="646331"/>
          </a:xfrm>
          <a:prstGeom prst="rect">
            <a:avLst/>
          </a:prstGeom>
          <a:noFill/>
        </p:spPr>
        <p:txBody>
          <a:bodyPr wrap="none" rtlCol="0">
            <a:spAutoFit/>
          </a:bodyPr>
          <a:lstStyle/>
          <a:p>
            <a:pPr algn="ctr"/>
            <a:r>
              <a:rPr lang="en-US" sz="3600" baseline="30000" dirty="0" smtClean="0"/>
              <a:t>3</a:t>
            </a:r>
            <a:r>
              <a:rPr lang="en-US" sz="3600" dirty="0" smtClean="0"/>
              <a:t>F</a:t>
            </a:r>
            <a:endParaRPr lang="en-US" sz="3600" dirty="0"/>
          </a:p>
        </p:txBody>
      </p:sp>
      <p:sp>
        <p:nvSpPr>
          <p:cNvPr id="16" name="Rounded Rectangle 15"/>
          <p:cNvSpPr/>
          <p:nvPr/>
        </p:nvSpPr>
        <p:spPr>
          <a:xfrm>
            <a:off x="241797" y="2317519"/>
            <a:ext cx="3274200" cy="1320972"/>
          </a:xfrm>
          <a:prstGeom prst="roundRect">
            <a:avLst>
              <a:gd name="adj" fmla="val 1764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There are </a:t>
            </a:r>
          </a:p>
          <a:p>
            <a:pPr algn="ctr"/>
            <a:r>
              <a:rPr lang="en-US" sz="2000" dirty="0" smtClean="0">
                <a:solidFill>
                  <a:schemeClr val="tx1"/>
                </a:solidFill>
              </a:rPr>
              <a:t>(2L+1)(2S+1) = 7*3 = 21 </a:t>
            </a:r>
          </a:p>
          <a:p>
            <a:pPr algn="ctr"/>
            <a:r>
              <a:rPr lang="en-US" sz="2000" dirty="0" smtClean="0">
                <a:solidFill>
                  <a:schemeClr val="tx1"/>
                </a:solidFill>
              </a:rPr>
              <a:t>states in the </a:t>
            </a:r>
            <a:r>
              <a:rPr lang="en-US" sz="2000" baseline="30000" dirty="0" smtClean="0">
                <a:solidFill>
                  <a:schemeClr val="tx1"/>
                </a:solidFill>
              </a:rPr>
              <a:t>3</a:t>
            </a:r>
            <a:r>
              <a:rPr lang="en-US" sz="2000" dirty="0" smtClean="0">
                <a:solidFill>
                  <a:schemeClr val="tx1"/>
                </a:solidFill>
              </a:rPr>
              <a:t>F term</a:t>
            </a:r>
          </a:p>
        </p:txBody>
      </p:sp>
      <p:sp>
        <p:nvSpPr>
          <p:cNvPr id="11" name="TextBox 10"/>
          <p:cNvSpPr txBox="1"/>
          <p:nvPr/>
        </p:nvSpPr>
        <p:spPr>
          <a:xfrm>
            <a:off x="3734297" y="4420394"/>
            <a:ext cx="1371189" cy="830997"/>
          </a:xfrm>
          <a:prstGeom prst="rect">
            <a:avLst/>
          </a:prstGeom>
          <a:noFill/>
        </p:spPr>
        <p:txBody>
          <a:bodyPr wrap="none" rtlCol="0">
            <a:spAutoFit/>
          </a:bodyPr>
          <a:lstStyle/>
          <a:p>
            <a:r>
              <a:rPr lang="en-US" sz="2400" dirty="0" err="1" smtClean="0"/>
              <a:t>L</a:t>
            </a:r>
            <a:r>
              <a:rPr lang="en-US" sz="2400" baseline="-25000" dirty="0" err="1" smtClean="0"/>
              <a:t>z</a:t>
            </a:r>
            <a:r>
              <a:rPr lang="en-US" sz="2400" dirty="0" smtClean="0"/>
              <a:t>=-1 to 1</a:t>
            </a:r>
          </a:p>
          <a:p>
            <a:r>
              <a:rPr lang="en-US" sz="2400" dirty="0" err="1" smtClean="0"/>
              <a:t>S</a:t>
            </a:r>
            <a:r>
              <a:rPr lang="en-US" sz="2400" baseline="-25000" dirty="0" err="1" smtClean="0"/>
              <a:t>z</a:t>
            </a:r>
            <a:r>
              <a:rPr lang="en-US" sz="2400" dirty="0" smtClean="0"/>
              <a:t>=-1 to 1</a:t>
            </a:r>
            <a:endParaRPr lang="en-US" sz="2400" dirty="0"/>
          </a:p>
        </p:txBody>
      </p:sp>
      <p:sp>
        <p:nvSpPr>
          <p:cNvPr id="12" name="TextBox 11"/>
          <p:cNvSpPr txBox="1"/>
          <p:nvPr/>
        </p:nvSpPr>
        <p:spPr>
          <a:xfrm>
            <a:off x="7319683" y="4523938"/>
            <a:ext cx="579155" cy="646331"/>
          </a:xfrm>
          <a:prstGeom prst="rect">
            <a:avLst/>
          </a:prstGeom>
          <a:noFill/>
        </p:spPr>
        <p:txBody>
          <a:bodyPr wrap="none" rtlCol="0">
            <a:spAutoFit/>
          </a:bodyPr>
          <a:lstStyle/>
          <a:p>
            <a:pPr algn="ctr"/>
            <a:r>
              <a:rPr lang="en-US" sz="3600" baseline="30000" dirty="0" smtClean="0"/>
              <a:t>3</a:t>
            </a:r>
            <a:r>
              <a:rPr lang="en-US" sz="3600" dirty="0" smtClean="0"/>
              <a:t>P</a:t>
            </a:r>
            <a:endParaRPr lang="en-US" sz="3600" dirty="0"/>
          </a:p>
        </p:txBody>
      </p:sp>
      <p:sp>
        <p:nvSpPr>
          <p:cNvPr id="13" name="Rounded Rectangle 12"/>
          <p:cNvSpPr/>
          <p:nvPr/>
        </p:nvSpPr>
        <p:spPr>
          <a:xfrm>
            <a:off x="241797" y="3930419"/>
            <a:ext cx="3274200" cy="1320972"/>
          </a:xfrm>
          <a:prstGeom prst="roundRect">
            <a:avLst>
              <a:gd name="adj" fmla="val 1764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There are </a:t>
            </a:r>
          </a:p>
          <a:p>
            <a:pPr algn="ctr"/>
            <a:r>
              <a:rPr lang="en-US" sz="2000" dirty="0" smtClean="0">
                <a:solidFill>
                  <a:schemeClr val="tx1"/>
                </a:solidFill>
              </a:rPr>
              <a:t>(2L+1)(2S+1) = 3*3 = 9</a:t>
            </a:r>
          </a:p>
          <a:p>
            <a:pPr algn="ctr"/>
            <a:r>
              <a:rPr lang="en-US" sz="2000" dirty="0" smtClean="0">
                <a:solidFill>
                  <a:schemeClr val="tx1"/>
                </a:solidFill>
              </a:rPr>
              <a:t>states in the </a:t>
            </a:r>
            <a:r>
              <a:rPr lang="en-US" sz="2000" baseline="30000" dirty="0" smtClean="0">
                <a:solidFill>
                  <a:schemeClr val="tx1"/>
                </a:solidFill>
              </a:rPr>
              <a:t>3</a:t>
            </a:r>
            <a:r>
              <a:rPr lang="en-US" sz="2000" dirty="0" smtClean="0">
                <a:solidFill>
                  <a:schemeClr val="tx1"/>
                </a:solidFill>
              </a:rPr>
              <a:t>P term</a:t>
            </a:r>
          </a:p>
        </p:txBody>
      </p:sp>
      <p:sp>
        <p:nvSpPr>
          <p:cNvPr id="15" name="Rounded Rectangle 14"/>
          <p:cNvSpPr/>
          <p:nvPr/>
        </p:nvSpPr>
        <p:spPr>
          <a:xfrm>
            <a:off x="3452497" y="5529422"/>
            <a:ext cx="5079503" cy="747378"/>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3600" baseline="30000" dirty="0" smtClean="0">
                <a:solidFill>
                  <a:schemeClr val="tx1"/>
                </a:solidFill>
              </a:rPr>
              <a:t>3</a:t>
            </a:r>
            <a:r>
              <a:rPr lang="en-US" sz="3600" dirty="0" smtClean="0">
                <a:solidFill>
                  <a:schemeClr val="tx1"/>
                </a:solidFill>
              </a:rPr>
              <a:t>F </a:t>
            </a:r>
            <a:r>
              <a:rPr lang="en-US" sz="3600" baseline="30000" dirty="0" smtClean="0">
                <a:solidFill>
                  <a:schemeClr val="tx1"/>
                </a:solidFill>
              </a:rPr>
              <a:t>3</a:t>
            </a:r>
            <a:r>
              <a:rPr lang="en-US" sz="3600" dirty="0" smtClean="0">
                <a:solidFill>
                  <a:schemeClr val="tx1"/>
                </a:solidFill>
              </a:rPr>
              <a:t>P    </a:t>
            </a:r>
            <a:r>
              <a:rPr lang="en-US" sz="3600" baseline="30000" dirty="0" smtClean="0">
                <a:solidFill>
                  <a:schemeClr val="tx1"/>
                </a:solidFill>
              </a:rPr>
              <a:t>1</a:t>
            </a:r>
            <a:r>
              <a:rPr lang="en-US" sz="3600" dirty="0" smtClean="0">
                <a:solidFill>
                  <a:schemeClr val="tx1"/>
                </a:solidFill>
              </a:rPr>
              <a:t>G </a:t>
            </a:r>
            <a:r>
              <a:rPr lang="en-US" sz="3600" baseline="30000" dirty="0" smtClean="0">
                <a:solidFill>
                  <a:schemeClr val="tx1"/>
                </a:solidFill>
              </a:rPr>
              <a:t>1</a:t>
            </a:r>
            <a:r>
              <a:rPr lang="en-US" sz="3600" dirty="0" smtClean="0">
                <a:solidFill>
                  <a:schemeClr val="tx1"/>
                </a:solidFill>
              </a:rPr>
              <a:t>D </a:t>
            </a:r>
            <a:r>
              <a:rPr lang="en-US" sz="3600" baseline="30000" dirty="0" smtClean="0">
                <a:solidFill>
                  <a:schemeClr val="tx1"/>
                </a:solidFill>
              </a:rPr>
              <a:t>1</a:t>
            </a:r>
            <a:r>
              <a:rPr lang="en-US" sz="3600" dirty="0" smtClean="0">
                <a:solidFill>
                  <a:schemeClr val="tx1"/>
                </a:solidFill>
              </a:rPr>
              <a:t>S</a:t>
            </a:r>
            <a:endParaRPr lang="en-US" sz="3600" dirty="0">
              <a:solidFill>
                <a:schemeClr val="tx1"/>
              </a:solidFill>
            </a:endParaRPr>
          </a:p>
          <a:p>
            <a:pPr algn="ctr"/>
            <a:endParaRPr lang="en-US" sz="3600" dirty="0">
              <a:solidFill>
                <a:schemeClr val="tx1"/>
              </a:solidFill>
            </a:endParaRPr>
          </a:p>
          <a:p>
            <a:pPr algn="ctr"/>
            <a:r>
              <a:rPr lang="en-US" sz="3600" dirty="0" smtClean="0">
                <a:solidFill>
                  <a:schemeClr val="tx1"/>
                </a:solidFill>
              </a:rPr>
              <a:t> </a:t>
            </a:r>
            <a:endParaRPr lang="en-US" sz="3600" dirty="0">
              <a:solidFill>
                <a:schemeClr val="tx1"/>
              </a:solidFill>
            </a:endParaRPr>
          </a:p>
        </p:txBody>
      </p:sp>
    </p:spTree>
    <p:extLst>
      <p:ext uri="{BB962C8B-B14F-4D97-AF65-F5344CB8AC3E}">
        <p14:creationId xmlns:p14="http://schemas.microsoft.com/office/powerpoint/2010/main" val="1652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3" name="Group 92"/>
          <p:cNvGrpSpPr/>
          <p:nvPr/>
        </p:nvGrpSpPr>
        <p:grpSpPr>
          <a:xfrm>
            <a:off x="-99908" y="2525441"/>
            <a:ext cx="2561994" cy="3662127"/>
            <a:chOff x="-99908" y="2525441"/>
            <a:chExt cx="2561994" cy="3662127"/>
          </a:xfrm>
        </p:grpSpPr>
        <p:sp>
          <p:nvSpPr>
            <p:cNvPr id="94" name="Pie 9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5" name="Straight Connector 94"/>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97" name="Arc 9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8" name="Straight Connector 97"/>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4"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5" name="TextBox 104"/>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06" name="Straight Arrow Connector 10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716350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Energy level diagram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l="54306" t="30986" r="8194" b="6906"/>
          <a:stretch/>
        </p:blipFill>
        <p:spPr>
          <a:xfrm>
            <a:off x="4362970" y="1113649"/>
            <a:ext cx="4495800" cy="5261751"/>
          </a:xfrm>
          <a:prstGeom prst="rect">
            <a:avLst/>
          </a:prstGeom>
        </p:spPr>
      </p:pic>
      <p:sp>
        <p:nvSpPr>
          <p:cNvPr id="5" name="Rounded Rectangle 4"/>
          <p:cNvSpPr/>
          <p:nvPr/>
        </p:nvSpPr>
        <p:spPr>
          <a:xfrm>
            <a:off x="180201" y="4411822"/>
            <a:ext cx="3591699" cy="452278"/>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400" baseline="30000" dirty="0" smtClean="0">
                <a:solidFill>
                  <a:schemeClr val="tx1"/>
                </a:solidFill>
              </a:rPr>
              <a:t>3</a:t>
            </a:r>
            <a:r>
              <a:rPr lang="en-US" sz="2400" dirty="0" smtClean="0">
                <a:solidFill>
                  <a:schemeClr val="tx1"/>
                </a:solidFill>
              </a:rPr>
              <a:t>F – F</a:t>
            </a:r>
            <a:r>
              <a:rPr lang="en-US" sz="2400" baseline="30000" dirty="0" smtClean="0">
                <a:solidFill>
                  <a:schemeClr val="tx1"/>
                </a:solidFill>
              </a:rPr>
              <a:t>0 </a:t>
            </a:r>
            <a:r>
              <a:rPr lang="en-US" sz="2400" dirty="0" smtClean="0">
                <a:solidFill>
                  <a:schemeClr val="tx1"/>
                </a:solidFill>
              </a:rPr>
              <a:t>– 8/49 F</a:t>
            </a:r>
            <a:r>
              <a:rPr lang="en-US" sz="2400" baseline="30000" dirty="0" smtClean="0">
                <a:solidFill>
                  <a:schemeClr val="tx1"/>
                </a:solidFill>
              </a:rPr>
              <a:t>2</a:t>
            </a:r>
            <a:r>
              <a:rPr lang="en-US" sz="2400" dirty="0">
                <a:solidFill>
                  <a:schemeClr val="tx1"/>
                </a:solidFill>
              </a:rPr>
              <a:t> </a:t>
            </a:r>
            <a:r>
              <a:rPr lang="en-US" sz="2400" dirty="0" smtClean="0">
                <a:solidFill>
                  <a:schemeClr val="tx1"/>
                </a:solidFill>
              </a:rPr>
              <a:t>– 1/49 F</a:t>
            </a:r>
            <a:r>
              <a:rPr lang="en-US" sz="2400" baseline="30000" dirty="0" smtClean="0">
                <a:solidFill>
                  <a:schemeClr val="tx1"/>
                </a:solidFill>
              </a:rPr>
              <a:t>4</a:t>
            </a:r>
            <a:endParaRPr lang="en-US" sz="2400" dirty="0">
              <a:solidFill>
                <a:schemeClr val="tx1"/>
              </a:solidFill>
            </a:endParaRPr>
          </a:p>
          <a:p>
            <a:endParaRPr lang="en-US" sz="2400" dirty="0">
              <a:solidFill>
                <a:schemeClr val="tx1"/>
              </a:solidFill>
            </a:endParaRPr>
          </a:p>
          <a:p>
            <a:r>
              <a:rPr lang="en-US" sz="2400" dirty="0" smtClean="0">
                <a:solidFill>
                  <a:schemeClr val="tx1"/>
                </a:solidFill>
              </a:rPr>
              <a:t> </a:t>
            </a:r>
            <a:endParaRPr lang="en-US" sz="2400" dirty="0">
              <a:solidFill>
                <a:schemeClr val="tx1"/>
              </a:solidFill>
            </a:endParaRPr>
          </a:p>
        </p:txBody>
      </p:sp>
      <p:sp>
        <p:nvSpPr>
          <p:cNvPr id="8" name="Rounded Rectangle 7"/>
          <p:cNvSpPr/>
          <p:nvPr/>
        </p:nvSpPr>
        <p:spPr>
          <a:xfrm>
            <a:off x="180201" y="3862866"/>
            <a:ext cx="3591699" cy="452278"/>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400" baseline="30000" dirty="0" smtClean="0">
                <a:solidFill>
                  <a:schemeClr val="tx1"/>
                </a:solidFill>
              </a:rPr>
              <a:t>1</a:t>
            </a:r>
            <a:r>
              <a:rPr lang="en-US" sz="2400" dirty="0" smtClean="0">
                <a:solidFill>
                  <a:schemeClr val="tx1"/>
                </a:solidFill>
              </a:rPr>
              <a:t>D – F</a:t>
            </a:r>
            <a:r>
              <a:rPr lang="en-US" sz="2400" baseline="30000" dirty="0" smtClean="0">
                <a:solidFill>
                  <a:schemeClr val="tx1"/>
                </a:solidFill>
              </a:rPr>
              <a:t>0 </a:t>
            </a:r>
            <a:r>
              <a:rPr lang="en-US" sz="2400" dirty="0" smtClean="0">
                <a:solidFill>
                  <a:schemeClr val="tx1"/>
                </a:solidFill>
              </a:rPr>
              <a:t>– 3/49 F</a:t>
            </a:r>
            <a:r>
              <a:rPr lang="en-US" sz="2400" baseline="30000" dirty="0" smtClean="0">
                <a:solidFill>
                  <a:schemeClr val="tx1"/>
                </a:solidFill>
              </a:rPr>
              <a:t>2 </a:t>
            </a:r>
            <a:r>
              <a:rPr lang="en-US" sz="2400" dirty="0" smtClean="0">
                <a:solidFill>
                  <a:schemeClr val="tx1"/>
                </a:solidFill>
              </a:rPr>
              <a:t>+ 4/49 F</a:t>
            </a:r>
            <a:r>
              <a:rPr lang="en-US" sz="2400" baseline="30000" dirty="0" smtClean="0">
                <a:solidFill>
                  <a:schemeClr val="tx1"/>
                </a:solidFill>
              </a:rPr>
              <a:t>4</a:t>
            </a:r>
            <a:endParaRPr lang="en-US" sz="2400" dirty="0">
              <a:solidFill>
                <a:schemeClr val="tx1"/>
              </a:solidFill>
            </a:endParaRPr>
          </a:p>
        </p:txBody>
      </p:sp>
      <p:sp>
        <p:nvSpPr>
          <p:cNvPr id="9" name="Rounded Rectangle 8"/>
          <p:cNvSpPr/>
          <p:nvPr/>
        </p:nvSpPr>
        <p:spPr>
          <a:xfrm>
            <a:off x="180201" y="3311054"/>
            <a:ext cx="3591699" cy="452278"/>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400" baseline="30000" dirty="0" smtClean="0">
                <a:solidFill>
                  <a:schemeClr val="tx1"/>
                </a:solidFill>
              </a:rPr>
              <a:t>3</a:t>
            </a:r>
            <a:r>
              <a:rPr lang="en-US" sz="2400" dirty="0" smtClean="0">
                <a:solidFill>
                  <a:schemeClr val="tx1"/>
                </a:solidFill>
              </a:rPr>
              <a:t>P – F</a:t>
            </a:r>
            <a:r>
              <a:rPr lang="en-US" sz="2400" baseline="30000" dirty="0" smtClean="0">
                <a:solidFill>
                  <a:schemeClr val="tx1"/>
                </a:solidFill>
              </a:rPr>
              <a:t>0 </a:t>
            </a:r>
            <a:r>
              <a:rPr lang="en-US" sz="2400" dirty="0" smtClean="0">
                <a:solidFill>
                  <a:schemeClr val="tx1"/>
                </a:solidFill>
              </a:rPr>
              <a:t>+ 7/49 F</a:t>
            </a:r>
            <a:r>
              <a:rPr lang="en-US" sz="2400" baseline="30000" dirty="0" smtClean="0">
                <a:solidFill>
                  <a:schemeClr val="tx1"/>
                </a:solidFill>
              </a:rPr>
              <a:t>2 </a:t>
            </a:r>
            <a:r>
              <a:rPr lang="en-US" sz="2400" dirty="0">
                <a:solidFill>
                  <a:schemeClr val="tx1"/>
                </a:solidFill>
              </a:rPr>
              <a:t>– </a:t>
            </a:r>
            <a:r>
              <a:rPr lang="en-US" sz="2400" dirty="0" smtClean="0">
                <a:solidFill>
                  <a:schemeClr val="tx1"/>
                </a:solidFill>
              </a:rPr>
              <a:t>4/21 F</a:t>
            </a:r>
            <a:r>
              <a:rPr lang="en-US" sz="2400" baseline="30000" dirty="0" smtClean="0">
                <a:solidFill>
                  <a:schemeClr val="tx1"/>
                </a:solidFill>
              </a:rPr>
              <a:t>4</a:t>
            </a:r>
            <a:endParaRPr lang="en-US" sz="2400" dirty="0">
              <a:solidFill>
                <a:schemeClr val="tx1"/>
              </a:solidFill>
            </a:endParaRPr>
          </a:p>
        </p:txBody>
      </p:sp>
      <p:sp>
        <p:nvSpPr>
          <p:cNvPr id="10" name="Rounded Rectangle 9"/>
          <p:cNvSpPr/>
          <p:nvPr/>
        </p:nvSpPr>
        <p:spPr>
          <a:xfrm>
            <a:off x="180201" y="2753530"/>
            <a:ext cx="3591699" cy="452278"/>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400" baseline="30000" dirty="0" smtClean="0">
                <a:solidFill>
                  <a:schemeClr val="tx1"/>
                </a:solidFill>
              </a:rPr>
              <a:t>1</a:t>
            </a:r>
            <a:r>
              <a:rPr lang="en-US" sz="2400" dirty="0" smtClean="0">
                <a:solidFill>
                  <a:schemeClr val="tx1"/>
                </a:solidFill>
              </a:rPr>
              <a:t>G – F</a:t>
            </a:r>
            <a:r>
              <a:rPr lang="en-US" sz="2400" baseline="30000" dirty="0" smtClean="0">
                <a:solidFill>
                  <a:schemeClr val="tx1"/>
                </a:solidFill>
              </a:rPr>
              <a:t>0 </a:t>
            </a:r>
            <a:r>
              <a:rPr lang="en-US" sz="2400" dirty="0" smtClean="0">
                <a:solidFill>
                  <a:schemeClr val="tx1"/>
                </a:solidFill>
              </a:rPr>
              <a:t>+ 4/49 F</a:t>
            </a:r>
            <a:r>
              <a:rPr lang="en-US" sz="2400" baseline="30000" dirty="0" smtClean="0">
                <a:solidFill>
                  <a:schemeClr val="tx1"/>
                </a:solidFill>
              </a:rPr>
              <a:t>2 </a:t>
            </a:r>
            <a:r>
              <a:rPr lang="en-US" sz="2400" dirty="0" smtClean="0">
                <a:solidFill>
                  <a:schemeClr val="tx1"/>
                </a:solidFill>
              </a:rPr>
              <a:t>+ 1/441 F</a:t>
            </a:r>
            <a:r>
              <a:rPr lang="en-US" sz="2400" baseline="30000" dirty="0" smtClean="0">
                <a:solidFill>
                  <a:schemeClr val="tx1"/>
                </a:solidFill>
              </a:rPr>
              <a:t>4</a:t>
            </a:r>
            <a:r>
              <a:rPr lang="en-US" sz="2400" dirty="0" smtClean="0">
                <a:solidFill>
                  <a:schemeClr val="tx1"/>
                </a:solidFill>
              </a:rPr>
              <a:t> </a:t>
            </a:r>
            <a:endParaRPr lang="en-US" sz="2400" dirty="0">
              <a:solidFill>
                <a:schemeClr val="tx1"/>
              </a:solidFill>
            </a:endParaRPr>
          </a:p>
        </p:txBody>
      </p:sp>
      <p:sp>
        <p:nvSpPr>
          <p:cNvPr id="11" name="Rounded Rectangle 10"/>
          <p:cNvSpPr/>
          <p:nvPr/>
        </p:nvSpPr>
        <p:spPr>
          <a:xfrm>
            <a:off x="180201" y="1648630"/>
            <a:ext cx="3591699" cy="452278"/>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400" baseline="30000" dirty="0" smtClean="0">
                <a:solidFill>
                  <a:schemeClr val="tx1"/>
                </a:solidFill>
              </a:rPr>
              <a:t>1</a:t>
            </a:r>
            <a:r>
              <a:rPr lang="en-US" sz="2400" dirty="0" smtClean="0">
                <a:solidFill>
                  <a:schemeClr val="tx1"/>
                </a:solidFill>
              </a:rPr>
              <a:t>S – F</a:t>
            </a:r>
            <a:r>
              <a:rPr lang="en-US" sz="2400" baseline="30000" dirty="0" smtClean="0">
                <a:solidFill>
                  <a:schemeClr val="tx1"/>
                </a:solidFill>
              </a:rPr>
              <a:t>0 </a:t>
            </a:r>
            <a:r>
              <a:rPr lang="en-US" sz="2400" dirty="0" smtClean="0">
                <a:solidFill>
                  <a:schemeClr val="tx1"/>
                </a:solidFill>
              </a:rPr>
              <a:t>+ 14/49 F</a:t>
            </a:r>
            <a:r>
              <a:rPr lang="en-US" sz="2400" baseline="30000" dirty="0" smtClean="0">
                <a:solidFill>
                  <a:schemeClr val="tx1"/>
                </a:solidFill>
              </a:rPr>
              <a:t>2 </a:t>
            </a:r>
            <a:r>
              <a:rPr lang="en-US" sz="2400" dirty="0" smtClean="0">
                <a:solidFill>
                  <a:schemeClr val="tx1"/>
                </a:solidFill>
              </a:rPr>
              <a:t>+ 2/7 F</a:t>
            </a:r>
            <a:r>
              <a:rPr lang="en-US" sz="2400" baseline="30000" dirty="0" smtClean="0">
                <a:solidFill>
                  <a:schemeClr val="tx1"/>
                </a:solidFill>
              </a:rPr>
              <a:t>4</a:t>
            </a:r>
            <a:endParaRPr lang="en-US" sz="2400" dirty="0">
              <a:solidFill>
                <a:schemeClr val="tx1"/>
              </a:solidFill>
            </a:endParaRPr>
          </a:p>
          <a:p>
            <a:pPr algn="ctr"/>
            <a:endParaRPr lang="en-US" sz="2400" dirty="0">
              <a:solidFill>
                <a:schemeClr val="tx1"/>
              </a:solidFill>
            </a:endParaRPr>
          </a:p>
          <a:p>
            <a:pPr algn="ctr"/>
            <a:r>
              <a:rPr lang="en-US" sz="2400" dirty="0" smtClean="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276933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Energy level diagram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647236" y="1368778"/>
            <a:ext cx="3581400" cy="5111222"/>
          </a:xfrm>
          <a:prstGeom prst="rect">
            <a:avLst/>
          </a:prstGeom>
        </p:spPr>
      </p:pic>
      <p:grpSp>
        <p:nvGrpSpPr>
          <p:cNvPr id="17" name="Group 16"/>
          <p:cNvGrpSpPr/>
          <p:nvPr/>
        </p:nvGrpSpPr>
        <p:grpSpPr>
          <a:xfrm>
            <a:off x="2566792" y="3771900"/>
            <a:ext cx="1244600" cy="1431118"/>
            <a:chOff x="4508500" y="3771900"/>
            <a:chExt cx="1244600" cy="1431118"/>
          </a:xfrm>
        </p:grpSpPr>
        <p:cxnSp>
          <p:nvCxnSpPr>
            <p:cNvPr id="18" name="Straight Connector 17"/>
            <p:cNvCxnSpPr/>
            <p:nvPr/>
          </p:nvCxnSpPr>
          <p:spPr>
            <a:xfrm>
              <a:off x="4826000" y="4876800"/>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508500" y="3771900"/>
              <a:ext cx="317500" cy="1104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382059"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704176"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059943"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898885"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221001"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543117"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2566792" y="2727792"/>
            <a:ext cx="1244600" cy="1031408"/>
            <a:chOff x="4508500" y="2727792"/>
            <a:chExt cx="1244600" cy="1031408"/>
          </a:xfrm>
        </p:grpSpPr>
        <p:cxnSp>
          <p:nvCxnSpPr>
            <p:cNvPr id="27" name="Straight Connector 26"/>
            <p:cNvCxnSpPr/>
            <p:nvPr/>
          </p:nvCxnSpPr>
          <p:spPr>
            <a:xfrm>
              <a:off x="4826000" y="3010825"/>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508500" y="3010825"/>
              <a:ext cx="317500" cy="7483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059943"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221001"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34" name="Rounded Rectangle 33"/>
          <p:cNvSpPr/>
          <p:nvPr/>
        </p:nvSpPr>
        <p:spPr>
          <a:xfrm>
            <a:off x="2670792" y="5519904"/>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smtClean="0">
                <a:solidFill>
                  <a:schemeClr val="tx1"/>
                </a:solidFill>
              </a:rPr>
              <a:t>t</a:t>
            </a:r>
            <a:r>
              <a:rPr lang="en-US" sz="2000" i="1" baseline="-25000" dirty="0" smtClean="0">
                <a:solidFill>
                  <a:schemeClr val="tx1"/>
                </a:solidFill>
              </a:rPr>
              <a:t>2g</a:t>
            </a:r>
            <a:endParaRPr lang="en-US" sz="2000" i="1" dirty="0" smtClean="0">
              <a:solidFill>
                <a:schemeClr val="tx1"/>
              </a:solidFill>
            </a:endParaRPr>
          </a:p>
        </p:txBody>
      </p:sp>
      <p:sp>
        <p:nvSpPr>
          <p:cNvPr id="35" name="Rounded Rectangle 34"/>
          <p:cNvSpPr/>
          <p:nvPr/>
        </p:nvSpPr>
        <p:spPr>
          <a:xfrm>
            <a:off x="2670792" y="1875691"/>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err="1" smtClean="0">
                <a:solidFill>
                  <a:schemeClr val="tx1"/>
                </a:solidFill>
              </a:rPr>
              <a:t>e</a:t>
            </a:r>
            <a:r>
              <a:rPr lang="en-US" sz="2000" i="1" baseline="-25000" dirty="0" err="1" smtClean="0">
                <a:solidFill>
                  <a:schemeClr val="tx1"/>
                </a:solidFill>
              </a:rPr>
              <a:t>g</a:t>
            </a:r>
            <a:endParaRPr lang="en-US" sz="2000" i="1" dirty="0" smtClean="0">
              <a:solidFill>
                <a:schemeClr val="tx1"/>
              </a:solidFill>
            </a:endParaRPr>
          </a:p>
        </p:txBody>
      </p:sp>
      <p:pic>
        <p:nvPicPr>
          <p:cNvPr id="36" name="Picture 35" descr="Haverkort_Wien_03 (dragged).pdf"/>
          <p:cNvPicPr>
            <a:picLocks noChangeAspect="1"/>
          </p:cNvPicPr>
          <p:nvPr/>
        </p:nvPicPr>
        <p:blipFill rotWithShape="1">
          <a:blip r:embed="rId4" cstate="screen">
            <a:extLst>
              <a:ext uri="{28A0092B-C50C-407E-A947-70E740481C1C}">
                <a14:useLocalDpi xmlns:a14="http://schemas.microsoft.com/office/drawing/2010/main"/>
              </a:ext>
            </a:extLst>
          </a:blip>
          <a:srcRect l="54306" t="30986" r="8194" b="6906"/>
          <a:stretch/>
        </p:blipFill>
        <p:spPr>
          <a:xfrm>
            <a:off x="4362970" y="1113649"/>
            <a:ext cx="4495800" cy="5261751"/>
          </a:xfrm>
          <a:prstGeom prst="rect">
            <a:avLst/>
          </a:prstGeom>
        </p:spPr>
      </p:pic>
    </p:spTree>
    <p:extLst>
      <p:ext uri="{BB962C8B-B14F-4D97-AF65-F5344CB8AC3E}">
        <p14:creationId xmlns:p14="http://schemas.microsoft.com/office/powerpoint/2010/main" val="29755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04 (dragged).pdf"/>
          <p:cNvPicPr>
            <a:picLocks noChangeAspect="1"/>
          </p:cNvPicPr>
          <p:nvPr/>
        </p:nvPicPr>
        <p:blipFill rotWithShape="1">
          <a:blip r:embed="rId3" cstate="screen">
            <a:extLst>
              <a:ext uri="{28A0092B-C50C-407E-A947-70E740481C1C}">
                <a14:useLocalDpi xmlns:a14="http://schemas.microsoft.com/office/drawing/2010/main"/>
              </a:ext>
            </a:extLst>
          </a:blip>
          <a:srcRect t="16155"/>
          <a:stretch/>
        </p:blipFill>
        <p:spPr>
          <a:xfrm>
            <a:off x="0" y="1384300"/>
            <a:ext cx="9144000" cy="54737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Lowest state </a:t>
            </a:r>
            <a:r>
              <a:rPr lang="en-US" sz="2400" baseline="30000" dirty="0" smtClean="0"/>
              <a:t>3</a:t>
            </a:r>
            <a:r>
              <a:rPr lang="en-US" sz="2400" dirty="0" smtClean="0"/>
              <a:t>A</a:t>
            </a:r>
            <a:r>
              <a:rPr lang="en-US" sz="2400" baseline="-25000" dirty="0" smtClean="0"/>
              <a:t>2</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7553494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04 (dragged).pdf"/>
          <p:cNvPicPr>
            <a:picLocks noChangeAspect="1"/>
          </p:cNvPicPr>
          <p:nvPr/>
        </p:nvPicPr>
        <p:blipFill rotWithShape="1">
          <a:blip r:embed="rId3" cstate="screen">
            <a:extLst>
              <a:ext uri="{28A0092B-C50C-407E-A947-70E740481C1C}">
                <a14:useLocalDpi xmlns:a14="http://schemas.microsoft.com/office/drawing/2010/main"/>
              </a:ext>
            </a:extLst>
          </a:blip>
          <a:srcRect t="14988"/>
          <a:stretch/>
        </p:blipFill>
        <p:spPr>
          <a:xfrm>
            <a:off x="0" y="1308100"/>
            <a:ext cx="9144000" cy="55499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First excited state at ~ 1.1 </a:t>
            </a:r>
            <a:r>
              <a:rPr lang="en-US" sz="2400" dirty="0" err="1" smtClean="0"/>
              <a:t>eV</a:t>
            </a:r>
            <a:r>
              <a:rPr lang="en-US" sz="2400" dirty="0" smtClean="0"/>
              <a:t> </a:t>
            </a:r>
            <a:r>
              <a:rPr lang="en-US" sz="2400" baseline="30000" dirty="0" smtClean="0"/>
              <a:t>3</a:t>
            </a:r>
            <a:r>
              <a:rPr lang="en-US" sz="2400" dirty="0" smtClean="0"/>
              <a:t>T</a:t>
            </a:r>
            <a:r>
              <a:rPr lang="en-US" sz="2400" baseline="-25000" dirty="0" smtClean="0"/>
              <a:t>2</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7069174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04 (dragged).pdf"/>
          <p:cNvPicPr>
            <a:picLocks noChangeAspect="1"/>
          </p:cNvPicPr>
          <p:nvPr/>
        </p:nvPicPr>
        <p:blipFill rotWithShape="1">
          <a:blip r:embed="rId3" cstate="screen">
            <a:extLst>
              <a:ext uri="{28A0092B-C50C-407E-A947-70E740481C1C}">
                <a14:useLocalDpi xmlns:a14="http://schemas.microsoft.com/office/drawing/2010/main"/>
              </a:ext>
            </a:extLst>
          </a:blip>
          <a:srcRect t="15183"/>
          <a:stretch/>
        </p:blipFill>
        <p:spPr>
          <a:xfrm>
            <a:off x="0" y="1320800"/>
            <a:ext cx="9144000" cy="5537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excited state at ~1.8 </a:t>
            </a:r>
            <a:r>
              <a:rPr lang="en-US" sz="2400" dirty="0" err="1" smtClean="0"/>
              <a:t>eV</a:t>
            </a:r>
            <a:r>
              <a:rPr lang="en-US" sz="2400" dirty="0" smtClean="0"/>
              <a:t> </a:t>
            </a:r>
            <a:r>
              <a:rPr lang="en-US" sz="2400" baseline="30000" dirty="0" smtClean="0"/>
              <a:t>3</a:t>
            </a:r>
            <a:r>
              <a:rPr lang="en-US" sz="2400" dirty="0" smtClean="0"/>
              <a:t>T</a:t>
            </a:r>
            <a:r>
              <a:rPr lang="en-US" sz="2400" baseline="-25000" dirty="0" smtClean="0"/>
              <a:t>2</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7069174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04 (dragged).pdf"/>
          <p:cNvPicPr>
            <a:picLocks noChangeAspect="1"/>
          </p:cNvPicPr>
          <p:nvPr/>
        </p:nvPicPr>
        <p:blipFill rotWithShape="1">
          <a:blip r:embed="rId3" cstate="screen">
            <a:extLst>
              <a:ext uri="{28A0092B-C50C-407E-A947-70E740481C1C}">
                <a14:useLocalDpi xmlns:a14="http://schemas.microsoft.com/office/drawing/2010/main"/>
              </a:ext>
            </a:extLst>
          </a:blip>
          <a:srcRect t="15572"/>
          <a:stretch/>
        </p:blipFill>
        <p:spPr>
          <a:xfrm>
            <a:off x="0" y="1346200"/>
            <a:ext cx="9144000" cy="5511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Third excited state at ~2.0 </a:t>
            </a:r>
            <a:r>
              <a:rPr lang="en-US" sz="2400" dirty="0" err="1" smtClean="0"/>
              <a:t>eV</a:t>
            </a:r>
            <a:r>
              <a:rPr lang="en-US" sz="2400" dirty="0" smtClean="0"/>
              <a:t> </a:t>
            </a:r>
            <a:r>
              <a:rPr lang="en-US" sz="2400" baseline="30000" dirty="0" smtClean="0"/>
              <a:t>1</a:t>
            </a:r>
            <a:r>
              <a:rPr lang="en-US" sz="2400" dirty="0" smtClean="0"/>
              <a:t>E </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7069174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7069174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entation04 (dragged).pdf"/>
          <p:cNvPicPr>
            <a:picLocks noChangeAspect="1"/>
          </p:cNvPicPr>
          <p:nvPr/>
        </p:nvPicPr>
        <p:blipFill rotWithShape="1">
          <a:blip r:embed="rId3" cstate="screen">
            <a:extLst>
              <a:ext uri="{28A0092B-C50C-407E-A947-70E740481C1C}">
                <a14:useLocalDpi xmlns:a14="http://schemas.microsoft.com/office/drawing/2010/main"/>
              </a:ext>
            </a:extLst>
          </a:blip>
          <a:srcRect l="6692" t="16155" r="63673" b="41454"/>
          <a:stretch/>
        </p:blipFill>
        <p:spPr>
          <a:xfrm>
            <a:off x="612000" y="3895727"/>
            <a:ext cx="2709760" cy="2767438"/>
          </a:xfrm>
          <a:prstGeom prst="rect">
            <a:avLst/>
          </a:prstGeom>
        </p:spPr>
      </p:pic>
      <p:pic>
        <p:nvPicPr>
          <p:cNvPr id="3" name="Picture 2" descr="Presentation04 (dragged).pdf"/>
          <p:cNvPicPr>
            <a:picLocks noChangeAspect="1"/>
          </p:cNvPicPr>
          <p:nvPr/>
        </p:nvPicPr>
        <p:blipFill rotWithShape="1">
          <a:blip r:embed="rId4" cstate="screen">
            <a:extLst>
              <a:ext uri="{28A0092B-C50C-407E-A947-70E740481C1C}">
                <a14:useLocalDpi xmlns:a14="http://schemas.microsoft.com/office/drawing/2010/main"/>
              </a:ext>
            </a:extLst>
          </a:blip>
          <a:srcRect t="15572"/>
          <a:stretch/>
        </p:blipFill>
        <p:spPr>
          <a:xfrm>
            <a:off x="0" y="1346200"/>
            <a:ext cx="9144000" cy="5511800"/>
          </a:xfrm>
          <a:prstGeom prst="rect">
            <a:avLst/>
          </a:prstGeom>
        </p:spPr>
      </p:pic>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Last d – d excited state </a:t>
            </a:r>
            <a:r>
              <a:rPr lang="en-US" sz="2400" baseline="30000" dirty="0" smtClean="0"/>
              <a:t>1</a:t>
            </a:r>
            <a:r>
              <a:rPr lang="en-US" sz="2400" dirty="0" smtClean="0"/>
              <a:t>A</a:t>
            </a:r>
            <a:r>
              <a:rPr lang="en-US" sz="2400" baseline="-25000" dirty="0" smtClean="0"/>
              <a:t>1</a:t>
            </a:r>
            <a:endParaRPr lang="en-US" sz="2400" dirty="0"/>
          </a:p>
        </p:txBody>
      </p:sp>
      <p:sp>
        <p:nvSpPr>
          <p:cNvPr id="9" name="Rounded Rectangle 8"/>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07154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Compare to experiment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15682" b="5850"/>
          <a:stretch/>
        </p:blipFill>
        <p:spPr>
          <a:xfrm>
            <a:off x="0" y="1409700"/>
            <a:ext cx="9144000" cy="5070300"/>
          </a:xfrm>
          <a:prstGeom prst="rect">
            <a:avLst/>
          </a:prstGeom>
        </p:spPr>
      </p:pic>
    </p:spTree>
    <p:extLst>
      <p:ext uri="{BB962C8B-B14F-4D97-AF65-F5344CB8AC3E}">
        <p14:creationId xmlns:p14="http://schemas.microsoft.com/office/powerpoint/2010/main" val="400165357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Bare Coulomb interactions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209" b="21184"/>
          <a:stretch/>
        </p:blipFill>
        <p:spPr>
          <a:xfrm>
            <a:off x="0" y="1379110"/>
            <a:ext cx="9144000" cy="4110021"/>
          </a:xfrm>
          <a:prstGeom prst="rect">
            <a:avLst/>
          </a:prstGeom>
        </p:spPr>
      </p:pic>
      <p:sp>
        <p:nvSpPr>
          <p:cNvPr id="5" name="Rounded Rectangle 4"/>
          <p:cNvSpPr/>
          <p:nvPr/>
        </p:nvSpPr>
        <p:spPr>
          <a:xfrm>
            <a:off x="3947569" y="5343546"/>
            <a:ext cx="4584431" cy="757636"/>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Use either F</a:t>
            </a:r>
            <a:r>
              <a:rPr lang="en-US" sz="2000" baseline="30000" dirty="0" smtClean="0">
                <a:solidFill>
                  <a:schemeClr val="tx1"/>
                </a:solidFill>
              </a:rPr>
              <a:t>0</a:t>
            </a:r>
            <a:r>
              <a:rPr lang="en-US" sz="2000" dirty="0" smtClean="0">
                <a:solidFill>
                  <a:schemeClr val="tx1"/>
                </a:solidFill>
              </a:rPr>
              <a:t> from experiment or constraint RPA</a:t>
            </a: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227213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878" b="6290"/>
          <a:stretch/>
        </p:blipFill>
        <p:spPr>
          <a:xfrm>
            <a:off x="0" y="1422400"/>
            <a:ext cx="9144000" cy="5029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43124282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Resulting </a:t>
            </a:r>
            <a:r>
              <a:rPr lang="en-US" sz="2400" dirty="0" err="1" smtClean="0"/>
              <a:t>multiplet</a:t>
            </a:r>
            <a:r>
              <a:rPr lang="en-US" sz="2400" dirty="0" smtClean="0"/>
              <a:t> splitting in spherical symmetry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210" b="9561"/>
          <a:stretch/>
        </p:blipFill>
        <p:spPr>
          <a:xfrm>
            <a:off x="0" y="1379110"/>
            <a:ext cx="9144000" cy="4861021"/>
          </a:xfrm>
          <a:prstGeom prst="rect">
            <a:avLst/>
          </a:prstGeom>
        </p:spPr>
      </p:pic>
    </p:spTree>
    <p:extLst>
      <p:ext uri="{BB962C8B-B14F-4D97-AF65-F5344CB8AC3E}">
        <p14:creationId xmlns:p14="http://schemas.microsoft.com/office/powerpoint/2010/main" val="158376153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Multiplet</a:t>
            </a:r>
            <a:r>
              <a:rPr lang="en-US" sz="2400" dirty="0" smtClean="0"/>
              <a:t> splitting </a:t>
            </a:r>
            <a:r>
              <a:rPr lang="en-US" sz="2400" dirty="0" err="1" smtClean="0"/>
              <a:t>v.s</a:t>
            </a:r>
            <a:r>
              <a:rPr lang="en-US" sz="2400" dirty="0" smtClean="0"/>
              <a:t>. band width</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844" b="8082"/>
          <a:stretch/>
        </p:blipFill>
        <p:spPr>
          <a:xfrm>
            <a:off x="0" y="1420074"/>
            <a:ext cx="9144000" cy="4915639"/>
          </a:xfrm>
          <a:prstGeom prst="rect">
            <a:avLst/>
          </a:prstGeom>
        </p:spPr>
      </p:pic>
    </p:spTree>
    <p:extLst>
      <p:ext uri="{BB962C8B-B14F-4D97-AF65-F5344CB8AC3E}">
        <p14:creationId xmlns:p14="http://schemas.microsoft.com/office/powerpoint/2010/main" val="168875634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Multiplet</a:t>
            </a:r>
            <a:r>
              <a:rPr lang="en-US" sz="2400" dirty="0" smtClean="0"/>
              <a:t> splitting </a:t>
            </a:r>
            <a:r>
              <a:rPr lang="en-US" sz="2400" dirty="0" err="1" smtClean="0"/>
              <a:t>v.s</a:t>
            </a:r>
            <a:r>
              <a:rPr lang="en-US" sz="2400" dirty="0" smtClean="0"/>
              <a:t>. one particle energy level diagram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7660"/>
          <a:stretch/>
        </p:blipFill>
        <p:spPr>
          <a:xfrm>
            <a:off x="0" y="1392765"/>
            <a:ext cx="9144000" cy="4970257"/>
          </a:xfrm>
          <a:prstGeom prst="rect">
            <a:avLst/>
          </a:prstGeom>
        </p:spPr>
      </p:pic>
    </p:spTree>
    <p:extLst>
      <p:ext uri="{BB962C8B-B14F-4D97-AF65-F5344CB8AC3E}">
        <p14:creationId xmlns:p14="http://schemas.microsoft.com/office/powerpoint/2010/main" val="2710232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X-ray Absorption Spectroscopy – some observations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grpSp>
        <p:nvGrpSpPr>
          <p:cNvPr id="27" name="Group 26"/>
          <p:cNvGrpSpPr/>
          <p:nvPr/>
        </p:nvGrpSpPr>
        <p:grpSpPr>
          <a:xfrm>
            <a:off x="-99908" y="2525441"/>
            <a:ext cx="2561994" cy="3662127"/>
            <a:chOff x="-99908" y="2525441"/>
            <a:chExt cx="2561994" cy="3662127"/>
          </a:xfrm>
        </p:grpSpPr>
        <p:sp>
          <p:nvSpPr>
            <p:cNvPr id="28" name="Pie 2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Arc 30"/>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Connector 31"/>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8"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9" name="TextBox 3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40" name="Straight Arrow Connector 3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285633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23544" b="6878"/>
          <a:stretch/>
        </p:blipFill>
        <p:spPr>
          <a:xfrm>
            <a:off x="0" y="1917700"/>
            <a:ext cx="9144000" cy="4495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220946"/>
            <a:ext cx="79200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Valence dependence – ground state symmetry determines the line shape</a:t>
            </a:r>
          </a:p>
        </p:txBody>
      </p:sp>
      <p:sp>
        <p:nvSpPr>
          <p:cNvPr id="6" name="TextBox 5"/>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3924864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12000" y="1080000"/>
            <a:ext cx="7920000" cy="180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Theory </a:t>
            </a:r>
            <a:r>
              <a:rPr lang="en-US" sz="2400" dirty="0"/>
              <a:t>of resonant x-ray spectroscopy; </a:t>
            </a:r>
            <a:endParaRPr lang="en-US" sz="2400" dirty="0" smtClean="0"/>
          </a:p>
          <a:p>
            <a:pPr algn="ctr"/>
            <a:r>
              <a:rPr lang="en-US" sz="2400" dirty="0" err="1" smtClean="0"/>
              <a:t>excitons</a:t>
            </a:r>
            <a:r>
              <a:rPr lang="en-US" sz="2400" dirty="0" smtClean="0"/>
              <a:t> </a:t>
            </a:r>
            <a:r>
              <a:rPr lang="en-US" sz="2400" dirty="0"/>
              <a:t>and </a:t>
            </a:r>
            <a:r>
              <a:rPr lang="en-US" sz="2400" dirty="0" err="1" smtClean="0"/>
              <a:t>multiplets</a:t>
            </a:r>
          </a:p>
          <a:p>
            <a:pPr algn="ctr"/>
            <a:r>
              <a:rPr lang="en-US" sz="2400" baseline="-25000" dirty="0"/>
              <a:t>http://</a:t>
            </a:r>
            <a:r>
              <a:rPr lang="en-US" sz="2400" baseline="-25000" dirty="0" err="1"/>
              <a:t>www.thphys.uni-heidelberg.de</a:t>
            </a:r>
            <a:r>
              <a:rPr lang="en-US" sz="2400" baseline="-25000" dirty="0"/>
              <a:t>/~</a:t>
            </a:r>
            <a:r>
              <a:rPr lang="en-US" sz="2400" baseline="-25000" dirty="0" err="1"/>
              <a:t>haverkort</a:t>
            </a:r>
            <a:r>
              <a:rPr lang="en-US" sz="2400" baseline="-25000" dirty="0"/>
              <a:t>/talks/start</a:t>
            </a:r>
            <a:endParaRPr lang="en-US" sz="2400" baseline="-25000" dirty="0" smtClean="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612000" y="3321141"/>
            <a:ext cx="7920000" cy="1200329"/>
          </a:xfrm>
          <a:prstGeom prst="rect">
            <a:avLst/>
          </a:prstGeom>
          <a:noFill/>
        </p:spPr>
        <p:txBody>
          <a:bodyPr wrap="square" rtlCol="0">
            <a:spAutoFit/>
          </a:bodyPr>
          <a:lstStyle/>
          <a:p>
            <a:pPr algn="ctr"/>
            <a:r>
              <a:rPr lang="en-US" b="1" dirty="0" smtClean="0">
                <a:solidFill>
                  <a:schemeClr val="tx2"/>
                </a:solidFill>
              </a:rPr>
              <a:t>Maurits W. Haverkort</a:t>
            </a:r>
          </a:p>
          <a:p>
            <a:pPr algn="ctr"/>
            <a:r>
              <a:rPr lang="en-US" i="1" dirty="0" smtClean="0">
                <a:solidFill>
                  <a:schemeClr val="tx2"/>
                </a:solidFill>
              </a:rPr>
              <a:t>Institute for theoretical physics </a:t>
            </a:r>
            <a:r>
              <a:rPr lang="mr-IN" i="1" dirty="0" smtClean="0">
                <a:solidFill>
                  <a:schemeClr val="tx2"/>
                </a:solidFill>
              </a:rPr>
              <a:t>–</a:t>
            </a:r>
            <a:r>
              <a:rPr lang="en-US" i="1" dirty="0" smtClean="0">
                <a:solidFill>
                  <a:schemeClr val="tx2"/>
                </a:solidFill>
              </a:rPr>
              <a:t> Heidelberg University</a:t>
            </a:r>
          </a:p>
          <a:p>
            <a:pPr algn="ctr"/>
            <a:endParaRPr lang="en-US" i="1" dirty="0" smtClean="0">
              <a:solidFill>
                <a:schemeClr val="tx2"/>
              </a:solidFill>
            </a:endParaRPr>
          </a:p>
          <a:p>
            <a:pPr algn="ctr"/>
            <a:r>
              <a:rPr lang="en-US" i="1" dirty="0" err="1" smtClean="0">
                <a:solidFill>
                  <a:schemeClr val="tx2"/>
                </a:solidFill>
              </a:rPr>
              <a:t>M.W.Haverkort@thphys.uni-heidelberg.de</a:t>
            </a:r>
            <a:endParaRPr lang="en-US" i="1" dirty="0" smtClean="0">
              <a:solidFill>
                <a:schemeClr val="tx2"/>
              </a:solidFill>
            </a:endParaRPr>
          </a:p>
        </p:txBody>
      </p:sp>
      <p:pic>
        <p:nvPicPr>
          <p:cNvPr id="3" name="Picture 2"/>
          <p:cNvPicPr>
            <a:picLocks noChangeAspect="1"/>
          </p:cNvPicPr>
          <p:nvPr/>
        </p:nvPicPr>
        <p:blipFill>
          <a:blip r:embed="rId2"/>
          <a:stretch>
            <a:fillRect/>
          </a:stretch>
        </p:blipFill>
        <p:spPr>
          <a:xfrm>
            <a:off x="6906400" y="4756285"/>
            <a:ext cx="1625600" cy="1625600"/>
          </a:xfrm>
          <a:prstGeom prst="rect">
            <a:avLst/>
          </a:prstGeom>
        </p:spPr>
      </p:pic>
      <p:sp>
        <p:nvSpPr>
          <p:cNvPr id="7" name="Rounded Rectangle 6"/>
          <p:cNvSpPr/>
          <p:nvPr/>
        </p:nvSpPr>
        <p:spPr>
          <a:xfrm rot="1425389">
            <a:off x="347951" y="5276718"/>
            <a:ext cx="2988101"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smtClean="0">
                <a:solidFill>
                  <a:schemeClr val="tx1"/>
                </a:solidFill>
              </a:rPr>
              <a:t>Positions available</a:t>
            </a:r>
            <a:endParaRPr lang="en-US" sz="2000" dirty="0" smtClean="0">
              <a:solidFill>
                <a:schemeClr val="tx1"/>
              </a:solidFill>
            </a:endParaRP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32345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X-ray Absorption Spectroscopy – some observations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99908" y="2525441"/>
            <a:ext cx="2561994" cy="3662127"/>
            <a:chOff x="-99908" y="2525441"/>
            <a:chExt cx="2561994" cy="3662127"/>
          </a:xfrm>
        </p:grpSpPr>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pic>
        <p:nvPicPr>
          <p:cNvPr id="2" name="Picture 1" descr="Haverkort_16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9600" y="1062911"/>
            <a:ext cx="5382400" cy="5370596"/>
          </a:xfrm>
          <a:prstGeom prst="rect">
            <a:avLst/>
          </a:prstGeom>
        </p:spPr>
      </p:pic>
      <p:sp>
        <p:nvSpPr>
          <p:cNvPr id="20" name="Rounded Rectangle 19"/>
          <p:cNvSpPr/>
          <p:nvPr/>
        </p:nvSpPr>
        <p:spPr>
          <a:xfrm>
            <a:off x="612000" y="1062911"/>
            <a:ext cx="3147200" cy="146253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Orbital occupation</a:t>
            </a:r>
          </a:p>
          <a:p>
            <a:r>
              <a:rPr lang="en-US" sz="2000" dirty="0" smtClean="0">
                <a:solidFill>
                  <a:schemeClr val="tx1"/>
                </a:solidFill>
              </a:rPr>
              <a:t>Natural linear </a:t>
            </a:r>
            <a:r>
              <a:rPr lang="en-US" sz="2000" dirty="0" err="1" smtClean="0">
                <a:solidFill>
                  <a:schemeClr val="tx1"/>
                </a:solidFill>
              </a:rPr>
              <a:t>dichroism</a:t>
            </a:r>
            <a:endParaRPr lang="en-US" sz="2000" dirty="0" smtClean="0">
              <a:solidFill>
                <a:schemeClr val="tx1"/>
              </a:solidFill>
            </a:endParaRPr>
          </a:p>
        </p:txBody>
      </p:sp>
      <p:sp>
        <p:nvSpPr>
          <p:cNvPr id="21" name="TextBox 20"/>
          <p:cNvSpPr txBox="1"/>
          <p:nvPr/>
        </p:nvSpPr>
        <p:spPr>
          <a:xfrm>
            <a:off x="5865883" y="6536112"/>
            <a:ext cx="2797836" cy="307777"/>
          </a:xfrm>
          <a:prstGeom prst="rect">
            <a:avLst/>
          </a:prstGeom>
          <a:noFill/>
        </p:spPr>
        <p:txBody>
          <a:bodyPr wrap="none" rtlCol="0">
            <a:spAutoFit/>
          </a:bodyPr>
          <a:lstStyle/>
          <a:p>
            <a:r>
              <a:rPr lang="en-US" sz="1400" i="1" dirty="0" smtClean="0"/>
              <a:t>C. T. Chen et al PRL 68, 2543 (1992)</a:t>
            </a:r>
            <a:endParaRPr lang="en-US" sz="1400" i="1" dirty="0"/>
          </a:p>
        </p:txBody>
      </p:sp>
    </p:spTree>
    <p:extLst>
      <p:ext uri="{BB962C8B-B14F-4D97-AF65-F5344CB8AC3E}">
        <p14:creationId xmlns:p14="http://schemas.microsoft.com/office/powerpoint/2010/main" val="574656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Spin sensitive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99908" y="2525441"/>
            <a:ext cx="2561994" cy="3662127"/>
            <a:chOff x="-99908" y="2525441"/>
            <a:chExt cx="2561994" cy="3662127"/>
          </a:xfrm>
        </p:grpSpPr>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2489199" y="3086620"/>
            <a:ext cx="6115051" cy="3100948"/>
            <a:chOff x="2489199" y="1562100"/>
            <a:chExt cx="6115051" cy="3100948"/>
          </a:xfrm>
        </p:grpSpPr>
        <p:pic>
          <p:nvPicPr>
            <p:cNvPr id="2" name="Picture 1" descr="Haverkort_16c.pdf"/>
            <p:cNvPicPr>
              <a:picLocks noChangeAspect="1"/>
            </p:cNvPicPr>
            <p:nvPr/>
          </p:nvPicPr>
          <p:blipFill rotWithShape="1">
            <a:blip r:embed="rId3" cstate="screen">
              <a:extLst>
                <a:ext uri="{28A0092B-C50C-407E-A947-70E740481C1C}">
                  <a14:useLocalDpi xmlns:a14="http://schemas.microsoft.com/office/drawing/2010/main"/>
                </a:ext>
              </a:extLst>
            </a:blip>
            <a:srcRect l="436" t="2255" r="1121" b="2280"/>
            <a:stretch/>
          </p:blipFill>
          <p:spPr>
            <a:xfrm>
              <a:off x="2489199" y="1562100"/>
              <a:ext cx="6115051" cy="2343150"/>
            </a:xfrm>
            <a:prstGeom prst="rect">
              <a:avLst/>
            </a:prstGeom>
          </p:spPr>
        </p:pic>
        <p:sp>
          <p:nvSpPr>
            <p:cNvPr id="20" name="TextBox 19"/>
            <p:cNvSpPr txBox="1"/>
            <p:nvPr/>
          </p:nvSpPr>
          <p:spPr>
            <a:xfrm>
              <a:off x="4292600" y="3914661"/>
              <a:ext cx="535648" cy="369332"/>
            </a:xfrm>
            <a:prstGeom prst="rect">
              <a:avLst/>
            </a:prstGeom>
            <a:noFill/>
          </p:spPr>
          <p:txBody>
            <a:bodyPr wrap="none" rtlCol="0">
              <a:spAutoFit/>
            </a:bodyPr>
            <a:lstStyle/>
            <a:p>
              <a:r>
                <a:rPr lang="en-US" dirty="0" smtClean="0"/>
                <a:t>700</a:t>
              </a:r>
              <a:endParaRPr lang="en-US" dirty="0"/>
            </a:p>
          </p:txBody>
        </p:sp>
        <p:sp>
          <p:nvSpPr>
            <p:cNvPr id="21" name="TextBox 20"/>
            <p:cNvSpPr txBox="1"/>
            <p:nvPr/>
          </p:nvSpPr>
          <p:spPr>
            <a:xfrm>
              <a:off x="5499100" y="3917722"/>
              <a:ext cx="535648" cy="369332"/>
            </a:xfrm>
            <a:prstGeom prst="rect">
              <a:avLst/>
            </a:prstGeom>
            <a:noFill/>
          </p:spPr>
          <p:txBody>
            <a:bodyPr wrap="none" rtlCol="0">
              <a:spAutoFit/>
            </a:bodyPr>
            <a:lstStyle/>
            <a:p>
              <a:r>
                <a:rPr lang="en-US" dirty="0" smtClean="0"/>
                <a:t>720</a:t>
              </a:r>
              <a:endParaRPr lang="en-US" dirty="0"/>
            </a:p>
          </p:txBody>
        </p:sp>
        <p:sp>
          <p:nvSpPr>
            <p:cNvPr id="22" name="TextBox 21"/>
            <p:cNvSpPr txBox="1"/>
            <p:nvPr/>
          </p:nvSpPr>
          <p:spPr>
            <a:xfrm>
              <a:off x="6769100" y="3923844"/>
              <a:ext cx="535648" cy="369332"/>
            </a:xfrm>
            <a:prstGeom prst="rect">
              <a:avLst/>
            </a:prstGeom>
            <a:noFill/>
          </p:spPr>
          <p:txBody>
            <a:bodyPr wrap="none" rtlCol="0">
              <a:spAutoFit/>
            </a:bodyPr>
            <a:lstStyle/>
            <a:p>
              <a:r>
                <a:rPr lang="en-US" dirty="0" smtClean="0"/>
                <a:t>740</a:t>
              </a:r>
              <a:endParaRPr lang="en-US" dirty="0"/>
            </a:p>
          </p:txBody>
        </p:sp>
        <p:sp>
          <p:nvSpPr>
            <p:cNvPr id="23" name="TextBox 22"/>
            <p:cNvSpPr txBox="1"/>
            <p:nvPr/>
          </p:nvSpPr>
          <p:spPr>
            <a:xfrm>
              <a:off x="7973200" y="3923844"/>
              <a:ext cx="535648" cy="369332"/>
            </a:xfrm>
            <a:prstGeom prst="rect">
              <a:avLst/>
            </a:prstGeom>
            <a:noFill/>
          </p:spPr>
          <p:txBody>
            <a:bodyPr wrap="none" rtlCol="0">
              <a:spAutoFit/>
            </a:bodyPr>
            <a:lstStyle/>
            <a:p>
              <a:r>
                <a:rPr lang="en-US" dirty="0" smtClean="0"/>
                <a:t>760</a:t>
              </a:r>
              <a:endParaRPr lang="en-US" dirty="0"/>
            </a:p>
          </p:txBody>
        </p:sp>
        <p:sp>
          <p:nvSpPr>
            <p:cNvPr id="24" name="TextBox 23"/>
            <p:cNvSpPr txBox="1"/>
            <p:nvPr/>
          </p:nvSpPr>
          <p:spPr>
            <a:xfrm>
              <a:off x="5302728" y="4293716"/>
              <a:ext cx="2002020" cy="369332"/>
            </a:xfrm>
            <a:prstGeom prst="rect">
              <a:avLst/>
            </a:prstGeom>
            <a:noFill/>
          </p:spPr>
          <p:txBody>
            <a:bodyPr wrap="none" rtlCol="0">
              <a:spAutoFit/>
            </a:bodyPr>
            <a:lstStyle/>
            <a:p>
              <a:r>
                <a:rPr lang="en-US" dirty="0" smtClean="0"/>
                <a:t>Photon energy (</a:t>
              </a:r>
              <a:r>
                <a:rPr lang="en-US" dirty="0" err="1" smtClean="0"/>
                <a:t>eV</a:t>
              </a:r>
              <a:r>
                <a:rPr lang="en-US" dirty="0" smtClean="0"/>
                <a:t>)</a:t>
              </a:r>
              <a:endParaRPr lang="en-US" dirty="0"/>
            </a:p>
          </p:txBody>
        </p:sp>
      </p:grpSp>
      <p:sp>
        <p:nvSpPr>
          <p:cNvPr id="26" name="Rounded Rectangle 25"/>
          <p:cNvSpPr/>
          <p:nvPr/>
        </p:nvSpPr>
        <p:spPr>
          <a:xfrm>
            <a:off x="612000" y="1062911"/>
            <a:ext cx="3147200" cy="146253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Magnetic moments</a:t>
            </a:r>
          </a:p>
          <a:p>
            <a:r>
              <a:rPr lang="en-US" sz="2000" dirty="0" smtClean="0">
                <a:solidFill>
                  <a:schemeClr val="tx1"/>
                </a:solidFill>
              </a:rPr>
              <a:t>Magnetic circular </a:t>
            </a:r>
            <a:r>
              <a:rPr lang="en-US" sz="2000" dirty="0" err="1" smtClean="0">
                <a:solidFill>
                  <a:schemeClr val="tx1"/>
                </a:solidFill>
              </a:rPr>
              <a:t>dichroism</a:t>
            </a:r>
            <a:endParaRPr lang="en-US" sz="2000" dirty="0" smtClean="0">
              <a:solidFill>
                <a:schemeClr val="tx1"/>
              </a:solidFill>
            </a:endParaRPr>
          </a:p>
        </p:txBody>
      </p:sp>
      <p:sp>
        <p:nvSpPr>
          <p:cNvPr id="27" name="TextBox 26"/>
          <p:cNvSpPr txBox="1"/>
          <p:nvPr/>
        </p:nvSpPr>
        <p:spPr>
          <a:xfrm>
            <a:off x="4751079" y="6538013"/>
            <a:ext cx="3871736" cy="307777"/>
          </a:xfrm>
          <a:prstGeom prst="rect">
            <a:avLst/>
          </a:prstGeom>
          <a:noFill/>
        </p:spPr>
        <p:txBody>
          <a:bodyPr wrap="none" rtlCol="0">
            <a:spAutoFit/>
          </a:bodyPr>
          <a:lstStyle/>
          <a:p>
            <a:r>
              <a:rPr lang="en-US" sz="1400" dirty="0" smtClean="0"/>
              <a:t>J. </a:t>
            </a:r>
            <a:r>
              <a:rPr lang="en-US" sz="1400" dirty="0" err="1" smtClean="0"/>
              <a:t>Stöhr</a:t>
            </a:r>
            <a:r>
              <a:rPr lang="en-US" sz="1400" dirty="0" smtClean="0"/>
              <a:t>, J. Elec. Spec. Rel. </a:t>
            </a:r>
            <a:r>
              <a:rPr lang="en-US" sz="1400" dirty="0" err="1" smtClean="0"/>
              <a:t>Phonom</a:t>
            </a:r>
            <a:r>
              <a:rPr lang="en-US" sz="1400" dirty="0" smtClean="0"/>
              <a:t>. </a:t>
            </a:r>
            <a:r>
              <a:rPr lang="en-US" sz="1400" b="1" dirty="0" smtClean="0"/>
              <a:t>75</a:t>
            </a:r>
            <a:r>
              <a:rPr lang="en-US" sz="1400" dirty="0" smtClean="0"/>
              <a:t>, 253 (1995).</a:t>
            </a:r>
            <a:endParaRPr lang="en-US" sz="1400" dirty="0"/>
          </a:p>
        </p:txBody>
      </p:sp>
    </p:spTree>
    <p:extLst>
      <p:ext uri="{BB962C8B-B14F-4D97-AF65-F5344CB8AC3E}">
        <p14:creationId xmlns:p14="http://schemas.microsoft.com/office/powerpoint/2010/main" val="1367456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l="30417" t="15093" b="6486"/>
          <a:stretch/>
        </p:blipFill>
        <p:spPr>
          <a:xfrm>
            <a:off x="2425700" y="1113798"/>
            <a:ext cx="6718300" cy="5350502"/>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062911"/>
            <a:ext cx="3147200" cy="146253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Magnetic moments</a:t>
            </a:r>
          </a:p>
          <a:p>
            <a:r>
              <a:rPr lang="en-US" sz="2000" dirty="0" smtClean="0">
                <a:solidFill>
                  <a:schemeClr val="tx1"/>
                </a:solidFill>
              </a:rPr>
              <a:t>Magnetic linear </a:t>
            </a:r>
            <a:r>
              <a:rPr lang="en-US" sz="2000" dirty="0" err="1" smtClean="0">
                <a:solidFill>
                  <a:schemeClr val="tx1"/>
                </a:solidFill>
              </a:rPr>
              <a:t>dichroism</a:t>
            </a:r>
            <a:endParaRPr lang="en-US" sz="2000" dirty="0" smtClean="0">
              <a:solidFill>
                <a:schemeClr val="tx1"/>
              </a:solidFill>
            </a:endParaRPr>
          </a:p>
        </p:txBody>
      </p:sp>
      <p:grpSp>
        <p:nvGrpSpPr>
          <p:cNvPr id="6" name="Group 5"/>
          <p:cNvGrpSpPr/>
          <p:nvPr/>
        </p:nvGrpSpPr>
        <p:grpSpPr>
          <a:xfrm>
            <a:off x="-99908" y="2525441"/>
            <a:ext cx="2561994" cy="3662127"/>
            <a:chOff x="-99908" y="2525441"/>
            <a:chExt cx="2561994" cy="3662127"/>
          </a:xfrm>
        </p:grpSpPr>
        <p:sp>
          <p:nvSpPr>
            <p:cNvPr id="7" name="Pie 6"/>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842863" y="6538013"/>
            <a:ext cx="2778037" cy="307777"/>
          </a:xfrm>
          <a:prstGeom prst="rect">
            <a:avLst/>
          </a:prstGeom>
          <a:noFill/>
        </p:spPr>
        <p:txBody>
          <a:bodyPr wrap="none" rtlCol="0">
            <a:spAutoFit/>
          </a:bodyPr>
          <a:lstStyle/>
          <a:p>
            <a:r>
              <a:rPr lang="en-US" sz="1400" dirty="0" smtClean="0"/>
              <a:t>P. Kuiper </a:t>
            </a:r>
            <a:r>
              <a:rPr lang="en-US" sz="1400" i="1" dirty="0" smtClean="0"/>
              <a:t>et al</a:t>
            </a:r>
            <a:r>
              <a:rPr lang="en-US" sz="1400" dirty="0" smtClean="0"/>
              <a:t>., PRL </a:t>
            </a:r>
            <a:r>
              <a:rPr lang="en-US" sz="1400" b="1" dirty="0" smtClean="0"/>
              <a:t>70</a:t>
            </a:r>
            <a:r>
              <a:rPr lang="en-US" sz="1400" dirty="0" smtClean="0"/>
              <a:t>, 1549 (1993)</a:t>
            </a:r>
            <a:endParaRPr lang="en-US" sz="1400" dirty="0"/>
          </a:p>
        </p:txBody>
      </p:sp>
    </p:spTree>
    <p:extLst>
      <p:ext uri="{BB962C8B-B14F-4D97-AF65-F5344CB8AC3E}">
        <p14:creationId xmlns:p14="http://schemas.microsoft.com/office/powerpoint/2010/main" val="681796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a.pdf"/>
          <p:cNvPicPr>
            <a:picLocks noChangeAspect="1"/>
          </p:cNvPicPr>
          <p:nvPr/>
        </p:nvPicPr>
        <p:blipFill rotWithShape="1">
          <a:blip r:embed="rId3" cstate="screen">
            <a:extLst>
              <a:ext uri="{28A0092B-C50C-407E-A947-70E740481C1C}">
                <a14:useLocalDpi xmlns:a14="http://schemas.microsoft.com/office/drawing/2010/main"/>
              </a:ext>
            </a:extLst>
          </a:blip>
          <a:srcRect l="278" t="29072" r="6693" b="1517"/>
          <a:stretch/>
        </p:blipFill>
        <p:spPr>
          <a:xfrm>
            <a:off x="355601" y="1225549"/>
            <a:ext cx="8506600" cy="12223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 band picture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p:nvPr/>
        </p:nvCxnSpPr>
        <p:spPr>
          <a:xfrm>
            <a:off x="649885" y="56454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3192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391942" cy="369332"/>
          </a:xfrm>
          <a:prstGeom prst="rect">
            <a:avLst/>
          </a:prstGeom>
          <a:noFill/>
        </p:spPr>
        <p:txBody>
          <a:bodyPr wrap="none" rtlCol="0">
            <a:spAutoFit/>
          </a:bodyPr>
          <a:lstStyle/>
          <a:p>
            <a:r>
              <a:rPr lang="en-US" dirty="0" smtClean="0"/>
              <a:t>1s</a:t>
            </a:r>
            <a:endParaRPr lang="en-US" dirty="0"/>
          </a:p>
        </p:txBody>
      </p:sp>
      <p:cxnSp>
        <p:nvCxnSpPr>
          <p:cNvPr id="19" name="Straight Arrow Connector 18"/>
          <p:cNvCxnSpPr/>
          <p:nvPr/>
        </p:nvCxnSpPr>
        <p:spPr>
          <a:xfrm>
            <a:off x="1043213" y="53116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Haverkort_16b.pdf"/>
          <p:cNvPicPr>
            <a:picLocks noChangeAspect="1"/>
          </p:cNvPicPr>
          <p:nvPr/>
        </p:nvPicPr>
        <p:blipFill rotWithShape="1">
          <a:blip r:embed="rId4" cstate="screen">
            <a:extLst>
              <a:ext uri="{28A0092B-C50C-407E-A947-70E740481C1C}">
                <a14:useLocalDpi xmlns:a14="http://schemas.microsoft.com/office/drawing/2010/main"/>
              </a:ext>
            </a:extLst>
          </a:blip>
          <a:srcRect l="1305" t="742" r="1170" b="856"/>
          <a:stretch/>
        </p:blipFill>
        <p:spPr>
          <a:xfrm>
            <a:off x="2374900" y="2622549"/>
            <a:ext cx="3502025" cy="3724141"/>
          </a:xfrm>
          <a:prstGeom prst="rect">
            <a:avLst/>
          </a:prstGeom>
        </p:spPr>
      </p:pic>
      <p:sp>
        <p:nvSpPr>
          <p:cNvPr id="4" name="Rectangle 3"/>
          <p:cNvSpPr/>
          <p:nvPr/>
        </p:nvSpPr>
        <p:spPr>
          <a:xfrm>
            <a:off x="2495550" y="2541529"/>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Haverkort x-ray spectroscopy 03A (dragged).pdf"/>
          <p:cNvPicPr>
            <a:picLocks noChangeAspect="1"/>
          </p:cNvPicPr>
          <p:nvPr/>
        </p:nvPicPr>
        <p:blipFill rotWithShape="1">
          <a:blip r:embed="rId5" cstate="screen">
            <a:extLst>
              <a:ext uri="{28A0092B-C50C-407E-A947-70E740481C1C}">
                <a14:useLocalDpi xmlns:a14="http://schemas.microsoft.com/office/drawing/2010/main"/>
              </a:ext>
            </a:extLst>
          </a:blip>
          <a:srcRect l="67917" t="40152" r="2643" b="7862"/>
          <a:stretch/>
        </p:blipFill>
        <p:spPr>
          <a:xfrm>
            <a:off x="5837718" y="2470150"/>
            <a:ext cx="3138784" cy="3916642"/>
          </a:xfrm>
          <a:prstGeom prst="rect">
            <a:avLst/>
          </a:prstGeom>
        </p:spPr>
      </p:pic>
    </p:spTree>
    <p:extLst>
      <p:ext uri="{BB962C8B-B14F-4D97-AF65-F5344CB8AC3E}">
        <p14:creationId xmlns:p14="http://schemas.microsoft.com/office/powerpoint/2010/main" val="41595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9" name="Picture 8"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3600450"/>
            <a:ext cx="8382000" cy="12827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5016500"/>
            <a:ext cx="6210300" cy="1092200"/>
          </a:xfrm>
          <a:prstGeom prst="rect">
            <a:avLst/>
          </a:prstGeom>
        </p:spPr>
      </p:pic>
      <p:sp>
        <p:nvSpPr>
          <p:cNvPr id="11" name="Rounded Rectangle 10"/>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82789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3600450"/>
            <a:ext cx="6210300" cy="1092200"/>
          </a:xfrm>
          <a:prstGeom prst="rect">
            <a:avLst/>
          </a:prstGeom>
        </p:spPr>
      </p:pic>
      <p:sp>
        <p:nvSpPr>
          <p:cNvPr id="9" name="Rounded Rectangle 8"/>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252359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5016500"/>
            <a:ext cx="6921500" cy="107950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3600450"/>
            <a:ext cx="6210300" cy="1092200"/>
          </a:xfrm>
          <a:prstGeom prst="rect">
            <a:avLst/>
          </a:prstGeom>
        </p:spPr>
      </p:pic>
      <p:sp>
        <p:nvSpPr>
          <p:cNvPr id="9" name="Rounded Rectangle 8"/>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3573965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2781" b="8648"/>
          <a:stretch/>
        </p:blipFill>
        <p:spPr>
          <a:xfrm>
            <a:off x="0" y="2514600"/>
            <a:ext cx="9144000" cy="37846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9576721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2585" b="7272"/>
          <a:stretch/>
        </p:blipFill>
        <p:spPr>
          <a:xfrm>
            <a:off x="0" y="2501900"/>
            <a:ext cx="9144000" cy="3886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837830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1798" b="7468"/>
          <a:stretch/>
        </p:blipFill>
        <p:spPr>
          <a:xfrm>
            <a:off x="0" y="2451100"/>
            <a:ext cx="9144000" cy="39243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019160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Challenges in solid state </a:t>
            </a:r>
            <a:r>
              <a:rPr lang="en-US" sz="2400" dirty="0" smtClean="0"/>
              <a:t>physics / chemistry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1220536"/>
            <a:ext cx="7920000" cy="3554664"/>
          </a:xfrm>
          <a:prstGeom prst="rect">
            <a:avLst/>
          </a:prstGeom>
        </p:spPr>
      </p:pic>
      <p:sp>
        <p:nvSpPr>
          <p:cNvPr id="11" name="Oval 10"/>
          <p:cNvSpPr/>
          <p:nvPr/>
        </p:nvSpPr>
        <p:spPr>
          <a:xfrm>
            <a:off x="2007561" y="2487930"/>
            <a:ext cx="4328093" cy="2287269"/>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58000" y="4847868"/>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Important for technology</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14" name="Rounded Rectangle 13"/>
          <p:cNvSpPr/>
          <p:nvPr/>
        </p:nvSpPr>
        <p:spPr>
          <a:xfrm>
            <a:off x="358000" y="5397500"/>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Important in biochemistry (active centers of enzymes)</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15" name="Rounded Rectangle 14"/>
          <p:cNvSpPr/>
          <p:nvPr/>
        </p:nvSpPr>
        <p:spPr>
          <a:xfrm>
            <a:off x="358000" y="5955768"/>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Often open shell systems, involved to understand</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61954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4516"/>
          <a:stretch/>
        </p:blipFill>
        <p:spPr>
          <a:xfrm>
            <a:off x="3392676" y="1062911"/>
            <a:ext cx="5139324" cy="5370596"/>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4884422" y="6525736"/>
            <a:ext cx="3647578" cy="307777"/>
          </a:xfrm>
          <a:prstGeom prst="rect">
            <a:avLst/>
          </a:prstGeom>
          <a:noFill/>
        </p:spPr>
        <p:txBody>
          <a:bodyPr wrap="none" rtlCol="0">
            <a:spAutoFit/>
          </a:bodyPr>
          <a:lstStyle/>
          <a:p>
            <a:r>
              <a:rPr lang="en-US" sz="1400" dirty="0" smtClean="0"/>
              <a:t>C. T. Chen </a:t>
            </a:r>
            <a:r>
              <a:rPr lang="en-US" sz="1400" i="1" dirty="0" smtClean="0"/>
              <a:t>et al. </a:t>
            </a:r>
            <a:r>
              <a:rPr lang="en-US" sz="1400" dirty="0" smtClean="0"/>
              <a:t>Phys. Rev. </a:t>
            </a:r>
            <a:r>
              <a:rPr lang="en-US" sz="1400" dirty="0" err="1" smtClean="0"/>
              <a:t>Lett</a:t>
            </a:r>
            <a:r>
              <a:rPr lang="en-US" sz="1400" dirty="0" smtClean="0"/>
              <a:t>. </a:t>
            </a:r>
            <a:r>
              <a:rPr lang="en-US" sz="1400" b="1" dirty="0" smtClean="0"/>
              <a:t>68</a:t>
            </a:r>
            <a:r>
              <a:rPr lang="en-US" sz="1400" dirty="0" smtClean="0"/>
              <a:t>, 2543 (1992)</a:t>
            </a:r>
            <a:endParaRPr lang="en-US" sz="1400" dirty="0"/>
          </a:p>
        </p:txBody>
      </p:sp>
      <p:pic>
        <p:nvPicPr>
          <p:cNvPr id="7" name="Picture 6" descr="Haverkort x-ray spectroscopy 03A (dragged).pdf"/>
          <p:cNvPicPr>
            <a:picLocks noChangeAspect="1"/>
          </p:cNvPicPr>
          <p:nvPr/>
        </p:nvPicPr>
        <p:blipFill rotWithShape="1">
          <a:blip r:embed="rId3" cstate="screen">
            <a:extLst>
              <a:ext uri="{28A0092B-C50C-407E-A947-70E740481C1C}">
                <a14:useLocalDpi xmlns:a14="http://schemas.microsoft.com/office/drawing/2010/main"/>
              </a:ext>
            </a:extLst>
          </a:blip>
          <a:srcRect l="19861" t="31798" r="20833" b="7468"/>
          <a:stretch/>
        </p:blipFill>
        <p:spPr>
          <a:xfrm>
            <a:off x="0" y="1062911"/>
            <a:ext cx="4317999" cy="3124735"/>
          </a:xfrm>
          <a:prstGeom prst="rect">
            <a:avLst/>
          </a:prstGeom>
          <a:solidFill>
            <a:schemeClr val="bg1"/>
          </a:solidFill>
        </p:spPr>
      </p:pic>
    </p:spTree>
    <p:extLst>
      <p:ext uri="{BB962C8B-B14F-4D97-AF65-F5344CB8AC3E}">
        <p14:creationId xmlns:p14="http://schemas.microsoft.com/office/powerpoint/2010/main" val="2297577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lDMFT1Oc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1541347"/>
            <a:ext cx="4319999" cy="4319999"/>
          </a:xfrm>
          <a:prstGeom prst="rect">
            <a:avLst/>
          </a:prstGeom>
        </p:spPr>
      </p:pic>
      <p:pic>
        <p:nvPicPr>
          <p:cNvPr id="11" name="Picture 10" descr="plDMFT1.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213" y="1529350"/>
            <a:ext cx="4319997" cy="4331997"/>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25" name="TextBox 24"/>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23" name="Group 22"/>
          <p:cNvGrpSpPr/>
          <p:nvPr/>
        </p:nvGrpSpPr>
        <p:grpSpPr>
          <a:xfrm>
            <a:off x="-99908" y="2525441"/>
            <a:ext cx="2561994" cy="3662127"/>
            <a:chOff x="-99908" y="2525441"/>
            <a:chExt cx="2561994" cy="3662127"/>
          </a:xfrm>
        </p:grpSpPr>
        <p:sp>
          <p:nvSpPr>
            <p:cNvPr id="24" name="Pie 2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5"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6" name="TextBox 3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37" name="Straight Arrow Connector 3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83101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Use </a:t>
            </a:r>
            <a:r>
              <a:rPr lang="en-US" sz="2400" dirty="0" err="1" smtClean="0"/>
              <a:t>NiO</a:t>
            </a:r>
            <a:r>
              <a:rPr lang="en-US" sz="2400" dirty="0" smtClean="0"/>
              <a:t> as an example material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34" name="Group 33"/>
          <p:cNvGrpSpPr/>
          <p:nvPr/>
        </p:nvGrpSpPr>
        <p:grpSpPr>
          <a:xfrm>
            <a:off x="1282700" y="2255827"/>
            <a:ext cx="4292600" cy="2519373"/>
            <a:chOff x="1282700" y="2255827"/>
            <a:chExt cx="4292600" cy="2519373"/>
          </a:xfrm>
        </p:grpSpPr>
        <p:sp>
          <p:nvSpPr>
            <p:cNvPr id="9" name="Donut 8"/>
            <p:cNvSpPr/>
            <p:nvPr/>
          </p:nvSpPr>
          <p:spPr>
            <a:xfrm>
              <a:off x="47498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39979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649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Ni</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8</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85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Partly filled degenerate </a:t>
            </a:r>
            <a:r>
              <a:rPr lang="en-US" sz="2400" i="1" dirty="0" smtClean="0"/>
              <a:t>d</a:t>
            </a:r>
            <a:r>
              <a:rPr lang="en-US" sz="2400" dirty="0" smtClean="0"/>
              <a:t>-shell – in LDA </a:t>
            </a:r>
            <a:r>
              <a:rPr lang="en-US" sz="2400" dirty="0" err="1" smtClean="0"/>
              <a:t>NiO</a:t>
            </a:r>
            <a:r>
              <a:rPr lang="en-US" sz="2400" dirty="0" smtClean="0"/>
              <a:t> is a metal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9" name="Picture 18"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7448"/>
          <a:stretch/>
        </p:blipFill>
        <p:spPr>
          <a:xfrm>
            <a:off x="0" y="1392766"/>
            <a:ext cx="9144000" cy="4983912"/>
          </a:xfrm>
          <a:prstGeom prst="rect">
            <a:avLst/>
          </a:prstGeom>
        </p:spPr>
      </p:pic>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8915" t="15420" r="33355" b="62795"/>
          <a:stretch/>
        </p:blipFill>
        <p:spPr>
          <a:xfrm>
            <a:off x="6610032" y="1392766"/>
            <a:ext cx="2178367" cy="1407584"/>
          </a:xfrm>
          <a:prstGeom prst="rect">
            <a:avLst/>
          </a:prstGeom>
        </p:spPr>
      </p:pic>
      <p:sp>
        <p:nvSpPr>
          <p:cNvPr id="2" name="Rectangle 1"/>
          <p:cNvSpPr/>
          <p:nvPr/>
        </p:nvSpPr>
        <p:spPr>
          <a:xfrm>
            <a:off x="7213600" y="2048933"/>
            <a:ext cx="1574799" cy="5249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63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81589" y="4129271"/>
            <a:ext cx="304959" cy="1368583"/>
            <a:chOff x="6381589" y="3136897"/>
            <a:chExt cx="304959" cy="1368583"/>
          </a:xfrm>
        </p:grpSpPr>
        <p:pic>
          <p:nvPicPr>
            <p:cNvPr id="19" name="Picture 18"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348" t="27337" r="38757" b="62795"/>
            <a:stretch/>
          </p:blipFill>
          <p:spPr>
            <a:xfrm rot="16200000" flipV="1">
              <a:off x="5849779" y="3668710"/>
              <a:ext cx="1368580" cy="304959"/>
            </a:xfrm>
            <a:prstGeom prst="rect">
              <a:avLst/>
            </a:prstGeom>
          </p:spPr>
        </p:pic>
        <p:sp>
          <p:nvSpPr>
            <p:cNvPr id="20" name="Rectangle 19"/>
            <p:cNvSpPr/>
            <p:nvPr/>
          </p:nvSpPr>
          <p:spPr>
            <a:xfrm rot="16200000" flipV="1">
              <a:off x="6420655" y="3205941"/>
              <a:ext cx="281055" cy="1429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743289" y="2914651"/>
            <a:ext cx="304959" cy="2806746"/>
            <a:chOff x="6381589" y="3136897"/>
            <a:chExt cx="304959" cy="1368583"/>
          </a:xfrm>
        </p:grpSpPr>
        <p:pic>
          <p:nvPicPr>
            <p:cNvPr id="25" name="Picture 2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348" t="27337" r="38757" b="62795"/>
            <a:stretch/>
          </p:blipFill>
          <p:spPr>
            <a:xfrm rot="16200000" flipV="1">
              <a:off x="5849779" y="3668710"/>
              <a:ext cx="1368580" cy="304959"/>
            </a:xfrm>
            <a:prstGeom prst="rect">
              <a:avLst/>
            </a:prstGeom>
          </p:spPr>
        </p:pic>
        <p:sp>
          <p:nvSpPr>
            <p:cNvPr id="26" name="Rectangle 25"/>
            <p:cNvSpPr/>
            <p:nvPr/>
          </p:nvSpPr>
          <p:spPr>
            <a:xfrm rot="16200000" flipV="1">
              <a:off x="6420655" y="3205941"/>
              <a:ext cx="281055" cy="1429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99908" y="2525441"/>
            <a:ext cx="2561994" cy="3662127"/>
            <a:chOff x="-99908" y="2525441"/>
            <a:chExt cx="2561994" cy="3662127"/>
          </a:xfrm>
        </p:grpSpPr>
        <p:sp>
          <p:nvSpPr>
            <p:cNvPr id="31" name="Pie 30"/>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3"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0" name="TextBox 49"/>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2" name="Straight Arrow Connector 5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4743289" y="3975099"/>
            <a:ext cx="230876" cy="170603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a:off x="4743289" y="3208867"/>
            <a:ext cx="152401" cy="766232"/>
          </a:xfrm>
          <a:prstGeom prst="r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6381589" y="4674428"/>
            <a:ext cx="230876" cy="79379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ight Triangle 58"/>
          <p:cNvSpPr/>
          <p:nvPr/>
        </p:nvSpPr>
        <p:spPr>
          <a:xfrm>
            <a:off x="6381589" y="4276492"/>
            <a:ext cx="192778" cy="397935"/>
          </a:xfrm>
          <a:prstGeom prst="r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Haverkort_16.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41" name="Rounded Rectangle 40"/>
          <p:cNvSpPr/>
          <p:nvPr/>
        </p:nvSpPr>
        <p:spPr>
          <a:xfrm>
            <a:off x="4851398" y="123538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is sharper than LDA empty density of states</a:t>
            </a:r>
          </a:p>
        </p:txBody>
      </p:sp>
      <p:sp>
        <p:nvSpPr>
          <p:cNvPr id="42" name="Rounded Rectangle 41"/>
          <p:cNvSpPr/>
          <p:nvPr/>
        </p:nvSpPr>
        <p:spPr>
          <a:xfrm>
            <a:off x="4867366" y="206850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Branching ratio (</a:t>
            </a:r>
            <a:r>
              <a:rPr lang="en-US" sz="2000" i="1" dirty="0" smtClean="0">
                <a:solidFill>
                  <a:schemeClr val="tx1"/>
                </a:solidFill>
              </a:rPr>
              <a:t>L</a:t>
            </a:r>
            <a:r>
              <a:rPr lang="en-US" sz="2000" i="1" baseline="-25000" dirty="0" smtClean="0">
                <a:solidFill>
                  <a:schemeClr val="tx1"/>
                </a:solidFill>
              </a:rPr>
              <a:t>2</a:t>
            </a:r>
            <a:r>
              <a:rPr lang="en-US" sz="2000" dirty="0" smtClean="0">
                <a:solidFill>
                  <a:schemeClr val="tx1"/>
                </a:solidFill>
              </a:rPr>
              <a:t>, </a:t>
            </a:r>
            <a:r>
              <a:rPr lang="en-US" sz="2000" i="1" dirty="0" smtClean="0">
                <a:solidFill>
                  <a:schemeClr val="tx1"/>
                </a:solidFill>
              </a:rPr>
              <a:t>L</a:t>
            </a:r>
            <a:r>
              <a:rPr lang="en-US" sz="2000" i="1" baseline="-25000" dirty="0" smtClean="0">
                <a:solidFill>
                  <a:schemeClr val="tx1"/>
                </a:solidFill>
              </a:rPr>
              <a:t>3</a:t>
            </a:r>
            <a:r>
              <a:rPr lang="en-US" sz="2000" dirty="0" smtClean="0">
                <a:solidFill>
                  <a:schemeClr val="tx1"/>
                </a:solidFill>
              </a:rPr>
              <a:t> intensity ratio is not 3:2)</a:t>
            </a:r>
          </a:p>
        </p:txBody>
      </p:sp>
      <p:sp>
        <p:nvSpPr>
          <p:cNvPr id="44" name="Rounded Rectangle 43"/>
          <p:cNvSpPr/>
          <p:nvPr/>
        </p:nvSpPr>
        <p:spPr>
          <a:xfrm>
            <a:off x="4867366" y="2914652"/>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shows more structure (</a:t>
            </a:r>
            <a:r>
              <a:rPr lang="en-US" sz="2000" dirty="0" err="1" smtClean="0">
                <a:solidFill>
                  <a:schemeClr val="tx1"/>
                </a:solidFill>
              </a:rPr>
              <a:t>multiplets</a:t>
            </a:r>
            <a:r>
              <a:rPr lang="en-US" sz="2000" dirty="0" smtClean="0">
                <a:solidFill>
                  <a:schemeClr val="tx1"/>
                </a:solidFill>
              </a:rPr>
              <a:t>) than DOS</a:t>
            </a:r>
          </a:p>
        </p:txBody>
      </p:sp>
    </p:spTree>
    <p:extLst>
      <p:ext uri="{BB962C8B-B14F-4D97-AF65-F5344CB8AC3E}">
        <p14:creationId xmlns:p14="http://schemas.microsoft.com/office/powerpoint/2010/main" val="19504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99908" y="2525441"/>
            <a:ext cx="2561994" cy="3662127"/>
            <a:chOff x="-99908" y="2525441"/>
            <a:chExt cx="2561994" cy="3662127"/>
          </a:xfrm>
        </p:grpSpPr>
        <p:sp>
          <p:nvSpPr>
            <p:cNvPr id="31" name="Pie 30"/>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3"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0" name="TextBox 49"/>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2" name="Straight Arrow Connector 5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Rounded Rectangle 19"/>
          <p:cNvSpPr/>
          <p:nvPr/>
        </p:nvSpPr>
        <p:spPr>
          <a:xfrm>
            <a:off x="4851398" y="123538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is sharper than LDA empty density of states</a:t>
            </a:r>
          </a:p>
        </p:txBody>
      </p:sp>
      <p:sp>
        <p:nvSpPr>
          <p:cNvPr id="21" name="Rounded Rectangle 20"/>
          <p:cNvSpPr/>
          <p:nvPr/>
        </p:nvSpPr>
        <p:spPr>
          <a:xfrm>
            <a:off x="4867366" y="206850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Branching ratio (</a:t>
            </a:r>
            <a:r>
              <a:rPr lang="en-US" sz="2000" i="1" dirty="0" smtClean="0">
                <a:solidFill>
                  <a:schemeClr val="tx1"/>
                </a:solidFill>
              </a:rPr>
              <a:t>L</a:t>
            </a:r>
            <a:r>
              <a:rPr lang="en-US" sz="2000" i="1" baseline="-25000" dirty="0" smtClean="0">
                <a:solidFill>
                  <a:schemeClr val="tx1"/>
                </a:solidFill>
              </a:rPr>
              <a:t>2</a:t>
            </a:r>
            <a:r>
              <a:rPr lang="en-US" sz="2000" dirty="0" smtClean="0">
                <a:solidFill>
                  <a:schemeClr val="tx1"/>
                </a:solidFill>
              </a:rPr>
              <a:t>, </a:t>
            </a:r>
            <a:r>
              <a:rPr lang="en-US" sz="2000" i="1" dirty="0" smtClean="0">
                <a:solidFill>
                  <a:schemeClr val="tx1"/>
                </a:solidFill>
              </a:rPr>
              <a:t>L</a:t>
            </a:r>
            <a:r>
              <a:rPr lang="en-US" sz="2000" i="1" baseline="-25000" dirty="0" smtClean="0">
                <a:solidFill>
                  <a:schemeClr val="tx1"/>
                </a:solidFill>
              </a:rPr>
              <a:t>3</a:t>
            </a:r>
            <a:r>
              <a:rPr lang="en-US" sz="2000" dirty="0" smtClean="0">
                <a:solidFill>
                  <a:schemeClr val="tx1"/>
                </a:solidFill>
              </a:rPr>
              <a:t> intensity ratio is not 3:2)</a:t>
            </a:r>
          </a:p>
        </p:txBody>
      </p:sp>
      <p:sp>
        <p:nvSpPr>
          <p:cNvPr id="22" name="Rounded Rectangle 21"/>
          <p:cNvSpPr/>
          <p:nvPr/>
        </p:nvSpPr>
        <p:spPr>
          <a:xfrm>
            <a:off x="4867366" y="2914652"/>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shows more structure (</a:t>
            </a:r>
            <a:r>
              <a:rPr lang="en-US" sz="2000" dirty="0" err="1" smtClean="0">
                <a:solidFill>
                  <a:schemeClr val="tx1"/>
                </a:solidFill>
              </a:rPr>
              <a:t>multiplets</a:t>
            </a:r>
            <a:r>
              <a:rPr lang="en-US" sz="2000" dirty="0" smtClean="0">
                <a:solidFill>
                  <a:schemeClr val="tx1"/>
                </a:solidFill>
              </a:rPr>
              <a:t>) than DOS</a:t>
            </a:r>
          </a:p>
        </p:txBody>
      </p:sp>
    </p:spTree>
    <p:extLst>
      <p:ext uri="{BB962C8B-B14F-4D97-AF65-F5344CB8AC3E}">
        <p14:creationId xmlns:p14="http://schemas.microsoft.com/office/powerpoint/2010/main" val="320341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 LDA </a:t>
            </a:r>
            <a:r>
              <a:rPr lang="en-US" sz="2400" dirty="0" err="1" smtClean="0"/>
              <a:t>NiO</a:t>
            </a:r>
            <a:r>
              <a:rPr lang="en-US" sz="2400" dirty="0" smtClean="0"/>
              <a:t> is a metal: </a:t>
            </a:r>
            <a:r>
              <a:rPr lang="en-US" sz="2400" dirty="0"/>
              <a:t>E</a:t>
            </a:r>
            <a:r>
              <a:rPr lang="en-US" sz="2400" dirty="0" smtClean="0"/>
              <a:t>xperimentally it is a good insulator</a:t>
            </a:r>
            <a:endParaRPr lang="en-US" sz="2400" dirty="0"/>
          </a:p>
        </p:txBody>
      </p:sp>
      <p:pic>
        <p:nvPicPr>
          <p:cNvPr id="2" name="Picture 1"/>
          <p:cNvPicPr>
            <a:picLocks noChangeAspect="1"/>
          </p:cNvPicPr>
          <p:nvPr/>
        </p:nvPicPr>
        <p:blipFill>
          <a:blip r:embed="rId3"/>
          <a:stretch>
            <a:fillRect/>
          </a:stretch>
        </p:blipFill>
        <p:spPr>
          <a:xfrm>
            <a:off x="310608" y="1140758"/>
            <a:ext cx="4000115" cy="524734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0723" y="3041782"/>
            <a:ext cx="4515740" cy="3346318"/>
          </a:xfrm>
          <a:prstGeom prst="rect">
            <a:avLst/>
          </a:prstGeom>
        </p:spPr>
      </p:pic>
      <p:sp>
        <p:nvSpPr>
          <p:cNvPr id="5" name="TextBox 4"/>
          <p:cNvSpPr txBox="1"/>
          <p:nvPr/>
        </p:nvSpPr>
        <p:spPr>
          <a:xfrm>
            <a:off x="4310723" y="1321995"/>
            <a:ext cx="3741379" cy="369332"/>
          </a:xfrm>
          <a:prstGeom prst="rect">
            <a:avLst/>
          </a:prstGeom>
          <a:noFill/>
        </p:spPr>
        <p:txBody>
          <a:bodyPr wrap="none" rtlCol="0">
            <a:spAutoFit/>
          </a:bodyPr>
          <a:lstStyle/>
          <a:p>
            <a:r>
              <a:rPr lang="en-US" dirty="0" smtClean="0"/>
              <a:t>F. J. Morin, Phys. Rev. </a:t>
            </a:r>
            <a:r>
              <a:rPr lang="en-US" b="1" dirty="0" smtClean="0"/>
              <a:t>93</a:t>
            </a:r>
            <a:r>
              <a:rPr lang="en-US" dirty="0" smtClean="0"/>
              <a:t>, 1199 (1954)</a:t>
            </a:r>
            <a:endParaRPr lang="en-US" dirty="0"/>
          </a:p>
        </p:txBody>
      </p:sp>
      <p:sp>
        <p:nvSpPr>
          <p:cNvPr id="8" name="TextBox 7"/>
          <p:cNvSpPr txBox="1"/>
          <p:nvPr/>
        </p:nvSpPr>
        <p:spPr>
          <a:xfrm>
            <a:off x="5420113" y="2216635"/>
            <a:ext cx="3111887" cy="646331"/>
          </a:xfrm>
          <a:prstGeom prst="rect">
            <a:avLst/>
          </a:prstGeom>
          <a:noFill/>
        </p:spPr>
        <p:txBody>
          <a:bodyPr wrap="none" rtlCol="0">
            <a:spAutoFit/>
          </a:bodyPr>
          <a:lstStyle/>
          <a:p>
            <a:r>
              <a:rPr lang="en-US" dirty="0" smtClean="0"/>
              <a:t>R. Newman and R. M. </a:t>
            </a:r>
            <a:r>
              <a:rPr lang="en-US" dirty="0" err="1" smtClean="0"/>
              <a:t>Chrenko</a:t>
            </a:r>
            <a:r>
              <a:rPr lang="en-US" dirty="0" smtClean="0"/>
              <a:t>,</a:t>
            </a:r>
          </a:p>
          <a:p>
            <a:r>
              <a:rPr lang="en-US" dirty="0" smtClean="0"/>
              <a:t>Phys. Rev </a:t>
            </a:r>
            <a:r>
              <a:rPr lang="en-US" b="1" dirty="0" smtClean="0"/>
              <a:t>114</a:t>
            </a:r>
            <a:r>
              <a:rPr lang="en-US" dirty="0" smtClean="0"/>
              <a:t> 1507 (1959)</a:t>
            </a:r>
            <a:endParaRPr lang="en-US" dirty="0"/>
          </a:p>
        </p:txBody>
      </p:sp>
      <p:sp>
        <p:nvSpPr>
          <p:cNvPr id="9" name="Rounded Rectangle 8"/>
          <p:cNvSpPr/>
          <p:nvPr/>
        </p:nvSpPr>
        <p:spPr>
          <a:xfrm>
            <a:off x="1758113" y="2621070"/>
            <a:ext cx="2552610" cy="84142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Room temperature</a:t>
            </a:r>
          </a:p>
          <a:p>
            <a:pPr algn="ctr"/>
            <a:r>
              <a:rPr lang="en-US" sz="2000" dirty="0" smtClean="0">
                <a:solidFill>
                  <a:srgbClr val="FF0000"/>
                </a:solidFill>
                <a:latin typeface="Symbol" charset="2"/>
                <a:cs typeface="Symbol" charset="2"/>
              </a:rPr>
              <a:t>r</a:t>
            </a:r>
            <a:r>
              <a:rPr lang="en-US" sz="2000" dirty="0" smtClean="0">
                <a:solidFill>
                  <a:srgbClr val="FF0000"/>
                </a:solidFill>
              </a:rPr>
              <a:t>~10</a:t>
            </a:r>
            <a:r>
              <a:rPr lang="en-US" sz="2000" baseline="30000" dirty="0" smtClean="0">
                <a:solidFill>
                  <a:srgbClr val="FF0000"/>
                </a:solidFill>
              </a:rPr>
              <a:t>5</a:t>
            </a:r>
            <a:r>
              <a:rPr lang="en-US" sz="2000" dirty="0" smtClean="0">
                <a:solidFill>
                  <a:srgbClr val="FF0000"/>
                </a:solidFill>
              </a:rPr>
              <a:t> </a:t>
            </a:r>
            <a:r>
              <a:rPr lang="en-US" sz="2000" dirty="0" smtClean="0">
                <a:solidFill>
                  <a:srgbClr val="FF0000"/>
                </a:solidFill>
                <a:latin typeface="Symbol" charset="2"/>
                <a:cs typeface="Symbol" charset="2"/>
              </a:rPr>
              <a:t>O</a:t>
            </a:r>
            <a:r>
              <a:rPr lang="en-US" sz="2000" dirty="0" smtClean="0">
                <a:solidFill>
                  <a:srgbClr val="FF0000"/>
                </a:solidFill>
              </a:rPr>
              <a:t> cm</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5413380" y="5510078"/>
            <a:ext cx="1518622" cy="87802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Optical-gap</a:t>
            </a:r>
          </a:p>
          <a:p>
            <a:pPr algn="ctr"/>
            <a:r>
              <a:rPr lang="en-US" sz="2000" dirty="0" smtClean="0">
                <a:solidFill>
                  <a:srgbClr val="FF0000"/>
                </a:solidFill>
              </a:rPr>
              <a:t>3.5 – 4.0 </a:t>
            </a:r>
            <a:r>
              <a:rPr lang="en-US" sz="2000" dirty="0" err="1" smtClean="0">
                <a:solidFill>
                  <a:srgbClr val="FF0000"/>
                </a:solidFill>
              </a:rPr>
              <a:t>eV</a:t>
            </a:r>
            <a:endParaRPr lang="en-US" sz="2000" dirty="0" smtClean="0">
              <a:solidFill>
                <a:srgbClr val="FF0000"/>
              </a:solidFill>
            </a:endParaRPr>
          </a:p>
        </p:txBody>
      </p:sp>
      <p:sp>
        <p:nvSpPr>
          <p:cNvPr id="4" name="TextBox 3"/>
          <p:cNvSpPr txBox="1"/>
          <p:nvPr/>
        </p:nvSpPr>
        <p:spPr>
          <a:xfrm rot="16200000">
            <a:off x="-856225" y="3667034"/>
            <a:ext cx="2374305" cy="369332"/>
          </a:xfrm>
          <a:prstGeom prst="rect">
            <a:avLst/>
          </a:prstGeom>
          <a:solidFill>
            <a:schemeClr val="bg1"/>
          </a:solidFill>
        </p:spPr>
        <p:txBody>
          <a:bodyPr wrap="none" rtlCol="0">
            <a:spAutoFit/>
          </a:bodyPr>
          <a:lstStyle/>
          <a:p>
            <a:r>
              <a:rPr lang="en-US" dirty="0" smtClean="0"/>
              <a:t>Conductivity (</a:t>
            </a:r>
            <a:r>
              <a:rPr lang="en-US" dirty="0" smtClean="0">
                <a:latin typeface="Symbol" charset="2"/>
                <a:cs typeface="Symbol" charset="2"/>
              </a:rPr>
              <a:t>W</a:t>
            </a:r>
            <a:r>
              <a:rPr lang="en-US" baseline="30000" dirty="0"/>
              <a:t>-1</a:t>
            </a:r>
            <a:r>
              <a:rPr lang="en-US" dirty="0" smtClean="0"/>
              <a:t> cm</a:t>
            </a:r>
            <a:r>
              <a:rPr lang="en-US" baseline="30000" dirty="0" smtClean="0"/>
              <a:t>-1</a:t>
            </a:r>
            <a:r>
              <a:rPr lang="en-US" dirty="0" smtClean="0"/>
              <a:t>)</a:t>
            </a:r>
            <a:endParaRPr lang="en-US" dirty="0"/>
          </a:p>
        </p:txBody>
      </p:sp>
      <p:sp>
        <p:nvSpPr>
          <p:cNvPr id="11" name="TextBox 10"/>
          <p:cNvSpPr txBox="1"/>
          <p:nvPr/>
        </p:nvSpPr>
        <p:spPr>
          <a:xfrm>
            <a:off x="1615556" y="6139708"/>
            <a:ext cx="1605164" cy="369332"/>
          </a:xfrm>
          <a:prstGeom prst="rect">
            <a:avLst/>
          </a:prstGeom>
          <a:solidFill>
            <a:srgbClr val="FFFFFF"/>
          </a:solidFill>
        </p:spPr>
        <p:txBody>
          <a:bodyPr wrap="none" rtlCol="0">
            <a:spAutoFit/>
          </a:bodyPr>
          <a:lstStyle/>
          <a:p>
            <a:r>
              <a:rPr lang="en-US" dirty="0" smtClean="0"/>
              <a:t>Temperature</a:t>
            </a:r>
            <a:r>
              <a:rPr lang="en-US" baseline="30000" dirty="0" smtClean="0"/>
              <a:t>-1</a:t>
            </a:r>
            <a:endParaRPr lang="en-US"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020570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Mott-Hubbard insulator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15933" b="43448"/>
          <a:stretch/>
        </p:blipFill>
        <p:spPr>
          <a:xfrm>
            <a:off x="0" y="1340556"/>
            <a:ext cx="9144000" cy="2624666"/>
          </a:xfrm>
          <a:prstGeom prst="rect">
            <a:avLst/>
          </a:prstGeom>
        </p:spPr>
      </p:pic>
      <p:sp>
        <p:nvSpPr>
          <p:cNvPr id="5" name="Rounded Rectangle 4"/>
          <p:cNvSpPr/>
          <p:nvPr/>
        </p:nvSpPr>
        <p:spPr>
          <a:xfrm>
            <a:off x="6307667" y="4080568"/>
            <a:ext cx="2328333"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Energy gain W</a:t>
            </a:r>
          </a:p>
          <a:p>
            <a:pPr algn="ctr"/>
            <a:r>
              <a:rPr lang="en-US" sz="2000" dirty="0" smtClean="0">
                <a:solidFill>
                  <a:schemeClr val="tx1"/>
                </a:solidFill>
              </a:rPr>
              <a:t>Energy cost U</a:t>
            </a:r>
          </a:p>
          <a:p>
            <a:pPr marL="342900" indent="-342900" algn="ctr">
              <a:buFont typeface="Arial"/>
              <a:buChar char="•"/>
            </a:pPr>
            <a:endParaRPr lang="en-US" sz="2400" dirty="0">
              <a:solidFill>
                <a:schemeClr val="tx1"/>
              </a:solidFill>
            </a:endParaRPr>
          </a:p>
        </p:txBody>
      </p:sp>
      <p:sp>
        <p:nvSpPr>
          <p:cNvPr id="8" name="Rounded Rectangle 7"/>
          <p:cNvSpPr/>
          <p:nvPr/>
        </p:nvSpPr>
        <p:spPr>
          <a:xfrm>
            <a:off x="612000" y="4080568"/>
            <a:ext cx="4806667"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Difference between anti-ferromagnetic Neel order and spin-singlet configurations</a:t>
            </a:r>
          </a:p>
          <a:p>
            <a:pPr marL="342900" indent="-342900" algn="ctr">
              <a:buFont typeface="Arial"/>
              <a:buChar char="•"/>
            </a:pPr>
            <a:endParaRPr lang="en-US" sz="2400" dirty="0">
              <a:solidFill>
                <a:schemeClr val="tx1"/>
              </a:solidFill>
            </a:endParaRPr>
          </a:p>
        </p:txBody>
      </p:sp>
      <p:grpSp>
        <p:nvGrpSpPr>
          <p:cNvPr id="17" name="Group 16"/>
          <p:cNvGrpSpPr/>
          <p:nvPr/>
        </p:nvGrpSpPr>
        <p:grpSpPr>
          <a:xfrm>
            <a:off x="612000" y="5161423"/>
            <a:ext cx="4806667" cy="1024094"/>
            <a:chOff x="612000" y="5161423"/>
            <a:chExt cx="4806667" cy="1024094"/>
          </a:xfrm>
        </p:grpSpPr>
        <p:sp>
          <p:nvSpPr>
            <p:cNvPr id="3" name="Up Arrow 2"/>
            <p:cNvSpPr/>
            <p:nvPr/>
          </p:nvSpPr>
          <p:spPr>
            <a:xfrm>
              <a:off x="612000" y="5229698"/>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flipV="1">
              <a:off x="1181612" y="5229697"/>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a:off x="2728001" y="5229697"/>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p:cNvSpPr/>
            <p:nvPr/>
          </p:nvSpPr>
          <p:spPr>
            <a:xfrm flipV="1">
              <a:off x="3297612" y="5229696"/>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Up Arrow 11"/>
            <p:cNvSpPr/>
            <p:nvPr/>
          </p:nvSpPr>
          <p:spPr>
            <a:xfrm>
              <a:off x="4926728" y="5229694"/>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flipV="1">
              <a:off x="4357116" y="5229696"/>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789551" y="5612022"/>
              <a:ext cx="567565" cy="1911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55481" y="5161423"/>
              <a:ext cx="97353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86499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Mott-Hubbard insulator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15933" b="43448"/>
          <a:stretch/>
        </p:blipFill>
        <p:spPr>
          <a:xfrm>
            <a:off x="0" y="1340556"/>
            <a:ext cx="9144000" cy="2624666"/>
          </a:xfrm>
          <a:prstGeom prst="rect">
            <a:avLst/>
          </a:prstGeom>
        </p:spPr>
      </p:pic>
      <p:sp>
        <p:nvSpPr>
          <p:cNvPr id="5" name="Rounded Rectangle 4"/>
          <p:cNvSpPr/>
          <p:nvPr/>
        </p:nvSpPr>
        <p:spPr>
          <a:xfrm>
            <a:off x="2551449" y="4459109"/>
            <a:ext cx="3860970" cy="1389958"/>
          </a:xfrm>
          <a:prstGeom prst="roundRect">
            <a:avLst>
              <a:gd name="adj" fmla="val 150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Keep all correlations on a single central site – use a (dynamical) mean-field approximation for the rest of the solid</a:t>
            </a:r>
            <a:r>
              <a:rPr lang="en-US" sz="2000" dirty="0">
                <a:solidFill>
                  <a:schemeClr val="tx1"/>
                </a:solidFill>
              </a:rPr>
              <a:t>.</a:t>
            </a:r>
            <a:endParaRPr lang="en-US" sz="2000" dirty="0" smtClean="0">
              <a:solidFill>
                <a:schemeClr val="tx1"/>
              </a:solidFill>
            </a:endParaRPr>
          </a:p>
        </p:txBody>
      </p:sp>
      <p:sp>
        <p:nvSpPr>
          <p:cNvPr id="4" name="Rectangle 3"/>
          <p:cNvSpPr/>
          <p:nvPr/>
        </p:nvSpPr>
        <p:spPr>
          <a:xfrm>
            <a:off x="3163000" y="1477530"/>
            <a:ext cx="659467" cy="2487692"/>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Rectangle 17"/>
          <p:cNvSpPr/>
          <p:nvPr/>
        </p:nvSpPr>
        <p:spPr>
          <a:xfrm>
            <a:off x="4481934" y="1477530"/>
            <a:ext cx="1184598" cy="2487692"/>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Rectangle 18"/>
          <p:cNvSpPr/>
          <p:nvPr/>
        </p:nvSpPr>
        <p:spPr>
          <a:xfrm>
            <a:off x="3822467" y="1477530"/>
            <a:ext cx="659467" cy="586128"/>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Rectangle 19"/>
          <p:cNvSpPr/>
          <p:nvPr/>
        </p:nvSpPr>
        <p:spPr>
          <a:xfrm>
            <a:off x="3822467" y="2637574"/>
            <a:ext cx="659467" cy="1327647"/>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248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lDMFT1Oc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1541347"/>
            <a:ext cx="4319999" cy="4319999"/>
          </a:xfrm>
          <a:prstGeom prst="rect">
            <a:avLst/>
          </a:prstGeom>
        </p:spPr>
      </p:pic>
      <p:pic>
        <p:nvPicPr>
          <p:cNvPr id="11" name="Picture 10" descr="plDMFT1.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213" y="1529350"/>
            <a:ext cx="4319997" cy="4331997"/>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25" name="TextBox 24"/>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cxnSp>
        <p:nvCxnSpPr>
          <p:cNvPr id="41" name="Straight Connector 4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3" name="Straight Connector 52"/>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54" name="Pie 5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Arc 54"/>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 name="TextBox 1"/>
          <p:cNvSpPr txBox="1"/>
          <p:nvPr/>
        </p:nvSpPr>
        <p:spPr>
          <a:xfrm>
            <a:off x="4287520" y="1635760"/>
            <a:ext cx="621985" cy="646331"/>
          </a:xfrm>
          <a:prstGeom prst="rect">
            <a:avLst/>
          </a:prstGeom>
          <a:noFill/>
        </p:spPr>
        <p:txBody>
          <a:bodyPr wrap="none" rtlCol="0">
            <a:spAutoFit/>
          </a:bodyPr>
          <a:lstStyle/>
          <a:p>
            <a:r>
              <a:rPr lang="en-US" dirty="0" smtClean="0"/>
              <a:t>W=1</a:t>
            </a:r>
          </a:p>
          <a:p>
            <a:r>
              <a:rPr lang="en-US" dirty="0" smtClean="0"/>
              <a:t>U=0</a:t>
            </a:r>
            <a:endParaRPr lang="en-US" dirty="0"/>
          </a:p>
        </p:txBody>
      </p:sp>
      <p:sp>
        <p:nvSpPr>
          <p:cNvPr id="26" name="TextBox 25"/>
          <p:cNvSpPr txBox="1"/>
          <p:nvPr/>
        </p:nvSpPr>
        <p:spPr>
          <a:xfrm>
            <a:off x="3036956" y="6549680"/>
            <a:ext cx="5609228" cy="307777"/>
          </a:xfrm>
          <a:prstGeom prst="rect">
            <a:avLst/>
          </a:prstGeom>
          <a:noFill/>
        </p:spPr>
        <p:txBody>
          <a:bodyPr wrap="none" rtlCol="0">
            <a:spAutoFit/>
          </a:bodyPr>
          <a:lstStyle/>
          <a:p>
            <a:r>
              <a:rPr lang="en-US" sz="1400" dirty="0" smtClean="0"/>
              <a:t>Y. Lu, M. </a:t>
            </a:r>
            <a:r>
              <a:rPr lang="en-US" sz="1400" dirty="0" err="1" smtClean="0"/>
              <a:t>Höppner</a:t>
            </a:r>
            <a:r>
              <a:rPr lang="en-US" sz="1400" dirty="0" smtClean="0"/>
              <a:t>, O. </a:t>
            </a:r>
            <a:r>
              <a:rPr lang="en-US" sz="1400" dirty="0" err="1" smtClean="0"/>
              <a:t>Gunnarsson</a:t>
            </a:r>
            <a:r>
              <a:rPr lang="en-US" sz="1400" dirty="0" smtClean="0"/>
              <a:t>, M.W. Haverkort, PRB </a:t>
            </a:r>
            <a:r>
              <a:rPr lang="en-US" sz="1400" b="1" dirty="0" smtClean="0"/>
              <a:t>90</a:t>
            </a:r>
            <a:r>
              <a:rPr lang="en-US" sz="1400" dirty="0" smtClean="0"/>
              <a:t>, 085102 (2014)</a:t>
            </a:r>
            <a:endParaRPr lang="en-US" sz="1400" dirty="0"/>
          </a:p>
        </p:txBody>
      </p:sp>
    </p:spTree>
    <p:extLst>
      <p:ext uri="{BB962C8B-B14F-4D97-AF65-F5344CB8AC3E}">
        <p14:creationId xmlns:p14="http://schemas.microsoft.com/office/powerpoint/2010/main" val="2033462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3953" y="990000"/>
            <a:ext cx="4429864" cy="5406706"/>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Metal insulator transitions</a:t>
            </a:r>
          </a:p>
          <a:p>
            <a:pPr marL="342900" indent="-342900" algn="ctr">
              <a:buFont typeface="Arial"/>
              <a:buChar char="•"/>
            </a:pPr>
            <a:endParaRPr lang="en-US" sz="2400" dirty="0">
              <a:solidFill>
                <a:schemeClr val="tx1"/>
              </a:solidFill>
            </a:endParaRPr>
          </a:p>
        </p:txBody>
      </p:sp>
      <p:sp>
        <p:nvSpPr>
          <p:cNvPr id="3" name="TextBox 2"/>
          <p:cNvSpPr txBox="1"/>
          <p:nvPr/>
        </p:nvSpPr>
        <p:spPr>
          <a:xfrm>
            <a:off x="4096235" y="5873486"/>
            <a:ext cx="1566955" cy="523220"/>
          </a:xfrm>
          <a:prstGeom prst="rect">
            <a:avLst/>
          </a:prstGeom>
          <a:noFill/>
        </p:spPr>
        <p:txBody>
          <a:bodyPr wrap="none" rtlCol="0">
            <a:spAutoFit/>
          </a:bodyPr>
          <a:lstStyle/>
          <a:p>
            <a:r>
              <a:rPr lang="en-US" sz="1400" dirty="0" smtClean="0"/>
              <a:t>M. </a:t>
            </a:r>
            <a:r>
              <a:rPr lang="en-US" sz="1400" dirty="0" err="1" smtClean="0"/>
              <a:t>Marezio</a:t>
            </a:r>
            <a:r>
              <a:rPr lang="en-US" sz="1400" dirty="0" smtClean="0"/>
              <a:t> </a:t>
            </a:r>
            <a:r>
              <a:rPr lang="en-US" sz="1400" i="1" dirty="0" smtClean="0"/>
              <a:t>et al</a:t>
            </a:r>
            <a:r>
              <a:rPr lang="en-US" sz="1400" dirty="0" smtClean="0"/>
              <a:t>.,</a:t>
            </a:r>
          </a:p>
          <a:p>
            <a:r>
              <a:rPr lang="en-US" sz="1400" dirty="0" smtClean="0"/>
              <a:t>PRB </a:t>
            </a:r>
            <a:r>
              <a:rPr lang="en-US" sz="1400" b="1" dirty="0" smtClean="0"/>
              <a:t>5</a:t>
            </a:r>
            <a:r>
              <a:rPr lang="en-US" sz="1400" dirty="0" smtClean="0"/>
              <a:t>, 2541 (1972)</a:t>
            </a:r>
            <a:endParaRPr lang="en-US" sz="1400" dirty="0"/>
          </a:p>
        </p:txBody>
      </p:sp>
      <p:sp>
        <p:nvSpPr>
          <p:cNvPr id="8" name="TextBox 7"/>
          <p:cNvSpPr txBox="1"/>
          <p:nvPr/>
        </p:nvSpPr>
        <p:spPr>
          <a:xfrm>
            <a:off x="7150816" y="3055586"/>
            <a:ext cx="1657951" cy="523220"/>
          </a:xfrm>
          <a:prstGeom prst="rect">
            <a:avLst/>
          </a:prstGeom>
          <a:noFill/>
        </p:spPr>
        <p:txBody>
          <a:bodyPr wrap="none" rtlCol="0">
            <a:spAutoFit/>
          </a:bodyPr>
          <a:lstStyle/>
          <a:p>
            <a:r>
              <a:rPr lang="en-US" sz="1400" dirty="0" smtClean="0"/>
              <a:t>P. B. Allen </a:t>
            </a:r>
            <a:r>
              <a:rPr lang="en-US" sz="1400" i="1" dirty="0" smtClean="0"/>
              <a:t>et al</a:t>
            </a:r>
            <a:r>
              <a:rPr lang="en-US" sz="1400" dirty="0" smtClean="0"/>
              <a:t>.,</a:t>
            </a:r>
          </a:p>
          <a:p>
            <a:r>
              <a:rPr lang="en-US" sz="1400" dirty="0" smtClean="0"/>
              <a:t>PRB </a:t>
            </a:r>
            <a:r>
              <a:rPr lang="en-US" sz="1400" b="1" dirty="0" smtClean="0"/>
              <a:t>48</a:t>
            </a:r>
            <a:r>
              <a:rPr lang="en-US" sz="1400" dirty="0" smtClean="0"/>
              <a:t>, 4359 (1993)</a:t>
            </a:r>
            <a:endParaRPr lang="en-US" sz="1400" dirty="0"/>
          </a:p>
        </p:txBody>
      </p:sp>
      <p:sp>
        <p:nvSpPr>
          <p:cNvPr id="4" name="TextBox 3"/>
          <p:cNvSpPr txBox="1"/>
          <p:nvPr/>
        </p:nvSpPr>
        <p:spPr>
          <a:xfrm>
            <a:off x="6464669" y="1178467"/>
            <a:ext cx="546469" cy="369332"/>
          </a:xfrm>
          <a:prstGeom prst="rect">
            <a:avLst/>
          </a:prstGeom>
          <a:noFill/>
        </p:spPr>
        <p:txBody>
          <a:bodyPr wrap="none" rtlCol="0">
            <a:spAutoFit/>
          </a:bodyPr>
          <a:lstStyle/>
          <a:p>
            <a:r>
              <a:rPr lang="en-US" dirty="0" smtClean="0"/>
              <a:t>VO</a:t>
            </a:r>
            <a:r>
              <a:rPr lang="en-US" baseline="-25000" dirty="0" smtClean="0"/>
              <a:t>2</a:t>
            </a:r>
            <a:endParaRPr lang="en-US" dirty="0"/>
          </a:p>
        </p:txBody>
      </p:sp>
      <p:sp>
        <p:nvSpPr>
          <p:cNvPr id="5" name="TextBox 4"/>
          <p:cNvSpPr txBox="1"/>
          <p:nvPr/>
        </p:nvSpPr>
        <p:spPr>
          <a:xfrm rot="16200000">
            <a:off x="3090341" y="3191934"/>
            <a:ext cx="1777500" cy="369332"/>
          </a:xfrm>
          <a:prstGeom prst="rect">
            <a:avLst/>
          </a:prstGeom>
          <a:solidFill>
            <a:schemeClr val="bg1"/>
          </a:solidFill>
        </p:spPr>
        <p:txBody>
          <a:bodyPr wrap="none" rtlCol="0">
            <a:spAutoFit/>
          </a:bodyPr>
          <a:lstStyle/>
          <a:p>
            <a:r>
              <a:rPr lang="en-US" dirty="0" smtClean="0"/>
              <a:t>Resistivity (</a:t>
            </a:r>
            <a:r>
              <a:rPr lang="en-US" dirty="0" err="1" smtClean="0">
                <a:latin typeface="Symbol" charset="2"/>
                <a:cs typeface="Symbol" charset="2"/>
              </a:rPr>
              <a:t>W</a:t>
            </a:r>
            <a:r>
              <a:rPr lang="en-US" dirty="0" err="1" smtClean="0"/>
              <a:t>cm</a:t>
            </a:r>
            <a:r>
              <a:rPr lang="en-US" dirty="0" smtClean="0"/>
              <a:t>)</a:t>
            </a:r>
            <a:endParaRPr lang="en-US" dirty="0"/>
          </a:p>
        </p:txBody>
      </p:sp>
    </p:spTree>
    <p:extLst>
      <p:ext uri="{BB962C8B-B14F-4D97-AF65-F5344CB8AC3E}">
        <p14:creationId xmlns:p14="http://schemas.microsoft.com/office/powerpoint/2010/main" val="3650603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DMFT2Oc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1539770"/>
            <a:ext cx="4320787" cy="4320787"/>
          </a:xfrm>
          <a:prstGeom prst="rect">
            <a:avLst/>
          </a:prstGeom>
        </p:spPr>
      </p:pic>
      <p:pic>
        <p:nvPicPr>
          <p:cNvPr id="5" name="Picture 4" descr="plDMFT2.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213" y="1528561"/>
            <a:ext cx="4319997" cy="4331997"/>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Rectangle 19"/>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25" name="TextBox 24"/>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2" name="Group 1"/>
          <p:cNvGrpSpPr/>
          <p:nvPr/>
        </p:nvGrpSpPr>
        <p:grpSpPr>
          <a:xfrm>
            <a:off x="-99908" y="1763832"/>
            <a:ext cx="2561994" cy="4423734"/>
            <a:chOff x="-99908" y="1763832"/>
            <a:chExt cx="2561994" cy="4423734"/>
          </a:xfrm>
        </p:grpSpPr>
        <p:cxnSp>
          <p:nvCxnSpPr>
            <p:cNvPr id="41" name="Straight Connector 4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3" name="Straight Connector 52"/>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54" name="Pie 5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Arc 54"/>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23" name="TextBox 22"/>
          <p:cNvSpPr txBox="1"/>
          <p:nvPr/>
        </p:nvSpPr>
        <p:spPr>
          <a:xfrm>
            <a:off x="4287520" y="1635760"/>
            <a:ext cx="856988" cy="646331"/>
          </a:xfrm>
          <a:prstGeom prst="rect">
            <a:avLst/>
          </a:prstGeom>
          <a:noFill/>
        </p:spPr>
        <p:txBody>
          <a:bodyPr wrap="none" rtlCol="0">
            <a:spAutoFit/>
          </a:bodyPr>
          <a:lstStyle/>
          <a:p>
            <a:r>
              <a:rPr lang="en-US" dirty="0" smtClean="0"/>
              <a:t>W=1</a:t>
            </a:r>
          </a:p>
          <a:p>
            <a:r>
              <a:rPr lang="en-US" dirty="0" smtClean="0"/>
              <a:t>U=0.25</a:t>
            </a:r>
            <a:endParaRPr lang="en-US" dirty="0"/>
          </a:p>
        </p:txBody>
      </p:sp>
      <p:sp>
        <p:nvSpPr>
          <p:cNvPr id="24" name="TextBox 23"/>
          <p:cNvSpPr txBox="1"/>
          <p:nvPr/>
        </p:nvSpPr>
        <p:spPr>
          <a:xfrm>
            <a:off x="3036956" y="6549680"/>
            <a:ext cx="5609228" cy="307777"/>
          </a:xfrm>
          <a:prstGeom prst="rect">
            <a:avLst/>
          </a:prstGeom>
          <a:noFill/>
        </p:spPr>
        <p:txBody>
          <a:bodyPr wrap="none" rtlCol="0">
            <a:spAutoFit/>
          </a:bodyPr>
          <a:lstStyle/>
          <a:p>
            <a:r>
              <a:rPr lang="en-US" sz="1400" dirty="0" smtClean="0"/>
              <a:t>Y. Lu, M. </a:t>
            </a:r>
            <a:r>
              <a:rPr lang="en-US" sz="1400" dirty="0" err="1" smtClean="0"/>
              <a:t>Höppner</a:t>
            </a:r>
            <a:r>
              <a:rPr lang="en-US" sz="1400" dirty="0" smtClean="0"/>
              <a:t>, O. </a:t>
            </a:r>
            <a:r>
              <a:rPr lang="en-US" sz="1400" dirty="0" err="1" smtClean="0"/>
              <a:t>Gunnarsson</a:t>
            </a:r>
            <a:r>
              <a:rPr lang="en-US" sz="1400" dirty="0" smtClean="0"/>
              <a:t>, M.W. Haverkort, PRB </a:t>
            </a:r>
            <a:r>
              <a:rPr lang="en-US" sz="1400" b="1" dirty="0" smtClean="0"/>
              <a:t>90</a:t>
            </a:r>
            <a:r>
              <a:rPr lang="en-US" sz="1400" dirty="0" smtClean="0"/>
              <a:t>, 085102 (2014)</a:t>
            </a:r>
            <a:endParaRPr lang="en-US" sz="1400" dirty="0"/>
          </a:p>
        </p:txBody>
      </p:sp>
    </p:spTree>
    <p:extLst>
      <p:ext uri="{BB962C8B-B14F-4D97-AF65-F5344CB8AC3E}">
        <p14:creationId xmlns:p14="http://schemas.microsoft.com/office/powerpoint/2010/main" val="17054180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DMFT3Oc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1539883"/>
            <a:ext cx="4319997" cy="4319997"/>
          </a:xfrm>
          <a:prstGeom prst="rect">
            <a:avLst/>
          </a:prstGeom>
        </p:spPr>
      </p:pic>
      <p:pic>
        <p:nvPicPr>
          <p:cNvPr id="5" name="Picture 4" descr="plDMFT3.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213" y="1527884"/>
            <a:ext cx="4319997" cy="4331997"/>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Rectangle 19"/>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25" name="TextBox 24"/>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cxnSp>
        <p:nvCxnSpPr>
          <p:cNvPr id="41" name="Straight Connector 4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3" name="Straight Connector 52"/>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54" name="Pie 5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Arc 54"/>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4287520" y="1635760"/>
            <a:ext cx="739994" cy="646331"/>
          </a:xfrm>
          <a:prstGeom prst="rect">
            <a:avLst/>
          </a:prstGeom>
          <a:noFill/>
        </p:spPr>
        <p:txBody>
          <a:bodyPr wrap="none" rtlCol="0">
            <a:spAutoFit/>
          </a:bodyPr>
          <a:lstStyle/>
          <a:p>
            <a:r>
              <a:rPr lang="en-US" dirty="0" smtClean="0"/>
              <a:t>W=1</a:t>
            </a:r>
          </a:p>
          <a:p>
            <a:r>
              <a:rPr lang="en-US" dirty="0" smtClean="0"/>
              <a:t>U=0.5</a:t>
            </a:r>
            <a:endParaRPr lang="en-US" dirty="0"/>
          </a:p>
        </p:txBody>
      </p:sp>
      <p:sp>
        <p:nvSpPr>
          <p:cNvPr id="24" name="TextBox 23"/>
          <p:cNvSpPr txBox="1"/>
          <p:nvPr/>
        </p:nvSpPr>
        <p:spPr>
          <a:xfrm>
            <a:off x="3036956" y="6549680"/>
            <a:ext cx="5609228" cy="307777"/>
          </a:xfrm>
          <a:prstGeom prst="rect">
            <a:avLst/>
          </a:prstGeom>
          <a:noFill/>
        </p:spPr>
        <p:txBody>
          <a:bodyPr wrap="none" rtlCol="0">
            <a:spAutoFit/>
          </a:bodyPr>
          <a:lstStyle/>
          <a:p>
            <a:r>
              <a:rPr lang="en-US" sz="1400" dirty="0" smtClean="0"/>
              <a:t>Y. Lu, M. </a:t>
            </a:r>
            <a:r>
              <a:rPr lang="en-US" sz="1400" dirty="0" err="1" smtClean="0"/>
              <a:t>Höppner</a:t>
            </a:r>
            <a:r>
              <a:rPr lang="en-US" sz="1400" dirty="0" smtClean="0"/>
              <a:t>, O. </a:t>
            </a:r>
            <a:r>
              <a:rPr lang="en-US" sz="1400" dirty="0" err="1" smtClean="0"/>
              <a:t>Gunnarsson</a:t>
            </a:r>
            <a:r>
              <a:rPr lang="en-US" sz="1400" dirty="0" smtClean="0"/>
              <a:t>, M.W. Haverkort, PRB </a:t>
            </a:r>
            <a:r>
              <a:rPr lang="en-US" sz="1400" b="1" dirty="0" smtClean="0"/>
              <a:t>90</a:t>
            </a:r>
            <a:r>
              <a:rPr lang="en-US" sz="1400" dirty="0" smtClean="0"/>
              <a:t>, 085102 (2014)</a:t>
            </a:r>
            <a:endParaRPr lang="en-US" sz="1400" dirty="0"/>
          </a:p>
        </p:txBody>
      </p:sp>
    </p:spTree>
    <p:extLst>
      <p:ext uri="{BB962C8B-B14F-4D97-AF65-F5344CB8AC3E}">
        <p14:creationId xmlns:p14="http://schemas.microsoft.com/office/powerpoint/2010/main" val="27420189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DMFT4Oc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1540560"/>
            <a:ext cx="4320787" cy="4320787"/>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25" name="TextBox 24"/>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cxnSp>
        <p:nvCxnSpPr>
          <p:cNvPr id="41" name="Straight Connector 4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3" name="Straight Connector 52"/>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54" name="Pie 5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Arc 54"/>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pic>
        <p:nvPicPr>
          <p:cNvPr id="5" name="Picture 4" descr="plDMFT4.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210" y="1529348"/>
            <a:ext cx="4320000" cy="4332000"/>
          </a:xfrm>
          <a:prstGeom prst="rect">
            <a:avLst/>
          </a:prstGeom>
        </p:spPr>
      </p:pic>
      <p:sp>
        <p:nvSpPr>
          <p:cNvPr id="23" name="TextBox 22"/>
          <p:cNvSpPr txBox="1"/>
          <p:nvPr/>
        </p:nvSpPr>
        <p:spPr>
          <a:xfrm>
            <a:off x="4287520" y="1635760"/>
            <a:ext cx="739994" cy="646331"/>
          </a:xfrm>
          <a:prstGeom prst="rect">
            <a:avLst/>
          </a:prstGeom>
          <a:noFill/>
        </p:spPr>
        <p:txBody>
          <a:bodyPr wrap="none" rtlCol="0">
            <a:spAutoFit/>
          </a:bodyPr>
          <a:lstStyle/>
          <a:p>
            <a:r>
              <a:rPr lang="en-US" dirty="0" smtClean="0"/>
              <a:t>W=1</a:t>
            </a:r>
          </a:p>
          <a:p>
            <a:r>
              <a:rPr lang="en-US" dirty="0" smtClean="0"/>
              <a:t>U=1.0</a:t>
            </a:r>
            <a:endParaRPr lang="en-US" dirty="0"/>
          </a:p>
        </p:txBody>
      </p:sp>
      <p:sp>
        <p:nvSpPr>
          <p:cNvPr id="26" name="TextBox 25"/>
          <p:cNvSpPr txBox="1"/>
          <p:nvPr/>
        </p:nvSpPr>
        <p:spPr>
          <a:xfrm>
            <a:off x="3036956" y="6549680"/>
            <a:ext cx="5609228" cy="307777"/>
          </a:xfrm>
          <a:prstGeom prst="rect">
            <a:avLst/>
          </a:prstGeom>
          <a:noFill/>
        </p:spPr>
        <p:txBody>
          <a:bodyPr wrap="none" rtlCol="0">
            <a:spAutoFit/>
          </a:bodyPr>
          <a:lstStyle/>
          <a:p>
            <a:r>
              <a:rPr lang="en-US" sz="1400" dirty="0" smtClean="0"/>
              <a:t>Y. Lu, M. </a:t>
            </a:r>
            <a:r>
              <a:rPr lang="en-US" sz="1400" dirty="0" err="1" smtClean="0"/>
              <a:t>Höppner</a:t>
            </a:r>
            <a:r>
              <a:rPr lang="en-US" sz="1400" dirty="0" smtClean="0"/>
              <a:t>, O. </a:t>
            </a:r>
            <a:r>
              <a:rPr lang="en-US" sz="1400" dirty="0" err="1" smtClean="0"/>
              <a:t>Gunnarsson</a:t>
            </a:r>
            <a:r>
              <a:rPr lang="en-US" sz="1400" dirty="0" smtClean="0"/>
              <a:t>, M.W. Haverkort, PRB </a:t>
            </a:r>
            <a:r>
              <a:rPr lang="en-US" sz="1400" b="1" dirty="0" smtClean="0"/>
              <a:t>90</a:t>
            </a:r>
            <a:r>
              <a:rPr lang="en-US" sz="1400" dirty="0" smtClean="0"/>
              <a:t>, 085102 (2014)</a:t>
            </a:r>
            <a:endParaRPr lang="en-US" sz="1400" dirty="0"/>
          </a:p>
        </p:txBody>
      </p:sp>
    </p:spTree>
    <p:extLst>
      <p:ext uri="{BB962C8B-B14F-4D97-AF65-F5344CB8AC3E}">
        <p14:creationId xmlns:p14="http://schemas.microsoft.com/office/powerpoint/2010/main" val="3699423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DMFT5Oc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1541347"/>
            <a:ext cx="4319999" cy="4319999"/>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25" name="TextBox 24"/>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cxnSp>
        <p:nvCxnSpPr>
          <p:cNvPr id="41" name="Straight Connector 4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3" name="Straight Connector 52"/>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54" name="Pie 5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Arc 54"/>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pic>
        <p:nvPicPr>
          <p:cNvPr id="5" name="Picture 4" descr="plDMFT5.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213" y="1529350"/>
            <a:ext cx="4319997" cy="4331997"/>
          </a:xfrm>
          <a:prstGeom prst="rect">
            <a:avLst/>
          </a:prstGeom>
        </p:spPr>
      </p:pic>
      <p:sp>
        <p:nvSpPr>
          <p:cNvPr id="23" name="TextBox 22"/>
          <p:cNvSpPr txBox="1"/>
          <p:nvPr/>
        </p:nvSpPr>
        <p:spPr>
          <a:xfrm>
            <a:off x="4287520" y="1635760"/>
            <a:ext cx="739994" cy="646331"/>
          </a:xfrm>
          <a:prstGeom prst="rect">
            <a:avLst/>
          </a:prstGeom>
          <a:noFill/>
        </p:spPr>
        <p:txBody>
          <a:bodyPr wrap="none" rtlCol="0">
            <a:spAutoFit/>
          </a:bodyPr>
          <a:lstStyle/>
          <a:p>
            <a:r>
              <a:rPr lang="en-US" dirty="0" smtClean="0"/>
              <a:t>W=1</a:t>
            </a:r>
          </a:p>
          <a:p>
            <a:r>
              <a:rPr lang="en-US" dirty="0" smtClean="0"/>
              <a:t>U=1.5</a:t>
            </a:r>
            <a:endParaRPr lang="en-US" dirty="0"/>
          </a:p>
        </p:txBody>
      </p:sp>
      <p:sp>
        <p:nvSpPr>
          <p:cNvPr id="26" name="TextBox 25"/>
          <p:cNvSpPr txBox="1"/>
          <p:nvPr/>
        </p:nvSpPr>
        <p:spPr>
          <a:xfrm>
            <a:off x="3036956" y="6549680"/>
            <a:ext cx="5609228" cy="307777"/>
          </a:xfrm>
          <a:prstGeom prst="rect">
            <a:avLst/>
          </a:prstGeom>
          <a:noFill/>
        </p:spPr>
        <p:txBody>
          <a:bodyPr wrap="none" rtlCol="0">
            <a:spAutoFit/>
          </a:bodyPr>
          <a:lstStyle/>
          <a:p>
            <a:r>
              <a:rPr lang="en-US" sz="1400" dirty="0" smtClean="0"/>
              <a:t>Y. Lu, M. </a:t>
            </a:r>
            <a:r>
              <a:rPr lang="en-US" sz="1400" dirty="0" err="1" smtClean="0"/>
              <a:t>Höppner</a:t>
            </a:r>
            <a:r>
              <a:rPr lang="en-US" sz="1400" dirty="0" smtClean="0"/>
              <a:t>, O. </a:t>
            </a:r>
            <a:r>
              <a:rPr lang="en-US" sz="1400" dirty="0" err="1" smtClean="0"/>
              <a:t>Gunnarsson</a:t>
            </a:r>
            <a:r>
              <a:rPr lang="en-US" sz="1400" dirty="0" smtClean="0"/>
              <a:t>, M.W. Haverkort, PRB </a:t>
            </a:r>
            <a:r>
              <a:rPr lang="en-US" sz="1400" b="1" dirty="0" smtClean="0"/>
              <a:t>90</a:t>
            </a:r>
            <a:r>
              <a:rPr lang="en-US" sz="1400" dirty="0" smtClean="0"/>
              <a:t>, 085102 (2014)</a:t>
            </a:r>
            <a:endParaRPr lang="en-US" sz="1400" dirty="0"/>
          </a:p>
        </p:txBody>
      </p:sp>
    </p:spTree>
    <p:extLst>
      <p:ext uri="{BB962C8B-B14F-4D97-AF65-F5344CB8AC3E}">
        <p14:creationId xmlns:p14="http://schemas.microsoft.com/office/powerpoint/2010/main" val="14133266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DMFT6Oc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1529348"/>
            <a:ext cx="4332000" cy="4332000"/>
          </a:xfrm>
          <a:prstGeom prst="rect">
            <a:avLst/>
          </a:prstGeom>
        </p:spPr>
      </p:pic>
      <p:pic>
        <p:nvPicPr>
          <p:cNvPr id="5" name="Picture 4" descr="plDMFT6.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210" y="1529348"/>
            <a:ext cx="4320000" cy="43320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25" name="TextBox 24"/>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cxnSp>
        <p:nvCxnSpPr>
          <p:cNvPr id="41" name="Straight Connector 4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3" name="Straight Connector 52"/>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54" name="Pie 5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Arc 54"/>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3" name="TextBox 22"/>
          <p:cNvSpPr txBox="1"/>
          <p:nvPr/>
        </p:nvSpPr>
        <p:spPr>
          <a:xfrm>
            <a:off x="4287520" y="1635760"/>
            <a:ext cx="739994" cy="646331"/>
          </a:xfrm>
          <a:prstGeom prst="rect">
            <a:avLst/>
          </a:prstGeom>
          <a:noFill/>
        </p:spPr>
        <p:txBody>
          <a:bodyPr wrap="none" rtlCol="0">
            <a:spAutoFit/>
          </a:bodyPr>
          <a:lstStyle/>
          <a:p>
            <a:r>
              <a:rPr lang="en-US" dirty="0" smtClean="0"/>
              <a:t>W=1</a:t>
            </a:r>
          </a:p>
          <a:p>
            <a:r>
              <a:rPr lang="en-US" dirty="0" smtClean="0"/>
              <a:t>U=2.0</a:t>
            </a:r>
            <a:endParaRPr lang="en-US" dirty="0"/>
          </a:p>
        </p:txBody>
      </p:sp>
      <p:sp>
        <p:nvSpPr>
          <p:cNvPr id="26" name="TextBox 25"/>
          <p:cNvSpPr txBox="1"/>
          <p:nvPr/>
        </p:nvSpPr>
        <p:spPr>
          <a:xfrm>
            <a:off x="3036956" y="6549680"/>
            <a:ext cx="5609228" cy="307777"/>
          </a:xfrm>
          <a:prstGeom prst="rect">
            <a:avLst/>
          </a:prstGeom>
          <a:noFill/>
        </p:spPr>
        <p:txBody>
          <a:bodyPr wrap="none" rtlCol="0">
            <a:spAutoFit/>
          </a:bodyPr>
          <a:lstStyle/>
          <a:p>
            <a:r>
              <a:rPr lang="en-US" sz="1400" dirty="0" smtClean="0"/>
              <a:t>Y. Lu, M. </a:t>
            </a:r>
            <a:r>
              <a:rPr lang="en-US" sz="1400" dirty="0" err="1" smtClean="0"/>
              <a:t>Höppner</a:t>
            </a:r>
            <a:r>
              <a:rPr lang="en-US" sz="1400" dirty="0" smtClean="0"/>
              <a:t>, O. </a:t>
            </a:r>
            <a:r>
              <a:rPr lang="en-US" sz="1400" dirty="0" err="1" smtClean="0"/>
              <a:t>Gunnarsson</a:t>
            </a:r>
            <a:r>
              <a:rPr lang="en-US" sz="1400" dirty="0" smtClean="0"/>
              <a:t>, M.W. Haverkort, PRB </a:t>
            </a:r>
            <a:r>
              <a:rPr lang="en-US" sz="1400" b="1" dirty="0" smtClean="0"/>
              <a:t>90</a:t>
            </a:r>
            <a:r>
              <a:rPr lang="en-US" sz="1400" dirty="0" smtClean="0"/>
              <a:t>, 085102 (2014)</a:t>
            </a:r>
            <a:endParaRPr lang="en-US" sz="1400" dirty="0"/>
          </a:p>
        </p:txBody>
      </p:sp>
    </p:spTree>
    <p:extLst>
      <p:ext uri="{BB962C8B-B14F-4D97-AF65-F5344CB8AC3E}">
        <p14:creationId xmlns:p14="http://schemas.microsoft.com/office/powerpoint/2010/main" val="36074861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DMFT6Oc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1529348"/>
            <a:ext cx="4332000" cy="4332000"/>
          </a:xfrm>
          <a:prstGeom prst="rect">
            <a:avLst/>
          </a:prstGeom>
        </p:spPr>
      </p:pic>
      <p:pic>
        <p:nvPicPr>
          <p:cNvPr id="5" name="Picture 4" descr="plDMFT6.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210" y="1529348"/>
            <a:ext cx="4320000" cy="43320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25" name="TextBox 24"/>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sp>
        <p:nvSpPr>
          <p:cNvPr id="23" name="TextBox 22"/>
          <p:cNvSpPr txBox="1"/>
          <p:nvPr/>
        </p:nvSpPr>
        <p:spPr>
          <a:xfrm>
            <a:off x="4287520" y="1635760"/>
            <a:ext cx="739994" cy="646331"/>
          </a:xfrm>
          <a:prstGeom prst="rect">
            <a:avLst/>
          </a:prstGeom>
          <a:noFill/>
        </p:spPr>
        <p:txBody>
          <a:bodyPr wrap="none" rtlCol="0">
            <a:spAutoFit/>
          </a:bodyPr>
          <a:lstStyle/>
          <a:p>
            <a:r>
              <a:rPr lang="en-US" dirty="0" smtClean="0"/>
              <a:t>W=1</a:t>
            </a:r>
          </a:p>
          <a:p>
            <a:r>
              <a:rPr lang="en-US" dirty="0" smtClean="0"/>
              <a:t>U=2.0</a:t>
            </a:r>
            <a:endParaRPr lang="en-US" dirty="0"/>
          </a:p>
        </p:txBody>
      </p:sp>
      <p:grpSp>
        <p:nvGrpSpPr>
          <p:cNvPr id="26" name="Group 25"/>
          <p:cNvGrpSpPr/>
          <p:nvPr/>
        </p:nvGrpSpPr>
        <p:grpSpPr>
          <a:xfrm>
            <a:off x="-112321" y="1763832"/>
            <a:ext cx="2574407" cy="4423734"/>
            <a:chOff x="-112321" y="1763832"/>
            <a:chExt cx="2574407" cy="4423734"/>
          </a:xfrm>
        </p:grpSpPr>
        <p:sp>
          <p:nvSpPr>
            <p:cNvPr id="27" name="Chord 26"/>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Arc 29"/>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1" name="Straight Arrow Connector 30"/>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7"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8" name="TextBox 3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39" name="Arc 38"/>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0" name="Straight Connector 39"/>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3036956" y="6549680"/>
            <a:ext cx="5609228" cy="307777"/>
          </a:xfrm>
          <a:prstGeom prst="rect">
            <a:avLst/>
          </a:prstGeom>
          <a:noFill/>
        </p:spPr>
        <p:txBody>
          <a:bodyPr wrap="none" rtlCol="0">
            <a:spAutoFit/>
          </a:bodyPr>
          <a:lstStyle/>
          <a:p>
            <a:r>
              <a:rPr lang="en-US" sz="1400" dirty="0" smtClean="0"/>
              <a:t>Y. Lu, M. </a:t>
            </a:r>
            <a:r>
              <a:rPr lang="en-US" sz="1400" dirty="0" err="1" smtClean="0"/>
              <a:t>Höppner</a:t>
            </a:r>
            <a:r>
              <a:rPr lang="en-US" sz="1400" dirty="0" smtClean="0"/>
              <a:t>, O. </a:t>
            </a:r>
            <a:r>
              <a:rPr lang="en-US" sz="1400" dirty="0" err="1" smtClean="0"/>
              <a:t>Gunnarsson</a:t>
            </a:r>
            <a:r>
              <a:rPr lang="en-US" sz="1400" dirty="0" smtClean="0"/>
              <a:t>, M.W. Haverkort, PRB </a:t>
            </a:r>
            <a:r>
              <a:rPr lang="en-US" sz="1400" b="1" dirty="0" smtClean="0"/>
              <a:t>90</a:t>
            </a:r>
            <a:r>
              <a:rPr lang="en-US" sz="1400" dirty="0" smtClean="0"/>
              <a:t>, 085102 (2014)</a:t>
            </a:r>
            <a:endParaRPr lang="en-US" sz="1400" dirty="0"/>
          </a:p>
        </p:txBody>
      </p:sp>
    </p:spTree>
    <p:extLst>
      <p:ext uri="{BB962C8B-B14F-4D97-AF65-F5344CB8AC3E}">
        <p14:creationId xmlns:p14="http://schemas.microsoft.com/office/powerpoint/2010/main" val="17172501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8" name="TextBox 7"/>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Haverkort_16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2" y="4808902"/>
            <a:ext cx="4319997" cy="898646"/>
          </a:xfrm>
          <a:prstGeom prst="rect">
            <a:avLst/>
          </a:prstGeom>
        </p:spPr>
      </p:pic>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590551" y="2035349"/>
            <a:ext cx="3286335" cy="3829030"/>
            <a:chOff x="590551" y="2035349"/>
            <a:chExt cx="3286335" cy="3829030"/>
          </a:xfrm>
        </p:grpSpPr>
        <p:sp>
          <p:nvSpPr>
            <p:cNvPr id="27" name="Rounded Rectangle 26"/>
            <p:cNvSpPr/>
            <p:nvPr/>
          </p:nvSpPr>
          <p:spPr>
            <a:xfrm>
              <a:off x="1548553" y="2514166"/>
              <a:ext cx="2328333"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Core – valence interaction</a:t>
              </a:r>
            </a:p>
            <a:p>
              <a:pPr marL="342900" indent="-342900" algn="ctr">
                <a:buFont typeface="Arial"/>
                <a:buChar char="•"/>
              </a:pPr>
              <a:endParaRPr lang="en-US" sz="2400" dirty="0">
                <a:solidFill>
                  <a:schemeClr val="tx1"/>
                </a:solidFill>
              </a:endParaRPr>
            </a:p>
          </p:txBody>
        </p:sp>
        <p:sp>
          <p:nvSpPr>
            <p:cNvPr id="3" name="Freeform 2"/>
            <p:cNvSpPr/>
            <p:nvPr/>
          </p:nvSpPr>
          <p:spPr>
            <a:xfrm>
              <a:off x="1422400" y="2590800"/>
              <a:ext cx="1290320" cy="926515"/>
            </a:xfrm>
            <a:custGeom>
              <a:avLst/>
              <a:gdLst>
                <a:gd name="connsiteX0" fmla="*/ 0 w 1290320"/>
                <a:gd name="connsiteY0" fmla="*/ 0 h 926515"/>
                <a:gd name="connsiteX1" fmla="*/ 518160 w 1290320"/>
                <a:gd name="connsiteY1" fmla="*/ 904240 h 926515"/>
                <a:gd name="connsiteX2" fmla="*/ 1290320 w 1290320"/>
                <a:gd name="connsiteY2" fmla="*/ 650240 h 926515"/>
              </a:gdLst>
              <a:ahLst/>
              <a:cxnLst>
                <a:cxn ang="0">
                  <a:pos x="connsiteX0" y="connsiteY0"/>
                </a:cxn>
                <a:cxn ang="0">
                  <a:pos x="connsiteX1" y="connsiteY1"/>
                </a:cxn>
                <a:cxn ang="0">
                  <a:pos x="connsiteX2" y="connsiteY2"/>
                </a:cxn>
              </a:cxnLst>
              <a:rect l="l" t="t" r="r" b="b"/>
              <a:pathLst>
                <a:path w="1290320" h="926515">
                  <a:moveTo>
                    <a:pt x="0" y="0"/>
                  </a:moveTo>
                  <a:cubicBezTo>
                    <a:pt x="151553" y="397933"/>
                    <a:pt x="303107" y="795867"/>
                    <a:pt x="518160" y="904240"/>
                  </a:cubicBezTo>
                  <a:cubicBezTo>
                    <a:pt x="733213" y="1012613"/>
                    <a:pt x="1159933" y="692573"/>
                    <a:pt x="1290320" y="65024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6" name="Freeform 25"/>
            <p:cNvSpPr/>
            <p:nvPr/>
          </p:nvSpPr>
          <p:spPr>
            <a:xfrm>
              <a:off x="2008532" y="3281680"/>
              <a:ext cx="683868" cy="1788160"/>
            </a:xfrm>
            <a:custGeom>
              <a:avLst/>
              <a:gdLst>
                <a:gd name="connsiteX0" fmla="*/ 175868 w 683868"/>
                <a:gd name="connsiteY0" fmla="*/ 1788160 h 1788160"/>
                <a:gd name="connsiteX1" fmla="*/ 419708 w 683868"/>
                <a:gd name="connsiteY1" fmla="*/ 1402080 h 1788160"/>
                <a:gd name="connsiteX2" fmla="*/ 3148 w 683868"/>
                <a:gd name="connsiteY2" fmla="*/ 904240 h 1788160"/>
                <a:gd name="connsiteX3" fmla="*/ 683868 w 683868"/>
                <a:gd name="connsiteY3" fmla="*/ 0 h 1788160"/>
              </a:gdLst>
              <a:ahLst/>
              <a:cxnLst>
                <a:cxn ang="0">
                  <a:pos x="connsiteX0" y="connsiteY0"/>
                </a:cxn>
                <a:cxn ang="0">
                  <a:pos x="connsiteX1" y="connsiteY1"/>
                </a:cxn>
                <a:cxn ang="0">
                  <a:pos x="connsiteX2" y="connsiteY2"/>
                </a:cxn>
                <a:cxn ang="0">
                  <a:pos x="connsiteX3" y="connsiteY3"/>
                </a:cxn>
              </a:cxnLst>
              <a:rect l="l" t="t" r="r" b="b"/>
              <a:pathLst>
                <a:path w="683868" h="1788160">
                  <a:moveTo>
                    <a:pt x="175868" y="1788160"/>
                  </a:moveTo>
                  <a:cubicBezTo>
                    <a:pt x="312181" y="1668780"/>
                    <a:pt x="448495" y="1549400"/>
                    <a:pt x="419708" y="1402080"/>
                  </a:cubicBezTo>
                  <a:cubicBezTo>
                    <a:pt x="390921" y="1254760"/>
                    <a:pt x="-40879" y="1137920"/>
                    <a:pt x="3148" y="904240"/>
                  </a:cubicBezTo>
                  <a:cubicBezTo>
                    <a:pt x="47175" y="670560"/>
                    <a:pt x="683868" y="0"/>
                    <a:pt x="683868"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 name="Donut 1"/>
            <p:cNvSpPr/>
            <p:nvPr/>
          </p:nvSpPr>
          <p:spPr>
            <a:xfrm>
              <a:off x="1476619" y="4971943"/>
              <a:ext cx="886068" cy="892436"/>
            </a:xfrm>
            <a:prstGeom prst="donut">
              <a:avLst>
                <a:gd name="adj" fmla="val 809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590551" y="2035349"/>
              <a:ext cx="886068" cy="892436"/>
            </a:xfrm>
            <a:prstGeom prst="donut">
              <a:avLst>
                <a:gd name="adj" fmla="val 809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grpSp>
      <p:sp>
        <p:nvSpPr>
          <p:cNvPr id="29" name="TextBox 28"/>
          <p:cNvSpPr txBox="1"/>
          <p:nvPr/>
        </p:nvSpPr>
        <p:spPr>
          <a:xfrm>
            <a:off x="4287520" y="1635760"/>
            <a:ext cx="681722" cy="923330"/>
          </a:xfrm>
          <a:prstGeom prst="rect">
            <a:avLst/>
          </a:prstGeom>
          <a:noFill/>
        </p:spPr>
        <p:txBody>
          <a:bodyPr wrap="none" rtlCol="0">
            <a:spAutoFit/>
          </a:bodyPr>
          <a:lstStyle/>
          <a:p>
            <a:r>
              <a:rPr lang="en-US" dirty="0" smtClean="0"/>
              <a:t>W=1</a:t>
            </a:r>
          </a:p>
          <a:p>
            <a:r>
              <a:rPr lang="en-US" dirty="0" smtClean="0"/>
              <a:t>U=20</a:t>
            </a:r>
          </a:p>
          <a:p>
            <a:r>
              <a:rPr lang="en-US" dirty="0" smtClean="0"/>
              <a:t>Q=0</a:t>
            </a:r>
            <a:endParaRPr lang="en-US" dirty="0"/>
          </a:p>
        </p:txBody>
      </p:sp>
      <p:sp>
        <p:nvSpPr>
          <p:cNvPr id="30" name="TextBox 29"/>
          <p:cNvSpPr txBox="1"/>
          <p:nvPr/>
        </p:nvSpPr>
        <p:spPr>
          <a:xfrm>
            <a:off x="1572836" y="6549680"/>
            <a:ext cx="7085418" cy="307777"/>
          </a:xfrm>
          <a:prstGeom prst="rect">
            <a:avLst/>
          </a:prstGeom>
          <a:noFill/>
        </p:spPr>
        <p:txBody>
          <a:bodyPr wrap="none" rtlCol="0">
            <a:spAutoFit/>
          </a:bodyPr>
          <a:lstStyle/>
          <a:p>
            <a:r>
              <a:rPr lang="en-US" sz="1400" dirty="0" smtClean="0"/>
              <a:t>M.W. Haverkort, G. </a:t>
            </a:r>
            <a:r>
              <a:rPr lang="en-US" sz="1400" dirty="0" err="1" smtClean="0"/>
              <a:t>Sangiovanni</a:t>
            </a:r>
            <a:r>
              <a:rPr lang="en-US" sz="1400" dirty="0" smtClean="0"/>
              <a:t>, P. </a:t>
            </a:r>
            <a:r>
              <a:rPr lang="en-US" sz="1400" dirty="0" err="1" smtClean="0"/>
              <a:t>Hansmann</a:t>
            </a:r>
            <a:r>
              <a:rPr lang="en-US" sz="1400" dirty="0" smtClean="0"/>
              <a:t>, A. </a:t>
            </a:r>
            <a:r>
              <a:rPr lang="en-US" sz="1400" dirty="0" err="1" smtClean="0"/>
              <a:t>Toschi</a:t>
            </a:r>
            <a:r>
              <a:rPr lang="en-US" sz="1400" dirty="0" smtClean="0"/>
              <a:t>, Y. Lu, S. Macke EPL, </a:t>
            </a:r>
            <a:r>
              <a:rPr lang="en-US" sz="1400" b="1" dirty="0" smtClean="0"/>
              <a:t>108</a:t>
            </a:r>
            <a:r>
              <a:rPr lang="en-US" sz="1400" dirty="0" smtClean="0"/>
              <a:t> 57004 (2014)</a:t>
            </a:r>
            <a:endParaRPr lang="en-US" sz="1400"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c.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4466" y="4644645"/>
            <a:ext cx="4327534" cy="106290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Q=0.25</a:t>
            </a:r>
            <a:endParaRPr lang="en-US" dirty="0"/>
          </a:p>
        </p:txBody>
      </p:sp>
      <p:sp>
        <p:nvSpPr>
          <p:cNvPr id="26" name="TextBox 25"/>
          <p:cNvSpPr txBox="1"/>
          <p:nvPr/>
        </p:nvSpPr>
        <p:spPr>
          <a:xfrm>
            <a:off x="1572836" y="6549680"/>
            <a:ext cx="7085418" cy="307777"/>
          </a:xfrm>
          <a:prstGeom prst="rect">
            <a:avLst/>
          </a:prstGeom>
          <a:noFill/>
        </p:spPr>
        <p:txBody>
          <a:bodyPr wrap="none" rtlCol="0">
            <a:spAutoFit/>
          </a:bodyPr>
          <a:lstStyle/>
          <a:p>
            <a:r>
              <a:rPr lang="en-US" sz="1400" dirty="0" smtClean="0"/>
              <a:t>M.W. Haverkort, G. </a:t>
            </a:r>
            <a:r>
              <a:rPr lang="en-US" sz="1400" dirty="0" err="1" smtClean="0"/>
              <a:t>Sangiovanni</a:t>
            </a:r>
            <a:r>
              <a:rPr lang="en-US" sz="1400" dirty="0" smtClean="0"/>
              <a:t>, P. </a:t>
            </a:r>
            <a:r>
              <a:rPr lang="en-US" sz="1400" dirty="0" err="1" smtClean="0"/>
              <a:t>Hansmann</a:t>
            </a:r>
            <a:r>
              <a:rPr lang="en-US" sz="1400" dirty="0" smtClean="0"/>
              <a:t>, A. </a:t>
            </a:r>
            <a:r>
              <a:rPr lang="en-US" sz="1400" dirty="0" err="1" smtClean="0"/>
              <a:t>Toschi</a:t>
            </a:r>
            <a:r>
              <a:rPr lang="en-US" sz="1400" dirty="0" smtClean="0"/>
              <a:t>, Y. Lu, S. Macke EPL, </a:t>
            </a:r>
            <a:r>
              <a:rPr lang="en-US" sz="1400" b="1" dirty="0" smtClean="0"/>
              <a:t>108</a:t>
            </a:r>
            <a:r>
              <a:rPr lang="en-US" sz="1400" dirty="0" smtClean="0"/>
              <a:t> 57004 (2014)</a:t>
            </a:r>
            <a:endParaRPr lang="en-US" sz="1400"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3303501"/>
            <a:ext cx="4320787" cy="2404047"/>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Q=0.5</a:t>
            </a:r>
            <a:endParaRPr lang="en-US" dirty="0"/>
          </a:p>
        </p:txBody>
      </p:sp>
      <p:sp>
        <p:nvSpPr>
          <p:cNvPr id="26" name="TextBox 25"/>
          <p:cNvSpPr txBox="1"/>
          <p:nvPr/>
        </p:nvSpPr>
        <p:spPr>
          <a:xfrm>
            <a:off x="1572836" y="6549680"/>
            <a:ext cx="7085418" cy="307777"/>
          </a:xfrm>
          <a:prstGeom prst="rect">
            <a:avLst/>
          </a:prstGeom>
          <a:noFill/>
        </p:spPr>
        <p:txBody>
          <a:bodyPr wrap="none" rtlCol="0">
            <a:spAutoFit/>
          </a:bodyPr>
          <a:lstStyle/>
          <a:p>
            <a:r>
              <a:rPr lang="en-US" sz="1400" dirty="0" smtClean="0"/>
              <a:t>M.W. Haverkort, G. </a:t>
            </a:r>
            <a:r>
              <a:rPr lang="en-US" sz="1400" dirty="0" err="1" smtClean="0"/>
              <a:t>Sangiovanni</a:t>
            </a:r>
            <a:r>
              <a:rPr lang="en-US" sz="1400" dirty="0" smtClean="0"/>
              <a:t>, P. </a:t>
            </a:r>
            <a:r>
              <a:rPr lang="en-US" sz="1400" dirty="0" err="1" smtClean="0"/>
              <a:t>Hansmann</a:t>
            </a:r>
            <a:r>
              <a:rPr lang="en-US" sz="1400" dirty="0" smtClean="0"/>
              <a:t>, A. </a:t>
            </a:r>
            <a:r>
              <a:rPr lang="en-US" sz="1400" dirty="0" err="1" smtClean="0"/>
              <a:t>Toschi</a:t>
            </a:r>
            <a:r>
              <a:rPr lang="en-US" sz="1400" dirty="0" smtClean="0"/>
              <a:t>, Y. Lu, S. Macke EPL, </a:t>
            </a:r>
            <a:r>
              <a:rPr lang="en-US" sz="1400" b="1" dirty="0" smtClean="0"/>
              <a:t>108</a:t>
            </a:r>
            <a:r>
              <a:rPr lang="en-US" sz="1400" dirty="0" smtClean="0"/>
              <a:t> 57004 (2014)</a:t>
            </a:r>
            <a:endParaRPr lang="en-US" sz="1400"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4" y="1549198"/>
            <a:ext cx="4320786" cy="4158350"/>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Q=1.0</a:t>
            </a:r>
            <a:endParaRPr lang="en-US" dirty="0"/>
          </a:p>
        </p:txBody>
      </p:sp>
      <p:sp>
        <p:nvSpPr>
          <p:cNvPr id="26" name="TextBox 25"/>
          <p:cNvSpPr txBox="1"/>
          <p:nvPr/>
        </p:nvSpPr>
        <p:spPr>
          <a:xfrm>
            <a:off x="1572836" y="6549680"/>
            <a:ext cx="7085418" cy="307777"/>
          </a:xfrm>
          <a:prstGeom prst="rect">
            <a:avLst/>
          </a:prstGeom>
          <a:noFill/>
        </p:spPr>
        <p:txBody>
          <a:bodyPr wrap="none" rtlCol="0">
            <a:spAutoFit/>
          </a:bodyPr>
          <a:lstStyle/>
          <a:p>
            <a:r>
              <a:rPr lang="en-US" sz="1400" dirty="0" smtClean="0"/>
              <a:t>M.W. Haverkort, G. </a:t>
            </a:r>
            <a:r>
              <a:rPr lang="en-US" sz="1400" dirty="0" err="1" smtClean="0"/>
              <a:t>Sangiovanni</a:t>
            </a:r>
            <a:r>
              <a:rPr lang="en-US" sz="1400" dirty="0" smtClean="0"/>
              <a:t>, P. </a:t>
            </a:r>
            <a:r>
              <a:rPr lang="en-US" sz="1400" dirty="0" err="1" smtClean="0"/>
              <a:t>Hansmann</a:t>
            </a:r>
            <a:r>
              <a:rPr lang="en-US" sz="1400" dirty="0" smtClean="0"/>
              <a:t>, A. </a:t>
            </a:r>
            <a:r>
              <a:rPr lang="en-US" sz="1400" dirty="0" err="1" smtClean="0"/>
              <a:t>Toschi</a:t>
            </a:r>
            <a:r>
              <a:rPr lang="en-US" sz="1400" dirty="0" smtClean="0"/>
              <a:t>, Y. Lu, S. Macke EPL, </a:t>
            </a:r>
            <a:r>
              <a:rPr lang="en-US" sz="1400" b="1" dirty="0" smtClean="0"/>
              <a:t>108</a:t>
            </a:r>
            <a:r>
              <a:rPr lang="en-US" sz="1400" dirty="0" smtClean="0"/>
              <a:t> 57004 (2014)</a:t>
            </a:r>
            <a:endParaRPr lang="en-US" sz="1400"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High-</a:t>
            </a:r>
            <a:r>
              <a:rPr lang="en-US" sz="2000" dirty="0" err="1" smtClean="0">
                <a:solidFill>
                  <a:schemeClr val="tx1"/>
                </a:solidFill>
              </a:rPr>
              <a:t>Tc</a:t>
            </a:r>
            <a:r>
              <a:rPr lang="en-US" sz="2000" dirty="0" smtClean="0">
                <a:solidFill>
                  <a:schemeClr val="tx1"/>
                </a:solidFill>
              </a:rPr>
              <a:t> superconductivity</a:t>
            </a:r>
          </a:p>
          <a:p>
            <a:pPr marL="342900" indent="-342900" algn="ctr">
              <a:buFont typeface="Arial"/>
              <a:buChar char="•"/>
            </a:pPr>
            <a:endParaRPr lang="en-US" sz="2400" dirty="0">
              <a:solidFill>
                <a:schemeClr val="tx1"/>
              </a:solidFill>
            </a:endParaRPr>
          </a:p>
        </p:txBody>
      </p:sp>
      <p:pic>
        <p:nvPicPr>
          <p:cNvPr id="3" name="Picture 2"/>
          <p:cNvPicPr>
            <a:picLocks noChangeAspect="1"/>
          </p:cNvPicPr>
          <p:nvPr/>
        </p:nvPicPr>
        <p:blipFill>
          <a:blip r:embed="rId3"/>
          <a:stretch>
            <a:fillRect/>
          </a:stretch>
        </p:blipFill>
        <p:spPr>
          <a:xfrm>
            <a:off x="2741774" y="2212800"/>
            <a:ext cx="6096000" cy="4267200"/>
          </a:xfrm>
          <a:prstGeom prst="rect">
            <a:avLst/>
          </a:prstGeom>
        </p:spPr>
      </p:pic>
    </p:spTree>
    <p:extLst>
      <p:ext uri="{BB962C8B-B14F-4D97-AF65-F5344CB8AC3E}">
        <p14:creationId xmlns:p14="http://schemas.microsoft.com/office/powerpoint/2010/main" val="1691286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f.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5"/>
            <a:ext cx="4331941" cy="417994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Q=1.25</a:t>
            </a:r>
            <a:endParaRPr lang="en-US" dirty="0"/>
          </a:p>
        </p:txBody>
      </p:sp>
      <p:sp>
        <p:nvSpPr>
          <p:cNvPr id="26" name="TextBox 25"/>
          <p:cNvSpPr txBox="1"/>
          <p:nvPr/>
        </p:nvSpPr>
        <p:spPr>
          <a:xfrm>
            <a:off x="1572836" y="6549680"/>
            <a:ext cx="7085418" cy="307777"/>
          </a:xfrm>
          <a:prstGeom prst="rect">
            <a:avLst/>
          </a:prstGeom>
          <a:noFill/>
        </p:spPr>
        <p:txBody>
          <a:bodyPr wrap="none" rtlCol="0">
            <a:spAutoFit/>
          </a:bodyPr>
          <a:lstStyle/>
          <a:p>
            <a:r>
              <a:rPr lang="en-US" sz="1400" dirty="0" smtClean="0"/>
              <a:t>M.W. Haverkort, G. </a:t>
            </a:r>
            <a:r>
              <a:rPr lang="en-US" sz="1400" dirty="0" err="1" smtClean="0"/>
              <a:t>Sangiovanni</a:t>
            </a:r>
            <a:r>
              <a:rPr lang="en-US" sz="1400" dirty="0" smtClean="0"/>
              <a:t>, P. </a:t>
            </a:r>
            <a:r>
              <a:rPr lang="en-US" sz="1400" dirty="0" err="1" smtClean="0"/>
              <a:t>Hansmann</a:t>
            </a:r>
            <a:r>
              <a:rPr lang="en-US" sz="1400" dirty="0" smtClean="0"/>
              <a:t>, A. </a:t>
            </a:r>
            <a:r>
              <a:rPr lang="en-US" sz="1400" dirty="0" err="1" smtClean="0"/>
              <a:t>Toschi</a:t>
            </a:r>
            <a:r>
              <a:rPr lang="en-US" sz="1400" dirty="0" smtClean="0"/>
              <a:t>, Y. Lu, S. Macke EPL, </a:t>
            </a:r>
            <a:r>
              <a:rPr lang="en-US" sz="1400" b="1" dirty="0" smtClean="0"/>
              <a:t>108</a:t>
            </a:r>
            <a:r>
              <a:rPr lang="en-US" sz="1400" dirty="0" smtClean="0"/>
              <a:t> 57004 (2014)</a:t>
            </a:r>
            <a:endParaRPr lang="en-US" sz="1400"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4"/>
            <a:ext cx="4331941" cy="417994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Q=1.5</a:t>
            </a:r>
            <a:endParaRPr lang="en-US" dirty="0"/>
          </a:p>
        </p:txBody>
      </p:sp>
      <p:sp>
        <p:nvSpPr>
          <p:cNvPr id="26" name="TextBox 25"/>
          <p:cNvSpPr txBox="1"/>
          <p:nvPr/>
        </p:nvSpPr>
        <p:spPr>
          <a:xfrm>
            <a:off x="1572836" y="6549680"/>
            <a:ext cx="7085418" cy="307777"/>
          </a:xfrm>
          <a:prstGeom prst="rect">
            <a:avLst/>
          </a:prstGeom>
          <a:noFill/>
        </p:spPr>
        <p:txBody>
          <a:bodyPr wrap="none" rtlCol="0">
            <a:spAutoFit/>
          </a:bodyPr>
          <a:lstStyle/>
          <a:p>
            <a:r>
              <a:rPr lang="en-US" sz="1400" dirty="0" smtClean="0"/>
              <a:t>M.W. Haverkort, G. </a:t>
            </a:r>
            <a:r>
              <a:rPr lang="en-US" sz="1400" dirty="0" err="1" smtClean="0"/>
              <a:t>Sangiovanni</a:t>
            </a:r>
            <a:r>
              <a:rPr lang="en-US" sz="1400" dirty="0" smtClean="0"/>
              <a:t>, P. </a:t>
            </a:r>
            <a:r>
              <a:rPr lang="en-US" sz="1400" dirty="0" err="1" smtClean="0"/>
              <a:t>Hansmann</a:t>
            </a:r>
            <a:r>
              <a:rPr lang="en-US" sz="1400" dirty="0" smtClean="0"/>
              <a:t>, A. </a:t>
            </a:r>
            <a:r>
              <a:rPr lang="en-US" sz="1400" dirty="0" err="1" smtClean="0"/>
              <a:t>Toschi</a:t>
            </a:r>
            <a:r>
              <a:rPr lang="en-US" sz="1400" dirty="0" smtClean="0"/>
              <a:t>, Y. Lu, S. Macke EPL, </a:t>
            </a:r>
            <a:r>
              <a:rPr lang="en-US" sz="1400" b="1" dirty="0" smtClean="0"/>
              <a:t>108</a:t>
            </a:r>
            <a:r>
              <a:rPr lang="en-US" sz="1400" dirty="0" smtClean="0"/>
              <a:t> 57004 (2014)</a:t>
            </a:r>
            <a:endParaRPr lang="en-US" sz="1400"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h.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4"/>
            <a:ext cx="4328529" cy="4176651"/>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Q=1.75</a:t>
            </a:r>
            <a:endParaRPr lang="en-US" dirty="0"/>
          </a:p>
        </p:txBody>
      </p:sp>
      <p:sp>
        <p:nvSpPr>
          <p:cNvPr id="26" name="TextBox 25"/>
          <p:cNvSpPr txBox="1"/>
          <p:nvPr/>
        </p:nvSpPr>
        <p:spPr>
          <a:xfrm>
            <a:off x="1572836" y="6549680"/>
            <a:ext cx="7085418" cy="307777"/>
          </a:xfrm>
          <a:prstGeom prst="rect">
            <a:avLst/>
          </a:prstGeom>
          <a:noFill/>
        </p:spPr>
        <p:txBody>
          <a:bodyPr wrap="none" rtlCol="0">
            <a:spAutoFit/>
          </a:bodyPr>
          <a:lstStyle/>
          <a:p>
            <a:r>
              <a:rPr lang="en-US" sz="1400" dirty="0" smtClean="0"/>
              <a:t>M.W. Haverkort, G. </a:t>
            </a:r>
            <a:r>
              <a:rPr lang="en-US" sz="1400" dirty="0" err="1" smtClean="0"/>
              <a:t>Sangiovanni</a:t>
            </a:r>
            <a:r>
              <a:rPr lang="en-US" sz="1400" dirty="0" smtClean="0"/>
              <a:t>, P. </a:t>
            </a:r>
            <a:r>
              <a:rPr lang="en-US" sz="1400" dirty="0" err="1" smtClean="0"/>
              <a:t>Hansmann</a:t>
            </a:r>
            <a:r>
              <a:rPr lang="en-US" sz="1400" dirty="0" smtClean="0"/>
              <a:t>, A. </a:t>
            </a:r>
            <a:r>
              <a:rPr lang="en-US" sz="1400" dirty="0" err="1" smtClean="0"/>
              <a:t>Toschi</a:t>
            </a:r>
            <a:r>
              <a:rPr lang="en-US" sz="1400" dirty="0" smtClean="0"/>
              <a:t>, Y. Lu, S. Macke EPL, </a:t>
            </a:r>
            <a:r>
              <a:rPr lang="en-US" sz="1400" b="1" dirty="0" smtClean="0"/>
              <a:t>108</a:t>
            </a:r>
            <a:r>
              <a:rPr lang="en-US" sz="1400" dirty="0" smtClean="0"/>
              <a:t> 57004 (2014)</a:t>
            </a:r>
            <a:endParaRPr lang="en-US" sz="1400"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8" name="TextBox 7"/>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Haverkort_16i.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41348"/>
            <a:ext cx="4331150" cy="4166200"/>
          </a:xfrm>
          <a:prstGeom prst="rect">
            <a:avLst/>
          </a:prstGeom>
        </p:spPr>
      </p:pic>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Q=2.0</a:t>
            </a:r>
            <a:endParaRPr lang="en-US" dirty="0"/>
          </a:p>
        </p:txBody>
      </p:sp>
      <p:grpSp>
        <p:nvGrpSpPr>
          <p:cNvPr id="2" name="Group 1"/>
          <p:cNvGrpSpPr/>
          <p:nvPr/>
        </p:nvGrpSpPr>
        <p:grpSpPr>
          <a:xfrm>
            <a:off x="5741736" y="1763832"/>
            <a:ext cx="3199064" cy="3666381"/>
            <a:chOff x="5741736" y="1763832"/>
            <a:chExt cx="3199064" cy="3666381"/>
          </a:xfrm>
        </p:grpSpPr>
        <p:sp>
          <p:nvSpPr>
            <p:cNvPr id="26" name="Rounded Rectangle 25"/>
            <p:cNvSpPr/>
            <p:nvPr/>
          </p:nvSpPr>
          <p:spPr>
            <a:xfrm>
              <a:off x="5741736" y="1763832"/>
              <a:ext cx="2328333" cy="524988"/>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Exciton</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27" name="Rounded Rectangle 26"/>
            <p:cNvSpPr/>
            <p:nvPr/>
          </p:nvSpPr>
          <p:spPr>
            <a:xfrm>
              <a:off x="6329680" y="4905225"/>
              <a:ext cx="2611120" cy="524988"/>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Continuum edge jump</a:t>
              </a:r>
            </a:p>
            <a:p>
              <a:pPr marL="342900" indent="-342900" algn="ctr">
                <a:buFont typeface="Arial"/>
                <a:buChar char="•"/>
              </a:pPr>
              <a:endParaRPr lang="en-US" sz="2400" dirty="0">
                <a:solidFill>
                  <a:schemeClr val="tx1"/>
                </a:solidFill>
              </a:endParaRPr>
            </a:p>
          </p:txBody>
        </p:sp>
      </p:grpSp>
      <p:sp>
        <p:nvSpPr>
          <p:cNvPr id="28" name="TextBox 27"/>
          <p:cNvSpPr txBox="1"/>
          <p:nvPr/>
        </p:nvSpPr>
        <p:spPr>
          <a:xfrm>
            <a:off x="1572836" y="6549680"/>
            <a:ext cx="7085418" cy="307777"/>
          </a:xfrm>
          <a:prstGeom prst="rect">
            <a:avLst/>
          </a:prstGeom>
          <a:noFill/>
        </p:spPr>
        <p:txBody>
          <a:bodyPr wrap="none" rtlCol="0">
            <a:spAutoFit/>
          </a:bodyPr>
          <a:lstStyle/>
          <a:p>
            <a:r>
              <a:rPr lang="en-US" sz="1400" dirty="0" smtClean="0"/>
              <a:t>M.W. Haverkort, G. </a:t>
            </a:r>
            <a:r>
              <a:rPr lang="en-US" sz="1400" dirty="0" err="1" smtClean="0"/>
              <a:t>Sangiovanni</a:t>
            </a:r>
            <a:r>
              <a:rPr lang="en-US" sz="1400" dirty="0" smtClean="0"/>
              <a:t>, P. </a:t>
            </a:r>
            <a:r>
              <a:rPr lang="en-US" sz="1400" dirty="0" err="1" smtClean="0"/>
              <a:t>Hansmann</a:t>
            </a:r>
            <a:r>
              <a:rPr lang="en-US" sz="1400" dirty="0" smtClean="0"/>
              <a:t>, A. </a:t>
            </a:r>
            <a:r>
              <a:rPr lang="en-US" sz="1400" dirty="0" err="1" smtClean="0"/>
              <a:t>Toschi</a:t>
            </a:r>
            <a:r>
              <a:rPr lang="en-US" sz="1400" dirty="0" smtClean="0"/>
              <a:t>, Y. Lu, S. Macke EPL, </a:t>
            </a:r>
            <a:r>
              <a:rPr lang="en-US" sz="1400" b="1" dirty="0" smtClean="0"/>
              <a:t>108</a:t>
            </a:r>
            <a:r>
              <a:rPr lang="en-US" sz="1400" dirty="0" smtClean="0"/>
              <a:t> 57004 (2014)</a:t>
            </a:r>
            <a:endParaRPr lang="en-US" sz="1400"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grpSp>
        <p:nvGrpSpPr>
          <p:cNvPr id="5" name="Group 4"/>
          <p:cNvGrpSpPr/>
          <p:nvPr/>
        </p:nvGrpSpPr>
        <p:grpSpPr>
          <a:xfrm>
            <a:off x="-112321" y="1763832"/>
            <a:ext cx="2574407" cy="4423734"/>
            <a:chOff x="-112321" y="1763832"/>
            <a:chExt cx="2574407" cy="4423734"/>
          </a:xfrm>
        </p:grpSpPr>
        <p:sp>
          <p:nvSpPr>
            <p:cNvPr id="8" name="Chord 7"/>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Arc 10"/>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8"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9" name="TextBox 1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0" name="Arc 19"/>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6329680" y="3657600"/>
            <a:ext cx="2540000" cy="2067763"/>
          </a:xfrm>
          <a:prstGeom prst="rect">
            <a:avLst/>
          </a:prstGeom>
          <a:solidFill>
            <a:srgbClr val="FFFFFF">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112321" y="1763832"/>
            <a:ext cx="2574407" cy="4423734"/>
            <a:chOff x="-112321" y="1763832"/>
            <a:chExt cx="2574407" cy="4423734"/>
          </a:xfrm>
        </p:grpSpPr>
        <p:sp>
          <p:nvSpPr>
            <p:cNvPr id="5" name="Chord 4"/>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19" name="Arc 18"/>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1" name="Picture 20"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22" name="Oval 21"/>
          <p:cNvSpPr/>
          <p:nvPr/>
        </p:nvSpPr>
        <p:spPr>
          <a:xfrm>
            <a:off x="95469" y="1694432"/>
            <a:ext cx="2806268" cy="4493134"/>
          </a:xfrm>
          <a:prstGeom prst="ellipse">
            <a:avLst/>
          </a:prstGeom>
          <a:gradFill flip="none" rotWithShape="1">
            <a:gsLst>
              <a:gs pos="0">
                <a:srgbClr val="FFFF00">
                  <a:alpha val="81000"/>
                </a:srgbClr>
              </a:gs>
              <a:gs pos="100000">
                <a:schemeClr val="accent6">
                  <a:alpha val="81000"/>
                </a:schemeClr>
              </a:gs>
            </a:gsLst>
            <a:lin ang="2160000" scaled="0"/>
            <a:tileRect/>
          </a:gradFill>
          <a:ln w="25400">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stretch>
            <a:fillRect/>
          </a:stretch>
        </p:blipFill>
        <p:spPr>
          <a:xfrm>
            <a:off x="976274" y="2148406"/>
            <a:ext cx="1390650" cy="457200"/>
          </a:xfrm>
          <a:prstGeom prst="rect">
            <a:avLst/>
          </a:prstGeom>
        </p:spPr>
      </p:pic>
      <p:sp>
        <p:nvSpPr>
          <p:cNvPr id="24" name="Delay 46"/>
          <p:cNvSpPr/>
          <p:nvPr/>
        </p:nvSpPr>
        <p:spPr>
          <a:xfrm rot="4545343">
            <a:off x="217070"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pic>
        <p:nvPicPr>
          <p:cNvPr id="25" name="Picture 24"/>
          <p:cNvPicPr>
            <a:picLocks noChangeAspect="1"/>
          </p:cNvPicPr>
          <p:nvPr/>
        </p:nvPicPr>
        <p:blipFill>
          <a:blip r:embed="rId5"/>
          <a:stretch>
            <a:fillRect/>
          </a:stretch>
        </p:blipFill>
        <p:spPr>
          <a:xfrm>
            <a:off x="565808" y="4973013"/>
            <a:ext cx="1390650" cy="457200"/>
          </a:xfrm>
          <a:prstGeom prst="rect">
            <a:avLst/>
          </a:prstGeom>
        </p:spPr>
      </p:pic>
      <p:pic>
        <p:nvPicPr>
          <p:cNvPr id="26" name="Picture 25"/>
          <p:cNvPicPr>
            <a:picLocks noChangeAspect="1"/>
          </p:cNvPicPr>
          <p:nvPr/>
        </p:nvPicPr>
        <p:blipFill>
          <a:blip r:embed="rId6"/>
          <a:stretch>
            <a:fillRect/>
          </a:stretch>
        </p:blipFill>
        <p:spPr>
          <a:xfrm>
            <a:off x="6621033" y="1220125"/>
            <a:ext cx="1803400" cy="1803400"/>
          </a:xfrm>
          <a:prstGeom prst="rect">
            <a:avLst/>
          </a:prstGeom>
        </p:spPr>
      </p:pic>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Local many body calculations based on parameters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creen Shot 2013-02-19 at 18.26.41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587" y="1995604"/>
            <a:ext cx="3657600" cy="355600"/>
          </a:xfrm>
          <a:prstGeom prst="rect">
            <a:avLst/>
          </a:prstGeom>
        </p:spPr>
      </p:pic>
      <p:pic>
        <p:nvPicPr>
          <p:cNvPr id="22" name="Picture 21" descr="Screen Shot 2013-02-19 at 18.26.48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5587" y="2351204"/>
            <a:ext cx="3314700" cy="279400"/>
          </a:xfrm>
          <a:prstGeom prst="rect">
            <a:avLst/>
          </a:prstGeom>
        </p:spPr>
      </p:pic>
      <p:pic>
        <p:nvPicPr>
          <p:cNvPr id="23" name="Picture 22" descr="Screen Shot 2013-02-19 at 18.26.28 .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2225"/>
            <a:ext cx="9144000" cy="1003379"/>
          </a:xfrm>
          <a:prstGeom prst="rect">
            <a:avLst/>
          </a:prstGeom>
        </p:spPr>
      </p:pic>
      <p:pic>
        <p:nvPicPr>
          <p:cNvPr id="24" name="Picture 23" descr="Screen Shot 2013-02-19 at 18.27.13 .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3145" y="1995604"/>
            <a:ext cx="3545159" cy="4484396"/>
          </a:xfrm>
          <a:prstGeom prst="rect">
            <a:avLst/>
          </a:prstGeom>
        </p:spPr>
      </p:pic>
      <p:sp>
        <p:nvSpPr>
          <p:cNvPr id="32" name="Rectangle 31"/>
          <p:cNvSpPr/>
          <p:nvPr/>
        </p:nvSpPr>
        <p:spPr>
          <a:xfrm>
            <a:off x="3370693" y="4162982"/>
            <a:ext cx="1459953" cy="10155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stretch>
            <a:fillRect/>
          </a:stretch>
        </p:blipFill>
        <p:spPr>
          <a:xfrm>
            <a:off x="166192" y="3357702"/>
            <a:ext cx="4872156" cy="3122297"/>
          </a:xfrm>
          <a:prstGeom prst="rect">
            <a:avLst/>
          </a:prstGeom>
        </p:spPr>
      </p:pic>
    </p:spTree>
    <p:extLst>
      <p:ext uri="{BB962C8B-B14F-4D97-AF65-F5344CB8AC3E}">
        <p14:creationId xmlns:p14="http://schemas.microsoft.com/office/powerpoint/2010/main" val="7198935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Ligand field theory for </a:t>
            </a:r>
            <a:r>
              <a:rPr lang="en-US" sz="2400" dirty="0" err="1" smtClean="0"/>
              <a:t>NiO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34" name="Group 33"/>
          <p:cNvGrpSpPr/>
          <p:nvPr/>
        </p:nvGrpSpPr>
        <p:grpSpPr>
          <a:xfrm>
            <a:off x="1282700" y="2255827"/>
            <a:ext cx="4292600" cy="2519373"/>
            <a:chOff x="1282700" y="2255827"/>
            <a:chExt cx="4292600" cy="2519373"/>
          </a:xfrm>
        </p:grpSpPr>
        <p:sp>
          <p:nvSpPr>
            <p:cNvPr id="9" name="Donut 8"/>
            <p:cNvSpPr/>
            <p:nvPr/>
          </p:nvSpPr>
          <p:spPr>
            <a:xfrm>
              <a:off x="47498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39979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649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Ni</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8</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270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0" y="1368778"/>
            <a:ext cx="3581400" cy="5111222"/>
          </a:xfrm>
          <a:prstGeom prst="rect">
            <a:avLst/>
          </a:prstGeom>
        </p:spPr>
      </p:pic>
      <p:sp>
        <p:nvSpPr>
          <p:cNvPr id="55" name="Donut 54"/>
          <p:cNvSpPr/>
          <p:nvPr/>
        </p:nvSpPr>
        <p:spPr>
          <a:xfrm>
            <a:off x="495299" y="3124200"/>
            <a:ext cx="2845528" cy="3355800"/>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Orbital energy level diagram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51" name="Group 50"/>
          <p:cNvGrpSpPr/>
          <p:nvPr/>
        </p:nvGrpSpPr>
        <p:grpSpPr>
          <a:xfrm>
            <a:off x="3086100" y="3425367"/>
            <a:ext cx="1422400" cy="652436"/>
            <a:chOff x="3086100" y="3425367"/>
            <a:chExt cx="1422400" cy="652436"/>
          </a:xfrm>
        </p:grpSpPr>
        <p:cxnSp>
          <p:nvCxnSpPr>
            <p:cNvPr id="3" name="Straight Connector 2"/>
            <p:cNvCxnSpPr/>
            <p:nvPr/>
          </p:nvCxnSpPr>
          <p:spPr>
            <a:xfrm>
              <a:off x="3086100" y="3759200"/>
              <a:ext cx="14224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023159"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4345276"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217869"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0104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78927"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53998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862101"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184217"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508500" y="3771900"/>
            <a:ext cx="1244600" cy="1431118"/>
            <a:chOff x="4508500" y="3771900"/>
            <a:chExt cx="1244600" cy="1431118"/>
          </a:xfrm>
        </p:grpSpPr>
        <p:cxnSp>
          <p:nvCxnSpPr>
            <p:cNvPr id="9" name="Straight Connector 8"/>
            <p:cNvCxnSpPr/>
            <p:nvPr/>
          </p:nvCxnSpPr>
          <p:spPr>
            <a:xfrm>
              <a:off x="4826000" y="4876800"/>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08500" y="3771900"/>
              <a:ext cx="317500" cy="1104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382059"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5704176"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059943"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898885"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21001"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543117"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4508500" y="2727792"/>
            <a:ext cx="1244600" cy="1031408"/>
            <a:chOff x="4508500" y="2727792"/>
            <a:chExt cx="1244600" cy="1031408"/>
          </a:xfrm>
        </p:grpSpPr>
        <p:cxnSp>
          <p:nvCxnSpPr>
            <p:cNvPr id="8" name="Straight Connector 7"/>
            <p:cNvCxnSpPr/>
            <p:nvPr/>
          </p:nvCxnSpPr>
          <p:spPr>
            <a:xfrm>
              <a:off x="4826000" y="3010825"/>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508500" y="3010825"/>
              <a:ext cx="317500" cy="7483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059943"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21001"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6" name="Curved Connector 55"/>
          <p:cNvCxnSpPr/>
          <p:nvPr/>
        </p:nvCxnSpPr>
        <p:spPr>
          <a:xfrm rot="10800000" flipV="1">
            <a:off x="3340828" y="4889500"/>
            <a:ext cx="1485173" cy="31351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0" name="Donut 59"/>
          <p:cNvSpPr/>
          <p:nvPr/>
        </p:nvSpPr>
        <p:spPr>
          <a:xfrm>
            <a:off x="533399" y="1194782"/>
            <a:ext cx="2845528" cy="2678718"/>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1" name="Curved Connector 60"/>
          <p:cNvCxnSpPr/>
          <p:nvPr/>
        </p:nvCxnSpPr>
        <p:spPr>
          <a:xfrm rot="10800000">
            <a:off x="3413714" y="2414737"/>
            <a:ext cx="1412287" cy="59608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3" name="Rounded Rectangle 62"/>
          <p:cNvSpPr/>
          <p:nvPr/>
        </p:nvSpPr>
        <p:spPr>
          <a:xfrm>
            <a:off x="5956300" y="4628501"/>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smtClean="0">
                <a:solidFill>
                  <a:schemeClr val="tx1"/>
                </a:solidFill>
              </a:rPr>
              <a:t>t</a:t>
            </a:r>
            <a:r>
              <a:rPr lang="en-US" sz="2000" i="1" baseline="-25000" dirty="0" smtClean="0">
                <a:solidFill>
                  <a:schemeClr val="tx1"/>
                </a:solidFill>
              </a:rPr>
              <a:t>2g</a:t>
            </a:r>
            <a:endParaRPr lang="en-US" sz="2000" i="1" dirty="0" smtClean="0">
              <a:solidFill>
                <a:schemeClr val="tx1"/>
              </a:solidFill>
            </a:endParaRPr>
          </a:p>
        </p:txBody>
      </p:sp>
      <p:sp>
        <p:nvSpPr>
          <p:cNvPr id="64" name="Rounded Rectangle 63"/>
          <p:cNvSpPr/>
          <p:nvPr/>
        </p:nvSpPr>
        <p:spPr>
          <a:xfrm>
            <a:off x="5956300" y="2762526"/>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err="1" smtClean="0">
                <a:solidFill>
                  <a:schemeClr val="tx1"/>
                </a:solidFill>
              </a:rPr>
              <a:t>e</a:t>
            </a:r>
            <a:r>
              <a:rPr lang="en-US" sz="2000" i="1" baseline="-25000" dirty="0" err="1" smtClean="0">
                <a:solidFill>
                  <a:schemeClr val="tx1"/>
                </a:solidFill>
              </a:rPr>
              <a:t>g</a:t>
            </a:r>
            <a:endParaRPr lang="en-US" sz="2000" i="1" dirty="0" smtClean="0">
              <a:solidFill>
                <a:schemeClr val="tx1"/>
              </a:solidFill>
            </a:endParaRPr>
          </a:p>
        </p:txBody>
      </p:sp>
    </p:spTree>
    <p:extLst>
      <p:ext uri="{BB962C8B-B14F-4D97-AF65-F5344CB8AC3E}">
        <p14:creationId xmlns:p14="http://schemas.microsoft.com/office/powerpoint/2010/main" val="11246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60" grpId="0" animBg="1"/>
      <p:bldP spid="60" grpId="1" animBg="1"/>
      <p:bldP spid="63" grpId="0" animBg="1"/>
      <p:bldP spid="6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l="31806" t="40841" b="7665"/>
          <a:stretch/>
        </p:blipFill>
        <p:spPr>
          <a:xfrm>
            <a:off x="2908300" y="3035300"/>
            <a:ext cx="6235700" cy="3327400"/>
          </a:xfrm>
          <a:prstGeom prst="rect">
            <a:avLst/>
          </a:prstGeom>
        </p:spPr>
      </p:pic>
      <p:sp>
        <p:nvSpPr>
          <p:cNvPr id="5" name="TextBox 4"/>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Tree>
    <p:extLst>
      <p:ext uri="{BB962C8B-B14F-4D97-AF65-F5344CB8AC3E}">
        <p14:creationId xmlns:p14="http://schemas.microsoft.com/office/powerpoint/2010/main" val="1746975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200" y="1673496"/>
            <a:ext cx="3566160" cy="409194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Active centers in enzymes</a:t>
            </a:r>
          </a:p>
          <a:p>
            <a:pPr marL="342900" indent="-342900" algn="ctr">
              <a:buFont typeface="Arial"/>
              <a:buChar char="•"/>
            </a:pPr>
            <a:endParaRPr lang="en-US" sz="2400" dirty="0">
              <a:solidFill>
                <a:schemeClr val="tx1"/>
              </a:solidFill>
            </a:endParaRPr>
          </a:p>
        </p:txBody>
      </p:sp>
      <p:sp>
        <p:nvSpPr>
          <p:cNvPr id="17" name="Rounded Rectangle 16"/>
          <p:cNvSpPr/>
          <p:nvPr/>
        </p:nvSpPr>
        <p:spPr>
          <a:xfrm>
            <a:off x="612000" y="57908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Fe in </a:t>
            </a:r>
            <a:r>
              <a:rPr lang="en-US" sz="2000" dirty="0" err="1" smtClean="0">
                <a:solidFill>
                  <a:schemeClr val="tx1"/>
                </a:solidFill>
              </a:rPr>
              <a:t>Heme</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nvGrpSpPr>
          <p:cNvPr id="5" name="Group 4"/>
          <p:cNvGrpSpPr/>
          <p:nvPr/>
        </p:nvGrpSpPr>
        <p:grpSpPr>
          <a:xfrm>
            <a:off x="5047765" y="1152796"/>
            <a:ext cx="3484235" cy="5171804"/>
            <a:chOff x="5047765" y="1152796"/>
            <a:chExt cx="3484235" cy="5171804"/>
          </a:xfrm>
        </p:grpSpPr>
        <p:sp>
          <p:nvSpPr>
            <p:cNvPr id="18" name="Rounded Rectangle 17"/>
            <p:cNvSpPr/>
            <p:nvPr/>
          </p:nvSpPr>
          <p:spPr>
            <a:xfrm>
              <a:off x="5047765" y="57908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Mn</a:t>
              </a:r>
              <a:r>
                <a:rPr lang="en-US" sz="2000" dirty="0" smtClean="0">
                  <a:solidFill>
                    <a:schemeClr val="tx1"/>
                  </a:solidFill>
                </a:rPr>
                <a:t> role in photosynthesis</a:t>
              </a:r>
            </a:p>
            <a:p>
              <a:pPr marL="342900" indent="-342900" algn="ctr">
                <a:buFont typeface="Arial"/>
                <a:buChar char="•"/>
              </a:pPr>
              <a:endParaRPr lang="en-US" sz="2400" dirty="0">
                <a:solidFill>
                  <a:schemeClr val="tx1"/>
                </a:solidFill>
              </a:endParaRPr>
            </a:p>
          </p:txBody>
        </p:sp>
        <p:pic>
          <p:nvPicPr>
            <p:cNvPr id="3" name="Picture 2" descr="Haverkort_16b.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7765" y="1152796"/>
              <a:ext cx="3429000" cy="4549140"/>
            </a:xfrm>
            <a:prstGeom prst="rect">
              <a:avLst/>
            </a:prstGeom>
          </p:spPr>
        </p:pic>
        <p:sp>
          <p:nvSpPr>
            <p:cNvPr id="4" name="Rectangle 3"/>
            <p:cNvSpPr/>
            <p:nvPr/>
          </p:nvSpPr>
          <p:spPr>
            <a:xfrm>
              <a:off x="7182141" y="5351848"/>
              <a:ext cx="1043301" cy="3500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521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0841" b="7665"/>
          <a:stretch/>
        </p:blipFill>
        <p:spPr>
          <a:xfrm>
            <a:off x="0" y="3035300"/>
            <a:ext cx="9144000" cy="3327400"/>
          </a:xfrm>
          <a:prstGeom prst="rect">
            <a:avLst/>
          </a:prstGeom>
        </p:spPr>
      </p:pic>
      <p:sp>
        <p:nvSpPr>
          <p:cNvPr id="3" name="TextBox 2"/>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9" name="TextBox 8"/>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1" name="Rounded Rectangle 10"/>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1959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1233" b="17886"/>
          <a:stretch/>
        </p:blipFill>
        <p:spPr>
          <a:xfrm>
            <a:off x="0" y="3060700"/>
            <a:ext cx="9144000" cy="2641600"/>
          </a:xfrm>
          <a:prstGeom prst="rect">
            <a:avLst/>
          </a:prstGeom>
        </p:spPr>
      </p:pic>
      <p:sp>
        <p:nvSpPr>
          <p:cNvPr id="5" name="TextBox 4"/>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8" name="TextBox 7"/>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sp>
        <p:nvSpPr>
          <p:cNvPr id="9" name="TextBox 8"/>
          <p:cNvSpPr txBox="1"/>
          <p:nvPr/>
        </p:nvSpPr>
        <p:spPr>
          <a:xfrm>
            <a:off x="4300814"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10" name="TextBox 9"/>
          <p:cNvSpPr txBox="1"/>
          <p:nvPr/>
        </p:nvSpPr>
        <p:spPr>
          <a:xfrm>
            <a:off x="1971807"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2" name="Rounded Rectangle 11"/>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28014423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XAS final state for </a:t>
            </a:r>
            <a:r>
              <a:rPr lang="en-US" sz="2400" dirty="0" err="1" smtClean="0"/>
              <a:t>NiO</a:t>
            </a:r>
            <a:r>
              <a:rPr lang="en-US" sz="2400" dirty="0" smtClean="0"/>
              <a:t> 2p</a:t>
            </a:r>
            <a:r>
              <a:rPr lang="en-US" sz="2400" baseline="30000" dirty="0" smtClean="0"/>
              <a:t>5</a:t>
            </a:r>
            <a:r>
              <a:rPr lang="en-US" sz="2400" dirty="0" smtClean="0"/>
              <a:t>3d</a:t>
            </a:r>
            <a:r>
              <a:rPr lang="en-US" sz="2400" baseline="30000" dirty="0" smtClean="0"/>
              <a:t>9</a:t>
            </a:r>
            <a:endParaRPr lang="en-US" sz="2400"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5194300" y="1368778"/>
            <a:ext cx="3581400" cy="5111222"/>
          </a:xfrm>
          <a:prstGeom prst="rect">
            <a:avLst/>
          </a:prstGeom>
        </p:spPr>
      </p:pic>
      <p:grpSp>
        <p:nvGrpSpPr>
          <p:cNvPr id="13" name="Group 12"/>
          <p:cNvGrpSpPr/>
          <p:nvPr/>
        </p:nvGrpSpPr>
        <p:grpSpPr>
          <a:xfrm>
            <a:off x="283000" y="3574875"/>
            <a:ext cx="3706000" cy="2905125"/>
            <a:chOff x="5438000" y="1273175"/>
            <a:chExt cx="3706000" cy="2905125"/>
          </a:xfrm>
        </p:grpSpPr>
        <p:pic>
          <p:nvPicPr>
            <p:cNvPr id="14" name="Picture 13" descr="plSoc1.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15" name="Picture 14" descr="plSoc2.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16" name="Group 15"/>
          <p:cNvGrpSpPr/>
          <p:nvPr/>
        </p:nvGrpSpPr>
        <p:grpSpPr>
          <a:xfrm>
            <a:off x="-442100" y="1474584"/>
            <a:ext cx="5026800" cy="2905125"/>
            <a:chOff x="4739500" y="3868075"/>
            <a:chExt cx="5026800" cy="2905125"/>
          </a:xfrm>
        </p:grpSpPr>
        <p:pic>
          <p:nvPicPr>
            <p:cNvPr id="17" name="Picture 16" descr="plSoc3.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18" name="Picture 17" descr="plSoc4.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19" name="Picture 18" descr="plSoc5.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20" name="Picture 19" descr="plSoc6.png"/>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sp>
        <p:nvSpPr>
          <p:cNvPr id="21" name="TextBox 20"/>
          <p:cNvSpPr txBox="1"/>
          <p:nvPr/>
        </p:nvSpPr>
        <p:spPr>
          <a:xfrm>
            <a:off x="1713874" y="1270000"/>
            <a:ext cx="844252" cy="369332"/>
          </a:xfrm>
          <a:prstGeom prst="rect">
            <a:avLst/>
          </a:prstGeom>
          <a:noFill/>
        </p:spPr>
        <p:txBody>
          <a:bodyPr wrap="none" rtlCol="0">
            <a:spAutoFit/>
          </a:bodyPr>
          <a:lstStyle/>
          <a:p>
            <a:r>
              <a:rPr lang="en-US" dirty="0" smtClean="0"/>
              <a:t>Ni – 2p</a:t>
            </a:r>
            <a:endParaRPr lang="en-US" dirty="0"/>
          </a:p>
        </p:txBody>
      </p:sp>
      <p:sp>
        <p:nvSpPr>
          <p:cNvPr id="22" name="TextBox 21"/>
          <p:cNvSpPr txBox="1"/>
          <p:nvPr/>
        </p:nvSpPr>
        <p:spPr>
          <a:xfrm>
            <a:off x="7162174" y="1368778"/>
            <a:ext cx="844252" cy="369332"/>
          </a:xfrm>
          <a:prstGeom prst="rect">
            <a:avLst/>
          </a:prstGeom>
          <a:noFill/>
        </p:spPr>
        <p:txBody>
          <a:bodyPr wrap="none" rtlCol="0">
            <a:spAutoFit/>
          </a:bodyPr>
          <a:lstStyle/>
          <a:p>
            <a:r>
              <a:rPr lang="en-US" dirty="0" smtClean="0"/>
              <a:t>Ni – 3d</a:t>
            </a:r>
            <a:endParaRPr lang="en-US" dirty="0"/>
          </a:p>
        </p:txBody>
      </p:sp>
      <p:sp>
        <p:nvSpPr>
          <p:cNvPr id="2" name="TextBox 1"/>
          <p:cNvSpPr txBox="1"/>
          <p:nvPr/>
        </p:nvSpPr>
        <p:spPr>
          <a:xfrm>
            <a:off x="3581400" y="2273300"/>
            <a:ext cx="890782" cy="369332"/>
          </a:xfrm>
          <a:prstGeom prst="rect">
            <a:avLst/>
          </a:prstGeom>
          <a:noFill/>
        </p:spPr>
        <p:txBody>
          <a:bodyPr wrap="none" rtlCol="0">
            <a:spAutoFit/>
          </a:bodyPr>
          <a:lstStyle/>
          <a:p>
            <a:r>
              <a:rPr lang="en-US" i="1" dirty="0" smtClean="0"/>
              <a:t>L</a:t>
            </a:r>
            <a:r>
              <a:rPr lang="en-US" i="1" baseline="-25000" dirty="0" smtClean="0"/>
              <a:t>3</a:t>
            </a:r>
            <a:r>
              <a:rPr lang="en-US" dirty="0" smtClean="0"/>
              <a:t> edge</a:t>
            </a:r>
            <a:endParaRPr lang="en-US" dirty="0"/>
          </a:p>
        </p:txBody>
      </p:sp>
      <p:sp>
        <p:nvSpPr>
          <p:cNvPr id="23" name="TextBox 22"/>
          <p:cNvSpPr txBox="1"/>
          <p:nvPr/>
        </p:nvSpPr>
        <p:spPr>
          <a:xfrm>
            <a:off x="3695700" y="4483100"/>
            <a:ext cx="890782" cy="369332"/>
          </a:xfrm>
          <a:prstGeom prst="rect">
            <a:avLst/>
          </a:prstGeom>
          <a:noFill/>
        </p:spPr>
        <p:txBody>
          <a:bodyPr wrap="none" rtlCol="0">
            <a:spAutoFit/>
          </a:bodyPr>
          <a:lstStyle/>
          <a:p>
            <a:r>
              <a:rPr lang="en-US" i="1" dirty="0" smtClean="0"/>
              <a:t>L</a:t>
            </a:r>
            <a:r>
              <a:rPr lang="en-US" i="1" baseline="-25000" dirty="0" smtClean="0"/>
              <a:t>2</a:t>
            </a:r>
            <a:r>
              <a:rPr lang="en-US" dirty="0" smtClean="0"/>
              <a:t> edge</a:t>
            </a:r>
            <a:endParaRPr lang="en-US" dirty="0"/>
          </a:p>
        </p:txBody>
      </p:sp>
    </p:spTree>
    <p:extLst>
      <p:ext uri="{BB962C8B-B14F-4D97-AF65-F5344CB8AC3E}">
        <p14:creationId xmlns:p14="http://schemas.microsoft.com/office/powerpoint/2010/main" val="20029327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Local many body calculations based on parameters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Screen Shot 2013-02-19 at 18.26.41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587" y="1995604"/>
            <a:ext cx="3657600" cy="355600"/>
          </a:xfrm>
          <a:prstGeom prst="rect">
            <a:avLst/>
          </a:prstGeom>
        </p:spPr>
      </p:pic>
      <p:pic>
        <p:nvPicPr>
          <p:cNvPr id="5" name="Picture 4" descr="Screen Shot 2013-02-19 at 18.26.48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5587" y="2351204"/>
            <a:ext cx="3314700" cy="279400"/>
          </a:xfrm>
          <a:prstGeom prst="rect">
            <a:avLst/>
          </a:prstGeom>
        </p:spPr>
      </p:pic>
      <p:pic>
        <p:nvPicPr>
          <p:cNvPr id="8" name="Picture 7" descr="Screen Shot 2013-02-19 at 18.26.28 .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2225"/>
            <a:ext cx="9144000" cy="1003379"/>
          </a:xfrm>
          <a:prstGeom prst="rect">
            <a:avLst/>
          </a:prstGeom>
        </p:spPr>
      </p:pic>
      <p:pic>
        <p:nvPicPr>
          <p:cNvPr id="9" name="Picture 8" descr="Screen Shot 2013-02-19 at 18.27.13 .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3145" y="1995604"/>
            <a:ext cx="3545159" cy="4484396"/>
          </a:xfrm>
          <a:prstGeom prst="rect">
            <a:avLst/>
          </a:prstGeom>
        </p:spPr>
      </p:pic>
      <p:sp>
        <p:nvSpPr>
          <p:cNvPr id="10" name="Rectangle 9"/>
          <p:cNvSpPr/>
          <p:nvPr/>
        </p:nvSpPr>
        <p:spPr>
          <a:xfrm>
            <a:off x="3370693" y="4162982"/>
            <a:ext cx="1459953" cy="10155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stretch>
            <a:fillRect/>
          </a:stretch>
        </p:blipFill>
        <p:spPr>
          <a:xfrm>
            <a:off x="166192" y="3357702"/>
            <a:ext cx="4872156" cy="3122297"/>
          </a:xfrm>
          <a:prstGeom prst="rect">
            <a:avLst/>
          </a:prstGeom>
        </p:spPr>
      </p:pic>
      <p:sp>
        <p:nvSpPr>
          <p:cNvPr id="13" name="Rounded Rectangle 12"/>
          <p:cNvSpPr/>
          <p:nvPr/>
        </p:nvSpPr>
        <p:spPr>
          <a:xfrm>
            <a:off x="3253943" y="1679989"/>
            <a:ext cx="4637913" cy="127911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Parameters</a:t>
            </a:r>
          </a:p>
          <a:p>
            <a:pPr algn="ctr"/>
            <a:r>
              <a:rPr lang="en-US" sz="2000" i="1" dirty="0" smtClean="0">
                <a:solidFill>
                  <a:schemeClr val="tx1"/>
                </a:solidFill>
              </a:rPr>
              <a:t>Size of the Coulomb interaction</a:t>
            </a:r>
          </a:p>
          <a:p>
            <a:pPr algn="ctr"/>
            <a:r>
              <a:rPr lang="en-US" sz="2000" i="1" dirty="0" smtClean="0">
                <a:solidFill>
                  <a:schemeClr val="tx1"/>
                </a:solidFill>
              </a:rPr>
              <a:t>Size of the crystal-field</a:t>
            </a:r>
          </a:p>
        </p:txBody>
      </p:sp>
    </p:spTree>
    <p:extLst>
      <p:ext uri="{BB962C8B-B14F-4D97-AF65-F5344CB8AC3E}">
        <p14:creationId xmlns:p14="http://schemas.microsoft.com/office/powerpoint/2010/main" val="51115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calculate these parameters?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5" name="Picture 4"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8" name="Rectangle 7"/>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ounded Rectangle 15"/>
          <p:cNvSpPr/>
          <p:nvPr/>
        </p:nvSpPr>
        <p:spPr>
          <a:xfrm>
            <a:off x="3253943" y="1679989"/>
            <a:ext cx="4637913" cy="127911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Parameters</a:t>
            </a:r>
          </a:p>
          <a:p>
            <a:pPr algn="ctr"/>
            <a:r>
              <a:rPr lang="en-US" sz="2000" i="1" dirty="0" smtClean="0">
                <a:solidFill>
                  <a:schemeClr val="tx1"/>
                </a:solidFill>
              </a:rPr>
              <a:t>Size of the Coulomb interaction</a:t>
            </a:r>
          </a:p>
          <a:p>
            <a:pPr algn="ctr"/>
            <a:r>
              <a:rPr lang="en-US" sz="2000" i="1" dirty="0" smtClean="0">
                <a:solidFill>
                  <a:schemeClr val="tx1"/>
                </a:solidFill>
              </a:rPr>
              <a:t>Size of the crystal-field</a:t>
            </a:r>
          </a:p>
        </p:txBody>
      </p:sp>
    </p:spTree>
    <p:extLst>
      <p:ext uri="{BB962C8B-B14F-4D97-AF65-F5344CB8AC3E}">
        <p14:creationId xmlns:p14="http://schemas.microsoft.com/office/powerpoint/2010/main" val="28205218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Obtain parameters from LDA</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7448"/>
          <a:stretch/>
        </p:blipFill>
        <p:spPr>
          <a:xfrm>
            <a:off x="0" y="1392766"/>
            <a:ext cx="9144000" cy="4983912"/>
          </a:xfrm>
          <a:prstGeom prst="rect">
            <a:avLst/>
          </a:prstGeom>
        </p:spPr>
      </p:pic>
      <p:sp>
        <p:nvSpPr>
          <p:cNvPr id="8" name="TextBox 7"/>
          <p:cNvSpPr txBox="1"/>
          <p:nvPr/>
        </p:nvSpPr>
        <p:spPr>
          <a:xfrm>
            <a:off x="3336836" y="6549680"/>
            <a:ext cx="5308026" cy="307777"/>
          </a:xfrm>
          <a:prstGeom prst="rect">
            <a:avLst/>
          </a:prstGeom>
          <a:noFill/>
        </p:spPr>
        <p:txBody>
          <a:bodyPr wrap="none" rtlCol="0">
            <a:spAutoFit/>
          </a:bodyPr>
          <a:lstStyle/>
          <a:p>
            <a:r>
              <a:rPr lang="en-US" sz="1400" dirty="0" smtClean="0"/>
              <a:t>M.W. Haverkort, M. </a:t>
            </a:r>
            <a:r>
              <a:rPr lang="en-US" sz="1400" dirty="0" err="1" smtClean="0"/>
              <a:t>Zwierzycki</a:t>
            </a:r>
            <a:r>
              <a:rPr lang="en-US" sz="1400" dirty="0" smtClean="0"/>
              <a:t>, O.K. Andersen, PRB </a:t>
            </a:r>
            <a:r>
              <a:rPr lang="en-US" sz="1400" b="1" dirty="0" smtClean="0"/>
              <a:t>85</a:t>
            </a:r>
            <a:r>
              <a:rPr lang="en-US" sz="1400" dirty="0" smtClean="0"/>
              <a:t>, 165113 (2012).</a:t>
            </a:r>
            <a:endParaRPr lang="en-US" sz="1400" dirty="0"/>
          </a:p>
        </p:txBody>
      </p:sp>
    </p:spTree>
    <p:extLst>
      <p:ext uri="{BB962C8B-B14F-4D97-AF65-F5344CB8AC3E}">
        <p14:creationId xmlns:p14="http://schemas.microsoft.com/office/powerpoint/2010/main" val="28111750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 LDA </a:t>
            </a:r>
            <a:r>
              <a:rPr lang="en-US" sz="2400" dirty="0" err="1" smtClean="0"/>
              <a:t>NiO</a:t>
            </a:r>
            <a:r>
              <a:rPr lang="en-US" sz="2400" dirty="0" smtClean="0"/>
              <a:t> is a metal: </a:t>
            </a:r>
            <a:r>
              <a:rPr lang="en-US" sz="2400" dirty="0"/>
              <a:t>E</a:t>
            </a:r>
            <a:r>
              <a:rPr lang="en-US" sz="2400" dirty="0" smtClean="0"/>
              <a:t>xperimentally it is a good insulator</a:t>
            </a:r>
            <a:endParaRPr lang="en-US" sz="2400" dirty="0"/>
          </a:p>
        </p:txBody>
      </p:sp>
      <p:pic>
        <p:nvPicPr>
          <p:cNvPr id="2" name="Picture 1"/>
          <p:cNvPicPr>
            <a:picLocks noChangeAspect="1"/>
          </p:cNvPicPr>
          <p:nvPr/>
        </p:nvPicPr>
        <p:blipFill>
          <a:blip r:embed="rId3"/>
          <a:stretch>
            <a:fillRect/>
          </a:stretch>
        </p:blipFill>
        <p:spPr>
          <a:xfrm>
            <a:off x="310608" y="1140758"/>
            <a:ext cx="4000115" cy="524734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0723" y="3041782"/>
            <a:ext cx="4515740" cy="3346318"/>
          </a:xfrm>
          <a:prstGeom prst="rect">
            <a:avLst/>
          </a:prstGeom>
        </p:spPr>
      </p:pic>
      <p:sp>
        <p:nvSpPr>
          <p:cNvPr id="5" name="TextBox 4"/>
          <p:cNvSpPr txBox="1"/>
          <p:nvPr/>
        </p:nvSpPr>
        <p:spPr>
          <a:xfrm>
            <a:off x="4310723" y="1321995"/>
            <a:ext cx="3741379" cy="369332"/>
          </a:xfrm>
          <a:prstGeom prst="rect">
            <a:avLst/>
          </a:prstGeom>
          <a:noFill/>
        </p:spPr>
        <p:txBody>
          <a:bodyPr wrap="none" rtlCol="0">
            <a:spAutoFit/>
          </a:bodyPr>
          <a:lstStyle/>
          <a:p>
            <a:r>
              <a:rPr lang="en-US" dirty="0" smtClean="0"/>
              <a:t>F. J. Morin, Phys. Rev. </a:t>
            </a:r>
            <a:r>
              <a:rPr lang="en-US" b="1" dirty="0" smtClean="0"/>
              <a:t>93</a:t>
            </a:r>
            <a:r>
              <a:rPr lang="en-US" dirty="0" smtClean="0"/>
              <a:t>, 1199 (1954)</a:t>
            </a:r>
            <a:endParaRPr lang="en-US" dirty="0"/>
          </a:p>
        </p:txBody>
      </p:sp>
      <p:sp>
        <p:nvSpPr>
          <p:cNvPr id="8" name="TextBox 7"/>
          <p:cNvSpPr txBox="1"/>
          <p:nvPr/>
        </p:nvSpPr>
        <p:spPr>
          <a:xfrm>
            <a:off x="5420113" y="2216635"/>
            <a:ext cx="3111887" cy="646331"/>
          </a:xfrm>
          <a:prstGeom prst="rect">
            <a:avLst/>
          </a:prstGeom>
          <a:noFill/>
        </p:spPr>
        <p:txBody>
          <a:bodyPr wrap="none" rtlCol="0">
            <a:spAutoFit/>
          </a:bodyPr>
          <a:lstStyle/>
          <a:p>
            <a:r>
              <a:rPr lang="en-US" dirty="0" smtClean="0"/>
              <a:t>R. Newman and R. M. </a:t>
            </a:r>
            <a:r>
              <a:rPr lang="en-US" dirty="0" err="1" smtClean="0"/>
              <a:t>Chrenko</a:t>
            </a:r>
            <a:r>
              <a:rPr lang="en-US" dirty="0" smtClean="0"/>
              <a:t>,</a:t>
            </a:r>
          </a:p>
          <a:p>
            <a:r>
              <a:rPr lang="en-US" dirty="0" smtClean="0"/>
              <a:t>Phys. Rev </a:t>
            </a:r>
            <a:r>
              <a:rPr lang="en-US" b="1" dirty="0" smtClean="0"/>
              <a:t>114</a:t>
            </a:r>
            <a:r>
              <a:rPr lang="en-US" dirty="0" smtClean="0"/>
              <a:t> 1507 (1959)</a:t>
            </a:r>
            <a:endParaRPr lang="en-US" dirty="0"/>
          </a:p>
        </p:txBody>
      </p:sp>
      <p:sp>
        <p:nvSpPr>
          <p:cNvPr id="9" name="Rounded Rectangle 8"/>
          <p:cNvSpPr/>
          <p:nvPr/>
        </p:nvSpPr>
        <p:spPr>
          <a:xfrm>
            <a:off x="1758113" y="2621070"/>
            <a:ext cx="2552610" cy="84142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Room temperature</a:t>
            </a:r>
          </a:p>
          <a:p>
            <a:pPr algn="ctr"/>
            <a:r>
              <a:rPr lang="en-US" sz="2000" dirty="0" smtClean="0">
                <a:solidFill>
                  <a:srgbClr val="FF0000"/>
                </a:solidFill>
                <a:latin typeface="Symbol" charset="2"/>
                <a:cs typeface="Symbol" charset="2"/>
              </a:rPr>
              <a:t>r</a:t>
            </a:r>
            <a:r>
              <a:rPr lang="en-US" sz="2000" dirty="0" smtClean="0">
                <a:solidFill>
                  <a:srgbClr val="FF0000"/>
                </a:solidFill>
              </a:rPr>
              <a:t>~10</a:t>
            </a:r>
            <a:r>
              <a:rPr lang="en-US" sz="2000" baseline="30000" dirty="0" smtClean="0">
                <a:solidFill>
                  <a:srgbClr val="FF0000"/>
                </a:solidFill>
              </a:rPr>
              <a:t>5</a:t>
            </a:r>
            <a:r>
              <a:rPr lang="en-US" sz="2000" dirty="0" smtClean="0">
                <a:solidFill>
                  <a:srgbClr val="FF0000"/>
                </a:solidFill>
              </a:rPr>
              <a:t> </a:t>
            </a:r>
            <a:r>
              <a:rPr lang="en-US" sz="2000" dirty="0" smtClean="0">
                <a:solidFill>
                  <a:srgbClr val="FF0000"/>
                </a:solidFill>
                <a:latin typeface="Symbol" charset="2"/>
                <a:cs typeface="Symbol" charset="2"/>
              </a:rPr>
              <a:t>O</a:t>
            </a:r>
            <a:r>
              <a:rPr lang="en-US" sz="2000" dirty="0" smtClean="0">
                <a:solidFill>
                  <a:srgbClr val="FF0000"/>
                </a:solidFill>
              </a:rPr>
              <a:t> cm</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5413380" y="5510078"/>
            <a:ext cx="1518622" cy="87802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Optical-gap</a:t>
            </a:r>
          </a:p>
          <a:p>
            <a:pPr algn="ctr"/>
            <a:r>
              <a:rPr lang="en-US" sz="2000" dirty="0" smtClean="0">
                <a:solidFill>
                  <a:srgbClr val="FF0000"/>
                </a:solidFill>
              </a:rPr>
              <a:t>3.5 – 4.0 </a:t>
            </a:r>
            <a:r>
              <a:rPr lang="en-US" sz="2000" dirty="0" err="1" smtClean="0">
                <a:solidFill>
                  <a:srgbClr val="FF0000"/>
                </a:solidFill>
              </a:rPr>
              <a:t>eV</a:t>
            </a:r>
            <a:endParaRPr lang="en-US" sz="2000" dirty="0" smtClean="0">
              <a:solidFill>
                <a:srgbClr val="FF0000"/>
              </a:solidFill>
            </a:endParaRPr>
          </a:p>
        </p:txBody>
      </p:sp>
      <p:sp>
        <p:nvSpPr>
          <p:cNvPr id="4" name="TextBox 3"/>
          <p:cNvSpPr txBox="1"/>
          <p:nvPr/>
        </p:nvSpPr>
        <p:spPr>
          <a:xfrm rot="16200000">
            <a:off x="-856225" y="3667034"/>
            <a:ext cx="2374305" cy="369332"/>
          </a:xfrm>
          <a:prstGeom prst="rect">
            <a:avLst/>
          </a:prstGeom>
          <a:solidFill>
            <a:schemeClr val="bg1"/>
          </a:solidFill>
        </p:spPr>
        <p:txBody>
          <a:bodyPr wrap="none" rtlCol="0">
            <a:spAutoFit/>
          </a:bodyPr>
          <a:lstStyle/>
          <a:p>
            <a:r>
              <a:rPr lang="en-US" dirty="0" smtClean="0"/>
              <a:t>Conductivity (</a:t>
            </a:r>
            <a:r>
              <a:rPr lang="en-US" dirty="0" smtClean="0">
                <a:latin typeface="Symbol" charset="2"/>
                <a:cs typeface="Symbol" charset="2"/>
              </a:rPr>
              <a:t>W</a:t>
            </a:r>
            <a:r>
              <a:rPr lang="en-US" baseline="30000" dirty="0"/>
              <a:t>-1</a:t>
            </a:r>
            <a:r>
              <a:rPr lang="en-US" dirty="0" smtClean="0"/>
              <a:t> cm</a:t>
            </a:r>
            <a:r>
              <a:rPr lang="en-US" baseline="30000" dirty="0" smtClean="0"/>
              <a:t>-1</a:t>
            </a:r>
            <a:r>
              <a:rPr lang="en-US" dirty="0" smtClean="0"/>
              <a:t>)</a:t>
            </a:r>
            <a:endParaRPr lang="en-US" dirty="0"/>
          </a:p>
        </p:txBody>
      </p:sp>
      <p:sp>
        <p:nvSpPr>
          <p:cNvPr id="11" name="TextBox 10"/>
          <p:cNvSpPr txBox="1"/>
          <p:nvPr/>
        </p:nvSpPr>
        <p:spPr>
          <a:xfrm>
            <a:off x="1615556" y="6139708"/>
            <a:ext cx="1605164" cy="369332"/>
          </a:xfrm>
          <a:prstGeom prst="rect">
            <a:avLst/>
          </a:prstGeom>
          <a:solidFill>
            <a:srgbClr val="FFFFFF"/>
          </a:solidFill>
        </p:spPr>
        <p:txBody>
          <a:bodyPr wrap="none" rtlCol="0">
            <a:spAutoFit/>
          </a:bodyPr>
          <a:lstStyle/>
          <a:p>
            <a:r>
              <a:rPr lang="en-US" dirty="0" smtClean="0"/>
              <a:t>Temperature</a:t>
            </a:r>
            <a:r>
              <a:rPr lang="en-US" baseline="30000" dirty="0" smtClean="0"/>
              <a:t>-1</a:t>
            </a:r>
            <a:endParaRPr lang="en-US"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650142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Although </a:t>
            </a:r>
            <a:r>
              <a:rPr lang="en-US" sz="2400" dirty="0" err="1" smtClean="0"/>
              <a:t>NiO</a:t>
            </a:r>
            <a:r>
              <a:rPr lang="en-US" sz="2400" dirty="0" smtClean="0"/>
              <a:t> is a metal in LDA, there are many things correct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4996" b="7872"/>
          <a:stretch/>
        </p:blipFill>
        <p:spPr>
          <a:xfrm>
            <a:off x="0" y="1365455"/>
            <a:ext cx="9144000" cy="4983913"/>
          </a:xfrm>
          <a:prstGeom prst="rect">
            <a:avLst/>
          </a:prstGeom>
        </p:spPr>
      </p:pic>
      <p:sp>
        <p:nvSpPr>
          <p:cNvPr id="5" name="TextBox 4"/>
          <p:cNvSpPr txBox="1"/>
          <p:nvPr/>
        </p:nvSpPr>
        <p:spPr>
          <a:xfrm>
            <a:off x="3336836" y="6549680"/>
            <a:ext cx="5308026" cy="307777"/>
          </a:xfrm>
          <a:prstGeom prst="rect">
            <a:avLst/>
          </a:prstGeom>
          <a:noFill/>
        </p:spPr>
        <p:txBody>
          <a:bodyPr wrap="none" rtlCol="0">
            <a:spAutoFit/>
          </a:bodyPr>
          <a:lstStyle/>
          <a:p>
            <a:r>
              <a:rPr lang="en-US" sz="1400" dirty="0" smtClean="0"/>
              <a:t>M.W. Haverkort, M. </a:t>
            </a:r>
            <a:r>
              <a:rPr lang="en-US" sz="1400" dirty="0" err="1" smtClean="0"/>
              <a:t>Zwierzycki</a:t>
            </a:r>
            <a:r>
              <a:rPr lang="en-US" sz="1400" dirty="0" smtClean="0"/>
              <a:t>, O.K. Andersen, PRB </a:t>
            </a:r>
            <a:r>
              <a:rPr lang="en-US" sz="1400" b="1" dirty="0" smtClean="0"/>
              <a:t>85</a:t>
            </a:r>
            <a:r>
              <a:rPr lang="en-US" sz="1400" dirty="0" smtClean="0"/>
              <a:t>, 165113 (2012).</a:t>
            </a:r>
            <a:endParaRPr lang="en-US" sz="1400" dirty="0"/>
          </a:p>
        </p:txBody>
      </p:sp>
    </p:spTree>
    <p:extLst>
      <p:ext uri="{BB962C8B-B14F-4D97-AF65-F5344CB8AC3E}">
        <p14:creationId xmlns:p14="http://schemas.microsoft.com/office/powerpoint/2010/main" val="10226769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t>
            </a:r>
            <a:r>
              <a:rPr lang="en-US" sz="2400" dirty="0" err="1" smtClean="0"/>
              <a:t>Downfold</a:t>
            </a:r>
            <a:r>
              <a:rPr lang="en-US" sz="2400" dirty="0" smtClean="0"/>
              <a:t>” the DFT results to obtain basis of choice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Rectangle 1"/>
          <p:cNvSpPr/>
          <p:nvPr/>
        </p:nvSpPr>
        <p:spPr>
          <a:xfrm>
            <a:off x="5770069" y="1060551"/>
            <a:ext cx="1295467" cy="5403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8717"/>
          <a:stretch/>
        </p:blipFill>
        <p:spPr>
          <a:xfrm>
            <a:off x="0" y="1392765"/>
            <a:ext cx="9144000" cy="4901985"/>
          </a:xfrm>
          <a:prstGeom prst="rect">
            <a:avLst/>
          </a:prstGeom>
        </p:spPr>
      </p:pic>
      <p:sp>
        <p:nvSpPr>
          <p:cNvPr id="8" name="TextBox 7"/>
          <p:cNvSpPr txBox="1"/>
          <p:nvPr/>
        </p:nvSpPr>
        <p:spPr>
          <a:xfrm>
            <a:off x="3336836" y="6549680"/>
            <a:ext cx="5308026" cy="307777"/>
          </a:xfrm>
          <a:prstGeom prst="rect">
            <a:avLst/>
          </a:prstGeom>
          <a:noFill/>
        </p:spPr>
        <p:txBody>
          <a:bodyPr wrap="none" rtlCol="0">
            <a:spAutoFit/>
          </a:bodyPr>
          <a:lstStyle/>
          <a:p>
            <a:r>
              <a:rPr lang="en-US" sz="1400" dirty="0" smtClean="0"/>
              <a:t>M.W. Haverkort, M. </a:t>
            </a:r>
            <a:r>
              <a:rPr lang="en-US" sz="1400" dirty="0" err="1" smtClean="0"/>
              <a:t>Zwierzycki</a:t>
            </a:r>
            <a:r>
              <a:rPr lang="en-US" sz="1400" dirty="0" smtClean="0"/>
              <a:t>, O.K. Andersen, PRB </a:t>
            </a:r>
            <a:r>
              <a:rPr lang="en-US" sz="1400" b="1" dirty="0" smtClean="0"/>
              <a:t>85</a:t>
            </a:r>
            <a:r>
              <a:rPr lang="en-US" sz="1400" dirty="0" smtClean="0"/>
              <a:t>, 165113 (2012).</a:t>
            </a:r>
            <a:endParaRPr lang="en-US" sz="1400" dirty="0"/>
          </a:p>
        </p:txBody>
      </p:sp>
    </p:spTree>
    <p:extLst>
      <p:ext uri="{BB962C8B-B14F-4D97-AF65-F5344CB8AC3E}">
        <p14:creationId xmlns:p14="http://schemas.microsoft.com/office/powerpoint/2010/main" val="5172516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Pick a basis of “TM-</a:t>
            </a:r>
            <a:r>
              <a:rPr lang="en-US" sz="2400" i="1" dirty="0" smtClean="0"/>
              <a:t>d”</a:t>
            </a:r>
            <a:r>
              <a:rPr lang="en-US" sz="2400" dirty="0" smtClean="0"/>
              <a:t> and “O-</a:t>
            </a:r>
            <a:r>
              <a:rPr lang="en-US" sz="2400" i="1" dirty="0" smtClean="0"/>
              <a:t>p</a:t>
            </a:r>
            <a:r>
              <a:rPr lang="en-US" sz="2400" dirty="0" smtClean="0"/>
              <a:t>” </a:t>
            </a:r>
            <a:r>
              <a:rPr lang="en-US" sz="2400" dirty="0" err="1" smtClean="0"/>
              <a:t>Wannier</a:t>
            </a:r>
            <a:r>
              <a:rPr lang="en-US" sz="2400" dirty="0" smtClean="0"/>
              <a:t> orbitals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209" b="7450"/>
          <a:stretch/>
        </p:blipFill>
        <p:spPr>
          <a:xfrm>
            <a:off x="0" y="1379110"/>
            <a:ext cx="9144000" cy="4997567"/>
          </a:xfrm>
          <a:prstGeom prst="rect">
            <a:avLst/>
          </a:prstGeom>
        </p:spPr>
      </p:pic>
      <p:sp>
        <p:nvSpPr>
          <p:cNvPr id="5" name="TextBox 4"/>
          <p:cNvSpPr txBox="1"/>
          <p:nvPr/>
        </p:nvSpPr>
        <p:spPr>
          <a:xfrm>
            <a:off x="3336836" y="6549680"/>
            <a:ext cx="5308026" cy="307777"/>
          </a:xfrm>
          <a:prstGeom prst="rect">
            <a:avLst/>
          </a:prstGeom>
          <a:noFill/>
        </p:spPr>
        <p:txBody>
          <a:bodyPr wrap="none" rtlCol="0">
            <a:spAutoFit/>
          </a:bodyPr>
          <a:lstStyle/>
          <a:p>
            <a:r>
              <a:rPr lang="en-US" sz="1400" dirty="0" smtClean="0"/>
              <a:t>M.W. Haverkort, M. </a:t>
            </a:r>
            <a:r>
              <a:rPr lang="en-US" sz="1400" dirty="0" err="1" smtClean="0"/>
              <a:t>Zwierzycki</a:t>
            </a:r>
            <a:r>
              <a:rPr lang="en-US" sz="1400" dirty="0" smtClean="0"/>
              <a:t>, O.K. Andersen, PRB </a:t>
            </a:r>
            <a:r>
              <a:rPr lang="en-US" sz="1400" b="1" dirty="0" smtClean="0"/>
              <a:t>85</a:t>
            </a:r>
            <a:r>
              <a:rPr lang="en-US" sz="1400" dirty="0" smtClean="0"/>
              <a:t>, 165113 (2012).</a:t>
            </a:r>
            <a:endParaRPr lang="en-US" sz="1400" dirty="0"/>
          </a:p>
        </p:txBody>
      </p:sp>
    </p:spTree>
    <p:extLst>
      <p:ext uri="{BB962C8B-B14F-4D97-AF65-F5344CB8AC3E}">
        <p14:creationId xmlns:p14="http://schemas.microsoft.com/office/powerpoint/2010/main" val="193106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742301" y="4660172"/>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Spin</a:t>
            </a:r>
          </a:p>
          <a:p>
            <a:pPr marL="342900" indent="-342900" algn="ctr">
              <a:buFont typeface="Arial"/>
              <a:buChar char="•"/>
            </a:pPr>
            <a:endParaRPr lang="en-US" sz="2400" dirty="0">
              <a:solidFill>
                <a:schemeClr val="tx1"/>
              </a:solidFill>
            </a:endParaRPr>
          </a:p>
        </p:txBody>
      </p:sp>
      <p:sp>
        <p:nvSpPr>
          <p:cNvPr id="11" name="Rounded Rectangle 10"/>
          <p:cNvSpPr/>
          <p:nvPr/>
        </p:nvSpPr>
        <p:spPr>
          <a:xfrm>
            <a:off x="6466701" y="5060768"/>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Orbital</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6682601" y="2145208"/>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Lattice</a:t>
            </a:r>
          </a:p>
          <a:p>
            <a:pPr marL="342900" indent="-342900" algn="ctr">
              <a:buFont typeface="Arial"/>
              <a:buChar char="•"/>
            </a:pPr>
            <a:endParaRPr lang="en-US" sz="2400" dirty="0">
              <a:solidFill>
                <a:schemeClr val="tx1"/>
              </a:solidFill>
            </a:endParaRPr>
          </a:p>
        </p:txBody>
      </p:sp>
      <p:sp>
        <p:nvSpPr>
          <p:cNvPr id="13" name="Rounded Rectangle 12"/>
          <p:cNvSpPr/>
          <p:nvPr/>
        </p:nvSpPr>
        <p:spPr>
          <a:xfrm>
            <a:off x="1869301" y="1960876"/>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Charge</a:t>
            </a:r>
          </a:p>
          <a:p>
            <a:pPr marL="342900" indent="-342900" algn="ctr">
              <a:buFont typeface="Arial"/>
              <a:buChar char="•"/>
            </a:pPr>
            <a:endParaRPr lang="en-US" sz="2400" dirty="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Interaction between the charge, lattice, orbital and spin</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300" y="1214258"/>
            <a:ext cx="8532000" cy="5073997"/>
          </a:xfrm>
          <a:prstGeom prst="rect">
            <a:avLst/>
          </a:prstGeom>
        </p:spPr>
      </p:pic>
    </p:spTree>
    <p:extLst>
      <p:ext uri="{BB962C8B-B14F-4D97-AF65-F5344CB8AC3E}">
        <p14:creationId xmlns:p14="http://schemas.microsoft.com/office/powerpoint/2010/main" val="19966787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Full </a:t>
            </a:r>
            <a:r>
              <a:rPr lang="en-US" sz="2400" dirty="0" err="1" smtClean="0"/>
              <a:t>multiplet</a:t>
            </a:r>
            <a:r>
              <a:rPr lang="en-US" sz="2400" dirty="0" smtClean="0"/>
              <a:t> ligand field model based on DFT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260" t="15209" b="15425"/>
          <a:stretch/>
        </p:blipFill>
        <p:spPr>
          <a:xfrm>
            <a:off x="5418712" y="1379110"/>
            <a:ext cx="3725287" cy="4482168"/>
          </a:xfrm>
          <a:prstGeom prst="rect">
            <a:avLst/>
          </a:prstGeom>
        </p:spPr>
      </p:pic>
      <p:sp>
        <p:nvSpPr>
          <p:cNvPr id="3" name="Rectangle 2"/>
          <p:cNvSpPr/>
          <p:nvPr/>
        </p:nvSpPr>
        <p:spPr>
          <a:xfrm>
            <a:off x="1221235" y="1282154"/>
            <a:ext cx="4213262" cy="286958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6693" t="58207" r="72888" b="15426"/>
          <a:stretch/>
        </p:blipFill>
        <p:spPr>
          <a:xfrm>
            <a:off x="612000" y="4689022"/>
            <a:ext cx="1867108" cy="17038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1190746"/>
            <a:ext cx="4584700" cy="3162300"/>
          </a:xfrm>
          <a:prstGeom prst="rect">
            <a:avLst/>
          </a:prstGeom>
        </p:spPr>
      </p:pic>
      <p:sp>
        <p:nvSpPr>
          <p:cNvPr id="10" name="TextBox 9"/>
          <p:cNvSpPr txBox="1"/>
          <p:nvPr/>
        </p:nvSpPr>
        <p:spPr>
          <a:xfrm>
            <a:off x="3336836" y="6549680"/>
            <a:ext cx="5308026" cy="307777"/>
          </a:xfrm>
          <a:prstGeom prst="rect">
            <a:avLst/>
          </a:prstGeom>
          <a:noFill/>
        </p:spPr>
        <p:txBody>
          <a:bodyPr wrap="none" rtlCol="0">
            <a:spAutoFit/>
          </a:bodyPr>
          <a:lstStyle/>
          <a:p>
            <a:r>
              <a:rPr lang="en-US" sz="1400" dirty="0" smtClean="0"/>
              <a:t>M.W. Haverkort, M. </a:t>
            </a:r>
            <a:r>
              <a:rPr lang="en-US" sz="1400" dirty="0" err="1" smtClean="0"/>
              <a:t>Zwierzycki</a:t>
            </a:r>
            <a:r>
              <a:rPr lang="en-US" sz="1400" dirty="0" smtClean="0"/>
              <a:t>, O.K. Andersen, PRB </a:t>
            </a:r>
            <a:r>
              <a:rPr lang="en-US" sz="1400" b="1" dirty="0" smtClean="0"/>
              <a:t>85</a:t>
            </a:r>
            <a:r>
              <a:rPr lang="en-US" sz="1400" dirty="0" smtClean="0"/>
              <a:t>, 165113 (2012).</a:t>
            </a:r>
            <a:endParaRPr lang="en-US" sz="1400" dirty="0"/>
          </a:p>
        </p:txBody>
      </p:sp>
    </p:spTree>
    <p:extLst>
      <p:ext uri="{BB962C8B-B14F-4D97-AF65-F5344CB8AC3E}">
        <p14:creationId xmlns:p14="http://schemas.microsoft.com/office/powerpoint/2010/main" val="11015257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How to calculate 2p X-ray Absorption Spectroscopy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2" name="Picture 1"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3" name="Rectangle 2"/>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427392" y="1340596"/>
            <a:ext cx="1771507" cy="3088768"/>
            <a:chOff x="-99908" y="2525441"/>
            <a:chExt cx="2561994" cy="3662127"/>
          </a:xfrm>
        </p:grpSpPr>
        <p:sp>
          <p:nvSpPr>
            <p:cNvPr id="10" name="Pie 9"/>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TextBox 2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22" name="Straight Arrow Connector 2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3" name="Rounded Rectangle 22"/>
          <p:cNvSpPr/>
          <p:nvPr/>
        </p:nvSpPr>
        <p:spPr>
          <a:xfrm>
            <a:off x="4326582" y="1324961"/>
            <a:ext cx="3953818" cy="2714561"/>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sz="2000" dirty="0" smtClean="0">
                <a:solidFill>
                  <a:schemeClr val="tx1"/>
                </a:solidFill>
              </a:rPr>
              <a:t>Start from LDA potential</a:t>
            </a:r>
          </a:p>
          <a:p>
            <a:pPr marL="342900" indent="-342900">
              <a:buFont typeface="Arial"/>
              <a:buChar char="•"/>
            </a:pPr>
            <a:r>
              <a:rPr lang="en-US" sz="2000" dirty="0" smtClean="0">
                <a:solidFill>
                  <a:schemeClr val="tx1"/>
                </a:solidFill>
              </a:rPr>
              <a:t>Create </a:t>
            </a:r>
            <a:r>
              <a:rPr lang="en-US" sz="2000" dirty="0" err="1" smtClean="0">
                <a:solidFill>
                  <a:schemeClr val="tx1"/>
                </a:solidFill>
              </a:rPr>
              <a:t>Wannier</a:t>
            </a:r>
            <a:r>
              <a:rPr lang="en-US" sz="2000" dirty="0" smtClean="0">
                <a:solidFill>
                  <a:schemeClr val="tx1"/>
                </a:solidFill>
              </a:rPr>
              <a:t> functions</a:t>
            </a:r>
          </a:p>
          <a:p>
            <a:pPr marL="342900" indent="-342900">
              <a:buFont typeface="Arial"/>
              <a:buChar char="•"/>
            </a:pPr>
            <a:r>
              <a:rPr lang="en-US" sz="2000" dirty="0" smtClean="0">
                <a:solidFill>
                  <a:schemeClr val="tx1"/>
                </a:solidFill>
              </a:rPr>
              <a:t>On this basis and potential build local Hamiltonian including all local many body interactions</a:t>
            </a:r>
          </a:p>
          <a:p>
            <a:pPr marL="342900" indent="-342900">
              <a:buFont typeface="Arial"/>
              <a:buChar char="•"/>
            </a:pPr>
            <a:r>
              <a:rPr lang="en-US" sz="2000" dirty="0" smtClean="0">
                <a:solidFill>
                  <a:schemeClr val="tx1"/>
                </a:solidFill>
              </a:rPr>
              <a:t>Solve by exact </a:t>
            </a:r>
            <a:r>
              <a:rPr lang="en-US" sz="2000" dirty="0" err="1" smtClean="0">
                <a:solidFill>
                  <a:schemeClr val="tx1"/>
                </a:solidFill>
              </a:rPr>
              <a:t>diagonalization</a:t>
            </a:r>
            <a:endParaRPr lang="en-US" sz="2000" dirty="0" smtClean="0">
              <a:solidFill>
                <a:schemeClr val="tx1"/>
              </a:solidFill>
            </a:endParaRPr>
          </a:p>
          <a:p>
            <a:r>
              <a:rPr lang="en-US" sz="2000" dirty="0">
                <a:solidFill>
                  <a:schemeClr val="tx1"/>
                </a:solidFill>
              </a:rPr>
              <a:t> </a:t>
            </a:r>
            <a:r>
              <a:rPr lang="en-US" sz="2000" dirty="0" smtClean="0">
                <a:solidFill>
                  <a:schemeClr val="tx1"/>
                </a:solidFill>
              </a:rPr>
              <a:t>     Phys</a:t>
            </a:r>
            <a:r>
              <a:rPr lang="en-US" sz="2000" dirty="0">
                <a:solidFill>
                  <a:schemeClr val="tx1"/>
                </a:solidFill>
              </a:rPr>
              <a:t>.</a:t>
            </a:r>
            <a:r>
              <a:rPr lang="en-US" sz="2000" dirty="0" smtClean="0">
                <a:solidFill>
                  <a:schemeClr val="tx1"/>
                </a:solidFill>
              </a:rPr>
              <a:t> Rev. B </a:t>
            </a:r>
            <a:r>
              <a:rPr lang="en-US" sz="2000" b="1" dirty="0" smtClean="0">
                <a:solidFill>
                  <a:schemeClr val="tx1"/>
                </a:solidFill>
              </a:rPr>
              <a:t>85</a:t>
            </a:r>
            <a:r>
              <a:rPr lang="en-US" sz="2000" dirty="0" smtClean="0">
                <a:solidFill>
                  <a:schemeClr val="tx1"/>
                </a:solidFill>
              </a:rPr>
              <a:t>, 165113 (2012)</a:t>
            </a:r>
            <a:endParaRPr lang="en-US" sz="2000" dirty="0">
              <a:solidFill>
                <a:schemeClr val="tx1"/>
              </a:solidFill>
            </a:endParaRPr>
          </a:p>
        </p:txBody>
      </p:sp>
      <p:sp>
        <p:nvSpPr>
          <p:cNvPr id="5" name="TextBox 4"/>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
        <p:nvSpPr>
          <p:cNvPr id="24" name="TextBox 23"/>
          <p:cNvSpPr txBox="1"/>
          <p:nvPr/>
        </p:nvSpPr>
        <p:spPr>
          <a:xfrm>
            <a:off x="3336836" y="6549680"/>
            <a:ext cx="5308026" cy="307777"/>
          </a:xfrm>
          <a:prstGeom prst="rect">
            <a:avLst/>
          </a:prstGeom>
          <a:noFill/>
        </p:spPr>
        <p:txBody>
          <a:bodyPr wrap="none" rtlCol="0">
            <a:spAutoFit/>
          </a:bodyPr>
          <a:lstStyle/>
          <a:p>
            <a:r>
              <a:rPr lang="en-US" sz="1400" dirty="0" smtClean="0"/>
              <a:t>M.W. Haverkort, M. </a:t>
            </a:r>
            <a:r>
              <a:rPr lang="en-US" sz="1400" dirty="0" err="1" smtClean="0"/>
              <a:t>Zwierzycki</a:t>
            </a:r>
            <a:r>
              <a:rPr lang="en-US" sz="1400" dirty="0" smtClean="0"/>
              <a:t>, O.K. Andersen, PRB </a:t>
            </a:r>
            <a:r>
              <a:rPr lang="en-US" sz="1400" b="1" dirty="0" smtClean="0"/>
              <a:t>85</a:t>
            </a:r>
            <a:r>
              <a:rPr lang="en-US" sz="1400" dirty="0" smtClean="0"/>
              <a:t>, 165113 (2012).</a:t>
            </a:r>
            <a:endParaRPr lang="en-US" sz="1400" dirty="0"/>
          </a:p>
        </p:txBody>
      </p:sp>
    </p:spTree>
    <p:extLst>
      <p:ext uri="{BB962C8B-B14F-4D97-AF65-F5344CB8AC3E}">
        <p14:creationId xmlns:p14="http://schemas.microsoft.com/office/powerpoint/2010/main" val="26192164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Interpretation without theory – sum rules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2" name="Picture 1"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3" name="Rectangle 2"/>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427392" y="1340596"/>
            <a:ext cx="1771507" cy="3088768"/>
            <a:chOff x="-99908" y="2525441"/>
            <a:chExt cx="2561994" cy="3662127"/>
          </a:xfrm>
        </p:grpSpPr>
        <p:sp>
          <p:nvSpPr>
            <p:cNvPr id="10" name="Pie 9"/>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TextBox 2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22" name="Straight Arrow Connector 2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Tree>
    <p:extLst>
      <p:ext uri="{BB962C8B-B14F-4D97-AF65-F5344CB8AC3E}">
        <p14:creationId xmlns:p14="http://schemas.microsoft.com/office/powerpoint/2010/main" val="42243118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19065"/>
          <a:stretch/>
        </p:blipFill>
        <p:spPr>
          <a:xfrm>
            <a:off x="0" y="1384300"/>
            <a:ext cx="9144000" cy="4241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402577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19262"/>
          <a:stretch/>
        </p:blipFill>
        <p:spPr>
          <a:xfrm>
            <a:off x="0" y="1397000"/>
            <a:ext cx="9144000" cy="42164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9528412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8452"/>
          <a:stretch/>
        </p:blipFill>
        <p:spPr>
          <a:xfrm>
            <a:off x="0" y="1409700"/>
            <a:ext cx="9144000" cy="4902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855513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8648"/>
          <a:stretch/>
        </p:blipFill>
        <p:spPr>
          <a:xfrm>
            <a:off x="0" y="1397000"/>
            <a:ext cx="9144000" cy="4902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7820226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8255"/>
          <a:stretch/>
        </p:blipFill>
        <p:spPr>
          <a:xfrm>
            <a:off x="0" y="1397000"/>
            <a:ext cx="9144000" cy="49276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8364877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6682"/>
          <a:stretch/>
        </p:blipFill>
        <p:spPr>
          <a:xfrm>
            <a:off x="0" y="1384300"/>
            <a:ext cx="9144000" cy="50419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469924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879" b="10024"/>
          <a:stretch/>
        </p:blipFill>
        <p:spPr>
          <a:xfrm>
            <a:off x="0" y="1422400"/>
            <a:ext cx="9144000" cy="47879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linear </a:t>
            </a:r>
            <a:r>
              <a:rPr lang="en-US" sz="2400" dirty="0" err="1" smtClean="0"/>
              <a:t>dichroism</a:t>
            </a:r>
            <a:r>
              <a:rPr lang="en-US" sz="2400" dirty="0"/>
              <a:t>:</a:t>
            </a:r>
            <a:r>
              <a:rPr lang="en-US" sz="2400" dirty="0" smtClean="0"/>
              <a:t> orbital occupation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17411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ounded Rectangle 6"/>
          <p:cNvSpPr/>
          <p:nvPr/>
        </p:nvSpPr>
        <p:spPr>
          <a:xfrm>
            <a:off x="925382" y="13024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Spin arrangements (element resolved of TM multilayers)</a:t>
            </a:r>
          </a:p>
        </p:txBody>
      </p:sp>
      <p:sp>
        <p:nvSpPr>
          <p:cNvPr id="8" name="Rounded Rectangle 7"/>
          <p:cNvSpPr/>
          <p:nvPr/>
        </p:nvSpPr>
        <p:spPr>
          <a:xfrm>
            <a:off x="925382" y="19588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Valence and local symmetry of TM compounds</a:t>
            </a:r>
          </a:p>
        </p:txBody>
      </p:sp>
      <p:sp>
        <p:nvSpPr>
          <p:cNvPr id="9" name="Rounded Rectangle 8"/>
          <p:cNvSpPr/>
          <p:nvPr/>
        </p:nvSpPr>
        <p:spPr>
          <a:xfrm>
            <a:off x="925382" y="262294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Orbital occupation (the </a:t>
            </a:r>
            <a:r>
              <a:rPr lang="en-US" sz="2000" i="1" dirty="0" smtClean="0">
                <a:solidFill>
                  <a:schemeClr val="tx1"/>
                </a:solidFill>
              </a:rPr>
              <a:t>d</a:t>
            </a:r>
            <a:r>
              <a:rPr lang="en-US" sz="2000" dirty="0" smtClean="0">
                <a:solidFill>
                  <a:schemeClr val="tx1"/>
                </a:solidFill>
              </a:rPr>
              <a:t>-shell is 5 fold degenerate)</a:t>
            </a:r>
          </a:p>
        </p:txBody>
      </p:sp>
      <p:grpSp>
        <p:nvGrpSpPr>
          <p:cNvPr id="10" name="Group 9"/>
          <p:cNvGrpSpPr/>
          <p:nvPr/>
        </p:nvGrpSpPr>
        <p:grpSpPr>
          <a:xfrm>
            <a:off x="612000" y="3689467"/>
            <a:ext cx="8136749" cy="1519992"/>
            <a:chOff x="612000" y="4654667"/>
            <a:chExt cx="8136749" cy="1519992"/>
          </a:xfrm>
        </p:grpSpPr>
        <p:pic>
          <p:nvPicPr>
            <p:cNvPr id="2" name="Picture 1" descr="Haverkort_16.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000" y="4660898"/>
              <a:ext cx="7920000" cy="1513761"/>
            </a:xfrm>
            <a:prstGeom prst="rect">
              <a:avLst/>
            </a:prstGeom>
          </p:spPr>
        </p:pic>
        <p:sp>
          <p:nvSpPr>
            <p:cNvPr id="3" name="TextBox 2"/>
            <p:cNvSpPr txBox="1"/>
            <p:nvPr/>
          </p:nvSpPr>
          <p:spPr>
            <a:xfrm>
              <a:off x="1565979" y="4660898"/>
              <a:ext cx="474046" cy="369332"/>
            </a:xfrm>
            <a:prstGeom prst="rect">
              <a:avLst/>
            </a:prstGeom>
            <a:noFill/>
          </p:spPr>
          <p:txBody>
            <a:bodyPr wrap="none" rtlCol="0">
              <a:spAutoFit/>
            </a:bodyPr>
            <a:lstStyle/>
            <a:p>
              <a:r>
                <a:rPr lang="en-US" i="1" dirty="0" err="1" smtClean="0"/>
                <a:t>d</a:t>
              </a:r>
              <a:r>
                <a:rPr lang="en-US" i="1" baseline="-25000" dirty="0" err="1" smtClean="0"/>
                <a:t>yz</a:t>
              </a:r>
              <a:endParaRPr lang="en-US" i="1" baseline="-25000" dirty="0"/>
            </a:p>
          </p:txBody>
        </p:sp>
        <p:sp>
          <p:nvSpPr>
            <p:cNvPr id="11" name="TextBox 10"/>
            <p:cNvSpPr txBox="1"/>
            <p:nvPr/>
          </p:nvSpPr>
          <p:spPr>
            <a:xfrm>
              <a:off x="3113154" y="4660898"/>
              <a:ext cx="471866" cy="369332"/>
            </a:xfrm>
            <a:prstGeom prst="rect">
              <a:avLst/>
            </a:prstGeom>
            <a:noFill/>
          </p:spPr>
          <p:txBody>
            <a:bodyPr wrap="none" rtlCol="0">
              <a:spAutoFit/>
            </a:bodyPr>
            <a:lstStyle/>
            <a:p>
              <a:r>
                <a:rPr lang="en-US" i="1" dirty="0" err="1" smtClean="0"/>
                <a:t>d</a:t>
              </a:r>
              <a:r>
                <a:rPr lang="en-US" i="1" baseline="-25000" dirty="0" err="1"/>
                <a:t>x</a:t>
              </a:r>
              <a:r>
                <a:rPr lang="en-US" i="1" baseline="-25000" dirty="0" err="1" smtClean="0"/>
                <a:t>z</a:t>
              </a:r>
              <a:endParaRPr lang="en-US" i="1" baseline="-25000" dirty="0"/>
            </a:p>
          </p:txBody>
        </p:sp>
        <p:sp>
          <p:nvSpPr>
            <p:cNvPr id="12" name="TextBox 11"/>
            <p:cNvSpPr txBox="1"/>
            <p:nvPr/>
          </p:nvSpPr>
          <p:spPr>
            <a:xfrm>
              <a:off x="4632666" y="4665941"/>
              <a:ext cx="479907" cy="369332"/>
            </a:xfrm>
            <a:prstGeom prst="rect">
              <a:avLst/>
            </a:prstGeom>
            <a:noFill/>
          </p:spPr>
          <p:txBody>
            <a:bodyPr wrap="none" rtlCol="0">
              <a:spAutoFit/>
            </a:bodyPr>
            <a:lstStyle/>
            <a:p>
              <a:r>
                <a:rPr lang="en-US" i="1" dirty="0" err="1" smtClean="0"/>
                <a:t>d</a:t>
              </a:r>
              <a:r>
                <a:rPr lang="en-US" i="1" baseline="-25000" dirty="0" err="1" smtClean="0"/>
                <a:t>xy</a:t>
              </a:r>
              <a:endParaRPr lang="en-US" i="1" baseline="-25000" dirty="0"/>
            </a:p>
          </p:txBody>
        </p:sp>
        <p:sp>
          <p:nvSpPr>
            <p:cNvPr id="13" name="TextBox 12"/>
            <p:cNvSpPr txBox="1"/>
            <p:nvPr/>
          </p:nvSpPr>
          <p:spPr>
            <a:xfrm>
              <a:off x="6458347" y="4654667"/>
              <a:ext cx="664287" cy="369332"/>
            </a:xfrm>
            <a:prstGeom prst="rect">
              <a:avLst/>
            </a:prstGeom>
            <a:noFill/>
          </p:spPr>
          <p:txBody>
            <a:bodyPr wrap="none" rtlCol="0">
              <a:spAutoFit/>
            </a:bodyPr>
            <a:lstStyle/>
            <a:p>
              <a:r>
                <a:rPr lang="en-US" i="1" dirty="0" smtClean="0"/>
                <a:t>d</a:t>
              </a:r>
              <a:r>
                <a:rPr lang="en-US" i="1" baseline="-25000" dirty="0" smtClean="0"/>
                <a:t>x</a:t>
              </a:r>
              <a:r>
                <a:rPr lang="en-US" sz="1000" i="1" dirty="0" smtClean="0"/>
                <a:t>2</a:t>
              </a:r>
              <a:r>
                <a:rPr lang="en-US" i="1" baseline="-25000" dirty="0" smtClean="0"/>
                <a:t>-y</a:t>
              </a:r>
              <a:r>
                <a:rPr lang="en-US" sz="1000" i="1" dirty="0" smtClean="0"/>
                <a:t>2</a:t>
              </a:r>
              <a:endParaRPr lang="en-US" i="1" baseline="-25000" dirty="0"/>
            </a:p>
          </p:txBody>
        </p:sp>
        <p:sp>
          <p:nvSpPr>
            <p:cNvPr id="14" name="TextBox 13"/>
            <p:cNvSpPr txBox="1"/>
            <p:nvPr/>
          </p:nvSpPr>
          <p:spPr>
            <a:xfrm>
              <a:off x="8013859" y="4665941"/>
              <a:ext cx="734890" cy="369332"/>
            </a:xfrm>
            <a:prstGeom prst="rect">
              <a:avLst/>
            </a:prstGeom>
            <a:noFill/>
          </p:spPr>
          <p:txBody>
            <a:bodyPr wrap="none" rtlCol="0">
              <a:spAutoFit/>
            </a:bodyPr>
            <a:lstStyle/>
            <a:p>
              <a:r>
                <a:rPr lang="en-US" i="1" dirty="0" smtClean="0"/>
                <a:t>d</a:t>
              </a:r>
              <a:r>
                <a:rPr lang="en-US" i="1" baseline="-25000" dirty="0" smtClean="0"/>
                <a:t>3z</a:t>
              </a:r>
              <a:r>
                <a:rPr lang="en-US" sz="1000" i="1" dirty="0" smtClean="0"/>
                <a:t>2</a:t>
              </a:r>
              <a:r>
                <a:rPr lang="en-US" i="1" baseline="-25000" dirty="0" smtClean="0"/>
                <a:t>-r</a:t>
              </a:r>
              <a:r>
                <a:rPr lang="en-US" sz="1000" i="1" dirty="0" smtClean="0"/>
                <a:t>2</a:t>
              </a:r>
              <a:endParaRPr lang="en-US" sz="1000" i="1" dirty="0"/>
            </a:p>
          </p:txBody>
        </p:sp>
      </p:grpSp>
      <p:sp>
        <p:nvSpPr>
          <p:cNvPr id="15" name="Rounded Rectangle 1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a:t>
            </a:r>
            <a:endParaRPr lang="en-US" sz="2400" dirty="0"/>
          </a:p>
        </p:txBody>
      </p:sp>
      <p:sp>
        <p:nvSpPr>
          <p:cNvPr id="16" name="Rounded Rectangle 15"/>
          <p:cNvSpPr/>
          <p:nvPr/>
        </p:nvSpPr>
        <p:spPr>
          <a:xfrm>
            <a:off x="925382" y="548044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And excitations (spin-waves – </a:t>
            </a:r>
            <a:r>
              <a:rPr lang="en-US" sz="2000" dirty="0" err="1" smtClean="0">
                <a:solidFill>
                  <a:schemeClr val="tx1"/>
                </a:solidFill>
              </a:rPr>
              <a:t>magnons</a:t>
            </a:r>
            <a:r>
              <a:rPr lang="en-US" sz="2000" dirty="0" smtClean="0">
                <a:solidFill>
                  <a:schemeClr val="tx1"/>
                </a:solidFill>
              </a:rPr>
              <a:t> – orbital excitations)</a:t>
            </a:r>
          </a:p>
        </p:txBody>
      </p:sp>
      <p:sp>
        <p:nvSpPr>
          <p:cNvPr id="17" name="Rounded Rectangle 16"/>
          <p:cNvSpPr/>
          <p:nvPr/>
        </p:nvSpPr>
        <p:spPr>
          <a:xfrm rot="20251787">
            <a:off x="568667" y="2634479"/>
            <a:ext cx="7920000" cy="180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Spectroscopy</a:t>
            </a:r>
          </a:p>
          <a:p>
            <a:pPr algn="ctr"/>
            <a:r>
              <a:rPr lang="en-US" sz="2400" baseline="-25000" dirty="0" smtClean="0"/>
              <a:t>(x-ray spectroscopy)</a:t>
            </a:r>
          </a:p>
        </p:txBody>
      </p:sp>
    </p:spTree>
    <p:extLst>
      <p:ext uri="{BB962C8B-B14F-4D97-AF65-F5344CB8AC3E}">
        <p14:creationId xmlns:p14="http://schemas.microsoft.com/office/powerpoint/2010/main" val="124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XAS and the conductivity tensor (</a:t>
            </a:r>
            <a:r>
              <a:rPr lang="en-US" sz="2400" dirty="0" smtClean="0">
                <a:latin typeface="Symbol" charset="2"/>
                <a:cs typeface="Symbol" charset="2"/>
              </a:rPr>
              <a:t>s</a:t>
            </a:r>
            <a:r>
              <a:rPr lang="en-US" sz="2400" dirty="0" smtClean="0"/>
              <a:t>) – an example for s to p</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6" name="Picture 5" descr="Haverkort x-ray spectroscopy 03A mod (dragged).pdf"/>
          <p:cNvPicPr>
            <a:picLocks noChangeAspect="1"/>
          </p:cNvPicPr>
          <p:nvPr/>
        </p:nvPicPr>
        <p:blipFill rotWithShape="1">
          <a:blip r:embed="rId3" cstate="screen">
            <a:extLst>
              <a:ext uri="{28A0092B-C50C-407E-A947-70E740481C1C}">
                <a14:useLocalDpi xmlns:a14="http://schemas.microsoft.com/office/drawing/2010/main"/>
              </a:ext>
            </a:extLst>
          </a:blip>
          <a:srcRect l="35555" t="41823" r="36528" b="32036"/>
          <a:stretch/>
        </p:blipFill>
        <p:spPr>
          <a:xfrm>
            <a:off x="3403600" y="3251200"/>
            <a:ext cx="2552700" cy="1689100"/>
          </a:xfrm>
          <a:prstGeom prst="rect">
            <a:avLst/>
          </a:prstGeom>
        </p:spPr>
      </p:pic>
      <p:sp>
        <p:nvSpPr>
          <p:cNvPr id="7" name="TextBox 6"/>
          <p:cNvSpPr txBox="1"/>
          <p:nvPr/>
        </p:nvSpPr>
        <p:spPr>
          <a:xfrm>
            <a:off x="3789989" y="5015468"/>
            <a:ext cx="421021" cy="369332"/>
          </a:xfrm>
          <a:prstGeom prst="rect">
            <a:avLst/>
          </a:prstGeom>
          <a:noFill/>
        </p:spPr>
        <p:txBody>
          <a:bodyPr wrap="none" rtlCol="0">
            <a:spAutoFit/>
          </a:bodyPr>
          <a:lstStyle/>
          <a:p>
            <a:r>
              <a:rPr lang="en-US" dirty="0" smtClean="0">
                <a:latin typeface="Symbol" charset="2"/>
                <a:cs typeface="Symbol" charset="2"/>
              </a:rPr>
              <a:t>w</a:t>
            </a:r>
            <a:r>
              <a:rPr lang="en-US" baseline="-25000" dirty="0" smtClean="0"/>
              <a:t>0</a:t>
            </a:r>
            <a:endParaRPr lang="en-US" dirty="0"/>
          </a:p>
        </p:txBody>
      </p:sp>
      <p:cxnSp>
        <p:nvCxnSpPr>
          <p:cNvPr id="9" name="Straight Arrow Connector 8"/>
          <p:cNvCxnSpPr/>
          <p:nvPr/>
        </p:nvCxnSpPr>
        <p:spPr>
          <a:xfrm>
            <a:off x="3403600" y="5092700"/>
            <a:ext cx="1270000" cy="12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98288" y="3695700"/>
            <a:ext cx="1116224" cy="646331"/>
          </a:xfrm>
          <a:prstGeom prst="rect">
            <a:avLst/>
          </a:prstGeom>
          <a:noFill/>
        </p:spPr>
        <p:txBody>
          <a:bodyPr wrap="none" rtlCol="0">
            <a:spAutoFit/>
          </a:bodyPr>
          <a:lstStyle/>
          <a:p>
            <a:r>
              <a:rPr lang="en-US" dirty="0" smtClean="0">
                <a:solidFill>
                  <a:schemeClr val="tx2"/>
                </a:solidFill>
              </a:rPr>
              <a:t>Real</a:t>
            </a:r>
          </a:p>
          <a:p>
            <a:r>
              <a:rPr lang="en-US" dirty="0" smtClean="0">
                <a:solidFill>
                  <a:schemeClr val="accent2"/>
                </a:solidFill>
              </a:rPr>
              <a:t>Imaginary</a:t>
            </a:r>
            <a:endParaRPr lang="en-US" dirty="0">
              <a:solidFill>
                <a:schemeClr val="accent2"/>
              </a:solidFill>
            </a:endParaRPr>
          </a:p>
        </p:txBody>
      </p:sp>
      <p:sp>
        <p:nvSpPr>
          <p:cNvPr id="11" name="Rectangle 10"/>
          <p:cNvSpPr/>
          <p:nvPr/>
        </p:nvSpPr>
        <p:spPr>
          <a:xfrm>
            <a:off x="3543300" y="3378200"/>
            <a:ext cx="749300" cy="469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5854700" y="4635501"/>
            <a:ext cx="2575700" cy="1731300"/>
          </a:xfrm>
          <a:prstGeom prst="roundRect">
            <a:avLst>
              <a:gd name="adj" fmla="val 1458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cs typeface="Symbol" charset="2"/>
              </a:rPr>
              <a:t>Absorption –</a:t>
            </a:r>
            <a:r>
              <a:rPr lang="en-US" sz="2000" dirty="0" err="1" smtClean="0">
                <a:solidFill>
                  <a:schemeClr val="tx1"/>
                </a:solidFill>
                <a:cs typeface="Symbol" charset="2"/>
              </a:rPr>
              <a:t>Im</a:t>
            </a:r>
            <a:r>
              <a:rPr lang="en-US" sz="2000" dirty="0" smtClean="0">
                <a:solidFill>
                  <a:schemeClr val="tx1"/>
                </a:solidFill>
                <a:cs typeface="Symbol" charset="2"/>
              </a:rPr>
              <a:t>[</a:t>
            </a:r>
            <a:r>
              <a:rPr lang="en-US" sz="2000" dirty="0" smtClean="0">
                <a:solidFill>
                  <a:schemeClr val="tx1"/>
                </a:solidFill>
                <a:latin typeface="Symbol" charset="2"/>
                <a:cs typeface="Symbol" charset="2"/>
              </a:rPr>
              <a:t>s</a:t>
            </a:r>
            <a:r>
              <a:rPr lang="en-US" sz="2000" dirty="0" smtClean="0">
                <a:solidFill>
                  <a:schemeClr val="tx1"/>
                </a:solidFill>
                <a:cs typeface="Symbol" charset="2"/>
              </a:rPr>
              <a:t>]</a:t>
            </a:r>
          </a:p>
          <a:p>
            <a:pPr algn="ctr"/>
            <a:endParaRPr lang="en-US" sz="2000" dirty="0" smtClean="0">
              <a:solidFill>
                <a:schemeClr val="tx1"/>
              </a:solidFill>
              <a:cs typeface="Symbol" charset="2"/>
            </a:endParaRPr>
          </a:p>
          <a:p>
            <a:pPr algn="ctr"/>
            <a:r>
              <a:rPr lang="en-US" sz="2000" dirty="0" smtClean="0">
                <a:solidFill>
                  <a:schemeClr val="tx1"/>
                </a:solidFill>
                <a:cs typeface="Symbol" charset="2"/>
              </a:rPr>
              <a:t>(in Landau </a:t>
            </a:r>
            <a:r>
              <a:rPr lang="en-US" sz="2000" dirty="0" err="1" smtClean="0">
                <a:solidFill>
                  <a:schemeClr val="tx1"/>
                </a:solidFill>
                <a:cs typeface="Symbol" charset="2"/>
              </a:rPr>
              <a:t>Lifschitz</a:t>
            </a:r>
            <a:r>
              <a:rPr lang="en-US" sz="2000" dirty="0" smtClean="0">
                <a:solidFill>
                  <a:schemeClr val="tx1"/>
                </a:solidFill>
                <a:cs typeface="Symbol" charset="2"/>
              </a:rPr>
              <a:t> absorption is Re[</a:t>
            </a:r>
            <a:r>
              <a:rPr lang="en-US" sz="2000" dirty="0" smtClean="0">
                <a:solidFill>
                  <a:schemeClr val="tx1"/>
                </a:solidFill>
                <a:latin typeface="Symbol" charset="2"/>
                <a:cs typeface="Symbol" charset="2"/>
              </a:rPr>
              <a:t>s</a:t>
            </a:r>
            <a:r>
              <a:rPr lang="en-US" sz="2000" dirty="0" smtClean="0">
                <a:solidFill>
                  <a:schemeClr val="tx1"/>
                </a:solidFill>
                <a:cs typeface="Symbol" charset="2"/>
              </a:rPr>
              <a:t>])</a:t>
            </a:r>
            <a:endParaRPr lang="en-US" sz="2000" dirty="0" smtClean="0">
              <a:solidFill>
                <a:schemeClr val="tx1"/>
              </a:solidFill>
            </a:endParaRPr>
          </a:p>
          <a:p>
            <a:pPr marL="342900" indent="-342900" algn="ctr">
              <a:buFont typeface="Arial"/>
              <a:buChar char="•"/>
            </a:pPr>
            <a:endParaRPr lang="en-US" sz="2000" dirty="0">
              <a:solidFill>
                <a:schemeClr val="tx1"/>
              </a:solidFill>
            </a:endParaRPr>
          </a:p>
        </p:txBody>
      </p:sp>
    </p:spTree>
    <p:extLst>
      <p:ext uri="{BB962C8B-B14F-4D97-AF65-F5344CB8AC3E}">
        <p14:creationId xmlns:p14="http://schemas.microsoft.com/office/powerpoint/2010/main" val="219252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6140450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5854700" y="4635501"/>
            <a:ext cx="2575700" cy="1731300"/>
          </a:xfrm>
          <a:prstGeom prst="roundRect">
            <a:avLst>
              <a:gd name="adj" fmla="val 1458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Absorption </a:t>
            </a:r>
          </a:p>
          <a:p>
            <a:pPr algn="ctr"/>
            <a:r>
              <a:rPr lang="en-US" sz="3200" dirty="0" smtClean="0">
                <a:solidFill>
                  <a:schemeClr val="tx1"/>
                </a:solidFill>
                <a:cs typeface="Symbol" charset="2"/>
              </a:rPr>
              <a:t>–</a:t>
            </a:r>
            <a:r>
              <a:rPr lang="en-US" sz="3200" dirty="0" err="1" smtClean="0">
                <a:solidFill>
                  <a:schemeClr val="tx1"/>
                </a:solidFill>
                <a:cs typeface="Symbol" charset="2"/>
              </a:rPr>
              <a:t>Im</a:t>
            </a:r>
            <a:r>
              <a:rPr lang="en-US" sz="3200" dirty="0" smtClean="0">
                <a:solidFill>
                  <a:schemeClr val="tx1"/>
                </a:solidFill>
                <a:cs typeface="Symbol" charset="2"/>
              </a:rPr>
              <a:t>[</a:t>
            </a:r>
            <a:r>
              <a:rPr lang="en-US" sz="3200" dirty="0" err="1" smtClean="0">
                <a:solidFill>
                  <a:schemeClr val="tx1"/>
                </a:solidFill>
                <a:latin typeface="Symbol" charset="2"/>
                <a:cs typeface="Symbol" charset="2"/>
              </a:rPr>
              <a:t>e</a:t>
            </a:r>
            <a:r>
              <a:rPr lang="en-US" sz="4000" dirty="0" err="1" smtClean="0">
                <a:solidFill>
                  <a:schemeClr val="tx1"/>
                </a:solidFill>
                <a:latin typeface="Symbol" charset="2"/>
                <a:cs typeface="Symbol" charset="2"/>
              </a:rPr>
              <a:t>.</a:t>
            </a:r>
            <a:r>
              <a:rPr lang="en-US" sz="3200" dirty="0" err="1" smtClean="0">
                <a:solidFill>
                  <a:schemeClr val="tx1"/>
                </a:solidFill>
                <a:latin typeface="Symbol" charset="2"/>
                <a:cs typeface="Symbol" charset="2"/>
              </a:rPr>
              <a:t>s</a:t>
            </a:r>
            <a:r>
              <a:rPr lang="en-US" sz="4000" dirty="0" err="1" smtClean="0">
                <a:solidFill>
                  <a:schemeClr val="tx1"/>
                </a:solidFill>
                <a:latin typeface="Symbol" charset="2"/>
                <a:cs typeface="Symbol" charset="2"/>
              </a:rPr>
              <a:t>.</a:t>
            </a:r>
            <a:r>
              <a:rPr lang="en-US" sz="3200" dirty="0" err="1" smtClean="0">
                <a:solidFill>
                  <a:schemeClr val="tx1"/>
                </a:solidFill>
                <a:latin typeface="Symbol" charset="2"/>
                <a:cs typeface="Symbol" charset="2"/>
              </a:rPr>
              <a:t>e</a:t>
            </a:r>
            <a:r>
              <a:rPr lang="en-US" sz="3200" dirty="0" smtClean="0">
                <a:solidFill>
                  <a:schemeClr val="tx1"/>
                </a:solidFill>
                <a:cs typeface="Symbol" charset="2"/>
              </a:rPr>
              <a:t>]</a:t>
            </a:r>
          </a:p>
        </p:txBody>
      </p:sp>
    </p:spTree>
    <p:extLst>
      <p:ext uri="{BB962C8B-B14F-4D97-AF65-F5344CB8AC3E}">
        <p14:creationId xmlns:p14="http://schemas.microsoft.com/office/powerpoint/2010/main" val="426241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cubic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204342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tetragonal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679228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orthorhombic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720788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monoclinic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199428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triclinic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1014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magnetic</a:t>
            </a:r>
            <a:r>
              <a:rPr lang="en-US" sz="2400" dirty="0" smtClean="0"/>
              <a:t> materials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859404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magnetic</a:t>
            </a:r>
            <a:r>
              <a:rPr lang="en-US" sz="2400" dirty="0" smtClean="0"/>
              <a:t> materials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045414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901700" y="2311400"/>
            <a:ext cx="7324725" cy="868363"/>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sz="2000" dirty="0">
                <a:solidFill>
                  <a:schemeClr val="tx1"/>
                </a:solidFill>
              </a:rPr>
              <a:t>A) At some point in time the photon gets absorbed, the photon disappears and the electron in the s-shell is excited to the p-shell</a:t>
            </a:r>
          </a:p>
        </p:txBody>
      </p:sp>
      <p:sp>
        <p:nvSpPr>
          <p:cNvPr id="6" name="Rounded Rectangle 5"/>
          <p:cNvSpPr/>
          <p:nvPr/>
        </p:nvSpPr>
        <p:spPr>
          <a:xfrm>
            <a:off x="612775" y="360363"/>
            <a:ext cx="7918450" cy="630237"/>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a:t>Quiz: what happens when a photon hits an atom?</a:t>
            </a:r>
          </a:p>
        </p:txBody>
      </p:sp>
      <p:sp>
        <p:nvSpPr>
          <p:cNvPr id="7" name="Rounded Rectangle 6"/>
          <p:cNvSpPr/>
          <p:nvPr/>
        </p:nvSpPr>
        <p:spPr>
          <a:xfrm>
            <a:off x="612775" y="6480175"/>
            <a:ext cx="7918450" cy="90488"/>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73" name="Rounded Rectangle 72"/>
          <p:cNvSpPr/>
          <p:nvPr/>
        </p:nvSpPr>
        <p:spPr>
          <a:xfrm>
            <a:off x="901700" y="1085850"/>
            <a:ext cx="7324725" cy="52228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sz="2000" dirty="0">
                <a:solidFill>
                  <a:schemeClr val="tx1"/>
                </a:solidFill>
              </a:rPr>
              <a:t>For example an H atom with one electron in the s-shell</a:t>
            </a:r>
          </a:p>
        </p:txBody>
      </p:sp>
      <p:sp>
        <p:nvSpPr>
          <p:cNvPr id="27" name="Rounded Rectangle 26"/>
          <p:cNvSpPr/>
          <p:nvPr/>
        </p:nvSpPr>
        <p:spPr>
          <a:xfrm>
            <a:off x="901700" y="3332163"/>
            <a:ext cx="7324725" cy="868362"/>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sz="2000" dirty="0">
                <a:solidFill>
                  <a:schemeClr val="tx1"/>
                </a:solidFill>
              </a:rPr>
              <a:t>B) Photons are electromagnetic waves. The electron starts to oscillate around the nucleus with the photon frequency</a:t>
            </a:r>
          </a:p>
        </p:txBody>
      </p:sp>
      <p:sp>
        <p:nvSpPr>
          <p:cNvPr id="28" name="Rounded Rectangle 27"/>
          <p:cNvSpPr/>
          <p:nvPr/>
        </p:nvSpPr>
        <p:spPr>
          <a:xfrm>
            <a:off x="901700" y="4405313"/>
            <a:ext cx="7324725" cy="868362"/>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sz="2000" dirty="0">
                <a:solidFill>
                  <a:schemeClr val="tx1"/>
                </a:solidFill>
              </a:rPr>
              <a:t>C) </a:t>
            </a:r>
            <a:r>
              <a:rPr lang="en-US" sz="2000" dirty="0" smtClean="0">
                <a:solidFill>
                  <a:schemeClr val="tx1"/>
                </a:solidFill>
              </a:rPr>
              <a:t>Photons are </a:t>
            </a:r>
            <a:r>
              <a:rPr lang="en-US" sz="2000" dirty="0">
                <a:solidFill>
                  <a:schemeClr val="tx1"/>
                </a:solidFill>
              </a:rPr>
              <a:t>particles. The photon bounces like a ball of the electron, thereby transferring part of its energy to the electron </a:t>
            </a:r>
          </a:p>
        </p:txBody>
      </p:sp>
    </p:spTree>
    <p:extLst>
      <p:ext uri="{BB962C8B-B14F-4D97-AF65-F5344CB8AC3E}">
        <p14:creationId xmlns:p14="http://schemas.microsoft.com/office/powerpoint/2010/main" val="372858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27" grpId="0" animBg="1"/>
      <p:bldP spid="2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8451"/>
          <a:stretch/>
        </p:blipFill>
        <p:spPr>
          <a:xfrm>
            <a:off x="0" y="1384300"/>
            <a:ext cx="9144000" cy="4927600"/>
          </a:xfrm>
          <a:prstGeom prst="rect">
            <a:avLst/>
          </a:prstGeom>
        </p:spPr>
      </p:pic>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6" name="Rounded Rectangle 5"/>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6969561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20792" b="23586"/>
          <a:stretch/>
        </p:blipFill>
        <p:spPr>
          <a:xfrm>
            <a:off x="0" y="1739900"/>
            <a:ext cx="9144000" cy="3594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Thole</a:t>
            </a:r>
            <a:r>
              <a:rPr lang="en-US" sz="2400" dirty="0" smtClean="0"/>
              <a:t> et al.’s sum-rules in tensor form. s to p excitations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9710320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grpSp>
        <p:nvGrpSpPr>
          <p:cNvPr id="107" name="Group 106"/>
          <p:cNvGrpSpPr/>
          <p:nvPr/>
        </p:nvGrpSpPr>
        <p:grpSpPr>
          <a:xfrm>
            <a:off x="-91144" y="2188126"/>
            <a:ext cx="2561994" cy="3999442"/>
            <a:chOff x="2719492" y="2188126"/>
            <a:chExt cx="2561994" cy="3999442"/>
          </a:xfrm>
        </p:grpSpPr>
        <p:sp>
          <p:nvSpPr>
            <p:cNvPr id="108" name="Pie 107"/>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9" name="Straight Connector 108"/>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1" name="Arc 110"/>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2" name="Straight Connector 111"/>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18"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19" name="TextBox 118"/>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20" name="Straight Arrow Connector 119"/>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22"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23" name="Straight Arrow Connector 122"/>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now momentum, i.e. spatial resolved, from XAS to </a:t>
            </a:r>
            <a:r>
              <a:rPr lang="en-US" sz="2400" dirty="0" smtClean="0">
                <a:solidFill>
                  <a:schemeClr val="accent6"/>
                </a:solidFill>
              </a:rPr>
              <a:t>RXD</a:t>
            </a:r>
            <a:endParaRPr lang="en-US" sz="2400" dirty="0">
              <a:solidFill>
                <a:schemeClr val="accent6"/>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Hannon, Trammel, Bloom, Gibbs</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61</a:t>
            </a:r>
            <a:r>
              <a:rPr lang="en-US" dirty="0" smtClean="0">
                <a:solidFill>
                  <a:schemeClr val="tx1"/>
                </a:solidFill>
              </a:rPr>
              <a:t>, 1245 (1988)</a:t>
            </a:r>
          </a:p>
          <a:p>
            <a:r>
              <a:rPr lang="en-US" dirty="0" smtClean="0">
                <a:solidFill>
                  <a:schemeClr val="tx1"/>
                </a:solidFill>
              </a:rPr>
              <a:t>Phys. Rev. B </a:t>
            </a:r>
            <a:r>
              <a:rPr lang="en-US" b="1" dirty="0" smtClean="0">
                <a:solidFill>
                  <a:schemeClr val="tx1"/>
                </a:solidFill>
              </a:rPr>
              <a:t>43</a:t>
            </a:r>
            <a:r>
              <a:rPr lang="en-US" dirty="0" smtClean="0">
                <a:solidFill>
                  <a:schemeClr val="tx1"/>
                </a:solidFill>
              </a:rPr>
              <a:t>, 5663 (1991)</a:t>
            </a:r>
          </a:p>
          <a:p>
            <a:r>
              <a:rPr lang="en-US" dirty="0" smtClean="0">
                <a:solidFill>
                  <a:schemeClr val="tx1"/>
                </a:solidFill>
              </a:rPr>
              <a:t>Cara, </a:t>
            </a:r>
            <a:r>
              <a:rPr lang="en-US" dirty="0" err="1" smtClean="0">
                <a:solidFill>
                  <a:schemeClr val="tx1"/>
                </a:solidFill>
              </a:rPr>
              <a:t>Thole</a:t>
            </a:r>
            <a:endParaRPr lang="en-US" dirty="0" smtClean="0">
              <a:solidFill>
                <a:schemeClr val="tx1"/>
              </a:solidFill>
            </a:endParaRPr>
          </a:p>
          <a:p>
            <a:r>
              <a:rPr lang="en-US" dirty="0" smtClean="0">
                <a:solidFill>
                  <a:schemeClr val="tx1"/>
                </a:solidFill>
              </a:rPr>
              <a:t>Rev. Mod. Phys. </a:t>
            </a:r>
            <a:r>
              <a:rPr lang="en-US" b="1" dirty="0" smtClean="0">
                <a:solidFill>
                  <a:schemeClr val="tx1"/>
                </a:solidFill>
              </a:rPr>
              <a:t>66</a:t>
            </a:r>
            <a:r>
              <a:rPr lang="en-US" dirty="0" smtClean="0">
                <a:solidFill>
                  <a:schemeClr val="tx1"/>
                </a:solidFill>
              </a:rPr>
              <a:t>, 1509 (1994)</a:t>
            </a:r>
          </a:p>
        </p:txBody>
      </p:sp>
    </p:spTree>
    <p:extLst>
      <p:ext uri="{BB962C8B-B14F-4D97-AF65-F5344CB8AC3E}">
        <p14:creationId xmlns:p14="http://schemas.microsoft.com/office/powerpoint/2010/main" val="36606260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6" name="Group 5"/>
          <p:cNvGrpSpPr/>
          <p:nvPr/>
        </p:nvGrpSpPr>
        <p:grpSpPr>
          <a:xfrm>
            <a:off x="-91144" y="2188126"/>
            <a:ext cx="2561994" cy="3999442"/>
            <a:chOff x="2719492" y="2188126"/>
            <a:chExt cx="2561994" cy="3999442"/>
          </a:xfrm>
        </p:grpSpPr>
        <p:sp>
          <p:nvSpPr>
            <p:cNvPr id="7" name="Pie 6"/>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1"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2" name="Straight Arrow Connector 21"/>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197031153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218362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61870" y="398100"/>
            <a:ext cx="2561994" cy="4423734"/>
            <a:chOff x="-99908" y="1763832"/>
            <a:chExt cx="2561994" cy="4423734"/>
          </a:xfrm>
        </p:grpSpPr>
        <p:cxnSp>
          <p:nvCxnSpPr>
            <p:cNvPr id="6" name="Straight Connector 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5" name="Straight Connector 14"/>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6" name="Pie 15"/>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Arc 1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Relation between resonant x-ray diffraction and absorption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9" name="Group 18"/>
          <p:cNvGrpSpPr/>
          <p:nvPr/>
        </p:nvGrpSpPr>
        <p:grpSpPr>
          <a:xfrm>
            <a:off x="-99908" y="2196325"/>
            <a:ext cx="2561994" cy="3999442"/>
            <a:chOff x="2719492" y="2188126"/>
            <a:chExt cx="2561994" cy="3999442"/>
          </a:xfrm>
        </p:grpSpPr>
        <p:sp>
          <p:nvSpPr>
            <p:cNvPr id="20" name="Pie 19"/>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Arc 22"/>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0"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1" name="TextBox 30"/>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32" name="Straight Arrow Connector 31"/>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34"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5" name="Straight Arrow Connector 34"/>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pic>
        <p:nvPicPr>
          <p:cNvPr id="37" name="Picture 36"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2086" y="5741175"/>
            <a:ext cx="4737100" cy="520700"/>
          </a:xfrm>
          <a:prstGeom prst="rect">
            <a:avLst/>
          </a:prstGeom>
        </p:spPr>
      </p:pic>
      <p:pic>
        <p:nvPicPr>
          <p:cNvPr id="38" name="Picture 3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52100" y="2105093"/>
            <a:ext cx="4279900" cy="469900"/>
          </a:xfrm>
          <a:prstGeom prst="rect">
            <a:avLst/>
          </a:prstGeom>
        </p:spPr>
      </p:pic>
      <p:pic>
        <p:nvPicPr>
          <p:cNvPr id="39" name="Picture 3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81636" y="4030810"/>
            <a:ext cx="1435100" cy="431800"/>
          </a:xfrm>
          <a:prstGeom prst="rect">
            <a:avLst/>
          </a:prstGeom>
        </p:spPr>
      </p:pic>
    </p:spTree>
    <p:extLst>
      <p:ext uri="{BB962C8B-B14F-4D97-AF65-F5344CB8AC3E}">
        <p14:creationId xmlns:p14="http://schemas.microsoft.com/office/powerpoint/2010/main" val="39364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4896" b="5850"/>
          <a:stretch/>
        </p:blipFill>
        <p:spPr>
          <a:xfrm>
            <a:off x="0" y="1358900"/>
            <a:ext cx="9144000" cy="5121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573419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5850"/>
          <a:stretch/>
        </p:blipFill>
        <p:spPr>
          <a:xfrm>
            <a:off x="0" y="1409700"/>
            <a:ext cx="9144000" cy="50703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916180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5850"/>
          <a:stretch/>
        </p:blipFill>
        <p:spPr>
          <a:xfrm>
            <a:off x="0" y="1460500"/>
            <a:ext cx="9144000" cy="5019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33729744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5850"/>
          <a:stretch/>
        </p:blipFill>
        <p:spPr>
          <a:xfrm>
            <a:off x="0" y="1409700"/>
            <a:ext cx="9144000" cy="50703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932711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8557</TotalTime>
  <Words>5080</Words>
  <Application>Microsoft Macintosh PowerPoint</Application>
  <PresentationFormat>On-screen Show (4:3)</PresentationFormat>
  <Paragraphs>936</Paragraphs>
  <Slides>172</Slides>
  <Notes>93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172</vt:i4>
      </vt:variant>
    </vt:vector>
  </HeadingPairs>
  <TitlesOfParts>
    <vt:vector size="179" baseType="lpstr">
      <vt:lpstr>Calibri</vt:lpstr>
      <vt:lpstr>Mangal</vt:lpstr>
      <vt:lpstr>ＭＳ Ｐゴシック</vt:lpstr>
      <vt:lpstr>Symbol</vt:lpstr>
      <vt:lpstr>Times New Roman</vt:lpstr>
      <vt:lpstr>Arial</vt:lpstr>
      <vt:lpstr>Office Theme</vt:lpstr>
      <vt:lpstr>Theory of resonant x-ray spectroscopy; excitons and multiplets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Maurits W. Haverkort</dc:creator>
  <cp:keywords/>
  <dc:description/>
  <cp:lastModifiedBy>Microsoft Office User</cp:lastModifiedBy>
  <cp:revision>306</cp:revision>
  <dcterms:created xsi:type="dcterms:W3CDTF">2012-12-04T19:49:57Z</dcterms:created>
  <dcterms:modified xsi:type="dcterms:W3CDTF">2017-03-29T09:32:18Z</dcterms:modified>
  <cp:category/>
</cp:coreProperties>
</file>