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embeddings/oleObject1.bin" ContentType="application/vnd.openxmlformats-officedocument.oleObject"/>
  <Override PartName="/ppt/slides/slide95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embeddings/oleObject2.bin" ContentType="application/vnd.openxmlformats-officedocument.oleObject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customXml/itemProps2.xml" ContentType="application/vnd.openxmlformats-officedocument.customXmlProperties+xml"/>
  <Override PartName="/ppt/slides/slide26.xml" ContentType="application/vnd.openxmlformats-officedocument.presentationml.slide+xml"/>
  <Default Extension="pict" ContentType="image/pict"/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customXml/itemProps3.xml" ContentType="application/vnd.openxmlformats-officedocument.customXmlProperties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trictFirstAndLastChars="0" saveSubsetFonts="1" autoCompressPictures="0">
  <p:sldMasterIdLst>
    <p:sldMasterId id="2147483648" r:id="rId4"/>
  </p:sldMasterIdLst>
  <p:notesMasterIdLst>
    <p:notesMasterId r:id="rId104"/>
  </p:notesMasterIdLst>
  <p:handoutMasterIdLst>
    <p:handoutMasterId r:id="rId105"/>
  </p:handoutMasterIdLst>
  <p:sldIdLst>
    <p:sldId id="2499" r:id="rId5"/>
    <p:sldId id="3590" r:id="rId6"/>
    <p:sldId id="3215" r:id="rId7"/>
    <p:sldId id="3711" r:id="rId8"/>
    <p:sldId id="3741" r:id="rId9"/>
    <p:sldId id="3475" r:id="rId10"/>
    <p:sldId id="3548" r:id="rId11"/>
    <p:sldId id="3735" r:id="rId12"/>
    <p:sldId id="3268" r:id="rId13"/>
    <p:sldId id="3740" r:id="rId14"/>
    <p:sldId id="3470" r:id="rId15"/>
    <p:sldId id="3477" r:id="rId16"/>
    <p:sldId id="3593" r:id="rId17"/>
    <p:sldId id="3805" r:id="rId18"/>
    <p:sldId id="3483" r:id="rId19"/>
    <p:sldId id="3713" r:id="rId20"/>
    <p:sldId id="3714" r:id="rId21"/>
    <p:sldId id="3753" r:id="rId22"/>
    <p:sldId id="3754" r:id="rId23"/>
    <p:sldId id="3718" r:id="rId24"/>
    <p:sldId id="3719" r:id="rId25"/>
    <p:sldId id="3638" r:id="rId26"/>
    <p:sldId id="3755" r:id="rId27"/>
    <p:sldId id="3216" r:id="rId28"/>
    <p:sldId id="3716" r:id="rId29"/>
    <p:sldId id="3721" r:id="rId30"/>
    <p:sldId id="3490" r:id="rId31"/>
    <p:sldId id="3723" r:id="rId32"/>
    <p:sldId id="3725" r:id="rId33"/>
    <p:sldId id="3727" r:id="rId34"/>
    <p:sldId id="3728" r:id="rId35"/>
    <p:sldId id="3494" r:id="rId36"/>
    <p:sldId id="3747" r:id="rId37"/>
    <p:sldId id="3709" r:id="rId38"/>
    <p:sldId id="3487" r:id="rId39"/>
    <p:sldId id="3598" r:id="rId40"/>
    <p:sldId id="3599" r:id="rId41"/>
    <p:sldId id="3600" r:id="rId42"/>
    <p:sldId id="3601" r:id="rId43"/>
    <p:sldId id="3602" r:id="rId44"/>
    <p:sldId id="3758" r:id="rId45"/>
    <p:sldId id="3603" r:id="rId46"/>
    <p:sldId id="3604" r:id="rId47"/>
    <p:sldId id="3717" r:id="rId48"/>
    <p:sldId id="3556" r:id="rId49"/>
    <p:sldId id="3605" r:id="rId50"/>
    <p:sldId id="3606" r:id="rId51"/>
    <p:sldId id="3785" r:id="rId52"/>
    <p:sldId id="3787" r:id="rId53"/>
    <p:sldId id="3746" r:id="rId54"/>
    <p:sldId id="3824" r:id="rId55"/>
    <p:sldId id="3846" r:id="rId56"/>
    <p:sldId id="3748" r:id="rId57"/>
    <p:sldId id="3794" r:id="rId58"/>
    <p:sldId id="3798" r:id="rId59"/>
    <p:sldId id="3796" r:id="rId60"/>
    <p:sldId id="3797" r:id="rId61"/>
    <p:sldId id="3799" r:id="rId62"/>
    <p:sldId id="3541" r:id="rId63"/>
    <p:sldId id="3778" r:id="rId64"/>
    <p:sldId id="3803" r:id="rId65"/>
    <p:sldId id="3779" r:id="rId66"/>
    <p:sldId id="3780" r:id="rId67"/>
    <p:sldId id="3782" r:id="rId68"/>
    <p:sldId id="3777" r:id="rId69"/>
    <p:sldId id="3230" r:id="rId70"/>
    <p:sldId id="3760" r:id="rId71"/>
    <p:sldId id="3788" r:id="rId72"/>
    <p:sldId id="3789" r:id="rId73"/>
    <p:sldId id="3613" r:id="rId74"/>
    <p:sldId id="3761" r:id="rId75"/>
    <p:sldId id="3853" r:id="rId76"/>
    <p:sldId id="3693" r:id="rId77"/>
    <p:sldId id="3762" r:id="rId78"/>
    <p:sldId id="3763" r:id="rId79"/>
    <p:sldId id="3612" r:id="rId80"/>
    <p:sldId id="3764" r:id="rId81"/>
    <p:sldId id="3765" r:id="rId82"/>
    <p:sldId id="3766" r:id="rId83"/>
    <p:sldId id="3771" r:id="rId84"/>
    <p:sldId id="3614" r:id="rId85"/>
    <p:sldId id="3520" r:id="rId86"/>
    <p:sldId id="3225" r:id="rId87"/>
    <p:sldId id="3729" r:id="rId88"/>
    <p:sldId id="3256" r:id="rId89"/>
    <p:sldId id="3697" r:id="rId90"/>
    <p:sldId id="3698" r:id="rId91"/>
    <p:sldId id="3699" r:id="rId92"/>
    <p:sldId id="3708" r:id="rId93"/>
    <p:sldId id="3219" r:id="rId94"/>
    <p:sldId id="3571" r:id="rId95"/>
    <p:sldId id="3267" r:id="rId96"/>
    <p:sldId id="3527" r:id="rId97"/>
    <p:sldId id="3526" r:id="rId98"/>
    <p:sldId id="3854" r:id="rId99"/>
    <p:sldId id="3228" r:id="rId100"/>
    <p:sldId id="3530" r:id="rId101"/>
    <p:sldId id="3804" r:id="rId102"/>
    <p:sldId id="3597" r:id="rId10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3E38"/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6523" autoAdjust="0"/>
    <p:restoredTop sz="93357" autoAdjust="0"/>
  </p:normalViewPr>
  <p:slideViewPr>
    <p:cSldViewPr>
      <p:cViewPr>
        <p:scale>
          <a:sx n="100" d="100"/>
          <a:sy n="100" d="100"/>
        </p:scale>
        <p:origin x="-54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notesMaster" Target="notesMasters/notesMaster1.xml"/><Relationship Id="rId105" Type="http://schemas.openxmlformats.org/officeDocument/2006/relationships/handoutMaster" Target="handoutMasters/handoutMaster1.xml"/><Relationship Id="rId106" Type="http://schemas.openxmlformats.org/officeDocument/2006/relationships/printerSettings" Target="printerSettings/printerSettings1.bin"/><Relationship Id="rId107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110" Type="http://schemas.openxmlformats.org/officeDocument/2006/relationships/theme" Target="theme/theme1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11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slide" Target="slides/slide96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ict"/><Relationship Id="rId2" Type="http://schemas.openxmlformats.org/officeDocument/2006/relationships/image" Target="../media/image64.png"/><Relationship Id="rId3" Type="http://schemas.openxmlformats.org/officeDocument/2006/relationships/image" Target="../media/image65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79C2D-025B-9141-8D16-E3BAEEAD1EBF}" type="slidenum">
              <a:rPr lang="fr-FR"/>
              <a:pPr/>
              <a:t>0</a:t>
            </a:fld>
            <a:endParaRPr lang="fr-FR" dirty="0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3D4FAB-A795-E647-8340-6652E70B6B4D}" type="slidenum">
              <a:rPr lang="fr-FR"/>
              <a:pPr/>
              <a:t>26</a:t>
            </a:fld>
            <a:endParaRPr lang="fr-FR"/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31D5A-E1F8-0F48-A02C-A0CE8CDEF598}" type="slidenum">
              <a:rPr lang="fr-FR"/>
              <a:pPr/>
              <a:t>27</a:t>
            </a:fld>
            <a:endParaRPr lang="fr-FR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F6C98D-D686-824E-BB83-8833C8622B37}" type="slidenum">
              <a:rPr lang="fr-FR"/>
              <a:pPr/>
              <a:t>29</a:t>
            </a:fld>
            <a:endParaRPr lang="fr-FR"/>
          </a:p>
        </p:txBody>
      </p:sp>
      <p:sp>
        <p:nvSpPr>
          <p:cNvPr id="923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4213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438" y="4342222"/>
            <a:ext cx="5031126" cy="41153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861610-4BCC-0F40-84A9-0A823D485D15}" type="slidenum">
              <a:rPr lang="fr-FR"/>
              <a:pPr/>
              <a:t>30</a:t>
            </a:fld>
            <a:endParaRPr lang="fr-FR"/>
          </a:p>
        </p:txBody>
      </p:sp>
      <p:sp>
        <p:nvSpPr>
          <p:cNvPr id="1310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B94968-F144-D642-BB52-A412C193F915}" type="slidenum">
              <a:rPr lang="fr-FR"/>
              <a:pPr/>
              <a:t>31</a:t>
            </a:fld>
            <a:endParaRPr lang="fr-FR"/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5091F1-4DB8-B54C-AEB5-91D36FA51283}" type="slidenum">
              <a:rPr lang="fr-FR"/>
              <a:pPr/>
              <a:t>33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3DE0F-6E38-8846-8770-137A4A7D0F64}" type="slidenum">
              <a:rPr lang="fr-FR"/>
              <a:pPr/>
              <a:t>34</a:t>
            </a:fld>
            <a:endParaRPr lang="fr-FR"/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C4FF67-B5FA-2543-91C6-DF13F835AD17}" type="slidenum">
              <a:rPr lang="fr-FR"/>
              <a:pPr/>
              <a:t>60</a:t>
            </a:fld>
            <a:endParaRPr lang="fr-FR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05DB2-4E98-884D-8802-38A9D85F28FB}" type="slidenum">
              <a:rPr lang="fr-FR"/>
              <a:pPr/>
              <a:t>67</a:t>
            </a:fld>
            <a:endParaRPr lang="fr-FR"/>
          </a:p>
        </p:txBody>
      </p:sp>
      <p:sp>
        <p:nvSpPr>
          <p:cNvPr id="169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6E8544-6AC5-9C4D-9D01-DB5587789CFF}" type="slidenum">
              <a:rPr lang="fr-FR"/>
              <a:pPr/>
              <a:t>76</a:t>
            </a:fld>
            <a:endParaRPr lang="fr-FR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C31F48-436D-6043-8D8F-C38930DB9430}" type="slidenum">
              <a:rPr lang="fr-FR"/>
              <a:pPr/>
              <a:t>1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DC5601-14C5-4B4F-9CEA-58E507CA6314}" type="slidenum">
              <a:rPr lang="fr-FR"/>
              <a:pPr/>
              <a:t>81</a:t>
            </a:fld>
            <a:endParaRPr lang="fr-FR"/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06D2C4-673A-6446-A640-DC8023973DCE}" type="slidenum">
              <a:rPr lang="fr-FR"/>
              <a:pPr/>
              <a:t>82</a:t>
            </a:fld>
            <a:endParaRPr lang="fr-FR"/>
          </a:p>
        </p:txBody>
      </p:sp>
      <p:sp>
        <p:nvSpPr>
          <p:cNvPr id="180227" name="Rectangle 7"/>
          <p:cNvSpPr txBox="1">
            <a:spLocks noGrp="1" noChangeArrowheads="1"/>
          </p:cNvSpPr>
          <p:nvPr/>
        </p:nvSpPr>
        <p:spPr bwMode="auto">
          <a:xfrm>
            <a:off x="3886522" y="8685917"/>
            <a:ext cx="2971478" cy="45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E880450-C609-7047-8406-6E56AD4A1554}" type="slidenum">
              <a:rPr lang="fr-FR" sz="1200">
                <a:solidFill>
                  <a:schemeClr val="tx1"/>
                </a:solidFill>
                <a:latin typeface="Times New Roman" charset="0"/>
              </a:rPr>
              <a:pPr algn="r"/>
              <a:t>82</a:t>
            </a:fld>
            <a:endParaRPr lang="fr-FR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0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80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F34A0-6ED9-3E49-A9FD-082881339036}" type="slidenum">
              <a:rPr lang="fr-FR"/>
              <a:pPr/>
              <a:t>83</a:t>
            </a:fld>
            <a:endParaRPr lang="fr-FR"/>
          </a:p>
        </p:txBody>
      </p:sp>
      <p:sp>
        <p:nvSpPr>
          <p:cNvPr id="103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73587" cy="3429000"/>
          </a:xfrm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AA3D3-D011-FA47-A82C-FB6B3DA99A4A}" type="slidenum">
              <a:rPr lang="fr-FR"/>
              <a:pPr/>
              <a:t>84</a:t>
            </a:fld>
            <a:endParaRPr lang="fr-FR"/>
          </a:p>
        </p:txBody>
      </p:sp>
      <p:sp>
        <p:nvSpPr>
          <p:cNvPr id="174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9E706-6A80-124B-B781-A98AEB47965E}" type="slidenum">
              <a:rPr lang="fr-FR"/>
              <a:pPr/>
              <a:t>85</a:t>
            </a:fld>
            <a:endParaRPr lang="fr-FR"/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14317-D35A-134D-976C-098EE40BE8EE}" type="slidenum">
              <a:rPr lang="fr-FR"/>
              <a:pPr/>
              <a:t>92</a:t>
            </a:fld>
            <a:endParaRPr lang="fr-FR"/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9C781-D14D-A645-9619-F950E06B60A3}" type="slidenum">
              <a:rPr lang="fr-FR"/>
              <a:pPr/>
              <a:t>93</a:t>
            </a:fld>
            <a:endParaRPr lang="fr-FR"/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0650D-5C85-284E-AC24-C0DCD163F729}" type="slidenum">
              <a:rPr lang="fr-FR"/>
              <a:pPr/>
              <a:t>96</a:t>
            </a:fld>
            <a:endParaRPr lang="fr-FR"/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48DB1-D7CC-C946-9BB9-454460340D5B}" type="slidenum">
              <a:rPr lang="fr-FR"/>
              <a:pPr/>
              <a:t>2</a:t>
            </a:fld>
            <a:endParaRPr lang="fr-FR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6522" y="8685917"/>
            <a:ext cx="2971478" cy="45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F563013-C178-7948-AAE6-70E8265E7670}" type="slidenum">
              <a:rPr lang="fr-FR" sz="1200">
                <a:solidFill>
                  <a:schemeClr val="tx1"/>
                </a:solidFill>
                <a:latin typeface="Times New Roman" charset="0"/>
              </a:rPr>
              <a:pPr algn="r"/>
              <a:t>2</a:t>
            </a:fld>
            <a:endParaRPr lang="fr-FR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2184C8-5137-344C-A274-9B014DF2E9C5}" type="slidenum">
              <a:rPr lang="fr-FR"/>
              <a:pPr/>
              <a:t>5</a:t>
            </a:fld>
            <a:endParaRPr lang="fr-FR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8C822-C8B8-7A4A-B818-979F395706A9}" type="slidenum">
              <a:rPr lang="fr-FR"/>
              <a:pPr/>
              <a:t>10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897192-CA11-FE46-983A-A35545427DA2}" type="slidenum">
              <a:rPr lang="fr-FR"/>
              <a:pPr/>
              <a:t>11</a:t>
            </a:fld>
            <a:endParaRPr lang="fr-FR"/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BC1CB-9F88-8B43-8C9D-43A569637F1D}" type="slidenum">
              <a:rPr lang="fr-FR"/>
              <a:pPr/>
              <a:t>12</a:t>
            </a:fld>
            <a:endParaRPr lang="fr-FR"/>
          </a:p>
        </p:txBody>
      </p:sp>
      <p:sp>
        <p:nvSpPr>
          <p:cNvPr id="1351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23F6E-7BAB-EB4F-A7AF-146A0CFAEFBD}" type="slidenum">
              <a:rPr lang="fr-FR"/>
              <a:pPr/>
              <a:t>13</a:t>
            </a:fld>
            <a:endParaRPr lang="fr-FR"/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1674F-495B-8248-8493-60D98C181BC2}" type="slidenum">
              <a:rPr lang="fr-FR"/>
              <a:pPr/>
              <a:t>14</a:t>
            </a:fld>
            <a:endParaRPr lang="fr-FR"/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37231" cy="51435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838200"/>
            <a:ext cx="3815862" cy="5353050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66138" y="838201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66138" y="3590926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/>
              <a:t>	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9B43C-12A1-E843-A53F-7DB3AEAF86A2}" type="slidenum">
              <a:rPr lang="fr-CH"/>
              <a:pPr>
                <a:defRPr/>
              </a:pPr>
              <a:t>‹#›</a:t>
            </a:fld>
            <a:r>
              <a:rPr lang="fr-CH"/>
              <a:t> </a:t>
            </a:r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914400" y="152400"/>
            <a:ext cx="7737231" cy="51435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838201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66138" y="838201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590926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566138" y="3590926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H"/>
              <a:t>	</a:t>
            </a: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9A774-18B8-3B49-A3CA-7A20B8509482}" type="slidenum">
              <a:rPr lang="fr-CH"/>
              <a:pPr>
                <a:defRPr/>
              </a:pPr>
              <a:t>‹#›</a:t>
            </a:fld>
            <a:r>
              <a:rPr lang="fr-CH"/>
              <a:t> 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3900" y="6281738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charset="0"/>
              </a:defRPr>
            </a:lvl1pPr>
          </a:lstStyle>
          <a:p>
            <a:pPr>
              <a:defRPr/>
            </a:pPr>
            <a:fld id="{DC87F899-DFAB-B641-97F2-9233F4B6C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4016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76200"/>
            <a:ext cx="8382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8.png"/><Relationship Id="rId5" Type="http://schemas.openxmlformats.org/officeDocument/2006/relationships/image" Target="../media/image27.pdf"/><Relationship Id="rId6" Type="http://schemas.openxmlformats.org/officeDocument/2006/relationships/image" Target="../media/image321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66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df"/><Relationship Id="rId12" Type="http://schemas.openxmlformats.org/officeDocument/2006/relationships/image" Target="../media/image164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.png"/><Relationship Id="rId5" Type="http://schemas.openxmlformats.org/officeDocument/2006/relationships/image" Target="../media/image9.pdf"/><Relationship Id="rId6" Type="http://schemas.openxmlformats.org/officeDocument/2006/relationships/image" Target="../media/image10.png"/><Relationship Id="rId7" Type="http://schemas.openxmlformats.org/officeDocument/2006/relationships/image" Target="../media/image10.pdf"/><Relationship Id="rId8" Type="http://schemas.openxmlformats.org/officeDocument/2006/relationships/image" Target="../media/image12.png"/><Relationship Id="rId9" Type="http://schemas.openxmlformats.org/officeDocument/2006/relationships/image" Target="../media/image11.pdf"/><Relationship Id="rId10" Type="http://schemas.openxmlformats.org/officeDocument/2006/relationships/image" Target="../media/image14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0806.3414" TargetMode="Externa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df"/><Relationship Id="rId4" Type="http://schemas.openxmlformats.org/officeDocument/2006/relationships/image" Target="../media/image861.png"/><Relationship Id="rId5" Type="http://schemas.openxmlformats.org/officeDocument/2006/relationships/image" Target="../media/image80.pdf"/><Relationship Id="rId6" Type="http://schemas.openxmlformats.org/officeDocument/2006/relationships/image" Target="../media/image881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81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df"/><Relationship Id="rId4" Type="http://schemas.openxmlformats.org/officeDocument/2006/relationships/image" Target="../media/image1731.png"/><Relationship Id="rId5" Type="http://schemas.openxmlformats.org/officeDocument/2006/relationships/image" Target="../media/image165.pdf"/><Relationship Id="rId6" Type="http://schemas.openxmlformats.org/officeDocument/2006/relationships/image" Target="../media/image1751.png"/><Relationship Id="rId7" Type="http://schemas.openxmlformats.org/officeDocument/2006/relationships/image" Target="../media/image166.pdf"/><Relationship Id="rId8" Type="http://schemas.openxmlformats.org/officeDocument/2006/relationships/image" Target="../media/image17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7" Type="http://schemas.openxmlformats.org/officeDocument/2006/relationships/image" Target="../media/image178.png"/><Relationship Id="rId8" Type="http://schemas.openxmlformats.org/officeDocument/2006/relationships/image" Target="../media/image179.png"/><Relationship Id="rId9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eg"/><Relationship Id="rId3" Type="http://schemas.openxmlformats.org/officeDocument/2006/relationships/image" Target="../media/image18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df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df"/><Relationship Id="rId3" Type="http://schemas.openxmlformats.org/officeDocument/2006/relationships/image" Target="../media/image21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 dirty="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8597" name="Text Box 5"/>
          <p:cNvSpPr txBox="1">
            <a:spLocks noChangeArrowheads="1"/>
          </p:cNvSpPr>
          <p:nvPr/>
        </p:nvSpPr>
        <p:spPr bwMode="auto">
          <a:xfrm>
            <a:off x="0" y="878919"/>
            <a:ext cx="91440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Searches for Exotica @ the LHC</a:t>
            </a:r>
            <a:endParaRPr lang="en-GB" sz="44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  <a:p>
            <a:pPr eaLnBrk="0" hangingPunct="0">
              <a:defRPr/>
            </a:pPr>
            <a:r>
              <a:rPr lang="en-GB" sz="4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</a:t>
            </a:r>
            <a:endParaRPr lang="en-GB" sz="40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         </a:t>
            </a:r>
            <a:r>
              <a:rPr lang="en-GB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3851" y="2996386"/>
            <a:ext cx="408046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Albert De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Roeck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CERN, Geneva,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Switzerland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Antwerp University Belgium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Davis University USA</a:t>
            </a:r>
          </a:p>
          <a:p>
            <a:pPr eaLnBrk="0" hangingPunct="0">
              <a:defRPr/>
            </a:pPr>
            <a:endParaRPr lang="en-US" sz="24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September  20  2012</a:t>
            </a:r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Image 11" descr="Screen shot 2012-09-19 at 11.32.2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5181600"/>
            <a:ext cx="2590800" cy="1609567"/>
          </a:xfrm>
          <a:prstGeom prst="rect">
            <a:avLst/>
          </a:prstGeom>
        </p:spPr>
      </p:pic>
      <p:pic>
        <p:nvPicPr>
          <p:cNvPr id="13" name="Image 12" descr="Screen shot 2012-09-19 at 11.32.5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760004"/>
            <a:ext cx="5181600" cy="86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001000" cy="904875"/>
          </a:xfrm>
        </p:spPr>
        <p:txBody>
          <a:bodyPr/>
          <a:lstStyle/>
          <a:p>
            <a:r>
              <a:rPr lang="en-GB" dirty="0" smtClean="0"/>
              <a:t>LHC BSM Hunting Detectors</a:t>
            </a:r>
            <a:endParaRPr lang="en-GB" dirty="0"/>
          </a:p>
        </p:txBody>
      </p:sp>
      <p:pic>
        <p:nvPicPr>
          <p:cNvPr id="5" name="Espace réservé du contenu 4" descr="Screen shot 2012-07-11 at 3.03.5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0"/>
            <a:ext cx="4999508" cy="31242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Image 5" descr="Screen shot 2012-09-05 at 8.18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3713375"/>
            <a:ext cx="4724400" cy="30684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34000" y="1676400"/>
            <a:ext cx="3275256" cy="49244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600" dirty="0" smtClean="0">
                <a:solidFill>
                  <a:srgbClr val="0000FF"/>
                </a:solidFill>
              </a:rPr>
              <a:t>The CMS Experiment</a:t>
            </a:r>
            <a:endParaRPr lang="en-GB" sz="26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22640" y="4689157"/>
            <a:ext cx="3544560" cy="49244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600" dirty="0" smtClean="0">
                <a:solidFill>
                  <a:srgbClr val="0000FF"/>
                </a:solidFill>
              </a:rPr>
              <a:t>The ATLAS Experiment</a:t>
            </a:r>
            <a:endParaRPr lang="en-GB" sz="2600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1000" y="6096000"/>
            <a:ext cx="3266105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Also </a:t>
            </a:r>
            <a:r>
              <a:rPr lang="en-GB" dirty="0" err="1" smtClean="0">
                <a:solidFill>
                  <a:srgbClr val="FF0000"/>
                </a:solidFill>
              </a:rPr>
              <a:t>LHCb</a:t>
            </a:r>
            <a:r>
              <a:rPr lang="en-GB" dirty="0" smtClean="0">
                <a:solidFill>
                  <a:srgbClr val="FF0000"/>
                </a:solidFill>
              </a:rPr>
              <a:t> via </a:t>
            </a:r>
            <a:r>
              <a:rPr lang="en-GB" dirty="0" err="1" smtClean="0">
                <a:solidFill>
                  <a:srgbClr val="FF0000"/>
                </a:solidFill>
              </a:rPr>
              <a:t>eg</a:t>
            </a:r>
            <a:r>
              <a:rPr lang="en-GB" dirty="0" smtClean="0">
                <a:solidFill>
                  <a:srgbClr val="FF0000"/>
                </a:solidFill>
              </a:rPr>
              <a:t> B</a:t>
            </a:r>
            <a:r>
              <a:rPr lang="en-GB" baseline="-25000" dirty="0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-&gt; </a:t>
            </a:r>
            <a:r>
              <a:rPr lang="en-GB" dirty="0" err="1" smtClean="0">
                <a:solidFill>
                  <a:srgbClr val="FF0000"/>
                </a:solidFill>
              </a:rPr>
              <a:t>μμ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Not discussed here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01351" y="3105090"/>
            <a:ext cx="401884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Examples from these experiments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sz="3200" dirty="0" err="1" smtClean="0">
                <a:latin typeface="Arial" charset="0"/>
              </a:rPr>
              <a:t>MoEDAL</a:t>
            </a:r>
            <a:r>
              <a:rPr lang="en-US" sz="3200" dirty="0" smtClean="0">
                <a:latin typeface="Arial" charset="0"/>
              </a:rPr>
              <a:t>: </a:t>
            </a:r>
            <a:r>
              <a:rPr lang="en-US" sz="2600" dirty="0" smtClean="0">
                <a:latin typeface="Arial" charset="0"/>
              </a:rPr>
              <a:t>Monopole </a:t>
            </a:r>
            <a:r>
              <a:rPr lang="en-US" sz="2600" dirty="0">
                <a:latin typeface="Arial" charset="0"/>
              </a:rPr>
              <a:t>and Exotics Detector at the LHC</a:t>
            </a:r>
          </a:p>
        </p:txBody>
      </p:sp>
      <p:pic>
        <p:nvPicPr>
          <p:cNvPr id="39939" name="Picture 4" descr="Picture 23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062" y="4419600"/>
            <a:ext cx="320919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 descr="Picture 23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723" y="2590801"/>
            <a:ext cx="260252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9" descr="moedal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7077" y="1447801"/>
            <a:ext cx="3024554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2954215" y="3352801"/>
            <a:ext cx="2052164" cy="70788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Direct Monopole</a:t>
            </a:r>
          </a:p>
          <a:p>
            <a:r>
              <a:rPr lang="en-US">
                <a:latin typeface="Arial" charset="0"/>
              </a:rPr>
              <a:t> production</a:t>
            </a:r>
          </a:p>
        </p:txBody>
      </p:sp>
      <p:pic>
        <p:nvPicPr>
          <p:cNvPr id="39943" name="Picture 11" descr="moedal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7416" y="3733800"/>
            <a:ext cx="2681654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4994031" y="5715001"/>
            <a:ext cx="4138573" cy="707886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Remove the sheets after some </a:t>
            </a:r>
          </a:p>
          <a:p>
            <a:r>
              <a:rPr lang="en-US">
                <a:latin typeface="Arial" charset="0"/>
              </a:rPr>
              <a:t>running time and inspect for ‘holes’</a:t>
            </a: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211016" y="1422400"/>
            <a:ext cx="5444394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Heavy particles which carry “magnetic charge”</a:t>
            </a: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Could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eg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explain why particles have “integer </a:t>
            </a: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electric charge”</a:t>
            </a:r>
          </a:p>
        </p:txBody>
      </p:sp>
      <p:pic>
        <p:nvPicPr>
          <p:cNvPr id="10" name="Image 9" descr="Screen shot 2012-09-19 at 12.39.5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1143000"/>
            <a:ext cx="3392194" cy="25831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6963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18A26DE4-54C6-B044-A535-FD4C9200FEE4}" type="slidenum">
              <a:rPr lang="fr-CH" smtClean="0"/>
              <a:pPr/>
              <a:t>11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69638" name="Picture 4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5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0" name="Rectangle 6"/>
          <p:cNvSpPr>
            <a:spLocks noChangeArrowheads="1"/>
          </p:cNvSpPr>
          <p:nvPr/>
        </p:nvSpPr>
        <p:spPr bwMode="auto">
          <a:xfrm>
            <a:off x="1055077" y="228600"/>
            <a:ext cx="7244862" cy="762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/>
              <a:t> </a:t>
            </a:r>
            <a:r>
              <a:rPr lang="en-US" sz="4000" b="1" dirty="0">
                <a:solidFill>
                  <a:srgbClr val="0000FF"/>
                </a:solidFill>
                <a:latin typeface="Arial" charset="0"/>
              </a:rPr>
              <a:t>Extra Space Dimensions</a:t>
            </a:r>
          </a:p>
        </p:txBody>
      </p:sp>
      <p:pic>
        <p:nvPicPr>
          <p:cNvPr id="2853896" name="Picture 8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677" y="3105150"/>
            <a:ext cx="2782766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3897" name="Picture 9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094892" y="2819400"/>
            <a:ext cx="3165231" cy="3308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2853898" name="Text Box 10"/>
          <p:cNvSpPr txBox="1">
            <a:spLocks noChangeArrowheads="1"/>
          </p:cNvSpPr>
          <p:nvPr/>
        </p:nvSpPr>
        <p:spPr bwMode="auto">
          <a:xfrm>
            <a:off x="1063869" y="6324600"/>
            <a:ext cx="4991270" cy="461665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CC0000"/>
                </a:solidFill>
                <a:latin typeface="Arial" charset="0"/>
              </a:rPr>
              <a:t>The Gravity force  becomes strong!</a:t>
            </a:r>
          </a:p>
        </p:txBody>
      </p:sp>
      <p:pic>
        <p:nvPicPr>
          <p:cNvPr id="2853899" name="Picture 11" descr="Plan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2492" y="3267076"/>
            <a:ext cx="2602523" cy="237172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sp>
        <p:nvSpPr>
          <p:cNvPr id="2853900" name="AutoShape 12"/>
          <p:cNvSpPr>
            <a:spLocks noChangeArrowheads="1"/>
          </p:cNvSpPr>
          <p:nvPr/>
        </p:nvSpPr>
        <p:spPr bwMode="auto">
          <a:xfrm>
            <a:off x="6062296" y="4314826"/>
            <a:ext cx="690196" cy="485775"/>
          </a:xfrm>
          <a:prstGeom prst="rightArrow">
            <a:avLst>
              <a:gd name="adj1" fmla="val 50000"/>
              <a:gd name="adj2" fmla="val 38480"/>
            </a:avLst>
          </a:prstGeom>
          <a:solidFill>
            <a:srgbClr val="FFFF66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1" name="Rectangle 13"/>
          <p:cNvSpPr>
            <a:spLocks noChangeArrowheads="1"/>
          </p:cNvSpPr>
          <p:nvPr/>
        </p:nvSpPr>
        <p:spPr bwMode="auto">
          <a:xfrm>
            <a:off x="3094892" y="20574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2" name="Rectangle 14"/>
          <p:cNvSpPr>
            <a:spLocks noChangeArrowheads="1"/>
          </p:cNvSpPr>
          <p:nvPr/>
        </p:nvSpPr>
        <p:spPr bwMode="auto">
          <a:xfrm>
            <a:off x="3094892" y="36576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9648" name="Picture 15" descr="bh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80492" y="1862138"/>
            <a:ext cx="302455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16" descr="bh4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9108" y="1863726"/>
            <a:ext cx="344658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50" name="Text Box 17"/>
          <p:cNvSpPr txBox="1">
            <a:spLocks noChangeArrowheads="1"/>
          </p:cNvSpPr>
          <p:nvPr/>
        </p:nvSpPr>
        <p:spPr bwMode="auto">
          <a:xfrm>
            <a:off x="140677" y="1873250"/>
            <a:ext cx="2032002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Arial" charset="0"/>
              </a:rPr>
              <a:t>Problem:</a:t>
            </a:r>
          </a:p>
        </p:txBody>
      </p:sp>
      <p:sp>
        <p:nvSpPr>
          <p:cNvPr id="69651" name="AutoShape 18"/>
          <p:cNvSpPr>
            <a:spLocks noChangeArrowheads="1"/>
          </p:cNvSpPr>
          <p:nvPr/>
        </p:nvSpPr>
        <p:spPr bwMode="auto">
          <a:xfrm>
            <a:off x="5209443" y="2028826"/>
            <a:ext cx="839665" cy="794802"/>
          </a:xfrm>
          <a:prstGeom prst="leftRightArrow">
            <a:avLst>
              <a:gd name="adj1" fmla="val 50000"/>
              <a:gd name="adj2" fmla="val 37451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5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53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53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5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3898" grpId="0" animBg="1"/>
      <p:bldP spid="2853900" grpId="0" animBg="1"/>
      <p:bldP spid="2853901" grpId="0" animBg="1"/>
      <p:bldP spid="28539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>
              <a:latin typeface="Arial" charset="0"/>
            </a:endParaRPr>
          </a:p>
        </p:txBody>
      </p:sp>
      <p:pic>
        <p:nvPicPr>
          <p:cNvPr id="134148" name="Picture 4" descr="Picture 32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6931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9" name="Text Box 6"/>
          <p:cNvSpPr txBox="1">
            <a:spLocks noChangeArrowheads="1"/>
          </p:cNvSpPr>
          <p:nvPr/>
        </p:nvSpPr>
        <p:spPr bwMode="auto">
          <a:xfrm>
            <a:off x="3713285" y="969963"/>
            <a:ext cx="2898249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Planck scale (M</a:t>
            </a:r>
            <a:r>
              <a:rPr lang="en-US" baseline="-25000">
                <a:solidFill>
                  <a:schemeClr val="tx2"/>
                </a:solidFill>
              </a:rPr>
              <a:t>D</a:t>
            </a:r>
            <a:r>
              <a:rPr lang="en-US">
                <a:solidFill>
                  <a:schemeClr val="tx2"/>
                </a:solidFill>
              </a:rPr>
              <a:t>) ~ TeV</a:t>
            </a:r>
          </a:p>
        </p:txBody>
      </p:sp>
      <p:sp>
        <p:nvSpPr>
          <p:cNvPr id="134150" name="Text Box 7"/>
          <p:cNvSpPr txBox="1">
            <a:spLocks noChangeArrowheads="1"/>
          </p:cNvSpPr>
          <p:nvPr/>
        </p:nvSpPr>
        <p:spPr bwMode="auto">
          <a:xfrm>
            <a:off x="4135316" y="4246563"/>
            <a:ext cx="2031023" cy="4000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  </a:t>
            </a:r>
            <a:r>
              <a:rPr lang="en-US">
                <a:solidFill>
                  <a:schemeClr val="tx2"/>
                </a:solidFill>
              </a:rPr>
              <a:t>look-like SUSY</a:t>
            </a:r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6324600" y="1905000"/>
            <a:ext cx="685800" cy="4000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ADD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343400" y="2743200"/>
            <a:ext cx="486508" cy="4000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00801" y="5334000"/>
            <a:ext cx="671146" cy="40005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UED</a:t>
            </a:r>
          </a:p>
        </p:txBody>
      </p:sp>
      <p:sp>
        <p:nvSpPr>
          <p:cNvPr id="134154" name="ZoneTexte 11"/>
          <p:cNvSpPr txBox="1">
            <a:spLocks noChangeArrowheads="1"/>
          </p:cNvSpPr>
          <p:nvPr/>
        </p:nvSpPr>
        <p:spPr bwMode="auto">
          <a:xfrm>
            <a:off x="4191000" y="2286000"/>
            <a:ext cx="31064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000FF"/>
                </a:solidFill>
              </a:rPr>
              <a:t>Arkani-Hamed Dimopoulos Dvali</a:t>
            </a:r>
          </a:p>
        </p:txBody>
      </p:sp>
      <p:sp>
        <p:nvSpPr>
          <p:cNvPr id="134155" name="ZoneTexte 12"/>
          <p:cNvSpPr txBox="1">
            <a:spLocks noChangeArrowheads="1"/>
          </p:cNvSpPr>
          <p:nvPr/>
        </p:nvSpPr>
        <p:spPr bwMode="auto">
          <a:xfrm>
            <a:off x="5029200" y="2819400"/>
            <a:ext cx="17291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000FF"/>
                </a:solidFill>
              </a:rPr>
              <a:t>Randall Sundrum</a:t>
            </a:r>
          </a:p>
        </p:txBody>
      </p:sp>
      <p:sp>
        <p:nvSpPr>
          <p:cNvPr id="134156" name="ZoneTexte 13"/>
          <p:cNvSpPr txBox="1">
            <a:spLocks noChangeArrowheads="1"/>
          </p:cNvSpPr>
          <p:nvPr/>
        </p:nvSpPr>
        <p:spPr bwMode="auto">
          <a:xfrm>
            <a:off x="5896708" y="5638800"/>
            <a:ext cx="263769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000FF"/>
                </a:solidFill>
              </a:rPr>
              <a:t>Universal Extra Dimensions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7373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Large Extra Dimensions</a:t>
            </a:r>
            <a:endParaRPr lang="en-US" dirty="0"/>
          </a:p>
        </p:txBody>
      </p:sp>
      <p:pic>
        <p:nvPicPr>
          <p:cNvPr id="73734" name="Picture 1028" descr="Picture 31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838200"/>
            <a:ext cx="829214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a dat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46831" cy="514350"/>
          </a:xfrm>
        </p:spPr>
        <p:txBody>
          <a:bodyPr/>
          <a:lstStyle/>
          <a:p>
            <a:pPr eaLnBrk="1" hangingPunct="1"/>
            <a:r>
              <a:rPr lang="en-US" sz="3200" dirty="0"/>
              <a:t>Large Extra Dimension Signatures at LHC</a:t>
            </a:r>
          </a:p>
        </p:txBody>
      </p:sp>
      <p:pic>
        <p:nvPicPr>
          <p:cNvPr id="81925" name="Picture 3" descr="bh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061" y="2362200"/>
            <a:ext cx="724486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4" descr="bh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50" y="762000"/>
            <a:ext cx="14287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Text Box 5"/>
          <p:cNvSpPr txBox="1">
            <a:spLocks noChangeArrowheads="1"/>
          </p:cNvSpPr>
          <p:nvPr/>
        </p:nvSpPr>
        <p:spPr bwMode="auto">
          <a:xfrm>
            <a:off x="140677" y="762001"/>
            <a:ext cx="5533060" cy="1015663"/>
          </a:xfrm>
          <a:prstGeom prst="rect">
            <a:avLst/>
          </a:prstGeom>
          <a:solidFill>
            <a:schemeClr val="accent3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 Particles in compact extra dimensions (2</a:t>
            </a:r>
            <a:r>
              <a:rPr lang="en-US" b="1" dirty="0">
                <a:solidFill>
                  <a:srgbClr val="000099"/>
                </a:solidFill>
                <a:sym typeface="Symbol" charset="2"/>
              </a:rPr>
              <a:t></a:t>
            </a:r>
            <a:r>
              <a:rPr lang="en-US" dirty="0">
                <a:solidFill>
                  <a:srgbClr val="000099"/>
                </a:solidFill>
                <a:sym typeface="Symbol" charset="2"/>
              </a:rPr>
              <a:t>R)</a:t>
            </a:r>
          </a:p>
          <a:p>
            <a:r>
              <a:rPr lang="en-US" dirty="0">
                <a:solidFill>
                  <a:srgbClr val="000099"/>
                </a:solidFill>
                <a:sym typeface="Symbol" charset="2"/>
              </a:rPr>
              <a:t>  </a:t>
            </a:r>
            <a:r>
              <a:rPr lang="en-US" dirty="0" err="1">
                <a:solidFill>
                  <a:srgbClr val="000099"/>
                </a:solidFill>
                <a:sym typeface="Symbol" charset="2"/>
              </a:rPr>
              <a:t>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Towers of momentum </a:t>
            </a:r>
            <a:r>
              <a:rPr lang="en-US" dirty="0" err="1">
                <a:solidFill>
                  <a:srgbClr val="FF0000"/>
                </a:solidFill>
              </a:rPr>
              <a:t>eigenstates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Eg</a:t>
            </a:r>
            <a:r>
              <a:rPr lang="en-US" dirty="0">
                <a:solidFill>
                  <a:srgbClr val="000099"/>
                </a:solidFill>
              </a:rPr>
              <a:t>. graviton excitations (</a:t>
            </a:r>
            <a:r>
              <a:rPr lang="en-US" dirty="0" err="1">
                <a:solidFill>
                  <a:srgbClr val="000099"/>
                </a:solidFill>
                <a:sym typeface="Symbol" charset="2"/>
              </a:rPr>
              <a:t>m</a:t>
            </a:r>
            <a:r>
              <a:rPr lang="en-US" dirty="0">
                <a:solidFill>
                  <a:srgbClr val="000099"/>
                </a:solidFill>
                <a:sym typeface="Symbol" charset="2"/>
              </a:rPr>
              <a:t>=</a:t>
            </a:r>
            <a:r>
              <a:rPr lang="en-US" dirty="0">
                <a:solidFill>
                  <a:srgbClr val="000099"/>
                </a:solidFill>
              </a:rPr>
              <a:t>400 </a:t>
            </a:r>
            <a:r>
              <a:rPr lang="en-US" dirty="0" err="1">
                <a:solidFill>
                  <a:srgbClr val="000099"/>
                </a:solidFill>
              </a:rPr>
              <a:t>eV</a:t>
            </a:r>
            <a:r>
              <a:rPr lang="en-US" dirty="0">
                <a:solidFill>
                  <a:srgbClr val="000099"/>
                </a:solidFill>
              </a:rPr>
              <a:t> for </a:t>
            </a:r>
            <a:r>
              <a:rPr lang="en-US" dirty="0" err="1">
                <a:solidFill>
                  <a:srgbClr val="000099"/>
                </a:solidFill>
                <a:sym typeface="Symbol" charset="2"/>
              </a:rPr>
              <a:t></a:t>
            </a:r>
            <a:r>
              <a:rPr lang="en-US" dirty="0">
                <a:solidFill>
                  <a:srgbClr val="000099"/>
                </a:solidFill>
                <a:sym typeface="Symbol" charset="2"/>
              </a:rPr>
              <a:t> =3)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81928" name="Picture 6" descr="bh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7077" y="1219201"/>
            <a:ext cx="218782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9" name="Text Box 7"/>
          <p:cNvSpPr txBox="1">
            <a:spLocks noChangeArrowheads="1"/>
          </p:cNvSpPr>
          <p:nvPr/>
        </p:nvSpPr>
        <p:spPr bwMode="auto">
          <a:xfrm>
            <a:off x="844062" y="1981201"/>
            <a:ext cx="6627986" cy="400110"/>
          </a:xfrm>
          <a:prstGeom prst="rect">
            <a:avLst/>
          </a:prstGeom>
          <a:solidFill>
            <a:schemeClr val="accent3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9"/>
                </a:solidFill>
                <a:sym typeface="Symbol" charset="2"/>
              </a:rPr>
              <a:t></a:t>
            </a:r>
            <a:r>
              <a:rPr lang="en-US">
                <a:solidFill>
                  <a:srgbClr val="000099"/>
                </a:solidFill>
              </a:rPr>
              <a:t> Strong increase of graviton exchange at high energies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52400" y="838200"/>
            <a:ext cx="5518909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Mono-jet</a:t>
            </a:r>
            <a:r>
              <a:rPr lang="fr-FR" sz="2400" dirty="0" smtClean="0">
                <a:solidFill>
                  <a:srgbClr val="0000FF"/>
                </a:solidFill>
              </a:rPr>
              <a:t> final state +</a:t>
            </a:r>
            <a:r>
              <a:rPr lang="fr-FR" sz="2400" dirty="0" err="1" smtClean="0">
                <a:solidFill>
                  <a:srgbClr val="0000FF"/>
                </a:solidFill>
              </a:rPr>
              <a:t>Missing</a:t>
            </a:r>
            <a:r>
              <a:rPr lang="fr-FR" sz="2400" dirty="0" smtClean="0">
                <a:solidFill>
                  <a:srgbClr val="0000FF"/>
                </a:solidFill>
              </a:rPr>
              <a:t> E</a:t>
            </a:r>
            <a:r>
              <a:rPr lang="fr-FR" sz="2400" baseline="-25000" dirty="0" smtClean="0">
                <a:solidFill>
                  <a:srgbClr val="0000FF"/>
                </a:solidFill>
              </a:rPr>
              <a:t>T</a:t>
            </a:r>
            <a:r>
              <a:rPr lang="fr-FR" sz="2400" dirty="0" smtClean="0">
                <a:solidFill>
                  <a:srgbClr val="0000FF"/>
                </a:solidFill>
              </a:rPr>
              <a:t> (ADD)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904875"/>
          </a:xfrm>
        </p:spPr>
        <p:txBody>
          <a:bodyPr/>
          <a:lstStyle/>
          <a:p>
            <a:r>
              <a:rPr lang="fr-FR" dirty="0" err="1" smtClean="0"/>
              <a:t>Search</a:t>
            </a:r>
            <a:r>
              <a:rPr lang="fr-FR" dirty="0" smtClean="0"/>
              <a:t> for Large Extra Dimensions</a:t>
            </a:r>
            <a:endParaRPr lang="fr-FR" dirty="0"/>
          </a:p>
        </p:txBody>
      </p:sp>
      <p:pic>
        <p:nvPicPr>
          <p:cNvPr id="12" name="Image 11" descr="Screen shot 2011-07-27 at 10.06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2438400" cy="203938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337151" y="3620869"/>
            <a:ext cx="37588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Lower limit on the Planck Scale </a:t>
            </a:r>
          </a:p>
          <a:p>
            <a:r>
              <a:rPr lang="en-GB" sz="1800" dirty="0" smtClean="0">
                <a:solidFill>
                  <a:srgbClr val="0000FF"/>
                </a:solidFill>
              </a:rPr>
              <a:t>versus number of extra dimensions 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276600" y="2304872"/>
            <a:ext cx="2326278" cy="1200328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Limits on M</a:t>
            </a:r>
            <a:r>
              <a:rPr lang="en-GB" sz="2400" baseline="-25000" dirty="0" smtClean="0">
                <a:solidFill>
                  <a:srgbClr val="FF0000"/>
                </a:solidFill>
              </a:rPr>
              <a:t>D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between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2.5 and 4.5 </a:t>
            </a:r>
            <a:r>
              <a:rPr lang="en-GB" sz="2400" dirty="0" err="1" smtClean="0">
                <a:solidFill>
                  <a:srgbClr val="FF0000"/>
                </a:solidFill>
              </a:rPr>
              <a:t>TeV</a:t>
            </a:r>
            <a:endParaRPr lang="en-GB" sz="2400" dirty="0" smtClean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04800" y="1828800"/>
            <a:ext cx="6858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456794" y="1425714"/>
            <a:ext cx="2105806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jet &gt; 110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MET &gt; 200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81000" y="3928646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CMS-EXO-11-059</a:t>
            </a:r>
          </a:p>
          <a:p>
            <a:endParaRPr lang="en-GB" sz="1600" dirty="0"/>
          </a:p>
        </p:txBody>
      </p:sp>
      <p:pic>
        <p:nvPicPr>
          <p:cNvPr id="15" name="Espace réservé du contenu 4" descr="Screen shot 2012-05-15 at 11.29.19 AM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5462" y="914400"/>
            <a:ext cx="2928538" cy="2819400"/>
          </a:xfrm>
        </p:spPr>
      </p:pic>
      <p:pic>
        <p:nvPicPr>
          <p:cNvPr id="17" name="Image 16" descr="Screen shot 2012-05-15 at 11.31.5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4206050"/>
            <a:ext cx="2743200" cy="2651950"/>
          </a:xfrm>
          <a:prstGeom prst="rect">
            <a:avLst/>
          </a:prstGeom>
        </p:spPr>
      </p:pic>
      <p:pic>
        <p:nvPicPr>
          <p:cNvPr id="18" name="Image 17" descr="Screen shot 2012-05-15 at 11.30.4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91000"/>
            <a:ext cx="2764924" cy="2667000"/>
          </a:xfrm>
          <a:prstGeom prst="rect">
            <a:avLst/>
          </a:prstGeom>
        </p:spPr>
      </p:pic>
      <p:pic>
        <p:nvPicPr>
          <p:cNvPr id="20" name="Image 19" descr="Screen shot 2012-05-17 at 3.47.44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267200"/>
            <a:ext cx="3733206" cy="23749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705600" y="4419600"/>
            <a:ext cx="599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1fb</a:t>
            </a:r>
            <a:r>
              <a:rPr lang="en-GB" sz="1600" baseline="30000" dirty="0" smtClean="0"/>
              <a:t>-1</a:t>
            </a:r>
            <a:endParaRPr lang="en-GB" sz="1600" baseline="30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400800" y="3962400"/>
            <a:ext cx="228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ATLAS-CONF-2011-096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763000" cy="904875"/>
          </a:xfrm>
        </p:spPr>
        <p:txBody>
          <a:bodyPr/>
          <a:lstStyle/>
          <a:p>
            <a:r>
              <a:rPr lang="en-GB" dirty="0" smtClean="0"/>
              <a:t>A High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Mono-jet event</a:t>
            </a:r>
            <a:endParaRPr lang="en-GB" dirty="0"/>
          </a:p>
        </p:txBody>
      </p:sp>
      <p:pic>
        <p:nvPicPr>
          <p:cNvPr id="5" name="Espace réservé du contenu 4" descr="Screen shot 2011-07-25 at 6.10.5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990600"/>
            <a:ext cx="7580463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4.2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149" y="914400"/>
            <a:ext cx="9156149" cy="581839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Search for Large Extra Dimensions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4.40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914400"/>
            <a:ext cx="8382000" cy="5683358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Search for Large Extra Dimensions</a:t>
            </a:r>
            <a:endParaRPr lang="en-GB" dirty="0">
              <a:effectLst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4800600"/>
            <a:ext cx="5867400" cy="17526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32984" cy="514350"/>
          </a:xfrm>
        </p:spPr>
        <p:txBody>
          <a:bodyPr/>
          <a:lstStyle/>
          <a:p>
            <a:pPr eaLnBrk="1" hangingPunct="1"/>
            <a:r>
              <a:rPr lang="en-US" sz="3200" dirty="0"/>
              <a:t>Physics case for new High Energy Machines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211016" y="2052221"/>
            <a:ext cx="6695989" cy="4139595"/>
          </a:xfrm>
          <a:prstGeom prst="rect">
            <a:avLst/>
          </a:prstGeom>
          <a:solidFill>
            <a:schemeClr val="accent5"/>
          </a:solidFill>
          <a:ln w="508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00" dirty="0">
                <a:solidFill>
                  <a:srgbClr val="000099"/>
                </a:solidFill>
              </a:rPr>
              <a:t>Reminder: </a:t>
            </a:r>
            <a:r>
              <a:rPr lang="en-US" sz="1900" dirty="0">
                <a:solidFill>
                  <a:srgbClr val="CC0000"/>
                </a:solidFill>
              </a:rPr>
              <a:t>The Standard Model</a:t>
            </a:r>
            <a:r>
              <a:rPr lang="en-US" sz="1900" dirty="0">
                <a:solidFill>
                  <a:srgbClr val="000099"/>
                </a:solidFill>
              </a:rPr>
              <a:t>  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tells us </a:t>
            </a:r>
            <a:r>
              <a:rPr lang="en-US" sz="1900" dirty="0">
                <a:solidFill>
                  <a:srgbClr val="CC0000"/>
                </a:solidFill>
              </a:rPr>
              <a:t>how</a:t>
            </a:r>
            <a:r>
              <a:rPr lang="en-US" sz="1900" dirty="0">
                <a:solidFill>
                  <a:srgbClr val="000099"/>
                </a:solidFill>
              </a:rPr>
              <a:t> but not </a:t>
            </a:r>
            <a:r>
              <a:rPr lang="en-US" sz="1900" dirty="0">
                <a:solidFill>
                  <a:srgbClr val="CC0000"/>
                </a:solidFill>
              </a:rPr>
              <a:t>why </a:t>
            </a:r>
            <a:endParaRPr lang="en-US" sz="19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   3 </a:t>
            </a:r>
            <a:r>
              <a:rPr lang="en-US" sz="1900" dirty="0" err="1">
                <a:solidFill>
                  <a:srgbClr val="000099"/>
                </a:solidFill>
              </a:rPr>
              <a:t>flavour</a:t>
            </a:r>
            <a:r>
              <a:rPr lang="en-US" sz="1900" dirty="0">
                <a:solidFill>
                  <a:srgbClr val="000099"/>
                </a:solidFill>
              </a:rPr>
              <a:t> families? Mass spectra? Hierarchy?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needs fine tuning of parameters to level of 10</a:t>
            </a:r>
            <a:r>
              <a:rPr lang="en-US" sz="1900" b="1" baseline="30000" dirty="0">
                <a:solidFill>
                  <a:srgbClr val="000099"/>
                </a:solidFill>
              </a:rPr>
              <a:t>-30 </a:t>
            </a:r>
            <a:r>
              <a:rPr lang="en-US" sz="1900" dirty="0">
                <a:solidFill>
                  <a:srgbClr val="000099"/>
                </a:solidFill>
              </a:rPr>
              <a:t>!</a:t>
            </a:r>
            <a:endParaRPr lang="en-US" sz="1900" b="1" baseline="300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has no connection with gravity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no unification of the forces at high energy</a:t>
            </a:r>
          </a:p>
          <a:p>
            <a:r>
              <a:rPr lang="en-US" sz="1900" dirty="0" smtClean="0">
                <a:solidFill>
                  <a:srgbClr val="000099"/>
                </a:solidFill>
              </a:rPr>
              <a:t> </a:t>
            </a:r>
          </a:p>
          <a:p>
            <a:endParaRPr lang="en-US" sz="1900" dirty="0" smtClean="0">
              <a:solidFill>
                <a:srgbClr val="000099"/>
              </a:solidFill>
            </a:endParaRPr>
          </a:p>
          <a:p>
            <a:endParaRPr lang="en-US" sz="1900" dirty="0" smtClean="0">
              <a:solidFill>
                <a:srgbClr val="000099"/>
              </a:solidFill>
            </a:endParaRPr>
          </a:p>
          <a:p>
            <a:r>
              <a:rPr lang="en-US" sz="1900" dirty="0" smtClean="0">
                <a:solidFill>
                  <a:srgbClr val="000099"/>
                </a:solidFill>
              </a:rPr>
              <a:t>  - </a:t>
            </a:r>
            <a:r>
              <a:rPr lang="en-US" sz="1900" dirty="0" err="1">
                <a:solidFill>
                  <a:srgbClr val="CC0000"/>
                </a:solidFill>
              </a:rPr>
              <a:t>Supersymmetry</a:t>
            </a:r>
            <a:endParaRPr lang="en-US" sz="1900" dirty="0">
              <a:solidFill>
                <a:srgbClr val="CC0000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</a:t>
            </a:r>
            <a:r>
              <a:rPr lang="en-US" sz="1900" dirty="0">
                <a:solidFill>
                  <a:srgbClr val="CC0000"/>
                </a:solidFill>
              </a:rPr>
              <a:t>Extra space dimensions</a:t>
            </a:r>
            <a:endParaRPr lang="en-US" sz="1900" dirty="0" smtClean="0">
              <a:solidFill>
                <a:srgbClr val="CC0000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Many other </a:t>
            </a:r>
            <a:r>
              <a:rPr lang="en-US" sz="1800" dirty="0">
                <a:solidFill>
                  <a:srgbClr val="0000FF"/>
                </a:solidFill>
              </a:rPr>
              <a:t>ideas:</a:t>
            </a:r>
            <a:r>
              <a:rPr lang="en-US" sz="1800" dirty="0" smtClean="0">
                <a:solidFill>
                  <a:srgbClr val="0000FF"/>
                </a:solidFill>
              </a:rPr>
              <a:t> More symmetry and gauge bosons,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L-R symmetry, quark </a:t>
            </a:r>
            <a:r>
              <a:rPr lang="en-US" sz="1800" dirty="0">
                <a:solidFill>
                  <a:srgbClr val="0000FF"/>
                </a:solidFill>
              </a:rPr>
              <a:t>&amp;</a:t>
            </a:r>
            <a:r>
              <a:rPr lang="en-US" sz="1800" dirty="0" smtClean="0">
                <a:solidFill>
                  <a:srgbClr val="0000FF"/>
                </a:solidFill>
              </a:rPr>
              <a:t> lepton </a:t>
            </a:r>
            <a:r>
              <a:rPr lang="en-US" sz="1800" dirty="0">
                <a:solidFill>
                  <a:srgbClr val="0000FF"/>
                </a:solidFill>
              </a:rPr>
              <a:t>substructure</a:t>
            </a:r>
            <a:r>
              <a:rPr lang="en-US" sz="1800" dirty="0" smtClean="0">
                <a:solidFill>
                  <a:srgbClr val="0000FF"/>
                </a:solidFill>
              </a:rPr>
              <a:t>, Little </a:t>
            </a:r>
            <a:r>
              <a:rPr lang="en-US" sz="1800" dirty="0">
                <a:solidFill>
                  <a:srgbClr val="0000FF"/>
                </a:solidFill>
              </a:rPr>
              <a:t>Higgs models,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Technicolor, Hidden Valleys, 4</a:t>
            </a:r>
            <a:r>
              <a:rPr lang="en-US" sz="1800" baseline="30000" dirty="0" smtClean="0">
                <a:solidFill>
                  <a:srgbClr val="0000FF"/>
                </a:solidFill>
              </a:rPr>
              <a:t>th</a:t>
            </a:r>
            <a:r>
              <a:rPr lang="en-US" sz="1800" dirty="0" smtClean="0">
                <a:solidFill>
                  <a:srgbClr val="0000FF"/>
                </a:solidFill>
              </a:rPr>
              <a:t> generation…</a:t>
            </a:r>
          </a:p>
          <a:p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4487008" y="3140076"/>
            <a:ext cx="184666" cy="5847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b="1"/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844061" y="1001524"/>
            <a:ext cx="8159262" cy="446276"/>
          </a:xfrm>
          <a:prstGeom prst="rect">
            <a:avLst/>
          </a:prstGeom>
          <a:solidFill>
            <a:srgbClr val="FFFF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CC0000"/>
                </a:solidFill>
              </a:rPr>
              <a:t>Understand the mechanism Electroweak Symmetry Breaking</a:t>
            </a:r>
            <a:endParaRPr lang="en-US" sz="2300" dirty="0">
              <a:solidFill>
                <a:srgbClr val="000099"/>
              </a:solidFill>
            </a:endParaRP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844062" y="1519535"/>
            <a:ext cx="6260123" cy="461665"/>
          </a:xfrm>
          <a:prstGeom prst="rect">
            <a:avLst/>
          </a:prstGeom>
          <a:solidFill>
            <a:srgbClr val="FFFF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CC0000"/>
                </a:solidFill>
              </a:rPr>
              <a:t>Discover physics beyond the Standard Model</a:t>
            </a:r>
          </a:p>
        </p:txBody>
      </p:sp>
      <p:sp>
        <p:nvSpPr>
          <p:cNvPr id="22540" name="AutoShape 14"/>
          <p:cNvSpPr>
            <a:spLocks noChangeArrowheads="1"/>
          </p:cNvSpPr>
          <p:nvPr/>
        </p:nvSpPr>
        <p:spPr bwMode="auto">
          <a:xfrm>
            <a:off x="70339" y="1080968"/>
            <a:ext cx="619858" cy="366832"/>
          </a:xfrm>
          <a:prstGeom prst="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sp>
        <p:nvSpPr>
          <p:cNvPr id="22541" name="AutoShape 15"/>
          <p:cNvSpPr>
            <a:spLocks noChangeArrowheads="1"/>
          </p:cNvSpPr>
          <p:nvPr/>
        </p:nvSpPr>
        <p:spPr bwMode="auto">
          <a:xfrm>
            <a:off x="76200" y="1600200"/>
            <a:ext cx="609600" cy="397401"/>
          </a:xfrm>
          <a:prstGeom prst="rightArrow">
            <a:avLst>
              <a:gd name="adj1" fmla="val 50000"/>
              <a:gd name="adj2" fmla="val 50936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281354" y="4171890"/>
            <a:ext cx="4218973" cy="40011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Most popular extensions</a:t>
            </a:r>
            <a:r>
              <a:rPr lang="en-US" dirty="0" smtClean="0">
                <a:solidFill>
                  <a:srgbClr val="FF0000"/>
                </a:solidFill>
              </a:rPr>
              <a:t> since 2000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Image 18" descr="Screen shot 2011-08-01 at 9.11.4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409" y="4343400"/>
            <a:ext cx="2138791" cy="2295135"/>
          </a:xfrm>
          <a:prstGeom prst="rect">
            <a:avLst/>
          </a:prstGeom>
        </p:spPr>
      </p:pic>
      <p:pic>
        <p:nvPicPr>
          <p:cNvPr id="20" name="Image 19" descr="Screen shot 2011-08-01 at 9.12.2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554" y="2057400"/>
            <a:ext cx="2080446" cy="2285999"/>
          </a:xfrm>
          <a:prstGeom prst="rect">
            <a:avLst/>
          </a:prstGeom>
        </p:spPr>
      </p:pic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2590800" y="4876800"/>
            <a:ext cx="4583723" cy="457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5345723" y="3429000"/>
            <a:ext cx="1688123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457200" y="6324600"/>
            <a:ext cx="6032496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Higgsless</a:t>
            </a:r>
            <a:r>
              <a:rPr lang="en-GB" dirty="0" smtClean="0">
                <a:solidFill>
                  <a:srgbClr val="FF0000"/>
                </a:solidFill>
              </a:rPr>
              <a:t> models somewhat disfavoured these days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33528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    While used in the past 10 years mostly for ADD alike searches, there are important new spinoffs</a:t>
            </a:r>
          </a:p>
          <a:p>
            <a:r>
              <a:rPr lang="en-GB" sz="2400" dirty="0" err="1" smtClean="0">
                <a:solidFill>
                  <a:srgbClr val="0000FF"/>
                </a:solidFill>
              </a:rPr>
              <a:t>Supersymmetry</a:t>
            </a:r>
            <a:r>
              <a:rPr lang="en-GB" sz="2400" dirty="0" smtClean="0">
                <a:solidFill>
                  <a:srgbClr val="0000FF"/>
                </a:solidFill>
              </a:rPr>
              <a:t> searches (not new; UA1 already “detected” such signal)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Dark Matter searches</a:t>
            </a:r>
          </a:p>
          <a:p>
            <a:r>
              <a:rPr lang="en-GB" sz="2400" dirty="0" err="1" smtClean="0">
                <a:solidFill>
                  <a:srgbClr val="0000FF"/>
                </a:solidFill>
              </a:rPr>
              <a:t>Unparticles</a:t>
            </a:r>
            <a:r>
              <a:rPr lang="en-GB" sz="2400" dirty="0" smtClean="0">
                <a:solidFill>
                  <a:srgbClr val="0000FF"/>
                </a:solidFill>
              </a:rPr>
              <a:t>… (?) 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Invisible Higgs searches (</a:t>
            </a:r>
            <a:r>
              <a:rPr lang="en-GB" sz="2400" dirty="0" err="1" smtClean="0">
                <a:solidFill>
                  <a:srgbClr val="0000FF"/>
                </a:solidFill>
              </a:rPr>
              <a:t>eg</a:t>
            </a:r>
            <a:r>
              <a:rPr lang="en-GB" sz="2400" dirty="0" smtClean="0">
                <a:solidFill>
                  <a:srgbClr val="0000FF"/>
                </a:solidFill>
              </a:rPr>
              <a:t> arXiv:1205. 3169): The sensitivity ~ SM total cross section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effectLst/>
              </a:rPr>
              <a:t>Monojet/Monophoton</a:t>
            </a:r>
            <a:r>
              <a:rPr lang="en-GB" dirty="0" smtClean="0">
                <a:effectLst/>
              </a:rPr>
              <a:t> Signatures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2-05-17 at 2.40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0"/>
            <a:ext cx="6553200" cy="1054100"/>
          </a:xfrm>
          <a:prstGeom prst="rect">
            <a:avLst/>
          </a:prstGeom>
        </p:spPr>
      </p:pic>
      <p:pic>
        <p:nvPicPr>
          <p:cNvPr id="7" name="Image 6" descr="Screen shot 2012-05-16 at 9.46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5778500"/>
            <a:ext cx="4521200" cy="92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Dark Matter Connection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533400" y="914400"/>
            <a:ext cx="7985279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Searches for mono-jets and mono-photons can be used to search for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Dark Matter (DM)</a:t>
            </a:r>
          </a:p>
          <a:p>
            <a:endParaRPr lang="en-GB" dirty="0"/>
          </a:p>
        </p:txBody>
      </p:sp>
      <p:pic>
        <p:nvPicPr>
          <p:cNvPr id="6" name="Image 5" descr="Screen shot 2012-04-28 at 12.47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3146636" cy="3124200"/>
          </a:xfrm>
          <a:prstGeom prst="rect">
            <a:avLst/>
          </a:prstGeom>
        </p:spPr>
      </p:pic>
      <p:pic>
        <p:nvPicPr>
          <p:cNvPr id="7" name="Image 6" descr="Screen shot 2012-04-28 at 12.56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454" y="1600200"/>
            <a:ext cx="2754192" cy="1663700"/>
          </a:xfrm>
          <a:prstGeom prst="rect">
            <a:avLst/>
          </a:prstGeom>
        </p:spPr>
      </p:pic>
      <p:pic>
        <p:nvPicPr>
          <p:cNvPr id="8" name="Image 7" descr="Screen shot 2012-04-28 at 12.56.4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600200"/>
            <a:ext cx="2730340" cy="1676400"/>
          </a:xfrm>
          <a:prstGeom prst="rect">
            <a:avLst/>
          </a:prstGeom>
        </p:spPr>
      </p:pic>
      <p:pic>
        <p:nvPicPr>
          <p:cNvPr id="9" name="Image 8" descr="Screen shot 2012-04-28 at 12.57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276600"/>
            <a:ext cx="2688860" cy="1665182"/>
          </a:xfrm>
          <a:prstGeom prst="rect">
            <a:avLst/>
          </a:prstGeom>
        </p:spPr>
      </p:pic>
      <p:pic>
        <p:nvPicPr>
          <p:cNvPr id="10" name="Image 9" descr="Screen shot 2012-04-28 at 8.12.0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00" y="4994839"/>
            <a:ext cx="6134100" cy="1863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The Dark Matter Connection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457200" y="914400"/>
            <a:ext cx="8200933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Results for direct searches and collider searches for Dark Matter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-&gt; Spin dependent and spin independent cross sections of Dark Matter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with ordinary matter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76400" y="6167735"/>
            <a:ext cx="553408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Collider searches are very competitive!!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10" name="Image 9" descr="Screen shot 2012-07-10 at 8.20.4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101"/>
            <a:ext cx="9144000" cy="4207099"/>
          </a:xfrm>
          <a:prstGeom prst="rect">
            <a:avLst/>
          </a:prstGeom>
        </p:spPr>
      </p:pic>
      <p:pic>
        <p:nvPicPr>
          <p:cNvPr id="12" name="Image 11" descr="Screen shot 2012-07-11 at 3.25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904999"/>
            <a:ext cx="5867400" cy="440209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2400" y="4343400"/>
            <a:ext cx="2535320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Effective contact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interaction approach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3" name="Image 12" descr="Screen shot 2012-05-17 at 3.41.2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953000"/>
            <a:ext cx="2060474" cy="1246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4.5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47800"/>
            <a:ext cx="7706532" cy="5196405"/>
          </a:xfrm>
        </p:spPr>
      </p:pic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 LHC Dark Matter Limits</a:t>
            </a:r>
            <a:endParaRPr lang="en-GB" dirty="0">
              <a:effectLst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8600" y="762000"/>
            <a:ext cx="8686800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 Spin dependent and spin independent cross sections of Dark Matter with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ordinary matter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05600" y="4590872"/>
            <a:ext cx="2480166" cy="1200328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Collider searches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are very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competitive!! 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Dark Matter &amp; SUSY </a:t>
            </a:r>
            <a:endParaRPr lang="en-GB" dirty="0">
              <a:effectLst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4800" y="5305961"/>
            <a:ext cx="8387157" cy="132343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Latest Result from XENON100</a:t>
            </a:r>
            <a:r>
              <a:rPr lang="en-GB" dirty="0" smtClean="0">
                <a:solidFill>
                  <a:srgbClr val="0000FF"/>
                </a:solidFill>
              </a:rPr>
              <a:t>  (@ “Dark Attack” meeting July 2012)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-&gt; 1 event expected/2 observed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Improve limits: new limit 90%CL is  </a:t>
            </a:r>
            <a:r>
              <a:rPr lang="en-GB" dirty="0" smtClean="0">
                <a:solidFill>
                  <a:srgbClr val="FF0000"/>
                </a:solidFill>
              </a:rPr>
              <a:t>2x10E-45 for 55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  (factor of ~3)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Still controversy at the low WIMP Mass end (</a:t>
            </a:r>
            <a:r>
              <a:rPr lang="en-GB" dirty="0" err="1" smtClean="0">
                <a:solidFill>
                  <a:srgbClr val="FF0000"/>
                </a:solidFill>
              </a:rPr>
              <a:t>Dama/CoGent/Cresst</a:t>
            </a:r>
            <a:r>
              <a:rPr lang="en-GB" dirty="0" smtClean="0">
                <a:solidFill>
                  <a:srgbClr val="FF0000"/>
                </a:solidFill>
              </a:rPr>
              <a:t>)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Image 8" descr="Screen shot 2012-07-19 at 10.28.4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6077806" cy="4419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86600" y="1219200"/>
            <a:ext cx="2089359" cy="255454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Starts to cut in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the (CMSSM)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SUSY space</a:t>
            </a:r>
          </a:p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We take revenge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with the mono-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jet and photon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searches…!!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 Search for Large Extra Dimensions</a:t>
            </a:r>
            <a:endParaRPr lang="en-GB" dirty="0"/>
          </a:p>
        </p:txBody>
      </p:sp>
      <p:pic>
        <p:nvPicPr>
          <p:cNvPr id="10" name="Image 9" descr="Screen shot 2011-12-09 at 4.17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399"/>
            <a:ext cx="3733800" cy="122257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371600" y="5997714"/>
            <a:ext cx="5486400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Limits on M</a:t>
            </a:r>
            <a:r>
              <a:rPr lang="en-GB" baseline="-25000" dirty="0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 ranging from 2.5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to 3.8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(HLZ convention)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Image 15" descr="Screen shot 2012-05-12 at 4.29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2280379"/>
            <a:ext cx="3886201" cy="366322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572000" y="1066800"/>
            <a:ext cx="3762568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Pairs of electrons and </a:t>
            </a:r>
            <a:r>
              <a:rPr lang="en-GB" dirty="0" err="1" smtClean="0">
                <a:solidFill>
                  <a:srgbClr val="0000FF"/>
                </a:solidFill>
              </a:rPr>
              <a:t>muons</a:t>
            </a:r>
            <a:r>
              <a:rPr lang="en-GB" dirty="0" smtClean="0">
                <a:solidFill>
                  <a:srgbClr val="0000FF"/>
                </a:solidFill>
              </a:rPr>
              <a:t> at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high invariant mass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867400" y="1905000"/>
            <a:ext cx="1675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arXiv:1202:3827</a:t>
            </a:r>
            <a:endParaRPr lang="en-GB" sz="1600" dirty="0"/>
          </a:p>
        </p:txBody>
      </p:sp>
      <p:pic>
        <p:nvPicPr>
          <p:cNvPr id="19" name="Image 18" descr="Screen shot 2012-05-17 at 4.04.2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286000"/>
            <a:ext cx="3806780" cy="3646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Black Holes at the LHC?</a:t>
            </a:r>
            <a:endParaRPr lang="en-GB" dirty="0"/>
          </a:p>
        </p:txBody>
      </p:sp>
      <p:pic>
        <p:nvPicPr>
          <p:cNvPr id="5" name="Espace réservé du contenu 4" descr="PastedGraphic-1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2400" y="3733800"/>
            <a:ext cx="5943600" cy="2971800"/>
          </a:xfrm>
        </p:spPr>
      </p:pic>
      <p:pic>
        <p:nvPicPr>
          <p:cNvPr id="6" name="Espace réservé du contenu 4" descr="Screen shot 2012-05-12 at 2.45.3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76200" y="1015093"/>
            <a:ext cx="7010400" cy="256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Screen shot 2012-05-12 at 3.01.1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238768"/>
            <a:ext cx="1828799" cy="2115402"/>
          </a:xfrm>
          <a:prstGeom prst="rect">
            <a:avLst/>
          </a:prstGeom>
        </p:spPr>
      </p:pic>
      <p:pic>
        <p:nvPicPr>
          <p:cNvPr id="9" name="Image 8" descr="Screen shot 2012-05-14 at 8.03.1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993" y="1447800"/>
            <a:ext cx="2325007" cy="16764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77000" y="3581400"/>
            <a:ext cx="201935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Snowmass 2001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2895600" y="3657600"/>
            <a:ext cx="289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New York times 9/11/2001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143000"/>
            <a:ext cx="5216770" cy="730250"/>
            <a:chOff x="144" y="960"/>
            <a:chExt cx="2582" cy="364"/>
          </a:xfrm>
        </p:grpSpPr>
        <p:sp>
          <p:nvSpPr>
            <p:cNvPr id="96285" name="Text Box 3"/>
            <p:cNvSpPr txBox="1">
              <a:spLocks noChangeArrowheads="1"/>
            </p:cNvSpPr>
            <p:nvPr/>
          </p:nvSpPr>
          <p:spPr bwMode="auto">
            <a:xfrm>
              <a:off x="144" y="1009"/>
              <a:ext cx="1917" cy="199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solidFill>
                    <a:schemeClr val="tx1"/>
                  </a:solidFill>
                </a:rPr>
                <a:t>4-dim.,  </a:t>
              </a:r>
              <a:r>
                <a:rPr lang="en-US" dirty="0" err="1">
                  <a:solidFill>
                    <a:srgbClr val="008000"/>
                  </a:solidFill>
                </a:rPr>
                <a:t>M</a:t>
              </a:r>
              <a:r>
                <a:rPr lang="en-US" b="1" baseline="-25000" dirty="0" err="1">
                  <a:solidFill>
                    <a:srgbClr val="008000"/>
                  </a:solidFill>
                </a:rPr>
                <a:t>gravity</a:t>
              </a:r>
              <a:r>
                <a:rPr lang="en-US" dirty="0">
                  <a:solidFill>
                    <a:srgbClr val="008000"/>
                  </a:solidFill>
                </a:rPr>
                <a:t>= </a:t>
              </a:r>
              <a:r>
                <a:rPr lang="en-US" dirty="0" err="1">
                  <a:solidFill>
                    <a:srgbClr val="008000"/>
                  </a:solidFill>
                </a:rPr>
                <a:t>M</a:t>
              </a:r>
              <a:r>
                <a:rPr lang="en-US" b="1" baseline="-25000" dirty="0" err="1">
                  <a:solidFill>
                    <a:srgbClr val="008000"/>
                  </a:solidFill>
                </a:rPr>
                <a:t>Planck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</a:rPr>
                <a:t>: </a:t>
              </a:r>
            </a:p>
          </p:txBody>
        </p:sp>
        <p:graphicFrame>
          <p:nvGraphicFramePr>
            <p:cNvPr id="96260" name="Object 4"/>
            <p:cNvGraphicFramePr>
              <a:graphicFrameLocks noChangeAspect="1"/>
            </p:cNvGraphicFramePr>
            <p:nvPr/>
          </p:nvGraphicFramePr>
          <p:xfrm>
            <a:off x="1863" y="960"/>
            <a:ext cx="863" cy="364"/>
          </p:xfrm>
          <a:graphic>
            <a:graphicData uri="http://schemas.openxmlformats.org/presentationml/2006/ole">
              <p:oleObj spid="_x0000_s541700" name="…quation" r:id="rId4" imgW="1054497" imgH="444897" progId="Equation.3">
                <p:embed/>
              </p:oleObj>
            </a:graphicData>
          </a:graphic>
        </p:graphicFrame>
      </p:grpSp>
      <p:sp>
        <p:nvSpPr>
          <p:cNvPr id="96264" name="Rectangle 5"/>
          <p:cNvSpPr>
            <a:spLocks noChangeArrowheads="1"/>
          </p:cNvSpPr>
          <p:nvPr/>
        </p:nvSpPr>
        <p:spPr bwMode="auto">
          <a:xfrm>
            <a:off x="281354" y="762000"/>
            <a:ext cx="2723823" cy="400110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600">
                <a:solidFill>
                  <a:schemeClr val="tx1"/>
                </a:solidFill>
              </a:rPr>
              <a:t>  </a:t>
            </a:r>
            <a:r>
              <a:rPr lang="en-US">
                <a:solidFill>
                  <a:schemeClr val="tx1"/>
                </a:solidFill>
              </a:rPr>
              <a:t>Schwarzschild radius </a:t>
            </a:r>
          </a:p>
        </p:txBody>
      </p:sp>
      <p:sp>
        <p:nvSpPr>
          <p:cNvPr id="96265" name="AutoShape 6"/>
          <p:cNvSpPr>
            <a:spLocks noChangeAspect="1" noChangeArrowheads="1"/>
          </p:cNvSpPr>
          <p:nvPr/>
        </p:nvSpPr>
        <p:spPr bwMode="auto">
          <a:xfrm>
            <a:off x="2570285" y="2362200"/>
            <a:ext cx="155331" cy="312738"/>
          </a:xfrm>
          <a:prstGeom prst="downArrow">
            <a:avLst>
              <a:gd name="adj1" fmla="val 50000"/>
              <a:gd name="adj2" fmla="val 46462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266" name="Text Box 7"/>
          <p:cNvSpPr txBox="1">
            <a:spLocks noChangeArrowheads="1"/>
          </p:cNvSpPr>
          <p:nvPr/>
        </p:nvSpPr>
        <p:spPr bwMode="auto">
          <a:xfrm>
            <a:off x="76200" y="2638961"/>
            <a:ext cx="4303047" cy="1323439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chemeClr val="accent2"/>
                </a:solidFill>
              </a:rPr>
              <a:t>Since M</a:t>
            </a:r>
            <a:r>
              <a:rPr lang="en-US" b="1" baseline="-25000" dirty="0">
                <a:solidFill>
                  <a:schemeClr val="accent2"/>
                </a:solidFill>
              </a:rPr>
              <a:t>D</a:t>
            </a:r>
            <a:r>
              <a:rPr lang="en-US" dirty="0">
                <a:solidFill>
                  <a:schemeClr val="accent2"/>
                </a:solidFill>
              </a:rPr>
              <a:t> is low, tiny black holes </a:t>
            </a:r>
          </a:p>
          <a:p>
            <a:pPr eaLnBrk="0" hangingPunct="0"/>
            <a:r>
              <a:rPr lang="en-US" dirty="0">
                <a:solidFill>
                  <a:schemeClr val="accent2"/>
                </a:solidFill>
              </a:rPr>
              <a:t>of M</a:t>
            </a:r>
            <a:r>
              <a:rPr lang="en-US" b="1" baseline="-25000" dirty="0">
                <a:solidFill>
                  <a:schemeClr val="accent2"/>
                </a:solidFill>
              </a:rPr>
              <a:t>BH</a:t>
            </a:r>
            <a:r>
              <a:rPr lang="en-US" dirty="0">
                <a:solidFill>
                  <a:schemeClr val="accent2"/>
                </a:solidFill>
              </a:rPr>
              <a:t> ~ </a:t>
            </a:r>
            <a:r>
              <a:rPr lang="en-US" dirty="0" err="1">
                <a:solidFill>
                  <a:schemeClr val="accent2"/>
                </a:solidFill>
              </a:rPr>
              <a:t>TeV</a:t>
            </a:r>
            <a:r>
              <a:rPr lang="en-US" dirty="0">
                <a:solidFill>
                  <a:schemeClr val="accent2"/>
                </a:solidFill>
              </a:rPr>
              <a:t> can be produced if </a:t>
            </a:r>
          </a:p>
          <a:p>
            <a:pPr eaLnBrk="0" hangingPunct="0"/>
            <a:r>
              <a:rPr lang="en-US" dirty="0" err="1">
                <a:solidFill>
                  <a:schemeClr val="accent2"/>
                </a:solidFill>
              </a:rPr>
              <a:t>partons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ij</a:t>
            </a:r>
            <a:r>
              <a:rPr lang="en-US" dirty="0">
                <a:solidFill>
                  <a:schemeClr val="accent2"/>
                </a:solidFill>
              </a:rPr>
              <a:t> with   </a:t>
            </a:r>
            <a:r>
              <a:rPr lang="en-US" b="1" dirty="0" err="1">
                <a:solidFill>
                  <a:schemeClr val="accent2"/>
                </a:solidFill>
                <a:sym typeface="Symbol" charset="2"/>
              </a:rPr>
              <a:t></a:t>
            </a:r>
            <a:r>
              <a:rPr lang="en-US" dirty="0" err="1">
                <a:solidFill>
                  <a:schemeClr val="accent2"/>
                </a:solidFill>
                <a:sym typeface="Symbol" charset="2"/>
              </a:rPr>
              <a:t>s</a:t>
            </a:r>
            <a:r>
              <a:rPr lang="en-US" b="1" baseline="-25000" dirty="0" err="1">
                <a:solidFill>
                  <a:schemeClr val="accent2"/>
                </a:solidFill>
                <a:sym typeface="Symbol" charset="2"/>
              </a:rPr>
              <a:t>ij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 = M</a:t>
            </a:r>
            <a:r>
              <a:rPr lang="en-US" b="1" baseline="-25000" dirty="0">
                <a:solidFill>
                  <a:schemeClr val="accent2"/>
                </a:solidFill>
                <a:sym typeface="Symbol" charset="2"/>
              </a:rPr>
              <a:t>BH</a:t>
            </a:r>
            <a:r>
              <a:rPr lang="en-US" b="1" dirty="0">
                <a:solidFill>
                  <a:schemeClr val="accent2"/>
                </a:solidFill>
                <a:sym typeface="Symbol" charset="2"/>
              </a:rPr>
              <a:t> </a:t>
            </a:r>
            <a:r>
              <a:rPr lang="en-US" dirty="0">
                <a:solidFill>
                  <a:schemeClr val="accent2"/>
                </a:solidFill>
                <a:sym typeface="Symbol" charset="2"/>
              </a:rPr>
              <a:t>pass at a </a:t>
            </a:r>
          </a:p>
          <a:p>
            <a:pPr eaLnBrk="0" hangingPunct="0"/>
            <a:r>
              <a:rPr lang="en-US" dirty="0">
                <a:solidFill>
                  <a:schemeClr val="accent2"/>
                </a:solidFill>
                <a:sym typeface="Symbol" charset="2"/>
              </a:rPr>
              <a:t>distance smaller than R</a:t>
            </a:r>
            <a:r>
              <a:rPr lang="en-US" b="1" baseline="-25000" dirty="0">
                <a:solidFill>
                  <a:schemeClr val="accent2"/>
                </a:solidFill>
                <a:sym typeface="Symbol" charset="2"/>
              </a:rPr>
              <a:t>S</a:t>
            </a:r>
            <a:endParaRPr lang="en-US" b="1" baseline="-25000" dirty="0">
              <a:solidFill>
                <a:schemeClr val="accent2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741985" y="2362200"/>
            <a:ext cx="4402015" cy="1905000"/>
            <a:chOff x="2784" y="1494"/>
            <a:chExt cx="2684" cy="1018"/>
          </a:xfrm>
        </p:grpSpPr>
        <p:graphicFrame>
          <p:nvGraphicFramePr>
            <p:cNvPr id="96259" name="Object 3"/>
            <p:cNvGraphicFramePr>
              <a:graphicFrameLocks noChangeAspect="1"/>
            </p:cNvGraphicFramePr>
            <p:nvPr/>
          </p:nvGraphicFramePr>
          <p:xfrm>
            <a:off x="2784" y="1494"/>
            <a:ext cx="2684" cy="1018"/>
          </p:xfrm>
          <a:graphic>
            <a:graphicData uri="http://schemas.openxmlformats.org/presentationml/2006/ole">
              <p:oleObj spid="_x0000_s541699" name="CorelPhotoPaint.Image.10" r:id="rId5" imgW="5320635" imgH="2019048" progId="">
                <p:embed/>
              </p:oleObj>
            </a:graphicData>
          </a:graphic>
        </p:graphicFrame>
        <p:sp>
          <p:nvSpPr>
            <p:cNvPr id="96283" name="Rectangle 10"/>
            <p:cNvSpPr>
              <a:spLocks noChangeArrowheads="1"/>
            </p:cNvSpPr>
            <p:nvPr/>
          </p:nvSpPr>
          <p:spPr bwMode="auto">
            <a:xfrm>
              <a:off x="4752" y="1872"/>
              <a:ext cx="144" cy="1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84" name="Text Box 11"/>
            <p:cNvSpPr txBox="1">
              <a:spLocks noChangeArrowheads="1"/>
            </p:cNvSpPr>
            <p:nvPr/>
          </p:nvSpPr>
          <p:spPr bwMode="auto">
            <a:xfrm>
              <a:off x="4656" y="1905"/>
              <a:ext cx="274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CC0000"/>
                  </a:solidFill>
                </a:rPr>
                <a:t>R</a:t>
              </a:r>
              <a:r>
                <a:rPr lang="en-US" sz="1800" b="1" baseline="-25000">
                  <a:solidFill>
                    <a:srgbClr val="CC0000"/>
                  </a:solidFill>
                </a:rPr>
                <a:t>S</a:t>
              </a:r>
            </a:p>
          </p:txBody>
        </p:sp>
      </p:grpSp>
      <p:sp>
        <p:nvSpPr>
          <p:cNvPr id="3051532" name="Text Box 12"/>
          <p:cNvSpPr txBox="1">
            <a:spLocks noChangeArrowheads="1"/>
          </p:cNvSpPr>
          <p:nvPr/>
        </p:nvSpPr>
        <p:spPr bwMode="auto">
          <a:xfrm>
            <a:off x="152400" y="5130801"/>
            <a:ext cx="9289723" cy="1323439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Black holes decay immediately 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by Hawking radiation </a:t>
            </a:r>
            <a:r>
              <a:rPr lang="en-US" dirty="0">
                <a:solidFill>
                  <a:srgbClr val="FF6600"/>
                </a:solidFill>
                <a:sym typeface="Symbol" charset="2"/>
              </a:rPr>
              <a:t>(democratic evaporation)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: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1"/>
                </a:solidFill>
                <a:sym typeface="Symbol" charset="2"/>
              </a:rPr>
              <a:t>      -- </a:t>
            </a:r>
            <a:r>
              <a:rPr lang="en-US" dirty="0">
                <a:solidFill>
                  <a:srgbClr val="FF6600"/>
                </a:solidFill>
                <a:sym typeface="Symbol" charset="2"/>
              </a:rPr>
              <a:t>large multiplicity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1"/>
                </a:solidFill>
                <a:sym typeface="Symbol" charset="2"/>
              </a:rPr>
              <a:t>      -- </a:t>
            </a:r>
            <a:r>
              <a:rPr lang="en-US" dirty="0">
                <a:solidFill>
                  <a:srgbClr val="FF6600"/>
                </a:solidFill>
                <a:sym typeface="Symbol" charset="2"/>
              </a:rPr>
              <a:t>small missing E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1"/>
                </a:solidFill>
                <a:sym typeface="Symbol" charset="2"/>
              </a:rPr>
              <a:t>      -- </a:t>
            </a:r>
            <a:r>
              <a:rPr lang="en-US" dirty="0">
                <a:solidFill>
                  <a:srgbClr val="FF6600"/>
                </a:solidFill>
                <a:sym typeface="Symbol" charset="2"/>
              </a:rPr>
              <a:t>jets/leptons  ~ 5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6269" name="AutoShape 13"/>
          <p:cNvSpPr>
            <a:spLocks noChangeAspect="1"/>
          </p:cNvSpPr>
          <p:nvPr/>
        </p:nvSpPr>
        <p:spPr bwMode="auto">
          <a:xfrm>
            <a:off x="3200401" y="5562600"/>
            <a:ext cx="121627" cy="730250"/>
          </a:xfrm>
          <a:prstGeom prst="rightBrace">
            <a:avLst>
              <a:gd name="adj1" fmla="val 46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3657600" y="5688014"/>
            <a:ext cx="5283643" cy="430887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>
                <a:solidFill>
                  <a:srgbClr val="CC0000"/>
                </a:solidFill>
              </a:rPr>
              <a:t>expected signature (quite spectacular …)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5430" y="1752234"/>
            <a:ext cx="5639570" cy="838200"/>
            <a:chOff x="65" y="1370"/>
            <a:chExt cx="3461" cy="416"/>
          </a:xfrm>
          <a:solidFill>
            <a:schemeClr val="accent3"/>
          </a:solidFill>
        </p:grpSpPr>
        <p:sp>
          <p:nvSpPr>
            <p:cNvPr id="96282" name="Rectangle 17"/>
            <p:cNvSpPr>
              <a:spLocks noChangeArrowheads="1"/>
            </p:cNvSpPr>
            <p:nvPr/>
          </p:nvSpPr>
          <p:spPr bwMode="auto">
            <a:xfrm>
              <a:off x="65" y="1474"/>
              <a:ext cx="2292" cy="1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solidFill>
                    <a:schemeClr val="tx1"/>
                  </a:solidFill>
                </a:rPr>
                <a:t>4 + </a:t>
              </a:r>
              <a:r>
                <a:rPr lang="en-US" dirty="0" err="1">
                  <a:solidFill>
                    <a:schemeClr val="tx1"/>
                  </a:solidFill>
                </a:rPr>
                <a:t>n</a:t>
              </a:r>
              <a:r>
                <a:rPr lang="en-US" dirty="0">
                  <a:solidFill>
                    <a:schemeClr val="tx1"/>
                  </a:solidFill>
                </a:rPr>
                <a:t>-dim.,  </a:t>
              </a:r>
              <a:r>
                <a:rPr lang="en-US" dirty="0" err="1">
                  <a:solidFill>
                    <a:srgbClr val="CC0000"/>
                  </a:solidFill>
                </a:rPr>
                <a:t>M</a:t>
              </a:r>
              <a:r>
                <a:rPr lang="en-US" b="1" baseline="-25000" dirty="0" err="1">
                  <a:solidFill>
                    <a:srgbClr val="CC0000"/>
                  </a:solidFill>
                </a:rPr>
                <a:t>gravity</a:t>
              </a:r>
              <a:r>
                <a:rPr lang="en-US" dirty="0">
                  <a:solidFill>
                    <a:srgbClr val="CC0000"/>
                  </a:solidFill>
                </a:rPr>
                <a:t>= M</a:t>
              </a:r>
              <a:r>
                <a:rPr lang="en-US" b="1" baseline="-25000" dirty="0">
                  <a:solidFill>
                    <a:srgbClr val="CC0000"/>
                  </a:solidFill>
                </a:rPr>
                <a:t>D</a:t>
              </a:r>
              <a:r>
                <a:rPr lang="en-US" baseline="-25000" dirty="0">
                  <a:solidFill>
                    <a:srgbClr val="CC0000"/>
                  </a:solidFill>
                </a:rPr>
                <a:t> </a:t>
              </a:r>
              <a:r>
                <a:rPr lang="en-US" dirty="0" smtClean="0">
                  <a:solidFill>
                    <a:srgbClr val="CC0000"/>
                  </a:solidFill>
                </a:rPr>
                <a:t>~</a:t>
              </a:r>
              <a:r>
                <a:rPr lang="en-US" dirty="0" err="1" smtClean="0">
                  <a:solidFill>
                    <a:srgbClr val="CC0000"/>
                  </a:solidFill>
                </a:rPr>
                <a:t>TeV</a:t>
              </a:r>
              <a:r>
                <a:rPr lang="en-US" dirty="0" smtClean="0">
                  <a:solidFill>
                    <a:schemeClr val="tx1"/>
                  </a:solidFill>
                </a:rPr>
                <a:t>: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96258" name="Object 2"/>
            <p:cNvGraphicFramePr>
              <a:graphicFrameLocks noChangeAspect="1"/>
            </p:cNvGraphicFramePr>
            <p:nvPr/>
          </p:nvGraphicFramePr>
          <p:xfrm>
            <a:off x="2352" y="1370"/>
            <a:ext cx="1174" cy="416"/>
          </p:xfrm>
          <a:graphic>
            <a:graphicData uri="http://schemas.openxmlformats.org/presentationml/2006/ole">
              <p:oleObj spid="_x0000_s541698" name="Equation" r:id="rId6" imgW="1435497" imgH="508397" progId="Equation.3">
                <p:embed/>
              </p:oleObj>
            </a:graphicData>
          </a:graphic>
        </p:graphicFrame>
      </p:grpSp>
      <p:sp>
        <p:nvSpPr>
          <p:cNvPr id="96273" name="Text Box 19"/>
          <p:cNvSpPr txBox="1">
            <a:spLocks noChangeArrowheads="1"/>
          </p:cNvSpPr>
          <p:nvPr/>
        </p:nvSpPr>
        <p:spPr bwMode="auto">
          <a:xfrm>
            <a:off x="633046" y="381000"/>
            <a:ext cx="984738" cy="40011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96274" name="Text Box 20"/>
          <p:cNvSpPr txBox="1">
            <a:spLocks noChangeArrowheads="1"/>
          </p:cNvSpPr>
          <p:nvPr/>
        </p:nvSpPr>
        <p:spPr bwMode="auto">
          <a:xfrm>
            <a:off x="4552371" y="762001"/>
            <a:ext cx="4667829" cy="338554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</a:rPr>
              <a:t>Landsberg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Dimopoulos</a:t>
            </a:r>
            <a:r>
              <a:rPr lang="en-US" sz="1600" dirty="0" smtClean="0">
                <a:solidFill>
                  <a:schemeClr val="tx2"/>
                </a:solidFill>
              </a:rPr>
              <a:t>, Giddings</a:t>
            </a:r>
            <a:r>
              <a:rPr lang="en-US" sz="1600" dirty="0">
                <a:solidFill>
                  <a:schemeClr val="tx2"/>
                </a:solidFill>
              </a:rPr>
              <a:t>, Thomas, </a:t>
            </a:r>
            <a:r>
              <a:rPr lang="en-US" sz="1600" dirty="0" smtClean="0">
                <a:solidFill>
                  <a:schemeClr val="tx2"/>
                </a:solidFill>
              </a:rPr>
              <a:t>Rizzo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6275" name="Rectangle 21"/>
          <p:cNvSpPr>
            <a:spLocks noChangeArrowheads="1"/>
          </p:cNvSpPr>
          <p:nvPr/>
        </p:nvSpPr>
        <p:spPr bwMode="auto">
          <a:xfrm>
            <a:off x="4079631" y="4648200"/>
            <a:ext cx="4009292" cy="38100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51542" name="Text Box 22"/>
          <p:cNvSpPr txBox="1">
            <a:spLocks noChangeArrowheads="1"/>
          </p:cNvSpPr>
          <p:nvPr/>
        </p:nvSpPr>
        <p:spPr bwMode="auto">
          <a:xfrm>
            <a:off x="228600" y="4014788"/>
            <a:ext cx="8340444" cy="10156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Large </a:t>
            </a:r>
            <a:r>
              <a:rPr lang="en-US" dirty="0" err="1">
                <a:solidFill>
                  <a:schemeClr val="tx1"/>
                </a:solidFill>
              </a:rPr>
              <a:t>partonic</a:t>
            </a:r>
            <a:r>
              <a:rPr lang="en-US" dirty="0">
                <a:solidFill>
                  <a:schemeClr val="tx1"/>
                </a:solidFill>
              </a:rPr>
              <a:t> cross-section :  </a:t>
            </a:r>
            <a:r>
              <a:rPr lang="en-US" b="1" dirty="0" err="1">
                <a:solidFill>
                  <a:schemeClr val="tx1"/>
                </a:solidFill>
                <a:sym typeface="Symbol" charset="2"/>
              </a:rPr>
              <a:t></a:t>
            </a:r>
            <a:r>
              <a:rPr lang="en-US" baseline="-250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(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ij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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BH)</a:t>
            </a:r>
            <a:r>
              <a:rPr lang="en-US" baseline="-250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~ </a:t>
            </a:r>
            <a:r>
              <a:rPr lang="en-US" b="1" dirty="0" err="1">
                <a:solidFill>
                  <a:schemeClr val="tx1"/>
                </a:solidFill>
                <a:sym typeface="Symbol" charset="2"/>
              </a:rPr>
              <a:t>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R</a:t>
            </a:r>
            <a:r>
              <a:rPr lang="en-US" b="1" baseline="-25000" dirty="0">
                <a:solidFill>
                  <a:schemeClr val="tx1"/>
                </a:solidFill>
                <a:sym typeface="Symbol" charset="2"/>
              </a:rPr>
              <a:t>S</a:t>
            </a:r>
            <a:r>
              <a:rPr lang="en-US" b="1" baseline="30000" dirty="0">
                <a:solidFill>
                  <a:schemeClr val="tx1"/>
                </a:solidFill>
                <a:sym typeface="Symbol" charset="2"/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r>
              <a:rPr lang="en-US" b="1" dirty="0" err="1">
                <a:solidFill>
                  <a:schemeClr val="tx1"/>
                </a:solidFill>
                <a:sym typeface="Symbol" charset="2"/>
              </a:rPr>
              <a:t></a:t>
            </a:r>
            <a:r>
              <a:rPr lang="en-US" baseline="-25000" dirty="0">
                <a:solidFill>
                  <a:schemeClr val="tx1"/>
                </a:solidFill>
                <a:sym typeface="Symbol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(pp 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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BH) is in the range of 1 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nb</a:t>
            </a:r>
            <a:r>
              <a:rPr lang="en-US" dirty="0">
                <a:solidFill>
                  <a:schemeClr val="tx1"/>
                </a:solidFill>
                <a:sym typeface="Symbol" charset="2"/>
              </a:rPr>
              <a:t> – 1 </a:t>
            </a:r>
            <a:r>
              <a:rPr lang="en-US" dirty="0" err="1">
                <a:solidFill>
                  <a:schemeClr val="tx1"/>
                </a:solidFill>
                <a:sym typeface="Symbol" charset="2"/>
              </a:rPr>
              <a:t>fb</a:t>
            </a:r>
            <a:endParaRPr lang="en-US" dirty="0">
              <a:solidFill>
                <a:schemeClr val="tx1"/>
              </a:solidFill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        </a:t>
            </a:r>
            <a:r>
              <a:rPr lang="en-US" dirty="0">
                <a:solidFill>
                  <a:srgbClr val="FF0000"/>
                </a:solidFill>
              </a:rPr>
              <a:t>e.g.  For M</a:t>
            </a:r>
            <a:r>
              <a:rPr lang="en-US" b="1" baseline="-25000" dirty="0">
                <a:solidFill>
                  <a:srgbClr val="FF0000"/>
                </a:solidFill>
              </a:rPr>
              <a:t>D </a:t>
            </a:r>
            <a:r>
              <a:rPr lang="en-US" dirty="0">
                <a:solidFill>
                  <a:srgbClr val="FF0000"/>
                </a:solidFill>
              </a:rPr>
              <a:t>~1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=3, </a:t>
            </a:r>
            <a:r>
              <a:rPr lang="en-US" b="1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Symbol" charset="2"/>
              </a:rPr>
              <a:t>produce 1 event/second at the LHC </a:t>
            </a:r>
          </a:p>
        </p:txBody>
      </p:sp>
      <p:pic>
        <p:nvPicPr>
          <p:cNvPr id="3051545" name="Picture 25" descr="event26-blackHole3000-Y-wireframe-rot-more-blueTrack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92369" y="2438400"/>
            <a:ext cx="1856232" cy="18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80" name="Text Box 26"/>
          <p:cNvSpPr txBox="1">
            <a:spLocks noChangeArrowheads="1"/>
          </p:cNvSpPr>
          <p:nvPr/>
        </p:nvSpPr>
        <p:spPr bwMode="auto">
          <a:xfrm>
            <a:off x="5791200" y="1270337"/>
            <a:ext cx="2135570" cy="1015663"/>
          </a:xfrm>
          <a:prstGeom prst="rect">
            <a:avLst/>
          </a:prstGeom>
          <a:solidFill>
            <a:schemeClr val="accent3"/>
          </a:solidFill>
          <a:ln w="349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6600"/>
                </a:solidFill>
              </a:rPr>
              <a:t>R</a:t>
            </a:r>
            <a:r>
              <a:rPr lang="en-US" b="1" baseline="-25000" dirty="0" err="1">
                <a:solidFill>
                  <a:srgbClr val="006600"/>
                </a:solidFill>
              </a:rPr>
              <a:t>s</a:t>
            </a:r>
            <a:r>
              <a:rPr lang="en-US" dirty="0">
                <a:solidFill>
                  <a:srgbClr val="006600"/>
                </a:solidFill>
              </a:rPr>
              <a:t> </a:t>
            </a:r>
            <a:r>
              <a:rPr lang="en-US" dirty="0" err="1">
                <a:solidFill>
                  <a:srgbClr val="006600"/>
                </a:solidFill>
                <a:sym typeface="Symbol" charset="2"/>
              </a:rPr>
              <a:t></a:t>
            </a:r>
            <a:r>
              <a:rPr lang="en-US" dirty="0">
                <a:solidFill>
                  <a:srgbClr val="006600"/>
                </a:solidFill>
                <a:sym typeface="Symbol" charset="2"/>
              </a:rPr>
              <a:t> &lt;&lt; 10</a:t>
            </a:r>
            <a:r>
              <a:rPr lang="en-US" b="1" baseline="30000" dirty="0">
                <a:solidFill>
                  <a:srgbClr val="006600"/>
                </a:solidFill>
                <a:sym typeface="Symbol" charset="2"/>
              </a:rPr>
              <a:t>-35 </a:t>
            </a:r>
            <a:r>
              <a:rPr lang="en-US" dirty="0" err="1">
                <a:solidFill>
                  <a:srgbClr val="006600"/>
                </a:solidFill>
                <a:sym typeface="Symbol" charset="2"/>
              </a:rPr>
              <a:t>m</a:t>
            </a:r>
            <a:endParaRPr lang="en-US" dirty="0">
              <a:solidFill>
                <a:srgbClr val="006600"/>
              </a:solidFill>
              <a:sym typeface="Symbol" charset="2"/>
            </a:endParaRPr>
          </a:p>
          <a:p>
            <a:endParaRPr lang="en-US" dirty="0">
              <a:solidFill>
                <a:srgbClr val="006600"/>
              </a:solidFill>
              <a:sym typeface="Symbol" charset="2"/>
            </a:endParaRPr>
          </a:p>
          <a:p>
            <a:r>
              <a:rPr lang="en-US" dirty="0" err="1">
                <a:solidFill>
                  <a:srgbClr val="CC0000"/>
                </a:solidFill>
              </a:rPr>
              <a:t>R</a:t>
            </a:r>
            <a:r>
              <a:rPr lang="en-US" sz="2200" b="1" baseline="-25000" dirty="0" err="1">
                <a:solidFill>
                  <a:srgbClr val="CC0000"/>
                </a:solidFill>
              </a:rPr>
              <a:t>s</a:t>
            </a:r>
            <a:r>
              <a:rPr lang="en-US" dirty="0">
                <a:solidFill>
                  <a:srgbClr val="CC0000"/>
                </a:solidFill>
              </a:rPr>
              <a:t> </a:t>
            </a:r>
            <a:r>
              <a:rPr lang="en-US" dirty="0" err="1">
                <a:solidFill>
                  <a:srgbClr val="CC0000"/>
                </a:solidFill>
                <a:sym typeface="Symbol" charset="2"/>
              </a:rPr>
              <a:t></a:t>
            </a:r>
            <a:r>
              <a:rPr lang="en-US" dirty="0">
                <a:solidFill>
                  <a:srgbClr val="CC0000"/>
                </a:solidFill>
                <a:sym typeface="Symbol" charset="2"/>
              </a:rPr>
              <a:t> ~ 10</a:t>
            </a:r>
            <a:r>
              <a:rPr lang="en-US" b="1" baseline="30000" dirty="0">
                <a:solidFill>
                  <a:srgbClr val="CC0000"/>
                </a:solidFill>
                <a:sym typeface="Symbol" charset="2"/>
              </a:rPr>
              <a:t>-19 </a:t>
            </a:r>
            <a:r>
              <a:rPr lang="en-US" dirty="0" err="1">
                <a:solidFill>
                  <a:srgbClr val="CC0000"/>
                </a:solidFill>
                <a:sym typeface="Symbol" charset="2"/>
              </a:rPr>
              <a:t>m</a:t>
            </a:r>
            <a:endParaRPr lang="en-US" dirty="0">
              <a:solidFill>
                <a:srgbClr val="CC0000"/>
              </a:solidFill>
              <a:sym typeface="Symbol" charset="2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Quantum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Black Holes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6477000" y="4191000"/>
            <a:ext cx="2827032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Evaporates in 10</a:t>
            </a:r>
            <a:r>
              <a:rPr lang="en-US" baseline="30000">
                <a:latin typeface="Arial" charset="0"/>
              </a:rPr>
              <a:t>-27</a:t>
            </a:r>
            <a:r>
              <a:rPr lang="en-US">
                <a:latin typeface="Arial" charset="0"/>
              </a:rPr>
              <a:t> sec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5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5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6"/>
          <p:cNvSpPr>
            <a:spLocks noChangeAspect="1" noChangeArrowheads="1"/>
          </p:cNvSpPr>
          <p:nvPr/>
        </p:nvSpPr>
        <p:spPr bwMode="auto">
          <a:xfrm>
            <a:off x="2570285" y="2362200"/>
            <a:ext cx="155331" cy="312738"/>
          </a:xfrm>
          <a:prstGeom prst="downArrow">
            <a:avLst>
              <a:gd name="adj1" fmla="val 50000"/>
              <a:gd name="adj2" fmla="val 46462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0357" name="Text Box 19"/>
          <p:cNvSpPr txBox="1">
            <a:spLocks noChangeArrowheads="1"/>
          </p:cNvSpPr>
          <p:nvPr/>
        </p:nvSpPr>
        <p:spPr bwMode="auto">
          <a:xfrm>
            <a:off x="633046" y="381000"/>
            <a:ext cx="984738" cy="4000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0360" name="Picture 8" descr="e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25908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2" name="ZoneTexte 17"/>
          <p:cNvSpPr txBox="1">
            <a:spLocks noChangeArrowheads="1"/>
          </p:cNvSpPr>
          <p:nvPr/>
        </p:nvSpPr>
        <p:spPr bwMode="auto">
          <a:xfrm>
            <a:off x="2743200" y="1066801"/>
            <a:ext cx="24737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>
                <a:solidFill>
                  <a:srgbClr val="FF0000"/>
                </a:solidFill>
                <a:latin typeface="Arial" charset="0"/>
              </a:rPr>
              <a:t>Extra Dimensions!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-17585" y="3581400"/>
            <a:ext cx="3072100" cy="2308324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Look for the decay </a:t>
            </a:r>
            <a:r>
              <a:rPr lang="en-GB" sz="1800" dirty="0" err="1" smtClean="0">
                <a:solidFill>
                  <a:srgbClr val="FF0000"/>
                </a:solidFill>
                <a:latin typeface="Arial"/>
              </a:rPr>
              <a:t>producs</a:t>
            </a: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of an evaporating black hole </a:t>
            </a:r>
          </a:p>
          <a:p>
            <a:pPr>
              <a:defRPr/>
            </a:pPr>
            <a:endParaRPr lang="en-GB" sz="1800" dirty="0" smtClean="0">
              <a:latin typeface="Arial"/>
              <a:ea typeface="Wingdings" charset="2"/>
              <a:cs typeface="Wingdings" charset="2"/>
            </a:endParaRPr>
          </a:p>
          <a:p>
            <a:pPr>
              <a:defRPr/>
            </a:pPr>
            <a:r>
              <a:rPr lang="en-GB" sz="1800" dirty="0" err="1" smtClean="0">
                <a:latin typeface="Arial"/>
                <a:ea typeface="Wingdings" charset="2"/>
                <a:cs typeface="Wingdings" charset="2"/>
              </a:rPr>
              <a:t>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Define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to be the scalar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sum of all high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p</a:t>
            </a:r>
            <a:r>
              <a:rPr lang="en-GB" sz="1800" baseline="-25000" dirty="0" err="1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objects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found in the event</a:t>
            </a:r>
          </a:p>
          <a:p>
            <a:pPr>
              <a:defRPr/>
            </a:pPr>
            <a:r>
              <a:rPr lang="en-GB" sz="1800" dirty="0" err="1" smtClean="0">
                <a:solidFill>
                  <a:srgbClr val="0000FF"/>
                </a:solidFill>
                <a:latin typeface="Arial"/>
                <a:ea typeface="Wingdings" charset="2"/>
                <a:cs typeface="Wingdings" charset="2"/>
              </a:rPr>
              <a:t>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Look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for deviations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 at high 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endParaRPr lang="en-GB" sz="1800" baseline="-25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0367" name="ZoneTexte 22"/>
          <p:cNvSpPr txBox="1">
            <a:spLocks noChangeArrowheads="1"/>
          </p:cNvSpPr>
          <p:nvPr/>
        </p:nvSpPr>
        <p:spPr bwMode="auto">
          <a:xfrm>
            <a:off x="3032130" y="1676400"/>
            <a:ext cx="17684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Planck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scale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a 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few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?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11016" y="6381751"/>
            <a:ext cx="8428234" cy="40011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Arial"/>
              </a:rPr>
              <a:t>Black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hole</a:t>
            </a:r>
            <a:r>
              <a:rPr lang="fr-FR" dirty="0">
                <a:solidFill>
                  <a:srgbClr val="FF0000"/>
                </a:solidFill>
                <a:latin typeface="Arial"/>
              </a:rPr>
              <a:t> masses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excluded</a:t>
            </a:r>
            <a:r>
              <a:rPr lang="fr-FR" dirty="0">
                <a:solidFill>
                  <a:srgbClr val="FF0000"/>
                </a:solidFill>
                <a:latin typeface="Arial"/>
              </a:rPr>
              <a:t> in </a:t>
            </a:r>
            <a:r>
              <a:rPr lang="fr-FR" dirty="0" smtClean="0">
                <a:solidFill>
                  <a:srgbClr val="FF0000"/>
                </a:solidFill>
                <a:latin typeface="Arial"/>
              </a:rPr>
              <a:t>range ~5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TeV</a:t>
            </a:r>
            <a:r>
              <a:rPr lang="fr-FR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depending</a:t>
            </a:r>
            <a:r>
              <a:rPr lang="fr-FR" dirty="0">
                <a:solidFill>
                  <a:srgbClr val="FF0000"/>
                </a:solidFill>
                <a:latin typeface="Arial"/>
              </a:rPr>
              <a:t> on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assumptions</a:t>
            </a:r>
            <a:endParaRPr lang="fr-FR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 bwMode="auto">
          <a:xfrm>
            <a:off x="762000" y="-762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 for Micro Black Holes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33400" y="3200400"/>
            <a:ext cx="166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arXiv:1202.6396</a:t>
            </a:r>
            <a:endParaRPr lang="en-GB" sz="1600" dirty="0"/>
          </a:p>
        </p:txBody>
      </p:sp>
      <p:pic>
        <p:nvPicPr>
          <p:cNvPr id="20" name="Image 19" descr="Screen shot 2012-02-13 at 3.19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167" y="3429000"/>
            <a:ext cx="2975551" cy="2819400"/>
          </a:xfrm>
          <a:prstGeom prst="rect">
            <a:avLst/>
          </a:prstGeom>
        </p:spPr>
      </p:pic>
      <p:pic>
        <p:nvPicPr>
          <p:cNvPr id="21" name="Image 20" descr="Screen shot 2012-02-13 at 3.18.1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409950"/>
            <a:ext cx="3012696" cy="2914650"/>
          </a:xfrm>
          <a:prstGeom prst="rect">
            <a:avLst/>
          </a:prstGeom>
        </p:spPr>
      </p:pic>
      <p:pic>
        <p:nvPicPr>
          <p:cNvPr id="23" name="Espace réservé du contenu 5" descr="Screen shot 2011-07-21 at 10.29.3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926114" y="914400"/>
            <a:ext cx="3217886" cy="232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25"/>
          <p:cNvSpPr txBox="1"/>
          <p:nvPr/>
        </p:nvSpPr>
        <p:spPr>
          <a:xfrm>
            <a:off x="5560968" y="838200"/>
            <a:ext cx="3583032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Nice events,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 a 10 jet event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5-18 at 4.48.2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041" y="1752600"/>
            <a:ext cx="3996559" cy="365760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Quantum Black Holes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2-05-18 at 4.47.4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410200"/>
            <a:ext cx="3009900" cy="316356"/>
          </a:xfrm>
          <a:prstGeom prst="rect">
            <a:avLst/>
          </a:prstGeom>
        </p:spPr>
      </p:pic>
      <p:pic>
        <p:nvPicPr>
          <p:cNvPr id="7" name="Image 6" descr="Screen shot 2012-05-18 at 4.48.4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10" y="762000"/>
            <a:ext cx="3319496" cy="3149600"/>
          </a:xfrm>
          <a:prstGeom prst="rect">
            <a:avLst/>
          </a:prstGeom>
        </p:spPr>
      </p:pic>
      <p:pic>
        <p:nvPicPr>
          <p:cNvPr id="8" name="Image 7" descr="Screen shot 2012-05-18 at 4.49.0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211" y="3886200"/>
            <a:ext cx="3295650" cy="30035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52400" y="914400"/>
            <a:ext cx="462986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Di-jet events: angular correlation study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4800" y="5943600"/>
            <a:ext cx="4026989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Exclude quantum black holes with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mass ~ 4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66800" y="1490246"/>
            <a:ext cx="228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ATLAS-CONF-2012-038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58373" name="Date Placeholder 3"/>
          <p:cNvSpPr txBox="1">
            <a:spLocks noGrp="1"/>
          </p:cNvSpPr>
          <p:nvPr/>
        </p:nvSpPr>
        <p:spPr bwMode="auto">
          <a:xfrm>
            <a:off x="70338" y="6543675"/>
            <a:ext cx="276078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CH" sz="1400" i="1">
                <a:solidFill>
                  <a:srgbClr val="006666"/>
                </a:solidFill>
              </a:rPr>
              <a:t>	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4" name="Footer Placeholder 4"/>
          <p:cNvSpPr txBox="1">
            <a:spLocks noGrp="1"/>
          </p:cNvSpPr>
          <p:nvPr/>
        </p:nvSpPr>
        <p:spPr bwMode="auto">
          <a:xfrm>
            <a:off x="2321169" y="6519863"/>
            <a:ext cx="6471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CH" sz="1400">
                <a:solidFill>
                  <a:schemeClr val="tx1"/>
                </a:solidFill>
              </a:rPr>
              <a:t>                     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09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New Physics?</a:t>
            </a:r>
            <a:endParaRPr lang="en-US" sz="3600" dirty="0"/>
          </a:p>
        </p:txBody>
      </p:sp>
      <p:pic>
        <p:nvPicPr>
          <p:cNvPr id="58377" name="Picture 3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354" y="3657600"/>
            <a:ext cx="2180492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8" name="Text Box 7"/>
          <p:cNvSpPr txBox="1">
            <a:spLocks noChangeArrowheads="1"/>
          </p:cNvSpPr>
          <p:nvPr/>
        </p:nvSpPr>
        <p:spPr bwMode="auto">
          <a:xfrm>
            <a:off x="211015" y="3505200"/>
            <a:ext cx="226143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Extra Dimensions?</a:t>
            </a:r>
          </a:p>
        </p:txBody>
      </p:sp>
      <p:sp>
        <p:nvSpPr>
          <p:cNvPr id="58379" name="Text Box 8"/>
          <p:cNvSpPr txBox="1">
            <a:spLocks noChangeArrowheads="1"/>
          </p:cNvSpPr>
          <p:nvPr/>
        </p:nvSpPr>
        <p:spPr bwMode="auto">
          <a:xfrm>
            <a:off x="2743201" y="3581400"/>
            <a:ext cx="184177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Black Holes???</a:t>
            </a:r>
          </a:p>
        </p:txBody>
      </p:sp>
      <p:pic>
        <p:nvPicPr>
          <p:cNvPr id="58380" name="Picture 10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70339" y="876300"/>
            <a:ext cx="2511669" cy="24003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1" name="Picture 11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4853354" y="1219200"/>
            <a:ext cx="2080846" cy="20145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2" name="Picture 1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4783015" y="3581400"/>
            <a:ext cx="2110154" cy="20399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3" name="Text Box 13"/>
          <p:cNvSpPr txBox="1">
            <a:spLocks noChangeArrowheads="1"/>
          </p:cNvSpPr>
          <p:nvPr/>
        </p:nvSpPr>
        <p:spPr bwMode="auto">
          <a:xfrm>
            <a:off x="5064370" y="3276600"/>
            <a:ext cx="156600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Little Higgs?</a:t>
            </a:r>
          </a:p>
        </p:txBody>
      </p:sp>
      <p:sp>
        <p:nvSpPr>
          <p:cNvPr id="58384" name="Text Box 15"/>
          <p:cNvSpPr txBox="1">
            <a:spLocks noChangeArrowheads="1"/>
          </p:cNvSpPr>
          <p:nvPr/>
        </p:nvSpPr>
        <p:spPr bwMode="auto">
          <a:xfrm>
            <a:off x="4810858" y="838200"/>
            <a:ext cx="250088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ZZ/WW resonances?</a:t>
            </a:r>
          </a:p>
        </p:txBody>
      </p:sp>
      <p:pic>
        <p:nvPicPr>
          <p:cNvPr id="58385" name="Picture 1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2"/>
              <a:srcRect/>
              <a:stretch>
                <a:fillRect/>
              </a:stretch>
            </p:blipFill>
          </mc:Fallback>
        </mc:AlternateContent>
        <p:spPr bwMode="auto">
          <a:xfrm>
            <a:off x="7080738" y="1600201"/>
            <a:ext cx="2063262" cy="142557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7574574" y="1066800"/>
            <a:ext cx="157564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Technicolor?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2743200" y="838200"/>
            <a:ext cx="195373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Supersymmetry</a:t>
            </a:r>
          </a:p>
        </p:txBody>
      </p:sp>
      <p:sp>
        <p:nvSpPr>
          <p:cNvPr id="58388" name="Text Box 22"/>
          <p:cNvSpPr txBox="1">
            <a:spLocks noChangeArrowheads="1"/>
          </p:cNvSpPr>
          <p:nvPr/>
        </p:nvSpPr>
        <p:spPr bwMode="auto">
          <a:xfrm>
            <a:off x="685800" y="5845314"/>
            <a:ext cx="7866682" cy="70788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What </a:t>
            </a:r>
            <a:r>
              <a:rPr lang="en-US" dirty="0" err="1" smtClean="0">
                <a:solidFill>
                  <a:srgbClr val="0000FF"/>
                </a:solidFill>
              </a:rPr>
              <a:t>stabelizes</a:t>
            </a:r>
            <a:r>
              <a:rPr lang="en-US" dirty="0" smtClean="0">
                <a:solidFill>
                  <a:srgbClr val="0000FF"/>
                </a:solidFill>
              </a:rPr>
              <a:t> the Higgs Mass? Many ideas, no all viable any more  </a:t>
            </a:r>
          </a:p>
          <a:p>
            <a:r>
              <a:rPr lang="en-US" dirty="0">
                <a:solidFill>
                  <a:srgbClr val="FF0000"/>
                </a:solidFill>
              </a:rPr>
              <a:t>A large variety of possible signals. We have to be ready for that</a:t>
            </a:r>
          </a:p>
        </p:txBody>
      </p:sp>
      <p:pic>
        <p:nvPicPr>
          <p:cNvPr id="58389" name="Picture 23" descr="Picture 24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63508" y="3932238"/>
            <a:ext cx="2180492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0" name="Text Box 25"/>
          <p:cNvSpPr txBox="1">
            <a:spLocks noChangeArrowheads="1"/>
          </p:cNvSpPr>
          <p:nvPr/>
        </p:nvSpPr>
        <p:spPr bwMode="auto">
          <a:xfrm>
            <a:off x="211016" y="762000"/>
            <a:ext cx="249148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Gauge Bosons?</a:t>
            </a:r>
          </a:p>
        </p:txBody>
      </p:sp>
      <p:sp>
        <p:nvSpPr>
          <p:cNvPr id="58391" name="Text Box 26"/>
          <p:cNvSpPr txBox="1">
            <a:spLocks noChangeArrowheads="1"/>
          </p:cNvSpPr>
          <p:nvPr/>
        </p:nvSpPr>
        <p:spPr bwMode="auto">
          <a:xfrm>
            <a:off x="7243397" y="3429000"/>
            <a:ext cx="195072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Hidden Valleys?</a:t>
            </a:r>
          </a:p>
        </p:txBody>
      </p:sp>
      <p:pic>
        <p:nvPicPr>
          <p:cNvPr id="58392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43200" y="3962400"/>
            <a:ext cx="184052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2602523" y="1295400"/>
          <a:ext cx="2039815" cy="2139950"/>
        </p:xfrm>
        <a:graphic>
          <a:graphicData uri="http://schemas.openxmlformats.org/presentationml/2006/ole">
            <p:oleObj spid="_x0000_s129026" name="CorelPhotoPaint.Image.10" r:id="rId15" imgW="3200000" imgH="309841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pic>
        <p:nvPicPr>
          <p:cNvPr id="922626" name="Picture 2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90600"/>
            <a:ext cx="3723542" cy="5486400"/>
          </a:xfrm>
          <a:prstGeom prst="rect">
            <a:avLst/>
          </a:prstGeom>
          <a:noFill/>
        </p:spPr>
      </p:pic>
      <p:pic>
        <p:nvPicPr>
          <p:cNvPr id="922627" name="Picture 3" descr="Picture 9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295400"/>
            <a:ext cx="4467958" cy="3921125"/>
          </a:xfrm>
          <a:prstGeom prst="rect">
            <a:avLst/>
          </a:prstGeom>
          <a:noFill/>
        </p:spPr>
      </p:pic>
      <p:sp>
        <p:nvSpPr>
          <p:cNvPr id="922628" name="Text Box 4"/>
          <p:cNvSpPr txBox="1">
            <a:spLocks noChangeArrowheads="1"/>
          </p:cNvSpPr>
          <p:nvPr/>
        </p:nvSpPr>
        <p:spPr bwMode="auto">
          <a:xfrm>
            <a:off x="4189795" y="838200"/>
            <a:ext cx="449824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Saturday 3/29/2008 </a:t>
            </a:r>
            <a:r>
              <a:rPr lang="en-US" dirty="0">
                <a:solidFill>
                  <a:srgbClr val="FF0000"/>
                </a:solidFill>
              </a:rPr>
              <a:t>New York Times..</a:t>
            </a:r>
          </a:p>
        </p:txBody>
      </p:sp>
      <p:sp>
        <p:nvSpPr>
          <p:cNvPr id="922629" name="Text Box 5"/>
          <p:cNvSpPr txBox="1">
            <a:spLocks noChangeArrowheads="1"/>
          </p:cNvSpPr>
          <p:nvPr/>
        </p:nvSpPr>
        <p:spPr bwMode="auto">
          <a:xfrm>
            <a:off x="4132245" y="5305961"/>
            <a:ext cx="4783155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Stable black Hole production at the LHC: </a:t>
            </a:r>
            <a:endParaRPr lang="en-US" dirty="0" smtClean="0">
              <a:solidFill>
                <a:srgbClr val="0000CC"/>
              </a:solidFill>
            </a:endParaRPr>
          </a:p>
          <a:p>
            <a:r>
              <a:rPr lang="en-US" dirty="0" smtClean="0">
                <a:solidFill>
                  <a:srgbClr val="0000CC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>
                <a:solidFill>
                  <a:srgbClr val="0000CC"/>
                </a:solidFill>
              </a:rPr>
              <a:t>A </a:t>
            </a:r>
            <a:r>
              <a:rPr lang="en-US" dirty="0">
                <a:solidFill>
                  <a:srgbClr val="0000CC"/>
                </a:solidFill>
              </a:rPr>
              <a:t>problem for the survival of mankind</a:t>
            </a:r>
            <a:r>
              <a:rPr lang="en-US" dirty="0" smtClean="0">
                <a:solidFill>
                  <a:srgbClr val="0000CC"/>
                </a:solidFill>
              </a:rPr>
              <a:t>?</a:t>
            </a:r>
          </a:p>
          <a:p>
            <a:r>
              <a:rPr lang="en-US" dirty="0" err="1" smtClean="0">
                <a:solidFill>
                  <a:srgbClr val="0000CC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 err="1" smtClean="0">
                <a:solidFill>
                  <a:srgbClr val="0000CC"/>
                </a:solidFill>
              </a:rPr>
              <a:t>Law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suit against the LHC (</a:t>
            </a:r>
            <a:r>
              <a:rPr lang="en-US" dirty="0" err="1">
                <a:solidFill>
                  <a:srgbClr val="0000CC"/>
                </a:solidFill>
              </a:rPr>
              <a:t>Hawai</a:t>
            </a:r>
            <a:r>
              <a:rPr lang="en-US" dirty="0">
                <a:solidFill>
                  <a:srgbClr val="0000CC"/>
                </a:solidFill>
              </a:rPr>
              <a:t>)?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52400" y="-152400"/>
            <a:ext cx="89154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2008: Some Headaches for CERN…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/>
            </a:r>
            <a:b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</a:b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28" grpId="0" animBg="1"/>
      <p:bldP spid="9226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1354" y="762000"/>
            <a:ext cx="4994031" cy="5791200"/>
          </a:xfrm>
          <a:solidFill>
            <a:srgbClr val="FFFF99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>
                <a:solidFill>
                  <a:srgbClr val="000099"/>
                </a:solidFill>
              </a:rPr>
              <a:t>Can LHC produce micro black holes?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>
                <a:solidFill>
                  <a:srgbClr val="000099"/>
                </a:solidFill>
              </a:rPr>
              <a:t>Yes we can! (but not likely)</a:t>
            </a:r>
          </a:p>
          <a:p>
            <a:pPr eaLnBrk="1" hangingPunct="1">
              <a:lnSpc>
                <a:spcPct val="90000"/>
              </a:lnSpc>
            </a:pPr>
            <a:r>
              <a:rPr lang="en-US" sz="2200">
                <a:solidFill>
                  <a:srgbClr val="000099"/>
                </a:solidFill>
              </a:rPr>
              <a:t>Can LHC destroy the planet?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800000"/>
                </a:solidFill>
              </a:rPr>
              <a:t>                 </a:t>
            </a:r>
            <a:r>
              <a:rPr lang="en-US" sz="3000">
                <a:solidFill>
                  <a:srgbClr val="800000"/>
                </a:solidFill>
                <a:sym typeface="Symbol" charset="2"/>
              </a:rPr>
              <a:t> </a:t>
            </a:r>
            <a:r>
              <a:rPr lang="en-US" sz="3000">
                <a:solidFill>
                  <a:srgbClr val="800000"/>
                </a:solidFill>
              </a:rPr>
              <a:t>No!</a:t>
            </a:r>
            <a:endParaRPr lang="en-US" sz="3000"/>
          </a:p>
          <a:p>
            <a:pPr eaLnBrk="1" hangingPunct="1">
              <a:lnSpc>
                <a:spcPct val="90000"/>
              </a:lnSpc>
            </a:pPr>
            <a:r>
              <a:rPr lang="en-US" sz="1800">
                <a:solidFill>
                  <a:srgbClr val="000099"/>
                </a:solidFill>
              </a:rPr>
              <a:t>See the report of the LHC Safety</a:t>
            </a:r>
            <a:r>
              <a:rPr lang="en-US" sz="1800"/>
              <a:t> assesment group (LSAG) </a:t>
            </a:r>
            <a:r>
              <a:rPr lang="en-US" sz="1800" i="1">
                <a:latin typeface="Arial" charset="0"/>
              </a:rPr>
              <a:t>http://arXiv.org/pdf/0806.3414</a:t>
            </a:r>
            <a:endParaRPr lang="en-US" sz="1800"/>
          </a:p>
          <a:p>
            <a:pPr eaLnBrk="1" hangingPunct="1">
              <a:lnSpc>
                <a:spcPct val="90000"/>
              </a:lnSpc>
            </a:pPr>
            <a:r>
              <a:rPr lang="en-US" sz="1800">
                <a:solidFill>
                  <a:srgbClr val="000099"/>
                </a:solidFill>
              </a:rPr>
              <a:t>More information on</a:t>
            </a:r>
            <a:r>
              <a:rPr lang="en-US" sz="180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S.B. Giddings and M. Mangano, </a:t>
            </a:r>
            <a:r>
              <a:rPr lang="en-US" sz="1800" i="1">
                <a:latin typeface="Arial" charset="0"/>
              </a:rPr>
              <a:t>http://arXiv.org/pdf/0806.3381 </a:t>
            </a:r>
            <a:r>
              <a:rPr lang="en-US" sz="1800">
                <a:latin typeface="Arial" charset="0"/>
              </a:rPr>
              <a:t>LSAG</a:t>
            </a:r>
            <a:r>
              <a:rPr lang="en-US" sz="1800" i="1">
                <a:latin typeface="Arial" charset="0"/>
              </a:rPr>
              <a:t>,</a:t>
            </a:r>
            <a:r>
              <a:rPr lang="en-US" sz="1800" i="1">
                <a:latin typeface="Arial" charset="0"/>
                <a:hlinkClick r:id="rId3"/>
              </a:rPr>
              <a:t>http://arXiv.org/pdf/0806.3414</a:t>
            </a:r>
            <a:endParaRPr lang="en-US" sz="1800" i="1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Helvetica" charset="0"/>
              </a:rPr>
              <a:t> </a:t>
            </a:r>
            <a:r>
              <a:rPr lang="en-US" sz="1800">
                <a:latin typeface="Arial" charset="0"/>
              </a:rPr>
              <a:t>Scientific Policy Committee Review</a:t>
            </a:r>
            <a:r>
              <a:rPr lang="en-US" sz="1800" i="1">
                <a:latin typeface="Arial" charset="0"/>
              </a:rPr>
              <a:t>, http://indico.cern.ch/getFile.py/access?contribId=20&amp;resId=0&amp;materialId=0&amp;confId=35065</a:t>
            </a:r>
            <a:r>
              <a:rPr lang="en-US" sz="1800">
                <a:latin typeface="Helvetica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>
                <a:latin typeface="Arial" charset="0"/>
              </a:rPr>
              <a:t>CERN public web page</a:t>
            </a:r>
            <a:r>
              <a:rPr lang="en-US" sz="1800" i="1">
                <a:latin typeface="Arial" charset="0"/>
              </a:rPr>
              <a:t>, http://public.web.cern.ch/public/en/LHC/Safety-en.html</a:t>
            </a:r>
            <a:r>
              <a:rPr lang="en-US" sz="1800">
                <a:latin typeface="Arial" charset="0"/>
              </a:rPr>
              <a:t> </a:t>
            </a:r>
          </a:p>
        </p:txBody>
      </p:sp>
      <p:pic>
        <p:nvPicPr>
          <p:cNvPr id="3659779" name="Picture 3" descr="Picture 9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5529" y="2133600"/>
            <a:ext cx="331607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Micro Black Holes</a:t>
            </a:r>
          </a:p>
        </p:txBody>
      </p:sp>
      <p:pic>
        <p:nvPicPr>
          <p:cNvPr id="7" name="Picture 5" descr="Picture 33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838200"/>
            <a:ext cx="346519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59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04451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8E1499F1-B9ED-0648-AF35-AD3E40DF2A32}" type="slidenum">
              <a:rPr lang="fr-CH" smtClean="0"/>
              <a:pPr/>
              <a:t>31</a:t>
            </a:fld>
            <a:r>
              <a:rPr lang="fr-CH" smtClean="0"/>
              <a:t> </a:t>
            </a:r>
            <a:endParaRPr lang="fr-FR" smtClean="0"/>
          </a:p>
        </p:txBody>
      </p:sp>
      <p:pic>
        <p:nvPicPr>
          <p:cNvPr id="104452" name="Picture 2" descr="hawkin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1692" y="-249238"/>
            <a:ext cx="9566031" cy="756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Rectangle 3"/>
          <p:cNvSpPr>
            <a:spLocks noGrp="1" noChangeArrowheads="1"/>
          </p:cNvSpPr>
          <p:nvPr>
            <p:ph type="title"/>
          </p:nvPr>
        </p:nvSpPr>
        <p:spPr>
          <a:xfrm>
            <a:off x="6260123" y="0"/>
            <a:ext cx="3024554" cy="838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Arial" charset="0"/>
              </a:rPr>
              <a:t>Black Holes Hunters </a:t>
            </a:r>
            <a:br>
              <a:rPr lang="en-US" sz="2400" dirty="0">
                <a:solidFill>
                  <a:srgbClr val="FFFF00"/>
                </a:solidFill>
                <a:latin typeface="Arial" charset="0"/>
              </a:rPr>
            </a:br>
            <a:r>
              <a:rPr lang="en-US" sz="2400" dirty="0">
                <a:solidFill>
                  <a:srgbClr val="FFFF00"/>
                </a:solidFill>
                <a:latin typeface="Arial" charset="0"/>
              </a:rPr>
              <a:t>at the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LHC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Search for Resonances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22531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0F8CA9BC-2A56-E148-82B3-BE97285C084B}" type="slidenum">
              <a:rPr lang="fr-CH" smtClean="0"/>
              <a:pPr/>
              <a:t>33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E.g</a:t>
            </a:r>
            <a:r>
              <a:rPr lang="en-US" sz="3600" dirty="0"/>
              <a:t>. Di-lepton Resonance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376246" y="838200"/>
            <a:ext cx="2791558" cy="266858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3657600" y="3810001"/>
            <a:ext cx="2680091" cy="1200328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If we are lucky:</a:t>
            </a:r>
          </a:p>
          <a:p>
            <a:r>
              <a:rPr lang="en-US" sz="2400"/>
              <a:t>a signal could be </a:t>
            </a:r>
          </a:p>
          <a:p>
            <a:r>
              <a:rPr lang="en-US" sz="2400"/>
              <a:t>seen very early on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471139" y="838201"/>
            <a:ext cx="1931639" cy="954107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Example </a:t>
            </a:r>
          </a:p>
          <a:p>
            <a:r>
              <a:rPr lang="en-US" sz="2800" dirty="0" err="1" smtClean="0"/>
              <a:t>pp</a:t>
            </a:r>
            <a:r>
              <a:rPr lang="en-US" sz="2800" dirty="0" err="1">
                <a:sym typeface="Symbol" charset="2"/>
              </a:rPr>
              <a:t></a:t>
            </a:r>
            <a:r>
              <a:rPr lang="en-US" sz="2800" dirty="0">
                <a:sym typeface="Symbol" charset="2"/>
              </a:rPr>
              <a:t> +X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844061" y="1143000"/>
            <a:ext cx="2318213" cy="1815882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Plot the di-lepton</a:t>
            </a:r>
          </a:p>
          <a:p>
            <a:r>
              <a:rPr lang="en-US"/>
              <a:t>invariant mass</a:t>
            </a:r>
          </a:p>
          <a:p>
            <a:r>
              <a:rPr lang="en-US" sz="2400">
                <a:solidFill>
                  <a:srgbClr val="CC0000"/>
                </a:solidFill>
              </a:rPr>
              <a:t>A peak!! </a:t>
            </a:r>
          </a:p>
          <a:p>
            <a:r>
              <a:rPr lang="en-US" sz="2400">
                <a:solidFill>
                  <a:srgbClr val="CC0000"/>
                </a:solidFill>
              </a:rPr>
              <a:t>A new particle!!</a:t>
            </a:r>
          </a:p>
          <a:p>
            <a:r>
              <a:rPr lang="en-US" sz="2400">
                <a:solidFill>
                  <a:srgbClr val="CC0000"/>
                </a:solidFill>
              </a:rPr>
              <a:t>A discovery!!</a:t>
            </a:r>
          </a:p>
        </p:txBody>
      </p:sp>
      <p:pic>
        <p:nvPicPr>
          <p:cNvPr id="2874379" name="Picture 11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914401" y="3505201"/>
            <a:ext cx="7923335" cy="3160713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2057400"/>
            <a:ext cx="2089371" cy="1295401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8229600" y="2133600"/>
            <a:ext cx="38985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μ</a:t>
            </a:r>
            <a:endParaRPr lang="en-GB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229600" y="2895600"/>
            <a:ext cx="38985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μ</a:t>
            </a:r>
            <a:endParaRPr lang="en-GB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344962" y="2209800"/>
            <a:ext cx="58378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Z’ 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a date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63769" y="76200"/>
            <a:ext cx="8651631" cy="514350"/>
          </a:xfrm>
        </p:spPr>
        <p:txBody>
          <a:bodyPr/>
          <a:lstStyle/>
          <a:p>
            <a:pPr eaLnBrk="1" hangingPunct="1"/>
            <a:r>
              <a:rPr lang="en-US" sz="3600" dirty="0"/>
              <a:t>Curved Space: RS Extra Dimensions</a:t>
            </a:r>
          </a:p>
        </p:txBody>
      </p:sp>
      <p:pic>
        <p:nvPicPr>
          <p:cNvPr id="9011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717323" y="7324726"/>
            <a:ext cx="2198077" cy="1362075"/>
          </a:xfrm>
        </p:spPr>
      </p:pic>
      <p:pic>
        <p:nvPicPr>
          <p:cNvPr id="90118" name="Picture 4" descr="bh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016" y="838200"/>
            <a:ext cx="6625004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Rectangle 5"/>
          <p:cNvSpPr>
            <a:spLocks noChangeArrowheads="1"/>
          </p:cNvSpPr>
          <p:nvPr/>
        </p:nvSpPr>
        <p:spPr bwMode="auto">
          <a:xfrm>
            <a:off x="4608635" y="4176713"/>
            <a:ext cx="184666" cy="400110"/>
          </a:xfrm>
          <a:prstGeom prst="rect">
            <a:avLst/>
          </a:prstGeom>
          <a:solidFill>
            <a:schemeClr val="bg1"/>
          </a:solidFill>
          <a:ln w="412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sp>
        <p:nvSpPr>
          <p:cNvPr id="90120" name="Rectangle 7"/>
          <p:cNvSpPr>
            <a:spLocks noChangeArrowheads="1"/>
          </p:cNvSpPr>
          <p:nvPr/>
        </p:nvSpPr>
        <p:spPr bwMode="auto">
          <a:xfrm>
            <a:off x="3905251" y="4213226"/>
            <a:ext cx="184666" cy="400110"/>
          </a:xfrm>
          <a:prstGeom prst="rect">
            <a:avLst/>
          </a:prstGeom>
          <a:solidFill>
            <a:schemeClr val="bg1"/>
          </a:solidFill>
          <a:ln w="412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endParaRPr lang="en-US"/>
          </a:p>
        </p:txBody>
      </p:sp>
      <p:pic>
        <p:nvPicPr>
          <p:cNvPr id="90121" name="Picture 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752492" y="2667001"/>
            <a:ext cx="2391508" cy="1482725"/>
          </a:xfrm>
        </p:spPr>
      </p:pic>
      <p:sp>
        <p:nvSpPr>
          <p:cNvPr id="90122" name="Line 12"/>
          <p:cNvSpPr>
            <a:spLocks noChangeShapeType="1"/>
          </p:cNvSpPr>
          <p:nvPr/>
        </p:nvSpPr>
        <p:spPr bwMode="auto">
          <a:xfrm flipV="1">
            <a:off x="6049108" y="3429000"/>
            <a:ext cx="984738" cy="2286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0123" name="Text Box 13"/>
          <p:cNvSpPr txBox="1">
            <a:spLocks noChangeArrowheads="1"/>
          </p:cNvSpPr>
          <p:nvPr/>
        </p:nvSpPr>
        <p:spPr bwMode="auto">
          <a:xfrm>
            <a:off x="7089531" y="2379664"/>
            <a:ext cx="1986792" cy="400110"/>
          </a:xfrm>
          <a:prstGeom prst="rect">
            <a:avLst/>
          </a:prstGeom>
          <a:solidFill>
            <a:srgbClr val="CCFFCC"/>
          </a:solidFill>
          <a:ln w="412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phenomenology</a:t>
            </a:r>
          </a:p>
        </p:txBody>
      </p:sp>
      <p:sp>
        <p:nvSpPr>
          <p:cNvPr id="90124" name="Rectangle 19"/>
          <p:cNvSpPr>
            <a:spLocks noChangeArrowheads="1"/>
          </p:cNvSpPr>
          <p:nvPr/>
        </p:nvSpPr>
        <p:spPr bwMode="auto">
          <a:xfrm>
            <a:off x="562708" y="3352800"/>
            <a:ext cx="5697415" cy="2362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25" name="Text Box 20"/>
          <p:cNvSpPr txBox="1">
            <a:spLocks noChangeArrowheads="1"/>
          </p:cNvSpPr>
          <p:nvPr/>
        </p:nvSpPr>
        <p:spPr bwMode="auto">
          <a:xfrm>
            <a:off x="1758462" y="3429000"/>
            <a:ext cx="4673074" cy="400110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Study the channel pp</a:t>
            </a:r>
            <a:r>
              <a:rPr lang="en-US">
                <a:sym typeface="Symbol" charset="2"/>
              </a:rPr>
              <a:t>Graviton e+e-</a:t>
            </a:r>
          </a:p>
        </p:txBody>
      </p:sp>
      <p:pic>
        <p:nvPicPr>
          <p:cNvPr id="90126" name="Picture 23" descr="euro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863113" y="3952876"/>
            <a:ext cx="3308838" cy="2600325"/>
          </a:xfrm>
          <a:noFill/>
        </p:spPr>
      </p:pic>
      <p:sp>
        <p:nvSpPr>
          <p:cNvPr id="90127" name="Text Box 24"/>
          <p:cNvSpPr txBox="1">
            <a:spLocks noChangeArrowheads="1"/>
          </p:cNvSpPr>
          <p:nvPr/>
        </p:nvSpPr>
        <p:spPr bwMode="auto">
          <a:xfrm>
            <a:off x="1266093" y="4267200"/>
            <a:ext cx="1088158" cy="923330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signal+</a:t>
            </a:r>
          </a:p>
          <a:p>
            <a:r>
              <a:rPr lang="en-US" sz="1800"/>
              <a:t>Drell-Yan</a:t>
            </a:r>
          </a:p>
          <a:p>
            <a:r>
              <a:rPr lang="en-US" sz="1800"/>
              <a:t>backgr.</a:t>
            </a:r>
          </a:p>
        </p:txBody>
      </p:sp>
      <p:sp>
        <p:nvSpPr>
          <p:cNvPr id="3250201" name="Text Box 25"/>
          <p:cNvSpPr txBox="1">
            <a:spLocks noChangeArrowheads="1"/>
          </p:cNvSpPr>
          <p:nvPr/>
        </p:nvSpPr>
        <p:spPr bwMode="auto">
          <a:xfrm>
            <a:off x="4572001" y="4191001"/>
            <a:ext cx="4199312" cy="2246769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Signature: a resonance in the </a:t>
            </a:r>
          </a:p>
          <a:p>
            <a:r>
              <a:rPr lang="en-US">
                <a:solidFill>
                  <a:srgbClr val="CC0000"/>
                </a:solidFill>
              </a:rPr>
              <a:t>di-electron </a:t>
            </a:r>
            <a:r>
              <a:rPr lang="en-US"/>
              <a:t>or </a:t>
            </a:r>
            <a:r>
              <a:rPr lang="en-US">
                <a:solidFill>
                  <a:srgbClr val="CC0000"/>
                </a:solidFill>
              </a:rPr>
              <a:t>di-muon</a:t>
            </a:r>
            <a:r>
              <a:rPr lang="en-US"/>
              <a:t> final state</a:t>
            </a:r>
          </a:p>
          <a:p>
            <a:r>
              <a:rPr lang="en-US"/>
              <a:t>a priori easy for the experiments</a:t>
            </a:r>
          </a:p>
          <a:p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CC0000"/>
                </a:solidFill>
              </a:rPr>
              <a:t>Caveat</a:t>
            </a:r>
            <a:r>
              <a:rPr lang="en-US"/>
              <a:t>: new developments suggest </a:t>
            </a:r>
          </a:p>
          <a:p>
            <a:r>
              <a:rPr lang="en-US"/>
              <a:t>that G</a:t>
            </a:r>
            <a:r>
              <a:rPr lang="en-US" baseline="-25000"/>
              <a:t>KK</a:t>
            </a:r>
            <a:r>
              <a:rPr lang="en-US"/>
              <a:t> would couple dominantly</a:t>
            </a:r>
          </a:p>
          <a:p>
            <a:r>
              <a:rPr lang="en-US"/>
              <a:t>to top anti-top…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020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09.0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7542"/>
            <a:ext cx="8077200" cy="5150458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3820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Z’ Boson Decaying into </a:t>
            </a:r>
            <a:r>
              <a:rPr lang="en-GB" dirty="0" err="1" smtClean="0">
                <a:effectLst/>
              </a:rPr>
              <a:t>ee</a:t>
            </a:r>
            <a:r>
              <a:rPr lang="en-GB" dirty="0" smtClean="0">
                <a:effectLst/>
              </a:rPr>
              <a:t> or </a:t>
            </a:r>
            <a:r>
              <a:rPr lang="en-GB" dirty="0" err="1" smtClean="0">
                <a:effectLst/>
              </a:rPr>
              <a:t>μμ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2-09-19 at 3.14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2921000" cy="482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70282" y="892314"/>
            <a:ext cx="4844771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Extension of the symmetry?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New Gauge bosons? 2011 data @ 1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?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153400" y="3436203"/>
            <a:ext cx="856725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2011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data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09.2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589" y="1143001"/>
            <a:ext cx="8926989" cy="5242544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Z’ Search with  8 </a:t>
            </a:r>
            <a:r>
              <a:rPr lang="en-GB" dirty="0" err="1" smtClean="0">
                <a:effectLst/>
              </a:rPr>
              <a:t>TeV</a:t>
            </a:r>
            <a:r>
              <a:rPr lang="en-GB" dirty="0" smtClean="0">
                <a:effectLst/>
              </a:rPr>
              <a:t> Data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09.4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95" y="990601"/>
            <a:ext cx="8817805" cy="559107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Z’ Combination of 7 &amp; 8 </a:t>
            </a:r>
            <a:r>
              <a:rPr lang="en-GB" dirty="0" err="1" smtClean="0">
                <a:effectLst/>
              </a:rPr>
              <a:t>TeV</a:t>
            </a:r>
            <a:r>
              <a:rPr lang="en-GB" dirty="0" smtClean="0">
                <a:effectLst/>
              </a:rPr>
              <a:t> Data</a:t>
            </a:r>
            <a:endParaRPr lang="en-GB" dirty="0">
              <a:effectLst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14400" y="5562600"/>
            <a:ext cx="3048000" cy="6858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09.5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7378" y="914400"/>
            <a:ext cx="9161378" cy="57150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Z’ Decaying into </a:t>
            </a:r>
            <a:r>
              <a:rPr lang="en-GB" dirty="0" err="1" smtClean="0">
                <a:effectLst/>
              </a:rPr>
              <a:t>tau</a:t>
            </a:r>
            <a:r>
              <a:rPr lang="en-GB" dirty="0" smtClean="0">
                <a:effectLst/>
              </a:rPr>
              <a:t> Leptons 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Exotica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51054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 smtClean="0">
                <a:solidFill>
                  <a:srgbClr val="FF0000"/>
                </a:solidFill>
              </a:rPr>
              <a:t>Search for physics beyond the Standard Model. </a:t>
            </a:r>
          </a:p>
          <a:p>
            <a:r>
              <a:rPr lang="en-GB" sz="2400" dirty="0" smtClean="0"/>
              <a:t>Looking for something weird and unexpected in the data.</a:t>
            </a:r>
          </a:p>
          <a:p>
            <a:r>
              <a:rPr lang="en-GB" sz="2400" dirty="0" smtClean="0"/>
              <a:t>Wide range of possibilities with relative little guidance. Many models and possible phenomena.</a:t>
            </a:r>
          </a:p>
          <a:p>
            <a:r>
              <a:rPr lang="en-GB" sz="2400" dirty="0" smtClean="0"/>
              <a:t>Unlike for Higgs or SUSY</a:t>
            </a: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No Exotica hunter’s guide to show you the way</a:t>
            </a:r>
          </a:p>
          <a:p>
            <a:pPr lvl="1"/>
            <a:r>
              <a:rPr lang="en-GB" sz="2400" dirty="0" smtClean="0">
                <a:solidFill>
                  <a:srgbClr val="0000FF"/>
                </a:solidFill>
              </a:rPr>
              <a:t>No SUSY map of parameter space to show you the incremental progress with each search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Instead a wide variety of searches used. Will give examples of that to show the spectrum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1.1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1676400"/>
            <a:ext cx="7772400" cy="51816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W’ </a:t>
            </a:r>
            <a:r>
              <a:rPr lang="en-US" dirty="0" err="1" smtClean="0">
                <a:sym typeface="Symbol"/>
              </a:rPr>
              <a:t>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eν</a:t>
            </a:r>
            <a:r>
              <a:rPr lang="en-GB" dirty="0" smtClean="0">
                <a:effectLst/>
              </a:rPr>
              <a:t> and </a:t>
            </a:r>
            <a:r>
              <a:rPr lang="en-GB" dirty="0" err="1" smtClean="0">
                <a:effectLst/>
              </a:rPr>
              <a:t>μν</a:t>
            </a:r>
            <a:r>
              <a:rPr lang="en-GB" dirty="0" smtClean="0">
                <a:effectLst/>
              </a:rPr>
              <a:t> Production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1-07-27 at 12.33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762000"/>
            <a:ext cx="1524000" cy="11210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1066800"/>
            <a:ext cx="7250703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Search for the charged partner of the gauge bosons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20.3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360873"/>
            <a:ext cx="8382000" cy="5126854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W’ </a:t>
            </a:r>
            <a:r>
              <a:rPr lang="en-US" dirty="0" err="1" smtClean="0">
                <a:sym typeface="Symbol"/>
              </a:rPr>
              <a:t>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eν</a:t>
            </a:r>
            <a:r>
              <a:rPr lang="en-GB" dirty="0" smtClean="0">
                <a:effectLst/>
              </a:rPr>
              <a:t> and </a:t>
            </a:r>
            <a:r>
              <a:rPr lang="en-GB" dirty="0" err="1" smtClean="0">
                <a:effectLst/>
              </a:rPr>
              <a:t>μν</a:t>
            </a:r>
            <a:r>
              <a:rPr lang="en-GB" dirty="0" smtClean="0">
                <a:effectLst/>
              </a:rPr>
              <a:t> Production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1.30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64" y="926690"/>
            <a:ext cx="9081836" cy="5566287"/>
          </a:xfrm>
        </p:spPr>
      </p:pic>
      <p:sp>
        <p:nvSpPr>
          <p:cNvPr id="7" name="Titre 3"/>
          <p:cNvSpPr txBox="1">
            <a:spLocks/>
          </p:cNvSpPr>
          <p:nvPr/>
        </p:nvSpPr>
        <p:spPr bwMode="auto">
          <a:xfrm>
            <a:off x="8382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lvl="0" algn="ctr"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W’ </a:t>
            </a:r>
            <a:r>
              <a:rPr lang="en-US" sz="4000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eν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and </a:t>
            </a:r>
            <a:r>
              <a:rPr kumimoji="0" lang="en-GB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μν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Production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1.4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190836"/>
            <a:ext cx="8382000" cy="5466927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610600" cy="914400"/>
          </a:xfrm>
        </p:spPr>
        <p:txBody>
          <a:bodyPr>
            <a:normAutofit/>
          </a:bodyPr>
          <a:lstStyle/>
          <a:p>
            <a:r>
              <a:rPr lang="en-GB" sz="3400" dirty="0" smtClean="0">
                <a:effectLst/>
              </a:rPr>
              <a:t>Like-Sign Di-lepton Resonance Searches</a:t>
            </a:r>
            <a:endParaRPr lang="en-GB" sz="34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38200" y="838200"/>
            <a:ext cx="5128356" cy="80021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Two Photons resonance</a:t>
            </a:r>
            <a:r>
              <a:rPr lang="en-GB" sz="2200" baseline="-25000" dirty="0" smtClean="0">
                <a:solidFill>
                  <a:srgbClr val="0000FF"/>
                </a:solidFill>
              </a:rPr>
              <a:t> </a:t>
            </a:r>
            <a:r>
              <a:rPr lang="en-GB" sz="2200" dirty="0" smtClean="0">
                <a:solidFill>
                  <a:srgbClr val="0000FF"/>
                </a:solidFill>
              </a:rPr>
              <a:t> (RS)</a:t>
            </a:r>
          </a:p>
          <a:p>
            <a:r>
              <a:rPr lang="en-GB" sz="2200" dirty="0" smtClean="0">
                <a:solidFill>
                  <a:srgbClr val="0000FF"/>
                </a:solidFill>
              </a:rPr>
              <a:t>Select two photons with M</a:t>
            </a:r>
            <a:r>
              <a:rPr lang="en-GB" sz="2200" baseline="-25000" dirty="0" smtClean="0">
                <a:solidFill>
                  <a:srgbClr val="0000FF"/>
                </a:solidFill>
              </a:rPr>
              <a:t>γγ</a:t>
            </a:r>
            <a:r>
              <a:rPr lang="en-GB" sz="2200" dirty="0" smtClean="0">
                <a:solidFill>
                  <a:srgbClr val="0000FF"/>
                </a:solidFill>
              </a:rPr>
              <a:t>&gt;140 </a:t>
            </a:r>
            <a:r>
              <a:rPr lang="en-GB" sz="2200" dirty="0" err="1" smtClean="0">
                <a:solidFill>
                  <a:srgbClr val="0000FF"/>
                </a:solidFill>
              </a:rPr>
              <a:t>GeV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GB" dirty="0" err="1" smtClean="0">
                <a:effectLst/>
              </a:rPr>
              <a:t>Diphotons</a:t>
            </a:r>
            <a:r>
              <a:rPr lang="en-GB" dirty="0" smtClean="0">
                <a:effectLst/>
              </a:rPr>
              <a:t>: Search for </a:t>
            </a:r>
            <a:r>
              <a:rPr lang="en-GB" dirty="0" err="1" smtClean="0">
                <a:effectLst/>
              </a:rPr>
              <a:t>EDs</a:t>
            </a:r>
            <a:endParaRPr lang="en-GB" b="0" dirty="0">
              <a:effectLst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706793" y="5562600"/>
            <a:ext cx="4903807" cy="83099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"/>
              </a:rPr>
              <a:t>ADD Limit: M</a:t>
            </a:r>
            <a:r>
              <a:rPr lang="en-GB" sz="2400" baseline="-25000" dirty="0" smtClean="0">
                <a:solidFill>
                  <a:srgbClr val="FF0000"/>
                </a:solidFill>
                <a:latin typeface="Arial"/>
              </a:rPr>
              <a:t>s</a:t>
            </a:r>
            <a:r>
              <a:rPr lang="en-GB" sz="2400" dirty="0" smtClean="0">
                <a:solidFill>
                  <a:srgbClr val="FF0000"/>
                </a:solidFill>
                <a:latin typeface="Arial"/>
              </a:rPr>
              <a:t>&gt; 2.5-3.8 </a:t>
            </a:r>
            <a:r>
              <a:rPr lang="en-GB" sz="2400" dirty="0" err="1" smtClean="0">
                <a:solidFill>
                  <a:srgbClr val="FF0000"/>
                </a:solidFill>
                <a:latin typeface="Arial"/>
              </a:rPr>
              <a:t>TeV</a:t>
            </a:r>
            <a:r>
              <a:rPr lang="en-GB" sz="2400" dirty="0" smtClean="0">
                <a:solidFill>
                  <a:srgbClr val="FF0000"/>
                </a:solidFill>
                <a:latin typeface="Arial"/>
              </a:rPr>
              <a:t>  (HLZ)</a:t>
            </a:r>
          </a:p>
          <a:p>
            <a:r>
              <a:rPr lang="en-GB" sz="2400" dirty="0" smtClean="0">
                <a:solidFill>
                  <a:srgbClr val="FF0000"/>
                </a:solidFill>
                <a:latin typeface="Arial"/>
              </a:rPr>
              <a:t>Randal-</a:t>
            </a:r>
            <a:r>
              <a:rPr lang="en-GB" sz="2400" dirty="0" err="1" smtClean="0">
                <a:solidFill>
                  <a:srgbClr val="FF0000"/>
                </a:solidFill>
                <a:latin typeface="Arial"/>
              </a:rPr>
              <a:t>Sundrum</a:t>
            </a:r>
            <a:r>
              <a:rPr lang="en-GB" sz="2400" dirty="0" smtClean="0">
                <a:solidFill>
                  <a:srgbClr val="FF0000"/>
                </a:solidFill>
                <a:latin typeface="Arial"/>
              </a:rPr>
              <a:t>: M&gt; 1-2 </a:t>
            </a:r>
            <a:r>
              <a:rPr lang="en-GB" sz="2400" dirty="0" err="1" smtClean="0">
                <a:solidFill>
                  <a:srgbClr val="FF0000"/>
                </a:solidFill>
                <a:latin typeface="Arial"/>
              </a:rPr>
              <a:t>TeV</a:t>
            </a:r>
            <a:endParaRPr lang="en-GB" sz="24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9" name="Image 8" descr="Screen shot 2012-05-17 at 10.23.5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1752600"/>
            <a:ext cx="3438302" cy="32766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05541" y="4724400"/>
            <a:ext cx="1675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arXiv:1112:0688</a:t>
            </a:r>
            <a:endParaRPr lang="en-GB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7239000" y="1371600"/>
            <a:ext cx="1675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arXiv:1112:2194</a:t>
            </a:r>
            <a:endParaRPr lang="en-GB" sz="1600" dirty="0"/>
          </a:p>
        </p:txBody>
      </p:sp>
      <p:pic>
        <p:nvPicPr>
          <p:cNvPr id="17" name="Image 16" descr="Screen shot 2012-05-18 at 8.41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752600"/>
            <a:ext cx="4343400" cy="326670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146675"/>
            <a:ext cx="2391508" cy="148272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12" name="Image 11" descr="Screen shot 2012-09-19 at 3.36.1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9" y="1752599"/>
            <a:ext cx="4516849" cy="327660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362200" y="5334000"/>
            <a:ext cx="41549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γ</a:t>
            </a:r>
            <a:endParaRPr lang="en-GB" sz="1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2362200" y="6096000"/>
            <a:ext cx="41549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γ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2.0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682044"/>
            <a:ext cx="8171371" cy="6099756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Di-jet Resonances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2.1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71077"/>
            <a:ext cx="8686800" cy="5706228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Di-jet Searches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2.3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524000"/>
            <a:ext cx="8077200" cy="5235561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Di-jet Searches: Excited Quarks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1-07-27 at 7.53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762000"/>
            <a:ext cx="1790700" cy="1033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48.3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667000"/>
            <a:ext cx="8382000" cy="41910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Decays into WZ pairs</a:t>
            </a:r>
            <a:endParaRPr lang="en-GB" dirty="0">
              <a:effectLst/>
            </a:endParaRPr>
          </a:p>
        </p:txBody>
      </p:sp>
      <p:pic>
        <p:nvPicPr>
          <p:cNvPr id="6" name="Picture 7" descr="Picture 32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35038"/>
            <a:ext cx="235633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00400" y="914400"/>
            <a:ext cx="5525796" cy="1631216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Technicolor: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No </a:t>
            </a:r>
            <a:r>
              <a:rPr lang="en-US" dirty="0">
                <a:solidFill>
                  <a:srgbClr val="0000FF"/>
                </a:solidFill>
              </a:rPr>
              <a:t>elementary Higgs but a new type of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color</a:t>
            </a:r>
            <a:r>
              <a:rPr lang="en-US" dirty="0">
                <a:solidFill>
                  <a:srgbClr val="0000FF"/>
                </a:solidFill>
              </a:rPr>
              <a:t>-like force, predicting particles</a:t>
            </a:r>
          </a:p>
          <a:p>
            <a:r>
              <a:rPr lang="en-US" dirty="0">
                <a:solidFill>
                  <a:srgbClr val="0000FF"/>
                </a:solidFill>
              </a:rPr>
              <a:t>called </a:t>
            </a:r>
            <a:r>
              <a:rPr lang="en-US" dirty="0" err="1" smtClean="0">
                <a:solidFill>
                  <a:srgbClr val="0000FF"/>
                </a:solidFill>
              </a:rPr>
              <a:t>techni</a:t>
            </a:r>
            <a:r>
              <a:rPr lang="en-US" dirty="0" err="1">
                <a:solidFill>
                  <a:srgbClr val="0000FF"/>
                </a:solidFill>
              </a:rPr>
              <a:t>-pions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techni-rhos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techni</a:t>
            </a:r>
            <a:r>
              <a:rPr lang="en-US" dirty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omegas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…</a:t>
            </a:r>
            <a:r>
              <a:rPr lang="en-US" dirty="0">
                <a:solidFill>
                  <a:srgbClr val="0000FF"/>
                </a:solidFill>
              </a:rPr>
              <a:t>with masses ~ few 100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Image 7" descr="Screen shot 2011-09-02 at 4.43.3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960120"/>
            <a:ext cx="3962400" cy="33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49.0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0048" y="2286000"/>
            <a:ext cx="6653952" cy="3602606"/>
          </a:xfrm>
        </p:spPr>
      </p:pic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Search for WW Resonances</a:t>
            </a:r>
            <a:endParaRPr lang="en-GB" dirty="0">
              <a:effectLst/>
            </a:endParaRPr>
          </a:p>
        </p:txBody>
      </p:sp>
      <p:pic>
        <p:nvPicPr>
          <p:cNvPr id="8" name="Image 7" descr="Screen shot 2012-09-19 at 4.09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0"/>
            <a:ext cx="4210816" cy="31559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62000" y="1219200"/>
            <a:ext cx="7735782" cy="43088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2 isolated leptons with </a:t>
            </a:r>
            <a:r>
              <a:rPr lang="en-GB" sz="2200" dirty="0" err="1" smtClean="0">
                <a:solidFill>
                  <a:srgbClr val="0000FF"/>
                </a:solidFill>
              </a:rPr>
              <a:t>p</a:t>
            </a:r>
            <a:r>
              <a:rPr lang="en-GB" sz="2200" baseline="-25000" dirty="0" err="1" smtClean="0">
                <a:solidFill>
                  <a:srgbClr val="0000FF"/>
                </a:solidFill>
              </a:rPr>
              <a:t>T</a:t>
            </a:r>
            <a:r>
              <a:rPr lang="en-GB" sz="2200" dirty="0" smtClean="0">
                <a:solidFill>
                  <a:srgbClr val="0000FF"/>
                </a:solidFill>
              </a:rPr>
              <a:t>&gt; 25 </a:t>
            </a:r>
            <a:r>
              <a:rPr lang="en-GB" sz="2200" dirty="0" err="1" smtClean="0">
                <a:solidFill>
                  <a:srgbClr val="0000FF"/>
                </a:solidFill>
              </a:rPr>
              <a:t>GeV</a:t>
            </a:r>
            <a:r>
              <a:rPr lang="en-GB" sz="2200" dirty="0" smtClean="0">
                <a:solidFill>
                  <a:srgbClr val="0000FF"/>
                </a:solidFill>
              </a:rPr>
              <a:t> + Missing ET (~ 60 </a:t>
            </a:r>
            <a:r>
              <a:rPr lang="en-GB" sz="2200" dirty="0" err="1" smtClean="0">
                <a:solidFill>
                  <a:srgbClr val="0000FF"/>
                </a:solidFill>
              </a:rPr>
              <a:t>GeV</a:t>
            </a:r>
            <a:r>
              <a:rPr lang="en-GB" sz="2200" dirty="0" smtClean="0">
                <a:solidFill>
                  <a:srgbClr val="0000FF"/>
                </a:solidFill>
              </a:rPr>
              <a:t>)</a:t>
            </a:r>
            <a:endParaRPr lang="en-GB" sz="2200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38200" y="6096000"/>
            <a:ext cx="6849501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Limits on Randal </a:t>
            </a:r>
            <a:r>
              <a:rPr lang="en-GB" sz="2400" dirty="0" err="1" smtClean="0">
                <a:solidFill>
                  <a:srgbClr val="FF0000"/>
                </a:solidFill>
              </a:rPr>
              <a:t>Sundrum</a:t>
            </a:r>
            <a:r>
              <a:rPr lang="en-GB" sz="2400" dirty="0" smtClean="0">
                <a:solidFill>
                  <a:srgbClr val="FF0000"/>
                </a:solidFill>
              </a:rPr>
              <a:t> resonances of 1.2 </a:t>
            </a:r>
            <a:r>
              <a:rPr lang="en-GB" sz="2400" dirty="0" err="1" smtClean="0">
                <a:solidFill>
                  <a:srgbClr val="FF0000"/>
                </a:solidFill>
              </a:rPr>
              <a:t>TeV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Exotica Topics this Lecture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                         Lecture Plan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Extra dimensions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Resonances (leptons, jets)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4</a:t>
            </a:r>
            <a:r>
              <a:rPr lang="en-GB" baseline="30000" dirty="0" smtClean="0">
                <a:solidFill>
                  <a:srgbClr val="0000FF"/>
                </a:solidFill>
              </a:rPr>
              <a:t>th</a:t>
            </a:r>
            <a:r>
              <a:rPr lang="en-GB" dirty="0" smtClean="0">
                <a:solidFill>
                  <a:srgbClr val="0000FF"/>
                </a:solidFill>
              </a:rPr>
              <a:t> generation of quarks and leptons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Heavy Neutrinos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The possible special role of top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Special signatures (boosted, long lived…)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Summary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Search for Heavy Neutrinos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creen shot 2011-07-21 at 10.05.0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374036"/>
            <a:ext cx="6096000" cy="2798164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7696200" cy="904875"/>
          </a:xfrm>
        </p:spPr>
        <p:txBody>
          <a:bodyPr/>
          <a:lstStyle/>
          <a:p>
            <a:r>
              <a:rPr lang="en-GB" dirty="0" smtClean="0"/>
              <a:t>Heavy Neutrinos in W</a:t>
            </a:r>
            <a:r>
              <a:rPr lang="en-GB" baseline="-25000" dirty="0" smtClean="0"/>
              <a:t>R</a:t>
            </a:r>
            <a:r>
              <a:rPr lang="en-GB" dirty="0" smtClean="0"/>
              <a:t> Decays</a:t>
            </a:r>
            <a:endParaRPr lang="en-GB" dirty="0"/>
          </a:p>
        </p:txBody>
      </p:sp>
      <p:pic>
        <p:nvPicPr>
          <p:cNvPr id="8" name="Espace réservé du contenu 5" descr="Screen shot 2011-07-21 at 10.37.4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00" y="1587500"/>
            <a:ext cx="30353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361078" y="2286000"/>
            <a:ext cx="2430122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Select events with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2 leptons and 2 jets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" name="Image 9" descr="Screen shot 2011-07-23 at 9.23.2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6469166" cy="2900283"/>
          </a:xfrm>
          <a:prstGeom prst="rect">
            <a:avLst/>
          </a:prstGeom>
        </p:spPr>
      </p:pic>
      <p:pic>
        <p:nvPicPr>
          <p:cNvPr id="11" name="Image 10" descr="Screen shot 2011-07-23 at 9.22.18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367" y="1371600"/>
            <a:ext cx="3126633" cy="22098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477000" y="3733800"/>
            <a:ext cx="2707559" cy="193899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Large exclusion range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 mass of the W</a:t>
            </a:r>
            <a:r>
              <a:rPr lang="en-GB" baseline="-25000" dirty="0" smtClean="0">
                <a:solidFill>
                  <a:srgbClr val="0000FF"/>
                </a:solidFill>
              </a:rPr>
              <a:t>R</a:t>
            </a:r>
            <a:r>
              <a:rPr lang="en-GB" dirty="0" smtClean="0">
                <a:solidFill>
                  <a:srgbClr val="0000FF"/>
                </a:solidFill>
              </a:rPr>
              <a:t> and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heavy neutrino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Tevatron</a:t>
            </a:r>
            <a:r>
              <a:rPr lang="en-GB" dirty="0" smtClean="0">
                <a:solidFill>
                  <a:srgbClr val="FF0000"/>
                </a:solidFill>
              </a:rPr>
              <a:t> excludes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</a:t>
            </a:r>
            <a:r>
              <a:rPr lang="en-GB" baseline="-25000" dirty="0" smtClean="0">
                <a:solidFill>
                  <a:srgbClr val="FF0000"/>
                </a:solidFill>
              </a:rPr>
              <a:t>R</a:t>
            </a:r>
            <a:r>
              <a:rPr lang="en-GB" dirty="0" smtClean="0">
                <a:solidFill>
                  <a:srgbClr val="FF0000"/>
                </a:solidFill>
              </a:rPr>
              <a:t>~ 780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2400" y="914400"/>
            <a:ext cx="7366119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Left-right symmetric extension of the Standard Model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91000" y="1371600"/>
            <a:ext cx="17552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 smtClean="0"/>
          </a:p>
          <a:p>
            <a:r>
              <a:rPr lang="en-GB" sz="1600" dirty="0" smtClean="0"/>
              <a:t>CMS-EXO-11-002</a:t>
            </a:r>
            <a:endParaRPr lang="en-GB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295400" y="6248400"/>
            <a:ext cx="239630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Limits ~ 1 year ago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3.3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109732"/>
            <a:ext cx="8382000" cy="5629135"/>
          </a:xfrm>
        </p:spPr>
      </p:pic>
      <p:sp>
        <p:nvSpPr>
          <p:cNvPr id="6" name="Rectangle 5"/>
          <p:cNvSpPr/>
          <p:nvPr/>
        </p:nvSpPr>
        <p:spPr bwMode="auto">
          <a:xfrm>
            <a:off x="2590800" y="3048000"/>
            <a:ext cx="4876800" cy="4572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09600" y="-66675"/>
            <a:ext cx="7696200" cy="904875"/>
          </a:xfrm>
        </p:spPr>
        <p:txBody>
          <a:bodyPr/>
          <a:lstStyle/>
          <a:p>
            <a:r>
              <a:rPr lang="en-GB" dirty="0" smtClean="0">
                <a:effectLst/>
              </a:rPr>
              <a:t>Heavy Neutrinos in W</a:t>
            </a:r>
            <a:r>
              <a:rPr lang="en-GB" baseline="-25000" dirty="0" smtClean="0">
                <a:effectLst/>
              </a:rPr>
              <a:t>R</a:t>
            </a:r>
            <a:r>
              <a:rPr lang="en-GB" dirty="0" smtClean="0">
                <a:effectLst/>
              </a:rPr>
              <a:t> Decays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Search for a 4</a:t>
            </a:r>
            <a:r>
              <a:rPr lang="en-GB" baseline="30000" dirty="0" smtClean="0">
                <a:effectLst/>
              </a:rPr>
              <a:t>th</a:t>
            </a:r>
            <a:r>
              <a:rPr lang="en-GB" dirty="0" smtClean="0">
                <a:effectLst/>
              </a:rPr>
              <a:t> Generation</a:t>
            </a:r>
            <a:endParaRPr lang="en-GB" dirty="0">
              <a:effectLst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676400" y="3581400"/>
            <a:ext cx="5656385" cy="1785104"/>
          </a:xfrm>
          <a:prstGeom prst="rect">
            <a:avLst/>
          </a:prstGeom>
          <a:solidFill>
            <a:srgbClr val="FFFF99"/>
          </a:solidFill>
          <a:ln w="476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CC0000"/>
                </a:solidFill>
              </a:rPr>
              <a:t>We can’t  be sure that there are only 3 generations (</a:t>
            </a:r>
            <a:r>
              <a:rPr lang="en-US" sz="2200" dirty="0" err="1">
                <a:solidFill>
                  <a:srgbClr val="CC0000"/>
                </a:solidFill>
              </a:rPr>
              <a:t>u,d</a:t>
            </a:r>
            <a:r>
              <a:rPr lang="en-US" sz="2200" dirty="0">
                <a:solidFill>
                  <a:srgbClr val="CC0000"/>
                </a:solidFill>
              </a:rPr>
              <a:t>) (</a:t>
            </a:r>
            <a:r>
              <a:rPr lang="en-US" sz="2200" dirty="0" err="1">
                <a:solidFill>
                  <a:srgbClr val="CC0000"/>
                </a:solidFill>
              </a:rPr>
              <a:t>s,c</a:t>
            </a:r>
            <a:r>
              <a:rPr lang="en-US" sz="2200" dirty="0">
                <a:solidFill>
                  <a:srgbClr val="CC0000"/>
                </a:solidFill>
              </a:rPr>
              <a:t>) (</a:t>
            </a:r>
            <a:r>
              <a:rPr lang="en-US" sz="2200" dirty="0" err="1">
                <a:solidFill>
                  <a:srgbClr val="CC0000"/>
                </a:solidFill>
              </a:rPr>
              <a:t>b,t</a:t>
            </a:r>
            <a:r>
              <a:rPr lang="en-US" sz="2200" dirty="0">
                <a:solidFill>
                  <a:srgbClr val="CC0000"/>
                </a:solidFill>
              </a:rPr>
              <a:t>)</a:t>
            </a:r>
          </a:p>
          <a:p>
            <a:r>
              <a:rPr lang="en-US" sz="2200" dirty="0">
                <a:solidFill>
                  <a:srgbClr val="CC0000"/>
                </a:solidFill>
              </a:rPr>
              <a:t>A possible new generation should</a:t>
            </a:r>
            <a:r>
              <a:rPr lang="en-US" sz="2200" dirty="0" smtClean="0">
                <a:solidFill>
                  <a:srgbClr val="CC0000"/>
                </a:solidFill>
              </a:rPr>
              <a:t> be </a:t>
            </a:r>
            <a:r>
              <a:rPr lang="en-US" sz="2200" dirty="0">
                <a:solidFill>
                  <a:srgbClr val="CC0000"/>
                </a:solidFill>
              </a:rPr>
              <a:t>heavy!</a:t>
            </a:r>
            <a:endParaRPr lang="en-US" sz="2200" dirty="0">
              <a:solidFill>
                <a:srgbClr val="000099"/>
              </a:solidFill>
            </a:endParaRPr>
          </a:p>
          <a:p>
            <a:endParaRPr lang="en-US" sz="2200" dirty="0">
              <a:solidFill>
                <a:srgbClr val="000099"/>
              </a:solidFill>
            </a:endParaRPr>
          </a:p>
          <a:p>
            <a:r>
              <a:rPr lang="en-US" sz="2200" dirty="0">
                <a:solidFill>
                  <a:srgbClr val="000099"/>
                </a:solidFill>
              </a:rPr>
              <a:t>Look for </a:t>
            </a:r>
            <a:r>
              <a:rPr lang="en-US" sz="2200" dirty="0" err="1">
                <a:solidFill>
                  <a:srgbClr val="000099"/>
                </a:solidFill>
              </a:rPr>
              <a:t>b</a:t>
            </a:r>
            <a:r>
              <a:rPr lang="en-US" sz="2200" dirty="0">
                <a:solidFill>
                  <a:srgbClr val="000099"/>
                </a:solidFill>
              </a:rPr>
              <a:t>’ and </a:t>
            </a:r>
            <a:r>
              <a:rPr lang="en-US" sz="2200" dirty="0" err="1">
                <a:solidFill>
                  <a:srgbClr val="000099"/>
                </a:solidFill>
              </a:rPr>
              <a:t>t</a:t>
            </a:r>
            <a:r>
              <a:rPr lang="en-US" sz="2200" dirty="0">
                <a:solidFill>
                  <a:srgbClr val="000099"/>
                </a:solidFill>
              </a:rPr>
              <a:t>’ </a:t>
            </a:r>
            <a:r>
              <a:rPr lang="en-US" sz="2200" dirty="0" smtClean="0">
                <a:solidFill>
                  <a:srgbClr val="000099"/>
                </a:solidFill>
              </a:rPr>
              <a:t>quarks</a:t>
            </a:r>
            <a:endParaRPr lang="en-US" sz="22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8.11.5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16" y="914400"/>
            <a:ext cx="8863084" cy="5709871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Search for </a:t>
            </a:r>
            <a:r>
              <a:rPr lang="en-GB" dirty="0" err="1" smtClean="0">
                <a:effectLst/>
              </a:rPr>
              <a:t>t’t</a:t>
            </a:r>
            <a:r>
              <a:rPr lang="en-GB" dirty="0" smtClean="0">
                <a:effectLst/>
              </a:rPr>
              <a:t>’ </a:t>
            </a:r>
            <a:r>
              <a:rPr lang="en-US" dirty="0" err="1" smtClean="0">
                <a:sym typeface="Symbol"/>
              </a:rPr>
              <a:t></a:t>
            </a:r>
            <a:r>
              <a:rPr lang="en-US" dirty="0" smtClean="0">
                <a:sym typeface="Symbol"/>
              </a:rPr>
              <a:t> </a:t>
            </a:r>
            <a:r>
              <a:rPr lang="en-GB" dirty="0" err="1" smtClean="0">
                <a:effectLst/>
              </a:rPr>
              <a:t>bWbW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8.18.0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09573"/>
            <a:ext cx="8382000" cy="5429454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Search for T’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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tZ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8.17.4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62" y="914401"/>
            <a:ext cx="8827738" cy="5730452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Search for </a:t>
            </a:r>
            <a:r>
              <a:rPr lang="en-GB" dirty="0" err="1" smtClean="0">
                <a:effectLst/>
              </a:rPr>
              <a:t>b’b</a:t>
            </a:r>
            <a:r>
              <a:rPr lang="en-GB" dirty="0" smtClean="0">
                <a:effectLst/>
              </a:rPr>
              <a:t>’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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tWtW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8.17.5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32336"/>
            <a:ext cx="8382000" cy="5383927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Search for </a:t>
            </a:r>
            <a:r>
              <a:rPr lang="en-GB" dirty="0" err="1" smtClean="0">
                <a:effectLst/>
              </a:rPr>
              <a:t>b’b</a:t>
            </a:r>
            <a:r>
              <a:rPr lang="en-GB" dirty="0" smtClean="0">
                <a:effectLst/>
              </a:rPr>
              <a:t>’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8.18.1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00598"/>
            <a:ext cx="8382000" cy="5447403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620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Search for B’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</a:t>
            </a:r>
            <a:r>
              <a:rPr lang="en-GB" dirty="0" smtClean="0">
                <a:effectLst/>
              </a:rPr>
              <a:t> </a:t>
            </a:r>
            <a:r>
              <a:rPr lang="en-GB" dirty="0" err="1" smtClean="0">
                <a:effectLst/>
              </a:rPr>
              <a:t>bZ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04.0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914400"/>
            <a:ext cx="9236221" cy="57912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4</a:t>
            </a:r>
            <a:r>
              <a:rPr lang="en-GB" baseline="30000" dirty="0" smtClean="0">
                <a:effectLst/>
              </a:rPr>
              <a:t>th</a:t>
            </a:r>
            <a:r>
              <a:rPr lang="en-GB" dirty="0" smtClean="0">
                <a:effectLst/>
              </a:rPr>
              <a:t> Generation overview</a:t>
            </a:r>
            <a:endParaRPr lang="en-GB" dirty="0">
              <a:effectLst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8600" y="4648200"/>
            <a:ext cx="4724400" cy="1828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763000" cy="904875"/>
          </a:xfrm>
        </p:spPr>
        <p:txBody>
          <a:bodyPr/>
          <a:lstStyle/>
          <a:p>
            <a:pPr eaLnBrk="1" hangingPunct="1"/>
            <a:r>
              <a:rPr lang="en-US" sz="3600" dirty="0"/>
              <a:t>Experimental New Physics Signatures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1692" y="762000"/>
            <a:ext cx="8563708" cy="6019800"/>
          </a:xfrm>
          <a:solidFill>
            <a:srgbClr val="FFFF99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CC0000"/>
                </a:solidFill>
              </a:rPr>
              <a:t>Many channels in New Physics :Typical signals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Di-leptons</a:t>
            </a:r>
            <a:r>
              <a:rPr lang="en-US" sz="2000" dirty="0" smtClean="0">
                <a:solidFill>
                  <a:srgbClr val="000099"/>
                </a:solidFill>
              </a:rPr>
              <a:t> resonance</a:t>
            </a:r>
            <a:r>
              <a:rPr lang="en-US" sz="2000" dirty="0">
                <a:solidFill>
                  <a:srgbClr val="000099"/>
                </a:solidFill>
              </a:rPr>
              <a:t>/non-resonance, like sign/</a:t>
            </a:r>
            <a:r>
              <a:rPr lang="en-US" sz="2000" dirty="0" smtClean="0">
                <a:solidFill>
                  <a:srgbClr val="000099"/>
                </a:solidFill>
              </a:rPr>
              <a:t>opposite </a:t>
            </a:r>
            <a:r>
              <a:rPr lang="en-US" sz="2000" dirty="0">
                <a:solidFill>
                  <a:srgbClr val="000099"/>
                </a:solidFill>
              </a:rPr>
              <a:t>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Leptons + MET (=Missing transverse momentum/energy)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Photons + MET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Multi-jets (2 </a:t>
            </a:r>
            <a:r>
              <a:rPr lang="en-US" sz="2000" dirty="0" err="1">
                <a:solidFill>
                  <a:srgbClr val="000099"/>
                </a:solidFill>
                <a:sym typeface="Symbol" charset="2"/>
              </a:rPr>
              <a:t></a:t>
            </a:r>
            <a:r>
              <a:rPr lang="en-US" sz="2000" dirty="0">
                <a:solidFill>
                  <a:srgbClr val="000099"/>
                </a:solidFill>
                <a:sym typeface="Symbol" charset="2"/>
              </a:rPr>
              <a:t> ~10)</a:t>
            </a:r>
            <a:endParaRPr lang="en-US" sz="2000" dirty="0">
              <a:solidFill>
                <a:srgbClr val="000099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Mono/Multi-jets +MET (few 10 </a:t>
            </a:r>
            <a:r>
              <a:rPr lang="en-US" sz="2000" dirty="0" err="1">
                <a:solidFill>
                  <a:srgbClr val="000099"/>
                </a:solidFill>
                <a:sym typeface="Symbol" charset="2"/>
              </a:rPr>
              <a:t></a:t>
            </a:r>
            <a:r>
              <a:rPr lang="en-US" sz="2000" dirty="0">
                <a:solidFill>
                  <a:srgbClr val="000099"/>
                </a:solidFill>
                <a:sym typeface="Symbol" charset="2"/>
              </a:rPr>
              <a:t> few 100 </a:t>
            </a:r>
            <a:r>
              <a:rPr lang="en-US" sz="2000" dirty="0" err="1">
                <a:solidFill>
                  <a:srgbClr val="000099"/>
                </a:solidFill>
                <a:sym typeface="Symbol" charset="2"/>
              </a:rPr>
              <a:t>GeV</a:t>
            </a:r>
            <a:r>
              <a:rPr lang="en-US" sz="2000" dirty="0">
                <a:solidFill>
                  <a:srgbClr val="000099"/>
                </a:solidFill>
                <a:sym typeface="Symbol" charset="2"/>
              </a:rPr>
              <a:t>)</a:t>
            </a:r>
            <a:endParaRPr lang="en-US" sz="2000" dirty="0">
              <a:solidFill>
                <a:srgbClr val="000099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Multi jets + leptons + MET…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B/</a:t>
            </a:r>
            <a:r>
              <a:rPr lang="en-US" sz="2000" dirty="0">
                <a:solidFill>
                  <a:srgbClr val="000099"/>
                </a:solidFill>
                <a:sym typeface="Symbol" charset="2"/>
              </a:rPr>
              <a:t> final states</a:t>
            </a:r>
            <a:r>
              <a:rPr lang="en-US" sz="2000" dirty="0" smtClean="0">
                <a:solidFill>
                  <a:srgbClr val="000099"/>
                </a:solidFill>
                <a:sym typeface="Symbol" charset="2"/>
              </a:rPr>
              <a:t>…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000" dirty="0" smtClean="0">
              <a:solidFill>
                <a:srgbClr val="0000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>
                <a:solidFill>
                  <a:srgbClr val="CC0000"/>
                </a:solidFill>
              </a:rPr>
              <a:t>Also: new unusual signatures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Large displaced vertices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Heavy ionizing particles (heavy stable charged particles)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Non-pointing photons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Special showers in the calorimeters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Unexpected jet structures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000099"/>
                </a:solidFill>
              </a:rPr>
              <a:t>Very short tracks (stubs)…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410200" y="6248400"/>
            <a:ext cx="2789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Covers a lot of ground!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Searches with Top Quark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991600" cy="904875"/>
          </a:xfrm>
        </p:spPr>
        <p:txBody>
          <a:bodyPr/>
          <a:lstStyle/>
          <a:p>
            <a:pPr eaLnBrk="1" hangingPunct="1"/>
            <a:r>
              <a:rPr lang="en-US" sz="3600" dirty="0" err="1"/>
              <a:t>TeV</a:t>
            </a:r>
            <a:r>
              <a:rPr lang="en-US" sz="3600" dirty="0"/>
              <a:t> Resonances into Top Quark Pairs</a:t>
            </a:r>
          </a:p>
        </p:txBody>
      </p:sp>
      <p:pic>
        <p:nvPicPr>
          <p:cNvPr id="43013" name="Picture 3" descr="Picture 2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6246" y="2286001"/>
            <a:ext cx="5317881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633046" y="838201"/>
            <a:ext cx="8165123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Recent developments in models:</a:t>
            </a:r>
            <a:r>
              <a:rPr lang="en-US" dirty="0" smtClean="0"/>
              <a:t> </a:t>
            </a:r>
            <a:r>
              <a:rPr lang="en-US" dirty="0">
                <a:solidFill>
                  <a:srgbClr val="CC0000"/>
                </a:solidFill>
              </a:rPr>
              <a:t>a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  <a:r>
              <a:rPr lang="en-US" dirty="0">
                <a:solidFill>
                  <a:srgbClr val="CC0000"/>
                </a:solidFill>
              </a:rPr>
              <a:t>prominent role of top production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light SM fermions live near Planck </a:t>
            </a:r>
            <a:r>
              <a:rPr lang="en-US" dirty="0" err="1"/>
              <a:t>brane</a:t>
            </a:r>
            <a:r>
              <a:rPr lang="en-US" dirty="0"/>
              <a:t>, heavy (top) near </a:t>
            </a:r>
            <a:r>
              <a:rPr lang="en-US" dirty="0" err="1"/>
              <a:t>TeV</a:t>
            </a:r>
            <a:r>
              <a:rPr lang="en-US" dirty="0"/>
              <a:t> </a:t>
            </a:r>
            <a:r>
              <a:rPr lang="en-US" dirty="0" err="1"/>
              <a:t>brane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decay of Randall </a:t>
            </a:r>
            <a:r>
              <a:rPr lang="en-US" dirty="0" err="1"/>
              <a:t>Sundrum</a:t>
            </a:r>
            <a:r>
              <a:rPr lang="en-US" dirty="0"/>
              <a:t> gravitons into top pairs!!</a:t>
            </a:r>
          </a:p>
        </p:txBody>
      </p: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3446585" y="4572001"/>
            <a:ext cx="4600063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TeV resonances </a:t>
            </a:r>
            <a:r>
              <a:rPr lang="en-US">
                <a:sym typeface="Symbol" charset="2"/>
              </a:rPr>
              <a:t> Highly boosted tops</a:t>
            </a:r>
            <a:endParaRPr lang="en-US"/>
          </a:p>
          <a:p>
            <a:r>
              <a:rPr lang="en-US"/>
              <a:t>The jets typically appear as ‘fat’ jets</a:t>
            </a:r>
          </a:p>
          <a:p>
            <a:r>
              <a:rPr lang="en-US"/>
              <a:t> with internal structure</a:t>
            </a:r>
            <a:endParaRPr lang="en-US">
              <a:solidFill>
                <a:srgbClr val="CC0000"/>
              </a:solidFill>
            </a:endParaRPr>
          </a:p>
        </p:txBody>
      </p:sp>
      <p:pic>
        <p:nvPicPr>
          <p:cNvPr id="43016" name="Picture 6" descr="Picture 9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57438"/>
            <a:ext cx="3392366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8" descr="Picture 32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5908" y="2273300"/>
            <a:ext cx="5627077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2728547" y="6019801"/>
            <a:ext cx="6406922" cy="461665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Methods are prepared to tackle the early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9144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effectLst/>
              </a:rPr>
              <a:t>New Physics with Boosted Objects</a:t>
            </a:r>
            <a:endParaRPr lang="en-GB" dirty="0">
              <a:effectLst/>
            </a:endParaRPr>
          </a:p>
        </p:txBody>
      </p:sp>
      <p:pic>
        <p:nvPicPr>
          <p:cNvPr id="6" name="Image 5" descr="Screen shot 2012-07-21 at 3.52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184" y="762000"/>
            <a:ext cx="5585816" cy="2514600"/>
          </a:xfrm>
          <a:prstGeom prst="rect">
            <a:avLst/>
          </a:prstGeom>
        </p:spPr>
      </p:pic>
      <p:pic>
        <p:nvPicPr>
          <p:cNvPr id="9" name="Espace réservé du contenu 4" descr="Screen shot 2012-07-21 at 4.19.32 PM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" y="2082800"/>
            <a:ext cx="2230257" cy="3327400"/>
          </a:xfrm>
        </p:spPr>
      </p:pic>
      <p:sp>
        <p:nvSpPr>
          <p:cNvPr id="10" name="ZoneTexte 9"/>
          <p:cNvSpPr txBox="1"/>
          <p:nvPr/>
        </p:nvSpPr>
        <p:spPr>
          <a:xfrm>
            <a:off x="2514600" y="3846255"/>
            <a:ext cx="6400800" cy="255454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W,Z and top decays from heavy, typically multi-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objects are of special interest at the LHC</a:t>
            </a:r>
          </a:p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ΔR ~ 2m/p</a:t>
            </a:r>
            <a:r>
              <a:rPr lang="en-GB" baseline="-25000" dirty="0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: decay product merge at large 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endParaRPr lang="en-GB" baseline="-25000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New</a:t>
            </a:r>
            <a:r>
              <a:rPr lang="en-GB" dirty="0" smtClean="0">
                <a:solidFill>
                  <a:srgbClr val="0000FF"/>
                </a:solidFill>
              </a:rPr>
              <a:t> techniques developed – and discussed in this 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series of topical  Workshops- for </a:t>
            </a:r>
            <a:r>
              <a:rPr lang="en-GB" dirty="0" err="1" smtClean="0">
                <a:solidFill>
                  <a:srgbClr val="0000FF"/>
                </a:solidFill>
              </a:rPr>
              <a:t>leptonic</a:t>
            </a:r>
            <a:r>
              <a:rPr lang="en-GB" dirty="0" smtClean="0">
                <a:solidFill>
                  <a:srgbClr val="0000FF"/>
                </a:solidFill>
              </a:rPr>
              <a:t> and  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</a:t>
            </a:r>
            <a:r>
              <a:rPr lang="en-GB" dirty="0" err="1" smtClean="0">
                <a:solidFill>
                  <a:srgbClr val="0000FF"/>
                </a:solidFill>
              </a:rPr>
              <a:t>hadronic</a:t>
            </a:r>
            <a:r>
              <a:rPr lang="en-GB" dirty="0" smtClean="0">
                <a:solidFill>
                  <a:srgbClr val="0000FF"/>
                </a:solidFill>
              </a:rPr>
              <a:t> decays of W,Z, top…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.: Jet substructure, grooming: mass drop filtering,  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trimming, pruning</a:t>
            </a:r>
            <a:r>
              <a:rPr lang="en-GB" dirty="0" smtClean="0"/>
              <a:t>… 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5410200"/>
            <a:ext cx="2283798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ATLAS-CONF-2012-065</a:t>
            </a:r>
            <a:endParaRPr lang="en-GB" sz="1600" dirty="0"/>
          </a:p>
        </p:txBody>
      </p:sp>
      <p:pic>
        <p:nvPicPr>
          <p:cNvPr id="13" name="Picture 3" descr="Picture 2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28686"/>
            <a:ext cx="3367487" cy="105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534400" cy="904875"/>
          </a:xfrm>
        </p:spPr>
        <p:txBody>
          <a:bodyPr/>
          <a:lstStyle/>
          <a:p>
            <a:r>
              <a:rPr lang="en-GB" dirty="0" smtClean="0"/>
              <a:t>Initial Studies: Z’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GB" dirty="0" smtClean="0"/>
              <a:t> </a:t>
            </a:r>
            <a:r>
              <a:rPr lang="en-GB" dirty="0" err="1" smtClean="0"/>
              <a:t>tt</a:t>
            </a:r>
            <a:r>
              <a:rPr lang="en-GB" dirty="0" smtClean="0"/>
              <a:t> Search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838200"/>
            <a:ext cx="8915399" cy="132343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Search</a:t>
            </a:r>
            <a:r>
              <a:rPr lang="en-GB" dirty="0" smtClean="0">
                <a:solidFill>
                  <a:srgbClr val="0000FF"/>
                </a:solidFill>
              </a:rPr>
              <a:t> in the all </a:t>
            </a:r>
            <a:r>
              <a:rPr lang="en-GB" dirty="0" err="1" smtClean="0">
                <a:solidFill>
                  <a:srgbClr val="0000FF"/>
                </a:solidFill>
              </a:rPr>
              <a:t>hadronic</a:t>
            </a:r>
            <a:r>
              <a:rPr lang="en-GB" dirty="0" smtClean="0">
                <a:solidFill>
                  <a:srgbClr val="0000FF"/>
                </a:solidFill>
              </a:rPr>
              <a:t> decay channel for the tops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Tops</a:t>
            </a:r>
            <a:r>
              <a:rPr lang="en-GB" dirty="0" smtClean="0">
                <a:solidFill>
                  <a:srgbClr val="FF0000"/>
                </a:solidFill>
              </a:rPr>
              <a:t> are boosted for high mass Z’, jets merge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Start</a:t>
            </a:r>
            <a:r>
              <a:rPr lang="en-GB" dirty="0" smtClean="0">
                <a:solidFill>
                  <a:srgbClr val="0000FF"/>
                </a:solidFill>
              </a:rPr>
              <a:t> from Cambridge-Aachen FAT jets and apply jet pruning to find sub-jets</a:t>
            </a:r>
          </a:p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QCD background estimate from data (</a:t>
            </a:r>
            <a:r>
              <a:rPr lang="en-GB" dirty="0" err="1" smtClean="0">
                <a:solidFill>
                  <a:srgbClr val="0000FF"/>
                </a:solidFill>
              </a:rPr>
              <a:t>mistag</a:t>
            </a:r>
            <a:r>
              <a:rPr lang="en-GB" dirty="0" smtClean="0">
                <a:solidFill>
                  <a:srgbClr val="0000FF"/>
                </a:solidFill>
              </a:rPr>
              <a:t> method) </a:t>
            </a:r>
          </a:p>
          <a:p>
            <a:endParaRPr lang="en-GB" dirty="0" smtClean="0"/>
          </a:p>
        </p:txBody>
      </p:sp>
      <p:pic>
        <p:nvPicPr>
          <p:cNvPr id="12" name="Image 11" descr="Screen shot 2011-07-24 at 4.47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35161"/>
            <a:ext cx="3981450" cy="3094239"/>
          </a:xfrm>
          <a:prstGeom prst="rect">
            <a:avLst/>
          </a:prstGeom>
        </p:spPr>
      </p:pic>
      <p:pic>
        <p:nvPicPr>
          <p:cNvPr id="13" name="Image 12" descr="Screen shot 2011-07-24 at 4.41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11" y="3581400"/>
            <a:ext cx="4778189" cy="3048000"/>
          </a:xfrm>
          <a:prstGeom prst="rect">
            <a:avLst/>
          </a:prstGeom>
        </p:spPr>
      </p:pic>
      <p:pic>
        <p:nvPicPr>
          <p:cNvPr id="14" name="Image 13" descr="Screen shot 2011-07-24 at 4.54.0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362200"/>
            <a:ext cx="4673600" cy="1016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029200" y="3124200"/>
            <a:ext cx="4002067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Exclude KK-Gluons  1&lt;M&lt;1.5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1000" y="23622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CMS-EXO-11-006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029200" y="2209800"/>
            <a:ext cx="4226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Particle flow an asset for this study!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Top resonance study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1219200"/>
          </a:xfrm>
          <a:solidFill>
            <a:schemeClr val="accent3"/>
          </a:solidFill>
        </p:spPr>
        <p:txBody>
          <a:bodyPr/>
          <a:lstStyle/>
          <a:p>
            <a:r>
              <a:rPr lang="en-GB" sz="2200" dirty="0" smtClean="0">
                <a:solidFill>
                  <a:srgbClr val="0000FF"/>
                </a:solidFill>
              </a:rPr>
              <a:t>Boosted objects are reconstructed as one fat jet R=1.0, </a:t>
            </a:r>
            <a:r>
              <a:rPr lang="en-GB" sz="2200" dirty="0" err="1" smtClean="0">
                <a:solidFill>
                  <a:srgbClr val="0000FF"/>
                </a:solidFill>
              </a:rPr>
              <a:t>p</a:t>
            </a:r>
            <a:r>
              <a:rPr lang="en-GB" sz="2200" baseline="-25000" dirty="0" err="1" smtClean="0">
                <a:solidFill>
                  <a:srgbClr val="0000FF"/>
                </a:solidFill>
              </a:rPr>
              <a:t>T</a:t>
            </a:r>
            <a:r>
              <a:rPr lang="en-GB" sz="2200" dirty="0" smtClean="0">
                <a:solidFill>
                  <a:srgbClr val="0000FF"/>
                </a:solidFill>
              </a:rPr>
              <a:t>&gt; 250 </a:t>
            </a:r>
            <a:r>
              <a:rPr lang="en-GB" sz="2200" dirty="0" err="1" smtClean="0">
                <a:solidFill>
                  <a:srgbClr val="0000FF"/>
                </a:solidFill>
              </a:rPr>
              <a:t>GeV</a:t>
            </a:r>
            <a:r>
              <a:rPr lang="en-GB" sz="2200" dirty="0" smtClean="0">
                <a:solidFill>
                  <a:srgbClr val="0000FF"/>
                </a:solidFill>
              </a:rPr>
              <a:t>. Analyse the jet substructure</a:t>
            </a:r>
          </a:p>
          <a:p>
            <a:r>
              <a:rPr lang="en-GB" sz="2200" dirty="0" smtClean="0">
                <a:solidFill>
                  <a:srgbClr val="0000FF"/>
                </a:solidFill>
              </a:rPr>
              <a:t>Modified isolation for the </a:t>
            </a:r>
            <a:r>
              <a:rPr lang="en-GB" sz="2200" dirty="0" err="1" smtClean="0">
                <a:solidFill>
                  <a:srgbClr val="0000FF"/>
                </a:solidFill>
              </a:rPr>
              <a:t>leptonic</a:t>
            </a:r>
            <a:r>
              <a:rPr lang="en-GB" sz="2200" dirty="0" smtClean="0">
                <a:solidFill>
                  <a:srgbClr val="0000FF"/>
                </a:solidFill>
              </a:rPr>
              <a:t> decay side</a:t>
            </a:r>
          </a:p>
          <a:p>
            <a:endParaRPr lang="en-GB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21802" y="762000"/>
            <a:ext cx="201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arXiv:1207.2409</a:t>
            </a:r>
            <a:endParaRPr lang="en-GB" dirty="0"/>
          </a:p>
        </p:txBody>
      </p:sp>
      <p:pic>
        <p:nvPicPr>
          <p:cNvPr id="6" name="Image 5" descr="Screen shot 2012-07-21 at 12.39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140388"/>
            <a:ext cx="4495800" cy="3108012"/>
          </a:xfrm>
          <a:prstGeom prst="rect">
            <a:avLst/>
          </a:prstGeom>
        </p:spPr>
      </p:pic>
      <p:pic>
        <p:nvPicPr>
          <p:cNvPr id="7" name="Image 6" descr="Screen shot 2012-07-21 at 12.26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160034"/>
            <a:ext cx="4648200" cy="3088366"/>
          </a:xfrm>
          <a:prstGeom prst="rect">
            <a:avLst/>
          </a:prstGeom>
        </p:spPr>
      </p:pic>
      <p:pic>
        <p:nvPicPr>
          <p:cNvPr id="8" name="Espace réservé du contenu 4" descr="Screen shot 2012-07-21 at 12.46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30300" y="2603500"/>
            <a:ext cx="25273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Real Exotic Objects!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458200" cy="904875"/>
          </a:xfrm>
        </p:spPr>
        <p:txBody>
          <a:bodyPr/>
          <a:lstStyle/>
          <a:p>
            <a:r>
              <a:rPr lang="en-GB" dirty="0" smtClean="0"/>
              <a:t>Searches for Unusual Particles 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5105400"/>
          </a:xfrm>
          <a:solidFill>
            <a:schemeClr val="accent3"/>
          </a:solidFill>
        </p:spPr>
        <p:txBody>
          <a:bodyPr/>
          <a:lstStyle/>
          <a:p>
            <a:r>
              <a:rPr lang="en-GB" dirty="0" smtClean="0"/>
              <a:t>Heavy stable charged particles with </a:t>
            </a:r>
            <a:r>
              <a:rPr lang="en-GB" dirty="0" smtClean="0">
                <a:solidFill>
                  <a:srgbClr val="FF0000"/>
                </a:solidFill>
              </a:rPr>
              <a:t>unit charge</a:t>
            </a:r>
            <a:r>
              <a:rPr lang="en-GB" dirty="0" smtClean="0"/>
              <a:t> traversing the detector</a:t>
            </a:r>
          </a:p>
          <a:p>
            <a:r>
              <a:rPr lang="en-GB" dirty="0" smtClean="0"/>
              <a:t>Heavy stable charged particles with </a:t>
            </a:r>
            <a:r>
              <a:rPr lang="en-GB" dirty="0" smtClean="0">
                <a:solidFill>
                  <a:srgbClr val="FF0000"/>
                </a:solidFill>
              </a:rPr>
              <a:t>multiple  charge </a:t>
            </a:r>
            <a:r>
              <a:rPr lang="en-GB" dirty="0" smtClean="0"/>
              <a:t>traversing the detectors</a:t>
            </a:r>
          </a:p>
          <a:p>
            <a:r>
              <a:rPr lang="en-GB" dirty="0" smtClean="0"/>
              <a:t>Heavy stable charge particles with </a:t>
            </a:r>
            <a:r>
              <a:rPr lang="en-GB" dirty="0" smtClean="0">
                <a:solidFill>
                  <a:srgbClr val="FF0000"/>
                </a:solidFill>
              </a:rPr>
              <a:t>fractional charge</a:t>
            </a:r>
            <a:r>
              <a:rPr lang="en-GB" dirty="0" smtClean="0"/>
              <a:t> traversing the detector</a:t>
            </a:r>
          </a:p>
          <a:p>
            <a:r>
              <a:rPr lang="en-GB" dirty="0" smtClean="0"/>
              <a:t>Heavy new particles </a:t>
            </a:r>
            <a:r>
              <a:rPr lang="en-GB" dirty="0" smtClean="0">
                <a:solidFill>
                  <a:srgbClr val="FF0000"/>
                </a:solidFill>
              </a:rPr>
              <a:t>decaying</a:t>
            </a:r>
            <a:r>
              <a:rPr lang="en-GB" dirty="0" smtClean="0"/>
              <a:t> in the detector</a:t>
            </a:r>
          </a:p>
          <a:p>
            <a:r>
              <a:rPr lang="en-GB" dirty="0" smtClean="0"/>
              <a:t>Heavy new particles </a:t>
            </a:r>
            <a:r>
              <a:rPr lang="en-GB" dirty="0" smtClean="0">
                <a:solidFill>
                  <a:srgbClr val="FF0000"/>
                </a:solidFill>
              </a:rPr>
              <a:t>stuck</a:t>
            </a:r>
            <a:r>
              <a:rPr lang="en-GB" dirty="0" smtClean="0"/>
              <a:t> in the material in or before the detector</a:t>
            </a:r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Fractional Charged Particles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3962400"/>
            <a:ext cx="4724400" cy="20574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 smtClean="0"/>
              <a:t>Search possible in CMS</a:t>
            </a:r>
          </a:p>
          <a:p>
            <a:r>
              <a:rPr lang="en-GB" sz="2400" dirty="0" smtClean="0"/>
              <a:t>Both for </a:t>
            </a:r>
            <a:r>
              <a:rPr lang="en-GB" sz="2400" dirty="0" err="1" smtClean="0"/>
              <a:t>q</a:t>
            </a:r>
            <a:r>
              <a:rPr lang="en-GB" sz="2400" dirty="0" smtClean="0"/>
              <a:t>=1/3e and </a:t>
            </a:r>
            <a:r>
              <a:rPr lang="en-GB" sz="2400" dirty="0" err="1" smtClean="0"/>
              <a:t>q</a:t>
            </a:r>
            <a:r>
              <a:rPr lang="en-GB" sz="2400" dirty="0" smtClean="0"/>
              <a:t>=2/3e</a:t>
            </a:r>
          </a:p>
          <a:p>
            <a:r>
              <a:rPr lang="en-GB" sz="2400" dirty="0" smtClean="0"/>
              <a:t>Tracks with a high number of low-ionizing hits in the tracker</a:t>
            </a:r>
          </a:p>
        </p:txBody>
      </p:sp>
      <p:pic>
        <p:nvPicPr>
          <p:cNvPr id="5" name="Image 4" descr="Screen shot 2012-06-17 at 8.18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578031"/>
            <a:ext cx="3900409" cy="2594169"/>
          </a:xfrm>
          <a:prstGeom prst="rect">
            <a:avLst/>
          </a:prstGeom>
        </p:spPr>
      </p:pic>
      <p:pic>
        <p:nvPicPr>
          <p:cNvPr id="6" name="Image 4" descr="Screen shot 2011-09-07 at 5.07.46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914400"/>
            <a:ext cx="492369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space réservé du contenu 5" descr="Screen shot 2011-09-10 at 9.36.42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76400"/>
            <a:ext cx="8581292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6248400" y="2971800"/>
            <a:ext cx="233732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4"/>
                </a:solidFill>
                <a:latin typeface="Arial"/>
              </a:rPr>
              <a:t>M. Perl et al.,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68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534400" cy="904875"/>
          </a:xfrm>
        </p:spPr>
        <p:txBody>
          <a:bodyPr/>
          <a:lstStyle/>
          <a:p>
            <a:pPr eaLnBrk="1" hangingPunct="1"/>
            <a:r>
              <a:rPr lang="en-US" sz="3600" dirty="0" smtClean="0"/>
              <a:t>Heavy Stable Charged Particles </a:t>
            </a:r>
            <a:endParaRPr lang="en-US" sz="3600" dirty="0"/>
          </a:p>
        </p:txBody>
      </p:sp>
      <p:pic>
        <p:nvPicPr>
          <p:cNvPr id="168965" name="Picture 3" descr="Picture 33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429000"/>
            <a:ext cx="6588369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6" name="Text Box 4"/>
          <p:cNvSpPr txBox="1">
            <a:spLocks noChangeArrowheads="1"/>
          </p:cNvSpPr>
          <p:nvPr/>
        </p:nvSpPr>
        <p:spPr bwMode="auto">
          <a:xfrm>
            <a:off x="533401" y="1198563"/>
            <a:ext cx="8229600" cy="193899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Detection techniques used for heavy (multiple/fractional ) stable charge particles in CMS </a:t>
            </a:r>
          </a:p>
          <a:p>
            <a:r>
              <a:rPr lang="en-US" dirty="0" err="1" smtClean="0">
                <a:sym typeface="Symbol" charset="2"/>
              </a:rPr>
              <a:t></a:t>
            </a:r>
            <a:r>
              <a:rPr lang="en-US" dirty="0" smtClean="0">
                <a:sym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Abnormal energy loss (de/</a:t>
            </a:r>
            <a:r>
              <a:rPr lang="en-US" dirty="0" err="1" smtClean="0">
                <a:solidFill>
                  <a:srgbClr val="0000FF"/>
                </a:solidFill>
                <a:sym typeface="Symbol" charset="2"/>
              </a:rPr>
              <a:t>dx</a:t>
            </a:r>
            <a:r>
              <a:rPr lang="en-US" dirty="0" smtClean="0">
                <a:solidFill>
                  <a:srgbClr val="0000FF"/>
                </a:solidFill>
                <a:sym typeface="Symbol" charset="2"/>
              </a:rPr>
              <a:t>) for given momentum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>
                <a:solidFill>
                  <a:srgbClr val="0000FF"/>
                </a:solidFill>
                <a:sym typeface="Symbol" charset="2"/>
              </a:rPr>
              <a:t></a:t>
            </a:r>
            <a:r>
              <a:rPr lang="en-US" dirty="0" smtClean="0">
                <a:solidFill>
                  <a:srgbClr val="0000FF"/>
                </a:solidFill>
              </a:rPr>
              <a:t> Slower than speed of light (</a:t>
            </a:r>
            <a:r>
              <a:rPr lang="en-US" dirty="0" err="1" smtClean="0">
                <a:solidFill>
                  <a:srgbClr val="0000FF"/>
                </a:solidFill>
              </a:rPr>
              <a:t>lowβ</a:t>
            </a:r>
            <a:r>
              <a:rPr lang="en-US" dirty="0" smtClean="0">
                <a:solidFill>
                  <a:srgbClr val="0000FF"/>
                </a:solidFill>
              </a:rPr>
              <a:t>) via time of flight measurements     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with the CMS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system (CSC/DT/RPC) </a:t>
            </a:r>
          </a:p>
          <a:p>
            <a:r>
              <a:rPr lang="en-US" dirty="0" err="1">
                <a:solidFill>
                  <a:srgbClr val="0000FF"/>
                </a:solidFill>
                <a:sym typeface="Symbol" charset="2"/>
              </a:rPr>
              <a:t></a:t>
            </a:r>
            <a:r>
              <a:rPr lang="en-US" dirty="0" smtClean="0">
                <a:solidFill>
                  <a:srgbClr val="0000FF"/>
                </a:solidFill>
              </a:rPr>
              <a:t> A few special measurements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Espace réservé du contenu 4" descr="Screen shot 2012-06-17 at 8.19.19 PM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88834" y="3886200"/>
            <a:ext cx="1850366" cy="990600"/>
          </a:xfrm>
        </p:spPr>
      </p:pic>
      <p:sp>
        <p:nvSpPr>
          <p:cNvPr id="8" name="ZoneTexte 7"/>
          <p:cNvSpPr txBox="1"/>
          <p:nvPr/>
        </p:nvSpPr>
        <p:spPr>
          <a:xfrm>
            <a:off x="7010400" y="3352800"/>
            <a:ext cx="1858163" cy="43088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Time of flight</a:t>
            </a:r>
            <a:endParaRPr lang="en-GB" sz="2200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2-06-19 at 3.15.5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550" y="4953000"/>
            <a:ext cx="2711450" cy="504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Energy Loss in the Tracker</a:t>
            </a:r>
            <a:endParaRPr lang="en-GB" dirty="0"/>
          </a:p>
        </p:txBody>
      </p:sp>
      <p:pic>
        <p:nvPicPr>
          <p:cNvPr id="6" name="Image 5" descr="Screen shot 2012-06-18 at 3.13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60622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95400" y="5867400"/>
            <a:ext cx="6801862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Using the energy loss de/</a:t>
            </a:r>
            <a:r>
              <a:rPr lang="en-GB" sz="2400" dirty="0" err="1" smtClean="0">
                <a:solidFill>
                  <a:srgbClr val="0000FF"/>
                </a:solidFill>
              </a:rPr>
              <a:t>dx</a:t>
            </a:r>
            <a:r>
              <a:rPr lang="en-GB" sz="2400" dirty="0" smtClean="0">
                <a:solidFill>
                  <a:srgbClr val="0000FF"/>
                </a:solidFill>
              </a:rPr>
              <a:t> in the silicon tracker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Clear tracks from </a:t>
            </a:r>
            <a:r>
              <a:rPr lang="en-GB" sz="2400" dirty="0" err="1" smtClean="0">
                <a:solidFill>
                  <a:srgbClr val="0000FF"/>
                </a:solidFill>
              </a:rPr>
              <a:t>kaons</a:t>
            </a:r>
            <a:r>
              <a:rPr lang="en-GB" sz="2400" dirty="0" smtClean="0">
                <a:solidFill>
                  <a:srgbClr val="0000FF"/>
                </a:solidFill>
              </a:rPr>
              <a:t> and protons observed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Beyond the SM Signatures </a:t>
            </a:r>
            <a:endParaRPr lang="en-GB" dirty="0">
              <a:effectLst/>
            </a:endParaRPr>
          </a:p>
        </p:txBody>
      </p:sp>
      <p:pic>
        <p:nvPicPr>
          <p:cNvPr id="9" name="Image 8" descr="Screen shot 2012-09-16 at 1.48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022426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4.0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167429"/>
            <a:ext cx="8382000" cy="5513741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Particles with Fractional Charge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Charged Particles </a:t>
            </a:r>
            <a:endParaRPr lang="en-GB" dirty="0"/>
          </a:p>
        </p:txBody>
      </p:sp>
      <p:pic>
        <p:nvPicPr>
          <p:cNvPr id="5" name="Espace réservé du contenu 4" descr="Screen shot 2012-06-19 at 8.42.3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76400"/>
            <a:ext cx="4613288" cy="4495800"/>
          </a:xfrm>
        </p:spPr>
      </p:pic>
      <p:pic>
        <p:nvPicPr>
          <p:cNvPr id="6" name="Image 5" descr="Screen shot 2012-06-19 at 8.43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377" y="1676400"/>
            <a:ext cx="4662623" cy="45021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943600" y="990600"/>
            <a:ext cx="1697901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Time of flight</a:t>
            </a:r>
          </a:p>
          <a:p>
            <a:r>
              <a:rPr lang="en-GB" dirty="0" smtClean="0"/>
              <a:t>      </a:t>
            </a:r>
            <a:r>
              <a:rPr lang="en-GB" dirty="0" err="1" smtClean="0"/>
              <a:t>q</a:t>
            </a:r>
            <a:r>
              <a:rPr lang="en-GB" dirty="0" smtClean="0"/>
              <a:t> =5e 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892899" y="990600"/>
            <a:ext cx="1697901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Time of flight        </a:t>
            </a:r>
          </a:p>
          <a:p>
            <a:r>
              <a:rPr lang="en-GB" dirty="0" smtClean="0"/>
              <a:t>     </a:t>
            </a:r>
            <a:r>
              <a:rPr lang="en-GB" dirty="0" err="1" smtClean="0"/>
              <a:t>q</a:t>
            </a:r>
            <a:r>
              <a:rPr lang="en-GB" dirty="0" smtClean="0"/>
              <a:t> =2e 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1524000" y="6229290"/>
            <a:ext cx="578853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Sensitivity on the mass in the range 400-500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Charged Particles </a:t>
            </a:r>
            <a:endParaRPr lang="en-GB" dirty="0"/>
          </a:p>
        </p:txBody>
      </p:sp>
      <p:pic>
        <p:nvPicPr>
          <p:cNvPr id="12" name="Image 11" descr="Screen shot 2012-09-20 at 12.21.2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4114800" cy="4510920"/>
          </a:xfrm>
          <a:prstGeom prst="rect">
            <a:avLst/>
          </a:prstGeom>
        </p:spPr>
      </p:pic>
      <p:pic>
        <p:nvPicPr>
          <p:cNvPr id="13" name="Image 12" descr="Screen shot 2012-09-20 at 12.21.5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19200"/>
            <a:ext cx="3970020" cy="44196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66800" y="6096000"/>
            <a:ext cx="6909313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Sensitivity on the mass in the range 400-500 </a:t>
            </a:r>
            <a:r>
              <a:rPr lang="en-GB" sz="2400" dirty="0" err="1" smtClean="0">
                <a:solidFill>
                  <a:srgbClr val="FF0000"/>
                </a:solidFill>
              </a:rPr>
              <a:t>GeV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pPr eaLnBrk="1" hangingPunct="1"/>
            <a:r>
              <a:rPr lang="en-GB" dirty="0" smtClean="0">
                <a:effectLst/>
                <a:latin typeface="Arial" charset="0"/>
              </a:rPr>
              <a:t>Highly Ionising Particles</a:t>
            </a:r>
          </a:p>
        </p:txBody>
      </p:sp>
      <p:pic>
        <p:nvPicPr>
          <p:cNvPr id="79876" name="Espace réservé du contenu 6" descr="Screen shot 2011-07-30 at 5.58.54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4374" y="914400"/>
            <a:ext cx="8027226" cy="5715000"/>
          </a:xfrm>
        </p:spPr>
      </p:pic>
      <p:sp>
        <p:nvSpPr>
          <p:cNvPr id="79877" name="ZoneTexte 4"/>
          <p:cNvSpPr txBox="1">
            <a:spLocks noChangeArrowheads="1"/>
          </p:cNvSpPr>
          <p:nvPr/>
        </p:nvSpPr>
        <p:spPr bwMode="auto">
          <a:xfrm>
            <a:off x="0" y="1143000"/>
            <a:ext cx="990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 charset="0"/>
              </a:rPr>
              <a:t>ATLAS</a:t>
            </a:r>
            <a:r>
              <a:rPr lang="en-GB" dirty="0" smtClean="0">
                <a:latin typeface="Arial" charset="0"/>
              </a:rPr>
              <a:t>  </a:t>
            </a:r>
            <a:endParaRPr lang="en-GB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Espace réservé du contenu 4" descr="Screen shot 2011-09-10 at 11.55.16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4769" y="3429000"/>
            <a:ext cx="2860431" cy="2273300"/>
          </a:xfrm>
        </p:spPr>
      </p:pic>
      <p:sp>
        <p:nvSpPr>
          <p:cNvPr id="71683" name="Titre 2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GB" sz="4000" dirty="0" smtClean="0">
                <a:effectLst/>
                <a:latin typeface="Arial" charset="0"/>
              </a:rPr>
              <a:t>Monopoles</a:t>
            </a:r>
          </a:p>
        </p:txBody>
      </p:sp>
      <p:pic>
        <p:nvPicPr>
          <p:cNvPr id="71685" name="Image 6" descr="Screen shot 2011-09-10 at 11.54.47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276600"/>
            <a:ext cx="3429000" cy="257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Image 7" descr="Screen shot 2011-09-10 at 11.53.09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752600"/>
            <a:ext cx="3938954" cy="75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Image 9" descr="Screen shot 2011-09-10 at 11.52.4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1295400"/>
            <a:ext cx="2033954" cy="43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Image 10" descr="Screen shot 2011-09-10 at 11.51.38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346" y="1371600"/>
            <a:ext cx="2932854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9" name="ZoneTexte 11"/>
          <p:cNvSpPr txBox="1">
            <a:spLocks noChangeArrowheads="1"/>
          </p:cNvSpPr>
          <p:nvPr/>
        </p:nvSpPr>
        <p:spPr bwMode="auto">
          <a:xfrm>
            <a:off x="4367021" y="2438400"/>
            <a:ext cx="3481579" cy="92333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Symmetrizes</a:t>
            </a:r>
            <a:r>
              <a:rPr lang="en-GB" sz="18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maxwell</a:t>
            </a:r>
            <a:r>
              <a:rPr lang="en-GB" sz="1800" dirty="0">
                <a:solidFill>
                  <a:srgbClr val="0000FF"/>
                </a:solidFill>
                <a:latin typeface="Arial" charset="0"/>
              </a:rPr>
              <a:t> equations</a:t>
            </a:r>
          </a:p>
          <a:p>
            <a:r>
              <a:rPr lang="en-GB" sz="1800" dirty="0">
                <a:solidFill>
                  <a:srgbClr val="0000FF"/>
                </a:solidFill>
                <a:latin typeface="Arial" charset="0"/>
              </a:rPr>
              <a:t>Searched for at all colliders</a:t>
            </a:r>
          </a:p>
          <a:p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Tevatron</a:t>
            </a:r>
            <a:r>
              <a:rPr lang="en-GB" sz="1800" dirty="0">
                <a:solidFill>
                  <a:srgbClr val="0000FF"/>
                </a:solidFill>
                <a:latin typeface="Arial" charset="0"/>
              </a:rPr>
              <a:t> limits ~ 400-800 </a:t>
            </a:r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GeV</a:t>
            </a:r>
            <a:endParaRPr lang="en-GB" sz="1800" dirty="0">
              <a:solidFill>
                <a:srgbClr val="0000FF"/>
              </a:solidFill>
              <a:latin typeface="Arial" charset="0"/>
            </a:endParaRPr>
          </a:p>
          <a:p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71690" name="ZoneTexte 12"/>
          <p:cNvSpPr txBox="1">
            <a:spLocks noChangeArrowheads="1"/>
          </p:cNvSpPr>
          <p:nvPr/>
        </p:nvSpPr>
        <p:spPr bwMode="auto">
          <a:xfrm>
            <a:off x="140678" y="838200"/>
            <a:ext cx="8881208" cy="40011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  <a:latin typeface="Arial" charset="0"/>
              </a:rPr>
              <a:t>Magnetic Monopoles to explain the quantization of electric charge (Dirac ‘31)</a:t>
            </a:r>
          </a:p>
        </p:txBody>
      </p:sp>
      <p:sp>
        <p:nvSpPr>
          <p:cNvPr id="71691" name="ZoneTexte 13"/>
          <p:cNvSpPr txBox="1">
            <a:spLocks noChangeArrowheads="1"/>
          </p:cNvSpPr>
          <p:nvPr/>
        </p:nvSpPr>
        <p:spPr bwMode="auto">
          <a:xfrm>
            <a:off x="7174523" y="1276290"/>
            <a:ext cx="13072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/>
              <a:t>= </a:t>
            </a:r>
            <a:r>
              <a:rPr lang="en-GB" dirty="0" err="1"/>
              <a:t>n</a:t>
            </a:r>
            <a:r>
              <a:rPr lang="en-GB" dirty="0"/>
              <a:t> 68.5e</a:t>
            </a:r>
          </a:p>
        </p:txBody>
      </p:sp>
      <p:pic>
        <p:nvPicPr>
          <p:cNvPr id="12" name="Espace réservé du contenu 4" descr="Screen shot 2012-06-18 at 9.59.1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914400" y="5791200"/>
            <a:ext cx="6019800" cy="103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6952267" y="6172200"/>
            <a:ext cx="211553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arXiv</a:t>
            </a:r>
            <a:r>
              <a:rPr lang="en-GB" dirty="0" smtClean="0"/>
              <a:t>: 1112.2999</a:t>
            </a:r>
            <a:endParaRPr lang="en-GB" dirty="0"/>
          </a:p>
        </p:txBody>
      </p:sp>
      <p:sp>
        <p:nvSpPr>
          <p:cNvPr id="14" name="Flèche vers la droite 13"/>
          <p:cNvSpPr/>
          <p:nvPr/>
        </p:nvSpPr>
        <p:spPr bwMode="auto">
          <a:xfrm>
            <a:off x="240792" y="5992368"/>
            <a:ext cx="673608" cy="637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2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GB" sz="3800" dirty="0" smtClean="0">
                <a:effectLst/>
                <a:latin typeface="Arial" charset="0"/>
              </a:rPr>
              <a:t>Potential for Monopole Searches in CMS</a:t>
            </a:r>
          </a:p>
        </p:txBody>
      </p:sp>
      <p:sp>
        <p:nvSpPr>
          <p:cNvPr id="72708" name="Espace réservé du contenu 6"/>
          <p:cNvSpPr>
            <a:spLocks noGrp="1"/>
          </p:cNvSpPr>
          <p:nvPr>
            <p:ph idx="1"/>
          </p:nvPr>
        </p:nvSpPr>
        <p:spPr>
          <a:xfrm>
            <a:off x="269630" y="838200"/>
            <a:ext cx="8721969" cy="762000"/>
          </a:xfrm>
          <a:solidFill>
            <a:schemeClr val="accent3"/>
          </a:solidFill>
        </p:spPr>
        <p:txBody>
          <a:bodyPr/>
          <a:lstStyle/>
          <a:p>
            <a:r>
              <a:rPr lang="en-GB" sz="2000" dirty="0" smtClean="0">
                <a:solidFill>
                  <a:srgbClr val="0000FF"/>
                </a:solidFill>
                <a:latin typeface="Arial" charset="0"/>
              </a:rPr>
              <a:t>Monopoles will loose a lot of energy, and stop in the detector</a:t>
            </a:r>
          </a:p>
          <a:p>
            <a:r>
              <a:rPr lang="en-GB" sz="2000" dirty="0" smtClean="0">
                <a:solidFill>
                  <a:srgbClr val="0000FF"/>
                </a:solidFill>
                <a:latin typeface="Arial" charset="0"/>
              </a:rPr>
              <a:t>Bending in the RZ plane in solenoid field (needs revised reconstruction)</a:t>
            </a:r>
          </a:p>
        </p:txBody>
      </p:sp>
      <p:pic>
        <p:nvPicPr>
          <p:cNvPr id="72711" name="Image 5" descr="ebmax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754" y="4510088"/>
            <a:ext cx="3376246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Image 5" descr="Screen shot 2011-09-09 at 3.54.45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4470400"/>
            <a:ext cx="383051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7259951" y="4162961"/>
            <a:ext cx="1884049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 smtClean="0">
                <a:latin typeface="Arial"/>
              </a:rPr>
              <a:t>PhD Study: </a:t>
            </a:r>
          </a:p>
          <a:p>
            <a:pPr>
              <a:defRPr/>
            </a:pPr>
            <a:r>
              <a:rPr lang="en-GB" sz="1600" dirty="0" smtClean="0">
                <a:latin typeface="Arial"/>
              </a:rPr>
              <a:t>Stop in ECAL</a:t>
            </a:r>
          </a:p>
          <a:p>
            <a:pPr>
              <a:defRPr/>
            </a:pPr>
            <a:r>
              <a:rPr lang="en-GB" sz="1600" dirty="0" smtClean="0">
                <a:solidFill>
                  <a:schemeClr val="accent4"/>
                </a:solidFill>
                <a:latin typeface="Arial"/>
              </a:rPr>
              <a:t>(</a:t>
            </a:r>
            <a:r>
              <a:rPr lang="en-GB" sz="1600" dirty="0">
                <a:solidFill>
                  <a:schemeClr val="accent4"/>
                </a:solidFill>
                <a:latin typeface="Arial"/>
              </a:rPr>
              <a:t>Y. </a:t>
            </a:r>
            <a:r>
              <a:rPr lang="en-GB" sz="1600" dirty="0" err="1">
                <a:solidFill>
                  <a:schemeClr val="accent4"/>
                </a:solidFill>
                <a:latin typeface="Arial"/>
              </a:rPr>
              <a:t>Assran</a:t>
            </a:r>
            <a:r>
              <a:rPr lang="en-GB" sz="1600" dirty="0" smtClean="0">
                <a:solidFill>
                  <a:schemeClr val="accent4"/>
                </a:solidFill>
                <a:latin typeface="Arial"/>
              </a:rPr>
              <a:t>)</a:t>
            </a:r>
          </a:p>
          <a:p>
            <a:pPr>
              <a:defRPr/>
            </a:pPr>
            <a:endParaRPr lang="en-GB" sz="1600" dirty="0" smtClean="0">
              <a:solidFill>
                <a:schemeClr val="accent4"/>
              </a:solidFill>
              <a:latin typeface="Arial"/>
            </a:endParaRPr>
          </a:p>
          <a:p>
            <a:pPr>
              <a:defRPr/>
            </a:pPr>
            <a:r>
              <a:rPr lang="en-GB" sz="1600" dirty="0" smtClean="0">
                <a:solidFill>
                  <a:schemeClr val="accent4"/>
                </a:solidFill>
                <a:latin typeface="Arial"/>
              </a:rPr>
              <a:t>Simulation Studies</a:t>
            </a:r>
          </a:p>
          <a:p>
            <a:pPr>
              <a:defRPr/>
            </a:pPr>
            <a:endParaRPr lang="en-GB" dirty="0">
              <a:latin typeface="Arial"/>
            </a:endParaRPr>
          </a:p>
        </p:txBody>
      </p:sp>
      <p:sp>
        <p:nvSpPr>
          <p:cNvPr id="72715" name="ZoneTexte 13"/>
          <p:cNvSpPr txBox="1">
            <a:spLocks noChangeArrowheads="1"/>
          </p:cNvSpPr>
          <p:nvPr/>
        </p:nvSpPr>
        <p:spPr bwMode="auto">
          <a:xfrm>
            <a:off x="592015" y="4431268"/>
            <a:ext cx="3345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latin typeface="Arial" charset="0"/>
              </a:rPr>
              <a:t>Kinematic acceptance in ECAL</a:t>
            </a:r>
          </a:p>
        </p:txBody>
      </p:sp>
      <p:pic>
        <p:nvPicPr>
          <p:cNvPr id="15" name="Image 14" descr="Screen shot 2012-06-19 at 3.20.5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854509"/>
            <a:ext cx="3886200" cy="2669789"/>
          </a:xfrm>
          <a:prstGeom prst="rect">
            <a:avLst/>
          </a:prstGeom>
        </p:spPr>
      </p:pic>
      <p:pic>
        <p:nvPicPr>
          <p:cNvPr id="17" name="Image 16" descr="Screen shot 2012-06-19 at 1.51.1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93" y="1676400"/>
            <a:ext cx="2983107" cy="28194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109384" y="1611868"/>
            <a:ext cx="185301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accent4"/>
                </a:solidFill>
                <a:latin typeface="Arial"/>
              </a:rPr>
              <a:t>Monopole range</a:t>
            </a:r>
          </a:p>
        </p:txBody>
      </p:sp>
      <p:sp>
        <p:nvSpPr>
          <p:cNvPr id="19" name="ZoneTexte 14"/>
          <p:cNvSpPr txBox="1">
            <a:spLocks noChangeArrowheads="1"/>
          </p:cNvSpPr>
          <p:nvPr/>
        </p:nvSpPr>
        <p:spPr bwMode="auto">
          <a:xfrm>
            <a:off x="5439169" y="2895600"/>
            <a:ext cx="1647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latin typeface="Arial" charset="0"/>
              </a:rPr>
              <a:t>Bending in RZ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3.5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123971"/>
            <a:ext cx="8382000" cy="5600657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Search for Monopoles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</a:rPr>
              <a:t>Beampipe</a:t>
            </a:r>
            <a:r>
              <a:rPr lang="en-US" dirty="0" smtClean="0">
                <a:latin typeface="Arial" charset="0"/>
              </a:rPr>
              <a:t> Monopole </a:t>
            </a:r>
            <a:r>
              <a:rPr lang="en-US" dirty="0">
                <a:latin typeface="Arial" charset="0"/>
              </a:rPr>
              <a:t>Search</a:t>
            </a:r>
          </a:p>
        </p:txBody>
      </p:sp>
      <p:pic>
        <p:nvPicPr>
          <p:cNvPr id="73733" name="Picture 3" descr="Picture 20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39876"/>
            <a:ext cx="7145215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Text Box 4"/>
          <p:cNvSpPr txBox="1">
            <a:spLocks noChangeArrowheads="1"/>
          </p:cNvSpPr>
          <p:nvPr/>
        </p:nvSpPr>
        <p:spPr bwMode="auto">
          <a:xfrm>
            <a:off x="6608505" y="4648200"/>
            <a:ext cx="2606753" cy="1015663"/>
          </a:xfrm>
          <a:prstGeom prst="rect">
            <a:avLst/>
          </a:prstGeom>
          <a:solidFill>
            <a:srgbClr val="FFFF99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Also searched for </a:t>
            </a:r>
          </a:p>
          <a:p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at the </a:t>
            </a:r>
            <a:r>
              <a:rPr lang="en-US" dirty="0" err="1" smtClean="0">
                <a:solidFill>
                  <a:srgbClr val="000099"/>
                </a:solidFill>
                <a:latin typeface="Arial" charset="0"/>
              </a:rPr>
              <a:t>Tevatron</a:t>
            </a:r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 </a:t>
            </a:r>
          </a:p>
          <a:p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Possible at </a:t>
            </a:r>
            <a:r>
              <a:rPr lang="en-US" dirty="0">
                <a:solidFill>
                  <a:srgbClr val="000099"/>
                </a:solidFill>
                <a:latin typeface="Arial" charset="0"/>
              </a:rPr>
              <a:t>the </a:t>
            </a:r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LHC!!</a:t>
            </a:r>
            <a:endParaRPr lang="en-US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73735" name="Text Box 5"/>
          <p:cNvSpPr txBox="1">
            <a:spLocks noChangeArrowheads="1"/>
          </p:cNvSpPr>
          <p:nvPr/>
        </p:nvSpPr>
        <p:spPr bwMode="auto">
          <a:xfrm>
            <a:off x="1386254" y="857251"/>
            <a:ext cx="6907510" cy="461665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 charset="0"/>
              </a:rPr>
              <a:t>H1 experiment at the ep collider HERA, Hamburg</a:t>
            </a:r>
          </a:p>
        </p:txBody>
      </p:sp>
      <p:sp>
        <p:nvSpPr>
          <p:cNvPr id="73736" name="Text Box 6"/>
          <p:cNvSpPr txBox="1">
            <a:spLocks noChangeArrowheads="1"/>
          </p:cNvSpPr>
          <p:nvPr/>
        </p:nvSpPr>
        <p:spPr bwMode="auto">
          <a:xfrm>
            <a:off x="3194539" y="1500188"/>
            <a:ext cx="4466324" cy="43088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 charset="0"/>
              </a:rPr>
              <a:t>trapped in the </a:t>
            </a:r>
            <a:r>
              <a:rPr lang="en-US" sz="2200" dirty="0" err="1" smtClean="0">
                <a:solidFill>
                  <a:schemeClr val="tx1"/>
                </a:solidFill>
                <a:latin typeface="Arial" charset="0"/>
              </a:rPr>
              <a:t>beampipe</a:t>
            </a:r>
            <a:r>
              <a:rPr lang="en-US" sz="2200" dirty="0" smtClean="0">
                <a:solidFill>
                  <a:schemeClr val="tx1"/>
                </a:solidFill>
                <a:latin typeface="Arial" charset="0"/>
              </a:rPr>
              <a:t> material?</a:t>
            </a:r>
            <a:endParaRPr lang="en-US" sz="22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Monopoles Stopped in the </a:t>
            </a:r>
            <a:r>
              <a:rPr lang="en-GB" dirty="0" err="1" smtClean="0"/>
              <a:t>Beampipe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Espace réservé du contenu 4" descr="Screen shot 2012-06-18 at 2.27.24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14354"/>
            <a:ext cx="8534400" cy="57644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6" name="Image 5" descr="Screen shot 2012-06-18 at 2.25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819400"/>
            <a:ext cx="3914640" cy="28321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9600" y="1066800"/>
            <a:ext cx="8650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Test performed with pieces of material from the LHC from 18 </a:t>
            </a:r>
            <a:r>
              <a:rPr lang="en-GB" dirty="0" err="1" smtClean="0"/>
              <a:t>m</a:t>
            </a:r>
            <a:r>
              <a:rPr lang="en-GB" dirty="0" smtClean="0"/>
              <a:t> away from </a:t>
            </a:r>
          </a:p>
          <a:p>
            <a:r>
              <a:rPr lang="en-GB" dirty="0" smtClean="0"/>
              <a:t>the interaction region</a:t>
            </a:r>
            <a:endParaRPr lang="en-GB" dirty="0"/>
          </a:p>
        </p:txBody>
      </p:sp>
      <p:pic>
        <p:nvPicPr>
          <p:cNvPr id="8" name="Espace réservé du contenu 4" descr="Screen shot 2012-06-08 at 11.30.5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81600" y="2819400"/>
            <a:ext cx="382213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cteur droit avec flèche 13"/>
          <p:cNvCxnSpPr/>
          <p:nvPr/>
        </p:nvCxnSpPr>
        <p:spPr bwMode="auto">
          <a:xfrm rot="10800000" flipV="1">
            <a:off x="6477000" y="1524000"/>
            <a:ext cx="914400" cy="5334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 rot="10800000" flipV="1">
            <a:off x="4191000" y="2438400"/>
            <a:ext cx="1752600" cy="8382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Flèche vers la droite 16"/>
          <p:cNvSpPr/>
          <p:nvPr/>
        </p:nvSpPr>
        <p:spPr bwMode="auto">
          <a:xfrm>
            <a:off x="4431792" y="3962400"/>
            <a:ext cx="673608" cy="637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8600" y="5715000"/>
            <a:ext cx="4907388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Faulty connecting “fingers” were removed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and scanned in a SQUID in Zurich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Monopoles Stopped in the </a:t>
            </a:r>
            <a:r>
              <a:rPr lang="en-GB" dirty="0" err="1" smtClean="0"/>
              <a:t>Beampipe</a:t>
            </a:r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5" name="Espace réservé du contenu 4" descr="Screen shot 2012-06-18 at 10.01.50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4018751"/>
            <a:ext cx="8534400" cy="2839249"/>
          </a:xfrm>
        </p:spPr>
      </p:pic>
      <p:pic>
        <p:nvPicPr>
          <p:cNvPr id="6" name="Image 5" descr="Screen shot 2012-06-18 at 10.01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4419600" cy="31044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24400" y="1295400"/>
            <a:ext cx="4016594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Energy below which a monopoles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stops in the </a:t>
            </a:r>
            <a:r>
              <a:rPr lang="en-GB" dirty="0" err="1" smtClean="0">
                <a:solidFill>
                  <a:srgbClr val="0000FF"/>
                </a:solidFill>
              </a:rPr>
              <a:t>beampipe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vs</a:t>
            </a:r>
            <a:r>
              <a:rPr lang="en-GB" dirty="0" smtClean="0">
                <a:solidFill>
                  <a:srgbClr val="0000FF"/>
                </a:solidFill>
              </a:rPr>
              <a:t>  </a:t>
            </a:r>
            <a:r>
              <a:rPr lang="en-GB" dirty="0" err="1" smtClean="0">
                <a:solidFill>
                  <a:srgbClr val="0000FF"/>
                </a:solidFill>
              </a:rPr>
              <a:t>g</a:t>
            </a:r>
            <a:r>
              <a:rPr lang="en-GB" baseline="-25000" dirty="0" err="1" smtClean="0">
                <a:solidFill>
                  <a:srgbClr val="0000FF"/>
                </a:solidFill>
              </a:rPr>
              <a:t>D</a:t>
            </a:r>
            <a:r>
              <a:rPr lang="en-GB" dirty="0" smtClean="0">
                <a:solidFill>
                  <a:srgbClr val="0000FF"/>
                </a:solidFill>
              </a:rPr>
              <a:t> and </a:t>
            </a:r>
          </a:p>
          <a:p>
            <a:r>
              <a:rPr lang="en-GB" smtClean="0">
                <a:solidFill>
                  <a:srgbClr val="0000FF"/>
                </a:solidFill>
              </a:rPr>
              <a:t>mass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29200" y="3200400"/>
            <a:ext cx="3356984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Acceptance of monopoles in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the CMS (ATLAS) </a:t>
            </a:r>
            <a:r>
              <a:rPr lang="en-GB" dirty="0" err="1" smtClean="0">
                <a:solidFill>
                  <a:srgbClr val="0000FF"/>
                </a:solidFill>
              </a:rPr>
              <a:t>beampipe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1-11-07 at 1.58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90600"/>
            <a:ext cx="6718300" cy="56605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906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LHC</a:t>
            </a:r>
            <a:r>
              <a:rPr lang="en-US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data and Theorists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 charset="0"/>
              </a:rPr>
              <a:t>Monopolium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3046" y="990600"/>
            <a:ext cx="7772400" cy="215265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Maybe monopoles are not see because they are confined in a monopole- anti-monopole bound state: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</a:rPr>
              <a:t>monopolium</a:t>
            </a:r>
            <a:endParaRPr lang="en-GB" sz="2400" dirty="0" smtClean="0">
              <a:solidFill>
                <a:srgbClr val="0000FF"/>
              </a:solidFill>
              <a:latin typeface="Arial" charset="0"/>
            </a:endParaRPr>
          </a:p>
          <a:p>
            <a:r>
              <a:rPr lang="en-GB" sz="2400" dirty="0" smtClean="0">
                <a:solidFill>
                  <a:srgbClr val="0000FF"/>
                </a:solidFill>
                <a:latin typeface="Arial" charset="0"/>
              </a:rPr>
              <a:t>Annihilation into two energetic photons</a:t>
            </a:r>
          </a:p>
          <a:p>
            <a:r>
              <a:rPr lang="en-GB" sz="2400" dirty="0" smtClean="0">
                <a:solidFill>
                  <a:srgbClr val="FF0000"/>
                </a:solidFill>
                <a:latin typeface="Arial" charset="0"/>
              </a:rPr>
              <a:t>Sensitivity to new mass range already with 1 fb</a:t>
            </a:r>
            <a:r>
              <a:rPr lang="en-GB" sz="2400" baseline="30000" dirty="0" smtClean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</a:rPr>
              <a:t>  </a:t>
            </a:r>
          </a:p>
        </p:txBody>
      </p:sp>
      <p:sp>
        <p:nvSpPr>
          <p:cNvPr id="78852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pic>
        <p:nvPicPr>
          <p:cNvPr id="78854" name="Image 5" descr="Screen shot 2011-09-12 at 2.35.2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185" y="3276600"/>
            <a:ext cx="45661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Image 6" descr="Screen shot 2011-09-12 at 2.35.4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9478" y="3524250"/>
            <a:ext cx="206619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Image 8" descr="Screen shot 2011-09-12 at 2.34.24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016" y="3360738"/>
            <a:ext cx="2661138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Image 9" descr="Screen shot 2011-09-12 at 2.35.4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9478" y="3524250"/>
            <a:ext cx="206619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8" name="ZoneTexte 10"/>
          <p:cNvSpPr txBox="1">
            <a:spLocks noChangeArrowheads="1"/>
          </p:cNvSpPr>
          <p:nvPr/>
        </p:nvSpPr>
        <p:spPr bwMode="auto">
          <a:xfrm>
            <a:off x="5767754" y="3200401"/>
            <a:ext cx="31497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" charset="0"/>
              </a:rPr>
              <a:t>Monopolium cross section</a:t>
            </a:r>
          </a:p>
          <a:p>
            <a:r>
              <a:rPr lang="en-GB">
                <a:latin typeface="Arial" charset="0"/>
              </a:rPr>
              <a:t>(example)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4.1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41400"/>
            <a:ext cx="8610600" cy="57404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Non-pointing Photons</a:t>
            </a:r>
            <a:endParaRPr lang="en-GB" dirty="0">
              <a:effectLst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86312" y="1143000"/>
            <a:ext cx="5481088" cy="163121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      EG: GMSB models, Hidden Valleys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Use</a:t>
            </a:r>
            <a:r>
              <a:rPr lang="en-GB" dirty="0" smtClean="0">
                <a:solidFill>
                  <a:srgbClr val="0000FF"/>
                </a:solidFill>
              </a:rPr>
              <a:t> photon conversions in CMS tracker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Probe</a:t>
            </a:r>
            <a:r>
              <a:rPr lang="en-GB" dirty="0" smtClean="0">
                <a:solidFill>
                  <a:srgbClr val="0000FF"/>
                </a:solidFill>
              </a:rPr>
              <a:t> ~0.1-1.0 </a:t>
            </a:r>
            <a:r>
              <a:rPr lang="en-GB" dirty="0" err="1" smtClean="0">
                <a:solidFill>
                  <a:srgbClr val="0000FF"/>
                </a:solidFill>
              </a:rPr>
              <a:t>nsec</a:t>
            </a:r>
            <a:r>
              <a:rPr lang="en-GB" dirty="0" smtClean="0">
                <a:solidFill>
                  <a:srgbClr val="0000FF"/>
                </a:solidFill>
              </a:rPr>
              <a:t> lifetimes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(2-25 cm displaced vertices)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Select</a:t>
            </a:r>
            <a:r>
              <a:rPr lang="en-GB" dirty="0" smtClean="0">
                <a:solidFill>
                  <a:srgbClr val="0000FF"/>
                </a:solidFill>
              </a:rPr>
              <a:t> events with 2 jets, 2 photons and MET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8" name="Image 7" descr="Screen shot 2011-07-31 at 5.03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143000"/>
            <a:ext cx="1463040" cy="685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Is there a Hidden Valley?</a:t>
            </a:r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 dirty="0"/>
          </a:p>
        </p:txBody>
      </p:sp>
      <p:pic>
        <p:nvPicPr>
          <p:cNvPr id="69638" name="Picture 4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281354" y="1063626"/>
            <a:ext cx="3868615" cy="29749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69639" name="Text Box 5"/>
          <p:cNvSpPr txBox="1">
            <a:spLocks noChangeArrowheads="1"/>
          </p:cNvSpPr>
          <p:nvPr/>
        </p:nvSpPr>
        <p:spPr bwMode="auto">
          <a:xfrm>
            <a:off x="4431323" y="762000"/>
            <a:ext cx="2681093" cy="400110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String Theory inspired   </a:t>
            </a:r>
            <a:endParaRPr lang="en-US" sz="1800">
              <a:solidFill>
                <a:schemeClr val="tx2"/>
              </a:solidFill>
            </a:endParaRPr>
          </a:p>
        </p:txBody>
      </p:sp>
      <p:pic>
        <p:nvPicPr>
          <p:cNvPr id="69640" name="Picture 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4319954" y="1447801"/>
            <a:ext cx="4824046" cy="23844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69641" name="Text Box 7"/>
          <p:cNvSpPr txBox="1">
            <a:spLocks noChangeArrowheads="1"/>
          </p:cNvSpPr>
          <p:nvPr/>
        </p:nvSpPr>
        <p:spPr bwMode="auto">
          <a:xfrm>
            <a:off x="477715" y="4114800"/>
            <a:ext cx="6836752" cy="400110"/>
          </a:xfrm>
          <a:prstGeom prst="rect">
            <a:avLst/>
          </a:prstGeom>
          <a:noFill/>
          <a:ln w="31750">
            <a:solidFill>
              <a:schemeClr val="accent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New possible phenomena that could occur in these models</a:t>
            </a:r>
          </a:p>
        </p:txBody>
      </p:sp>
      <p:pic>
        <p:nvPicPr>
          <p:cNvPr id="69642" name="Picture 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1617785" y="4572001"/>
            <a:ext cx="5978769" cy="2036763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9643" name="Text Box 9"/>
          <p:cNvSpPr txBox="1">
            <a:spLocks noChangeArrowheads="1"/>
          </p:cNvSpPr>
          <p:nvPr/>
        </p:nvSpPr>
        <p:spPr bwMode="auto">
          <a:xfrm>
            <a:off x="5049715" y="1131888"/>
            <a:ext cx="3656069" cy="33855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Eg. Strassler &amp; Zurek hep-ph/0604261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7920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fr-CH" dirty="0" smtClean="0"/>
              <a:t> </a:t>
            </a:r>
            <a:endParaRPr lang="fr-FR" dirty="0" smtClean="0"/>
          </a:p>
        </p:txBody>
      </p:sp>
      <p:sp>
        <p:nvSpPr>
          <p:cNvPr id="179204" name="Date Placeholder 3"/>
          <p:cNvSpPr txBox="1">
            <a:spLocks noGrp="1"/>
          </p:cNvSpPr>
          <p:nvPr/>
        </p:nvSpPr>
        <p:spPr bwMode="auto">
          <a:xfrm>
            <a:off x="70338" y="6543675"/>
            <a:ext cx="276078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CH" sz="1400" i="1">
                <a:solidFill>
                  <a:srgbClr val="006666"/>
                </a:solidFill>
              </a:rPr>
              <a:t>	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179206" name="Slide Number Placeholder 5"/>
          <p:cNvSpPr txBox="1">
            <a:spLocks noGrp="1"/>
          </p:cNvSpPr>
          <p:nvPr/>
        </p:nvSpPr>
        <p:spPr bwMode="auto">
          <a:xfrm>
            <a:off x="8141677" y="6524625"/>
            <a:ext cx="79130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F81CBB6-EFBA-A44B-8B29-A16785992333}" type="slidenum">
              <a:rPr lang="fr-CH" sz="1400">
                <a:solidFill>
                  <a:schemeClr val="tx1"/>
                </a:solidFill>
                <a:latin typeface="Times New Roman" charset="0"/>
              </a:rPr>
              <a:pPr algn="r"/>
              <a:t>82</a:t>
            </a:fld>
            <a:r>
              <a:rPr lang="fr-CH" sz="1400">
                <a:solidFill>
                  <a:schemeClr val="tx1"/>
                </a:solidFill>
                <a:latin typeface="Times New Roman" charset="0"/>
              </a:rPr>
              <a:t> </a:t>
            </a:r>
            <a:endParaRPr lang="fr-FR" sz="14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792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dirty="0"/>
              <a:t>Hidden Valley Physics: New Signatures</a:t>
            </a:r>
          </a:p>
        </p:txBody>
      </p:sp>
      <p:pic>
        <p:nvPicPr>
          <p:cNvPr id="179208" name="Picture 4" descr="Picture 2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8954" y="3819526"/>
            <a:ext cx="54864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9" name="Picture 5" descr="Picture 2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016" y="914401"/>
            <a:ext cx="4059115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10" name="Picture 6" descr="Picture 2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1" y="1143000"/>
            <a:ext cx="396093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11" name="AutoShape 7"/>
          <p:cNvSpPr>
            <a:spLocks noChangeArrowheads="1"/>
          </p:cNvSpPr>
          <p:nvPr/>
        </p:nvSpPr>
        <p:spPr bwMode="auto">
          <a:xfrm rot="5400000">
            <a:off x="3244545" y="4583540"/>
            <a:ext cx="852488" cy="677008"/>
          </a:xfrm>
          <a:custGeom>
            <a:avLst/>
            <a:gdLst>
              <a:gd name="T0" fmla="*/ 948508933 w 21600"/>
              <a:gd name="T1" fmla="*/ 0 h 21600"/>
              <a:gd name="T2" fmla="*/ 569080101 w 21600"/>
              <a:gd name="T3" fmla="*/ 281863173 h 21600"/>
              <a:gd name="T4" fmla="*/ 0 w 21600"/>
              <a:gd name="T5" fmla="*/ 704696641 h 21600"/>
              <a:gd name="T6" fmla="*/ 569080101 w 21600"/>
              <a:gd name="T7" fmla="*/ 845589553 h 21600"/>
              <a:gd name="T8" fmla="*/ 1138161741 w 21600"/>
              <a:gd name="T9" fmla="*/ 587215029 h 21600"/>
              <a:gd name="T10" fmla="*/ 1327875289 w 21600"/>
              <a:gd name="T11" fmla="*/ 281863173 h 21600"/>
              <a:gd name="T12" fmla="*/ 3 60000 65536"/>
              <a:gd name="T13" fmla="*/ 2 60000 65536"/>
              <a:gd name="T14" fmla="*/ 2 60000 65536"/>
              <a:gd name="T15" fmla="*/ 1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9212" name="Text Box 8"/>
          <p:cNvSpPr txBox="1">
            <a:spLocks noChangeArrowheads="1"/>
          </p:cNvSpPr>
          <p:nvPr/>
        </p:nvSpPr>
        <p:spPr bwMode="auto">
          <a:xfrm>
            <a:off x="152400" y="4191001"/>
            <a:ext cx="3124924" cy="1015663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Will </a:t>
            </a:r>
            <a:r>
              <a:rPr lang="en-US" dirty="0" smtClean="0"/>
              <a:t>produce “</a:t>
            </a:r>
            <a:r>
              <a:rPr lang="en-US" dirty="0"/>
              <a:t>Weird Jets”</a:t>
            </a:r>
          </a:p>
          <a:p>
            <a:r>
              <a:rPr lang="en-US" dirty="0"/>
              <a:t>and a lot of secondary</a:t>
            </a:r>
            <a:endParaRPr lang="en-US" dirty="0" smtClean="0"/>
          </a:p>
          <a:p>
            <a:r>
              <a:rPr lang="en-US" dirty="0" smtClean="0"/>
              <a:t>vertices from B-quark jets</a:t>
            </a:r>
            <a:endParaRPr lang="en-US" dirty="0"/>
          </a:p>
        </p:txBody>
      </p:sp>
      <p:sp>
        <p:nvSpPr>
          <p:cNvPr id="179213" name="Text Box 9"/>
          <p:cNvSpPr txBox="1">
            <a:spLocks noChangeArrowheads="1"/>
          </p:cNvSpPr>
          <p:nvPr/>
        </p:nvSpPr>
        <p:spPr bwMode="auto">
          <a:xfrm>
            <a:off x="281354" y="5638801"/>
            <a:ext cx="4218523" cy="830997"/>
          </a:xfrm>
          <a:prstGeom prst="rect">
            <a:avLst/>
          </a:prstGeom>
          <a:solidFill>
            <a:schemeClr val="accent3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sym typeface="Symbol" charset="2"/>
              </a:rPr>
              <a:t></a:t>
            </a:r>
            <a:r>
              <a:rPr lang="en-US" sz="24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Difference with QCD jets??</a:t>
            </a:r>
          </a:p>
          <a:p>
            <a:r>
              <a:rPr lang="en-US" sz="2400" dirty="0" err="1">
                <a:solidFill>
                  <a:srgbClr val="FF0000"/>
                </a:solidFill>
                <a:sym typeface="Symbol" charset="2"/>
              </a:rPr>
              <a:t></a:t>
            </a:r>
            <a:r>
              <a:rPr lang="en-US" sz="2400" dirty="0">
                <a:solidFill>
                  <a:srgbClr val="FF0000"/>
                </a:solidFill>
                <a:sym typeface="Symbol" charset="2"/>
              </a:rPr>
              <a:t> Study SM jet </a:t>
            </a:r>
            <a:r>
              <a:rPr lang="en-US" sz="2400" dirty="0" smtClean="0">
                <a:solidFill>
                  <a:srgbClr val="FF0000"/>
                </a:solidFill>
                <a:sym typeface="Symbol" charset="2"/>
              </a:rPr>
              <a:t>structure!!</a:t>
            </a:r>
            <a:endParaRPr lang="en-US" sz="2400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53000" y="838200"/>
            <a:ext cx="2518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M. </a:t>
            </a:r>
            <a:r>
              <a:rPr lang="en-GB" dirty="0" err="1" smtClean="0"/>
              <a:t>Strassler</a:t>
            </a:r>
            <a:r>
              <a:rPr lang="en-GB" dirty="0" smtClean="0"/>
              <a:t>, K. </a:t>
            </a:r>
            <a:r>
              <a:rPr lang="en-GB" sz="1800" dirty="0" err="1" smtClean="0"/>
              <a:t>Zurek</a:t>
            </a:r>
            <a:endParaRPr lang="en-GB" sz="1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573767" y="2362200"/>
            <a:ext cx="1341633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Possible new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Higgs decay </a:t>
            </a:r>
          </a:p>
          <a:p>
            <a:r>
              <a:rPr lang="en-GB" sz="1600" dirty="0" smtClean="0">
                <a:solidFill>
                  <a:srgbClr val="0000FF"/>
                </a:solidFill>
              </a:rPr>
              <a:t>modes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9F1E2B4-2F73-334D-90B9-9A0CB1C567F5}" type="slidenum">
              <a:rPr lang="fr-CH"/>
              <a:pPr/>
              <a:t>83</a:t>
            </a:fld>
            <a:r>
              <a:rPr lang="fr-CH"/>
              <a:t> </a:t>
            </a:r>
            <a:endParaRPr lang="fr-FR"/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34046" cy="685800"/>
          </a:xfrm>
        </p:spPr>
        <p:txBody>
          <a:bodyPr/>
          <a:lstStyle/>
          <a:p>
            <a:r>
              <a:rPr lang="en-US" sz="3600" dirty="0">
                <a:latin typeface="Arial" charset="0"/>
              </a:rPr>
              <a:t>Long Lived Particles 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4648200" cy="5486400"/>
          </a:xfrm>
          <a:solidFill>
            <a:srgbClr val="FFFF66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400" dirty="0"/>
              <a:t>      </a:t>
            </a:r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en-US" sz="2000" dirty="0">
                <a:solidFill>
                  <a:schemeClr val="tx2"/>
                </a:solidFill>
                <a:latin typeface="Arial" charset="0"/>
              </a:rPr>
              <a:t>Split </a:t>
            </a:r>
            <a:r>
              <a:rPr lang="en-US" sz="2000" dirty="0" err="1">
                <a:solidFill>
                  <a:schemeClr val="tx2"/>
                </a:solidFill>
                <a:latin typeface="Arial" charset="0"/>
              </a:rPr>
              <a:t>Supersymmetry</a:t>
            </a:r>
            <a:endParaRPr lang="en-US" sz="2000" dirty="0" smtClean="0">
              <a:solidFill>
                <a:srgbClr val="000099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The 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only light particles are the </a:t>
            </a:r>
            <a:r>
              <a:rPr lang="en-US" sz="1800" dirty="0">
                <a:solidFill>
                  <a:srgbClr val="006600"/>
                </a:solidFill>
                <a:latin typeface="Arial" charset="0"/>
              </a:rPr>
              <a:t>Higgs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and the </a:t>
            </a:r>
            <a:r>
              <a:rPr lang="en-US" sz="1800" dirty="0" err="1">
                <a:solidFill>
                  <a:srgbClr val="006600"/>
                </a:solidFill>
                <a:latin typeface="Arial" charset="0"/>
              </a:rPr>
              <a:t>gauginos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-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Gluino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can live long: sec, min, years!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- </a:t>
            </a:r>
            <a:r>
              <a:rPr lang="en-US" sz="1800" dirty="0">
                <a:solidFill>
                  <a:srgbClr val="CC0000"/>
                </a:solidFill>
                <a:latin typeface="Arial" charset="0"/>
              </a:rPr>
              <a:t>R-</a:t>
            </a:r>
            <a:r>
              <a:rPr lang="en-US" sz="1800" dirty="0" err="1">
                <a:solidFill>
                  <a:srgbClr val="CC0000"/>
                </a:solidFill>
                <a:latin typeface="Arial" charset="0"/>
              </a:rPr>
              <a:t>hadron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formation (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eg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gluino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+ gluon): slow, heavy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particles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  </a:t>
            </a:r>
            <a:r>
              <a:rPr lang="en-US" sz="1800" dirty="0" err="1" smtClean="0">
                <a:solidFill>
                  <a:schemeClr val="tx2"/>
                </a:solidFill>
                <a:latin typeface="Arial" charset="0"/>
              </a:rPr>
              <a:t>Gravitino</a:t>
            </a: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Dark Matter and GMSB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In some models/phase space the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gravitino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is the LSP</a:t>
            </a:r>
          </a:p>
          <a:p>
            <a:pPr>
              <a:lnSpc>
                <a:spcPct val="90000"/>
              </a:lnSpc>
            </a:pPr>
            <a:r>
              <a:rPr lang="en-US" sz="1800" dirty="0" err="1">
                <a:solidFill>
                  <a:srgbClr val="000099"/>
                </a:solidFill>
                <a:latin typeface="Arial" charset="0"/>
                <a:sym typeface="Symbol" charset="2"/>
              </a:rPr>
              <a:t></a:t>
            </a:r>
            <a:r>
              <a:rPr lang="en-US" sz="1800" dirty="0">
                <a:solidFill>
                  <a:srgbClr val="000099"/>
                </a:solidFill>
                <a:latin typeface="Arial" charset="0"/>
                <a:sym typeface="Symbol" charset="2"/>
              </a:rPr>
              <a:t> 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NLSP (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neutralino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stau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lepton) can live ‘long’</a:t>
            </a:r>
          </a:p>
          <a:p>
            <a:pPr>
              <a:lnSpc>
                <a:spcPct val="90000"/>
              </a:lnSpc>
            </a:pPr>
            <a:r>
              <a:rPr lang="en-US" sz="1800" dirty="0" err="1">
                <a:solidFill>
                  <a:srgbClr val="000099"/>
                </a:solidFill>
                <a:latin typeface="Arial" charset="0"/>
                <a:sym typeface="Symbol" charset="2"/>
              </a:rPr>
              <a:t></a:t>
            </a:r>
            <a:r>
              <a:rPr lang="en-US" sz="1800" dirty="0">
                <a:solidFill>
                  <a:srgbClr val="000099"/>
                </a:solidFill>
                <a:latin typeface="Arial" charset="0"/>
                <a:sym typeface="Symbol" charset="2"/>
              </a:rPr>
              <a:t> non-pointing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  <a:sym typeface="Symbol" charset="2"/>
              </a:rPr>
              <a:t>photons</a:t>
            </a:r>
          </a:p>
          <a:p>
            <a:pPr>
              <a:lnSpc>
                <a:spcPct val="90000"/>
              </a:lnSpc>
            </a:pPr>
            <a:endParaRPr lang="en-US" sz="1800" dirty="0" smtClean="0">
              <a:solidFill>
                <a:srgbClr val="000099"/>
              </a:solidFill>
              <a:latin typeface="Arial" charset="0"/>
              <a:sym typeface="Symbol" charset="2"/>
            </a:endParaRPr>
          </a:p>
          <a:p>
            <a:pPr>
              <a:lnSpc>
                <a:spcPct val="90000"/>
              </a:lnSpc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       Hidden Valley modes!…</a:t>
            </a:r>
          </a:p>
          <a:p>
            <a:pPr>
              <a:lnSpc>
                <a:spcPct val="90000"/>
              </a:lnSpc>
              <a:buNone/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     Plethora of possibilities for long lived neutrals</a:t>
            </a:r>
          </a:p>
          <a:p>
            <a:pPr>
              <a:lnSpc>
                <a:spcPct val="90000"/>
              </a:lnSpc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</a:t>
            </a:r>
            <a:endParaRPr lang="en-US" sz="1800" dirty="0">
              <a:solidFill>
                <a:srgbClr val="000099"/>
              </a:solidFill>
              <a:latin typeface="Arial" charset="0"/>
              <a:sym typeface="Symbol" charset="2"/>
            </a:endParaRPr>
          </a:p>
        </p:txBody>
      </p:sp>
      <p:pic>
        <p:nvPicPr>
          <p:cNvPr id="102406" name="Picture 6" descr="cms"/>
          <p:cNvPicPr>
            <a:picLocks noChangeAspect="1" noChangeArrowheads="1"/>
          </p:cNvPicPr>
          <p:nvPr/>
        </p:nvPicPr>
        <p:blipFill>
          <a:blip r:embed="rId3"/>
          <a:srcRect l="18274" r="21255"/>
          <a:stretch>
            <a:fillRect/>
          </a:stretch>
        </p:blipFill>
        <p:spPr bwMode="auto">
          <a:xfrm>
            <a:off x="5486401" y="3581400"/>
            <a:ext cx="234754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304800" y="6350913"/>
            <a:ext cx="4327089" cy="430887"/>
          </a:xfrm>
          <a:prstGeom prst="rect">
            <a:avLst/>
          </a:prstGeom>
          <a:solidFill>
            <a:srgbClr val="FFFF99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ym typeface="Symbol" charset="2"/>
              </a:rPr>
              <a:t></a:t>
            </a:r>
            <a:r>
              <a:rPr lang="en-US" sz="2200" dirty="0" err="1" smtClean="0">
                <a:latin typeface="Arial" charset="0"/>
              </a:rPr>
              <a:t>Challenges</a:t>
            </a:r>
            <a:r>
              <a:rPr lang="en-US" sz="2200" dirty="0" smtClean="0">
                <a:latin typeface="Arial" charset="0"/>
              </a:rPr>
              <a:t> </a:t>
            </a:r>
            <a:r>
              <a:rPr lang="en-US" sz="2200" dirty="0">
                <a:latin typeface="Arial" charset="0"/>
              </a:rPr>
              <a:t>to the experiments!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4876800" y="5867400"/>
            <a:ext cx="4195999" cy="892552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 err="1">
                <a:latin typeface="Arial" charset="0"/>
              </a:rPr>
              <a:t>Sparticles</a:t>
            </a:r>
            <a:r>
              <a:rPr lang="en-US" sz="1700" dirty="0">
                <a:latin typeface="Arial" charset="0"/>
              </a:rPr>
              <a:t> stopped in the </a:t>
            </a:r>
            <a:r>
              <a:rPr lang="en-US" sz="1700" dirty="0" err="1">
                <a:latin typeface="Arial" charset="0"/>
              </a:rPr>
              <a:t>detector,walls</a:t>
            </a:r>
            <a:r>
              <a:rPr lang="en-US" sz="1700" dirty="0">
                <a:latin typeface="Arial" charset="0"/>
              </a:rPr>
              <a:t> </a:t>
            </a:r>
          </a:p>
          <a:p>
            <a:r>
              <a:rPr lang="en-US" sz="1700" dirty="0">
                <a:latin typeface="Arial" charset="0"/>
              </a:rPr>
              <a:t>of the cavern, or dense ‘stopper’ detector. </a:t>
            </a:r>
          </a:p>
          <a:p>
            <a:r>
              <a:rPr lang="en-US" sz="1700" dirty="0">
                <a:latin typeface="Arial" charset="0"/>
              </a:rPr>
              <a:t>They  decay after hours---months… </a:t>
            </a: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flipH="1">
            <a:off x="6471138" y="5029200"/>
            <a:ext cx="281354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 flipH="1" flipV="1">
            <a:off x="5838092" y="4724400"/>
            <a:ext cx="914400" cy="304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4768361" y="550863"/>
            <a:ext cx="18466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12" name="Text Box 13"/>
          <p:cNvSpPr txBox="1">
            <a:spLocks noChangeArrowheads="1"/>
          </p:cNvSpPr>
          <p:nvPr/>
        </p:nvSpPr>
        <p:spPr bwMode="auto">
          <a:xfrm>
            <a:off x="4953000" y="3276600"/>
            <a:ext cx="4052499" cy="52322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EG: K</a:t>
            </a:r>
            <a:r>
              <a:rPr lang="en-US" sz="1400" dirty="0">
                <a:solidFill>
                  <a:schemeClr val="tx2"/>
                </a:solidFill>
              </a:rPr>
              <a:t>. </a:t>
            </a:r>
            <a:r>
              <a:rPr lang="en-US" sz="1400" dirty="0" err="1">
                <a:solidFill>
                  <a:schemeClr val="tx2"/>
                </a:solidFill>
              </a:rPr>
              <a:t>Hamaguchi,M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Nojiri</a:t>
            </a:r>
            <a:r>
              <a:rPr lang="en-US" sz="1400" dirty="0" err="1">
                <a:solidFill>
                  <a:schemeClr val="tx2"/>
                </a:solidFill>
              </a:rPr>
              <a:t>,ADR</a:t>
            </a:r>
            <a:r>
              <a:rPr lang="en-US" sz="1400" dirty="0">
                <a:solidFill>
                  <a:schemeClr val="tx2"/>
                </a:solidFill>
              </a:rPr>
              <a:t> hep-ph/0612060</a:t>
            </a:r>
          </a:p>
          <a:p>
            <a:r>
              <a:rPr lang="en-US" sz="1400" dirty="0">
                <a:solidFill>
                  <a:schemeClr val="tx2"/>
                </a:solidFill>
              </a:rPr>
              <a:t>ADR, J. Ellis et al. </a:t>
            </a:r>
            <a:r>
              <a:rPr lang="en-US" sz="1400" dirty="0">
                <a:solidFill>
                  <a:schemeClr val="tx1"/>
                </a:solidFill>
              </a:rPr>
              <a:t>hep-ph/0508198</a:t>
            </a:r>
            <a:r>
              <a:rPr lang="en-US" sz="1400" dirty="0"/>
              <a:t> </a:t>
            </a:r>
          </a:p>
        </p:txBody>
      </p:sp>
      <p:pic>
        <p:nvPicPr>
          <p:cNvPr id="14" name="Espace réservé du contenu 5" descr="Screen shot 2011-07-21 at 10.55.53 PM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16689" y="1066800"/>
            <a:ext cx="4627312" cy="1828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7306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pPr eaLnBrk="1" hangingPunct="1"/>
            <a:r>
              <a:rPr lang="en-US" sz="3600" dirty="0"/>
              <a:t>Stopped R-hadrons or </a:t>
            </a:r>
            <a:r>
              <a:rPr lang="en-US" sz="3600" dirty="0" err="1"/>
              <a:t>Gluinos</a:t>
            </a:r>
            <a:r>
              <a:rPr lang="en-US" sz="3600" dirty="0"/>
              <a:t>! </a:t>
            </a:r>
          </a:p>
        </p:txBody>
      </p:sp>
      <p:pic>
        <p:nvPicPr>
          <p:cNvPr id="17306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1354" y="1066800"/>
            <a:ext cx="5556738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2339" y="2438400"/>
            <a:ext cx="4240823" cy="3430588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173063" name="Text Box 5"/>
          <p:cNvSpPr txBox="1">
            <a:spLocks noChangeArrowheads="1"/>
          </p:cNvSpPr>
          <p:nvPr/>
        </p:nvSpPr>
        <p:spPr bwMode="auto">
          <a:xfrm>
            <a:off x="4783016" y="846139"/>
            <a:ext cx="4044697" cy="1569660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The R-hadrons may loose</a:t>
            </a:r>
          </a:p>
          <a:p>
            <a:r>
              <a:rPr lang="en-US" sz="2400" dirty="0"/>
              <a:t>so much energy that they </a:t>
            </a:r>
          </a:p>
          <a:p>
            <a:r>
              <a:rPr lang="en-US" sz="2400" dirty="0"/>
              <a:t>simply </a:t>
            </a:r>
            <a:r>
              <a:rPr lang="en-US" sz="2400" dirty="0">
                <a:solidFill>
                  <a:srgbClr val="CC0000"/>
                </a:solidFill>
              </a:rPr>
              <a:t>stop</a:t>
            </a:r>
            <a:r>
              <a:rPr lang="en-US" sz="2400" dirty="0"/>
              <a:t> in the </a:t>
            </a:r>
            <a:r>
              <a:rPr lang="en-US" sz="2400" dirty="0" smtClean="0"/>
              <a:t>detector</a:t>
            </a:r>
          </a:p>
          <a:p>
            <a:r>
              <a:rPr lang="en-US" sz="2400" dirty="0" smtClean="0"/>
              <a:t>…and decay some time later</a:t>
            </a:r>
            <a:endParaRPr lang="en-US" sz="2400" dirty="0"/>
          </a:p>
        </p:txBody>
      </p:sp>
      <p:sp>
        <p:nvSpPr>
          <p:cNvPr id="173064" name="Text Box 6"/>
          <p:cNvSpPr txBox="1">
            <a:spLocks noChangeArrowheads="1"/>
          </p:cNvSpPr>
          <p:nvPr/>
        </p:nvSpPr>
        <p:spPr bwMode="auto">
          <a:xfrm>
            <a:off x="0" y="5791200"/>
            <a:ext cx="7644015" cy="400110"/>
          </a:xfrm>
          <a:prstGeom prst="rect">
            <a:avLst/>
          </a:prstGeom>
          <a:solidFill>
            <a:srgbClr val="FFFFCC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 </a:t>
            </a:r>
            <a:r>
              <a:rPr lang="en-US">
                <a:solidFill>
                  <a:srgbClr val="CC0000"/>
                </a:solidFill>
                <a:sym typeface="Symbol" charset="2"/>
              </a:rPr>
              <a:t>Special triggers needed</a:t>
            </a:r>
            <a:r>
              <a:rPr lang="en-US">
                <a:sym typeface="Symbol" charset="2"/>
              </a:rPr>
              <a:t>, asynchronous with the bunch crossing </a:t>
            </a:r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5007556" y="6248400"/>
            <a:ext cx="4136444" cy="40011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Results: see lecture of </a:t>
            </a:r>
            <a:r>
              <a:rPr lang="en-GB" dirty="0" err="1" smtClean="0">
                <a:solidFill>
                  <a:srgbClr val="0000FF"/>
                </a:solidFill>
              </a:rPr>
              <a:t>Aafke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Kraan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769" y="1447801"/>
            <a:ext cx="391550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4">
            <a:alphaModFix amt="70000"/>
          </a:blip>
          <a:srcRect/>
          <a:stretch>
            <a:fillRect/>
          </a:stretch>
        </p:blipFill>
        <p:spPr bwMode="auto">
          <a:xfrm>
            <a:off x="1069731" y="3657600"/>
            <a:ext cx="7370885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4"/>
          <p:cNvPicPr>
            <a:picLocks noChangeAspect="1" noChangeArrowheads="1"/>
          </p:cNvPicPr>
          <p:nvPr/>
        </p:nvPicPr>
        <p:blipFill>
          <a:blip r:embed="rId5">
            <a:alphaModFix amt="70000"/>
          </a:blip>
          <a:srcRect/>
          <a:stretch>
            <a:fillRect/>
          </a:stretch>
        </p:blipFill>
        <p:spPr bwMode="auto">
          <a:xfrm>
            <a:off x="1069731" y="1954214"/>
            <a:ext cx="737088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720004" y="1371600"/>
            <a:ext cx="4142642" cy="4572000"/>
            <a:chOff x="0" y="0"/>
            <a:chExt cx="3792" cy="3200"/>
          </a:xfrm>
        </p:grpSpPr>
        <p:pic>
          <p:nvPicPr>
            <p:cNvPr id="83982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1784" cy="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83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36" y="0"/>
              <a:ext cx="2056" cy="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1607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0004" y="2103438"/>
            <a:ext cx="561242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281354" y="5562600"/>
            <a:ext cx="6895112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ym typeface="Symbol" charset="2"/>
              </a:rPr>
              <a:t> </a:t>
            </a:r>
            <a:r>
              <a:rPr lang="en-US">
                <a:latin typeface="Arial" charset="0"/>
                <a:sym typeface="Symbol" charset="2"/>
              </a:rPr>
              <a:t>Strings do not break up  </a:t>
            </a:r>
            <a:r>
              <a:rPr lang="en-US">
                <a:latin typeface="Arial" charset="0"/>
              </a:rPr>
              <a:t>Stringy objects in the detector. </a:t>
            </a:r>
          </a:p>
          <a:p>
            <a:r>
              <a:rPr lang="en-US">
                <a:latin typeface="Arial" charset="0"/>
                <a:sym typeface="Symbol" charset="2"/>
              </a:rPr>
              <a:t> </a:t>
            </a:r>
            <a:r>
              <a:rPr lang="en-US">
                <a:latin typeface="Arial" charset="0"/>
              </a:rPr>
              <a:t>End points are massive quarks  (quirks)</a:t>
            </a:r>
          </a:p>
          <a:p>
            <a:r>
              <a:rPr lang="en-US">
                <a:latin typeface="Arial" charset="0"/>
                <a:sym typeface="Symbol" charset="2"/>
              </a:rPr>
              <a:t> </a:t>
            </a:r>
            <a:r>
              <a:rPr lang="en-US">
                <a:latin typeface="Arial" charset="0"/>
              </a:rPr>
              <a:t>The strings can oscillate </a:t>
            </a:r>
            <a:r>
              <a:rPr lang="en-US">
                <a:latin typeface="Arial" charset="0"/>
                <a:sym typeface="Symbol" charset="2"/>
              </a:rPr>
              <a:t> strange signature in detectors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-55684" y="4724400"/>
            <a:ext cx="2226190" cy="33855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Arial" charset="0"/>
              </a:rPr>
              <a:t>Markus Luty/Aspen 07</a:t>
            </a:r>
          </a:p>
        </p:txBody>
      </p:sp>
      <p:sp>
        <p:nvSpPr>
          <p:cNvPr id="83979" name="Rectangle 11"/>
          <p:cNvSpPr>
            <a:spLocks noGrp="1" noChangeArrowheads="1"/>
          </p:cNvSpPr>
          <p:nvPr>
            <p:ph type="title"/>
          </p:nvPr>
        </p:nvSpPr>
        <p:spPr>
          <a:xfrm>
            <a:off x="703385" y="76200"/>
            <a:ext cx="7737231" cy="5143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Macro-Strings at the LHC?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0" y="915988"/>
            <a:ext cx="9007594" cy="40011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New strong interactions with small </a:t>
            </a:r>
            <a:r>
              <a:rPr lang="en-US" dirty="0" err="1">
                <a:solidFill>
                  <a:srgbClr val="0000FF"/>
                </a:solidFill>
                <a:latin typeface="Arial" charset="0"/>
                <a:sym typeface="Symbol" charset="2"/>
              </a:rPr>
              <a:t>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&amp; new quarks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m</a:t>
            </a:r>
            <a:r>
              <a:rPr lang="en-US" b="1" baseline="-25000" dirty="0" err="1">
                <a:solidFill>
                  <a:srgbClr val="0000FF"/>
                </a:solidFill>
                <a:latin typeface="Arial" charset="0"/>
              </a:rPr>
              <a:t>Q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&gt; several hundred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GeV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pic>
        <p:nvPicPr>
          <p:cNvPr id="83981" name="Image 8" descr="Screen shot 2011-09-06 at 10.37.48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9308" y="1873250"/>
            <a:ext cx="206912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Espace réservé du contenu 4" descr="Screen shot 2011-09-06 at 10.42.12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2370" y="4038600"/>
            <a:ext cx="7331320" cy="27813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>
                <a:effectLst/>
                <a:ea typeface="+mj-ea"/>
                <a:cs typeface="+mj-cs"/>
              </a:rPr>
              <a:t>Possible Quirk Studies</a:t>
            </a:r>
            <a:endParaRPr lang="en-GB" dirty="0">
              <a:effectLst/>
              <a:ea typeface="+mj-ea"/>
              <a:cs typeface="+mj-cs"/>
            </a:endParaRPr>
          </a:p>
        </p:txBody>
      </p:sp>
      <p:pic>
        <p:nvPicPr>
          <p:cNvPr id="86021" name="Image 5" descr="Screen shot 2011-09-06 at 10.41.1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6854" y="1219200"/>
            <a:ext cx="2957146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Image 7" descr="Screen shot 2011-09-06 at 10.38.0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031" y="1820864"/>
            <a:ext cx="5205046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0" y="914400"/>
            <a:ext cx="683808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00FF"/>
                </a:solidFill>
                <a:latin typeface="Arial"/>
              </a:rPr>
              <a:t>Study zero “curvature tracks” from pairs of </a:t>
            </a:r>
            <a:r>
              <a:rPr lang="en-GB" sz="2400" dirty="0" smtClean="0">
                <a:solidFill>
                  <a:srgbClr val="0000FF"/>
                </a:solidFill>
                <a:latin typeface="Arial"/>
              </a:rPr>
              <a:t>quirks</a:t>
            </a:r>
            <a:endParaRPr lang="en-GB" sz="2400" dirty="0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Arial" charset="0"/>
              </a:rPr>
              <a:t>More Quirks…</a:t>
            </a:r>
          </a:p>
        </p:txBody>
      </p:sp>
      <p:pic>
        <p:nvPicPr>
          <p:cNvPr id="87043" name="Espace réservé du contenu 5" descr="antennapattern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3723" y="914400"/>
            <a:ext cx="3968262" cy="2952750"/>
          </a:xfrm>
        </p:spPr>
      </p:pic>
      <p:sp>
        <p:nvSpPr>
          <p:cNvPr id="87044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75782" name="ZoneTexte 6"/>
          <p:cNvSpPr txBox="1">
            <a:spLocks noChangeArrowheads="1"/>
          </p:cNvSpPr>
          <p:nvPr/>
        </p:nvSpPr>
        <p:spPr bwMode="auto">
          <a:xfrm>
            <a:off x="4841631" y="2017217"/>
            <a:ext cx="4149969" cy="41549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One possibility of a </a:t>
            </a: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fast charged oscillator</a:t>
            </a:r>
          </a:p>
          <a:p>
            <a:endParaRPr lang="en-GB" sz="2200" dirty="0">
              <a:latin typeface="Arial" charset="0"/>
            </a:endParaRPr>
          </a:p>
          <a:p>
            <a:r>
              <a:rPr lang="en-GB" sz="2200" dirty="0">
                <a:solidFill>
                  <a:srgbClr val="FF0000"/>
                </a:solidFill>
                <a:latin typeface="Arial" charset="0"/>
              </a:rPr>
              <a:t>Lots of QED radiation</a:t>
            </a:r>
          </a:p>
          <a:p>
            <a:r>
              <a:rPr lang="en-GB" sz="2200" dirty="0">
                <a:solidFill>
                  <a:srgbClr val="FF0000"/>
                </a:solidFill>
                <a:latin typeface="Arial" charset="0"/>
              </a:rPr>
              <a:t>Lots of soft photons</a:t>
            </a:r>
          </a:p>
          <a:p>
            <a:r>
              <a:rPr lang="en-GB" sz="2200" dirty="0">
                <a:solidFill>
                  <a:srgbClr val="FF0000"/>
                </a:solidFill>
                <a:latin typeface="Arial" charset="0"/>
              </a:rPr>
              <a:t>A photon cloud</a:t>
            </a:r>
          </a:p>
          <a:p>
            <a:endParaRPr lang="en-GB" sz="2200" dirty="0">
              <a:latin typeface="Arial" charset="0"/>
            </a:endParaRP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CMS had a trigger in 2010 to</a:t>
            </a: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Look for 160 </a:t>
            </a:r>
            <a:r>
              <a:rPr lang="en-GB" sz="2200" dirty="0" err="1">
                <a:solidFill>
                  <a:srgbClr val="0000FF"/>
                </a:solidFill>
                <a:latin typeface="Arial" charset="0"/>
              </a:rPr>
              <a:t>GeV</a:t>
            </a:r>
            <a:r>
              <a:rPr lang="en-GB" sz="2200" dirty="0">
                <a:solidFill>
                  <a:srgbClr val="0000FF"/>
                </a:solidFill>
                <a:latin typeface="Arial" charset="0"/>
              </a:rPr>
              <a:t> (HLT) in </a:t>
            </a: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ECAL, summing energies in towers  larger than 200 </a:t>
            </a:r>
            <a:r>
              <a:rPr lang="en-GB" sz="2200" dirty="0" err="1">
                <a:solidFill>
                  <a:srgbClr val="0000FF"/>
                </a:solidFill>
                <a:latin typeface="Arial" charset="0"/>
              </a:rPr>
              <a:t>MeV</a:t>
            </a:r>
            <a:r>
              <a:rPr lang="en-GB" sz="2200" dirty="0">
                <a:solidFill>
                  <a:srgbClr val="0000FF"/>
                </a:solidFill>
                <a:latin typeface="Arial" charset="0"/>
              </a:rPr>
              <a:t>.</a:t>
            </a:r>
          </a:p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About 25 pb</a:t>
            </a:r>
            <a:r>
              <a:rPr lang="en-GB" sz="2200" baseline="30000" dirty="0">
                <a:solidFill>
                  <a:srgbClr val="0000FF"/>
                </a:solidFill>
                <a:latin typeface="Arial" charset="0"/>
              </a:rPr>
              <a:t>-1</a:t>
            </a:r>
            <a:r>
              <a:rPr lang="en-GB" sz="2200" dirty="0">
                <a:solidFill>
                  <a:srgbClr val="0000FF"/>
                </a:solidFill>
                <a:latin typeface="Arial" charset="0"/>
              </a:rPr>
              <a:t> of data on tape</a:t>
            </a:r>
            <a:endParaRPr lang="en-GB" sz="2200" dirty="0" smtClean="0">
              <a:solidFill>
                <a:srgbClr val="0000FF"/>
              </a:solidFill>
              <a:latin typeface="Arial" charset="0"/>
            </a:endParaRPr>
          </a:p>
          <a:p>
            <a:endParaRPr lang="en-GB" sz="2200" dirty="0">
              <a:latin typeface="Arial" charset="0"/>
            </a:endParaRPr>
          </a:p>
        </p:txBody>
      </p:sp>
      <p:sp>
        <p:nvSpPr>
          <p:cNvPr id="75783" name="ZoneTexte 7"/>
          <p:cNvSpPr txBox="1">
            <a:spLocks noChangeArrowheads="1"/>
          </p:cNvSpPr>
          <p:nvPr/>
        </p:nvSpPr>
        <p:spPr bwMode="auto">
          <a:xfrm>
            <a:off x="4985239" y="990600"/>
            <a:ext cx="42759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dirty="0" err="1">
                <a:solidFill>
                  <a:schemeClr val="accent4"/>
                </a:solidFill>
                <a:latin typeface="Arial"/>
              </a:rPr>
              <a:t>Harnik</a:t>
            </a:r>
            <a:r>
              <a:rPr lang="fr-FR" dirty="0">
                <a:solidFill>
                  <a:schemeClr val="accent4"/>
                </a:solidFill>
                <a:latin typeface="Arial"/>
              </a:rPr>
              <a:t> &amp; </a:t>
            </a:r>
            <a:r>
              <a:rPr lang="fr-FR" dirty="0" err="1">
                <a:solidFill>
                  <a:schemeClr val="accent4"/>
                </a:solidFill>
                <a:latin typeface="Arial"/>
              </a:rPr>
              <a:t>Wizansky</a:t>
            </a:r>
            <a:r>
              <a:rPr lang="fr-FR" dirty="0">
                <a:solidFill>
                  <a:schemeClr val="accent4"/>
                </a:solidFill>
                <a:latin typeface="Arial"/>
              </a:rPr>
              <a:t> arXiv:0810.3948</a:t>
            </a:r>
            <a:endParaRPr lang="en-GB" dirty="0">
              <a:solidFill>
                <a:schemeClr val="accent4"/>
              </a:solidFill>
              <a:latin typeface="Arial"/>
            </a:endParaRPr>
          </a:p>
        </p:txBody>
      </p:sp>
      <p:pic>
        <p:nvPicPr>
          <p:cNvPr id="87048" name="Image 8" descr="Screen shot 2011-09-10 at 10.58.38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657600"/>
            <a:ext cx="323703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Espace réservé du contenu 5" descr="Screen shot 2011-07-22 at 10.22.45 A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371600"/>
            <a:ext cx="2971800" cy="4191000"/>
          </a:xfrm>
        </p:spPr>
      </p:pic>
      <p:sp>
        <p:nvSpPr>
          <p:cNvPr id="99331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296400" cy="90487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Finally: Can we miss something?</a:t>
            </a:r>
          </a:p>
        </p:txBody>
      </p:sp>
      <p:pic>
        <p:nvPicPr>
          <p:cNvPr id="99332" name="Image 6" descr="Screen shot 2011-07-22 at 10.23.05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257426"/>
            <a:ext cx="53340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Image 7" descr="Screen shot 2011-07-21 at 9.56.53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30600"/>
            <a:ext cx="4114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732336" y="838201"/>
            <a:ext cx="4497265" cy="132397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  </a:t>
            </a:r>
            <a:r>
              <a:rPr lang="en-GB">
                <a:solidFill>
                  <a:srgbClr val="FF0000"/>
                </a:solidFill>
              </a:rPr>
              <a:t>Model independent search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>
                <a:solidFill>
                  <a:srgbClr val="0000FF"/>
                </a:solidFill>
              </a:rPr>
              <a:t>Divide events into exclusive classes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>
                <a:solidFill>
                  <a:srgbClr val="0000FF"/>
                </a:solidFill>
              </a:rPr>
              <a:t>Study deviations from SM predictions 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 in a statistical way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8601" y="5715000"/>
            <a:ext cx="4135315" cy="101600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Probability distribution as expected</a:t>
            </a:r>
          </a:p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for 35 pb</a:t>
            </a:r>
            <a:r>
              <a:rPr lang="en-GB" baseline="30000" dirty="0">
                <a:solidFill>
                  <a:srgbClr val="0000FF"/>
                </a:solidFill>
              </a:rPr>
              <a:t>-1</a:t>
            </a:r>
          </a:p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Look at &amp; watch the outliers…</a:t>
            </a:r>
          </a:p>
        </p:txBody>
      </p:sp>
      <p:sp>
        <p:nvSpPr>
          <p:cNvPr id="99336" name="ZoneTexte 10"/>
          <p:cNvSpPr txBox="1">
            <a:spLocks noChangeArrowheads="1"/>
          </p:cNvSpPr>
          <p:nvPr/>
        </p:nvSpPr>
        <p:spPr bwMode="auto">
          <a:xfrm>
            <a:off x="304800" y="990600"/>
            <a:ext cx="1755531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/>
              <a:t>CMS-EXO-10-021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8915400" cy="90487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LHC Data Impact on Theory Space</a:t>
            </a:r>
          </a:p>
        </p:txBody>
      </p:sp>
      <p:pic>
        <p:nvPicPr>
          <p:cNvPr id="40963" name="Espace réservé du contenu 5" descr="Screen shot 2011-09-09 at 4.48.50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70338" y="914400"/>
            <a:ext cx="5486400" cy="5734050"/>
          </a:xfrm>
        </p:spPr>
      </p:pic>
      <p:sp>
        <p:nvSpPr>
          <p:cNvPr id="40964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4096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dirty="0" smtClean="0"/>
              <a:t> </a:t>
            </a:r>
            <a:endParaRPr lang="fr-FR" dirty="0" smtClean="0"/>
          </a:p>
        </p:txBody>
      </p:sp>
      <p:pic>
        <p:nvPicPr>
          <p:cNvPr id="7" name="Image 6" descr="Screen shot 2011-09-09 at 4.49.2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513470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>
            <a:cxnSpLocks noChangeShapeType="1"/>
          </p:cNvCxnSpPr>
          <p:nvPr/>
        </p:nvCxnSpPr>
        <p:spPr bwMode="auto">
          <a:xfrm flipV="1">
            <a:off x="2039815" y="1143000"/>
            <a:ext cx="773723" cy="304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3024554" y="914401"/>
            <a:ext cx="9687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rgbClr val="FF0000"/>
                </a:solidFill>
              </a:rPr>
              <a:t>2011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5345724" y="1143000"/>
            <a:ext cx="3979825" cy="440120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000FF"/>
                </a:solidFill>
                <a:latin typeface="Arial" charset="0"/>
              </a:rPr>
              <a:t>Note that during the last 3-4 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Years we –LHC experimentalists-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got more models to deal with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than we needed…</a:t>
            </a:r>
          </a:p>
          <a:p>
            <a:endParaRPr lang="en-GB">
              <a:solidFill>
                <a:srgbClr val="0000FF"/>
              </a:solidFill>
              <a:latin typeface="Arial" charset="0"/>
            </a:endParaRP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Some theorists found it a 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challenge to invent a model 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with signatures difficult for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the experiments: 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</a:rPr>
              <a:t>heavy stable charged particles, 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</a:rPr>
              <a:t>hidden valley models, Quirks…</a:t>
            </a:r>
          </a:p>
          <a:p>
            <a:endParaRPr lang="en-GB">
              <a:solidFill>
                <a:srgbClr val="FF0000"/>
              </a:solidFill>
              <a:latin typeface="Arial" charset="0"/>
            </a:endParaRPr>
          </a:p>
          <a:p>
            <a:r>
              <a:rPr lang="en-GB">
                <a:solidFill>
                  <a:srgbClr val="FF0000"/>
                </a:solidFill>
                <a:latin typeface="Arial" charset="0"/>
              </a:rPr>
              <a:t>NOW WE STRIKE BACK!! </a:t>
            </a:r>
          </a:p>
          <a:p>
            <a:r>
              <a:rPr lang="en-GB">
                <a:latin typeface="Arial" charset="0"/>
              </a:rPr>
              <a:t> </a:t>
            </a:r>
          </a:p>
        </p:txBody>
      </p:sp>
      <p:sp>
        <p:nvSpPr>
          <p:cNvPr id="40970" name="ZoneTexte 9"/>
          <p:cNvSpPr txBox="1">
            <a:spLocks noChangeArrowheads="1"/>
          </p:cNvSpPr>
          <p:nvPr/>
        </p:nvSpPr>
        <p:spPr bwMode="auto">
          <a:xfrm>
            <a:off x="3657600" y="1371600"/>
            <a:ext cx="154012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M. Schmaltz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572139" y="5791200"/>
            <a:ext cx="357186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latin typeface="Arial"/>
              </a:rPr>
              <a:t>But remember that these </a:t>
            </a:r>
          </a:p>
          <a:p>
            <a:pPr>
              <a:defRPr/>
            </a:pPr>
            <a:r>
              <a:rPr lang="en-GB" sz="2400" dirty="0">
                <a:latin typeface="Arial"/>
              </a:rPr>
              <a:t>are still early days!!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7-16 at 10.00.0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493953"/>
            <a:ext cx="7087364" cy="5201872"/>
          </a:xfrm>
        </p:spPr>
      </p:pic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533400" y="-76200"/>
            <a:ext cx="80010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Searches for New Physics: CMS</a:t>
            </a:r>
            <a:endParaRPr lang="en-GB" dirty="0">
              <a:effectLst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769203"/>
            <a:ext cx="8622472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50 new analyses from ATLAS and CMS contributed to summer conferences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But no sign of new physics yet…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9-14 at 9.15.1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748" y="914400"/>
            <a:ext cx="7951304" cy="57150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And similarly… ATLAS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Espace réservé du contenu 4" descr="Screen shot 2011-09-02 at 10.20.47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354" y="2587626"/>
            <a:ext cx="8634046" cy="3889375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effectLst/>
                <a:ea typeface="+mj-ea"/>
                <a:cs typeface="+mj-cs"/>
              </a:rPr>
              <a:t>LHC Search Summary</a:t>
            </a:r>
            <a:endParaRPr lang="en-GB" dirty="0">
              <a:effectLst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28800" y="1295400"/>
            <a:ext cx="583387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FF0000"/>
                </a:solidFill>
                <a:latin typeface="Arial"/>
              </a:rPr>
              <a:t>No signatures for new physics yet</a:t>
            </a:r>
          </a:p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latin typeface="Arial"/>
                <a:sym typeface="Symbol" charset="2"/>
              </a:rPr>
              <a:t></a:t>
            </a:r>
            <a:r>
              <a:rPr lang="en-US" sz="2800" dirty="0">
                <a:latin typeface="Arial"/>
              </a:rPr>
              <a:t> </a:t>
            </a:r>
            <a:r>
              <a:rPr lang="en-GB" sz="2800" dirty="0">
                <a:solidFill>
                  <a:srgbClr val="FF0000"/>
                </a:solidFill>
                <a:latin typeface="Arial"/>
              </a:rPr>
              <a:t>Simple Summary 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(LP11: H. </a:t>
            </a:r>
            <a:r>
              <a:rPr lang="en-GB" dirty="0" err="1">
                <a:solidFill>
                  <a:srgbClr val="000000"/>
                </a:solidFill>
                <a:latin typeface="Arial"/>
              </a:rPr>
              <a:t>Bachacou</a:t>
            </a:r>
            <a:r>
              <a:rPr lang="en-GB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a dat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46831" cy="514350"/>
          </a:xfrm>
        </p:spPr>
        <p:txBody>
          <a:bodyPr/>
          <a:lstStyle/>
          <a:p>
            <a:pPr eaLnBrk="1" hangingPunct="1"/>
            <a:r>
              <a:rPr lang="en-US" sz="3200" dirty="0"/>
              <a:t>Since we do not know what we will find…</a:t>
            </a:r>
          </a:p>
        </p:txBody>
      </p:sp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5077" y="838201"/>
            <a:ext cx="5978769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Text Box 4"/>
          <p:cNvSpPr txBox="1">
            <a:spLocks noChangeArrowheads="1"/>
          </p:cNvSpPr>
          <p:nvPr/>
        </p:nvSpPr>
        <p:spPr bwMode="auto">
          <a:xfrm>
            <a:off x="6994281" y="4151313"/>
            <a:ext cx="1377713" cy="3693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Arial" charset="0"/>
              </a:rPr>
              <a:t>Nature.com</a:t>
            </a:r>
          </a:p>
        </p:txBody>
      </p:sp>
      <p:sp>
        <p:nvSpPr>
          <p:cNvPr id="83975" name="Text Box 5"/>
          <p:cNvSpPr txBox="1">
            <a:spLocks noChangeArrowheads="1"/>
          </p:cNvSpPr>
          <p:nvPr/>
        </p:nvSpPr>
        <p:spPr bwMode="auto">
          <a:xfrm>
            <a:off x="1969478" y="5410201"/>
            <a:ext cx="5906510" cy="523220"/>
          </a:xfrm>
          <a:prstGeom prst="rect">
            <a:avLst/>
          </a:prstGeom>
          <a:solidFill>
            <a:schemeClr val="accent3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…we will look at it from all angles….</a:t>
            </a:r>
          </a:p>
        </p:txBody>
      </p:sp>
      <p:sp>
        <p:nvSpPr>
          <p:cNvPr id="83976" name="Text Box 6"/>
          <p:cNvSpPr txBox="1">
            <a:spLocks noChangeArrowheads="1"/>
          </p:cNvSpPr>
          <p:nvPr/>
        </p:nvSpPr>
        <p:spPr bwMode="auto">
          <a:xfrm>
            <a:off x="609600" y="6151564"/>
            <a:ext cx="781496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Close interaction between Experiment and Theory will be important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/>
              <a:t>Other New Physics Ideas…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1692" y="838200"/>
            <a:ext cx="8053754" cy="4876800"/>
          </a:xfrm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Plenty!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Compositeness/excited quarks &amp; leptons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Little Higgs </a:t>
            </a:r>
            <a:r>
              <a:rPr lang="en-US" sz="2000" dirty="0" smtClean="0">
                <a:solidFill>
                  <a:srgbClr val="0000FF"/>
                </a:solidFill>
              </a:rPr>
              <a:t>Models</a:t>
            </a:r>
          </a:p>
          <a:p>
            <a:pPr lvl="1" eaLnBrk="1" hangingPunct="1"/>
            <a:r>
              <a:rPr lang="en-US" sz="2000" dirty="0" err="1" smtClean="0">
                <a:solidFill>
                  <a:srgbClr val="0000FF"/>
                </a:solidFill>
              </a:rPr>
              <a:t>leptoquarks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String balls/T balls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Bi-leptons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RP-Violating SUSY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</a:rPr>
              <a:t>SUSY+ Extra dimensions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 eaLnBrk="1" hangingPunct="1"/>
            <a:r>
              <a:rPr lang="en-US" sz="2000" dirty="0" err="1" smtClean="0">
                <a:solidFill>
                  <a:srgbClr val="0000FF"/>
                </a:solidFill>
              </a:rPr>
              <a:t>Unparticles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 eaLnBrk="1" hangingPunct="1"/>
            <a:r>
              <a:rPr lang="en-US" sz="2000" dirty="0" err="1" smtClean="0">
                <a:solidFill>
                  <a:srgbClr val="0000FF"/>
                </a:solidFill>
              </a:rPr>
              <a:t>Classicalons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 eaLnBrk="1" hangingPunct="1"/>
            <a:r>
              <a:rPr lang="en-US" sz="2000" dirty="0" smtClean="0">
                <a:solidFill>
                  <a:srgbClr val="0000FF"/>
                </a:solidFill>
              </a:rPr>
              <a:t>Dark/Hidden sectors</a:t>
            </a:r>
          </a:p>
          <a:p>
            <a:pPr lvl="1" eaLnBrk="1" hangingPunct="1"/>
            <a:r>
              <a:rPr lang="en-US" sz="2000" dirty="0" smtClean="0">
                <a:solidFill>
                  <a:srgbClr val="0000FF"/>
                </a:solidFill>
              </a:rPr>
              <a:t>Colored resonances</a:t>
            </a:r>
          </a:p>
          <a:p>
            <a:pPr lvl="1" eaLnBrk="1" hangingPunct="1"/>
            <a:r>
              <a:rPr lang="en-US" sz="2000" dirty="0" smtClean="0">
                <a:solidFill>
                  <a:srgbClr val="0000FF"/>
                </a:solidFill>
              </a:rPr>
              <a:t>And more….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81926" name="Picture 4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5697416" y="2057400"/>
            <a:ext cx="3005504" cy="30876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81927" name="Text Box 5"/>
          <p:cNvSpPr txBox="1">
            <a:spLocks noChangeArrowheads="1"/>
          </p:cNvSpPr>
          <p:nvPr/>
        </p:nvSpPr>
        <p:spPr bwMode="auto">
          <a:xfrm>
            <a:off x="914400" y="5791201"/>
            <a:ext cx="6603941" cy="830997"/>
          </a:xfrm>
          <a:prstGeom prst="rect">
            <a:avLst/>
          </a:prstGeom>
          <a:solidFill>
            <a:srgbClr val="00FFFF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Have to keep our eyes open for all possibilities: </a:t>
            </a:r>
          </a:p>
          <a:p>
            <a:r>
              <a:rPr lang="en-US" sz="2400">
                <a:solidFill>
                  <a:srgbClr val="FF0000"/>
                </a:solidFill>
              </a:rPr>
              <a:t>Food for many PhD theses!!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Future: Higher Energy</a:t>
            </a:r>
            <a:endParaRPr lang="en-GB" dirty="0"/>
          </a:p>
        </p:txBody>
      </p:sp>
      <p:pic>
        <p:nvPicPr>
          <p:cNvPr id="5" name="Image 4" descr="Screen shot 2012-09-19 at 11.53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7162800" cy="51019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5800" y="6096000"/>
            <a:ext cx="7952267" cy="4616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Can gain more than a factor 10 for masses above a </a:t>
            </a:r>
            <a:r>
              <a:rPr lang="en-GB" sz="2400" dirty="0" err="1" smtClean="0">
                <a:solidFill>
                  <a:srgbClr val="0000FF"/>
                </a:solidFill>
              </a:rPr>
              <a:t>TeV</a:t>
            </a:r>
            <a:r>
              <a:rPr lang="en-GB" sz="2400" dirty="0" smtClean="0">
                <a:solidFill>
                  <a:srgbClr val="0000FF"/>
                </a:solidFill>
              </a:rPr>
              <a:t>!! 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2-07-17 at 10.08.24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066800"/>
            <a:ext cx="7743501" cy="571500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>
            <a:normAutofit/>
          </a:bodyPr>
          <a:lstStyle/>
          <a:p>
            <a:r>
              <a:rPr lang="en-GB" dirty="0" smtClean="0">
                <a:effectLst/>
              </a:rPr>
              <a:t>Unsolved puzzles</a:t>
            </a:r>
            <a:endParaRPr lang="en-GB" dirty="0">
              <a:effectLst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95400" y="5257800"/>
            <a:ext cx="169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Theorist view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20000" y="1066800"/>
            <a:ext cx="1548346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B. </a:t>
            </a:r>
            <a:r>
              <a:rPr lang="en-GB" dirty="0" err="1" smtClean="0"/>
              <a:t>Dobrescu</a:t>
            </a:r>
            <a:endParaRPr lang="en-GB" dirty="0" smtClean="0"/>
          </a:p>
          <a:p>
            <a:r>
              <a:rPr lang="en-GB" dirty="0" smtClean="0"/>
              <a:t>ICHEP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9011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16BED24A-44D4-DF45-9C23-BEAA9C45ADDB}" type="slidenum">
              <a:rPr lang="fr-CH" smtClean="0"/>
              <a:pPr/>
              <a:t>96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We are not alone!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1692" y="1066800"/>
            <a:ext cx="7772400" cy="4800600"/>
          </a:xfrm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en-US" sz="2200">
                <a:solidFill>
                  <a:srgbClr val="000099"/>
                </a:solidFill>
              </a:rPr>
              <a:t>LHC: LHCb has a  </a:t>
            </a:r>
            <a:r>
              <a:rPr lang="en-US" sz="2200">
                <a:solidFill>
                  <a:srgbClr val="CC0000"/>
                </a:solidFill>
              </a:rPr>
              <a:t>complementary sensitivity</a:t>
            </a:r>
            <a:r>
              <a:rPr lang="en-US" sz="2200">
                <a:solidFill>
                  <a:srgbClr val="000099"/>
                </a:solidFill>
              </a:rPr>
              <a:t> to CMS/ATLAS for new physics.</a:t>
            </a:r>
          </a:p>
          <a:p>
            <a:pPr lvl="1" eaLnBrk="1" hangingPunct="1"/>
            <a:r>
              <a:rPr lang="en-US" sz="2200">
                <a:solidFill>
                  <a:srgbClr val="CC0000"/>
                </a:solidFill>
              </a:rPr>
              <a:t>Not yet explored in a systematic way</a:t>
            </a:r>
          </a:p>
          <a:p>
            <a:pPr eaLnBrk="1" hangingPunct="1"/>
            <a:r>
              <a:rPr lang="en-US" sz="2200">
                <a:solidFill>
                  <a:srgbClr val="000099"/>
                </a:solidFill>
              </a:rPr>
              <a:t>Heavy flavor </a:t>
            </a:r>
            <a:r>
              <a:rPr lang="en-US" sz="2200">
                <a:solidFill>
                  <a:srgbClr val="CC0000"/>
                </a:solidFill>
              </a:rPr>
              <a:t>precision measurements</a:t>
            </a:r>
            <a:r>
              <a:rPr lang="en-US" sz="2200">
                <a:solidFill>
                  <a:srgbClr val="000099"/>
                </a:solidFill>
              </a:rPr>
              <a:t> (B-factories)</a:t>
            </a:r>
          </a:p>
          <a:p>
            <a:pPr eaLnBrk="1" hangingPunct="1"/>
            <a:r>
              <a:rPr lang="en-US" sz="2200">
                <a:solidFill>
                  <a:srgbClr val="000099"/>
                </a:solidFill>
              </a:rPr>
              <a:t>g-2 </a:t>
            </a:r>
            <a:r>
              <a:rPr lang="en-US" sz="2200">
                <a:solidFill>
                  <a:srgbClr val="CC0000"/>
                </a:solidFill>
              </a:rPr>
              <a:t>new measurements</a:t>
            </a:r>
            <a:r>
              <a:rPr lang="en-US" sz="2200">
                <a:solidFill>
                  <a:srgbClr val="000099"/>
                </a:solidFill>
              </a:rPr>
              <a:t> (factor 5-10 improvement in O(5) years? )</a:t>
            </a:r>
          </a:p>
          <a:p>
            <a:pPr eaLnBrk="1" hangingPunct="1"/>
            <a:r>
              <a:rPr lang="en-US" sz="2200">
                <a:solidFill>
                  <a:srgbClr val="000099"/>
                </a:solidFill>
              </a:rPr>
              <a:t>Dark matter</a:t>
            </a:r>
            <a:r>
              <a:rPr lang="en-US" sz="2200">
                <a:solidFill>
                  <a:srgbClr val="CC0000"/>
                </a:solidFill>
              </a:rPr>
              <a:t> hints </a:t>
            </a:r>
            <a:r>
              <a:rPr lang="en-US" sz="2200">
                <a:solidFill>
                  <a:srgbClr val="000099"/>
                </a:solidFill>
              </a:rPr>
              <a:t>from outer space (PAMELA/ATIC GLAST-Fermi..)</a:t>
            </a:r>
          </a:p>
          <a:p>
            <a:pPr lvl="1" eaLnBrk="1" hangingPunct="1"/>
            <a:r>
              <a:rPr lang="en-US" sz="2200">
                <a:solidFill>
                  <a:srgbClr val="CC0000"/>
                </a:solidFill>
              </a:rPr>
              <a:t>Wait until the dust settles…! </a:t>
            </a:r>
          </a:p>
          <a:p>
            <a:pPr eaLnBrk="1" hangingPunct="1"/>
            <a:r>
              <a:rPr lang="en-US" sz="2200">
                <a:solidFill>
                  <a:srgbClr val="000099"/>
                </a:solidFill>
              </a:rPr>
              <a:t>New Collider?… </a:t>
            </a:r>
            <a:r>
              <a:rPr lang="en-US" sz="2200">
                <a:solidFill>
                  <a:srgbClr val="CC0000"/>
                </a:solidFill>
              </a:rPr>
              <a:t>not any time soon</a:t>
            </a:r>
          </a:p>
        </p:txBody>
      </p:sp>
      <p:pic>
        <p:nvPicPr>
          <p:cNvPr id="90118" name="Picture 4" descr="Picture 28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8905" y="3505200"/>
            <a:ext cx="1795096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re 1"/>
          <p:cNvSpPr>
            <a:spLocks noGrp="1"/>
          </p:cNvSpPr>
          <p:nvPr>
            <p:ph type="title"/>
          </p:nvPr>
        </p:nvSpPr>
        <p:spPr>
          <a:xfrm>
            <a:off x="211015" y="-152400"/>
            <a:ext cx="8710246" cy="866775"/>
          </a:xfrm>
        </p:spPr>
        <p:txBody>
          <a:bodyPr/>
          <a:lstStyle/>
          <a:p>
            <a:r>
              <a:rPr lang="fr-FR" sz="3800" dirty="0" err="1" smtClean="0">
                <a:latin typeface="Arial" charset="0"/>
              </a:rPr>
              <a:t>Summary</a:t>
            </a:r>
            <a:r>
              <a:rPr lang="fr-FR" sz="3800" dirty="0" smtClean="0">
                <a:latin typeface="Arial" charset="0"/>
              </a:rPr>
              <a:t>: The </a:t>
            </a:r>
            <a:r>
              <a:rPr lang="fr-FR" sz="3800" dirty="0" err="1" smtClean="0">
                <a:latin typeface="Arial" charset="0"/>
              </a:rPr>
              <a:t>Searches</a:t>
            </a:r>
            <a:r>
              <a:rPr lang="fr-FR" sz="3800" dirty="0" smtClean="0">
                <a:latin typeface="Arial" charset="0"/>
              </a:rPr>
              <a:t> are on!</a:t>
            </a:r>
            <a:endParaRPr lang="fr-FR" sz="38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288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997212" y="6281739"/>
            <a:ext cx="1918188" cy="542925"/>
          </a:xfrm>
          <a:prstGeom prst="rect">
            <a:avLst/>
          </a:prstGeom>
          <a:noFill/>
        </p:spPr>
        <p:txBody>
          <a:bodyPr/>
          <a:lstStyle/>
          <a:p>
            <a:fld id="{6AD3E268-318B-4D40-8509-39873DE903DA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838200"/>
            <a:ext cx="9144000" cy="57912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NZ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22885" name="Espace réservé du contenu 2"/>
          <p:cNvSpPr txBox="1">
            <a:spLocks/>
          </p:cNvSpPr>
          <p:nvPr/>
        </p:nvSpPr>
        <p:spPr bwMode="auto">
          <a:xfrm>
            <a:off x="0" y="838200"/>
            <a:ext cx="899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LHC has entered new territory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The ATLAS and CMS experiments are heavily engaged in searches for new physics. The most popular example is SUSY, but many other New Physics model searches are covered.   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sign of new physics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yet in the first 5 fb</a:t>
            </a:r>
            <a:r>
              <a:rPr lang="en-GB" sz="2400" baseline="300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 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at 7 </a:t>
            </a:r>
            <a:r>
              <a:rPr lang="en-GB" sz="2400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with the analyses reported in this lecture (or released publically so far). 8 </a:t>
            </a:r>
            <a:r>
              <a:rPr lang="en-GB" sz="2400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data being analysed.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indent="-342900">
              <a:spcBef>
                <a:spcPct val="20000"/>
              </a:spcBef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  Starts to cut into the ‘preferred regions’ for a number of models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More exotic channels are now being covered: monopoles, fractional or multiple charged particles, long lived particles… 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Still many unexplored channels left to explore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LHC did its 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part so far with a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great run in 2011 and 2012 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Expect between 25 and 30 fb</a:t>
            </a:r>
            <a:r>
              <a:rPr lang="en-GB" sz="2400" baseline="300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by end of 2012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 2014/15 the energy will be 13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excellent for searches</a:t>
            </a:r>
            <a:endParaRPr lang="en-GB" sz="2400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6490188" y="4114800"/>
            <a:ext cx="2653812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2752725"/>
            <a:ext cx="7239000" cy="904875"/>
          </a:xfrm>
        </p:spPr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131509</TotalTime>
  <Words>3763</Words>
  <Application>Microsoft Macintosh PowerPoint</Application>
  <PresentationFormat>On-screen Show (4:3)</PresentationFormat>
  <Paragraphs>638</Paragraphs>
  <Slides>99</Slides>
  <Notes>27</Notes>
  <HiddenSlides>2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Reunion_17_01_03</vt:lpstr>
      <vt:lpstr>CorelPhotoPaint.Image.10</vt:lpstr>
      <vt:lpstr>…quation</vt:lpstr>
      <vt:lpstr>Equation</vt:lpstr>
      <vt:lpstr>Slide 0</vt:lpstr>
      <vt:lpstr>Physics case for new High Energy Machines</vt:lpstr>
      <vt:lpstr>New Physics?</vt:lpstr>
      <vt:lpstr> Exotica</vt:lpstr>
      <vt:lpstr>Exotica Topics this Lecture</vt:lpstr>
      <vt:lpstr>Experimental New Physics Signatures</vt:lpstr>
      <vt:lpstr>Beyond the SM Signatures </vt:lpstr>
      <vt:lpstr>Slide 7</vt:lpstr>
      <vt:lpstr>LHC Data Impact on Theory Space</vt:lpstr>
      <vt:lpstr>LHC BSM Hunting Detectors</vt:lpstr>
      <vt:lpstr>MoEDAL: Monopole and Exotics Detector at the LHC</vt:lpstr>
      <vt:lpstr>Slide 11</vt:lpstr>
      <vt:lpstr>Slide 12</vt:lpstr>
      <vt:lpstr>Large Extra Dimensions</vt:lpstr>
      <vt:lpstr>Large Extra Dimension Signatures at LHC</vt:lpstr>
      <vt:lpstr>Search for Large Extra Dimensions</vt:lpstr>
      <vt:lpstr>A High pT Mono-jet event</vt:lpstr>
      <vt:lpstr>Search for Large Extra Dimensions</vt:lpstr>
      <vt:lpstr>Search for Large Extra Dimensions</vt:lpstr>
      <vt:lpstr>Monojet/Monophoton Signatures</vt:lpstr>
      <vt:lpstr>The Dark Matter Connection</vt:lpstr>
      <vt:lpstr>The Dark Matter Connection</vt:lpstr>
      <vt:lpstr> LHC Dark Matter Limits</vt:lpstr>
      <vt:lpstr>Dark Matter &amp; SUSY </vt:lpstr>
      <vt:lpstr> Search for Large Extra Dimensions</vt:lpstr>
      <vt:lpstr>Black Holes at the LHC?</vt:lpstr>
      <vt:lpstr>Slide 26</vt:lpstr>
      <vt:lpstr>Slide 27</vt:lpstr>
      <vt:lpstr>Quantum Black Holes</vt:lpstr>
      <vt:lpstr>Slide 29</vt:lpstr>
      <vt:lpstr>Micro Black Holes</vt:lpstr>
      <vt:lpstr>Black Holes Hunters  at the LHC</vt:lpstr>
      <vt:lpstr>Search for Resonances</vt:lpstr>
      <vt:lpstr>E.g. Di-lepton Resonance</vt:lpstr>
      <vt:lpstr>Curved Space: RS Extra Dimensions</vt:lpstr>
      <vt:lpstr>Z’ Boson Decaying into ee or μμ</vt:lpstr>
      <vt:lpstr>Z’ Search with  8 TeV Data</vt:lpstr>
      <vt:lpstr>Z’ Combination of 7 &amp; 8 TeV Data</vt:lpstr>
      <vt:lpstr>Z’ Decaying into tau Leptons </vt:lpstr>
      <vt:lpstr>W’  eν and μν Production</vt:lpstr>
      <vt:lpstr>W’  eν and μν Production</vt:lpstr>
      <vt:lpstr>Slide 41</vt:lpstr>
      <vt:lpstr>Like-Sign Di-lepton Resonance Searches</vt:lpstr>
      <vt:lpstr>Diphotons: Search for EDs</vt:lpstr>
      <vt:lpstr>Di-jet Resonances</vt:lpstr>
      <vt:lpstr>Di-jet Searches</vt:lpstr>
      <vt:lpstr>Di-jet Searches: Excited Quarks</vt:lpstr>
      <vt:lpstr>Decays into WZ pairs</vt:lpstr>
      <vt:lpstr>Search for WW Resonances</vt:lpstr>
      <vt:lpstr>Search for Heavy Neutrinos</vt:lpstr>
      <vt:lpstr>Heavy Neutrinos in WR Decays</vt:lpstr>
      <vt:lpstr>Heavy Neutrinos in WR Decays</vt:lpstr>
      <vt:lpstr>Search for a 4th Generation</vt:lpstr>
      <vt:lpstr>Search for t’t’  bWbW</vt:lpstr>
      <vt:lpstr>Search for T’  tZ</vt:lpstr>
      <vt:lpstr>Search for b’b’  tWtW</vt:lpstr>
      <vt:lpstr>Search for b’b’</vt:lpstr>
      <vt:lpstr>Search for B’  bZ</vt:lpstr>
      <vt:lpstr>4th Generation overview</vt:lpstr>
      <vt:lpstr>Searches with Top Quark</vt:lpstr>
      <vt:lpstr>TeV Resonances into Top Quark Pairs</vt:lpstr>
      <vt:lpstr>New Physics with Boosted Objects</vt:lpstr>
      <vt:lpstr>Initial Studies: Z’   tt Search</vt:lpstr>
      <vt:lpstr>Top resonance study</vt:lpstr>
      <vt:lpstr>Real Exotic Objects!</vt:lpstr>
      <vt:lpstr>Searches for Unusual Particles </vt:lpstr>
      <vt:lpstr>Fractional Charged Particles</vt:lpstr>
      <vt:lpstr>Heavy Stable Charged Particles </vt:lpstr>
      <vt:lpstr>Energy Loss in the Tracker</vt:lpstr>
      <vt:lpstr>Particles with Fractional Charge</vt:lpstr>
      <vt:lpstr>Multiple Charged Particles </vt:lpstr>
      <vt:lpstr>Multiple Charged Particles </vt:lpstr>
      <vt:lpstr>Highly Ionising Particles</vt:lpstr>
      <vt:lpstr>Monopoles</vt:lpstr>
      <vt:lpstr>Potential for Monopole Searches in CMS</vt:lpstr>
      <vt:lpstr>Search for Monopoles</vt:lpstr>
      <vt:lpstr>Beampipe Monopole Search</vt:lpstr>
      <vt:lpstr>Monopoles Stopped in the Beampipe </vt:lpstr>
      <vt:lpstr>Monopoles Stopped in the Beampipe  </vt:lpstr>
      <vt:lpstr>Monopolium ?</vt:lpstr>
      <vt:lpstr>Non-pointing Photons</vt:lpstr>
      <vt:lpstr>Is there a Hidden Valley?</vt:lpstr>
      <vt:lpstr>Hidden Valley Physics: New Signatures</vt:lpstr>
      <vt:lpstr>Long Lived Particles </vt:lpstr>
      <vt:lpstr>Stopped R-hadrons or Gluinos! </vt:lpstr>
      <vt:lpstr>Macro-Strings at the LHC?</vt:lpstr>
      <vt:lpstr>Possible Quirk Studies</vt:lpstr>
      <vt:lpstr>More Quirks…</vt:lpstr>
      <vt:lpstr>Finally: Can we miss something?</vt:lpstr>
      <vt:lpstr>Searches for New Physics: CMS</vt:lpstr>
      <vt:lpstr>And similarly… ATLAS</vt:lpstr>
      <vt:lpstr>LHC Search Summary</vt:lpstr>
      <vt:lpstr>Since we do not know what we will find…</vt:lpstr>
      <vt:lpstr>Other New Physics Ideas…</vt:lpstr>
      <vt:lpstr>Future: Higher Energy</vt:lpstr>
      <vt:lpstr>Unsolved puzzles</vt:lpstr>
      <vt:lpstr>We are not alone!</vt:lpstr>
      <vt:lpstr>Summary: The Searches are on!</vt:lpstr>
      <vt:lpstr>Backup</vt:lpstr>
    </vt:vector>
  </TitlesOfParts>
  <Company>ѻ ]翘ԭੌ뿿큠ř㸠]翘ѻ盼뿿큐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Tilman Plehn</cp:lastModifiedBy>
  <cp:revision>5040</cp:revision>
  <cp:lastPrinted>2011-08-01T07:19:52Z</cp:lastPrinted>
  <dcterms:created xsi:type="dcterms:W3CDTF">2012-09-21T07:11:31Z</dcterms:created>
  <dcterms:modified xsi:type="dcterms:W3CDTF">2012-09-21T07:12:11Z</dcterms:modified>
</cp:coreProperties>
</file>