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slides/slide78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99" r:id="rId2"/>
    <p:sldId id="302" r:id="rId3"/>
    <p:sldId id="303" r:id="rId4"/>
    <p:sldId id="304" r:id="rId5"/>
    <p:sldId id="342" r:id="rId6"/>
    <p:sldId id="343" r:id="rId7"/>
    <p:sldId id="307" r:id="rId8"/>
    <p:sldId id="308" r:id="rId9"/>
    <p:sldId id="309" r:id="rId10"/>
    <p:sldId id="310" r:id="rId11"/>
    <p:sldId id="305" r:id="rId12"/>
    <p:sldId id="329" r:id="rId13"/>
    <p:sldId id="316" r:id="rId14"/>
    <p:sldId id="319" r:id="rId15"/>
    <p:sldId id="315" r:id="rId16"/>
    <p:sldId id="318" r:id="rId17"/>
    <p:sldId id="306" r:id="rId18"/>
    <p:sldId id="320" r:id="rId19"/>
    <p:sldId id="333" r:id="rId20"/>
    <p:sldId id="300" r:id="rId21"/>
    <p:sldId id="291" r:id="rId22"/>
    <p:sldId id="332" r:id="rId23"/>
    <p:sldId id="298" r:id="rId24"/>
    <p:sldId id="334" r:id="rId25"/>
    <p:sldId id="346" r:id="rId26"/>
    <p:sldId id="336" r:id="rId27"/>
    <p:sldId id="338" r:id="rId28"/>
    <p:sldId id="370" r:id="rId29"/>
    <p:sldId id="339" r:id="rId30"/>
    <p:sldId id="288" r:id="rId31"/>
    <p:sldId id="294" r:id="rId32"/>
    <p:sldId id="290" r:id="rId33"/>
    <p:sldId id="325" r:id="rId34"/>
    <p:sldId id="348" r:id="rId35"/>
    <p:sldId id="347" r:id="rId36"/>
    <p:sldId id="293" r:id="rId37"/>
    <p:sldId id="349" r:id="rId38"/>
    <p:sldId id="295" r:id="rId39"/>
    <p:sldId id="311" r:id="rId40"/>
    <p:sldId id="314" r:id="rId41"/>
    <p:sldId id="297" r:id="rId42"/>
    <p:sldId id="321" r:id="rId43"/>
    <p:sldId id="322" r:id="rId44"/>
    <p:sldId id="323" r:id="rId45"/>
    <p:sldId id="355" r:id="rId46"/>
    <p:sldId id="371" r:id="rId47"/>
    <p:sldId id="328" r:id="rId48"/>
    <p:sldId id="281" r:id="rId49"/>
    <p:sldId id="282" r:id="rId50"/>
    <p:sldId id="285" r:id="rId51"/>
    <p:sldId id="313" r:id="rId52"/>
    <p:sldId id="279" r:id="rId53"/>
    <p:sldId id="360" r:id="rId54"/>
    <p:sldId id="362" r:id="rId55"/>
    <p:sldId id="361" r:id="rId56"/>
    <p:sldId id="259" r:id="rId57"/>
    <p:sldId id="260" r:id="rId58"/>
    <p:sldId id="261" r:id="rId59"/>
    <p:sldId id="262" r:id="rId60"/>
    <p:sldId id="267" r:id="rId61"/>
    <p:sldId id="263" r:id="rId62"/>
    <p:sldId id="264" r:id="rId63"/>
    <p:sldId id="269" r:id="rId64"/>
    <p:sldId id="275" r:id="rId65"/>
    <p:sldId id="366" r:id="rId66"/>
    <p:sldId id="365" r:id="rId67"/>
    <p:sldId id="364" r:id="rId68"/>
    <p:sldId id="276" r:id="rId69"/>
    <p:sldId id="277" r:id="rId70"/>
    <p:sldId id="271" r:id="rId71"/>
    <p:sldId id="368" r:id="rId72"/>
    <p:sldId id="272" r:id="rId73"/>
    <p:sldId id="372" r:id="rId74"/>
    <p:sldId id="374" r:id="rId75"/>
    <p:sldId id="327" r:id="rId76"/>
    <p:sldId id="353" r:id="rId77"/>
    <p:sldId id="326" r:id="rId78"/>
    <p:sldId id="357" r:id="rId79"/>
    <p:sldId id="352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66"/>
    <a:srgbClr val="0000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40" autoAdjust="0"/>
    <p:restoredTop sz="94579" autoAdjust="0"/>
  </p:normalViewPr>
  <p:slideViewPr>
    <p:cSldViewPr snapToObjects="1">
      <p:cViewPr varScale="1">
        <p:scale>
          <a:sx n="147" d="100"/>
          <a:sy n="147" d="100"/>
        </p:scale>
        <p:origin x="-584" y="-104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ict"/><Relationship Id="rId4" Type="http://schemas.openxmlformats.org/officeDocument/2006/relationships/image" Target="../media/image32.pict"/><Relationship Id="rId5" Type="http://schemas.openxmlformats.org/officeDocument/2006/relationships/image" Target="../media/image33.pict"/><Relationship Id="rId1" Type="http://schemas.openxmlformats.org/officeDocument/2006/relationships/image" Target="../media/image29.pict"/><Relationship Id="rId2" Type="http://schemas.openxmlformats.org/officeDocument/2006/relationships/image" Target="../media/image30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8F285-AA44-FE40-A6A2-742F08ECAE0A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47F44-BC6D-F942-A3B6-B9C23E7F3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2A8B4-0826-BE42-B42E-6E8B1A43B756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E93FA-1C6F-E047-B19E-BAE1A6479A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E93FA-1C6F-E047-B19E-BAE1A6479AC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0FBF-CF95-2348-BBA7-10E15D33AD40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98E9-26FD-E04F-9CC0-83874DEDBE88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2858A-388C-3E48-B4E6-F63E87F642FE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BE54-428F-5B4A-94B0-9E30D938BAF6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BA5F-CFD4-284E-84B3-3DDA93FB8935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9473-DDC8-9142-8317-39DCF0CEE478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424F-4DF5-E24B-B5DD-898E604B51F2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F6A4-6D2E-0346-968A-AFDB7B01190B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311C-E020-D44A-A2E3-E5833FA5B462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A311-FBEC-9E45-B770-7687BB38F7E3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1ECF6-189A-D642-B479-EDF3AB67FB24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2D683-173A-F446-8B0D-A9D41A7EA91B}" type="datetime1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492875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A91CD-8BA7-D147-84B3-F957131DA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oleObject" Target="../embeddings/Microsoft_Equation6.bin"/><Relationship Id="rId7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hyperlink" Target="http://arxiv.org/abs/1107.427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22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hyperlink" Target="http://prd.aps.org/abstract/PRD/v85/i3/e03200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22.png"/><Relationship Id="rId7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43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8.png"/><Relationship Id="rId1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9" Type="http://schemas.openxmlformats.org/officeDocument/2006/relationships/image" Target="../media/image186.png"/><Relationship Id="rId10" Type="http://schemas.openxmlformats.org/officeDocument/2006/relationships/image" Target="../media/image1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hep2012.com.au/" TargetMode="External"/><Relationship Id="rId4" Type="http://schemas.openxmlformats.org/officeDocument/2006/relationships/hyperlink" Target="http://dx.doi.org/10.1016/j.ppnp.2012.03.001" TargetMode="External"/><Relationship Id="rId5" Type="http://schemas.openxmlformats.org/officeDocument/2006/relationships/hyperlink" Target="http://maria-laach.physik.uni-siegen.de/Folien/2011/Reina/" TargetMode="External"/><Relationship Id="rId6" Type="http://schemas.openxmlformats.org/officeDocument/2006/relationships/hyperlink" Target="http://www.phy.pku.edu.cn/~susy2012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fr/search?tbo=p&amp;tbm=bks&amp;q=inauthor:%22R.+K.+Ellis%22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1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Relationship Id="rId3" Type="http://schemas.openxmlformats.org/officeDocument/2006/relationships/image" Target="../media/image24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Relationship Id="rId3" Type="http://schemas.openxmlformats.org/officeDocument/2006/relationships/image" Target="../media/image2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4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52600" y="152400"/>
            <a:ext cx="5659036" cy="1066800"/>
          </a:xfrm>
          <a:prstGeom prst="rect">
            <a:avLst/>
          </a:prstGeom>
          <a:solidFill>
            <a:srgbClr val="CC66FF">
              <a:alpha val="24001"/>
            </a:srgbClr>
          </a:solidFill>
          <a:ln w="19050">
            <a:solidFill>
              <a:srgbClr val="CC99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84764" y="312003"/>
            <a:ext cx="5506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QCD and EW physics with jets and W/Z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                       @ the LHC</a:t>
            </a:r>
            <a:endParaRPr lang="en-US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05200" y="1219200"/>
            <a:ext cx="2008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  <a:latin typeface="Times"/>
                <a:cs typeface="Times"/>
              </a:rPr>
              <a:t>Lucia Di Ciaccio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14600" y="1587500"/>
            <a:ext cx="402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Université de Savoie &amp; CNRS/IN2P3-LAPP</a:t>
            </a:r>
            <a:r>
              <a:rPr lang="fr-FR" sz="1600" b="1" i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8742" y="1905000"/>
            <a:ext cx="6466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0090"/>
                </a:solidFill>
                <a:latin typeface="Times"/>
                <a:cs typeface="Times"/>
              </a:rPr>
              <a:t>DPG School on "Heavy particles at the LHC”, </a:t>
            </a:r>
            <a:r>
              <a:rPr lang="en-US" sz="1200" b="1" i="1" dirty="0" smtClean="0">
                <a:solidFill>
                  <a:srgbClr val="000090"/>
                </a:solidFill>
                <a:latin typeface="Times"/>
                <a:cs typeface="Times"/>
              </a:rPr>
              <a:t>Bad </a:t>
            </a:r>
            <a:r>
              <a:rPr lang="en-US" sz="1200" b="1" i="1" dirty="0" err="1" smtClean="0">
                <a:solidFill>
                  <a:srgbClr val="000090"/>
                </a:solidFill>
                <a:latin typeface="Times"/>
                <a:cs typeface="Times"/>
              </a:rPr>
              <a:t>Honnef</a:t>
            </a:r>
            <a:r>
              <a:rPr lang="en-US" sz="1200" b="1" i="1" dirty="0" smtClean="0">
                <a:solidFill>
                  <a:srgbClr val="000090"/>
                </a:solidFill>
                <a:latin typeface="Times"/>
                <a:cs typeface="Times"/>
              </a:rPr>
              <a:t> 16-21 September 2012</a:t>
            </a:r>
            <a:endParaRPr lang="en-US" sz="1200" b="1" i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6294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096000" y="2428875"/>
            <a:ext cx="1585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ZZ*-&gt; </a:t>
            </a:r>
            <a:r>
              <a:rPr lang="fr-FR" dirty="0" err="1" smtClean="0">
                <a:solidFill>
                  <a:schemeClr val="bg1"/>
                </a:solidFill>
                <a:sym typeface="Symbol" pitchFamily="-107" charset="2"/>
              </a:rPr>
              <a:t></a:t>
            </a:r>
            <a:r>
              <a:rPr lang="fr-FR" baseline="30000" dirty="0" err="1" smtClean="0">
                <a:solidFill>
                  <a:schemeClr val="bg1"/>
                </a:solidFill>
                <a:sym typeface="Symbol" pitchFamily="-107" charset="2"/>
              </a:rPr>
              <a:t>+</a:t>
            </a:r>
            <a:r>
              <a:rPr lang="fr-FR" dirty="0" err="1" smtClean="0">
                <a:solidFill>
                  <a:schemeClr val="bg1"/>
                </a:solidFill>
                <a:sym typeface="Symbol" pitchFamily="-107" charset="2"/>
              </a:rPr>
              <a:t></a:t>
            </a:r>
            <a:r>
              <a:rPr lang="fr-FR" baseline="30000" dirty="0" err="1" smtClean="0">
                <a:solidFill>
                  <a:schemeClr val="bg1"/>
                </a:solidFill>
                <a:sym typeface="Symbol" pitchFamily="-107" charset="2"/>
              </a:rPr>
              <a:t>-</a:t>
            </a:r>
            <a:r>
              <a:rPr lang="fr-FR" dirty="0" smtClean="0">
                <a:solidFill>
                  <a:schemeClr val="bg1"/>
                </a:solidFill>
                <a:sym typeface="Symbol" pitchFamily="-107" charset="2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sym typeface="Symbol" pitchFamily="-107" charset="2"/>
              </a:rPr>
              <a:t></a:t>
            </a:r>
            <a:r>
              <a:rPr lang="fr-FR" baseline="30000" dirty="0" err="1" smtClean="0">
                <a:solidFill>
                  <a:schemeClr val="bg1"/>
                </a:solidFill>
                <a:sym typeface="Symbol" pitchFamily="-107" charset="2"/>
              </a:rPr>
              <a:t>+</a:t>
            </a:r>
            <a:r>
              <a:rPr lang="fr-FR" dirty="0" err="1" smtClean="0">
                <a:solidFill>
                  <a:schemeClr val="bg1"/>
                </a:solidFill>
                <a:sym typeface="Symbol" pitchFamily="-107" charset="2"/>
              </a:rPr>
              <a:t></a:t>
            </a:r>
            <a:r>
              <a:rPr lang="fr-FR" baseline="30000" dirty="0" err="1" smtClean="0">
                <a:solidFill>
                  <a:schemeClr val="bg1"/>
                </a:solidFill>
                <a:sym typeface="Symbol" pitchFamily="-107" charset="2"/>
              </a:rPr>
              <a:t>-</a:t>
            </a:r>
            <a:endParaRPr lang="fr-FR" dirty="0">
              <a:solidFill>
                <a:schemeClr val="bg1"/>
              </a:solidFill>
              <a:sym typeface="Symbol" pitchFamily="-107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265" y="152400"/>
            <a:ext cx="1258535" cy="9810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1458" y="152400"/>
            <a:ext cx="1382542" cy="1209674"/>
            <a:chOff x="76200" y="1219200"/>
            <a:chExt cx="1382542" cy="1209674"/>
          </a:xfrm>
        </p:grpSpPr>
        <p:pic>
          <p:nvPicPr>
            <p:cNvPr id="10" name="Picture 9" descr="logo_univ"/>
            <p:cNvPicPr>
              <a:picLocks noChangeAspect="1" noChangeArrowheads="1"/>
            </p:cNvPicPr>
            <p:nvPr/>
          </p:nvPicPr>
          <p:blipFill>
            <a:blip r:embed="rId4"/>
            <a:srcRect r="66436"/>
            <a:stretch>
              <a:fillRect/>
            </a:stretch>
          </p:blipFill>
          <p:spPr bwMode="auto">
            <a:xfrm>
              <a:off x="76200" y="1219200"/>
              <a:ext cx="1209674" cy="120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219200" y="2057400"/>
              <a:ext cx="239542" cy="186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956"/>
          <a:stretch>
            <a:fillRect/>
          </a:stretch>
        </p:blipFill>
        <p:spPr>
          <a:xfrm>
            <a:off x="1828800" y="914400"/>
            <a:ext cx="5008475" cy="381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5023" y="609600"/>
            <a:ext cx="596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Factorisation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: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phenomena at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different time scales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factorize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57400" y="76200"/>
            <a:ext cx="5482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At H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a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dron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Colliders: a Complex Picture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" name="Line 4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796135"/>
            <a:ext cx="739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separation between phenomena @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high-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small-Q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scale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former are computed exactly, the latter are approximated or modeled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57400" y="6031468"/>
            <a:ext cx="489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Many aspects of QCD can/must be understood ! 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4123" y="5481935"/>
            <a:ext cx="695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scale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sz="2400" i="1" dirty="0" smtClean="0">
                <a:latin typeface="Times"/>
                <a:cs typeface="Times"/>
              </a:rPr>
              <a:t>μ</a:t>
            </a:r>
            <a:r>
              <a:rPr lang="en-US" sz="2400" i="1" baseline="-25000" dirty="0" smtClean="0">
                <a:latin typeface="Times"/>
                <a:cs typeface="Times"/>
              </a:rPr>
              <a:t>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arbitrarily separates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hard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from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soft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scales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2743200"/>
            <a:ext cx="218160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 = Parton</a:t>
            </a:r>
          </a:p>
          <a:p>
            <a:r>
              <a:rPr lang="en-US" dirty="0" smtClean="0"/>
              <a:t>           Density</a:t>
            </a:r>
          </a:p>
          <a:p>
            <a:r>
              <a:rPr lang="en-US" dirty="0" smtClean="0"/>
              <a:t>           Functions</a:t>
            </a:r>
          </a:p>
          <a:p>
            <a:r>
              <a:rPr lang="en-US" dirty="0" smtClean="0"/>
              <a:t>(</a:t>
            </a:r>
            <a:r>
              <a:rPr lang="en-US" sz="1600" dirty="0" smtClean="0"/>
              <a:t>describing the </a:t>
            </a:r>
          </a:p>
          <a:p>
            <a:r>
              <a:rPr lang="en-US" sz="1600" dirty="0" smtClean="0"/>
              <a:t>momentum distribution</a:t>
            </a:r>
          </a:p>
          <a:p>
            <a:r>
              <a:rPr lang="en-US" sz="1600" dirty="0" smtClean="0"/>
              <a:t>of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 in proton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2057400"/>
            <a:ext cx="31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"/>
                <a:cs typeface="Times"/>
              </a:rPr>
              <a:t>t</a:t>
            </a:r>
            <a:r>
              <a:rPr lang="en-US" b="1" dirty="0" smtClean="0">
                <a:latin typeface="Times"/>
                <a:cs typeface="Times"/>
              </a:rPr>
              <a:t>,</a:t>
            </a:r>
            <a:endParaRPr lang="en-US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477000"/>
            <a:ext cx="4953000" cy="304800"/>
          </a:xfrm>
          <a:noFill/>
        </p:spPr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LDC - DPG School - Bad </a:t>
            </a:r>
            <a:r>
              <a:rPr lang="en-US" b="1" dirty="0" err="1" smtClean="0">
                <a:latin typeface="Times"/>
                <a:cs typeface="Times"/>
              </a:rPr>
              <a:t>Honnef</a:t>
            </a:r>
            <a:r>
              <a:rPr lang="en-US" b="1" dirty="0" smtClean="0">
                <a:latin typeface="Times"/>
                <a:cs typeface="Times"/>
              </a:rPr>
              <a:t>, 16-21 September 2012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19250" y="152400"/>
            <a:ext cx="6286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Variables used in the analysis of </a:t>
            </a:r>
            <a:r>
              <a:rPr lang="en-GB" sz="24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 - </a:t>
            </a:r>
            <a:r>
              <a:rPr lang="en-GB" sz="24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collisions</a:t>
            </a:r>
            <a:endParaRPr lang="en-GB" sz="2400" b="1" dirty="0">
              <a:latin typeface="Times"/>
              <a:cs typeface="Time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52400" y="685800"/>
            <a:ext cx="7661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latin typeface="Times"/>
                <a:cs typeface="Times"/>
              </a:rPr>
              <a:t>      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Boost of </a:t>
            </a:r>
            <a:r>
              <a:rPr lang="en-GB" sz="2000" b="1" dirty="0" err="1">
                <a:solidFill>
                  <a:srgbClr val="FF0000"/>
                </a:solidFill>
                <a:latin typeface="Times"/>
                <a:cs typeface="Times"/>
              </a:rPr>
              <a:t>parton-parton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Times"/>
                <a:cs typeface="Times"/>
              </a:rPr>
              <a:t>center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of mass</a:t>
            </a:r>
            <a:r>
              <a:rPr lang="en-GB" sz="2000" b="1" dirty="0"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along beam line 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unknown</a:t>
            </a:r>
            <a:endParaRPr lang="en-GB" sz="2000" b="1" dirty="0" smtClean="0">
              <a:latin typeface="Times"/>
              <a:cs typeface="Times"/>
            </a:endParaRPr>
          </a:p>
          <a:p>
            <a:r>
              <a:rPr lang="en-US" sz="2000" b="1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GB" sz="2000" b="1" dirty="0" smtClean="0">
                <a:latin typeface="Times"/>
                <a:cs typeface="Times"/>
              </a:rPr>
              <a:t>    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u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se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transverse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quantities </a:t>
            </a:r>
            <a:r>
              <a:rPr lang="en-GB" sz="2000" b="1" dirty="0">
                <a:latin typeface="Times"/>
                <a:cs typeface="Times"/>
              </a:rPr>
              <a:t>(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in the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plane </a:t>
            </a:r>
            <a:r>
              <a:rPr lang="en-GB" sz="2000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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to the beam</a:t>
            </a:r>
            <a:r>
              <a:rPr lang="en-GB" sz="2000" b="1" dirty="0">
                <a:latin typeface="Times"/>
                <a:cs typeface="Times"/>
              </a:rPr>
              <a:t>): 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236066" y="3160613"/>
            <a:ext cx="10752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Angles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: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28600" y="3200698"/>
            <a:ext cx="20826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</a:pPr>
            <a:r>
              <a:rPr lang="en-GB" sz="2000" b="1" dirty="0" smtClean="0"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err="1" smtClean="0">
                <a:latin typeface="Times"/>
                <a:cs typeface="Times"/>
              </a:rPr>
              <a:t>pseudorapidity</a:t>
            </a:r>
            <a:endParaRPr lang="en-GB" sz="2000" b="1" dirty="0" smtClean="0"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</a:pPr>
            <a:endParaRPr lang="en-GB" sz="2000" b="1" dirty="0" smtClean="0"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err="1" smtClean="0">
                <a:latin typeface="Times"/>
                <a:cs typeface="Times"/>
              </a:rPr>
              <a:t>azimuthal</a:t>
            </a:r>
            <a:r>
              <a:rPr lang="en-GB" sz="2000" b="1" dirty="0" smtClean="0">
                <a:latin typeface="Times"/>
                <a:cs typeface="Times"/>
              </a:rPr>
              <a:t> angle</a:t>
            </a:r>
            <a:endParaRPr lang="en-US" sz="2000" dirty="0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914400" y="5421868"/>
            <a:ext cx="71865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 err="1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GB" sz="1800" b="1" baseline="-25000" dirty="0" err="1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sz="1800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 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and 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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Y are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invariants for Lorentz transformations along the </a:t>
            </a:r>
            <a:r>
              <a:rPr lang="en-GB" sz="1800" b="1" dirty="0" err="1" smtClean="0">
                <a:solidFill>
                  <a:srgbClr val="0000FF"/>
                </a:solidFill>
                <a:latin typeface="Times"/>
                <a:cs typeface="Times"/>
              </a:rPr>
              <a:t>z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axis 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960689" y="2514600"/>
            <a:ext cx="1874582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</a:pP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       </a:t>
            </a: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1        </a:t>
            </a:r>
            <a:r>
              <a:rPr lang="en-GB" sz="2000" b="1" dirty="0" err="1">
                <a:solidFill>
                  <a:schemeClr val="tx2"/>
                </a:solidFill>
                <a:latin typeface="Times"/>
                <a:cs typeface="Times"/>
              </a:rPr>
              <a:t>E+p</a:t>
            </a:r>
            <a:r>
              <a:rPr lang="en-GB" sz="2000" b="1" baseline="-25000" dirty="0" err="1">
                <a:solidFill>
                  <a:schemeClr val="tx2"/>
                </a:solidFill>
                <a:latin typeface="Times"/>
                <a:cs typeface="Times"/>
              </a:rPr>
              <a:t>z</a:t>
            </a:r>
            <a:endParaRPr lang="en-GB" sz="2000" b="1" dirty="0">
              <a:solidFill>
                <a:schemeClr val="tx2"/>
              </a:solidFill>
              <a:latin typeface="Times"/>
              <a:cs typeface="Times"/>
            </a:endParaRPr>
          </a:p>
          <a:p>
            <a:pPr>
              <a:lnSpc>
                <a:spcPct val="60000"/>
              </a:lnSpc>
            </a:pP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Y =      </a:t>
            </a:r>
            <a:r>
              <a:rPr lang="en-GB" sz="2000" b="1" dirty="0" err="1">
                <a:solidFill>
                  <a:schemeClr val="tx2"/>
                </a:solidFill>
                <a:latin typeface="Times"/>
                <a:cs typeface="Times"/>
              </a:rPr>
              <a:t>ln</a:t>
            </a: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             </a:t>
            </a:r>
          </a:p>
          <a:p>
            <a:pPr>
              <a:lnSpc>
                <a:spcPct val="60000"/>
              </a:lnSpc>
            </a:pP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        2        E-</a:t>
            </a:r>
            <a:r>
              <a:rPr lang="en-GB" sz="2000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>
                <a:solidFill>
                  <a:schemeClr val="tx2"/>
                </a:solidFill>
                <a:latin typeface="Times"/>
                <a:cs typeface="Times"/>
              </a:rPr>
              <a:t>z</a:t>
            </a:r>
            <a:endParaRPr lang="en-GB" sz="2000" b="1" baseline="-250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4119564" y="278929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14" name="Line 33"/>
          <p:cNvSpPr>
            <a:spLocks noChangeShapeType="1"/>
          </p:cNvSpPr>
          <p:nvPr/>
        </p:nvSpPr>
        <p:spPr bwMode="auto">
          <a:xfrm>
            <a:off x="3509964" y="278929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719387" y="3484522"/>
            <a:ext cx="2081213" cy="1030388"/>
            <a:chOff x="2667002" y="3535361"/>
            <a:chExt cx="2081213" cy="1030388"/>
          </a:xfrm>
        </p:grpSpPr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2667002" y="3535361"/>
              <a:ext cx="2081213" cy="579438"/>
              <a:chOff x="2189" y="3101"/>
              <a:chExt cx="1311" cy="365"/>
            </a:xfrm>
          </p:grpSpPr>
          <p:sp>
            <p:nvSpPr>
              <p:cNvPr id="16" name="Text Box 35"/>
              <p:cNvSpPr txBox="1">
                <a:spLocks noChangeArrowheads="1"/>
              </p:cNvSpPr>
              <p:nvPr/>
            </p:nvSpPr>
            <p:spPr bwMode="auto">
              <a:xfrm>
                <a:off x="2189" y="3101"/>
                <a:ext cx="131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50000"/>
                  </a:lnSpc>
                </a:pP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                       </a:t>
                </a:r>
                <a:r>
                  <a:rPr lang="en-GB" sz="2000" b="1" dirty="0" err="1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</a:t>
                </a: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</a:t>
                </a:r>
              </a:p>
              <a:p>
                <a:pPr>
                  <a:lnSpc>
                    <a:spcPct val="50000"/>
                  </a:lnSpc>
                  <a:buFont typeface="Symbol" pitchFamily="-107" charset="2"/>
                  <a:buNone/>
                </a:pP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</a:t>
                </a:r>
                <a:r>
                  <a:rPr lang="en-GB" sz="2000" b="1" dirty="0" err="1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</a:t>
                </a: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 = - </a:t>
                </a:r>
                <a:r>
                  <a:rPr lang="en-GB" sz="2000" b="1" dirty="0" err="1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ln</a:t>
                </a: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(tan      )</a:t>
                </a:r>
              </a:p>
              <a:p>
                <a:pPr>
                  <a:lnSpc>
                    <a:spcPct val="50000"/>
                  </a:lnSpc>
                  <a:buFont typeface="Symbol" pitchFamily="-107" charset="2"/>
                  <a:buNone/>
                </a:pPr>
                <a:r>
                  <a:rPr lang="en-GB" sz="2000" b="1" dirty="0">
                    <a:solidFill>
                      <a:schemeClr val="tx2"/>
                    </a:solidFill>
                    <a:latin typeface="Times"/>
                    <a:cs typeface="Times"/>
                    <a:sym typeface="Symbol" pitchFamily="-107" charset="2"/>
                  </a:rPr>
                  <a:t>                        2</a:t>
                </a:r>
              </a:p>
            </p:txBody>
          </p:sp>
          <p:sp>
            <p:nvSpPr>
              <p:cNvPr id="17" name="Line 36"/>
              <p:cNvSpPr>
                <a:spLocks noChangeShapeType="1"/>
              </p:cNvSpPr>
              <p:nvPr/>
            </p:nvSpPr>
            <p:spPr bwMode="auto">
              <a:xfrm>
                <a:off x="3197" y="32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 b="1">
                  <a:latin typeface="Times"/>
                  <a:cs typeface="Times"/>
                </a:endParaRPr>
              </a:p>
            </p:txBody>
          </p:sp>
        </p:grpSp>
        <p:sp>
          <p:nvSpPr>
            <p:cNvPr id="18" name="Text Box 38"/>
            <p:cNvSpPr txBox="1">
              <a:spLocks noChangeArrowheads="1"/>
            </p:cNvSpPr>
            <p:nvPr/>
          </p:nvSpPr>
          <p:spPr bwMode="auto">
            <a:xfrm>
              <a:off x="2743200" y="4165639"/>
              <a:ext cx="3985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 smtClean="0">
                  <a:solidFill>
                    <a:schemeClr val="tx2"/>
                  </a:solidFill>
                  <a:latin typeface="Times"/>
                  <a:cs typeface="Times"/>
                  <a:sym typeface="Symbol" pitchFamily="-107" charset="2"/>
                </a:rPr>
                <a:t>Φ</a:t>
              </a:r>
              <a:endParaRPr lang="en-GB" sz="2000" dirty="0">
                <a:solidFill>
                  <a:schemeClr val="tx2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2" name="Line 4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914400" y="5715000"/>
            <a:ext cx="6647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 err="1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 « E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        </a:t>
            </a:r>
            <a:r>
              <a:rPr lang="en-US" sz="1800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18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Y ≈ </a:t>
            </a:r>
            <a:r>
              <a:rPr lang="en-GB" sz="1800" b="1" dirty="0" err="1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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     ( 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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 doesn’t require particle identification)</a:t>
            </a:r>
            <a:endParaRPr lang="en-GB" sz="18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30275" y="1371600"/>
            <a:ext cx="7725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2000" b="1" dirty="0">
                <a:latin typeface="Times"/>
                <a:cs typeface="Times"/>
              </a:rPr>
              <a:t> Transverse </a:t>
            </a:r>
            <a:r>
              <a:rPr lang="en-GB" sz="2000" b="1" dirty="0" smtClean="0">
                <a:latin typeface="Times"/>
                <a:cs typeface="Times"/>
              </a:rPr>
              <a:t>momentum/energy :          </a:t>
            </a:r>
            <a:r>
              <a:rPr lang="en-GB" sz="2000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baseline="-25000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= </a:t>
            </a:r>
            <a:r>
              <a:rPr lang="en-GB" sz="2000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dirty="0">
                <a:solidFill>
                  <a:schemeClr val="tx2"/>
                </a:solidFill>
                <a:latin typeface="Times"/>
                <a:cs typeface="Times"/>
              </a:rPr>
              <a:t> sin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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           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E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T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=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E sin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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endParaRPr lang="en-GB" sz="2000" b="1" dirty="0">
              <a:latin typeface="Times"/>
              <a:cs typeface="Times"/>
            </a:endParaRPr>
          </a:p>
        </p:txBody>
      </p:sp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914400" y="5029200"/>
            <a:ext cx="7956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∑</a:t>
            </a:r>
            <a:r>
              <a:rPr lang="en-GB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in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= ∑</a:t>
            </a:r>
            <a:r>
              <a:rPr lang="en-GB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vis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 err="1" smtClean="0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GB" sz="1800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≈ 0 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A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llows 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to evaluate the </a:t>
            </a:r>
            <a:r>
              <a:rPr lang="en-GB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b="1" baseline="-25000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of particles not detected (</a:t>
            </a:r>
            <a:r>
              <a:rPr lang="en-GB" sz="1800" b="1" dirty="0" err="1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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930275" y="1828800"/>
            <a:ext cx="60708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GB" sz="2000" b="1" dirty="0" smtClean="0">
                <a:latin typeface="Times"/>
                <a:cs typeface="Times"/>
              </a:rPr>
              <a:t>issing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ransverse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000" b="1" dirty="0" smtClean="0">
                <a:latin typeface="Times"/>
                <a:cs typeface="Times"/>
              </a:rPr>
              <a:t>nergy : 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            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err="1" smtClean="0">
                <a:latin typeface="Times"/>
                <a:cs typeface="Times"/>
              </a:rPr>
              <a:t>mis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= -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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vis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endParaRPr lang="en-GB" sz="20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grpSp>
        <p:nvGrpSpPr>
          <p:cNvPr id="28" name="Group 38"/>
          <p:cNvGrpSpPr>
            <a:grpSpLocks noChangeAspect="1"/>
          </p:cNvGrpSpPr>
          <p:nvPr/>
        </p:nvGrpSpPr>
        <p:grpSpPr bwMode="auto">
          <a:xfrm>
            <a:off x="5546725" y="2595563"/>
            <a:ext cx="3521075" cy="2266951"/>
            <a:chOff x="624" y="1728"/>
            <a:chExt cx="2352" cy="1155"/>
          </a:xfrm>
        </p:grpSpPr>
        <p:sp>
          <p:nvSpPr>
            <p:cNvPr id="39" name="Line 39"/>
            <p:cNvSpPr>
              <a:spLocks noChangeAspect="1" noChangeShapeType="1"/>
            </p:cNvSpPr>
            <p:nvPr/>
          </p:nvSpPr>
          <p:spPr bwMode="auto">
            <a:xfrm flipV="1">
              <a:off x="172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0" name="Line 40"/>
            <p:cNvSpPr>
              <a:spLocks noChangeAspect="1" noChangeShapeType="1"/>
            </p:cNvSpPr>
            <p:nvPr/>
          </p:nvSpPr>
          <p:spPr bwMode="auto">
            <a:xfrm flipH="1">
              <a:off x="1200" y="2304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1" name="Line 41"/>
            <p:cNvSpPr>
              <a:spLocks noChangeAspect="1" noChangeShapeType="1"/>
            </p:cNvSpPr>
            <p:nvPr/>
          </p:nvSpPr>
          <p:spPr bwMode="auto">
            <a:xfrm>
              <a:off x="1728" y="2304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graphicFrame>
          <p:nvGraphicFramePr>
            <p:cNvPr id="42" name="Object 8"/>
            <p:cNvGraphicFramePr>
              <a:graphicFrameLocks noChangeAspect="1"/>
            </p:cNvGraphicFramePr>
            <p:nvPr/>
          </p:nvGraphicFramePr>
          <p:xfrm>
            <a:off x="1296" y="2736"/>
            <a:ext cx="133" cy="147"/>
          </p:xfrm>
          <a:graphic>
            <a:graphicData uri="http://schemas.openxmlformats.org/presentationml/2006/ole">
              <p:oleObj spid="_x0000_s72706" name="Equation" r:id="rId3" imgW="127231" imgH="139915" progId="Equation.3">
                <p:embed/>
              </p:oleObj>
            </a:graphicData>
          </a:graphic>
        </p:graphicFrame>
        <p:graphicFrame>
          <p:nvGraphicFramePr>
            <p:cNvPr id="43" name="Object 9"/>
            <p:cNvGraphicFramePr>
              <a:graphicFrameLocks noChangeAspect="1"/>
            </p:cNvGraphicFramePr>
            <p:nvPr/>
          </p:nvGraphicFramePr>
          <p:xfrm>
            <a:off x="1776" y="1728"/>
            <a:ext cx="147" cy="173"/>
          </p:xfrm>
          <a:graphic>
            <a:graphicData uri="http://schemas.openxmlformats.org/presentationml/2006/ole">
              <p:oleObj spid="_x0000_s72707" name="Equation" r:id="rId4" imgW="139975" imgH="165353" progId="Equation.3">
                <p:embed/>
              </p:oleObj>
            </a:graphicData>
          </a:graphic>
        </p:graphicFrame>
        <p:graphicFrame>
          <p:nvGraphicFramePr>
            <p:cNvPr id="44" name="Object 10"/>
            <p:cNvGraphicFramePr>
              <a:graphicFrameLocks noChangeAspect="1"/>
            </p:cNvGraphicFramePr>
            <p:nvPr/>
          </p:nvGraphicFramePr>
          <p:xfrm>
            <a:off x="2842" y="2304"/>
            <a:ext cx="134" cy="133"/>
          </p:xfrm>
          <a:graphic>
            <a:graphicData uri="http://schemas.openxmlformats.org/presentationml/2006/ole">
              <p:oleObj spid="_x0000_s72708" name="Equation" r:id="rId5" imgW="127121" imgH="127121" progId="Equation.3">
                <p:embed/>
              </p:oleObj>
            </a:graphicData>
          </a:graphic>
        </p:graphicFrame>
        <p:grpSp>
          <p:nvGrpSpPr>
            <p:cNvPr id="45" name="Group 45"/>
            <p:cNvGrpSpPr>
              <a:grpSpLocks noChangeAspect="1"/>
            </p:cNvGrpSpPr>
            <p:nvPr/>
          </p:nvGrpSpPr>
          <p:grpSpPr bwMode="auto">
            <a:xfrm>
              <a:off x="624" y="1920"/>
              <a:ext cx="2208" cy="768"/>
              <a:chOff x="3264" y="2112"/>
              <a:chExt cx="2208" cy="768"/>
            </a:xfrm>
          </p:grpSpPr>
          <p:sp>
            <p:nvSpPr>
              <p:cNvPr id="53" name="Oval 46"/>
              <p:cNvSpPr>
                <a:spLocks noChangeAspect="1" noChangeArrowheads="1"/>
              </p:cNvSpPr>
              <p:nvPr/>
            </p:nvSpPr>
            <p:spPr bwMode="auto">
              <a:xfrm>
                <a:off x="3264" y="2112"/>
                <a:ext cx="288" cy="7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1800" b="1">
                  <a:solidFill>
                    <a:schemeClr val="tx1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4" name="Oval 47"/>
              <p:cNvSpPr>
                <a:spLocks noChangeAspect="1" noChangeArrowheads="1"/>
              </p:cNvSpPr>
              <p:nvPr/>
            </p:nvSpPr>
            <p:spPr bwMode="auto">
              <a:xfrm>
                <a:off x="5184" y="2112"/>
                <a:ext cx="288" cy="7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1800" b="1">
                  <a:solidFill>
                    <a:schemeClr val="tx1"/>
                  </a:solidFill>
                  <a:latin typeface="Times"/>
                  <a:cs typeface="Times"/>
                </a:endParaRPr>
              </a:p>
            </p:txBody>
          </p:sp>
          <p:cxnSp>
            <p:nvCxnSpPr>
              <p:cNvPr id="55" name="AutoShape 48"/>
              <p:cNvCxnSpPr>
                <a:cxnSpLocks noChangeAspect="1" noChangeShapeType="1"/>
                <a:stCxn id="53" idx="4"/>
                <a:endCxn id="54" idx="4"/>
              </p:cNvCxnSpPr>
              <p:nvPr/>
            </p:nvCxnSpPr>
            <p:spPr bwMode="auto">
              <a:xfrm>
                <a:off x="3408" y="2880"/>
                <a:ext cx="192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</p:cxnSp>
          <p:cxnSp>
            <p:nvCxnSpPr>
              <p:cNvPr id="56" name="AutoShape 49"/>
              <p:cNvCxnSpPr>
                <a:cxnSpLocks noChangeAspect="1" noChangeShapeType="1"/>
                <a:stCxn id="53" idx="0"/>
                <a:endCxn id="54" idx="0"/>
              </p:cNvCxnSpPr>
              <p:nvPr/>
            </p:nvCxnSpPr>
            <p:spPr bwMode="auto">
              <a:xfrm>
                <a:off x="3408" y="2112"/>
                <a:ext cx="192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</p:cxnSp>
        </p:grpSp>
        <p:sp>
          <p:nvSpPr>
            <p:cNvPr id="46" name="Line 50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7" name="Line 51"/>
            <p:cNvSpPr>
              <a:spLocks noChangeAspect="1" noChangeShapeType="1"/>
            </p:cNvSpPr>
            <p:nvPr/>
          </p:nvSpPr>
          <p:spPr bwMode="auto">
            <a:xfrm flipV="1">
              <a:off x="1728" y="2064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8" name="Line 52"/>
            <p:cNvSpPr>
              <a:spLocks noChangeAspect="1" noChangeShapeType="1"/>
            </p:cNvSpPr>
            <p:nvPr/>
          </p:nvSpPr>
          <p:spPr bwMode="auto">
            <a:xfrm>
              <a:off x="1536" y="2064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graphicFrame>
          <p:nvGraphicFramePr>
            <p:cNvPr id="49" name="Object 11"/>
            <p:cNvGraphicFramePr>
              <a:graphicFrameLocks noChangeAspect="1"/>
            </p:cNvGraphicFramePr>
            <p:nvPr/>
          </p:nvGraphicFramePr>
          <p:xfrm>
            <a:off x="2400" y="2112"/>
            <a:ext cx="134" cy="187"/>
          </p:xfrm>
          <a:graphic>
            <a:graphicData uri="http://schemas.openxmlformats.org/presentationml/2006/ole">
              <p:oleObj spid="_x0000_s72709" name="Equation" r:id="rId6" imgW="127121" imgH="177811" progId="Equation.3">
                <p:embed/>
              </p:oleObj>
            </a:graphicData>
          </a:graphic>
        </p:graphicFrame>
        <p:graphicFrame>
          <p:nvGraphicFramePr>
            <p:cNvPr id="50" name="Object 12"/>
            <p:cNvGraphicFramePr>
              <a:graphicFrameLocks noChangeAspect="1"/>
            </p:cNvGraphicFramePr>
            <p:nvPr/>
          </p:nvGraphicFramePr>
          <p:xfrm>
            <a:off x="1440" y="2208"/>
            <a:ext cx="134" cy="213"/>
          </p:xfrm>
          <a:graphic>
            <a:graphicData uri="http://schemas.openxmlformats.org/presentationml/2006/ole">
              <p:oleObj spid="_x0000_s72710" name="Equation" r:id="rId7" imgW="127231" imgH="203332" progId="Equation.3">
                <p:embed/>
              </p:oleObj>
            </a:graphicData>
          </a:graphic>
        </p:graphicFrame>
        <p:sp>
          <p:nvSpPr>
            <p:cNvPr id="51" name="Arc 55"/>
            <p:cNvSpPr>
              <a:spLocks noChangeAspect="1"/>
            </p:cNvSpPr>
            <p:nvPr/>
          </p:nvSpPr>
          <p:spPr bwMode="auto">
            <a:xfrm>
              <a:off x="2304" y="2112"/>
              <a:ext cx="86" cy="186"/>
            </a:xfrm>
            <a:custGeom>
              <a:avLst/>
              <a:gdLst>
                <a:gd name="T0" fmla="*/ 0 w 21600"/>
                <a:gd name="T1" fmla="*/ 0 h 39171"/>
                <a:gd name="T2" fmla="*/ 0 w 21600"/>
                <a:gd name="T3" fmla="*/ 1 h 39171"/>
                <a:gd name="T4" fmla="*/ 0 w 21600"/>
                <a:gd name="T5" fmla="*/ 0 h 39171"/>
                <a:gd name="T6" fmla="*/ 0 60000 65536"/>
                <a:gd name="T7" fmla="*/ 0 60000 65536"/>
                <a:gd name="T8" fmla="*/ 0 60000 65536"/>
                <a:gd name="T9" fmla="*/ 0 w 21600"/>
                <a:gd name="T10" fmla="*/ 0 h 39171"/>
                <a:gd name="T11" fmla="*/ 21600 w 21600"/>
                <a:gd name="T12" fmla="*/ 39171 h 391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9171" fill="none" extrusionOk="0">
                  <a:moveTo>
                    <a:pt x="8079" y="-1"/>
                  </a:moveTo>
                  <a:cubicBezTo>
                    <a:pt x="16249" y="3295"/>
                    <a:pt x="21600" y="11222"/>
                    <a:pt x="21600" y="20032"/>
                  </a:cubicBezTo>
                  <a:cubicBezTo>
                    <a:pt x="21600" y="28070"/>
                    <a:pt x="17135" y="35444"/>
                    <a:pt x="10012" y="39170"/>
                  </a:cubicBezTo>
                </a:path>
                <a:path w="21600" h="39171" stroke="0" extrusionOk="0">
                  <a:moveTo>
                    <a:pt x="8079" y="-1"/>
                  </a:moveTo>
                  <a:cubicBezTo>
                    <a:pt x="16249" y="3295"/>
                    <a:pt x="21600" y="11222"/>
                    <a:pt x="21600" y="20032"/>
                  </a:cubicBezTo>
                  <a:cubicBezTo>
                    <a:pt x="21600" y="28070"/>
                    <a:pt x="17135" y="35444"/>
                    <a:pt x="10012" y="39170"/>
                  </a:cubicBezTo>
                  <a:lnTo>
                    <a:pt x="0" y="2003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52" name="Arc 56"/>
            <p:cNvSpPr>
              <a:spLocks noChangeAspect="1"/>
            </p:cNvSpPr>
            <p:nvPr/>
          </p:nvSpPr>
          <p:spPr bwMode="auto">
            <a:xfrm flipH="1">
              <a:off x="1584" y="2208"/>
              <a:ext cx="86" cy="186"/>
            </a:xfrm>
            <a:custGeom>
              <a:avLst/>
              <a:gdLst>
                <a:gd name="T0" fmla="*/ 0 w 21600"/>
                <a:gd name="T1" fmla="*/ 0 h 39171"/>
                <a:gd name="T2" fmla="*/ 0 w 21600"/>
                <a:gd name="T3" fmla="*/ 1 h 39171"/>
                <a:gd name="T4" fmla="*/ 0 w 21600"/>
                <a:gd name="T5" fmla="*/ 0 h 39171"/>
                <a:gd name="T6" fmla="*/ 0 60000 65536"/>
                <a:gd name="T7" fmla="*/ 0 60000 65536"/>
                <a:gd name="T8" fmla="*/ 0 60000 65536"/>
                <a:gd name="T9" fmla="*/ 0 w 21600"/>
                <a:gd name="T10" fmla="*/ 0 h 39171"/>
                <a:gd name="T11" fmla="*/ 21600 w 21600"/>
                <a:gd name="T12" fmla="*/ 39171 h 391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9171" fill="none" extrusionOk="0">
                  <a:moveTo>
                    <a:pt x="8079" y="-1"/>
                  </a:moveTo>
                  <a:cubicBezTo>
                    <a:pt x="16249" y="3295"/>
                    <a:pt x="21600" y="11222"/>
                    <a:pt x="21600" y="20032"/>
                  </a:cubicBezTo>
                  <a:cubicBezTo>
                    <a:pt x="21600" y="28070"/>
                    <a:pt x="17135" y="35444"/>
                    <a:pt x="10012" y="39170"/>
                  </a:cubicBezTo>
                </a:path>
                <a:path w="21600" h="39171" stroke="0" extrusionOk="0">
                  <a:moveTo>
                    <a:pt x="8079" y="-1"/>
                  </a:moveTo>
                  <a:cubicBezTo>
                    <a:pt x="16249" y="3295"/>
                    <a:pt x="21600" y="11222"/>
                    <a:pt x="21600" y="20032"/>
                  </a:cubicBezTo>
                  <a:cubicBezTo>
                    <a:pt x="21600" y="28070"/>
                    <a:pt x="17135" y="35444"/>
                    <a:pt x="10012" y="39170"/>
                  </a:cubicBezTo>
                  <a:lnTo>
                    <a:pt x="0" y="2003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9" name="Line 41"/>
          <p:cNvSpPr>
            <a:spLocks noChangeShapeType="1"/>
          </p:cNvSpPr>
          <p:nvPr/>
        </p:nvSpPr>
        <p:spPr bwMode="auto">
          <a:xfrm flipV="1">
            <a:off x="7199474" y="3255040"/>
            <a:ext cx="1149739" cy="45812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atin typeface="Times"/>
              <a:cs typeface="Times"/>
            </a:endParaRP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6110212" y="3697288"/>
            <a:ext cx="959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800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b="1" dirty="0">
                <a:latin typeface="Times"/>
                <a:cs typeface="Times"/>
              </a:rPr>
              <a:t>beam </a:t>
            </a:r>
          </a:p>
        </p:txBody>
      </p:sp>
      <p:sp>
        <p:nvSpPr>
          <p:cNvPr id="31" name="AutoShape 49"/>
          <p:cNvSpPr>
            <a:spLocks noChangeArrowheads="1"/>
          </p:cNvSpPr>
          <p:nvPr/>
        </p:nvSpPr>
        <p:spPr bwMode="auto">
          <a:xfrm>
            <a:off x="8399356" y="2911475"/>
            <a:ext cx="287435" cy="3048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8366125" y="2895600"/>
            <a:ext cx="31887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/>
                </a:solidFill>
                <a:latin typeface="Times"/>
                <a:cs typeface="Times"/>
              </a:rPr>
              <a:t>E</a:t>
            </a:r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6829692" y="3179763"/>
            <a:ext cx="416181" cy="384175"/>
            <a:chOff x="4703" y="2112"/>
            <a:chExt cx="278" cy="242"/>
          </a:xfrm>
        </p:grpSpPr>
        <p:sp>
          <p:nvSpPr>
            <p:cNvPr id="37" name="Text Box 42"/>
            <p:cNvSpPr txBox="1">
              <a:spLocks noChangeArrowheads="1"/>
            </p:cNvSpPr>
            <p:nvPr/>
          </p:nvSpPr>
          <p:spPr bwMode="auto">
            <a:xfrm rot="19964463">
              <a:off x="4703" y="2121"/>
              <a:ext cx="2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dirty="0" err="1" smtClean="0">
                  <a:solidFill>
                    <a:schemeClr val="tx2"/>
                  </a:solidFill>
                  <a:latin typeface="Times"/>
                  <a:cs typeface="Times"/>
                </a:rPr>
                <a:t>p</a:t>
              </a:r>
              <a:r>
                <a:rPr lang="en-GB" b="1" baseline="-25000" dirty="0" err="1" smtClean="0">
                  <a:solidFill>
                    <a:schemeClr val="tx2"/>
                  </a:solidFill>
                  <a:latin typeface="Times"/>
                  <a:cs typeface="Times"/>
                </a:rPr>
                <a:t>T</a:t>
              </a:r>
              <a:endParaRPr lang="en-GB" b="1" baseline="-25000" dirty="0">
                <a:solidFill>
                  <a:schemeClr val="tx2"/>
                </a:solidFill>
                <a:latin typeface="Times"/>
                <a:cs typeface="Times"/>
              </a:endParaRPr>
            </a:p>
          </p:txBody>
        </p:sp>
        <p:sp>
          <p:nvSpPr>
            <p:cNvPr id="38" name="Line 52"/>
            <p:cNvSpPr>
              <a:spLocks noChangeShapeType="1"/>
            </p:cNvSpPr>
            <p:nvPr/>
          </p:nvSpPr>
          <p:spPr bwMode="auto">
            <a:xfrm flipV="1">
              <a:off x="4752" y="211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34" name="Line 58"/>
          <p:cNvSpPr>
            <a:spLocks noChangeShapeType="1"/>
          </p:cNvSpPr>
          <p:nvPr/>
        </p:nvSpPr>
        <p:spPr bwMode="auto">
          <a:xfrm>
            <a:off x="6397647" y="3789364"/>
            <a:ext cx="35929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5" name="Line 59"/>
          <p:cNvSpPr>
            <a:spLocks noChangeShapeType="1"/>
          </p:cNvSpPr>
          <p:nvPr/>
        </p:nvSpPr>
        <p:spPr bwMode="auto">
          <a:xfrm>
            <a:off x="7403668" y="3789364"/>
            <a:ext cx="35929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7316839" y="3727451"/>
            <a:ext cx="97308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Times"/>
                <a:cs typeface="Times"/>
              </a:rPr>
              <a:t>beam </a:t>
            </a:r>
            <a:r>
              <a:rPr lang="en-GB" sz="2800" b="1" i="1">
                <a:solidFill>
                  <a:srgbClr val="FF0000"/>
                </a:solidFill>
                <a:latin typeface="Times"/>
                <a:cs typeface="Times"/>
              </a:rPr>
              <a:t>p</a:t>
            </a:r>
          </a:p>
        </p:txBody>
      </p:sp>
      <p:sp>
        <p:nvSpPr>
          <p:cNvPr id="57" name="Line 67"/>
          <p:cNvSpPr>
            <a:spLocks noChangeShapeType="1"/>
          </p:cNvSpPr>
          <p:nvPr/>
        </p:nvSpPr>
        <p:spPr bwMode="auto">
          <a:xfrm>
            <a:off x="6553200" y="190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58" name="Line 68"/>
          <p:cNvSpPr>
            <a:spLocks noChangeShapeType="1"/>
          </p:cNvSpPr>
          <p:nvPr/>
        </p:nvSpPr>
        <p:spPr bwMode="auto">
          <a:xfrm>
            <a:off x="5181600" y="190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62" name="Line 75"/>
          <p:cNvSpPr>
            <a:spLocks noChangeShapeType="1"/>
          </p:cNvSpPr>
          <p:nvPr/>
        </p:nvSpPr>
        <p:spPr bwMode="auto">
          <a:xfrm>
            <a:off x="15240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65125"/>
          </a:xfrm>
        </p:spPr>
        <p:txBody>
          <a:bodyPr/>
          <a:lstStyle/>
          <a:p>
            <a:fld id="{FCBA91CD-8BA7-D147-84B3-F957131DA9E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527925" y="3124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086600" y="1905000"/>
            <a:ext cx="169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E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err="1" smtClean="0">
                <a:latin typeface="Times"/>
                <a:cs typeface="Times"/>
              </a:rPr>
              <a:t>mis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= |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err="1" smtClean="0">
                <a:latin typeface="Times"/>
                <a:cs typeface="Times"/>
              </a:rPr>
              <a:t>mis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|</a:t>
            </a:r>
          </a:p>
        </p:txBody>
      </p:sp>
      <p:sp>
        <p:nvSpPr>
          <p:cNvPr id="67" name="Line 67"/>
          <p:cNvSpPr>
            <a:spLocks noChangeShapeType="1"/>
          </p:cNvSpPr>
          <p:nvPr/>
        </p:nvSpPr>
        <p:spPr bwMode="auto">
          <a:xfrm>
            <a:off x="80772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68" name="Line 68"/>
          <p:cNvSpPr>
            <a:spLocks noChangeShapeType="1"/>
          </p:cNvSpPr>
          <p:nvPr/>
        </p:nvSpPr>
        <p:spPr bwMode="auto">
          <a:xfrm>
            <a:off x="7604125" y="3200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8600" y="2514600"/>
            <a:ext cx="12362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2000" b="1" dirty="0" smtClean="0">
                <a:latin typeface="Times"/>
                <a:cs typeface="Times"/>
              </a:rPr>
              <a:t> rapidity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28600" y="4724400"/>
            <a:ext cx="12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Important: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56388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72" name="Text Box 55"/>
          <p:cNvSpPr txBox="1">
            <a:spLocks noChangeArrowheads="1"/>
          </p:cNvSpPr>
          <p:nvPr/>
        </p:nvSpPr>
        <p:spPr bwMode="auto">
          <a:xfrm>
            <a:off x="914400" y="6031468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1800" b="1" dirty="0" err="1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GB" sz="1800" b="1" dirty="0">
                <a:solidFill>
                  <a:srgbClr val="0000FF"/>
                </a:solidFill>
                <a:latin typeface="Times"/>
                <a:cs typeface="Times"/>
              </a:rPr>
              <a:t> « E</a:t>
            </a:r>
            <a:r>
              <a:rPr lang="en-GB" sz="1800" b="1" dirty="0" smtClean="0">
                <a:solidFill>
                  <a:srgbClr val="0000FF"/>
                </a:solidFill>
                <a:latin typeface="Times"/>
                <a:cs typeface="Times"/>
              </a:rPr>
              <a:t>         </a:t>
            </a:r>
            <a:r>
              <a:rPr lang="en-US" sz="1800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18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≈ </a:t>
            </a:r>
            <a:r>
              <a:rPr lang="en-GB" b="1" dirty="0" smtClean="0">
                <a:solidFill>
                  <a:schemeClr val="tx2"/>
                </a:solidFill>
                <a:latin typeface="Times"/>
                <a:cs typeface="Times"/>
              </a:rPr>
              <a:t>E</a:t>
            </a:r>
            <a:r>
              <a:rPr lang="en-GB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endParaRPr lang="en-GB" sz="18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63" name="Line 75"/>
          <p:cNvSpPr>
            <a:spLocks noChangeShapeType="1"/>
          </p:cNvSpPr>
          <p:nvPr/>
        </p:nvSpPr>
        <p:spPr bwMode="auto">
          <a:xfrm>
            <a:off x="24384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rcRect b="10762"/>
          <a:stretch>
            <a:fillRect/>
          </a:stretch>
        </p:blipFill>
        <p:spPr>
          <a:xfrm>
            <a:off x="5105400" y="2667000"/>
            <a:ext cx="3996335" cy="37584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64" y="2592169"/>
            <a:ext cx="1968500" cy="7239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5600" y="0"/>
            <a:ext cx="3920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Kinematics of </a:t>
            </a:r>
            <a:r>
              <a:rPr lang="en-GB" sz="2400" b="1" i="1" dirty="0" err="1" smtClean="0">
                <a:latin typeface="Times"/>
                <a:cs typeface="Times"/>
              </a:rPr>
              <a:t>p</a:t>
            </a:r>
            <a:r>
              <a:rPr lang="en-GB" sz="2400" b="1" i="1" dirty="0" smtClean="0">
                <a:latin typeface="Times"/>
                <a:cs typeface="Times"/>
              </a:rPr>
              <a:t> </a:t>
            </a:r>
            <a:r>
              <a:rPr lang="en-GB" sz="2400" b="1" dirty="0" smtClean="0">
                <a:latin typeface="Times"/>
                <a:cs typeface="Times"/>
              </a:rPr>
              <a:t>- </a:t>
            </a:r>
            <a:r>
              <a:rPr lang="en-GB" sz="2400" b="1" i="1" dirty="0" err="1" smtClean="0">
                <a:latin typeface="Times"/>
                <a:cs typeface="Times"/>
              </a:rPr>
              <a:t>p</a:t>
            </a:r>
            <a:r>
              <a:rPr lang="en-GB" sz="2400" b="1" dirty="0" smtClean="0">
                <a:latin typeface="Times"/>
                <a:cs typeface="Times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collisions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1840" t="4278"/>
          <a:stretch>
            <a:fillRect/>
          </a:stretch>
        </p:blipFill>
        <p:spPr>
          <a:xfrm>
            <a:off x="355635" y="3581399"/>
            <a:ext cx="4353371" cy="2856925"/>
          </a:xfrm>
          <a:prstGeom prst="rect">
            <a:avLst/>
          </a:prstGeom>
        </p:spPr>
      </p:pic>
      <p:sp>
        <p:nvSpPr>
          <p:cNvPr id="7" name="Text Box 1038"/>
          <p:cNvSpPr txBox="1">
            <a:spLocks noChangeArrowheads="1"/>
          </p:cNvSpPr>
          <p:nvPr/>
        </p:nvSpPr>
        <p:spPr bwMode="auto">
          <a:xfrm>
            <a:off x="76200" y="1828800"/>
            <a:ext cx="6481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dirty="0" smtClean="0">
                <a:latin typeface="Times"/>
                <a:cs typeface="Times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4-mom of the init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i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al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partons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dirty="0" smtClean="0">
                <a:latin typeface="Times"/>
                <a:cs typeface="Times"/>
              </a:rPr>
              <a:t>:  </a:t>
            </a:r>
            <a:r>
              <a:rPr lang="en-GB" dirty="0">
                <a:latin typeface="Times"/>
                <a:cs typeface="Times"/>
              </a:rPr>
              <a:t>[ (</a:t>
            </a:r>
            <a:r>
              <a:rPr lang="en-GB" i="1" dirty="0">
                <a:latin typeface="Times"/>
                <a:cs typeface="Times"/>
              </a:rPr>
              <a:t>x</a:t>
            </a:r>
            <a:r>
              <a:rPr lang="en-GB" i="1" baseline="-25000" dirty="0">
                <a:latin typeface="Times"/>
                <a:cs typeface="Times"/>
              </a:rPr>
              <a:t>1</a:t>
            </a:r>
            <a:r>
              <a:rPr lang="en-GB" i="1" dirty="0">
                <a:latin typeface="Times"/>
                <a:cs typeface="Times"/>
              </a:rPr>
              <a:t>+x</a:t>
            </a:r>
            <a:r>
              <a:rPr lang="en-GB" i="1" baseline="-25000" dirty="0">
                <a:latin typeface="Times"/>
                <a:cs typeface="Times"/>
              </a:rPr>
              <a:t>2</a:t>
            </a:r>
            <a:r>
              <a:rPr lang="en-GB" dirty="0">
                <a:latin typeface="Times"/>
                <a:cs typeface="Times"/>
              </a:rPr>
              <a:t>)E</a:t>
            </a:r>
            <a:r>
              <a:rPr lang="en-GB" baseline="-25000" dirty="0">
                <a:latin typeface="Times"/>
                <a:cs typeface="Times"/>
              </a:rPr>
              <a:t>beam</a:t>
            </a:r>
            <a:r>
              <a:rPr lang="en-GB" dirty="0">
                <a:latin typeface="Times"/>
                <a:cs typeface="Times"/>
              </a:rPr>
              <a:t>, 0, 0, (</a:t>
            </a:r>
            <a:r>
              <a:rPr lang="en-GB" i="1" dirty="0">
                <a:latin typeface="Times"/>
                <a:cs typeface="Times"/>
              </a:rPr>
              <a:t>x</a:t>
            </a:r>
            <a:r>
              <a:rPr lang="en-GB" i="1" baseline="-25000" dirty="0">
                <a:latin typeface="Times"/>
                <a:cs typeface="Times"/>
              </a:rPr>
              <a:t>1</a:t>
            </a:r>
            <a:r>
              <a:rPr lang="en-GB" i="1" dirty="0">
                <a:latin typeface="Times"/>
                <a:cs typeface="Times"/>
              </a:rPr>
              <a:t>-x</a:t>
            </a:r>
            <a:r>
              <a:rPr lang="en-GB" i="1" baseline="-25000" dirty="0">
                <a:latin typeface="Times"/>
                <a:cs typeface="Times"/>
              </a:rPr>
              <a:t>2</a:t>
            </a:r>
            <a:r>
              <a:rPr lang="en-GB" dirty="0">
                <a:latin typeface="Times"/>
                <a:cs typeface="Times"/>
              </a:rPr>
              <a:t>) </a:t>
            </a:r>
            <a:r>
              <a:rPr lang="en-GB" dirty="0" err="1">
                <a:latin typeface="Times"/>
                <a:cs typeface="Times"/>
              </a:rPr>
              <a:t>p</a:t>
            </a:r>
            <a:r>
              <a:rPr lang="en-GB" baseline="-25000" dirty="0" err="1">
                <a:latin typeface="Times"/>
                <a:cs typeface="Times"/>
              </a:rPr>
              <a:t>beam</a:t>
            </a:r>
            <a:r>
              <a:rPr lang="en-GB" dirty="0" smtClean="0">
                <a:latin typeface="Times"/>
                <a:cs typeface="Times"/>
              </a:rPr>
              <a:t>]</a:t>
            </a:r>
            <a:endParaRPr lang="en-GB" dirty="0">
              <a:latin typeface="Times"/>
              <a:cs typeface="Time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6200" y="2202358"/>
            <a:ext cx="5288627" cy="464642"/>
            <a:chOff x="177764" y="2297668"/>
            <a:chExt cx="5288627" cy="464642"/>
          </a:xfrm>
        </p:grpSpPr>
        <p:sp>
          <p:nvSpPr>
            <p:cNvPr id="8" name="Text Box 1037"/>
            <p:cNvSpPr txBox="1">
              <a:spLocks noChangeArrowheads="1"/>
            </p:cNvSpPr>
            <p:nvPr/>
          </p:nvSpPr>
          <p:spPr bwMode="auto">
            <a:xfrm>
              <a:off x="177764" y="2362200"/>
              <a:ext cx="528862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F0000"/>
                </a:buClr>
                <a:buSzPct val="110000"/>
                <a:buFont typeface="Wingdings" charset="2"/>
                <a:buChar char=""/>
              </a:pPr>
              <a:r>
                <a:rPr lang="en-GB" dirty="0">
                  <a:latin typeface="Times"/>
                  <a:cs typeface="Times"/>
                </a:rPr>
                <a:t> </a:t>
              </a:r>
              <a:r>
                <a:rPr lang="en-GB" sz="2000" b="1" dirty="0">
                  <a:solidFill>
                    <a:srgbClr val="FF0000"/>
                  </a:solidFill>
                  <a:latin typeface="Times"/>
                  <a:cs typeface="Times"/>
                </a:rPr>
                <a:t>Effective collision energy</a:t>
              </a:r>
              <a:r>
                <a:rPr lang="en-GB" sz="2000" b="1" dirty="0">
                  <a:latin typeface="Times"/>
                  <a:cs typeface="Times"/>
                </a:rPr>
                <a:t> </a:t>
              </a:r>
              <a:r>
                <a:rPr lang="en-GB" dirty="0">
                  <a:latin typeface="Times"/>
                  <a:cs typeface="Times"/>
                </a:rPr>
                <a:t>=</a:t>
              </a:r>
              <a:r>
                <a:rPr lang="en-GB" dirty="0" smtClean="0">
                  <a:latin typeface="Times"/>
                  <a:cs typeface="Times"/>
                </a:rPr>
                <a:t>  </a:t>
              </a:r>
              <a:r>
                <a:rPr lang="en-GB" i="1" dirty="0" smtClean="0">
                  <a:latin typeface="Times"/>
                  <a:cs typeface="Times"/>
                </a:rPr>
                <a:t>√ </a:t>
              </a:r>
              <a:r>
                <a:rPr lang="en-GB" i="1" dirty="0" err="1">
                  <a:latin typeface="Times"/>
                  <a:cs typeface="Times"/>
                </a:rPr>
                <a:t>s</a:t>
              </a:r>
              <a:r>
                <a:rPr lang="en-GB" i="1" dirty="0">
                  <a:latin typeface="Times"/>
                  <a:cs typeface="Times"/>
                </a:rPr>
                <a:t> </a:t>
              </a:r>
              <a:r>
                <a:rPr lang="en-GB" i="1" dirty="0" smtClean="0">
                  <a:latin typeface="Times"/>
                  <a:cs typeface="Times"/>
                </a:rPr>
                <a:t>= Q =  √ </a:t>
              </a:r>
              <a:r>
                <a:rPr lang="en-GB" i="1" dirty="0">
                  <a:latin typeface="Times"/>
                  <a:cs typeface="Times"/>
                </a:rPr>
                <a:t>x</a:t>
              </a:r>
              <a:r>
                <a:rPr lang="en-GB" i="1" baseline="-25000" dirty="0">
                  <a:latin typeface="Times"/>
                  <a:cs typeface="Times"/>
                </a:rPr>
                <a:t>1</a:t>
              </a:r>
              <a:r>
                <a:rPr lang="en-GB" i="1" dirty="0">
                  <a:latin typeface="Times"/>
                  <a:cs typeface="Times"/>
                </a:rPr>
                <a:t> x</a:t>
              </a:r>
              <a:r>
                <a:rPr lang="en-GB" i="1" baseline="-25000" dirty="0">
                  <a:latin typeface="Times"/>
                  <a:cs typeface="Times"/>
                </a:rPr>
                <a:t>2</a:t>
              </a:r>
              <a:r>
                <a:rPr lang="en-GB" i="1" dirty="0">
                  <a:latin typeface="Times"/>
                  <a:cs typeface="Times"/>
                </a:rPr>
                <a:t> </a:t>
              </a:r>
              <a:r>
                <a:rPr lang="en-GB" i="1" dirty="0" err="1" smtClean="0">
                  <a:latin typeface="Times"/>
                  <a:cs typeface="Times"/>
                </a:rPr>
                <a:t>s</a:t>
              </a:r>
              <a:endParaRPr lang="en-GB" i="1" dirty="0">
                <a:latin typeface="Times"/>
                <a:cs typeface="Times"/>
              </a:endParaRPr>
            </a:p>
          </p:txBody>
        </p:sp>
        <p:sp>
          <p:nvSpPr>
            <p:cNvPr id="9" name="Line 1039"/>
            <p:cNvSpPr>
              <a:spLocks noChangeShapeType="1"/>
            </p:cNvSpPr>
            <p:nvPr/>
          </p:nvSpPr>
          <p:spPr bwMode="auto">
            <a:xfrm>
              <a:off x="4749764" y="2438400"/>
              <a:ext cx="4337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buClr>
                  <a:srgbClr val="FF0000"/>
                </a:buClr>
                <a:buFont typeface="Wingdings" charset="2"/>
                <a:buChar char=""/>
              </a:pPr>
              <a:endParaRPr lang="en-US">
                <a:latin typeface="Times"/>
                <a:cs typeface="Times"/>
              </a:endParaRPr>
            </a:p>
          </p:txBody>
        </p:sp>
        <p:sp>
          <p:nvSpPr>
            <p:cNvPr id="10" name="Text Box 1062"/>
            <p:cNvSpPr txBox="1">
              <a:spLocks noChangeArrowheads="1"/>
            </p:cNvSpPr>
            <p:nvPr/>
          </p:nvSpPr>
          <p:spPr bwMode="auto">
            <a:xfrm>
              <a:off x="3681959" y="2297668"/>
              <a:ext cx="3058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F0000"/>
                </a:buClr>
                <a:buSzPct val="110000"/>
              </a:pPr>
              <a:r>
                <a:rPr lang="en-GB" dirty="0" smtClean="0">
                  <a:latin typeface="Times"/>
                  <a:cs typeface="Times"/>
                </a:rPr>
                <a:t>^</a:t>
              </a:r>
              <a:endParaRPr lang="en-GB" dirty="0">
                <a:latin typeface="Times"/>
                <a:cs typeface="Time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8000" y="457200"/>
            <a:ext cx="8178800" cy="1447800"/>
            <a:chOff x="355600" y="701675"/>
            <a:chExt cx="8178800" cy="1447800"/>
          </a:xfrm>
        </p:grpSpPr>
        <p:sp>
          <p:nvSpPr>
            <p:cNvPr id="16" name="Line 1041"/>
            <p:cNvSpPr>
              <a:spLocks noChangeShapeType="1"/>
            </p:cNvSpPr>
            <p:nvPr/>
          </p:nvSpPr>
          <p:spPr bwMode="auto">
            <a:xfrm>
              <a:off x="1752600" y="1693863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42"/>
            <p:cNvSpPr>
              <a:spLocks noChangeShapeType="1"/>
            </p:cNvSpPr>
            <p:nvPr/>
          </p:nvSpPr>
          <p:spPr bwMode="auto">
            <a:xfrm>
              <a:off x="2428875" y="1692275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AutoShape 1043"/>
            <p:cNvSpPr>
              <a:spLocks noChangeAspect="1" noChangeArrowheads="1"/>
            </p:cNvSpPr>
            <p:nvPr/>
          </p:nvSpPr>
          <p:spPr bwMode="auto">
            <a:xfrm>
              <a:off x="2657476" y="1235076"/>
              <a:ext cx="762000" cy="762000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044"/>
            <p:cNvSpPr>
              <a:spLocks noChangeShapeType="1"/>
            </p:cNvSpPr>
            <p:nvPr/>
          </p:nvSpPr>
          <p:spPr bwMode="auto">
            <a:xfrm>
              <a:off x="3429000" y="18446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045"/>
            <p:cNvSpPr>
              <a:spLocks noChangeShapeType="1"/>
            </p:cNvSpPr>
            <p:nvPr/>
          </p:nvSpPr>
          <p:spPr bwMode="auto">
            <a:xfrm>
              <a:off x="3505200" y="1692275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046"/>
            <p:cNvSpPr>
              <a:spLocks noChangeShapeType="1"/>
            </p:cNvSpPr>
            <p:nvPr/>
          </p:nvSpPr>
          <p:spPr bwMode="auto">
            <a:xfrm>
              <a:off x="3429000" y="1463675"/>
              <a:ext cx="1066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047"/>
            <p:cNvSpPr>
              <a:spLocks noChangeShapeType="1"/>
            </p:cNvSpPr>
            <p:nvPr/>
          </p:nvSpPr>
          <p:spPr bwMode="auto">
            <a:xfrm flipH="1">
              <a:off x="7153275" y="1692275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048"/>
            <p:cNvSpPr>
              <a:spLocks noChangeShapeType="1"/>
            </p:cNvSpPr>
            <p:nvPr/>
          </p:nvSpPr>
          <p:spPr bwMode="auto">
            <a:xfrm flipH="1">
              <a:off x="6781800" y="1692275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1049"/>
            <p:cNvSpPr>
              <a:spLocks noChangeAspect="1" noChangeArrowheads="1"/>
            </p:cNvSpPr>
            <p:nvPr/>
          </p:nvSpPr>
          <p:spPr bwMode="auto">
            <a:xfrm>
              <a:off x="6010275" y="1235075"/>
              <a:ext cx="762001" cy="762001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050"/>
            <p:cNvSpPr>
              <a:spLocks noChangeShapeType="1"/>
            </p:cNvSpPr>
            <p:nvPr/>
          </p:nvSpPr>
          <p:spPr bwMode="auto">
            <a:xfrm flipH="1">
              <a:off x="5629275" y="1844675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051"/>
            <p:cNvSpPr>
              <a:spLocks noChangeShapeType="1"/>
            </p:cNvSpPr>
            <p:nvPr/>
          </p:nvSpPr>
          <p:spPr bwMode="auto">
            <a:xfrm flipH="1">
              <a:off x="4867275" y="1463675"/>
              <a:ext cx="1219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052"/>
            <p:cNvSpPr>
              <a:spLocks noChangeShapeType="1"/>
            </p:cNvSpPr>
            <p:nvPr/>
          </p:nvSpPr>
          <p:spPr bwMode="auto">
            <a:xfrm flipH="1">
              <a:off x="5324475" y="1692275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1053"/>
            <p:cNvSpPr>
              <a:spLocks noChangeAspect="1" noChangeArrowheads="1"/>
            </p:cNvSpPr>
            <p:nvPr/>
          </p:nvSpPr>
          <p:spPr bwMode="auto">
            <a:xfrm>
              <a:off x="4657725" y="1419225"/>
              <a:ext cx="92075" cy="92075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054"/>
            <p:cNvSpPr>
              <a:spLocks noChangeShapeType="1"/>
            </p:cNvSpPr>
            <p:nvPr/>
          </p:nvSpPr>
          <p:spPr bwMode="auto">
            <a:xfrm flipV="1">
              <a:off x="4791075" y="701675"/>
              <a:ext cx="685800" cy="6858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055"/>
            <p:cNvSpPr>
              <a:spLocks noChangeShapeType="1"/>
            </p:cNvSpPr>
            <p:nvPr/>
          </p:nvSpPr>
          <p:spPr bwMode="auto">
            <a:xfrm flipH="1">
              <a:off x="4029075" y="1539875"/>
              <a:ext cx="609600" cy="6096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1" name="Object 2"/>
            <p:cNvGraphicFramePr>
              <a:graphicFrameLocks noChangeAspect="1"/>
            </p:cNvGraphicFramePr>
            <p:nvPr/>
          </p:nvGraphicFramePr>
          <p:xfrm>
            <a:off x="4486275" y="1006475"/>
            <a:ext cx="411163" cy="411163"/>
          </p:xfrm>
          <a:graphic>
            <a:graphicData uri="http://schemas.openxmlformats.org/presentationml/2006/ole">
              <p:oleObj spid="_x0000_s81922" name="Equation" r:id="rId6" imgW="228997" imgH="228997" progId="Equation.3">
                <p:embed/>
              </p:oleObj>
            </a:graphicData>
          </a:graphic>
        </p:graphicFrame>
        <p:sp>
          <p:nvSpPr>
            <p:cNvPr id="32" name="Text Box 1057"/>
            <p:cNvSpPr txBox="1">
              <a:spLocks noChangeArrowheads="1"/>
            </p:cNvSpPr>
            <p:nvPr/>
          </p:nvSpPr>
          <p:spPr bwMode="auto">
            <a:xfrm>
              <a:off x="3419475" y="1023938"/>
              <a:ext cx="841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latin typeface="Times New Roman" pitchFamily="-107" charset="0"/>
                </a:rPr>
                <a:t>x</a:t>
              </a:r>
              <a:r>
                <a:rPr lang="en-US" baseline="-25000" dirty="0">
                  <a:solidFill>
                    <a:srgbClr val="FF0000"/>
                  </a:solidFill>
                  <a:latin typeface="Times New Roman" pitchFamily="-107" charset="0"/>
                </a:rPr>
                <a:t>1</a:t>
              </a:r>
              <a:r>
                <a:rPr lang="en-US" dirty="0">
                  <a:solidFill>
                    <a:srgbClr val="FF0000"/>
                  </a:solidFill>
                  <a:latin typeface="Times New Roman" pitchFamily="-107" charset="0"/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  <a:latin typeface="Times New Roman" pitchFamily="-107" charset="0"/>
                </a:rPr>
                <a:t>beam</a:t>
              </a:r>
            </a:p>
          </p:txBody>
        </p:sp>
        <p:sp>
          <p:nvSpPr>
            <p:cNvPr id="33" name="Text Box 1059"/>
            <p:cNvSpPr txBox="1">
              <a:spLocks noChangeArrowheads="1"/>
            </p:cNvSpPr>
            <p:nvPr/>
          </p:nvSpPr>
          <p:spPr bwMode="auto">
            <a:xfrm>
              <a:off x="5399088" y="1023938"/>
              <a:ext cx="841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latin typeface="Times New Roman" pitchFamily="-107" charset="0"/>
                </a:rPr>
                <a:t>x</a:t>
              </a:r>
              <a:r>
                <a:rPr lang="en-US" baseline="-25000" dirty="0">
                  <a:solidFill>
                    <a:srgbClr val="FF0000"/>
                  </a:solidFill>
                  <a:latin typeface="Times New Roman" pitchFamily="-107" charset="0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Times New Roman" pitchFamily="-107" charset="0"/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  <a:latin typeface="Times New Roman" pitchFamily="-107" charset="0"/>
                </a:rPr>
                <a:t>beam</a:t>
              </a:r>
            </a:p>
          </p:txBody>
        </p:sp>
        <p:sp>
          <p:nvSpPr>
            <p:cNvPr id="34" name="Line 1072"/>
            <p:cNvSpPr>
              <a:spLocks noChangeShapeType="1"/>
            </p:cNvSpPr>
            <p:nvPr/>
          </p:nvSpPr>
          <p:spPr bwMode="auto">
            <a:xfrm>
              <a:off x="3724275" y="1158875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1073"/>
            <p:cNvSpPr>
              <a:spLocks noChangeShapeType="1"/>
            </p:cNvSpPr>
            <p:nvPr/>
          </p:nvSpPr>
          <p:spPr bwMode="auto">
            <a:xfrm>
              <a:off x="5705475" y="1158875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1074"/>
            <p:cNvSpPr txBox="1">
              <a:spLocks noChangeArrowheads="1"/>
            </p:cNvSpPr>
            <p:nvPr/>
          </p:nvSpPr>
          <p:spPr bwMode="auto">
            <a:xfrm>
              <a:off x="355600" y="909935"/>
              <a:ext cx="16584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400" i="1" dirty="0" err="1"/>
                <a:t>p</a:t>
              </a:r>
              <a:r>
                <a:rPr lang="en-GB" dirty="0"/>
                <a:t>- </a:t>
              </a:r>
              <a:r>
                <a:rPr lang="en-GB" sz="2400" i="1" dirty="0" err="1"/>
                <a:t>p</a:t>
              </a:r>
              <a:r>
                <a:rPr lang="en-GB" dirty="0" smtClean="0"/>
                <a:t> </a:t>
              </a:r>
              <a:r>
                <a:rPr lang="en-GB" dirty="0" smtClean="0">
                  <a:solidFill>
                    <a:srgbClr val="0000FF"/>
                  </a:solidFill>
                </a:rPr>
                <a:t>collisions</a:t>
              </a:r>
              <a:r>
                <a:rPr lang="en-GB" dirty="0" smtClean="0"/>
                <a:t> </a:t>
              </a:r>
              <a:r>
                <a:rPr lang="en-GB" dirty="0"/>
                <a:t>:</a:t>
              </a:r>
            </a:p>
          </p:txBody>
        </p:sp>
        <p:sp>
          <p:nvSpPr>
            <p:cNvPr id="37" name="Text Box 1075"/>
            <p:cNvSpPr txBox="1">
              <a:spLocks noChangeArrowheads="1"/>
            </p:cNvSpPr>
            <p:nvPr/>
          </p:nvSpPr>
          <p:spPr bwMode="auto">
            <a:xfrm>
              <a:off x="981075" y="1447800"/>
              <a:ext cx="711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p</a:t>
              </a:r>
              <a:r>
                <a:rPr lang="en-GB" baseline="-25000"/>
                <a:t>beam</a:t>
              </a:r>
            </a:p>
          </p:txBody>
        </p:sp>
        <p:sp>
          <p:nvSpPr>
            <p:cNvPr id="38" name="Text Box 1076"/>
            <p:cNvSpPr txBox="1">
              <a:spLocks noChangeArrowheads="1"/>
            </p:cNvSpPr>
            <p:nvPr/>
          </p:nvSpPr>
          <p:spPr bwMode="auto">
            <a:xfrm>
              <a:off x="7823200" y="1493838"/>
              <a:ext cx="711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p</a:t>
              </a:r>
              <a:r>
                <a:rPr lang="en-GB" baseline="-25000"/>
                <a:t>beam</a:t>
              </a:r>
            </a:p>
          </p:txBody>
        </p:sp>
        <p:sp>
          <p:nvSpPr>
            <p:cNvPr id="39" name="Line 1078"/>
            <p:cNvSpPr>
              <a:spLocks noChangeShapeType="1"/>
            </p:cNvSpPr>
            <p:nvPr/>
          </p:nvSpPr>
          <p:spPr bwMode="auto">
            <a:xfrm>
              <a:off x="1057275" y="1539875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1079"/>
            <p:cNvSpPr>
              <a:spLocks noChangeShapeType="1"/>
            </p:cNvSpPr>
            <p:nvPr/>
          </p:nvSpPr>
          <p:spPr bwMode="auto">
            <a:xfrm>
              <a:off x="7915275" y="1616075"/>
              <a:ext cx="228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61465" y="2706469"/>
            <a:ext cx="414935" cy="646331"/>
            <a:chOff x="4191000" y="5029200"/>
            <a:chExt cx="414935" cy="646331"/>
          </a:xfrm>
        </p:grpSpPr>
        <p:sp>
          <p:nvSpPr>
            <p:cNvPr id="43" name="TextBox 42"/>
            <p:cNvSpPr txBox="1"/>
            <p:nvPr/>
          </p:nvSpPr>
          <p:spPr>
            <a:xfrm>
              <a:off x="4191000" y="5029200"/>
              <a:ext cx="41493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latin typeface="Times"/>
                  <a:cs typeface="Times"/>
                </a:rPr>
                <a:t>Q</a:t>
              </a:r>
            </a:p>
            <a:p>
              <a:r>
                <a:rPr lang="en-GB" i="1" dirty="0" smtClean="0">
                  <a:latin typeface="Times"/>
                  <a:cs typeface="Times"/>
                </a:rPr>
                <a:t>√</a:t>
              </a:r>
              <a:r>
                <a:rPr lang="en-GB" i="1" dirty="0" err="1" smtClean="0">
                  <a:latin typeface="Times"/>
                  <a:cs typeface="Times"/>
                </a:rPr>
                <a:t>s</a:t>
              </a:r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0800000" flipH="1">
              <a:off x="4224867" y="5334000"/>
              <a:ext cx="270933" cy="1588"/>
            </a:xfrm>
            <a:prstGeom prst="line">
              <a:avLst/>
            </a:prstGeom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953000"/>
            <a:ext cx="1066800" cy="4191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620000" y="609600"/>
            <a:ext cx="1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0 &lt; </a:t>
            </a:r>
            <a:r>
              <a:rPr lang="en-US" i="1" dirty="0" err="1" smtClean="0">
                <a:latin typeface="Times"/>
                <a:cs typeface="Times"/>
              </a:rPr>
              <a:t>x</a:t>
            </a:r>
            <a:r>
              <a:rPr lang="en-GB" i="1" baseline="-25000" dirty="0" smtClean="0">
                <a:latin typeface="Times"/>
                <a:cs typeface="Times"/>
              </a:rPr>
              <a:t>1 ,2</a:t>
            </a:r>
            <a:r>
              <a:rPr lang="en-GB" i="1" dirty="0" smtClean="0">
                <a:latin typeface="Times"/>
                <a:cs typeface="Times"/>
              </a:rPr>
              <a:t> &lt; 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29000" y="2614136"/>
            <a:ext cx="14245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"/>
                <a:cs typeface="Times"/>
              </a:rPr>
              <a:t>y</a:t>
            </a:r>
            <a:r>
              <a:rPr lang="en-US" sz="1400" i="1" baseline="-25000" dirty="0" err="1" smtClean="0">
                <a:latin typeface="Times"/>
                <a:cs typeface="Times"/>
              </a:rPr>
              <a:t>cm</a:t>
            </a:r>
            <a:r>
              <a:rPr lang="en-US" sz="1400" i="1" dirty="0" smtClean="0">
                <a:latin typeface="Times"/>
                <a:cs typeface="Times"/>
              </a:rPr>
              <a:t> = rapidity of</a:t>
            </a:r>
          </a:p>
          <a:p>
            <a:r>
              <a:rPr lang="en-US" sz="1400" i="1" dirty="0" smtClean="0">
                <a:latin typeface="Times"/>
                <a:cs typeface="Times"/>
              </a:rPr>
              <a:t>the </a:t>
            </a:r>
            <a:r>
              <a:rPr lang="en-US" sz="1400" i="1" dirty="0" err="1" smtClean="0">
                <a:latin typeface="Times"/>
                <a:cs typeface="Times"/>
              </a:rPr>
              <a:t>c.o.m</a:t>
            </a:r>
            <a:r>
              <a:rPr lang="en-US" sz="1400" i="1" dirty="0" smtClean="0">
                <a:latin typeface="Times"/>
                <a:cs typeface="Times"/>
              </a:rPr>
              <a:t>. of the</a:t>
            </a:r>
          </a:p>
          <a:p>
            <a:r>
              <a:rPr lang="en-US" sz="1400" i="1" dirty="0" err="1" smtClean="0">
                <a:latin typeface="Times"/>
                <a:cs typeface="Times"/>
              </a:rPr>
              <a:t>parton</a:t>
            </a:r>
            <a:r>
              <a:rPr lang="en-US" sz="1400" i="1" dirty="0" smtClean="0">
                <a:latin typeface="Times"/>
                <a:cs typeface="Times"/>
              </a:rPr>
              <a:t> system</a:t>
            </a:r>
            <a:endParaRPr lang="en-US" sz="1400" i="1" dirty="0">
              <a:latin typeface="Times"/>
              <a:cs typeface="Time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00" y="2782669"/>
            <a:ext cx="413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4" name="Left Brace 53"/>
          <p:cNvSpPr/>
          <p:nvPr/>
        </p:nvSpPr>
        <p:spPr>
          <a:xfrm>
            <a:off x="228600" y="4419600"/>
            <a:ext cx="223483" cy="1066800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010400" y="1688068"/>
            <a:ext cx="206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"/>
                <a:cs typeface="Times"/>
              </a:rPr>
              <a:t>(</a:t>
            </a:r>
            <a:r>
              <a:rPr lang="en-GB" dirty="0" err="1" smtClean="0">
                <a:latin typeface="Times"/>
                <a:cs typeface="Times"/>
              </a:rPr>
              <a:t>E</a:t>
            </a:r>
            <a:r>
              <a:rPr lang="en-GB" baseline="-25000" dirty="0" err="1" smtClean="0">
                <a:latin typeface="Times"/>
                <a:cs typeface="Times"/>
              </a:rPr>
              <a:t>beam</a:t>
            </a:r>
            <a:r>
              <a:rPr lang="en-GB" dirty="0" smtClean="0">
                <a:latin typeface="Times"/>
                <a:cs typeface="Times"/>
              </a:rPr>
              <a:t>= </a:t>
            </a:r>
            <a:r>
              <a:rPr lang="en-GB" i="1" dirty="0" smtClean="0">
                <a:latin typeface="Times"/>
                <a:cs typeface="Times"/>
              </a:rPr>
              <a:t>√</a:t>
            </a:r>
            <a:r>
              <a:rPr lang="en-GB" dirty="0" smtClean="0">
                <a:latin typeface="Times"/>
                <a:cs typeface="Times"/>
              </a:rPr>
              <a:t>s/2 ≈</a:t>
            </a:r>
            <a:r>
              <a:rPr lang="en-GB" baseline="-25000" dirty="0" smtClean="0">
                <a:latin typeface="Times"/>
                <a:cs typeface="Times"/>
              </a:rPr>
              <a:t> </a:t>
            </a:r>
            <a:r>
              <a:rPr lang="en-GB" dirty="0" err="1" smtClean="0">
                <a:latin typeface="Times"/>
                <a:cs typeface="Times"/>
              </a:rPr>
              <a:t>p</a:t>
            </a:r>
            <a:r>
              <a:rPr lang="en-GB" baseline="-25000" dirty="0" err="1" smtClean="0">
                <a:latin typeface="Times"/>
                <a:cs typeface="Times"/>
              </a:rPr>
              <a:t>beam</a:t>
            </a:r>
            <a:r>
              <a:rPr lang="en-GB" dirty="0" smtClean="0">
                <a:latin typeface="Times"/>
                <a:cs typeface="Times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68844" y="6243935"/>
            <a:ext cx="34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"/>
                <a:cs typeface="Times"/>
              </a:rPr>
              <a:t>x</a:t>
            </a:r>
            <a:endParaRPr lang="en-US" sz="2400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7392989" y="4341812"/>
            <a:ext cx="1370011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7391400" y="2514600"/>
            <a:ext cx="1373188" cy="4267200"/>
            <a:chOff x="7391400" y="2514600"/>
            <a:chExt cx="1373188" cy="4267200"/>
          </a:xfrm>
        </p:grpSpPr>
        <p:cxnSp>
          <p:nvCxnSpPr>
            <p:cNvPr id="89" name="Straight Connector 88"/>
            <p:cNvCxnSpPr/>
            <p:nvPr/>
          </p:nvCxnSpPr>
          <p:spPr>
            <a:xfrm rot="5400000">
              <a:off x="5557560" y="4348440"/>
              <a:ext cx="3669268" cy="1588"/>
            </a:xfrm>
            <a:prstGeom prst="line">
              <a:avLst/>
            </a:prstGeom>
            <a:ln w="254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lg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6929160" y="4348440"/>
              <a:ext cx="3669268" cy="1588"/>
            </a:xfrm>
            <a:prstGeom prst="line">
              <a:avLst/>
            </a:prstGeom>
            <a:ln w="254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lgDash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392989" y="4341812"/>
              <a:ext cx="1370011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ight Brace 91"/>
            <p:cNvSpPr/>
            <p:nvPr/>
          </p:nvSpPr>
          <p:spPr>
            <a:xfrm rot="5400000">
              <a:off x="7590284" y="6294884"/>
              <a:ext cx="288032" cy="685799"/>
            </a:xfrm>
            <a:prstGeom prst="rightBrac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ight Brace 92"/>
            <p:cNvSpPr/>
            <p:nvPr/>
          </p:nvSpPr>
          <p:spPr>
            <a:xfrm rot="5400000">
              <a:off x="8276084" y="6294884"/>
              <a:ext cx="288032" cy="685799"/>
            </a:xfrm>
            <a:prstGeom prst="rightBrac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391400" y="6260068"/>
              <a:ext cx="543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 smtClean="0">
                  <a:latin typeface="Times"/>
                  <a:cs typeface="Times"/>
                </a:rPr>
                <a:t>x</a:t>
              </a:r>
              <a:r>
                <a:rPr lang="en-GB" i="1" baseline="-25000" dirty="0" err="1" smtClean="0">
                  <a:latin typeface="Times"/>
                  <a:cs typeface="Times"/>
                </a:rPr>
                <a:t>min</a:t>
              </a:r>
              <a:endParaRPr lang="en-US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153400" y="6260068"/>
              <a:ext cx="569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 smtClean="0">
                  <a:latin typeface="Times"/>
                  <a:cs typeface="Times"/>
                </a:rPr>
                <a:t>x</a:t>
              </a:r>
              <a:r>
                <a:rPr lang="en-GB" i="1" baseline="-25000" dirty="0" err="1" smtClean="0">
                  <a:latin typeface="Times"/>
                  <a:cs typeface="Times"/>
                </a:rPr>
                <a:t>max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/>
          <a:srcRect t="5132" b="784"/>
          <a:stretch>
            <a:fillRect/>
          </a:stretch>
        </p:blipFill>
        <p:spPr bwMode="auto">
          <a:xfrm>
            <a:off x="1804987" y="2362200"/>
            <a:ext cx="63484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03388" y="76200"/>
            <a:ext cx="6192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The LHC: design </a:t>
            </a:r>
            <a:r>
              <a:rPr lang="fr-FR" sz="2400" b="1" dirty="0" err="1">
                <a:solidFill>
                  <a:srgbClr val="FF0000"/>
                </a:solidFill>
                <a:latin typeface="Times"/>
                <a:cs typeface="Times"/>
              </a:rPr>
              <a:t>parameters</a:t>
            </a:r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2400" b="1" dirty="0" err="1">
                <a:solidFill>
                  <a:srgbClr val="FF0000"/>
                </a:solidFill>
                <a:latin typeface="Times"/>
                <a:cs typeface="Times"/>
              </a:rPr>
              <a:t>proton-proton</a:t>
            </a:r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fr-FR" b="1" dirty="0">
              <a:latin typeface="Times"/>
              <a:cs typeface="Times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7239000" y="3886200"/>
            <a:ext cx="1681907" cy="2232025"/>
            <a:chOff x="7309693" y="4191000"/>
            <a:chExt cx="1681907" cy="2232025"/>
          </a:xfrm>
        </p:grpSpPr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7309693" y="5303838"/>
              <a:ext cx="374650" cy="31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7654181" y="5199063"/>
              <a:ext cx="230187" cy="209550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9" y="64"/>
                </a:cxn>
                <a:cxn ang="0">
                  <a:pos x="75" y="32"/>
                </a:cxn>
                <a:cxn ang="0">
                  <a:pos x="9" y="0"/>
                </a:cxn>
                <a:cxn ang="0">
                  <a:pos x="0" y="32"/>
                </a:cxn>
              </a:cxnLst>
              <a:rect l="0" t="0" r="r" b="b"/>
              <a:pathLst>
                <a:path w="75" h="64">
                  <a:moveTo>
                    <a:pt x="0" y="32"/>
                  </a:moveTo>
                  <a:lnTo>
                    <a:pt x="9" y="64"/>
                  </a:lnTo>
                  <a:lnTo>
                    <a:pt x="75" y="32"/>
                  </a:lnTo>
                  <a:lnTo>
                    <a:pt x="9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 flipH="1">
              <a:off x="8552706" y="5303838"/>
              <a:ext cx="374650" cy="31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8354268" y="5199063"/>
              <a:ext cx="227013" cy="209550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65" y="0"/>
                </a:cxn>
                <a:cxn ang="0">
                  <a:pos x="0" y="32"/>
                </a:cxn>
                <a:cxn ang="0">
                  <a:pos x="65" y="64"/>
                </a:cxn>
                <a:cxn ang="0">
                  <a:pos x="75" y="32"/>
                </a:cxn>
              </a:cxnLst>
              <a:rect l="0" t="0" r="r" b="b"/>
              <a:pathLst>
                <a:path w="75" h="64">
                  <a:moveTo>
                    <a:pt x="75" y="32"/>
                  </a:moveTo>
                  <a:lnTo>
                    <a:pt x="65" y="0"/>
                  </a:lnTo>
                  <a:lnTo>
                    <a:pt x="0" y="32"/>
                  </a:lnTo>
                  <a:lnTo>
                    <a:pt x="65" y="64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2" name="Oval 23"/>
            <p:cNvSpPr>
              <a:spLocks noChangeArrowheads="1"/>
            </p:cNvSpPr>
            <p:nvPr/>
          </p:nvSpPr>
          <p:spPr bwMode="auto">
            <a:xfrm>
              <a:off x="8036768" y="5181600"/>
              <a:ext cx="166688" cy="204788"/>
            </a:xfrm>
            <a:prstGeom prst="ellipse">
              <a:avLst/>
            </a:prstGeom>
            <a:solidFill>
              <a:srgbClr val="93936C"/>
            </a:solidFill>
            <a:ln w="17463">
              <a:solidFill>
                <a:srgbClr val="62624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H="1">
              <a:off x="7973268" y="5475288"/>
              <a:ext cx="73025" cy="117475"/>
            </a:xfrm>
            <a:prstGeom prst="line">
              <a:avLst/>
            </a:prstGeom>
            <a:noFill/>
            <a:ln w="38100">
              <a:solidFill>
                <a:srgbClr val="0096D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7841506" y="5521325"/>
              <a:ext cx="220662" cy="309563"/>
            </a:xfrm>
            <a:custGeom>
              <a:avLst/>
              <a:gdLst/>
              <a:ahLst/>
              <a:cxnLst>
                <a:cxn ang="0">
                  <a:pos x="51" y="12"/>
                </a:cxn>
                <a:cxn ang="0">
                  <a:pos x="15" y="0"/>
                </a:cxn>
                <a:cxn ang="0">
                  <a:pos x="0" y="94"/>
                </a:cxn>
                <a:cxn ang="0">
                  <a:pos x="73" y="43"/>
                </a:cxn>
                <a:cxn ang="0">
                  <a:pos x="51" y="12"/>
                </a:cxn>
              </a:cxnLst>
              <a:rect l="0" t="0" r="r" b="b"/>
              <a:pathLst>
                <a:path w="73" h="94">
                  <a:moveTo>
                    <a:pt x="51" y="12"/>
                  </a:moveTo>
                  <a:lnTo>
                    <a:pt x="15" y="0"/>
                  </a:lnTo>
                  <a:lnTo>
                    <a:pt x="0" y="94"/>
                  </a:lnTo>
                  <a:lnTo>
                    <a:pt x="73" y="43"/>
                  </a:lnTo>
                  <a:lnTo>
                    <a:pt x="51" y="12"/>
                  </a:lnTo>
                  <a:close/>
                </a:path>
              </a:pathLst>
            </a:custGeom>
            <a:solidFill>
              <a:srgbClr val="0096D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5" name="Rectangle 26"/>
            <p:cNvSpPr>
              <a:spLocks noChangeArrowheads="1"/>
            </p:cNvSpPr>
            <p:nvPr/>
          </p:nvSpPr>
          <p:spPr bwMode="auto">
            <a:xfrm>
              <a:off x="7398593" y="4975225"/>
              <a:ext cx="7694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p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8914656" y="5030788"/>
              <a:ext cx="7694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p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7920881" y="4994275"/>
              <a:ext cx="9974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H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auto">
            <a:xfrm flipV="1">
              <a:off x="8206631" y="5003800"/>
              <a:ext cx="63500" cy="115888"/>
            </a:xfrm>
            <a:prstGeom prst="line">
              <a:avLst/>
            </a:prstGeom>
            <a:noFill/>
            <a:ln w="36513">
              <a:solidFill>
                <a:srgbClr val="0096D5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8178056" y="4764088"/>
              <a:ext cx="215900" cy="306387"/>
            </a:xfrm>
            <a:custGeom>
              <a:avLst/>
              <a:gdLst/>
              <a:ahLst/>
              <a:cxnLst>
                <a:cxn ang="0">
                  <a:pos x="24" y="83"/>
                </a:cxn>
                <a:cxn ang="0">
                  <a:pos x="61" y="93"/>
                </a:cxn>
                <a:cxn ang="0">
                  <a:pos x="71" y="0"/>
                </a:cxn>
                <a:cxn ang="0">
                  <a:pos x="0" y="53"/>
                </a:cxn>
                <a:cxn ang="0">
                  <a:pos x="24" y="83"/>
                </a:cxn>
              </a:cxnLst>
              <a:rect l="0" t="0" r="r" b="b"/>
              <a:pathLst>
                <a:path w="71" h="93">
                  <a:moveTo>
                    <a:pt x="24" y="83"/>
                  </a:moveTo>
                  <a:lnTo>
                    <a:pt x="61" y="93"/>
                  </a:lnTo>
                  <a:lnTo>
                    <a:pt x="71" y="0"/>
                  </a:lnTo>
                  <a:lnTo>
                    <a:pt x="0" y="53"/>
                  </a:lnTo>
                  <a:lnTo>
                    <a:pt x="24" y="83"/>
                  </a:lnTo>
                  <a:close/>
                </a:path>
              </a:pathLst>
            </a:custGeom>
            <a:solidFill>
              <a:srgbClr val="0096D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0" name="Oval 31"/>
            <p:cNvSpPr>
              <a:spLocks noChangeArrowheads="1"/>
            </p:cNvSpPr>
            <p:nvPr/>
          </p:nvSpPr>
          <p:spPr bwMode="auto">
            <a:xfrm>
              <a:off x="8393956" y="4622800"/>
              <a:ext cx="103187" cy="144463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7736731" y="5827713"/>
              <a:ext cx="122237" cy="14128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 flipH="1" flipV="1">
              <a:off x="8365381" y="4349750"/>
              <a:ext cx="28575" cy="276225"/>
            </a:xfrm>
            <a:prstGeom prst="line">
              <a:avLst/>
            </a:prstGeom>
            <a:noFill/>
            <a:ln w="7938">
              <a:solidFill>
                <a:srgbClr val="0080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8301881" y="4191000"/>
              <a:ext cx="125412" cy="184150"/>
            </a:xfrm>
            <a:custGeom>
              <a:avLst/>
              <a:gdLst/>
              <a:ahLst/>
              <a:cxnLst>
                <a:cxn ang="0">
                  <a:pos x="21" y="56"/>
                </a:cxn>
                <a:cxn ang="0">
                  <a:pos x="41" y="46"/>
                </a:cxn>
                <a:cxn ang="0">
                  <a:pos x="15" y="0"/>
                </a:cxn>
                <a:cxn ang="0">
                  <a:pos x="0" y="51"/>
                </a:cxn>
                <a:cxn ang="0">
                  <a:pos x="21" y="56"/>
                </a:cxn>
              </a:cxnLst>
              <a:rect l="0" t="0" r="r" b="b"/>
              <a:pathLst>
                <a:path w="41" h="56">
                  <a:moveTo>
                    <a:pt x="21" y="56"/>
                  </a:moveTo>
                  <a:lnTo>
                    <a:pt x="41" y="46"/>
                  </a:lnTo>
                  <a:lnTo>
                    <a:pt x="15" y="0"/>
                  </a:lnTo>
                  <a:lnTo>
                    <a:pt x="0" y="51"/>
                  </a:lnTo>
                  <a:lnTo>
                    <a:pt x="21" y="56"/>
                  </a:lnTo>
                  <a:close/>
                </a:path>
              </a:pathLst>
            </a:custGeom>
            <a:solidFill>
              <a:srgbClr val="00807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 flipV="1">
              <a:off x="8532068" y="4579938"/>
              <a:ext cx="201613" cy="82550"/>
            </a:xfrm>
            <a:prstGeom prst="line">
              <a:avLst/>
            </a:prstGeom>
            <a:noFill/>
            <a:ln w="11113">
              <a:solidFill>
                <a:srgbClr val="0080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5" name="Freeform 36"/>
            <p:cNvSpPr>
              <a:spLocks/>
            </p:cNvSpPr>
            <p:nvPr/>
          </p:nvSpPr>
          <p:spPr bwMode="auto">
            <a:xfrm>
              <a:off x="8716218" y="4510088"/>
              <a:ext cx="152400" cy="138112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14" y="42"/>
                </a:cxn>
                <a:cxn ang="0">
                  <a:pos x="50" y="5"/>
                </a:cxn>
                <a:cxn ang="0">
                  <a:pos x="0" y="0"/>
                </a:cxn>
                <a:cxn ang="0">
                  <a:pos x="1" y="23"/>
                </a:cxn>
              </a:cxnLst>
              <a:rect l="0" t="0" r="r" b="b"/>
              <a:pathLst>
                <a:path w="50" h="42">
                  <a:moveTo>
                    <a:pt x="1" y="23"/>
                  </a:moveTo>
                  <a:lnTo>
                    <a:pt x="14" y="42"/>
                  </a:lnTo>
                  <a:lnTo>
                    <a:pt x="50" y="5"/>
                  </a:lnTo>
                  <a:lnTo>
                    <a:pt x="0" y="0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00807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 flipH="1">
              <a:off x="7484318" y="5929313"/>
              <a:ext cx="242888" cy="111125"/>
            </a:xfrm>
            <a:prstGeom prst="line">
              <a:avLst/>
            </a:prstGeom>
            <a:noFill/>
            <a:ln w="11113">
              <a:solidFill>
                <a:srgbClr val="0080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7" name="Freeform 38"/>
            <p:cNvSpPr>
              <a:spLocks/>
            </p:cNvSpPr>
            <p:nvPr/>
          </p:nvSpPr>
          <p:spPr bwMode="auto">
            <a:xfrm>
              <a:off x="7352556" y="5975350"/>
              <a:ext cx="153987" cy="134938"/>
            </a:xfrm>
            <a:custGeom>
              <a:avLst/>
              <a:gdLst/>
              <a:ahLst/>
              <a:cxnLst>
                <a:cxn ang="0">
                  <a:pos x="48" y="18"/>
                </a:cxn>
                <a:cxn ang="0">
                  <a:pos x="35" y="0"/>
                </a:cxn>
                <a:cxn ang="0">
                  <a:pos x="0" y="39"/>
                </a:cxn>
                <a:cxn ang="0">
                  <a:pos x="51" y="41"/>
                </a:cxn>
                <a:cxn ang="0">
                  <a:pos x="48" y="18"/>
                </a:cxn>
              </a:cxnLst>
              <a:rect l="0" t="0" r="r" b="b"/>
              <a:pathLst>
                <a:path w="51" h="41">
                  <a:moveTo>
                    <a:pt x="48" y="18"/>
                  </a:moveTo>
                  <a:lnTo>
                    <a:pt x="35" y="0"/>
                  </a:lnTo>
                  <a:lnTo>
                    <a:pt x="0" y="39"/>
                  </a:lnTo>
                  <a:lnTo>
                    <a:pt x="51" y="41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00807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7825631" y="6005513"/>
              <a:ext cx="39687" cy="255587"/>
            </a:xfrm>
            <a:prstGeom prst="line">
              <a:avLst/>
            </a:prstGeom>
            <a:noFill/>
            <a:ln w="7938">
              <a:solidFill>
                <a:srgbClr val="00807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9" name="Freeform 40"/>
            <p:cNvSpPr>
              <a:spLocks/>
            </p:cNvSpPr>
            <p:nvPr/>
          </p:nvSpPr>
          <p:spPr bwMode="auto">
            <a:xfrm>
              <a:off x="7806581" y="6235700"/>
              <a:ext cx="120650" cy="18732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2"/>
                </a:cxn>
                <a:cxn ang="0">
                  <a:pos x="28" y="57"/>
                </a:cxn>
                <a:cxn ang="0">
                  <a:pos x="40" y="3"/>
                </a:cxn>
                <a:cxn ang="0">
                  <a:pos x="19" y="0"/>
                </a:cxn>
              </a:cxnLst>
              <a:rect l="0" t="0" r="r" b="b"/>
              <a:pathLst>
                <a:path w="40" h="57">
                  <a:moveTo>
                    <a:pt x="19" y="0"/>
                  </a:moveTo>
                  <a:lnTo>
                    <a:pt x="0" y="12"/>
                  </a:lnTo>
                  <a:lnTo>
                    <a:pt x="28" y="57"/>
                  </a:lnTo>
                  <a:lnTo>
                    <a:pt x="40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8077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8085981" y="4240213"/>
              <a:ext cx="897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µ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1" name="Rectangle 42"/>
            <p:cNvSpPr>
              <a:spLocks noChangeArrowheads="1"/>
            </p:cNvSpPr>
            <p:nvPr/>
          </p:nvSpPr>
          <p:spPr bwMode="auto">
            <a:xfrm>
              <a:off x="8206631" y="4270375"/>
              <a:ext cx="25648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500" b="1">
                  <a:solidFill>
                    <a:srgbClr val="000000"/>
                  </a:solidFill>
                  <a:latin typeface="Times"/>
                  <a:cs typeface="Times"/>
                </a:rPr>
                <a:t>-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auto">
            <a:xfrm>
              <a:off x="8808293" y="4576763"/>
              <a:ext cx="7694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  <a:sym typeface="Symbol" pitchFamily="-107" charset="2"/>
                </a:rPr>
                <a:t>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3" name="Rectangle 45"/>
            <p:cNvSpPr>
              <a:spLocks noChangeArrowheads="1"/>
            </p:cNvSpPr>
            <p:nvPr/>
          </p:nvSpPr>
          <p:spPr bwMode="auto">
            <a:xfrm>
              <a:off x="7431931" y="5724525"/>
              <a:ext cx="8976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µ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7555756" y="5754688"/>
              <a:ext cx="38472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500" b="1">
                  <a:solidFill>
                    <a:srgbClr val="000000"/>
                  </a:solidFill>
                  <a:latin typeface="Times"/>
                  <a:cs typeface="Times"/>
                </a:rPr>
                <a:t>+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7970093" y="6061075"/>
              <a:ext cx="7694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  <a:sym typeface="Symbol" pitchFamily="-107" charset="2"/>
                </a:rPr>
                <a:t></a:t>
              </a:r>
            </a:p>
          </p:txBody>
        </p:sp>
        <p:sp>
          <p:nvSpPr>
            <p:cNvPr id="36" name="Rectangle 49"/>
            <p:cNvSpPr>
              <a:spLocks noChangeArrowheads="1"/>
            </p:cNvSpPr>
            <p:nvPr/>
          </p:nvSpPr>
          <p:spPr bwMode="auto">
            <a:xfrm>
              <a:off x="8105031" y="5567363"/>
              <a:ext cx="1282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W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7" name="Rectangle 50"/>
            <p:cNvSpPr>
              <a:spLocks noChangeArrowheads="1"/>
            </p:cNvSpPr>
            <p:nvPr/>
          </p:nvSpPr>
          <p:spPr bwMode="auto">
            <a:xfrm>
              <a:off x="8154243" y="4757738"/>
              <a:ext cx="12824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1">
                  <a:solidFill>
                    <a:srgbClr val="000000"/>
                  </a:solidFill>
                  <a:latin typeface="Times"/>
                  <a:cs typeface="Times"/>
                </a:rPr>
                <a:t>W</a:t>
              </a:r>
              <a:endParaRPr lang="en-US" sz="2400" b="1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38" name="Rectangle 51"/>
            <p:cNvSpPr>
              <a:spLocks noChangeArrowheads="1"/>
            </p:cNvSpPr>
            <p:nvPr/>
          </p:nvSpPr>
          <p:spPr bwMode="auto">
            <a:xfrm>
              <a:off x="7601793" y="4592638"/>
              <a:ext cx="30163" cy="428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2204293" y="6256338"/>
            <a:ext cx="46587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400" b="1" dirty="0">
                <a:solidFill>
                  <a:schemeClr val="tx1"/>
                </a:solidFill>
                <a:latin typeface="Times"/>
                <a:cs typeface="Times"/>
              </a:rPr>
              <a:t>New </a:t>
            </a:r>
            <a:r>
              <a:rPr lang="it-IT" sz="1400" b="1" dirty="0" err="1">
                <a:solidFill>
                  <a:schemeClr val="tx1"/>
                </a:solidFill>
                <a:latin typeface="Times"/>
                <a:cs typeface="Times"/>
              </a:rPr>
              <a:t>particles</a:t>
            </a:r>
            <a:r>
              <a:rPr lang="it-IT" sz="1400" b="1" dirty="0">
                <a:solidFill>
                  <a:schemeClr val="tx1"/>
                </a:solidFill>
                <a:latin typeface="Times"/>
                <a:cs typeface="Times"/>
              </a:rPr>
              <a:t>: ex. SM Higgs </a:t>
            </a:r>
            <a:r>
              <a:rPr lang="it-IT" sz="1400" b="1" dirty="0" smtClean="0">
                <a:solidFill>
                  <a:schemeClr val="tx1"/>
                </a:solidFill>
                <a:latin typeface="Times"/>
                <a:cs typeface="Times"/>
              </a:rPr>
              <a:t>(</a:t>
            </a:r>
            <a:r>
              <a:rPr lang="it-IT" sz="1400" b="1" dirty="0" smtClean="0">
                <a:latin typeface="Times"/>
                <a:cs typeface="Times"/>
              </a:rPr>
              <a:t>H</a:t>
            </a:r>
            <a:r>
              <a:rPr lang="it-IT" sz="1400" b="1" dirty="0" smtClean="0">
                <a:solidFill>
                  <a:schemeClr val="tx1"/>
                </a:solidFill>
                <a:latin typeface="Times"/>
                <a:cs typeface="Times"/>
              </a:rPr>
              <a:t>-&gt;γγ, 125 </a:t>
            </a:r>
            <a:r>
              <a:rPr lang="it-IT" sz="1400" b="1" dirty="0">
                <a:solidFill>
                  <a:schemeClr val="tx1"/>
                </a:solidFill>
                <a:latin typeface="Times"/>
                <a:cs typeface="Times"/>
              </a:rPr>
              <a:t>GeV):</a:t>
            </a:r>
            <a:r>
              <a:rPr lang="it-IT" sz="1400" b="1" dirty="0" smtClean="0">
                <a:solidFill>
                  <a:schemeClr val="tx1"/>
                </a:solidFill>
                <a:latin typeface="Times"/>
                <a:cs typeface="Times"/>
              </a:rPr>
              <a:t> ≈  </a:t>
            </a:r>
            <a:r>
              <a:rPr lang="it-IT" sz="1400" b="1" dirty="0">
                <a:solidFill>
                  <a:schemeClr val="tx1"/>
                </a:solidFill>
                <a:latin typeface="Times"/>
                <a:cs typeface="Times"/>
              </a:rPr>
              <a:t>10</a:t>
            </a:r>
            <a:r>
              <a:rPr lang="it-IT" sz="1400" b="1" baseline="30000" dirty="0" smtClean="0">
                <a:solidFill>
                  <a:schemeClr val="tx1"/>
                </a:solidFill>
                <a:latin typeface="Times"/>
                <a:cs typeface="Times"/>
              </a:rPr>
              <a:t>-3</a:t>
            </a:r>
            <a:r>
              <a:rPr lang="it-IT" sz="14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it-IT" sz="1400" b="1" dirty="0">
                <a:solidFill>
                  <a:schemeClr val="tx1"/>
                </a:solidFill>
                <a:latin typeface="Times"/>
                <a:cs typeface="Times"/>
              </a:rPr>
              <a:t>Hz)</a:t>
            </a:r>
          </a:p>
        </p:txBody>
      </p:sp>
      <p:grpSp>
        <p:nvGrpSpPr>
          <p:cNvPr id="40" name="Group 54"/>
          <p:cNvGrpSpPr>
            <a:grpSpLocks/>
          </p:cNvGrpSpPr>
          <p:nvPr/>
        </p:nvGrpSpPr>
        <p:grpSpPr bwMode="auto">
          <a:xfrm>
            <a:off x="5404697" y="3200400"/>
            <a:ext cx="1162051" cy="354013"/>
            <a:chOff x="2894" y="1841"/>
            <a:chExt cx="732" cy="223"/>
          </a:xfrm>
        </p:grpSpPr>
        <p:sp>
          <p:nvSpPr>
            <p:cNvPr id="41" name="Text Box 55"/>
            <p:cNvSpPr txBox="1">
              <a:spLocks noChangeArrowheads="1"/>
            </p:cNvSpPr>
            <p:nvPr/>
          </p:nvSpPr>
          <p:spPr bwMode="auto">
            <a:xfrm>
              <a:off x="2894" y="1841"/>
              <a:ext cx="7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400" b="1">
                  <a:solidFill>
                    <a:schemeClr val="tx1"/>
                  </a:solidFill>
                  <a:latin typeface="Times"/>
                  <a:cs typeface="Times"/>
                </a:rPr>
                <a:t>7.5 m (25 ns)</a:t>
              </a:r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>
              <a:off x="3112" y="2064"/>
              <a:ext cx="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2579783" y="609600"/>
            <a:ext cx="3211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Energy</a:t>
            </a:r>
            <a:r>
              <a:rPr lang="fr-FR" b="1" dirty="0">
                <a:latin typeface="Times"/>
                <a:cs typeface="Times"/>
              </a:rPr>
              <a:t>            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√s     =  14 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TeV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2624233" y="914400"/>
            <a:ext cx="35479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err="1">
                <a:latin typeface="Times"/>
                <a:cs typeface="Times"/>
              </a:rPr>
              <a:t>Luminosity</a:t>
            </a:r>
            <a:r>
              <a:rPr lang="fr-FR" b="1" dirty="0">
                <a:latin typeface="Times"/>
                <a:cs typeface="Times"/>
              </a:rPr>
              <a:t>      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L</a:t>
            </a:r>
            <a:r>
              <a:rPr lang="fr-FR" b="1" baseline="-25000" dirty="0">
                <a:solidFill>
                  <a:srgbClr val="FF0000"/>
                </a:solidFill>
                <a:latin typeface="Times"/>
                <a:cs typeface="Times"/>
              </a:rPr>
              <a:t>        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= 10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34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-2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s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-1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45" name="Text Box 59"/>
          <p:cNvSpPr txBox="1">
            <a:spLocks noChangeArrowheads="1"/>
          </p:cNvSpPr>
          <p:nvPr/>
        </p:nvSpPr>
        <p:spPr bwMode="auto">
          <a:xfrm>
            <a:off x="2619471" y="1295400"/>
            <a:ext cx="2883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err="1">
                <a:latin typeface="Times"/>
                <a:cs typeface="Times"/>
              </a:rPr>
              <a:t>Number</a:t>
            </a:r>
            <a:r>
              <a:rPr lang="fr-FR" b="1" dirty="0">
                <a:latin typeface="Times"/>
                <a:cs typeface="Times"/>
              </a:rPr>
              <a:t> of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bunches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 = 2808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4419600" y="1644650"/>
            <a:ext cx="2267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fr-FR" b="1" baseline="30000">
                <a:solidFill>
                  <a:srgbClr val="FF0000"/>
                </a:solidFill>
                <a:latin typeface="Times"/>
                <a:cs typeface="Times"/>
              </a:rPr>
              <a:t>11 </a:t>
            </a:r>
            <a:r>
              <a:rPr lang="fr-FR" b="1">
                <a:latin typeface="Times"/>
                <a:cs typeface="Times"/>
              </a:rPr>
              <a:t>protons/bunch</a:t>
            </a:r>
          </a:p>
        </p:txBody>
      </p:sp>
      <p:sp>
        <p:nvSpPr>
          <p:cNvPr id="47" name="Line 61"/>
          <p:cNvSpPr>
            <a:spLocks noChangeShapeType="1"/>
          </p:cNvSpPr>
          <p:nvPr/>
        </p:nvSpPr>
        <p:spPr bwMode="auto">
          <a:xfrm>
            <a:off x="228600" y="6096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48" name="Text Box 62"/>
          <p:cNvSpPr txBox="1">
            <a:spLocks noChangeArrowheads="1"/>
          </p:cNvSpPr>
          <p:nvPr/>
        </p:nvSpPr>
        <p:spPr bwMode="auto">
          <a:xfrm>
            <a:off x="2656996" y="1981200"/>
            <a:ext cx="3134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 err="1">
                <a:latin typeface="Times"/>
                <a:cs typeface="Times"/>
              </a:rPr>
              <a:t>Stored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energy</a:t>
            </a:r>
            <a:r>
              <a:rPr lang="fr-FR" b="1" dirty="0">
                <a:latin typeface="Times"/>
                <a:cs typeface="Times"/>
              </a:rPr>
              <a:t> ~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350 MJ</a:t>
            </a:r>
            <a:r>
              <a:rPr lang="fr-FR" b="1" dirty="0">
                <a:latin typeface="Times"/>
                <a:cs typeface="Times"/>
              </a:rPr>
              <a:t>/</a:t>
            </a:r>
            <a:r>
              <a:rPr lang="fr-FR" b="1" dirty="0" err="1">
                <a:latin typeface="Times"/>
                <a:cs typeface="Times"/>
              </a:rPr>
              <a:t>beam</a:t>
            </a:r>
            <a:endParaRPr lang="fr-FR" b="1" dirty="0">
              <a:latin typeface="Times"/>
              <a:cs typeface="Times"/>
            </a:endParaRPr>
          </a:p>
        </p:txBody>
      </p:sp>
      <p:grpSp>
        <p:nvGrpSpPr>
          <p:cNvPr id="49" name="Group 63"/>
          <p:cNvGrpSpPr>
            <a:grpSpLocks/>
          </p:cNvGrpSpPr>
          <p:nvPr/>
        </p:nvGrpSpPr>
        <p:grpSpPr bwMode="auto">
          <a:xfrm>
            <a:off x="2791668" y="2743204"/>
            <a:ext cx="1165225" cy="369888"/>
            <a:chOff x="1522" y="1814"/>
            <a:chExt cx="734" cy="233"/>
          </a:xfrm>
        </p:grpSpPr>
        <p:sp>
          <p:nvSpPr>
            <p:cNvPr id="50" name="Rectangle 64"/>
            <p:cNvSpPr>
              <a:spLocks noChangeArrowheads="1"/>
            </p:cNvSpPr>
            <p:nvPr/>
          </p:nvSpPr>
          <p:spPr bwMode="auto">
            <a:xfrm>
              <a:off x="1584" y="1824"/>
              <a:ext cx="67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51" name="Text Box 65"/>
            <p:cNvSpPr txBox="1">
              <a:spLocks noChangeArrowheads="1"/>
            </p:cNvSpPr>
            <p:nvPr/>
          </p:nvSpPr>
          <p:spPr bwMode="auto">
            <a:xfrm>
              <a:off x="1522" y="1814"/>
              <a:ext cx="6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solidFill>
                    <a:schemeClr val="tx2"/>
                  </a:solidFill>
                  <a:latin typeface="Times"/>
                  <a:cs typeface="Times"/>
                </a:rPr>
                <a:t>Detector</a:t>
              </a:r>
            </a:p>
          </p:txBody>
        </p:sp>
      </p:grpSp>
      <p:grpSp>
        <p:nvGrpSpPr>
          <p:cNvPr id="52" name="Group 81"/>
          <p:cNvGrpSpPr>
            <a:grpSpLocks/>
          </p:cNvGrpSpPr>
          <p:nvPr/>
        </p:nvGrpSpPr>
        <p:grpSpPr bwMode="auto">
          <a:xfrm rot="314257">
            <a:off x="5404693" y="3657600"/>
            <a:ext cx="2209800" cy="381000"/>
            <a:chOff x="3216" y="2400"/>
            <a:chExt cx="1392" cy="240"/>
          </a:xfrm>
        </p:grpSpPr>
        <p:sp>
          <p:nvSpPr>
            <p:cNvPr id="53" name="Rectangle 82"/>
            <p:cNvSpPr>
              <a:spLocks noChangeArrowheads="1"/>
            </p:cNvSpPr>
            <p:nvPr/>
          </p:nvSpPr>
          <p:spPr bwMode="auto">
            <a:xfrm>
              <a:off x="3216" y="2400"/>
              <a:ext cx="139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54" name="Oval 83"/>
            <p:cNvSpPr>
              <a:spLocks noChangeArrowheads="1"/>
            </p:cNvSpPr>
            <p:nvPr/>
          </p:nvSpPr>
          <p:spPr bwMode="auto">
            <a:xfrm>
              <a:off x="3360" y="2496"/>
              <a:ext cx="96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55" name="Oval 84"/>
            <p:cNvSpPr>
              <a:spLocks noChangeArrowheads="1"/>
            </p:cNvSpPr>
            <p:nvPr/>
          </p:nvSpPr>
          <p:spPr bwMode="auto">
            <a:xfrm>
              <a:off x="3696" y="2496"/>
              <a:ext cx="96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56" name="Oval 85"/>
            <p:cNvSpPr>
              <a:spLocks noChangeArrowheads="1"/>
            </p:cNvSpPr>
            <p:nvPr/>
          </p:nvSpPr>
          <p:spPr bwMode="auto">
            <a:xfrm>
              <a:off x="4032" y="2496"/>
              <a:ext cx="96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57" name="Oval 86"/>
            <p:cNvSpPr>
              <a:spLocks noChangeArrowheads="1"/>
            </p:cNvSpPr>
            <p:nvPr/>
          </p:nvSpPr>
          <p:spPr bwMode="auto">
            <a:xfrm>
              <a:off x="4368" y="2496"/>
              <a:ext cx="96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grpSp>
        <p:nvGrpSpPr>
          <p:cNvPr id="58" name="Group 87"/>
          <p:cNvGrpSpPr>
            <a:grpSpLocks/>
          </p:cNvGrpSpPr>
          <p:nvPr/>
        </p:nvGrpSpPr>
        <p:grpSpPr bwMode="auto">
          <a:xfrm rot="505355">
            <a:off x="4337893" y="4191000"/>
            <a:ext cx="2209800" cy="381000"/>
            <a:chOff x="3312" y="3360"/>
            <a:chExt cx="1392" cy="240"/>
          </a:xfrm>
        </p:grpSpPr>
        <p:sp>
          <p:nvSpPr>
            <p:cNvPr id="59" name="Rectangle 88"/>
            <p:cNvSpPr>
              <a:spLocks noChangeArrowheads="1"/>
            </p:cNvSpPr>
            <p:nvPr/>
          </p:nvSpPr>
          <p:spPr bwMode="auto">
            <a:xfrm>
              <a:off x="3312" y="3360"/>
              <a:ext cx="139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60" name="Oval 89"/>
            <p:cNvSpPr>
              <a:spLocks noChangeArrowheads="1"/>
            </p:cNvSpPr>
            <p:nvPr/>
          </p:nvSpPr>
          <p:spPr bwMode="auto">
            <a:xfrm>
              <a:off x="3456" y="3456"/>
              <a:ext cx="96" cy="4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61" name="Oval 90"/>
            <p:cNvSpPr>
              <a:spLocks noChangeArrowheads="1"/>
            </p:cNvSpPr>
            <p:nvPr/>
          </p:nvSpPr>
          <p:spPr bwMode="auto">
            <a:xfrm>
              <a:off x="3792" y="3456"/>
              <a:ext cx="96" cy="4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62" name="Oval 91"/>
            <p:cNvSpPr>
              <a:spLocks noChangeArrowheads="1"/>
            </p:cNvSpPr>
            <p:nvPr/>
          </p:nvSpPr>
          <p:spPr bwMode="auto">
            <a:xfrm>
              <a:off x="4128" y="3456"/>
              <a:ext cx="96" cy="4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63" name="Oval 92"/>
            <p:cNvSpPr>
              <a:spLocks noChangeArrowheads="1"/>
            </p:cNvSpPr>
            <p:nvPr/>
          </p:nvSpPr>
          <p:spPr bwMode="auto">
            <a:xfrm>
              <a:off x="4464" y="3456"/>
              <a:ext cx="96" cy="4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64" name="Text Box 93"/>
          <p:cNvSpPr txBox="1">
            <a:spLocks noChangeArrowheads="1"/>
          </p:cNvSpPr>
          <p:nvPr/>
        </p:nvSpPr>
        <p:spPr bwMode="auto">
          <a:xfrm>
            <a:off x="6912818" y="3352800"/>
            <a:ext cx="1713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Times"/>
                <a:cs typeface="Times"/>
              </a:rPr>
              <a:t>proton bunches</a:t>
            </a:r>
          </a:p>
        </p:txBody>
      </p:sp>
      <p:sp>
        <p:nvSpPr>
          <p:cNvPr id="65" name="Rectangle 94"/>
          <p:cNvSpPr>
            <a:spLocks noChangeArrowheads="1"/>
          </p:cNvSpPr>
          <p:nvPr/>
        </p:nvSpPr>
        <p:spPr bwMode="auto">
          <a:xfrm>
            <a:off x="2579783" y="609600"/>
            <a:ext cx="4116036" cy="175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6" name="Line 95"/>
          <p:cNvSpPr>
            <a:spLocks noChangeShapeType="1"/>
          </p:cNvSpPr>
          <p:nvPr/>
        </p:nvSpPr>
        <p:spPr bwMode="auto">
          <a:xfrm flipH="1">
            <a:off x="7462093" y="3657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7" name="Text Box 96"/>
          <p:cNvSpPr txBox="1">
            <a:spLocks noChangeArrowheads="1"/>
          </p:cNvSpPr>
          <p:nvPr/>
        </p:nvSpPr>
        <p:spPr bwMode="auto">
          <a:xfrm>
            <a:off x="7010400" y="1109662"/>
            <a:ext cx="208847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 dirty="0">
                <a:solidFill>
                  <a:srgbClr val="008000"/>
                </a:solidFill>
                <a:latin typeface="Times"/>
                <a:cs typeface="Times"/>
              </a:rPr>
              <a:t>factor ≈ 100 </a:t>
            </a:r>
            <a:r>
              <a:rPr lang="fr-FR" sz="1800" b="1" dirty="0" err="1">
                <a:solidFill>
                  <a:srgbClr val="008000"/>
                </a:solidFill>
                <a:latin typeface="Times"/>
                <a:cs typeface="Times"/>
              </a:rPr>
              <a:t>w.r.t</a:t>
            </a:r>
            <a:r>
              <a:rPr lang="fr-FR" sz="1800" b="1" dirty="0">
                <a:solidFill>
                  <a:srgbClr val="008000"/>
                </a:solidFill>
                <a:latin typeface="Times"/>
                <a:cs typeface="Times"/>
              </a:rPr>
              <a:t>.</a:t>
            </a:r>
          </a:p>
          <a:p>
            <a:r>
              <a:rPr lang="fr-FR" sz="1800" b="1" dirty="0" err="1">
                <a:solidFill>
                  <a:srgbClr val="008000"/>
                </a:solidFill>
                <a:latin typeface="Times"/>
                <a:cs typeface="Times"/>
              </a:rPr>
              <a:t>previous</a:t>
            </a:r>
            <a:r>
              <a:rPr lang="fr-FR" sz="1800" b="1" dirty="0">
                <a:solidFill>
                  <a:srgbClr val="008000"/>
                </a:solidFill>
                <a:latin typeface="Times"/>
                <a:cs typeface="Times"/>
              </a:rPr>
              <a:t> machines </a:t>
            </a:r>
            <a:endParaRPr lang="fr-FR" sz="1800" b="1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endParaRPr lang="fr-FR" sz="1800" b="1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endParaRPr lang="fr-FR" sz="1800" b="1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fr-FR" sz="1800" b="1" dirty="0">
                <a:solidFill>
                  <a:srgbClr val="008000"/>
                </a:solidFill>
                <a:latin typeface="Times"/>
                <a:cs typeface="Times"/>
              </a:rPr>
              <a:t>   !   200 MJ to </a:t>
            </a:r>
            <a:r>
              <a:rPr lang="fr-FR" sz="1800" b="1" dirty="0" err="1">
                <a:solidFill>
                  <a:srgbClr val="008000"/>
                </a:solidFill>
                <a:latin typeface="Times"/>
                <a:cs typeface="Times"/>
              </a:rPr>
              <a:t>melt</a:t>
            </a:r>
            <a:endParaRPr lang="fr-FR" sz="1800" b="1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fr-FR" sz="1800" b="1" dirty="0">
                <a:solidFill>
                  <a:srgbClr val="008000"/>
                </a:solidFill>
                <a:latin typeface="Times"/>
                <a:cs typeface="Times"/>
              </a:rPr>
              <a:t>    1 ton of </a:t>
            </a:r>
            <a:r>
              <a:rPr lang="fr-FR" sz="1800" b="1" dirty="0" err="1">
                <a:solidFill>
                  <a:srgbClr val="008000"/>
                </a:solidFill>
                <a:latin typeface="Times"/>
                <a:cs typeface="Times"/>
              </a:rPr>
              <a:t>copper</a:t>
            </a:r>
            <a:endParaRPr lang="fr-FR" sz="18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68" name="Line 97"/>
          <p:cNvSpPr>
            <a:spLocks noChangeShapeType="1"/>
          </p:cNvSpPr>
          <p:nvPr/>
        </p:nvSpPr>
        <p:spPr bwMode="auto">
          <a:xfrm flipH="1">
            <a:off x="5863776" y="1981200"/>
            <a:ext cx="1222824" cy="228600"/>
          </a:xfrm>
          <a:prstGeom prst="line">
            <a:avLst/>
          </a:prstGeom>
          <a:noFill/>
          <a:ln w="19050">
            <a:solidFill>
              <a:srgbClr val="00804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9" name="Rectangle 98"/>
          <p:cNvSpPr>
            <a:spLocks noChangeArrowheads="1"/>
          </p:cNvSpPr>
          <p:nvPr/>
        </p:nvSpPr>
        <p:spPr bwMode="auto">
          <a:xfrm>
            <a:off x="7086600" y="1065212"/>
            <a:ext cx="1905000" cy="1798777"/>
          </a:xfrm>
          <a:prstGeom prst="rect">
            <a:avLst/>
          </a:prstGeom>
          <a:noFill/>
          <a:ln w="25400">
            <a:solidFill>
              <a:srgbClr val="00804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70" name="AutoShape 100"/>
          <p:cNvSpPr>
            <a:spLocks noChangeArrowheads="1"/>
          </p:cNvSpPr>
          <p:nvPr/>
        </p:nvSpPr>
        <p:spPr bwMode="auto">
          <a:xfrm rot="10782459">
            <a:off x="7087570" y="2210770"/>
            <a:ext cx="381000" cy="381000"/>
          </a:xfrm>
          <a:prstGeom prst="triangle">
            <a:avLst>
              <a:gd name="adj" fmla="val 46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71" name="Text Box 101"/>
          <p:cNvSpPr txBox="1">
            <a:spLocks noChangeArrowheads="1"/>
          </p:cNvSpPr>
          <p:nvPr/>
        </p:nvSpPr>
        <p:spPr bwMode="auto">
          <a:xfrm>
            <a:off x="3271093" y="5486400"/>
            <a:ext cx="23519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400" b="1">
                <a:solidFill>
                  <a:schemeClr val="tx1"/>
                </a:solidFill>
                <a:latin typeface="Times"/>
                <a:cs typeface="Times"/>
              </a:rPr>
              <a:t>Proton interactions ~ 10</a:t>
            </a:r>
            <a:r>
              <a:rPr lang="it-IT" sz="1400" b="1" baseline="30000">
                <a:solidFill>
                  <a:schemeClr val="tx1"/>
                </a:solidFill>
                <a:latin typeface="Times"/>
                <a:cs typeface="Times"/>
              </a:rPr>
              <a:t>9</a:t>
            </a:r>
            <a:r>
              <a:rPr lang="it-IT" sz="1400" b="1">
                <a:solidFill>
                  <a:schemeClr val="tx1"/>
                </a:solidFill>
                <a:latin typeface="Times"/>
                <a:cs typeface="Times"/>
              </a:rPr>
              <a:t> Hz</a:t>
            </a:r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133238" y="2590800"/>
            <a:ext cx="22289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B = number of bunches</a:t>
            </a:r>
            <a:endParaRPr lang="fr-FR" sz="1600" dirty="0" smtClean="0"/>
          </a:p>
          <a:p>
            <a:r>
              <a:rPr lang="fr-FR" sz="1600" dirty="0" err="1" smtClean="0"/>
              <a:t>N</a:t>
            </a:r>
            <a:r>
              <a:rPr lang="fr-FR" sz="1600" baseline="-25000" dirty="0" err="1" smtClean="0"/>
              <a:t>p</a:t>
            </a:r>
            <a:r>
              <a:rPr lang="fr-FR" sz="1600" baseline="-25000" dirty="0" smtClean="0"/>
              <a:t>  </a:t>
            </a:r>
            <a:r>
              <a:rPr lang="en-GB" sz="1600" dirty="0" smtClean="0">
                <a:solidFill>
                  <a:schemeClr val="tx2"/>
                </a:solidFill>
              </a:rPr>
              <a:t>= number of </a:t>
            </a:r>
            <a:r>
              <a:rPr lang="en-GB" sz="1600" dirty="0" err="1" smtClean="0">
                <a:solidFill>
                  <a:schemeClr val="tx2"/>
                </a:solidFill>
              </a:rPr>
              <a:t>p</a:t>
            </a:r>
            <a:r>
              <a:rPr lang="en-GB" sz="1600" dirty="0" smtClean="0">
                <a:solidFill>
                  <a:schemeClr val="tx2"/>
                </a:solidFill>
              </a:rPr>
              <a:t>/bunch</a:t>
            </a:r>
            <a:r>
              <a:rPr lang="fr-FR" sz="1600" baseline="-25000" dirty="0" smtClean="0"/>
              <a:t> </a:t>
            </a:r>
            <a:endParaRPr lang="en-GB" sz="1600" baseline="-25000" dirty="0" smtClean="0"/>
          </a:p>
          <a:p>
            <a:r>
              <a:rPr lang="en-GB" sz="1600" dirty="0" err="1" smtClean="0">
                <a:solidFill>
                  <a:schemeClr val="tx2"/>
                </a:solidFill>
              </a:rPr>
              <a:t>f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>
                <a:solidFill>
                  <a:schemeClr val="tx2"/>
                </a:solidFill>
              </a:rPr>
              <a:t>= revolution </a:t>
            </a:r>
            <a:r>
              <a:rPr lang="en-GB" sz="1600" dirty="0" smtClean="0">
                <a:solidFill>
                  <a:schemeClr val="tx2"/>
                </a:solidFill>
              </a:rPr>
              <a:t>frequency</a:t>
            </a:r>
          </a:p>
          <a:p>
            <a:r>
              <a:rPr lang="fr-FR" sz="1600" dirty="0" err="1" smtClean="0"/>
              <a:t>A</a:t>
            </a:r>
            <a:r>
              <a:rPr lang="fr-FR" sz="1600" baseline="-25000" dirty="0" err="1" smtClean="0"/>
              <a:t>xy</a:t>
            </a:r>
            <a:r>
              <a:rPr lang="fr-FR" sz="1600" dirty="0" smtClean="0"/>
              <a:t>= area in the plane </a:t>
            </a:r>
          </a:p>
          <a:p>
            <a:r>
              <a:rPr lang="en-US" sz="1600" dirty="0" err="1" smtClean="0"/>
              <a:t>t</a:t>
            </a:r>
            <a:r>
              <a:rPr lang="fr-FR" sz="1600" dirty="0" err="1" smtClean="0"/>
              <a:t>ransverse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beams</a:t>
            </a:r>
            <a:r>
              <a:rPr lang="en-GB" sz="1600" dirty="0" smtClean="0">
                <a:solidFill>
                  <a:schemeClr val="tx2"/>
                </a:solidFill>
              </a:rPr>
              <a:t>   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36" y="1447800"/>
            <a:ext cx="2133600" cy="108047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761888" y="1654314"/>
            <a:ext cx="3048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"/>
                <a:cs typeface="Times"/>
              </a:rPr>
              <a:t>B</a:t>
            </a:r>
            <a:endParaRPr lang="en-US" sz="2000" b="1" i="1" dirty="0">
              <a:latin typeface="Times"/>
              <a:cs typeface="Times"/>
            </a:endParaRPr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-6652" y="4230469"/>
            <a:ext cx="28260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The rate of events</a:t>
            </a:r>
            <a:r>
              <a:rPr lang="en-GB" dirty="0" smtClean="0"/>
              <a:t> is : </a:t>
            </a:r>
          </a:p>
          <a:p>
            <a:r>
              <a:rPr lang="en-GB" dirty="0" smtClean="0"/>
              <a:t> </a:t>
            </a:r>
            <a:r>
              <a:rPr lang="en-GB" dirty="0" err="1">
                <a:solidFill>
                  <a:srgbClr val="FF0000"/>
                </a:solidFill>
              </a:rPr>
              <a:t>R(Hz</a:t>
            </a:r>
            <a:r>
              <a:rPr lang="en-GB" dirty="0">
                <a:solidFill>
                  <a:srgbClr val="FF0000"/>
                </a:solidFill>
              </a:rPr>
              <a:t>) = L (cm</a:t>
            </a:r>
            <a:r>
              <a:rPr lang="en-GB" baseline="30000" dirty="0">
                <a:solidFill>
                  <a:srgbClr val="FF0000"/>
                </a:solidFill>
              </a:rPr>
              <a:t>-2</a:t>
            </a:r>
            <a:r>
              <a:rPr lang="en-GB" dirty="0">
                <a:solidFill>
                  <a:srgbClr val="FF0000"/>
                </a:solidFill>
              </a:rPr>
              <a:t> s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  <a:r>
              <a:rPr lang="en-GB" dirty="0">
                <a:solidFill>
                  <a:srgbClr val="FF0000"/>
                </a:solidFill>
              </a:rPr>
              <a:t>) * </a:t>
            </a:r>
            <a:r>
              <a:rPr lang="en-GB" dirty="0">
                <a:solidFill>
                  <a:srgbClr val="FF0000"/>
                </a:solidFill>
                <a:sym typeface="Symbol" pitchFamily="-107" charset="2"/>
              </a:rPr>
              <a:t>(</a:t>
            </a:r>
            <a:r>
              <a:rPr lang="en-GB" dirty="0">
                <a:solidFill>
                  <a:srgbClr val="FF0000"/>
                </a:solidFill>
              </a:rPr>
              <a:t>cm</a:t>
            </a:r>
            <a:r>
              <a:rPr lang="en-GB" baseline="30000" dirty="0">
                <a:solidFill>
                  <a:srgbClr val="FF0000"/>
                </a:solidFill>
              </a:rPr>
              <a:t>-2</a:t>
            </a:r>
            <a:r>
              <a:rPr lang="en-GB" dirty="0">
                <a:solidFill>
                  <a:srgbClr val="FF0000"/>
                </a:solidFill>
              </a:rPr>
              <a:t>)</a:t>
            </a:r>
            <a:r>
              <a:rPr lang="en-GB" dirty="0"/>
              <a:t> </a:t>
            </a:r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195810"/>
            <a:ext cx="4191000" cy="343359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4940" y="-4465"/>
            <a:ext cx="5973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LHC: Present Parameters and Performance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9600"/>
            <a:ext cx="348236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latin typeface="Times"/>
                <a:cs typeface="Times"/>
              </a:rPr>
              <a:t>Energy</a:t>
            </a:r>
            <a:r>
              <a:rPr lang="fr-FR" sz="2000" b="1" dirty="0" smtClean="0">
                <a:latin typeface="Times"/>
                <a:cs typeface="Times"/>
              </a:rPr>
              <a:t>             </a:t>
            </a:r>
            <a:r>
              <a:rPr lang="fr-FR" sz="2000" b="1" dirty="0" smtClean="0">
                <a:solidFill>
                  <a:srgbClr val="FF0000"/>
                </a:solidFill>
                <a:latin typeface="Times"/>
                <a:cs typeface="Times"/>
              </a:rPr>
              <a:t>√s      =  8  </a:t>
            </a:r>
            <a:r>
              <a:rPr lang="fr-FR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TeV</a:t>
            </a:r>
            <a:endParaRPr lang="fr-FR" sz="20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err="1" smtClean="0">
                <a:latin typeface="Times"/>
                <a:cs typeface="Times"/>
              </a:rPr>
              <a:t>Number</a:t>
            </a:r>
            <a:r>
              <a:rPr lang="fr-FR" b="1" dirty="0" smtClean="0">
                <a:latin typeface="Times"/>
                <a:cs typeface="Times"/>
              </a:rPr>
              <a:t> of </a:t>
            </a:r>
            <a:r>
              <a:rPr lang="en-US" b="1" dirty="0" smtClean="0">
                <a:latin typeface="Times"/>
                <a:cs typeface="Times"/>
              </a:rPr>
              <a:t>c</a:t>
            </a:r>
            <a:r>
              <a:rPr lang="fr-FR" b="1" dirty="0" err="1" smtClean="0">
                <a:latin typeface="Times"/>
                <a:cs typeface="Times"/>
              </a:rPr>
              <a:t>olliding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bunches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latin typeface="Times"/>
                <a:cs typeface="Times"/>
              </a:rPr>
              <a:t>in ATLAS  et CMS     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= 1368</a:t>
            </a:r>
          </a:p>
          <a:p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err="1" smtClean="0">
                <a:solidFill>
                  <a:srgbClr val="00003E"/>
                </a:solidFill>
                <a:latin typeface="Times"/>
                <a:cs typeface="Times"/>
              </a:rPr>
              <a:t>Bunch</a:t>
            </a:r>
            <a:r>
              <a:rPr lang="fr-FR" b="1" dirty="0" smtClean="0">
                <a:solidFill>
                  <a:srgbClr val="00003E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3E"/>
                </a:solidFill>
                <a:latin typeface="Times"/>
                <a:cs typeface="Times"/>
              </a:rPr>
              <a:t>crossing</a:t>
            </a:r>
            <a:r>
              <a:rPr lang="fr-FR" b="1" dirty="0" smtClean="0">
                <a:solidFill>
                  <a:srgbClr val="00003E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3E"/>
                </a:solidFill>
                <a:latin typeface="Times"/>
                <a:cs typeface="Times"/>
              </a:rPr>
              <a:t>frequency</a:t>
            </a:r>
            <a:r>
              <a:rPr lang="fr-FR" b="1" dirty="0" smtClean="0">
                <a:solidFill>
                  <a:srgbClr val="00003E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= 50 ns</a:t>
            </a:r>
          </a:p>
          <a:p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err="1" smtClean="0">
                <a:latin typeface="Times"/>
                <a:cs typeface="Times"/>
              </a:rPr>
              <a:t>Stored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energy</a:t>
            </a:r>
            <a:r>
              <a:rPr lang="fr-FR" b="1" dirty="0" smtClean="0">
                <a:latin typeface="Times"/>
                <a:cs typeface="Times"/>
              </a:rPr>
              <a:t> ~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100 MJ</a:t>
            </a:r>
            <a:r>
              <a:rPr lang="fr-FR" b="1" dirty="0" smtClean="0">
                <a:latin typeface="Times"/>
                <a:cs typeface="Times"/>
              </a:rPr>
              <a:t>/</a:t>
            </a:r>
            <a:r>
              <a:rPr lang="fr-FR" b="1" dirty="0" err="1" smtClean="0">
                <a:latin typeface="Times"/>
                <a:cs typeface="Times"/>
              </a:rPr>
              <a:t>beam</a:t>
            </a:r>
            <a:endParaRPr lang="fr-FR" b="1" dirty="0" smtClean="0">
              <a:latin typeface="Times"/>
              <a:cs typeface="Time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200"/>
            <a:ext cx="5609008" cy="2734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230868"/>
            <a:ext cx="18646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"/>
                <a:cs typeface="Times"/>
              </a:rPr>
              <a:t>Peak Luminosity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733800" y="1141412"/>
            <a:ext cx="5408612" cy="158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08096" y="4595336"/>
            <a:ext cx="800219" cy="73866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2011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5.6 fb</a:t>
            </a:r>
            <a:r>
              <a:rPr lang="en-US" sz="1400" b="1" baseline="30000" dirty="0" smtClean="0">
                <a:solidFill>
                  <a:schemeClr val="bg1"/>
                </a:solidFill>
              </a:rPr>
              <a:t>-1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@ 7 </a:t>
            </a:r>
            <a:r>
              <a:rPr lang="en-US" sz="1400" b="1" dirty="0" err="1" smtClean="0">
                <a:solidFill>
                  <a:schemeClr val="bg1"/>
                </a:solidFill>
              </a:rPr>
              <a:t>TeV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8337" y="5585936"/>
            <a:ext cx="795159" cy="73866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2010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0.05 fb</a:t>
            </a:r>
            <a:r>
              <a:rPr lang="en-US" sz="1400" b="1" baseline="30000" dirty="0" smtClean="0">
                <a:solidFill>
                  <a:schemeClr val="bg1"/>
                </a:solidFill>
              </a:rPr>
              <a:t>-1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@ 7 </a:t>
            </a:r>
            <a:r>
              <a:rPr lang="en-US" sz="1400" b="1" dirty="0" err="1" smtClean="0">
                <a:solidFill>
                  <a:schemeClr val="bg1"/>
                </a:solidFill>
              </a:rPr>
              <a:t>TeV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22077" y="4366736"/>
            <a:ext cx="800219" cy="73866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2012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14.8 fb</a:t>
            </a:r>
            <a:r>
              <a:rPr lang="en-US" sz="1400" b="1" baseline="30000" dirty="0" smtClean="0">
                <a:solidFill>
                  <a:schemeClr val="bg1"/>
                </a:solidFill>
              </a:rPr>
              <a:t>-1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@ 8 </a:t>
            </a:r>
            <a:r>
              <a:rPr lang="en-US" sz="1400" b="1" dirty="0" err="1" smtClean="0">
                <a:solidFill>
                  <a:schemeClr val="bg1"/>
                </a:solidFill>
              </a:rPr>
              <a:t>TeV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3440668"/>
            <a:ext cx="24160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"/>
                <a:cs typeface="Times"/>
              </a:rPr>
              <a:t>Integrated Luminosity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88845" y="-76200"/>
            <a:ext cx="5838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General Purpose Detectors (GPD) @ LHC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rcRect t="6109"/>
          <a:stretch>
            <a:fillRect/>
          </a:stretch>
        </p:blipFill>
        <p:spPr>
          <a:xfrm>
            <a:off x="4225357" y="477273"/>
            <a:ext cx="4842443" cy="2494527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257800" y="304800"/>
            <a:ext cx="584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MDT</a:t>
            </a:r>
            <a:endParaRPr lang="en-US" sz="1600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152400" y="3352800"/>
            <a:ext cx="3949700" cy="2493166"/>
            <a:chOff x="152400" y="3352800"/>
            <a:chExt cx="3949700" cy="249316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352800"/>
              <a:ext cx="3644900" cy="249316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152400" y="4931566"/>
              <a:ext cx="2098388" cy="73866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Times"/>
                  <a:cs typeface="Times"/>
                </a:rPr>
                <a:t>CMS</a:t>
              </a:r>
            </a:p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 ~ 20 </a:t>
              </a:r>
              <a:r>
                <a:rPr lang="en-US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</a:t>
              </a:r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, R ~ 7.5 </a:t>
              </a:r>
              <a:r>
                <a:rPr lang="en-US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</a:t>
              </a:r>
              <a:endParaRPr lang="en-US" b="1" dirty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4357" y="381000"/>
            <a:ext cx="4191001" cy="3124200"/>
            <a:chOff x="34357" y="381000"/>
            <a:chExt cx="4191001" cy="3124200"/>
          </a:xfrm>
        </p:grpSpPr>
        <p:pic>
          <p:nvPicPr>
            <p:cNvPr id="78" name="Picture 4" descr="FullDetecto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57" y="381000"/>
              <a:ext cx="4191000" cy="2706687"/>
            </a:xfrm>
            <a:prstGeom prst="rect">
              <a:avLst/>
            </a:prstGeom>
            <a:noFill/>
          </p:spPr>
        </p:pic>
        <p:sp>
          <p:nvSpPr>
            <p:cNvPr id="81" name="Rectangle 80"/>
            <p:cNvSpPr/>
            <p:nvPr/>
          </p:nvSpPr>
          <p:spPr>
            <a:xfrm>
              <a:off x="2452360" y="2590800"/>
              <a:ext cx="1772998" cy="55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19400" y="2489537"/>
              <a:ext cx="1188246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Times"/>
                  <a:cs typeface="Times"/>
                </a:rPr>
                <a:t>ATLAS</a:t>
              </a:r>
            </a:p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L ~ 40  </a:t>
              </a:r>
              <a:r>
                <a:rPr lang="en-US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</a:t>
              </a:r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en-US" b="1" dirty="0" smtClean="0">
                  <a:solidFill>
                    <a:srgbClr val="0000FF"/>
                  </a:solidFill>
                  <a:latin typeface="Times"/>
                  <a:cs typeface="Times"/>
                </a:rPr>
                <a:t>R ~ 10 </a:t>
              </a:r>
              <a:r>
                <a:rPr lang="en-US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</a:t>
              </a:r>
              <a:endParaRPr lang="en-US" b="1" dirty="0" smtClean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243421" y="2527756"/>
            <a:ext cx="67197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"/>
                <a:cs typeface="Times"/>
              </a:rPr>
              <a:t>TRACKER</a:t>
            </a:r>
            <a:endParaRPr lang="en-US" sz="800" dirty="0">
              <a:latin typeface="Times"/>
              <a:cs typeface="Time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95821" y="2299156"/>
            <a:ext cx="45397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"/>
                <a:cs typeface="Times"/>
              </a:rPr>
              <a:t>ECAL</a:t>
            </a:r>
            <a:endParaRPr lang="en-US" sz="800" dirty="0">
              <a:latin typeface="Times"/>
              <a:cs typeface="Time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382000" y="2057400"/>
            <a:ext cx="46679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"/>
                <a:cs typeface="Times"/>
              </a:rPr>
              <a:t>HCAL</a:t>
            </a:r>
            <a:endParaRPr lang="en-US" sz="800" dirty="0">
              <a:latin typeface="Times"/>
              <a:cs typeface="Time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181600" y="685800"/>
            <a:ext cx="710133" cy="324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/>
          <p:nvPr/>
        </p:nvCxnSpPr>
        <p:spPr>
          <a:xfrm>
            <a:off x="5891733" y="477273"/>
            <a:ext cx="1956867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901134" y="457200"/>
            <a:ext cx="300864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8077200" y="2299156"/>
            <a:ext cx="152400" cy="291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8153399" y="2299156"/>
            <a:ext cx="24242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7848600" y="2057400"/>
            <a:ext cx="54722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7848600" y="2286000"/>
            <a:ext cx="152400" cy="291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8581744" y="381000"/>
            <a:ext cx="6030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12m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800600" y="2743200"/>
            <a:ext cx="6030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20m</a:t>
            </a:r>
            <a:endParaRPr lang="en-US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4660439" y="3124200"/>
            <a:ext cx="4459082" cy="3194566"/>
            <a:chOff x="4267200" y="3048000"/>
            <a:chExt cx="4459082" cy="31945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850" y="3124200"/>
              <a:ext cx="3917950" cy="291676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5029200" y="5486400"/>
              <a:ext cx="723312" cy="230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Times"/>
                  <a:cs typeface="Times"/>
                </a:rPr>
                <a:t>TRACKER</a:t>
              </a:r>
              <a:endParaRPr lang="en-US" sz="900" dirty="0">
                <a:latin typeface="Times"/>
                <a:cs typeface="Time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267200" y="3048000"/>
              <a:ext cx="48605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8m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064961" y="5873234"/>
              <a:ext cx="66132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1.2m</a:t>
              </a:r>
              <a:endParaRPr lang="en-US" dirty="0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rot="5400000" flipH="1" flipV="1">
              <a:off x="8431577" y="5869633"/>
              <a:ext cx="30033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4724400" y="3200400"/>
              <a:ext cx="49155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246440" y="5858470"/>
            <a:ext cx="8327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Tracking</a:t>
            </a:r>
            <a:r>
              <a:rPr lang="en-US" dirty="0" smtClean="0"/>
              <a:t> up to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~ 2.5</a:t>
            </a:r>
            <a:r>
              <a:rPr lang="en-US" dirty="0" smtClean="0"/>
              <a:t>, Calorimeter up to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~ 4.9</a:t>
            </a:r>
            <a:r>
              <a:rPr lang="en-US" dirty="0" smtClean="0"/>
              <a:t>, </a:t>
            </a:r>
            <a:r>
              <a:rPr lang="en-US" dirty="0" err="1" smtClean="0"/>
              <a:t>Muons</a:t>
            </a:r>
            <a:r>
              <a:rPr lang="en-US" dirty="0" smtClean="0"/>
              <a:t> id up to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~ 2.5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EM calorimeters: </a:t>
            </a:r>
            <a:r>
              <a:rPr lang="en-US" dirty="0" err="1" smtClean="0"/>
              <a:t>LAr/Pb</a:t>
            </a:r>
            <a:r>
              <a:rPr lang="en-US" dirty="0" smtClean="0"/>
              <a:t> ATLAS, crystal CMS. </a:t>
            </a:r>
            <a:r>
              <a:rPr lang="en-US" dirty="0" err="1" smtClean="0"/>
              <a:t>Muon</a:t>
            </a:r>
            <a:r>
              <a:rPr lang="en-US" dirty="0" smtClean="0"/>
              <a:t> Spectrometer: Air ATLAS, Fe CMS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B field: </a:t>
            </a:r>
            <a:r>
              <a:rPr lang="en-US" dirty="0" smtClean="0"/>
              <a:t>solenoid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2 T</a:t>
            </a:r>
            <a:r>
              <a:rPr lang="en-US" dirty="0" smtClean="0"/>
              <a:t> ATLAS,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4 T </a:t>
            </a:r>
            <a:r>
              <a:rPr lang="en-US" dirty="0" smtClean="0"/>
              <a:t>CMS), </a:t>
            </a:r>
            <a:r>
              <a:rPr lang="en-US" dirty="0" err="1" smtClean="0"/>
              <a:t>toroid</a:t>
            </a:r>
            <a:r>
              <a:rPr lang="en-US" dirty="0" smtClean="0"/>
              <a:t> (ATLAS)  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653733" y="2817812"/>
            <a:ext cx="2185467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510733" y="5865812"/>
            <a:ext cx="2185467" cy="1588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67067" y="2819400"/>
            <a:ext cx="298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02496" y="5619690"/>
            <a:ext cx="298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CBA91CD-8BA7-D147-84B3-F957131DA9E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t="1315"/>
          <a:stretch>
            <a:fillRect/>
          </a:stretch>
        </p:blipFill>
        <p:spPr bwMode="auto">
          <a:xfrm>
            <a:off x="0" y="1066800"/>
            <a:ext cx="38687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3106737" y="914400"/>
            <a:ext cx="17463" cy="5105400"/>
          </a:xfrm>
          <a:prstGeom prst="line">
            <a:avLst/>
          </a:prstGeom>
          <a:noFill/>
          <a:ln w="25400">
            <a:solidFill>
              <a:srgbClr val="993366"/>
            </a:solidFill>
            <a:prstDash val="dash"/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182938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182938" y="3200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182938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168650" y="129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b="1">
              <a:latin typeface="Times"/>
              <a:cs typeface="Times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16865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b="1">
              <a:latin typeface="Times"/>
              <a:cs typeface="Time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016250" y="4419600"/>
            <a:ext cx="304800" cy="12192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5400000">
            <a:off x="2574664" y="4837212"/>
            <a:ext cx="1175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 i="1">
                <a:solidFill>
                  <a:schemeClr val="tx2"/>
                </a:solidFill>
                <a:latin typeface="Times"/>
                <a:cs typeface="Times"/>
              </a:rPr>
              <a:t>new territory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876299" y="76200"/>
            <a:ext cx="3829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pp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Cross sections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and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Rates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-17463" y="609600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669052" y="1447800"/>
            <a:ext cx="41344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Minimum Bias           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MB</a:t>
            </a:r>
            <a:r>
              <a:rPr lang="en-GB" b="1" baseline="30000" dirty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14TeV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 70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mb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669052" y="1905000"/>
            <a:ext cx="4288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Jets                                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Jets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7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b-</a:t>
            </a:r>
            <a:r>
              <a:rPr lang="en-GB" b="1" dirty="0" err="1">
                <a:latin typeface="Times"/>
                <a:cs typeface="Times"/>
              </a:rPr>
              <a:t>mb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646827" y="2438400"/>
            <a:ext cx="4249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W and Z                      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W-&gt;l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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7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</a:t>
            </a:r>
            <a:r>
              <a:rPr lang="en-GB" b="1" dirty="0" smtClean="0">
                <a:latin typeface="Times"/>
                <a:cs typeface="Times"/>
              </a:rPr>
              <a:t> 10 </a:t>
            </a:r>
            <a:r>
              <a:rPr lang="en-GB" b="1" dirty="0" err="1">
                <a:latin typeface="Times"/>
                <a:cs typeface="Times"/>
              </a:rPr>
              <a:t>nb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982457" y="2831068"/>
            <a:ext cx="1780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Z-&gt;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ll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7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en-GB" b="1" baseline="30000" dirty="0" smtClean="0">
                <a:latin typeface="Times"/>
                <a:cs typeface="Times"/>
                <a:sym typeface="Symbol" pitchFamily="-107" charset="2"/>
              </a:rPr>
              <a:t>  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</a:t>
            </a:r>
            <a:r>
              <a:rPr lang="en-GB" b="1" dirty="0" smtClean="0">
                <a:latin typeface="Times"/>
                <a:cs typeface="Times"/>
              </a:rPr>
              <a:t> 1 </a:t>
            </a:r>
            <a:r>
              <a:rPr lang="en-GB" b="1" dirty="0" err="1">
                <a:latin typeface="Times"/>
                <a:cs typeface="Times"/>
              </a:rPr>
              <a:t>nb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895853" y="545068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800080"/>
                </a:solidFill>
                <a:latin typeface="Times"/>
                <a:cs typeface="Times"/>
              </a:rPr>
              <a:t>7 </a:t>
            </a:r>
            <a:r>
              <a:rPr lang="en-GB" b="1" dirty="0" err="1">
                <a:solidFill>
                  <a:srgbClr val="800080"/>
                </a:solidFill>
                <a:latin typeface="Times"/>
                <a:cs typeface="Times"/>
              </a:rPr>
              <a:t>TeV</a:t>
            </a:r>
            <a:endParaRPr lang="en-GB" b="1" dirty="0">
              <a:solidFill>
                <a:srgbClr val="800080"/>
              </a:solidFill>
              <a:latin typeface="Times"/>
              <a:cs typeface="Times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679950" y="5456238"/>
            <a:ext cx="411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≈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 10</a:t>
            </a:r>
            <a:r>
              <a:rPr lang="en-GB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7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W-&gt;</a:t>
            </a:r>
            <a:r>
              <a:rPr lang="en-GB" sz="1800" b="1" dirty="0" err="1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l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       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≈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r>
              <a:rPr lang="en-GB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6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Z-&gt;</a:t>
            </a:r>
            <a:r>
              <a:rPr lang="en-GB" sz="1800" b="1" dirty="0" err="1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ll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        produced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endParaRPr lang="en-GB" sz="1800" b="1" baseline="300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648200" y="5151438"/>
            <a:ext cx="4125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&gt; ≈ 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r>
              <a:rPr lang="en-GB" b="1" baseline="30000" dirty="0">
                <a:solidFill>
                  <a:schemeClr val="tx2"/>
                </a:solidFill>
                <a:latin typeface="Times"/>
                <a:cs typeface="Times"/>
              </a:rPr>
              <a:t>7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jets with </a:t>
            </a:r>
            <a:r>
              <a:rPr lang="en-GB" sz="1800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1800" b="1" baseline="-25000" dirty="0" err="1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&gt;0.25 </a:t>
            </a:r>
            <a:r>
              <a:rPr lang="en-GB" sz="1800" b="1" dirty="0" err="1">
                <a:solidFill>
                  <a:schemeClr val="tx2"/>
                </a:solidFill>
                <a:latin typeface="Times"/>
                <a:cs typeface="Times"/>
              </a:rPr>
              <a:t>TeV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  produced</a:t>
            </a:r>
            <a:r>
              <a:rPr lang="en-GB" sz="1800" b="1" baseline="30000" dirty="0">
                <a:solidFill>
                  <a:schemeClr val="tx2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7313" y="1036638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Times"/>
                <a:cs typeface="Times"/>
                <a:sym typeface="Symbol" pitchFamily="-107" charset="2"/>
              </a:rPr>
              <a:t></a:t>
            </a:r>
            <a:endParaRPr lang="en-GB" b="1">
              <a:latin typeface="Times"/>
              <a:cs typeface="Times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3576638" y="2895600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r>
              <a:rPr lang="en-GB" b="1" baseline="30000" dirty="0">
                <a:solidFill>
                  <a:schemeClr val="tx2"/>
                </a:solidFill>
                <a:latin typeface="Times"/>
                <a:cs typeface="Times"/>
              </a:rPr>
              <a:t>3</a:t>
            </a:r>
            <a:endParaRPr lang="en-GB" sz="1800" b="1" baseline="300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608388" y="1219200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r>
              <a:rPr lang="en-GB" b="1" baseline="30000" dirty="0">
                <a:solidFill>
                  <a:schemeClr val="tx2"/>
                </a:solidFill>
                <a:latin typeface="Times"/>
                <a:cs typeface="Times"/>
              </a:rPr>
              <a:t>8</a:t>
            </a:r>
            <a:endParaRPr lang="en-GB" sz="18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581400" y="609600"/>
            <a:ext cx="20887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Rates:</a:t>
            </a:r>
          </a:p>
          <a:p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Hz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@ L=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r>
              <a:rPr lang="en-GB" sz="1800" b="1" baseline="30000" dirty="0" smtClean="0">
                <a:solidFill>
                  <a:schemeClr val="tx2"/>
                </a:solidFill>
                <a:latin typeface="Times"/>
                <a:cs typeface="Times"/>
              </a:rPr>
              <a:t>33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cm</a:t>
            </a:r>
            <a:r>
              <a:rPr lang="en-GB" sz="1800" b="1" baseline="30000" dirty="0">
                <a:solidFill>
                  <a:schemeClr val="tx2"/>
                </a:solidFill>
                <a:latin typeface="Times"/>
                <a:cs typeface="Times"/>
              </a:rPr>
              <a:t>-2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s</a:t>
            </a:r>
            <a:r>
              <a:rPr lang="en-GB" sz="1800" b="1" baseline="30000" dirty="0">
                <a:solidFill>
                  <a:schemeClr val="tx2"/>
                </a:solidFill>
                <a:latin typeface="Times"/>
                <a:cs typeface="Times"/>
              </a:rPr>
              <a:t>-1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3614738" y="3505200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10</a:t>
            </a:r>
            <a:endParaRPr lang="en-GB" sz="1800" b="1" baseline="300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4664075" y="4860925"/>
            <a:ext cx="40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≈ 10</a:t>
            </a:r>
            <a:r>
              <a:rPr lang="en-GB" sz="1800" b="1" baseline="30000" dirty="0">
                <a:solidFill>
                  <a:schemeClr val="tx2"/>
                </a:solidFill>
                <a:latin typeface="Times"/>
                <a:cs typeface="Times"/>
              </a:rPr>
              <a:t>13 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MB </a:t>
            </a:r>
            <a:r>
              <a:rPr lang="en-GB" sz="1800" b="1" dirty="0" err="1">
                <a:solidFill>
                  <a:schemeClr val="tx2"/>
                </a:solidFill>
                <a:latin typeface="Times"/>
                <a:cs typeface="Times"/>
              </a:rPr>
              <a:t>evts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                     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      produced</a:t>
            </a:r>
            <a:endParaRPr lang="en-GB" sz="18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4114800" y="4541838"/>
            <a:ext cx="1505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 smtClean="0">
                <a:solidFill>
                  <a:schemeClr val="tx1"/>
                </a:solidFill>
                <a:latin typeface="Times"/>
                <a:cs typeface="Times"/>
              </a:rPr>
              <a:t>1 fb</a:t>
            </a:r>
            <a:r>
              <a:rPr lang="en-GB" sz="1800" b="1" baseline="30000" dirty="0">
                <a:solidFill>
                  <a:schemeClr val="tx1"/>
                </a:solidFill>
                <a:latin typeface="Times"/>
                <a:cs typeface="Times"/>
              </a:rPr>
              <a:t>-1 </a:t>
            </a:r>
            <a:r>
              <a:rPr lang="en-GB" sz="1800" b="1" baseline="30000" dirty="0" smtClean="0">
                <a:solidFill>
                  <a:schemeClr val="tx1"/>
                </a:solidFill>
                <a:latin typeface="Times"/>
                <a:cs typeface="Times"/>
              </a:rPr>
              <a:t>(</a:t>
            </a:r>
            <a:r>
              <a:rPr lang="en-GB" b="1" dirty="0" smtClean="0">
                <a:latin typeface="Times"/>
                <a:cs typeface="Times"/>
              </a:rPr>
              <a:t>7</a:t>
            </a:r>
            <a:r>
              <a:rPr lang="en-GB" sz="18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Times"/>
                <a:cs typeface="Times"/>
              </a:rPr>
              <a:t>TeV</a:t>
            </a:r>
            <a:r>
              <a:rPr lang="en-GB" sz="1800" b="1" dirty="0">
                <a:solidFill>
                  <a:schemeClr val="tx1"/>
                </a:solidFill>
                <a:latin typeface="Times"/>
                <a:cs typeface="Times"/>
              </a:rPr>
              <a:t>)</a:t>
            </a:r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:</a:t>
            </a:r>
            <a:r>
              <a:rPr lang="en-GB" sz="1800" b="1" baseline="30000" dirty="0">
                <a:solidFill>
                  <a:schemeClr val="tx1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4648200" y="5729288"/>
            <a:ext cx="4173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Times"/>
                <a:cs typeface="Times"/>
              </a:rPr>
              <a:t>≈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1.5*10</a:t>
            </a:r>
            <a:r>
              <a:rPr lang="en-GB" sz="1600" b="1" baseline="30000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5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</a:rPr>
              <a:t>  </a:t>
            </a:r>
            <a:r>
              <a:rPr lang="en-GB" sz="1600" b="1" dirty="0" err="1">
                <a:solidFill>
                  <a:schemeClr val="tx2"/>
                </a:solidFill>
                <a:latin typeface="Times"/>
                <a:cs typeface="Times"/>
              </a:rPr>
              <a:t>tt</a:t>
            </a:r>
            <a:r>
              <a:rPr lang="en-GB" sz="1600" b="1" dirty="0">
                <a:solidFill>
                  <a:schemeClr val="tx2"/>
                </a:solidFill>
                <a:latin typeface="Times"/>
                <a:cs typeface="Times"/>
              </a:rPr>
              <a:t>                                  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</a:rPr>
              <a:t>     </a:t>
            </a:r>
            <a:r>
              <a:rPr lang="en-GB" sz="18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produced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648200" y="3276600"/>
            <a:ext cx="4378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Top                              </a:t>
            </a:r>
            <a:r>
              <a:rPr lang="en-GB" b="1" dirty="0" smtClean="0">
                <a:latin typeface="Times"/>
                <a:cs typeface="Times"/>
              </a:rPr>
              <a:t>  </a:t>
            </a:r>
            <a:r>
              <a:rPr lang="en-GB" b="1" dirty="0" smtClean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 smtClean="0">
                <a:latin typeface="Times"/>
                <a:cs typeface="Times"/>
                <a:sym typeface="Symbol" pitchFamily="-107" charset="2"/>
              </a:rPr>
              <a:t>ttll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7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en-GB" b="1" baseline="30000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  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 </a:t>
            </a:r>
            <a:r>
              <a:rPr lang="en-GB" b="1" dirty="0" smtClean="0">
                <a:latin typeface="Times"/>
                <a:cs typeface="Times"/>
                <a:sym typeface="Symbol" pitchFamily="-107" charset="2"/>
              </a:rPr>
              <a:t>0.17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nb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 </a:t>
            </a:r>
          </a:p>
        </p:txBody>
      </p:sp>
      <p:sp>
        <p:nvSpPr>
          <p:cNvPr id="38" name="AutoShape 42"/>
          <p:cNvSpPr>
            <a:spLocks/>
          </p:cNvSpPr>
          <p:nvPr/>
        </p:nvSpPr>
        <p:spPr bwMode="auto">
          <a:xfrm>
            <a:off x="4495800" y="2057400"/>
            <a:ext cx="228600" cy="1524000"/>
          </a:xfrm>
          <a:prstGeom prst="leftBrace">
            <a:avLst>
              <a:gd name="adj1" fmla="val 63889"/>
              <a:gd name="adj2" fmla="val 5065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 rot="16135137">
            <a:off x="3976788" y="2682006"/>
            <a:ext cx="813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8040"/>
                </a:solidFill>
                <a:latin typeface="Times"/>
                <a:cs typeface="Times"/>
              </a:rPr>
              <a:t>‘hard’</a:t>
            </a: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3962400" y="1447800"/>
            <a:ext cx="81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8040"/>
                </a:solidFill>
                <a:latin typeface="Times"/>
                <a:cs typeface="Times"/>
              </a:rPr>
              <a:t>‘ soft ’</a:t>
            </a:r>
          </a:p>
        </p:txBody>
      </p:sp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7527925" y="3886200"/>
            <a:ext cx="111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l</a:t>
            </a:r>
            <a:r>
              <a:rPr lang="en-GB" b="1" dirty="0" smtClean="0">
                <a:latin typeface="Times"/>
                <a:cs typeface="Times"/>
              </a:rPr>
              <a:t>  = </a:t>
            </a:r>
            <a:r>
              <a:rPr lang="en-GB" b="1" dirty="0" err="1" smtClean="0">
                <a:latin typeface="Times"/>
                <a:cs typeface="Times"/>
              </a:rPr>
              <a:t>e</a:t>
            </a:r>
            <a:r>
              <a:rPr lang="en-GB" b="1" dirty="0" smtClean="0">
                <a:latin typeface="Times"/>
                <a:cs typeface="Times"/>
              </a:rPr>
              <a:t> </a:t>
            </a:r>
            <a:r>
              <a:rPr lang="en-GB" b="1" dirty="0">
                <a:latin typeface="Times"/>
                <a:cs typeface="Times"/>
              </a:rPr>
              <a:t>or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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562600" y="54980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52400" y="3770312"/>
            <a:ext cx="8839200" cy="293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contenu 2"/>
          <p:cNvSpPr>
            <a:spLocks/>
          </p:cNvSpPr>
          <p:nvPr/>
        </p:nvSpPr>
        <p:spPr bwMode="auto">
          <a:xfrm>
            <a:off x="0" y="1117600"/>
            <a:ext cx="8327808" cy="30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b="1" dirty="0">
                <a:latin typeface="Times"/>
                <a:cs typeface="Times"/>
              </a:rPr>
              <a:t>  </a:t>
            </a:r>
            <a:r>
              <a:rPr lang="fr-FR" b="1" dirty="0" smtClean="0">
                <a:latin typeface="Times"/>
                <a:cs typeface="Times"/>
              </a:rPr>
              <a:t> ≈ </a:t>
            </a:r>
            <a:r>
              <a:rPr lang="fr-FR" b="1" dirty="0">
                <a:latin typeface="Times"/>
                <a:cs typeface="Times"/>
              </a:rPr>
              <a:t>25% ELASTIC collisions :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 err="1">
                <a:latin typeface="Times"/>
                <a:cs typeface="Times"/>
                <a:sym typeface="Symbol" pitchFamily="-107" charset="2"/>
              </a:rPr>
              <a:t>elastic</a:t>
            </a: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20-25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mb</a:t>
            </a:r>
            <a:endParaRPr lang="fr-FR" b="1" dirty="0" smtClean="0">
              <a:latin typeface="Times"/>
              <a:cs typeface="Times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b="1" dirty="0">
              <a:latin typeface="Times"/>
              <a:cs typeface="Time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Times"/>
                <a:cs typeface="Times"/>
              </a:rPr>
              <a:t>  </a:t>
            </a:r>
            <a:r>
              <a:rPr lang="en-US" b="1" dirty="0" smtClean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≈</a:t>
            </a:r>
            <a:r>
              <a:rPr lang="en-US" b="1" dirty="0" smtClean="0">
                <a:latin typeface="Times"/>
                <a:cs typeface="Times"/>
              </a:rPr>
              <a:t> </a:t>
            </a:r>
            <a:r>
              <a:rPr lang="en-US" b="1" dirty="0">
                <a:latin typeface="Times"/>
                <a:cs typeface="Times"/>
              </a:rPr>
              <a:t>75% INELASTIC collisions : </a:t>
            </a:r>
            <a:r>
              <a:rPr lang="en-GB" b="1" dirty="0" err="1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baseline="-25000" dirty="0" err="1">
                <a:latin typeface="Times"/>
                <a:cs typeface="Times"/>
                <a:sym typeface="Symbol" pitchFamily="-107" charset="2"/>
              </a:rPr>
              <a:t>inelastic</a:t>
            </a: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latin typeface="Times"/>
                <a:cs typeface="Times"/>
                <a:sym typeface="Symbol" pitchFamily="-107" charset="2"/>
              </a:rPr>
              <a:t>≈</a:t>
            </a:r>
            <a:r>
              <a:rPr lang="en-GB" b="1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80-75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mb</a:t>
            </a:r>
            <a:endParaRPr lang="en-US" sz="2400" b="1" dirty="0" smtClean="0">
              <a:latin typeface="Times"/>
              <a:cs typeface="Time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 * Most of them occur at </a:t>
            </a: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large distance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   </a:t>
            </a:r>
            <a:r>
              <a:rPr lang="fr-FR" sz="2400" b="1" dirty="0" err="1">
                <a:latin typeface="Times"/>
                <a:ea typeface="ＭＳ Ｐゴシック" pitchFamily="-107" charset="-128"/>
                <a:cs typeface="Times"/>
                <a:sym typeface="Symbol" pitchFamily="-107" charset="2"/>
              </a:rPr>
              <a:t>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low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momentum transfer from initial to final state </a:t>
            </a: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(soft collisions)</a:t>
            </a:r>
            <a:endParaRPr lang="en-US" b="1" dirty="0">
              <a:latin typeface="Times"/>
              <a:ea typeface="ＭＳ Ｐゴシック" pitchFamily="-107" charset="-128"/>
              <a:cs typeface="Times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 typeface="Symbol" pitchFamily="-107" charset="2"/>
              <a:buChar char="®"/>
            </a:pP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final </a:t>
            </a:r>
            <a:r>
              <a:rPr lang="en-US" b="1">
                <a:latin typeface="Times"/>
                <a:ea typeface="ＭＳ Ｐゴシック" pitchFamily="-107" charset="-128"/>
                <a:cs typeface="Times"/>
              </a:rPr>
              <a:t>state </a:t>
            </a:r>
            <a:r>
              <a:rPr lang="en-US" b="1" smtClean="0">
                <a:latin typeface="Times"/>
                <a:ea typeface="ＭＳ Ｐゴシック" pitchFamily="-107" charset="-128"/>
                <a:cs typeface="Times"/>
              </a:rPr>
              <a:t>particles 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with large longitudinal momentum but </a:t>
            </a: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small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Times"/>
                <a:ea typeface="ＭＳ Ｐゴシック" pitchFamily="-107" charset="-128"/>
                <a:cs typeface="Times"/>
              </a:rPr>
              <a:t>p</a:t>
            </a:r>
            <a:r>
              <a:rPr lang="en-GB" b="1" baseline="-25000" dirty="0" err="1">
                <a:solidFill>
                  <a:schemeClr val="tx2"/>
                </a:solidFill>
                <a:latin typeface="Times"/>
                <a:ea typeface="ＭＳ Ｐゴシック" pitchFamily="-107" charset="-128"/>
                <a:cs typeface="Times"/>
              </a:rPr>
              <a:t>T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  <a:buFont typeface="Symbol" pitchFamily="-107" charset="2"/>
              <a:buChar char="®"/>
            </a:pPr>
            <a:endParaRPr lang="en-US" b="1" dirty="0">
              <a:latin typeface="Times"/>
              <a:ea typeface="ＭＳ Ｐゴシック" pitchFamily="-107" charset="-128"/>
              <a:cs typeface="Times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en-US" sz="1800" b="1" dirty="0">
              <a:latin typeface="Times"/>
              <a:ea typeface="ＭＳ Ｐゴシック" pitchFamily="-107" charset="-128"/>
              <a:cs typeface="Times"/>
            </a:endParaRPr>
          </a:p>
          <a:p>
            <a:pPr marL="1143000" lvl="2" indent="-228600" eaLnBrk="1" hangingPunct="1">
              <a:lnSpc>
                <a:spcPct val="80000"/>
              </a:lnSpc>
              <a:spcBef>
                <a:spcPct val="20000"/>
              </a:spcBef>
            </a:pPr>
            <a:endParaRPr lang="en-US" sz="1800" b="1" dirty="0">
              <a:latin typeface="Times"/>
              <a:ea typeface="ＭＳ Ｐゴシック" pitchFamily="-107" charset="-128"/>
              <a:cs typeface="Time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 * High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"/>
                <a:ea typeface="ＭＳ Ｐゴシック" pitchFamily="-107" charset="-128"/>
                <a:cs typeface="Times"/>
              </a:rPr>
              <a:t>p</a:t>
            </a:r>
            <a:r>
              <a:rPr lang="en-GB" sz="2400" b="1" baseline="-25000" dirty="0" err="1">
                <a:solidFill>
                  <a:schemeClr val="tx2"/>
                </a:solidFill>
                <a:latin typeface="Times"/>
                <a:ea typeface="ＭＳ Ｐゴシック" pitchFamily="-107" charset="-128"/>
                <a:cs typeface="Times"/>
              </a:rPr>
              <a:t>T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"/>
                <a:ea typeface="ＭＳ Ｐゴシック" pitchFamily="-107" charset="-128"/>
                <a:cs typeface="Times"/>
              </a:rPr>
              <a:t>processes</a:t>
            </a:r>
            <a:r>
              <a:rPr lang="en-US" b="1" dirty="0">
                <a:latin typeface="Times"/>
                <a:ea typeface="ＭＳ Ｐゴシック" pitchFamily="-107" charset="-128"/>
                <a:cs typeface="Times"/>
              </a:rPr>
              <a:t> are a small fraction of the total inelastic pp cross section. </a:t>
            </a:r>
            <a:endParaRPr lang="fr-FR" b="1" dirty="0">
              <a:latin typeface="Times"/>
              <a:ea typeface="ＭＳ Ｐゴシック" pitchFamily="-107" charset="-128"/>
              <a:cs typeface="Times"/>
            </a:endParaRP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1371600" y="3068637"/>
            <a:ext cx="2362200" cy="701675"/>
            <a:chOff x="192" y="3216"/>
            <a:chExt cx="1488" cy="442"/>
          </a:xfrm>
        </p:grpSpPr>
        <p:sp>
          <p:nvSpPr>
            <p:cNvPr id="8" name="Line 28"/>
            <p:cNvSpPr>
              <a:spLocks noChangeShapeType="1"/>
            </p:cNvSpPr>
            <p:nvPr/>
          </p:nvSpPr>
          <p:spPr bwMode="auto">
            <a:xfrm>
              <a:off x="672" y="33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9" name="AutoShape 29"/>
            <p:cNvSpPr>
              <a:spLocks noChangeAspect="1" noChangeArrowheads="1"/>
            </p:cNvSpPr>
            <p:nvPr/>
          </p:nvSpPr>
          <p:spPr bwMode="auto">
            <a:xfrm>
              <a:off x="480" y="321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0" name="Line 30"/>
            <p:cNvSpPr>
              <a:spLocks noChangeShapeType="1"/>
            </p:cNvSpPr>
            <p:nvPr/>
          </p:nvSpPr>
          <p:spPr bwMode="auto">
            <a:xfrm flipH="1">
              <a:off x="192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 flipH="1">
              <a:off x="720" y="35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2" name="AutoShape 32"/>
            <p:cNvSpPr>
              <a:spLocks noChangeAspect="1" noChangeArrowheads="1"/>
            </p:cNvSpPr>
            <p:nvPr/>
          </p:nvSpPr>
          <p:spPr bwMode="auto">
            <a:xfrm>
              <a:off x="1200" y="345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H="1">
              <a:off x="1392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5105400" y="3160712"/>
            <a:ext cx="2743200" cy="533400"/>
            <a:chOff x="2256" y="2585"/>
            <a:chExt cx="1728" cy="336"/>
          </a:xfrm>
        </p:grpSpPr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256" y="2777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6" name="AutoShape 36"/>
            <p:cNvSpPr>
              <a:spLocks noChangeAspect="1" noChangeArrowheads="1"/>
            </p:cNvSpPr>
            <p:nvPr/>
          </p:nvSpPr>
          <p:spPr bwMode="auto">
            <a:xfrm>
              <a:off x="3024" y="2758"/>
              <a:ext cx="29" cy="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 flipV="1">
              <a:off x="3072" y="2681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3072" y="2777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 flipV="1">
              <a:off x="3072" y="2633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V="1">
              <a:off x="3024" y="2585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>
              <a:off x="3024" y="2777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>
              <a:off x="240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V="1">
              <a:off x="2400" y="2777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>
              <a:off x="2400" y="2729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V="1">
              <a:off x="2400" y="2777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 flipV="1">
              <a:off x="2928" y="2633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7" name="Line 47"/>
            <p:cNvSpPr>
              <a:spLocks noChangeShapeType="1"/>
            </p:cNvSpPr>
            <p:nvPr/>
          </p:nvSpPr>
          <p:spPr bwMode="auto">
            <a:xfrm flipV="1">
              <a:off x="3024" y="272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8" name="Line 48"/>
            <p:cNvSpPr>
              <a:spLocks noChangeShapeType="1"/>
            </p:cNvSpPr>
            <p:nvPr/>
          </p:nvSpPr>
          <p:spPr bwMode="auto">
            <a:xfrm flipV="1">
              <a:off x="312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>
              <a:off x="3072" y="2777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0" name="Line 50"/>
            <p:cNvSpPr>
              <a:spLocks noChangeShapeType="1"/>
            </p:cNvSpPr>
            <p:nvPr/>
          </p:nvSpPr>
          <p:spPr bwMode="auto">
            <a:xfrm>
              <a:off x="3168" y="2777"/>
              <a:ext cx="8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1" name="Line 51"/>
            <p:cNvSpPr>
              <a:spLocks noChangeShapeType="1"/>
            </p:cNvSpPr>
            <p:nvPr/>
          </p:nvSpPr>
          <p:spPr bwMode="auto">
            <a:xfrm flipH="1" flipV="1">
              <a:off x="2304" y="2681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2" name="Line 52"/>
            <p:cNvSpPr>
              <a:spLocks noChangeShapeType="1"/>
            </p:cNvSpPr>
            <p:nvPr/>
          </p:nvSpPr>
          <p:spPr bwMode="auto">
            <a:xfrm flipH="1">
              <a:off x="2352" y="2777"/>
              <a:ext cx="6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3" name="Line 53"/>
            <p:cNvSpPr>
              <a:spLocks noChangeShapeType="1"/>
            </p:cNvSpPr>
            <p:nvPr/>
          </p:nvSpPr>
          <p:spPr bwMode="auto">
            <a:xfrm>
              <a:off x="3024" y="2777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4" name="Line 54"/>
            <p:cNvSpPr>
              <a:spLocks noChangeShapeType="1"/>
            </p:cNvSpPr>
            <p:nvPr/>
          </p:nvSpPr>
          <p:spPr bwMode="auto">
            <a:xfrm flipH="1">
              <a:off x="2928" y="277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5" name="Line 55"/>
            <p:cNvSpPr>
              <a:spLocks noChangeShapeType="1"/>
            </p:cNvSpPr>
            <p:nvPr/>
          </p:nvSpPr>
          <p:spPr bwMode="auto">
            <a:xfrm flipV="1">
              <a:off x="3024" y="2633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36" name="AutoShape 56"/>
            <p:cNvSpPr>
              <a:spLocks noChangeAspect="1" noChangeArrowheads="1"/>
            </p:cNvSpPr>
            <p:nvPr/>
          </p:nvSpPr>
          <p:spPr bwMode="auto">
            <a:xfrm>
              <a:off x="2988" y="2701"/>
              <a:ext cx="127" cy="12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37" name="Line 5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grpSp>
        <p:nvGrpSpPr>
          <p:cNvPr id="38" name="Group 78"/>
          <p:cNvGrpSpPr>
            <a:grpSpLocks/>
          </p:cNvGrpSpPr>
          <p:nvPr/>
        </p:nvGrpSpPr>
        <p:grpSpPr bwMode="auto">
          <a:xfrm>
            <a:off x="6248400" y="1179512"/>
            <a:ext cx="2347913" cy="396875"/>
            <a:chOff x="3936" y="604"/>
            <a:chExt cx="1479" cy="250"/>
          </a:xfrm>
        </p:grpSpPr>
        <p:sp>
          <p:nvSpPr>
            <p:cNvPr id="39" name="Line 60"/>
            <p:cNvSpPr>
              <a:spLocks noChangeShapeType="1"/>
            </p:cNvSpPr>
            <p:nvPr/>
          </p:nvSpPr>
          <p:spPr bwMode="auto">
            <a:xfrm>
              <a:off x="4128" y="758"/>
              <a:ext cx="5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 flipV="1">
              <a:off x="4656" y="662"/>
              <a:ext cx="528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1" name="Line 62"/>
            <p:cNvSpPr>
              <a:spLocks noChangeShapeType="1"/>
            </p:cNvSpPr>
            <p:nvPr/>
          </p:nvSpPr>
          <p:spPr bwMode="auto">
            <a:xfrm>
              <a:off x="4656" y="758"/>
              <a:ext cx="480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2" name="Line 63"/>
            <p:cNvSpPr>
              <a:spLocks noChangeShapeType="1"/>
            </p:cNvSpPr>
            <p:nvPr/>
          </p:nvSpPr>
          <p:spPr bwMode="auto">
            <a:xfrm flipH="1">
              <a:off x="4224" y="758"/>
              <a:ext cx="432" cy="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43" name="Text Box 64"/>
            <p:cNvSpPr txBox="1">
              <a:spLocks noChangeArrowheads="1"/>
            </p:cNvSpPr>
            <p:nvPr/>
          </p:nvSpPr>
          <p:spPr bwMode="auto">
            <a:xfrm>
              <a:off x="3936" y="604"/>
              <a:ext cx="2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i="1">
                  <a:latin typeface="Times"/>
                  <a:cs typeface="Times"/>
                </a:rPr>
                <a:t>p</a:t>
              </a:r>
            </a:p>
          </p:txBody>
        </p:sp>
        <p:sp>
          <p:nvSpPr>
            <p:cNvPr id="44" name="Text Box 65"/>
            <p:cNvSpPr txBox="1">
              <a:spLocks noChangeArrowheads="1"/>
            </p:cNvSpPr>
            <p:nvPr/>
          </p:nvSpPr>
          <p:spPr bwMode="auto">
            <a:xfrm>
              <a:off x="5171" y="614"/>
              <a:ext cx="2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i="1">
                  <a:latin typeface="Times"/>
                  <a:cs typeface="Times"/>
                </a:rPr>
                <a:t>p</a:t>
              </a:r>
            </a:p>
          </p:txBody>
        </p:sp>
      </p:grpSp>
      <p:grpSp>
        <p:nvGrpSpPr>
          <p:cNvPr id="45" name="Group 71"/>
          <p:cNvGrpSpPr>
            <a:grpSpLocks/>
          </p:cNvGrpSpPr>
          <p:nvPr/>
        </p:nvGrpSpPr>
        <p:grpSpPr bwMode="auto">
          <a:xfrm>
            <a:off x="152400" y="4379912"/>
            <a:ext cx="4419600" cy="2097088"/>
            <a:chOff x="1104" y="2704"/>
            <a:chExt cx="2736" cy="1321"/>
          </a:xfrm>
        </p:grpSpPr>
        <p:pic>
          <p:nvPicPr>
            <p:cNvPr id="46" name="Picture 6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04" y="2704"/>
              <a:ext cx="2736" cy="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70"/>
            <p:cNvSpPr>
              <a:spLocks noChangeArrowheads="1"/>
            </p:cNvSpPr>
            <p:nvPr/>
          </p:nvSpPr>
          <p:spPr bwMode="auto">
            <a:xfrm>
              <a:off x="3312" y="3216"/>
              <a:ext cx="19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49" name="Rectangle 67"/>
          <p:cNvSpPr>
            <a:spLocks noChangeArrowheads="1"/>
          </p:cNvSpPr>
          <p:nvPr/>
        </p:nvSpPr>
        <p:spPr bwMode="auto">
          <a:xfrm>
            <a:off x="3660775" y="152400"/>
            <a:ext cx="1877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Collisions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1" name="Text Box 80"/>
          <p:cNvSpPr txBox="1">
            <a:spLocks noChangeArrowheads="1"/>
          </p:cNvSpPr>
          <p:nvPr/>
        </p:nvSpPr>
        <p:spPr bwMode="auto">
          <a:xfrm>
            <a:off x="5927725" y="5751512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Times"/>
                <a:cs typeface="Times"/>
              </a:rPr>
              <a:t>…</a:t>
            </a:r>
          </a:p>
        </p:txBody>
      </p:sp>
      <p:sp>
        <p:nvSpPr>
          <p:cNvPr id="52" name="Text Box 81"/>
          <p:cNvSpPr txBox="1">
            <a:spLocks noChangeArrowheads="1"/>
          </p:cNvSpPr>
          <p:nvPr/>
        </p:nvSpPr>
        <p:spPr bwMode="auto">
          <a:xfrm>
            <a:off x="4495800" y="4608512"/>
            <a:ext cx="430155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>
                <a:latin typeface="Times"/>
                <a:cs typeface="Times"/>
              </a:rPr>
              <a:t>Not to forget </a:t>
            </a:r>
            <a:r>
              <a:rPr lang="en-GB" b="1" dirty="0" smtClean="0">
                <a:latin typeface="Times"/>
                <a:cs typeface="Times"/>
              </a:rPr>
              <a:t>!</a:t>
            </a:r>
          </a:p>
          <a:p>
            <a:pPr>
              <a:buClr>
                <a:srgbClr val="FF0000"/>
              </a:buClr>
              <a:buSzPct val="110000"/>
              <a:buFont typeface="Arial"/>
              <a:buChar char="•"/>
            </a:pPr>
            <a:r>
              <a:rPr lang="en-GB" b="1" dirty="0" smtClean="0">
                <a:latin typeface="Times"/>
                <a:cs typeface="Times"/>
              </a:rPr>
              <a:t> 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I</a:t>
            </a:r>
            <a:r>
              <a:rPr lang="en-GB" b="1" dirty="0" smtClean="0">
                <a:latin typeface="Times"/>
                <a:cs typeface="Times"/>
              </a:rPr>
              <a:t>nitial/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F</a:t>
            </a:r>
            <a:r>
              <a:rPr lang="en-GB" b="1" dirty="0" smtClean="0">
                <a:latin typeface="Times"/>
                <a:cs typeface="Times"/>
              </a:rPr>
              <a:t>inal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GB" b="1" dirty="0" smtClean="0">
                <a:latin typeface="Times"/>
                <a:cs typeface="Times"/>
              </a:rPr>
              <a:t>tate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en-GB" b="1" dirty="0" err="1" smtClean="0">
                <a:latin typeface="Times"/>
                <a:cs typeface="Times"/>
              </a:rPr>
              <a:t>adiation(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ISR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/FSR</a:t>
            </a:r>
            <a:r>
              <a:rPr lang="en-GB" b="1" dirty="0" smtClean="0">
                <a:latin typeface="Times"/>
                <a:cs typeface="Times"/>
              </a:rPr>
              <a:t>)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Underlying event</a:t>
            </a:r>
            <a:r>
              <a:rPr lang="en-GB" b="1" dirty="0">
                <a:latin typeface="Times"/>
                <a:cs typeface="Times"/>
              </a:rPr>
              <a:t> (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UE</a:t>
            </a:r>
            <a:r>
              <a:rPr lang="en-GB" b="1" dirty="0">
                <a:latin typeface="Times"/>
                <a:cs typeface="Times"/>
              </a:rPr>
              <a:t>)</a:t>
            </a:r>
            <a:r>
              <a:rPr lang="en-GB" b="1" dirty="0" smtClean="0">
                <a:latin typeface="Times"/>
                <a:cs typeface="Times"/>
              </a:rPr>
              <a:t>: 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>
                <a:latin typeface="Times"/>
                <a:cs typeface="Times"/>
              </a:rPr>
              <a:t>   - Spectator </a:t>
            </a:r>
            <a:r>
              <a:rPr lang="en-GB" b="1" dirty="0" err="1">
                <a:latin typeface="Times"/>
                <a:cs typeface="Times"/>
              </a:rPr>
              <a:t>partons</a:t>
            </a:r>
            <a:r>
              <a:rPr lang="en-GB" b="1" dirty="0">
                <a:latin typeface="Times"/>
                <a:cs typeface="Times"/>
              </a:rPr>
              <a:t> fragments</a:t>
            </a:r>
            <a:endParaRPr lang="en-GB" b="1" dirty="0" smtClean="0"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latin typeface="Times"/>
                <a:cs typeface="Times"/>
              </a:rPr>
              <a:t>   - 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GB" b="1" dirty="0" err="1">
                <a:latin typeface="Times"/>
                <a:cs typeface="Times"/>
              </a:rPr>
              <a:t>ulti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dirty="0" err="1">
                <a:latin typeface="Times"/>
                <a:cs typeface="Times"/>
              </a:rPr>
              <a:t>arton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</a:rPr>
              <a:t>I</a:t>
            </a:r>
            <a:r>
              <a:rPr lang="en-GB" b="1" dirty="0" err="1">
                <a:latin typeface="Times"/>
                <a:cs typeface="Times"/>
              </a:rPr>
              <a:t>nteraction(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</a:rPr>
              <a:t>MPI</a:t>
            </a:r>
            <a:r>
              <a:rPr lang="en-GB" b="1" dirty="0">
                <a:latin typeface="Times"/>
                <a:cs typeface="Times"/>
              </a:rPr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67155" y="685800"/>
            <a:ext cx="249299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sz="2000" b="1" baseline="30000" dirty="0" err="1" smtClean="0">
                <a:latin typeface="Times"/>
                <a:cs typeface="Times"/>
                <a:sym typeface="Symbol" pitchFamily="-107" charset="2"/>
              </a:rPr>
              <a:t>pp</a:t>
            </a:r>
            <a:r>
              <a:rPr lang="en-GB" sz="2000" b="1" baseline="-25000" dirty="0" err="1" smtClean="0">
                <a:latin typeface="Times"/>
                <a:cs typeface="Times"/>
                <a:sym typeface="Symbol" pitchFamily="-107" charset="2"/>
              </a:rPr>
              <a:t>tot</a:t>
            </a:r>
            <a:r>
              <a:rPr lang="en-GB" sz="2000" b="1" dirty="0" smtClean="0">
                <a:latin typeface="Times"/>
                <a:cs typeface="Times"/>
                <a:sym typeface="Symbol" pitchFamily="-107" charset="2"/>
              </a:rPr>
              <a:t>= </a:t>
            </a:r>
            <a:r>
              <a:rPr lang="en-GB" sz="2000" b="1" dirty="0" err="1" smtClean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sz="2000" b="1" baseline="-25000" dirty="0" err="1" smtClean="0">
                <a:latin typeface="Times"/>
                <a:cs typeface="Times"/>
                <a:sym typeface="Symbol" pitchFamily="-107" charset="2"/>
              </a:rPr>
              <a:t>elastic</a:t>
            </a:r>
            <a:r>
              <a:rPr lang="en-GB" sz="2000" b="1" dirty="0" smtClean="0">
                <a:latin typeface="Times"/>
                <a:cs typeface="Times"/>
                <a:sym typeface="Symbol" pitchFamily="-107" charset="2"/>
              </a:rPr>
              <a:t>+</a:t>
            </a:r>
            <a:r>
              <a:rPr lang="en-GB" sz="2000" b="1" baseline="-25000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sz="2000" b="1" dirty="0" err="1" smtClean="0"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sz="2000" b="1" baseline="-25000" dirty="0" err="1" smtClean="0">
                <a:latin typeface="Times"/>
                <a:cs typeface="Times"/>
                <a:sym typeface="Symbol" pitchFamily="-107" charset="2"/>
              </a:rPr>
              <a:t>inelastic</a:t>
            </a:r>
            <a:r>
              <a:rPr lang="en-GB" sz="2000" b="1" baseline="-25000" dirty="0" smtClean="0">
                <a:latin typeface="Times"/>
                <a:cs typeface="Times"/>
                <a:sym typeface="Symbol" pitchFamily="-107" charset="2"/>
              </a:rPr>
              <a:t> </a:t>
            </a:r>
            <a:endParaRPr lang="en-US" sz="20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75" y="533400"/>
            <a:ext cx="5912237" cy="28956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0" y="76200"/>
            <a:ext cx="3356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Pile UP : a big challenge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81400"/>
            <a:ext cx="8458200" cy="283551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294778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Pile Up: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several interactions in the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same bunch crossing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Soft interactions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low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particles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733800" y="1217612"/>
            <a:ext cx="5408612" cy="158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3135868"/>
            <a:ext cx="310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Present bunch crossing: 50 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313" y="4812268"/>
            <a:ext cx="499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Recipe to make analyses ‘robust’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wrt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PU effects 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000" y="76200"/>
            <a:ext cx="404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Pile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Up(PU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 : a big challenge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1047690"/>
            <a:ext cx="8393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Mean number of interactions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&lt;</a:t>
            </a:r>
            <a:r>
              <a:rPr lang="en-US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μ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&gt;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characterizes   the    “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In&amp;Out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of time Pile Up”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787" y="685800"/>
            <a:ext cx="756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Number of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primary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vertices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NPV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characterizes the           “In time Pile Up”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3962400" cy="365125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466" y="1914330"/>
            <a:ext cx="4102260" cy="2974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7543" y="5152072"/>
            <a:ext cx="83407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Include PU in the simulation (if not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reweight NPV, 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&lt;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μ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&gt;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distributions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Select particles, jets etc. coming from primary vertex with highest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tracks (need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precise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vertexing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Exploit jet characteristics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Subtract average PU energy in isolation cones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3200" y="4419600"/>
            <a:ext cx="1752600" cy="232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05200" y="26670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95757" y="32882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8757" y="3581400"/>
            <a:ext cx="65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</a:t>
            </a:r>
          </a:p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6522"/>
          <a:stretch>
            <a:fillRect/>
          </a:stretch>
        </p:blipFill>
        <p:spPr>
          <a:xfrm>
            <a:off x="304800" y="1905000"/>
            <a:ext cx="4332888" cy="256396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52600" y="4419600"/>
            <a:ext cx="198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vertices</a:t>
            </a:r>
            <a:endParaRPr lang="en-US" dirty="0"/>
          </a:p>
        </p:txBody>
      </p:sp>
      <p:sp>
        <p:nvSpPr>
          <p:cNvPr id="16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CBA91CD-8BA7-D147-84B3-F957131DA9ED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7010400" y="2258650"/>
          <a:ext cx="2101893" cy="3151550"/>
        </p:xfrm>
        <a:graphic>
          <a:graphicData uri="http://schemas.openxmlformats.org/presentationml/2006/ole">
            <p:oleObj spid="_x0000_s25603" name="Acrobat Document" r:id="rId3" imgW="5401429" imgH="8097380" progId="">
              <p:embed/>
            </p:oleObj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144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EW and QCD with jets or W/Z: motivations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53" y="895290"/>
            <a:ext cx="365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EW + 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"/>
                <a:cs typeface="Times"/>
              </a:rPr>
              <a:t>p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QCD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=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Standard Model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0" y="2751276"/>
            <a:ext cx="6214964" cy="753924"/>
          </a:xfrm>
          <a:prstGeom prst="rect">
            <a:avLst/>
          </a:prstGeom>
          <a:solidFill>
            <a:schemeClr val="accent1">
              <a:alpha val="3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6493" y="1654314"/>
            <a:ext cx="84780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enormalizable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Q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uantum </a:t>
            </a: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F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ield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Theory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with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spontaneously </a:t>
            </a:r>
            <a:r>
              <a:rPr lang="en-GB" sz="2000" b="1" dirty="0">
                <a:solidFill>
                  <a:srgbClr val="0000FF"/>
                </a:solidFill>
                <a:latin typeface="Times"/>
                <a:cs typeface="Times"/>
              </a:rPr>
              <a:t>broken local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gauge invariance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describing electroweak (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EW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)  + strong interactions (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QCD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14400" y="2713038"/>
            <a:ext cx="59031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err="1">
                <a:solidFill>
                  <a:srgbClr val="000090"/>
                </a:solidFill>
                <a:latin typeface="Times"/>
                <a:cs typeface="Times"/>
              </a:rPr>
              <a:t>Amazily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 successful in describing precisely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data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from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experiments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6200" y="2743200"/>
            <a:ext cx="609600" cy="609600"/>
          </a:xfrm>
          <a:prstGeom prst="smileyFace">
            <a:avLst>
              <a:gd name="adj" fmla="val 4653"/>
            </a:avLst>
          </a:prstGeom>
          <a:solidFill>
            <a:schemeClr val="accent1">
              <a:alpha val="51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62000" y="3733800"/>
            <a:ext cx="6214964" cy="457200"/>
          </a:xfrm>
          <a:prstGeom prst="rect">
            <a:avLst/>
          </a:prstGeom>
          <a:solidFill>
            <a:schemeClr val="accent1">
              <a:alpha val="3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19858" y="3779838"/>
            <a:ext cx="61905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The fundamental constituents of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SM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 is now complete !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35476" y="5943600"/>
            <a:ext cx="64337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Should particle physicists go/return on holidays forever ?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76200" y="3657600"/>
            <a:ext cx="609600" cy="609600"/>
          </a:xfrm>
          <a:prstGeom prst="smileyFace">
            <a:avLst>
              <a:gd name="adj" fmla="val 4653"/>
            </a:avLst>
          </a:prstGeom>
          <a:solidFill>
            <a:schemeClr val="accent1">
              <a:alpha val="51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154250"/>
            <a:ext cx="1974850" cy="15513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45192"/>
          <a:stretch>
            <a:fillRect/>
          </a:stretch>
        </p:blipFill>
        <p:spPr>
          <a:xfrm>
            <a:off x="727840" y="685800"/>
            <a:ext cx="636999" cy="8210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685800"/>
            <a:ext cx="609600" cy="8089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818" y="673040"/>
            <a:ext cx="755253" cy="842189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57200" y="5943600"/>
            <a:ext cx="6360328" cy="457200"/>
          </a:xfrm>
          <a:prstGeom prst="rect">
            <a:avLst/>
          </a:prstGeom>
          <a:solidFill>
            <a:schemeClr val="accent1">
              <a:alpha val="3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4343400"/>
            <a:ext cx="2546676" cy="1508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4191000"/>
            <a:ext cx="1905000" cy="1777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646" y="4343401"/>
            <a:ext cx="1769554" cy="15405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rcRect b="9006"/>
          <a:stretch>
            <a:fillRect/>
          </a:stretch>
        </p:blipFill>
        <p:spPr>
          <a:xfrm>
            <a:off x="76200" y="685800"/>
            <a:ext cx="677262" cy="793751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5471" y="685800"/>
            <a:ext cx="718529" cy="9015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6946" y="685801"/>
            <a:ext cx="578526" cy="670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0071" y="685800"/>
            <a:ext cx="716874" cy="8602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95400" y="4267200"/>
            <a:ext cx="723275" cy="369332"/>
          </a:xfrm>
          <a:prstGeom prst="rect">
            <a:avLst/>
          </a:prstGeom>
          <a:solidFill>
            <a:srgbClr val="00003E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 July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37293" y="5498068"/>
            <a:ext cx="163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γγ</a:t>
            </a:r>
            <a:r>
              <a:rPr lang="en-US" i="1" dirty="0" smtClean="0">
                <a:latin typeface="Times"/>
                <a:cs typeface="Times"/>
              </a:rPr>
              <a:t>  </a:t>
            </a:r>
            <a:r>
              <a:rPr lang="en-US" sz="1400" dirty="0" smtClean="0">
                <a:latin typeface="Times"/>
                <a:cs typeface="Times"/>
              </a:rPr>
              <a:t>mass spectrum</a:t>
            </a:r>
            <a:endParaRPr lang="en-US" sz="14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1474"/>
          <a:stretch>
            <a:fillRect/>
          </a:stretch>
        </p:blipFill>
        <p:spPr bwMode="auto">
          <a:xfrm>
            <a:off x="39688" y="633413"/>
            <a:ext cx="3846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35941" y="0"/>
            <a:ext cx="2119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Jet Production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0" y="4730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 l="4042"/>
          <a:stretch>
            <a:fillRect/>
          </a:stretch>
        </p:blipFill>
        <p:spPr bwMode="auto">
          <a:xfrm>
            <a:off x="4992687" y="1243013"/>
            <a:ext cx="361791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398713" y="457200"/>
            <a:ext cx="5727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Times"/>
                <a:cs typeface="Times"/>
              </a:rPr>
              <a:t>Cross-section (</a:t>
            </a:r>
            <a:r>
              <a:rPr lang="en-GB" b="1">
                <a:latin typeface="Times"/>
                <a:cs typeface="Times"/>
                <a:sym typeface="Symbol" pitchFamily="-107" charset="2"/>
              </a:rPr>
              <a:t>) </a:t>
            </a:r>
            <a:r>
              <a:rPr lang="en-GB" b="1">
                <a:latin typeface="Times"/>
                <a:cs typeface="Times"/>
              </a:rPr>
              <a:t>calculation :</a:t>
            </a:r>
          </a:p>
          <a:p>
            <a:r>
              <a:rPr lang="en-GB" b="1">
                <a:latin typeface="Times"/>
                <a:cs typeface="Times"/>
              </a:rPr>
              <a:t>                              factorisation of </a:t>
            </a:r>
            <a:r>
              <a:rPr lang="en-GB" b="1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GB" b="1">
                <a:latin typeface="Times"/>
                <a:cs typeface="Times"/>
              </a:rPr>
              <a:t> &amp; </a:t>
            </a:r>
            <a:r>
              <a:rPr lang="en-GB" b="1">
                <a:solidFill>
                  <a:srgbClr val="FF0000"/>
                </a:solidFill>
                <a:latin typeface="Times"/>
                <a:cs typeface="Times"/>
              </a:rPr>
              <a:t>MatrixElement</a:t>
            </a:r>
            <a:endParaRPr lang="en-GB" b="1">
              <a:latin typeface="Times"/>
              <a:cs typeface="Time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6200" y="4887913"/>
            <a:ext cx="5147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Calculations of </a:t>
            </a:r>
            <a:r>
              <a:rPr lang="en-GB" sz="2000" i="1" dirty="0" err="1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sz="2000" i="1" baseline="-25000" dirty="0" err="1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ij</a:t>
            </a:r>
            <a:r>
              <a:rPr lang="en-GB" sz="2000" i="1" dirty="0" smtClean="0">
                <a:latin typeface="Times"/>
                <a:cs typeface="Times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are done </a:t>
            </a:r>
            <a:r>
              <a:rPr lang="en-GB" b="1" dirty="0">
                <a:latin typeface="Times"/>
                <a:cs typeface="Times"/>
              </a:rPr>
              <a:t>in 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dirty="0" err="1">
                <a:latin typeface="Times"/>
                <a:cs typeface="Times"/>
              </a:rPr>
              <a:t>erturbative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QCD</a:t>
            </a: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304800" y="3741738"/>
            <a:ext cx="8305800" cy="914400"/>
            <a:chOff x="240" y="2400"/>
            <a:chExt cx="5232" cy="576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4"/>
            <a:srcRect l="900" t="10051" r="2702" b="16354"/>
            <a:stretch>
              <a:fillRect/>
            </a:stretch>
          </p:blipFill>
          <p:spPr bwMode="auto">
            <a:xfrm>
              <a:off x="336" y="2496"/>
              <a:ext cx="51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968" y="240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944" y="240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240" y="244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456" y="27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304" y="2784"/>
              <a:ext cx="38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078038" y="2386013"/>
            <a:ext cx="3027362" cy="5334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rot="18774500">
            <a:off x="2365375" y="933450"/>
            <a:ext cx="2438400" cy="18161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5105400" y="1395413"/>
            <a:ext cx="3276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6001793" y="4572000"/>
            <a:ext cx="2608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  <a:latin typeface="Times"/>
                <a:cs typeface="Times"/>
              </a:rPr>
              <a:t>Short distance cross-section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584329" y="4462046"/>
            <a:ext cx="28295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  <a:latin typeface="Times"/>
                <a:cs typeface="Times"/>
              </a:rPr>
              <a:t>Parton Distribution 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</a:rPr>
              <a:t>Functions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4800600" y="3319046"/>
            <a:ext cx="3805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  <a:latin typeface="Times"/>
                <a:cs typeface="Times"/>
              </a:rPr>
              <a:t>Factorisation and</a:t>
            </a:r>
            <a:r>
              <a:rPr lang="en-GB" sz="1600" b="1" dirty="0" smtClean="0">
                <a:solidFill>
                  <a:schemeClr val="tx2"/>
                </a:solidFill>
                <a:latin typeface="Times"/>
                <a:cs typeface="Times"/>
              </a:rPr>
              <a:t>  renormalisation   scale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5562600" y="4351338"/>
            <a:ext cx="1066800" cy="30480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H="1">
            <a:off x="4038600" y="3741738"/>
            <a:ext cx="1066800" cy="30480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 flipH="1">
            <a:off x="5105400" y="3741738"/>
            <a:ext cx="228600" cy="30480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6934200" y="3741738"/>
            <a:ext cx="0" cy="22860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7010400" y="3657600"/>
            <a:ext cx="838200" cy="312738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92075" y="5879068"/>
            <a:ext cx="79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 smtClean="0">
                <a:latin typeface="Times"/>
                <a:cs typeface="Times"/>
              </a:rPr>
              <a:t> To test </a:t>
            </a:r>
            <a:r>
              <a:rPr lang="en-GB" b="1" dirty="0">
                <a:latin typeface="Times"/>
                <a:cs typeface="Times"/>
              </a:rPr>
              <a:t>the </a:t>
            </a:r>
            <a:r>
              <a:rPr lang="en-GB" b="1" dirty="0" smtClean="0">
                <a:latin typeface="Times"/>
                <a:cs typeface="Times"/>
              </a:rPr>
              <a:t>theory  (to compare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experimental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data</a:t>
            </a:r>
            <a:r>
              <a:rPr lang="en-GB" b="1" dirty="0">
                <a:latin typeface="Times"/>
                <a:cs typeface="Times"/>
              </a:rPr>
              <a:t> and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theoretical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predictions)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244475" y="6183868"/>
            <a:ext cx="813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many aspects of QCD must be understood </a:t>
            </a:r>
            <a:r>
              <a:rPr lang="en-GB" b="1" dirty="0" smtClean="0">
                <a:latin typeface="Times"/>
                <a:cs typeface="Times"/>
              </a:rPr>
              <a:t>: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PDF,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parton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fragmentation(jets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), UE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1584325" y="503238"/>
            <a:ext cx="505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Times"/>
                <a:cs typeface="Times"/>
              </a:rPr>
              <a:t>UE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2052638" y="3368675"/>
            <a:ext cx="505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Times"/>
                <a:cs typeface="Times"/>
              </a:rPr>
              <a:t>UE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3810000" y="4351338"/>
            <a:ext cx="685800" cy="14446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3581400" y="4351338"/>
            <a:ext cx="152400" cy="14446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0604" y="2971800"/>
            <a:ext cx="3937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"/>
                <a:cs typeface="Times"/>
              </a:rPr>
              <a:t>Introduced to absorb divergences in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"/>
                <a:cs typeface="Times"/>
              </a:rPr>
              <a:t>pQCD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rcRect r="9418"/>
          <a:stretch>
            <a:fillRect/>
          </a:stretch>
        </p:blipFill>
        <p:spPr>
          <a:xfrm>
            <a:off x="2705100" y="5334000"/>
            <a:ext cx="3140567" cy="37530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057400" y="5314890"/>
            <a:ext cx="72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err="1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sz="2000" i="1" baseline="-25000" dirty="0" err="1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ij</a:t>
            </a:r>
            <a:r>
              <a:rPr lang="en-GB" sz="2000" i="1" baseline="-25000" dirty="0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sz="2000" i="1" dirty="0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=</a:t>
            </a:r>
            <a:r>
              <a:rPr lang="en-GB" sz="2000" i="1" dirty="0" smtClean="0">
                <a:solidFill>
                  <a:srgbClr val="00003E"/>
                </a:solidFill>
                <a:latin typeface="Times"/>
                <a:cs typeface="Times"/>
              </a:rPr>
              <a:t> </a:t>
            </a:r>
            <a:endParaRPr lang="en-US" sz="2000" i="1" dirty="0">
              <a:solidFill>
                <a:srgbClr val="00003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62600" y="5486400"/>
            <a:ext cx="6079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i="1" baseline="-25000" dirty="0" err="1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ij</a:t>
            </a:r>
            <a:r>
              <a:rPr lang="en-GB" i="1" baseline="-25000" dirty="0" smtClean="0">
                <a:solidFill>
                  <a:srgbClr val="00003E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US" i="1" baseline="-25000" dirty="0" err="1" smtClean="0">
                <a:solidFill>
                  <a:srgbClr val="00003E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i="1" baseline="-25000" dirty="0" smtClean="0">
                <a:solidFill>
                  <a:srgbClr val="00003E"/>
                </a:solidFill>
                <a:latin typeface="Times"/>
                <a:cs typeface="Times"/>
                <a:sym typeface="Wingdings"/>
              </a:rPr>
              <a:t> X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784776" y="571202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LO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47325" y="57120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NLO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48" name="Left Brace 47"/>
          <p:cNvSpPr/>
          <p:nvPr/>
        </p:nvSpPr>
        <p:spPr>
          <a:xfrm rot="5400000">
            <a:off x="7381736" y="2352536"/>
            <a:ext cx="247928" cy="2057400"/>
          </a:xfrm>
          <a:prstGeom prst="leftBrace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029200" y="5715000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NNLO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006174"/>
            <a:ext cx="8915400" cy="269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8041" y="3733800"/>
            <a:ext cx="172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err="1" smtClean="0"/>
              <a:t>Glazov</a:t>
            </a:r>
            <a:r>
              <a:rPr lang="en-US" sz="1600" dirty="0" smtClean="0"/>
              <a:t>, ICHEP2012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1936"/>
            <a:ext cx="29845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b="28396"/>
          <a:stretch>
            <a:fillRect/>
          </a:stretch>
        </p:blipFill>
        <p:spPr>
          <a:xfrm>
            <a:off x="6669619" y="1828800"/>
            <a:ext cx="2338345" cy="13716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0" y="-4465"/>
            <a:ext cx="50321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Parton Distribution Functions (PDF)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838200"/>
            <a:ext cx="926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are ‘universal’. Obtained by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constrained fits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to DIS, DY, jet cross sections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@fixed Q</a:t>
            </a:r>
            <a:r>
              <a:rPr lang="en-US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2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1178004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Example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parametrization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of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1775936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i="1" dirty="0" smtClean="0">
                <a:latin typeface="Times"/>
                <a:cs typeface="Times"/>
              </a:rPr>
              <a:t>A</a:t>
            </a:r>
            <a:r>
              <a:rPr lang="en-US" i="1" baseline="-25000" dirty="0" smtClean="0">
                <a:latin typeface="Times"/>
                <a:cs typeface="Times"/>
              </a:rPr>
              <a:t>i</a:t>
            </a:r>
            <a:r>
              <a:rPr lang="en-US" i="1" dirty="0" smtClean="0">
                <a:latin typeface="Times"/>
                <a:cs typeface="Times"/>
              </a:rPr>
              <a:t>, B</a:t>
            </a:r>
            <a:r>
              <a:rPr lang="en-US" i="1" baseline="-25000" dirty="0" smtClean="0">
                <a:latin typeface="Times"/>
                <a:cs typeface="Times"/>
              </a:rPr>
              <a:t>i</a:t>
            </a:r>
            <a:r>
              <a:rPr lang="en-US" i="1" dirty="0" smtClean="0">
                <a:latin typeface="Times"/>
                <a:cs typeface="Times"/>
              </a:rPr>
              <a:t>, </a:t>
            </a:r>
            <a:r>
              <a:rPr lang="en-US" i="1" dirty="0" err="1" smtClean="0">
                <a:latin typeface="Times"/>
                <a:cs typeface="Times"/>
              </a:rPr>
              <a:t>C</a:t>
            </a:r>
            <a:r>
              <a:rPr lang="en-US" i="1" baseline="-25000" dirty="0" err="1" smtClean="0">
                <a:latin typeface="Times"/>
                <a:cs typeface="Times"/>
              </a:rPr>
              <a:t>i</a:t>
            </a:r>
            <a:r>
              <a:rPr lang="en-US" i="1" dirty="0" smtClean="0">
                <a:latin typeface="Times"/>
                <a:cs typeface="Times"/>
              </a:rPr>
              <a:t>, ..., </a:t>
            </a:r>
            <a:r>
              <a:rPr lang="en-US" sz="1600" b="1" dirty="0" smtClean="0">
                <a:solidFill>
                  <a:srgbClr val="008000"/>
                </a:solidFill>
                <a:latin typeface="Times"/>
                <a:cs typeface="Times"/>
              </a:rPr>
              <a:t>fit parameters (typically N ~ 20)</a:t>
            </a:r>
            <a:endParaRPr lang="en-US" sz="16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3302" y="1261646"/>
            <a:ext cx="22250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1" dirty="0" smtClean="0">
                <a:latin typeface="Times"/>
                <a:cs typeface="Times"/>
              </a:rPr>
              <a:t>Proton structure </a:t>
            </a:r>
            <a:r>
              <a:rPr lang="en-US" sz="1600" b="1" dirty="0" err="1" smtClean="0">
                <a:latin typeface="Times"/>
                <a:cs typeface="Times"/>
                <a:sym typeface="Wingdings"/>
              </a:rPr>
              <a:t></a:t>
            </a:r>
            <a:endParaRPr lang="en-US" sz="1600" b="1" dirty="0" smtClean="0">
              <a:latin typeface="Times"/>
              <a:cs typeface="Times"/>
            </a:endParaRPr>
          </a:p>
          <a:p>
            <a:pPr>
              <a:buClr>
                <a:srgbClr val="FF0000"/>
              </a:buClr>
            </a:pPr>
            <a:r>
              <a:rPr lang="en-US" sz="1600" b="1" dirty="0" smtClean="0">
                <a:latin typeface="Times"/>
                <a:cs typeface="Times"/>
              </a:rPr>
              <a:t>Sum rules (constraints)</a:t>
            </a:r>
            <a:endParaRPr lang="en-US" sz="1600" b="1" dirty="0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2450068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are ‘evolved’ @ different Q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. For a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gluon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20690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Sometimes </a:t>
            </a:r>
            <a:r>
              <a:rPr lang="en-US" i="1" dirty="0" smtClean="0">
                <a:latin typeface="Times"/>
                <a:cs typeface="Times"/>
              </a:rPr>
              <a:t>α</a:t>
            </a:r>
            <a:r>
              <a:rPr lang="en-US" i="1" baseline="-25000" dirty="0" smtClean="0">
                <a:latin typeface="Times"/>
                <a:cs typeface="Times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is also fitted</a:t>
            </a:r>
            <a:endParaRPr lang="en-US" i="1" baseline="-25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57200"/>
            <a:ext cx="88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PDF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q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 </a:t>
            </a:r>
            <a:r>
              <a:rPr lang="en-US" i="1" baseline="-25000" dirty="0" err="1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i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 (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x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, Q</a:t>
            </a:r>
            <a:r>
              <a:rPr lang="en-US" i="1" baseline="30000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2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)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probability of finding the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parton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i="1" dirty="0" err="1" smtClean="0">
                <a:solidFill>
                  <a:srgbClr val="1E1C11"/>
                </a:solidFill>
                <a:latin typeface="Times"/>
                <a:cs typeface="Times"/>
              </a:rPr>
              <a:t>q</a:t>
            </a:r>
            <a:r>
              <a:rPr lang="en-US" i="1" dirty="0" smtClean="0">
                <a:solidFill>
                  <a:srgbClr val="1E1C11"/>
                </a:solidFill>
                <a:latin typeface="Times"/>
                <a:cs typeface="Times"/>
              </a:rPr>
              <a:t> </a:t>
            </a:r>
            <a:r>
              <a:rPr lang="en-US" i="1" baseline="-25000" dirty="0" err="1" smtClean="0">
                <a:solidFill>
                  <a:srgbClr val="1E1C11"/>
                </a:solidFill>
                <a:latin typeface="Times"/>
                <a:cs typeface="Times"/>
              </a:rPr>
              <a:t>i</a:t>
            </a:r>
            <a:r>
              <a:rPr lang="en-US" b="1" dirty="0" smtClean="0">
                <a:solidFill>
                  <a:srgbClr val="1E1C11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with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x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fractional momentum @ </a:t>
            </a:r>
            <a:r>
              <a:rPr lang="en-US" i="1" dirty="0" smtClean="0">
                <a:solidFill>
                  <a:srgbClr val="0D0D0D"/>
                </a:solidFill>
                <a:latin typeface="Times"/>
                <a:cs typeface="Times"/>
              </a:rPr>
              <a:t>Q</a:t>
            </a:r>
            <a:r>
              <a:rPr lang="en-US" i="1" baseline="30000" dirty="0" smtClean="0">
                <a:solidFill>
                  <a:srgbClr val="0D0D0D"/>
                </a:solidFill>
                <a:latin typeface="Times"/>
                <a:cs typeface="Times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50" y="3810000"/>
            <a:ext cx="3113950" cy="249116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687692" y="1283734"/>
            <a:ext cx="2380108" cy="199286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28600" y="2743200"/>
            <a:ext cx="6324600" cy="1100554"/>
            <a:chOff x="228600" y="2743200"/>
            <a:chExt cx="6324600" cy="1100554"/>
          </a:xfrm>
        </p:grpSpPr>
        <p:sp>
          <p:nvSpPr>
            <p:cNvPr id="24" name="TextBox 23"/>
            <p:cNvSpPr txBox="1"/>
            <p:nvPr/>
          </p:nvSpPr>
          <p:spPr>
            <a:xfrm>
              <a:off x="228600" y="3505200"/>
              <a:ext cx="17107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1E1C11"/>
                  </a:solidFill>
                  <a:latin typeface="Times"/>
                  <a:cs typeface="Times"/>
                </a:rPr>
                <a:t>DGLAP equation</a:t>
              </a:r>
              <a:endParaRPr lang="en-US" sz="1600" dirty="0">
                <a:solidFill>
                  <a:srgbClr val="1E1C1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55972" y="3429000"/>
              <a:ext cx="1738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Splitting functions</a:t>
              </a:r>
              <a:endParaRPr lang="en-US" sz="1600" i="1" dirty="0">
                <a:latin typeface="Times"/>
                <a:cs typeface="Time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4014" y="3429000"/>
              <a:ext cx="909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g </a:t>
              </a:r>
              <a:r>
                <a:rPr lang="en-US" sz="1600" i="1" dirty="0" err="1" smtClean="0">
                  <a:latin typeface="Times"/>
                  <a:cs typeface="Times"/>
                  <a:sym typeface="Wingdings"/>
                </a:rPr>
                <a:t></a:t>
              </a:r>
              <a:r>
                <a:rPr lang="en-US" sz="1600" i="1" dirty="0" smtClean="0">
                  <a:latin typeface="Times"/>
                  <a:cs typeface="Times"/>
                  <a:sym typeface="Wingdings"/>
                </a:rPr>
                <a:t> </a:t>
              </a:r>
              <a:r>
                <a:rPr lang="en-US" sz="1600" i="1" dirty="0" smtClean="0">
                  <a:latin typeface="Times"/>
                  <a:cs typeface="Times"/>
                </a:rPr>
                <a:t> </a:t>
              </a:r>
              <a:r>
                <a:rPr lang="en-US" sz="1600" i="1" dirty="0" err="1" smtClean="0">
                  <a:latin typeface="Times"/>
                  <a:cs typeface="Times"/>
                </a:rPr>
                <a:t>gg</a:t>
              </a:r>
              <a:endParaRPr lang="en-US" sz="1600" i="1" dirty="0">
                <a:latin typeface="Times"/>
                <a:cs typeface="Time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6214" y="3429000"/>
              <a:ext cx="909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g </a:t>
              </a:r>
              <a:r>
                <a:rPr lang="en-US" sz="1600" i="1" dirty="0" err="1" smtClean="0">
                  <a:latin typeface="Times"/>
                  <a:cs typeface="Times"/>
                  <a:sym typeface="Wingdings"/>
                </a:rPr>
                <a:t></a:t>
              </a:r>
              <a:r>
                <a:rPr lang="en-US" sz="1600" i="1" dirty="0" smtClean="0">
                  <a:latin typeface="Times"/>
                  <a:cs typeface="Times"/>
                  <a:sym typeface="Wingdings"/>
                </a:rPr>
                <a:t> </a:t>
              </a:r>
              <a:r>
                <a:rPr lang="en-US" sz="1600" i="1" dirty="0" smtClean="0">
                  <a:latin typeface="Times"/>
                  <a:cs typeface="Times"/>
                </a:rPr>
                <a:t> </a:t>
              </a:r>
              <a:r>
                <a:rPr lang="en-US" sz="1600" i="1" dirty="0" err="1" smtClean="0">
                  <a:latin typeface="Times"/>
                  <a:cs typeface="Times"/>
                </a:rPr>
                <a:t>gq</a:t>
              </a:r>
              <a:endParaRPr lang="en-US" sz="1600" i="1" dirty="0">
                <a:latin typeface="Times"/>
                <a:cs typeface="Time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2784895"/>
              <a:ext cx="5575300" cy="708637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rot="10800000">
              <a:off x="4123421" y="3352800"/>
              <a:ext cx="372379" cy="14073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>
              <a:off x="5442003" y="3352802"/>
              <a:ext cx="406162" cy="1407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533400" y="2883932"/>
              <a:ext cx="158275" cy="22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7200" y="2743200"/>
              <a:ext cx="313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"/>
                  <a:cs typeface="Times"/>
                </a:rPr>
                <a:t>g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04988" y="3048000"/>
              <a:ext cx="310012" cy="236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57600" y="3048000"/>
              <a:ext cx="310012" cy="236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7800" y="2938046"/>
              <a:ext cx="590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latin typeface="Times"/>
                  <a:cs typeface="Times"/>
                </a:rPr>
                <a:t>y</a:t>
              </a:r>
              <a:r>
                <a:rPr lang="en-US" sz="1600" i="1" dirty="0" smtClean="0">
                  <a:latin typeface="Times"/>
                  <a:cs typeface="Times"/>
                </a:rPr>
                <a:t>, </a:t>
              </a:r>
              <a:r>
                <a:rPr lang="en-US" sz="1600" i="1" dirty="0" err="1" smtClean="0">
                  <a:latin typeface="Times"/>
                  <a:cs typeface="Times"/>
                </a:rPr>
                <a:t>α</a:t>
              </a:r>
              <a:r>
                <a:rPr lang="en-US" sz="1600" i="1" baseline="-25000" dirty="0" err="1" smtClean="0">
                  <a:latin typeface="Times"/>
                  <a:cs typeface="Times"/>
                </a:rPr>
                <a:t>s</a:t>
              </a:r>
              <a:endParaRPr lang="en-US" sz="1600" i="1" baseline="-25000" dirty="0">
                <a:latin typeface="Times"/>
                <a:cs typeface="Time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81400" y="2971800"/>
              <a:ext cx="590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latin typeface="Times"/>
                  <a:cs typeface="Times"/>
                </a:rPr>
                <a:t>y</a:t>
              </a:r>
              <a:r>
                <a:rPr lang="en-US" sz="1600" i="1" dirty="0" smtClean="0">
                  <a:latin typeface="Times"/>
                  <a:cs typeface="Times"/>
                </a:rPr>
                <a:t>, </a:t>
              </a:r>
              <a:r>
                <a:rPr lang="en-US" sz="1600" i="1" dirty="0" err="1" smtClean="0">
                  <a:latin typeface="Times"/>
                  <a:cs typeface="Times"/>
                </a:rPr>
                <a:t>α</a:t>
              </a:r>
              <a:r>
                <a:rPr lang="en-US" sz="1600" i="1" baseline="-25000" dirty="0" err="1" smtClean="0">
                  <a:latin typeface="Times"/>
                  <a:cs typeface="Times"/>
                </a:rPr>
                <a:t>s</a:t>
              </a:r>
              <a:endParaRPr lang="en-US" sz="1600" i="1" baseline="-25000" dirty="0">
                <a:latin typeface="Times"/>
                <a:cs typeface="Time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90586" y="3048000"/>
              <a:ext cx="121614" cy="2169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73986" y="3048000"/>
              <a:ext cx="121614" cy="2169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19600" y="2819400"/>
              <a:ext cx="33074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latin typeface="Times"/>
                  <a:cs typeface="Times"/>
                </a:rPr>
                <a:t>x</a:t>
              </a:r>
              <a:endParaRPr lang="en-US" sz="1600" i="1" dirty="0" smtClean="0">
                <a:latin typeface="Times"/>
                <a:cs typeface="Times"/>
              </a:endParaRPr>
            </a:p>
            <a:p>
              <a:r>
                <a:rPr lang="en-US" sz="1600" i="1" dirty="0" err="1" smtClean="0">
                  <a:latin typeface="Times"/>
                  <a:cs typeface="Times"/>
                </a:rPr>
                <a:t>y</a:t>
              </a:r>
              <a:endParaRPr lang="en-US" sz="1600" i="1" baseline="-25000" dirty="0">
                <a:latin typeface="Times"/>
                <a:cs typeface="Time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17260" y="2819400"/>
              <a:ext cx="33074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latin typeface="Times"/>
                  <a:cs typeface="Times"/>
                </a:rPr>
                <a:t>x</a:t>
              </a:r>
              <a:endParaRPr lang="en-US" sz="1600" i="1" dirty="0" smtClean="0">
                <a:latin typeface="Times"/>
                <a:cs typeface="Times"/>
              </a:endParaRPr>
            </a:p>
            <a:p>
              <a:r>
                <a:rPr lang="en-US" sz="1600" i="1" dirty="0" err="1" smtClean="0">
                  <a:latin typeface="Times"/>
                  <a:cs typeface="Times"/>
                </a:rPr>
                <a:t>y</a:t>
              </a:r>
              <a:endParaRPr lang="en-US" sz="1600" i="1" baseline="-25000" dirty="0">
                <a:latin typeface="Times"/>
                <a:cs typeface="Times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743200" y="3124200"/>
              <a:ext cx="152400" cy="1588"/>
            </a:xfrm>
            <a:prstGeom prst="line">
              <a:avLst/>
            </a:prstGeom>
            <a:ln w="158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95800" y="3124200"/>
              <a:ext cx="152400" cy="1588"/>
            </a:xfrm>
            <a:prstGeom prst="line">
              <a:avLst/>
            </a:prstGeom>
            <a:ln w="158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685800"/>
            <a:ext cx="4910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Uncertainties: experimental errors, choice of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parametrization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modelling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(Q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0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heavy quark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masses, …)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63469"/>
            <a:ext cx="5304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Hessian method to estimate uncertainties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parameters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N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distributions (eigenvectors)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       for a given PDF set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 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systematics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on data)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2492"/>
          <a:stretch>
            <a:fillRect/>
          </a:stretch>
        </p:blipFill>
        <p:spPr>
          <a:xfrm>
            <a:off x="76445" y="3735466"/>
            <a:ext cx="4038355" cy="3046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505200"/>
            <a:ext cx="3810000" cy="289393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000" y="0"/>
            <a:ext cx="7690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Parton Distribution Functions fit: some Results (</a:t>
            </a:r>
            <a:r>
              <a:rPr lang="en-US" dirty="0" smtClean="0"/>
              <a:t>ICHEP2012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7489" y="6324600"/>
            <a:ext cx="4230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Watt, http://mstwpdf.hepforge.org/pdf4lhc/ringberg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2819400"/>
            <a:ext cx="43909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Uncertainties on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Higgs cross sections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(2 examples)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15" name="Group 62"/>
          <p:cNvGrpSpPr>
            <a:grpSpLocks/>
          </p:cNvGrpSpPr>
          <p:nvPr/>
        </p:nvGrpSpPr>
        <p:grpSpPr bwMode="auto">
          <a:xfrm>
            <a:off x="7391400" y="3962400"/>
            <a:ext cx="1447800" cy="1293813"/>
            <a:chOff x="4512" y="1241"/>
            <a:chExt cx="1056" cy="966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1474" b="-4210"/>
            <a:stretch>
              <a:fillRect/>
            </a:stretch>
          </p:blipFill>
          <p:spPr bwMode="auto">
            <a:xfrm>
              <a:off x="4512" y="1241"/>
              <a:ext cx="1056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4512" y="1619"/>
              <a:ext cx="384" cy="1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693" y="5562600"/>
            <a:ext cx="1438707" cy="813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 b="2241"/>
          <a:stretch>
            <a:fillRect/>
          </a:stretch>
        </p:blipFill>
        <p:spPr>
          <a:xfrm>
            <a:off x="76200" y="484825"/>
            <a:ext cx="3657600" cy="332517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5400000">
            <a:off x="-159235" y="5249377"/>
            <a:ext cx="2301258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803165" y="4807435"/>
            <a:ext cx="2301258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3962400" cy="365125"/>
          </a:xfrm>
        </p:spPr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66800" y="5867400"/>
            <a:ext cx="91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≈ ± 15%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6586" y="5574268"/>
            <a:ext cx="8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≈ ± 3%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37"/>
          <p:cNvPicPr>
            <a:picLocks noChangeAspect="1" noChangeArrowheads="1"/>
          </p:cNvPicPr>
          <p:nvPr/>
        </p:nvPicPr>
        <p:blipFill>
          <a:blip r:embed="rId2"/>
          <a:srcRect r="7800"/>
          <a:stretch>
            <a:fillRect/>
          </a:stretch>
        </p:blipFill>
        <p:spPr bwMode="auto">
          <a:xfrm>
            <a:off x="5547360" y="1828800"/>
            <a:ext cx="35204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30999" y="1066800"/>
            <a:ext cx="85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 jet is defined by the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jet algorithm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different algorithms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(Slightly) different jets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3832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   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728" y="190500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jet algorithm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 characterized by: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755" y="327660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good jet algorithm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155" y="3581400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safe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 higher order effects, i.e. a soft IR (E-&gt;0)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or collinear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θ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-&gt;0) gluon radiation do not 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change  jet quantities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7432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procedure of recombination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57" y="47360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fast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112" y="685800"/>
            <a:ext cx="698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Quarks and gluons manifest as jets (of hadrons). Jets are universal.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874574" y="71735"/>
            <a:ext cx="697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Jets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311" y="1459468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jet algorithm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 run on detector objects (</a:t>
            </a: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</a:rPr>
              <a:t>clusters, tracks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or on </a:t>
            </a:r>
            <a:r>
              <a:rPr lang="en-US" b="1" dirty="0" smtClean="0">
                <a:solidFill>
                  <a:srgbClr val="008000"/>
                </a:solidFill>
                <a:latin typeface="Times"/>
                <a:cs typeface="Times"/>
              </a:rPr>
              <a:t>stable hadrons 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3962400" cy="365125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3400" y="22098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 metric (measure of distance)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 resolution parameter  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2000" y="3950732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5867400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 Salam, </a:t>
            </a:r>
          </a:p>
          <a:p>
            <a:r>
              <a:rPr lang="en-US" dirty="0" smtClean="0"/>
              <a:t>arXiv:0906.1833 for a review on jet algorithms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9755" y="5334000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Jet algorithms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cone, midpoint cone,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JetClu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         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SISCone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anti-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5650468"/>
            <a:ext cx="61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safe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72000" y="4800600"/>
            <a:ext cx="80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unsafe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4343401" y="5865017"/>
            <a:ext cx="47239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2357" y="443126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detector independent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3731712" y="5105400"/>
            <a:ext cx="840289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1828800"/>
            <a:ext cx="294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[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ij</a:t>
            </a:r>
            <a:r>
              <a:rPr lang="en-GB" dirty="0" smtClean="0">
                <a:solidFill>
                  <a:srgbClr val="FF0000"/>
                </a:solidFill>
              </a:rPr>
              <a:t>= min (p</a:t>
            </a:r>
            <a:r>
              <a:rPr lang="en-GB" baseline="-25000" dirty="0" smtClean="0">
                <a:solidFill>
                  <a:srgbClr val="FF0000"/>
                </a:solidFill>
              </a:rPr>
              <a:t>T,i</a:t>
            </a:r>
            <a:r>
              <a:rPr lang="en-GB" baseline="30000" dirty="0" smtClean="0">
                <a:solidFill>
                  <a:srgbClr val="FF0000"/>
                </a:solidFill>
              </a:rPr>
              <a:t>2p</a:t>
            </a:r>
            <a:r>
              <a:rPr lang="en-GB" dirty="0" smtClean="0">
                <a:solidFill>
                  <a:srgbClr val="FF0000"/>
                </a:solidFill>
              </a:rPr>
              <a:t>, p</a:t>
            </a:r>
            <a:r>
              <a:rPr lang="en-GB" baseline="-25000" dirty="0" smtClean="0">
                <a:solidFill>
                  <a:srgbClr val="FF0000"/>
                </a:solidFill>
              </a:rPr>
              <a:t>T,j</a:t>
            </a:r>
            <a:r>
              <a:rPr lang="en-GB" baseline="30000" dirty="0" smtClean="0">
                <a:solidFill>
                  <a:srgbClr val="FF0000"/>
                </a:solidFill>
              </a:rPr>
              <a:t>2p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r>
              <a:rPr lang="en-GB" dirty="0" smtClean="0">
                <a:solidFill>
                  <a:srgbClr val="FF0000"/>
                </a:solidFill>
                <a:sym typeface="Symbol" pitchFamily="-107" charset="2"/>
              </a:rPr>
              <a:t></a:t>
            </a:r>
            <a:r>
              <a:rPr lang="en-GB" dirty="0" smtClean="0">
                <a:solidFill>
                  <a:srgbClr val="FF0000"/>
                </a:solidFill>
              </a:rPr>
              <a:t>R</a:t>
            </a:r>
            <a:r>
              <a:rPr lang="en-GB" baseline="-25000" dirty="0" smtClean="0">
                <a:solidFill>
                  <a:srgbClr val="FF0000"/>
                </a:solidFill>
              </a:rPr>
              <a:t>ij</a:t>
            </a:r>
            <a:r>
              <a:rPr lang="en-GB" baseline="30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/R</a:t>
            </a:r>
            <a:r>
              <a:rPr lang="en-GB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3316343"/>
            <a:ext cx="3898900" cy="3008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8319" y="533400"/>
            <a:ext cx="71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 = -1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98319" y="762000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8319" y="1002268"/>
            <a:ext cx="6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553998"/>
            <a:ext cx="204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Anti-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Algorithm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782598"/>
            <a:ext cx="314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Cambridge/Aachen algorithm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7526" y="990600"/>
            <a:ext cx="15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Algorithm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556260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Jets  with ~  circular in space good for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experimental corrections </a:t>
            </a: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4072" y="3124200"/>
            <a:ext cx="424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Anti-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/>
              <a:t>is the standard jet finding @ LHC: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42" y="2209800"/>
            <a:ext cx="2803158" cy="327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3952" y="8382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Metric: 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= p</a:t>
            </a:r>
            <a:r>
              <a:rPr lang="en-GB" baseline="-25000" dirty="0" smtClean="0">
                <a:solidFill>
                  <a:srgbClr val="FF0000"/>
                </a:solidFill>
              </a:rPr>
              <a:t>T,i</a:t>
            </a:r>
            <a:r>
              <a:rPr lang="en-GB" baseline="30000" dirty="0" smtClean="0">
                <a:solidFill>
                  <a:srgbClr val="FF0000"/>
                </a:solidFill>
              </a:rPr>
              <a:t>2p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and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3952" y="1447800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Resolution parameter:  </a:t>
            </a:r>
            <a:r>
              <a:rPr lang="en-GB" dirty="0" smtClean="0">
                <a:solidFill>
                  <a:srgbClr val="FF0000"/>
                </a:solidFill>
              </a:rPr>
              <a:t>R   [R=0.4, 0.5, 0.6, ..,1]  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1792069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Recombination procedure: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782" y="2630269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if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min</a:t>
            </a:r>
            <a:r>
              <a:rPr lang="en-GB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 a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</a:t>
            </a:r>
            <a:r>
              <a:rPr lang="en-GB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add particle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 the list of jets, 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if not replace 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GB" dirty="0" err="1" smtClean="0">
                <a:solidFill>
                  <a:srgbClr val="FF0000"/>
                </a:solidFill>
              </a:rPr>
              <a:t>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with the jet </a:t>
            </a:r>
            <a:r>
              <a:rPr lang="en-GB" dirty="0" err="1" smtClean="0">
                <a:solidFill>
                  <a:srgbClr val="FF0000"/>
                </a:solidFill>
              </a:rPr>
              <a:t>ij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90159" y="3429000"/>
            <a:ext cx="44807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smtClean="0">
                <a:solidFill>
                  <a:srgbClr val="FF0000"/>
                </a:solidFill>
              </a:rPr>
              <a:t>min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determined mainly by hardest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particles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soft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particles cluster earlier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with hard particles then among themselves 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oft particles do not modify shape of jets</a:t>
            </a:r>
          </a:p>
          <a:p>
            <a:r>
              <a:rPr lang="en-US" dirty="0" smtClean="0"/>
              <a:t> </a:t>
            </a:r>
          </a:p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If a hard particle has no other hard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neighbors it forms a round jet</a:t>
            </a:r>
            <a:r>
              <a:rPr lang="en-US" dirty="0" smtClean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7400" y="71735"/>
            <a:ext cx="56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Anti-</a:t>
            </a:r>
            <a:r>
              <a:rPr lang="en-US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k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 Algorithm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Cacciari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Salam,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Soyez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2008)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6248400"/>
            <a:ext cx="310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http://arxiv.org/abs/0802.1189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2057400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compare all 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</a:t>
            </a:r>
            <a:r>
              <a:rPr lang="en-GB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and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ij</a:t>
            </a:r>
            <a:endParaRPr lang="en-GB" baseline="-25000" dirty="0" smtClean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find </a:t>
            </a:r>
            <a:r>
              <a:rPr lang="en-GB" dirty="0" err="1" smtClean="0">
                <a:solidFill>
                  <a:srgbClr val="FF0000"/>
                </a:solidFill>
              </a:rPr>
              <a:t>d</a:t>
            </a:r>
            <a:r>
              <a:rPr lang="en-GB" baseline="-25000" dirty="0" err="1" smtClean="0">
                <a:solidFill>
                  <a:srgbClr val="FF0000"/>
                </a:solidFill>
              </a:rPr>
              <a:t>min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aseline="-25000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1267773" y="3288268"/>
            <a:ext cx="1101458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Final jets</a:t>
            </a:r>
            <a:endParaRPr lang="en-US" b="1" dirty="0">
              <a:latin typeface="Times"/>
              <a:cs typeface="Time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-268006" y="2630206"/>
            <a:ext cx="8424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153988" y="3048000"/>
            <a:ext cx="364854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153988" y="2209800"/>
            <a:ext cx="364854" cy="1588"/>
          </a:xfrm>
          <a:prstGeom prst="line">
            <a:avLst/>
          </a:prstGeom>
          <a:ln>
            <a:head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9" y="76200"/>
            <a:ext cx="8655541" cy="497044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6215" y="5638800"/>
            <a:ext cx="3980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Motivations to study jet production: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65159" y="5105400"/>
            <a:ext cx="412164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804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test of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QCD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@ NLO</a:t>
            </a:r>
            <a:endParaRPr lang="en-GB" b="1" baseline="-25000" dirty="0" smtClean="0">
              <a:solidFill>
                <a:srgbClr val="000090"/>
              </a:solidFill>
              <a:latin typeface="Times"/>
              <a:cs typeface="Times"/>
              <a:sym typeface="Symbol" pitchFamily="-107" charset="2"/>
            </a:endParaRPr>
          </a:p>
          <a:p>
            <a:pPr>
              <a:buClr>
                <a:srgbClr val="008040"/>
              </a:buClr>
              <a:buSzPct val="110000"/>
              <a:buFont typeface="Times" pitchFamily="-107" charset="0"/>
              <a:buChar char="•"/>
            </a:pPr>
            <a:r>
              <a:rPr lang="en-GB" b="1" baseline="-25000" dirty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constrain PDF</a:t>
            </a:r>
          </a:p>
          <a:p>
            <a:pPr>
              <a:buClr>
                <a:srgbClr val="00804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measure </a:t>
            </a:r>
            <a:r>
              <a:rPr lang="en-GB" b="1" dirty="0" err="1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</a:t>
            </a:r>
            <a:r>
              <a:rPr lang="en-GB" b="1" baseline="-25000" dirty="0" err="1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s</a:t>
            </a:r>
            <a:endParaRPr lang="en-GB" b="1" baseline="-25000" dirty="0">
              <a:solidFill>
                <a:srgbClr val="FF0000"/>
              </a:solidFill>
              <a:latin typeface="Times"/>
              <a:cs typeface="Times"/>
              <a:sym typeface="Symbol" pitchFamily="-107" charset="2"/>
            </a:endParaRPr>
          </a:p>
          <a:p>
            <a:pPr>
              <a:buClr>
                <a:srgbClr val="00804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understand background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from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searches</a:t>
            </a:r>
            <a:endParaRPr lang="en-GB" b="1" baseline="-25000" dirty="0">
              <a:solidFill>
                <a:srgbClr val="000090"/>
              </a:solidFill>
              <a:latin typeface="Times"/>
              <a:cs typeface="Times"/>
              <a:sym typeface="Symbol" pitchFamily="-107" charset="2"/>
            </a:endParaRPr>
          </a:p>
          <a:p>
            <a:pPr>
              <a:buClr>
                <a:srgbClr val="00804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sensitive to new phenomena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5086290"/>
            <a:ext cx="2895600" cy="40011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33600" y="6477000"/>
            <a:ext cx="4876800" cy="304800"/>
          </a:xfrm>
        </p:spPr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LDC - DPG School - Bad </a:t>
            </a:r>
            <a:r>
              <a:rPr lang="en-US" b="1" dirty="0" err="1" smtClean="0">
                <a:latin typeface="Times"/>
                <a:cs typeface="Times"/>
              </a:rPr>
              <a:t>Honnef</a:t>
            </a:r>
            <a:r>
              <a:rPr lang="en-US" b="1" dirty="0" smtClean="0">
                <a:latin typeface="Times"/>
                <a:cs typeface="Times"/>
              </a:rPr>
              <a:t>, 16-21 September 2012</a:t>
            </a:r>
            <a:endParaRPr lang="en-GB" b="1" dirty="0">
              <a:latin typeface="Times"/>
              <a:cs typeface="Time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91400" y="6477000"/>
            <a:ext cx="1676400" cy="304800"/>
          </a:xfrm>
        </p:spPr>
        <p:txBody>
          <a:bodyPr/>
          <a:lstStyle/>
          <a:p>
            <a:fld id="{0ED5D4A8-50B9-B843-9ADB-CB972CCC149E}" type="slidenum">
              <a:rPr lang="en-GB" b="1">
                <a:latin typeface="Times"/>
                <a:cs typeface="Times"/>
              </a:rPr>
              <a:pPr/>
              <a:t>26</a:t>
            </a:fld>
            <a:endParaRPr lang="en-GB" b="1">
              <a:latin typeface="Times"/>
              <a:cs typeface="Time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5138" y="621268"/>
            <a:ext cx="2255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Experimental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issue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: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36538" y="6858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5613" y="2895600"/>
            <a:ext cx="4839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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Jet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energy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resolution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--&gt; spectrum distortion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83646" y="76200"/>
            <a:ext cx="6317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Jet analyses Issues </a:t>
            </a:r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: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Inclusive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J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et Cross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section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-3175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17525" y="990600"/>
            <a:ext cx="56220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How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well do we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measure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the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Jet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nergy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Scale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?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(JES) </a:t>
            </a:r>
          </a:p>
          <a:p>
            <a:pPr>
              <a:buFont typeface="Wingdings" pitchFamily="-107" charset="2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critical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because of very steep spectrum :</a:t>
            </a:r>
          </a:p>
          <a:p>
            <a:pPr>
              <a:buFont typeface="Wingdings" pitchFamily="-107" charset="2"/>
              <a:buNone/>
            </a:pPr>
            <a:endParaRPr lang="en-GB" b="1" dirty="0">
              <a:latin typeface="Times"/>
              <a:cs typeface="Times"/>
            </a:endParaRPr>
          </a:p>
          <a:p>
            <a:pPr>
              <a:buFont typeface="Wingdings" pitchFamily="-107" charset="2"/>
              <a:buNone/>
            </a:pPr>
            <a:r>
              <a:rPr lang="en-GB" b="1" dirty="0">
                <a:latin typeface="Times"/>
                <a:cs typeface="Times"/>
              </a:rPr>
              <a:t>                                   </a:t>
            </a:r>
            <a:r>
              <a:rPr lang="en-GB" b="1" dirty="0" smtClean="0">
                <a:latin typeface="Times"/>
                <a:cs typeface="Times"/>
              </a:rPr>
              <a:t>             relative </a:t>
            </a:r>
            <a:r>
              <a:rPr lang="en-GB" b="1" dirty="0">
                <a:latin typeface="Times"/>
                <a:cs typeface="Times"/>
              </a:rPr>
              <a:t>uncertainty :</a:t>
            </a: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6035674" y="762000"/>
            <a:ext cx="2193926" cy="609600"/>
            <a:chOff x="3542" y="1425"/>
            <a:chExt cx="1382" cy="384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542" y="1425"/>
              <a:ext cx="138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en-GB" i="1" dirty="0" smtClean="0">
                  <a:latin typeface="Times"/>
                  <a:cs typeface="Times"/>
                </a:rPr>
                <a:t> </a:t>
              </a:r>
              <a:r>
                <a:rPr lang="en-GB" i="1" dirty="0" err="1" smtClean="0">
                  <a:latin typeface="Times"/>
                  <a:cs typeface="Times"/>
                </a:rPr>
                <a:t>d</a:t>
              </a:r>
              <a:r>
                <a:rPr lang="en-GB" i="1" baseline="30000" dirty="0" smtClean="0">
                  <a:latin typeface="Times"/>
                  <a:cs typeface="Times"/>
                </a:rPr>
                <a:t> </a:t>
              </a:r>
              <a:r>
                <a:rPr lang="en-GB" i="1" dirty="0" err="1">
                  <a:latin typeface="Times"/>
                  <a:cs typeface="Times"/>
                  <a:sym typeface="Symbol" pitchFamily="-107" charset="2"/>
                </a:rPr>
                <a:t></a:t>
              </a:r>
              <a:endParaRPr lang="en-GB" i="1" dirty="0">
                <a:latin typeface="Times"/>
                <a:cs typeface="Times"/>
                <a:sym typeface="Symbol" pitchFamily="-107" charset="2"/>
              </a:endParaRPr>
            </a:p>
            <a:p>
              <a:pPr>
                <a:lnSpc>
                  <a:spcPct val="60000"/>
                </a:lnSpc>
              </a:pPr>
              <a:r>
                <a:rPr lang="en-GB" i="1" dirty="0">
                  <a:latin typeface="Times"/>
                  <a:cs typeface="Times"/>
                  <a:sym typeface="Symbol" pitchFamily="-107" charset="2"/>
                </a:rPr>
                <a:t>              ≈ const E</a:t>
              </a:r>
              <a:r>
                <a:rPr lang="en-GB" i="1" baseline="-25000" dirty="0">
                  <a:latin typeface="Times"/>
                  <a:cs typeface="Times"/>
                  <a:sym typeface="Symbol" pitchFamily="-107" charset="2"/>
                </a:rPr>
                <a:t>T</a:t>
              </a:r>
              <a:r>
                <a:rPr lang="en-GB" i="1" baseline="30000" dirty="0">
                  <a:latin typeface="Times"/>
                  <a:cs typeface="Times"/>
                  <a:sym typeface="Symbol" pitchFamily="-107" charset="2"/>
                </a:rPr>
                <a:t>- 6</a:t>
              </a:r>
              <a:endParaRPr lang="en-GB" i="1" dirty="0">
                <a:latin typeface="Times"/>
                <a:cs typeface="Times"/>
                <a:sym typeface="Symbol" pitchFamily="-107" charset="2"/>
              </a:endParaRPr>
            </a:p>
            <a:p>
              <a:pPr>
                <a:lnSpc>
                  <a:spcPct val="60000"/>
                </a:lnSpc>
              </a:pPr>
              <a:r>
                <a:rPr lang="en-GB" i="1" dirty="0" err="1">
                  <a:latin typeface="Times"/>
                  <a:cs typeface="Times"/>
                  <a:sym typeface="Symbol" pitchFamily="-107" charset="2"/>
                </a:rPr>
                <a:t>d</a:t>
              </a:r>
              <a:r>
                <a:rPr lang="en-GB" i="1" dirty="0">
                  <a:latin typeface="Times"/>
                  <a:cs typeface="Times"/>
                  <a:sym typeface="Symbol" pitchFamily="-107" charset="2"/>
                </a:rPr>
                <a:t> </a:t>
              </a:r>
              <a:r>
                <a:rPr lang="en-GB" i="1" dirty="0" smtClean="0">
                  <a:latin typeface="Times"/>
                  <a:cs typeface="Times"/>
                  <a:sym typeface="Symbol" pitchFamily="-107" charset="2"/>
                </a:rPr>
                <a:t>E</a:t>
              </a:r>
              <a:r>
                <a:rPr lang="en-GB" i="1" baseline="-25000" dirty="0" smtClean="0">
                  <a:latin typeface="Times"/>
                  <a:cs typeface="Times"/>
                  <a:sym typeface="Symbol" pitchFamily="-107" charset="2"/>
                </a:rPr>
                <a:t>T</a:t>
              </a:r>
              <a:endParaRPr lang="en-GB" i="1" dirty="0">
                <a:latin typeface="Times"/>
                <a:cs typeface="Times"/>
                <a:sym typeface="Symbol" pitchFamily="-107" charset="2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600" y="15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i="1">
                <a:latin typeface="Times"/>
                <a:cs typeface="Times"/>
              </a:endParaRP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057400" y="2209800"/>
            <a:ext cx="54168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an uncertainty of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5%</a:t>
            </a:r>
            <a:r>
              <a:rPr lang="en-GB" b="1" dirty="0">
                <a:latin typeface="Times"/>
                <a:cs typeface="Times"/>
              </a:rPr>
              <a:t> on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JES</a:t>
            </a:r>
            <a:r>
              <a:rPr lang="en-GB" b="1" dirty="0">
                <a:latin typeface="Times"/>
                <a:cs typeface="Times"/>
              </a:rPr>
              <a:t> --&gt;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30%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on measured </a:t>
            </a:r>
            <a:r>
              <a:rPr lang="en-GB" b="1" dirty="0" err="1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</p:txBody>
      </p: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6238874" y="1631951"/>
            <a:ext cx="1616075" cy="687388"/>
            <a:chOff x="3686" y="1219"/>
            <a:chExt cx="1018" cy="433"/>
          </a:xfrm>
        </p:grpSpPr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686" y="1219"/>
              <a:ext cx="1000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i="1" dirty="0">
                  <a:latin typeface="Times"/>
                  <a:cs typeface="Times"/>
                  <a:sym typeface="Symbol" pitchFamily="-107" charset="2"/>
                </a:rPr>
                <a:t>N            E</a:t>
              </a:r>
              <a:r>
                <a:rPr lang="en-GB" i="1" baseline="-25000" dirty="0">
                  <a:latin typeface="Times"/>
                  <a:cs typeface="Times"/>
                  <a:sym typeface="Symbol" pitchFamily="-107" charset="2"/>
                </a:rPr>
                <a:t>T</a:t>
              </a:r>
              <a:endParaRPr lang="en-GB" i="1" dirty="0">
                <a:latin typeface="Times"/>
                <a:cs typeface="Times"/>
                <a:sym typeface="Symbol" pitchFamily="-107" charset="2"/>
              </a:endParaRPr>
            </a:p>
            <a:p>
              <a:pPr>
                <a:lnSpc>
                  <a:spcPct val="70000"/>
                </a:lnSpc>
              </a:pPr>
              <a:r>
                <a:rPr lang="en-GB" i="1" dirty="0">
                  <a:latin typeface="Times"/>
                  <a:cs typeface="Times"/>
                  <a:sym typeface="Symbol" pitchFamily="-107" charset="2"/>
                </a:rPr>
                <a:t>         ≈</a:t>
              </a:r>
              <a:r>
                <a:rPr lang="en-GB" i="1" dirty="0" smtClean="0">
                  <a:latin typeface="Times"/>
                  <a:cs typeface="Times"/>
                  <a:sym typeface="Symbol" pitchFamily="-107" charset="2"/>
                </a:rPr>
                <a:t>  6</a:t>
              </a:r>
              <a:endParaRPr lang="en-GB" i="1" dirty="0">
                <a:latin typeface="Times"/>
                <a:cs typeface="Times"/>
                <a:sym typeface="Symbol" pitchFamily="-107" charset="2"/>
              </a:endParaRPr>
            </a:p>
            <a:p>
              <a:pPr>
                <a:lnSpc>
                  <a:spcPct val="70000"/>
                </a:lnSpc>
              </a:pPr>
              <a:r>
                <a:rPr lang="en-GB" i="1" dirty="0">
                  <a:latin typeface="Times"/>
                  <a:cs typeface="Times"/>
                  <a:sym typeface="Symbol" pitchFamily="-107" charset="2"/>
                </a:rPr>
                <a:t>  N             E</a:t>
              </a:r>
              <a:r>
                <a:rPr lang="en-GB" i="1" baseline="-25000" dirty="0">
                  <a:latin typeface="Times"/>
                  <a:cs typeface="Times"/>
                  <a:sym typeface="Symbol" pitchFamily="-107" charset="2"/>
                </a:rPr>
                <a:t>T</a:t>
              </a: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696" y="14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i="1">
                <a:latin typeface="Times"/>
                <a:cs typeface="Times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368" y="14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i="1">
                <a:latin typeface="Times"/>
                <a:cs typeface="Times"/>
              </a:endParaRPr>
            </a:p>
          </p:txBody>
        </p:sp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710257" y="3290888"/>
            <a:ext cx="5004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i="1" dirty="0">
                <a:latin typeface="Times"/>
                <a:cs typeface="Times"/>
              </a:rPr>
              <a:t>N (</a:t>
            </a:r>
            <a:r>
              <a:rPr lang="en-GB" sz="2000" i="1" dirty="0" err="1">
                <a:latin typeface="Times"/>
                <a:cs typeface="Times"/>
                <a:sym typeface="Symbol" pitchFamily="-107" charset="2"/>
              </a:rPr>
              <a:t>E</a:t>
            </a:r>
            <a:r>
              <a:rPr lang="en-GB" sz="2000" i="1" baseline="-25000" dirty="0" err="1">
                <a:latin typeface="Times"/>
                <a:cs typeface="Times"/>
                <a:sym typeface="Symbol" pitchFamily="-107" charset="2"/>
              </a:rPr>
              <a:t>T</a:t>
            </a:r>
            <a:r>
              <a:rPr lang="en-GB" sz="2000" i="1" baseline="30000" dirty="0" err="1">
                <a:latin typeface="Times"/>
                <a:cs typeface="Times"/>
                <a:sym typeface="Symbol" pitchFamily="-107" charset="2"/>
              </a:rPr>
              <a:t>meas</a:t>
            </a:r>
            <a:r>
              <a:rPr lang="en-GB" sz="2000" i="1" dirty="0">
                <a:latin typeface="Times"/>
                <a:cs typeface="Times"/>
              </a:rPr>
              <a:t>) </a:t>
            </a:r>
            <a:r>
              <a:rPr lang="en-GB" sz="2000" i="1" dirty="0" smtClean="0">
                <a:latin typeface="Times"/>
                <a:cs typeface="Times"/>
              </a:rPr>
              <a:t>=  N </a:t>
            </a:r>
            <a:r>
              <a:rPr lang="en-GB" sz="2000" i="1" dirty="0">
                <a:latin typeface="Times"/>
                <a:cs typeface="Times"/>
              </a:rPr>
              <a:t>(</a:t>
            </a:r>
            <a:r>
              <a:rPr lang="en-GB" sz="2000" i="1" dirty="0" err="1">
                <a:latin typeface="Times"/>
                <a:cs typeface="Times"/>
                <a:sym typeface="Symbol" pitchFamily="-107" charset="2"/>
              </a:rPr>
              <a:t>E</a:t>
            </a:r>
            <a:r>
              <a:rPr lang="en-GB" sz="2000" i="1" baseline="-25000" dirty="0" err="1">
                <a:latin typeface="Times"/>
                <a:cs typeface="Times"/>
                <a:sym typeface="Symbol" pitchFamily="-107" charset="2"/>
              </a:rPr>
              <a:t>T</a:t>
            </a:r>
            <a:r>
              <a:rPr lang="en-GB" sz="2000" i="1" baseline="30000" dirty="0" err="1">
                <a:latin typeface="Times"/>
                <a:cs typeface="Times"/>
                <a:sym typeface="Symbol" pitchFamily="-107" charset="2"/>
              </a:rPr>
              <a:t>true</a:t>
            </a:r>
            <a:r>
              <a:rPr lang="en-GB" sz="2000" i="1" dirty="0" smtClean="0">
                <a:latin typeface="Times"/>
                <a:cs typeface="Times"/>
              </a:rPr>
              <a:t>)       </a:t>
            </a:r>
            <a:r>
              <a:rPr lang="en-GB" sz="2000" i="1" dirty="0" err="1" smtClean="0">
                <a:latin typeface="Times"/>
                <a:cs typeface="Times"/>
              </a:rPr>
              <a:t>Resol</a:t>
            </a:r>
            <a:r>
              <a:rPr lang="en-GB" sz="2000" i="1" dirty="0" err="1">
                <a:latin typeface="Times"/>
                <a:cs typeface="Times"/>
              </a:rPr>
              <a:t>(</a:t>
            </a:r>
            <a:r>
              <a:rPr lang="en-GB" sz="2000" i="1" dirty="0" err="1">
                <a:latin typeface="Times"/>
                <a:cs typeface="Times"/>
                <a:sym typeface="Symbol" pitchFamily="-107" charset="2"/>
              </a:rPr>
              <a:t>E</a:t>
            </a:r>
            <a:r>
              <a:rPr lang="en-GB" sz="2000" i="1" baseline="-25000" dirty="0" err="1">
                <a:latin typeface="Times"/>
                <a:cs typeface="Times"/>
                <a:sym typeface="Symbol" pitchFamily="-107" charset="2"/>
              </a:rPr>
              <a:t>T</a:t>
            </a:r>
            <a:r>
              <a:rPr lang="en-GB" sz="2000" i="1" baseline="30000" dirty="0" err="1">
                <a:latin typeface="Times"/>
                <a:cs typeface="Times"/>
                <a:sym typeface="Symbol" pitchFamily="-107" charset="2"/>
              </a:rPr>
              <a:t>meas</a:t>
            </a:r>
            <a:r>
              <a:rPr lang="en-GB" sz="2000" i="1" dirty="0">
                <a:latin typeface="Times"/>
                <a:cs typeface="Times"/>
              </a:rPr>
              <a:t>, </a:t>
            </a:r>
            <a:r>
              <a:rPr lang="en-GB" sz="2000" i="1" dirty="0" smtClean="0">
                <a:latin typeface="Times"/>
                <a:cs typeface="Times"/>
                <a:sym typeface="Symbol" pitchFamily="-107" charset="2"/>
              </a:rPr>
              <a:t>E</a:t>
            </a:r>
            <a:r>
              <a:rPr lang="en-US" sz="2000" i="1" baseline="-25000" dirty="0" err="1" smtClean="0">
                <a:latin typeface="Times"/>
                <a:cs typeface="Times"/>
                <a:sym typeface="Symbol" pitchFamily="-107" charset="2"/>
              </a:rPr>
              <a:t>t</a:t>
            </a:r>
            <a:r>
              <a:rPr lang="en-GB" sz="2000" i="1" baseline="30000" dirty="0" smtClean="0">
                <a:latin typeface="Times"/>
                <a:cs typeface="Times"/>
                <a:sym typeface="Symbol" pitchFamily="-107" charset="2"/>
              </a:rPr>
              <a:t>true</a:t>
            </a:r>
            <a:r>
              <a:rPr lang="en-GB" sz="2000" i="1" dirty="0" smtClean="0">
                <a:latin typeface="Times"/>
                <a:cs typeface="Times"/>
              </a:rPr>
              <a:t>)</a:t>
            </a:r>
            <a:endParaRPr lang="en-GB" sz="2000" i="1" baseline="30000" dirty="0">
              <a:latin typeface="Times"/>
              <a:cs typeface="Times"/>
              <a:sym typeface="Symbol" pitchFamily="-107" charset="2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4838607" y="3877270"/>
            <a:ext cx="42291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To do: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1) determine the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resolution + uncertainty</a:t>
            </a:r>
          </a:p>
          <a:p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2) unfold the measured spectrum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457200" y="4847272"/>
            <a:ext cx="852021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Theory (&amp; Experimental)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issue</a:t>
            </a:r>
            <a:r>
              <a:rPr lang="en-GB" b="1" dirty="0" smtClean="0">
                <a:latin typeface="Times"/>
                <a:cs typeface="Times"/>
              </a:rPr>
              <a:t>: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Cross section measured @  ‘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particle level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’ (corrected for all experimental effects)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 compare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data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with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fixed-order NLO calculations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parton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-level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the latter must be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corrected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non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perturbative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effects (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parton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fragmentation</a:t>
            </a:r>
            <a:r>
              <a:rPr lang="en-GB" b="1" dirty="0" smtClean="0">
                <a:latin typeface="Times"/>
                <a:cs typeface="Times"/>
              </a:rPr>
              <a:t> and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UE</a:t>
            </a:r>
            <a:r>
              <a:rPr lang="en-GB" b="1" dirty="0" smtClean="0">
                <a:latin typeface="Times"/>
                <a:cs typeface="Times"/>
              </a:rPr>
              <a:t>) </a:t>
            </a:r>
          </a:p>
          <a:p>
            <a:pPr>
              <a:buFont typeface="Wingdings" pitchFamily="-107" charset="2"/>
              <a:buChar char="à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use Monte Carlo tuned to data  (correction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~ 5-10%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 0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depending on </a:t>
            </a:r>
            <a:r>
              <a:rPr lang="en-GB" i="1" dirty="0" err="1" smtClean="0">
                <a:latin typeface="Times"/>
                <a:cs typeface="Times"/>
                <a:sym typeface="Symbol" pitchFamily="-107" charset="2"/>
              </a:rPr>
              <a:t>p</a:t>
            </a:r>
            <a:r>
              <a:rPr lang="en-GB" i="1" baseline="-25000" dirty="0" err="1" smtClean="0">
                <a:latin typeface="Times"/>
                <a:cs typeface="Times"/>
                <a:sym typeface="Symbol" pitchFamily="-107" charset="2"/>
              </a:rPr>
              <a:t>T</a:t>
            </a:r>
            <a:r>
              <a:rPr lang="en-GB" i="1" baseline="30000" dirty="0" err="1" smtClean="0">
                <a:latin typeface="Times"/>
                <a:cs typeface="Times"/>
                <a:sym typeface="Symbol" pitchFamily="-107" charset="2"/>
              </a:rPr>
              <a:t>jet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)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228600" y="4800600"/>
            <a:ext cx="304800" cy="304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276600"/>
            <a:ext cx="304800" cy="44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76" y="2891654"/>
            <a:ext cx="1635082" cy="12993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9122" y="586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" y="3047442"/>
            <a:ext cx="3725272" cy="3734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3096"/>
          <a:stretch>
            <a:fillRect/>
          </a:stretch>
        </p:blipFill>
        <p:spPr>
          <a:xfrm>
            <a:off x="4572000" y="514351"/>
            <a:ext cx="4572000" cy="3143249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508" y="71735"/>
            <a:ext cx="5750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Jet </a:t>
            </a:r>
            <a:r>
              <a:rPr lang="fr-FR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Energy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Calibration &amp; JES </a:t>
            </a:r>
            <a:r>
              <a:rPr lang="fr-FR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uncertainty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-3175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3997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Validations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in-situ checks using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balance jet-jet or  with respect to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well-calibrated objects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i.e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γ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-jet, Z-jet data, ..)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5105400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JES uncertainty higher in forward region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wrt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end/cap region (extrapolation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di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-jet balance)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5754469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Uncertainty due to Pile‐Up depends on the number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of primary vertices NPV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495800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JES uncertainty depends on constituent input to jet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algorithm (smaller for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US" sz="1400" b="1" dirty="0" err="1" smtClean="0">
                <a:solidFill>
                  <a:srgbClr val="00003E"/>
                </a:solidFill>
                <a:latin typeface="Times"/>
                <a:cs typeface="Times"/>
              </a:rPr>
              <a:t>article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F</a:t>
            </a:r>
            <a:r>
              <a:rPr lang="en-US" sz="1400" b="1" dirty="0" err="1" smtClean="0">
                <a:solidFill>
                  <a:srgbClr val="00003E"/>
                </a:solidFill>
                <a:latin typeface="Times"/>
                <a:cs typeface="Times"/>
              </a:rPr>
              <a:t>low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jets)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885806" y="2513012"/>
            <a:ext cx="4105794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0006" y="2297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6388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04805" y="5943600"/>
            <a:ext cx="3385784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09600"/>
            <a:ext cx="4370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et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nergy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alibration corrects for non-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compensating calorimeters, dead material,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out- close of-cone effects, pile-up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14478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Several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calibration schemes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3505200"/>
            <a:ext cx="3823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http://arxiv.org/pdf/1112.6426.pdf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  <a:r>
              <a:rPr lang="en-US" sz="1600" dirty="0" smtClean="0"/>
              <a:t>(ATLAS)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0"/>
            <a:ext cx="3699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5"/>
              </a:rPr>
              <a:t>http://arxiv.org/abs/1107.4277</a:t>
            </a:r>
            <a:r>
              <a:rPr lang="en-US" sz="1600" dirty="0" smtClean="0"/>
              <a:t>         (CMS) 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375839" y="1688068"/>
            <a:ext cx="2720161" cy="12906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90589" y="990600"/>
            <a:ext cx="2024411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0766" y="71735"/>
            <a:ext cx="6145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Jet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fr-FR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hysics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"/>
                <a:cs typeface="Times"/>
              </a:rPr>
              <a:t>: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Jet cross section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and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i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-jet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Mass</a:t>
            </a:r>
            <a:endParaRPr lang="en-GB" sz="16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21"/>
            <a:ext cx="4191000" cy="38812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1615" y="5715000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Data are well described by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NLO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perturbative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QCD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calculations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NLOJET++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POWHEG+PS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582" y="6248400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+ comparison with a variety of PDF sets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35" y="568506"/>
            <a:ext cx="3448565" cy="11840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rcRect t="7425"/>
          <a:stretch>
            <a:fillRect/>
          </a:stretch>
        </p:blipFill>
        <p:spPr>
          <a:xfrm>
            <a:off x="4781036" y="1739483"/>
            <a:ext cx="3450480" cy="12323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570" y="2819400"/>
            <a:ext cx="3442311" cy="126684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81035" y="3962400"/>
            <a:ext cx="3448565" cy="1295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550" y="685800"/>
            <a:ext cx="944450" cy="33528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096000" y="5193268"/>
            <a:ext cx="968610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"/>
                <a:cs typeface="Times"/>
              </a:rPr>
              <a:t>m</a:t>
            </a:r>
            <a:r>
              <a:rPr lang="en-US" b="1" dirty="0" smtClean="0">
                <a:latin typeface="Times"/>
                <a:cs typeface="Times"/>
              </a:rPr>
              <a:t> </a:t>
            </a:r>
            <a:r>
              <a:rPr lang="en-US" b="1" baseline="-25000" dirty="0" smtClean="0">
                <a:latin typeface="Times"/>
                <a:cs typeface="Times"/>
              </a:rPr>
              <a:t>jet1 jet2</a:t>
            </a:r>
            <a:endParaRPr lang="en-US" b="1" baseline="-25000" dirty="0">
              <a:latin typeface="Times"/>
              <a:cs typeface="Time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1358950"/>
            <a:ext cx="820903" cy="16505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705600" y="1353979"/>
            <a:ext cx="1406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ATLAS-CONF-2012-021 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76200" y="4715470"/>
            <a:ext cx="4724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experimental systematic uncertainty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dominated  by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Jet Energy Scale uncertainty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steeply falling curves )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8862" y="4202668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Size experimental uncertainties ~ theoretical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ones: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0"/>
            <a:ext cx="393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Substructure of high </a:t>
            </a:r>
            <a:r>
              <a:rPr lang="en-US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 Jets</a:t>
            </a:r>
            <a:endParaRPr lang="en-US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460" y="849868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Test of QCD, tuning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parton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shower mechanism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9460" y="1219200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Searches of heavy resonance decay (Higgs,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neutralinos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high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top-quarks) into a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boosted/collimated jet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4523" y="457200"/>
            <a:ext cx="434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Gaining a lot of interest now!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Motivations: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0660" y="2057400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Many variables studied: jet mass,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subjet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multiplicity,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subjettiness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angularity, planar flow, ..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4800"/>
            <a:ext cx="2536578" cy="3752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5872" r="857" b="13879"/>
          <a:stretch>
            <a:fillRect/>
          </a:stretch>
        </p:blipFill>
        <p:spPr>
          <a:xfrm>
            <a:off x="4218831" y="3532082"/>
            <a:ext cx="4925169" cy="3182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801585"/>
            <a:ext cx="2629414" cy="2318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7600" y="3119735"/>
            <a:ext cx="1600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ATLAS-CONF-2012-044</a:t>
            </a:r>
          </a:p>
          <a:p>
            <a:r>
              <a:rPr lang="en-US" sz="1200" dirty="0" smtClean="0"/>
              <a:t>ATLAS-CONF-2012-065 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40279" y="5334000"/>
            <a:ext cx="17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“Trimmed jets”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5211" y="5695890"/>
            <a:ext cx="1776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Jet trimming:</a:t>
            </a:r>
          </a:p>
          <a:p>
            <a:r>
              <a:rPr lang="en-US" sz="1200" dirty="0" smtClean="0"/>
              <a:t>arXiv:0912.1342 [</a:t>
            </a:r>
            <a:r>
              <a:rPr lang="en-US" sz="1200" dirty="0" err="1" smtClean="0"/>
              <a:t>hep</a:t>
            </a:r>
            <a:r>
              <a:rPr lang="en-US" sz="1200" dirty="0" smtClean="0"/>
              <a:t>-ph]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599" y="4066401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Clear difference between quark and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gluon jets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599" y="4724400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Boosted tops better resolved with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trimmed jet 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799" y="3810000"/>
            <a:ext cx="150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Some results: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0" y="5257800"/>
            <a:ext cx="3685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Times"/>
                <a:cs typeface="Times"/>
              </a:rPr>
              <a:t>(Trimming: remove regions in a jet with </a:t>
            </a:r>
          </a:p>
          <a:p>
            <a:r>
              <a:rPr lang="en-US" sz="1600" b="1" dirty="0" smtClean="0">
                <a:solidFill>
                  <a:srgbClr val="008000"/>
                </a:solidFill>
                <a:latin typeface="Times"/>
                <a:cs typeface="Times"/>
              </a:rPr>
              <a:t>too little energy) </a:t>
            </a:r>
            <a:endParaRPr lang="en-US" sz="16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5791200"/>
            <a:ext cx="4534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 New window to search for new heavy mass</a:t>
            </a:r>
          </a:p>
          <a:p>
            <a:r>
              <a:rPr lang="en-US" b="1" dirty="0" smtClean="0">
                <a:latin typeface="Times"/>
                <a:cs typeface="Times"/>
              </a:rPr>
              <a:t> states decaying into jets, previously thought</a:t>
            </a:r>
          </a:p>
          <a:p>
            <a:r>
              <a:rPr lang="en-US" b="1" dirty="0" smtClean="0">
                <a:latin typeface="Times"/>
                <a:cs typeface="Times"/>
              </a:rPr>
              <a:t> to be inaccessible due to QCD background.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28800" y="152400"/>
            <a:ext cx="5670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"/>
                <a:cs typeface="Times"/>
              </a:rPr>
              <a:t>… </a:t>
            </a:r>
            <a:r>
              <a:rPr lang="en-GB" sz="2800" b="1" dirty="0" smtClean="0">
                <a:solidFill>
                  <a:srgbClr val="3366FF"/>
                </a:solidFill>
                <a:latin typeface="Times"/>
                <a:cs typeface="Times"/>
              </a:rPr>
              <a:t>Unfortunately</a:t>
            </a:r>
            <a:r>
              <a:rPr lang="en-GB" sz="2800" b="1" dirty="0" smtClean="0">
                <a:solidFill>
                  <a:srgbClr val="FF0000"/>
                </a:solidFill>
                <a:latin typeface="Times"/>
                <a:cs typeface="Times"/>
              </a:rPr>
              <a:t>/Fortunately ..  not</a:t>
            </a:r>
            <a:endParaRPr lang="en-GB" sz="2800" b="1" dirty="0">
              <a:solidFill>
                <a:schemeClr val="accent1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6525" y="762000"/>
            <a:ext cx="32202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smtClean="0">
                <a:latin typeface="Times"/>
                <a:cs typeface="Times"/>
              </a:rPr>
              <a:t>Still many </a:t>
            </a:r>
            <a:r>
              <a:rPr lang="en-GB" sz="2000" b="1" dirty="0">
                <a:latin typeface="Times"/>
                <a:cs typeface="Times"/>
              </a:rPr>
              <a:t>open questions !!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1066800"/>
            <a:ext cx="87287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10000"/>
              <a:buFont typeface="Times" pitchFamily="-107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Mass origin : </a:t>
            </a: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     * Does the Higgs boson exist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?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which are the “Higgs” bosons properties?</a:t>
            </a:r>
            <a:endParaRPr lang="en-GB" sz="2000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     *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How precisely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electroweak </a:t>
            </a:r>
            <a:r>
              <a:rPr lang="en-GB" sz="2000" b="1" dirty="0">
                <a:solidFill>
                  <a:srgbClr val="0000FF"/>
                </a:solidFill>
                <a:latin typeface="Times"/>
                <a:cs typeface="Times"/>
              </a:rPr>
              <a:t>symmetry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breaking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is implemented in nature</a:t>
            </a:r>
            <a:r>
              <a:rPr lang="en-GB" sz="2000" b="1" dirty="0" smtClean="0">
                <a:latin typeface="Times"/>
                <a:cs typeface="Times"/>
              </a:rPr>
              <a:t>?</a:t>
            </a: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 smtClean="0">
                <a:latin typeface="Times"/>
                <a:cs typeface="Times"/>
              </a:rPr>
              <a:t>    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*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Fine tuning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of the Higgs mass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Supersymmetry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?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2438400"/>
            <a:ext cx="36471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10000"/>
              <a:buFont typeface="Times" pitchFamily="-107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Gravity is not included in SM:</a:t>
            </a:r>
            <a:r>
              <a:rPr lang="en-GB" sz="2000" b="1" dirty="0">
                <a:latin typeface="Times"/>
                <a:cs typeface="Times"/>
              </a:rPr>
              <a:t> </a:t>
            </a:r>
            <a:endParaRPr lang="en-GB" sz="2000" b="1" dirty="0" smtClean="0">
              <a:latin typeface="Times"/>
              <a:cs typeface="Times"/>
            </a:endParaRP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 smtClean="0">
                <a:latin typeface="Times"/>
                <a:cs typeface="Times"/>
              </a:rPr>
              <a:t>    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*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ExtraDimensions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?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600" y="4800600"/>
            <a:ext cx="53527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10000"/>
              <a:buFont typeface="Times" pitchFamily="-107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Why the prevalence of matter on antimatter ?</a:t>
            </a:r>
            <a:endParaRPr lang="en-GB" sz="2000" b="1" dirty="0">
              <a:latin typeface="Times"/>
              <a:cs typeface="Times"/>
            </a:endParaRP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>
                <a:latin typeface="Times"/>
                <a:cs typeface="Times"/>
              </a:rPr>
              <a:t>    *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CP </a:t>
            </a:r>
            <a:r>
              <a:rPr lang="en-GB" sz="2000" b="1" dirty="0">
                <a:solidFill>
                  <a:srgbClr val="0000FF"/>
                </a:solidFill>
                <a:latin typeface="Times"/>
                <a:cs typeface="Times"/>
              </a:rPr>
              <a:t>violation phenomena</a:t>
            </a:r>
            <a:r>
              <a:rPr lang="en-GB" sz="2000" b="1" dirty="0"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in :</a:t>
            </a: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       - B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physics ?</a:t>
            </a: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       - </a:t>
            </a:r>
            <a:r>
              <a:rPr lang="en-GB" sz="2000" b="1" dirty="0" err="1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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sector  ?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8600" y="3962400"/>
            <a:ext cx="67377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10000"/>
              <a:buFont typeface="Times" pitchFamily="-107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Times"/>
                <a:cs typeface="Times"/>
              </a:rPr>
              <a:t> What is the Dark Matter/Energy composing the Universe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?</a:t>
            </a:r>
          </a:p>
          <a:p>
            <a:pPr>
              <a:buSzPct val="110000"/>
            </a:pP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    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*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Supersymmetry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? 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9600" y="1600200"/>
            <a:ext cx="335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8600" y="3178314"/>
            <a:ext cx="51732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10000"/>
              <a:buFont typeface="Times" pitchFamily="-107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Unification of the fundamental interactions: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</a:p>
          <a:p>
            <a:pPr>
              <a:buSzPct val="110000"/>
              <a:buFont typeface="Times" pitchFamily="-107" charset="0"/>
              <a:buNone/>
            </a:pPr>
            <a:r>
              <a:rPr lang="en-GB" sz="2000" b="1" dirty="0" smtClean="0">
                <a:latin typeface="Times"/>
                <a:cs typeface="Times"/>
              </a:rPr>
              <a:t>    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*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Supersymmetry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?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81200" y="76200"/>
            <a:ext cx="5604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Weak Gauge Bosons @ H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a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dron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Colliders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800" y="3810000"/>
            <a:ext cx="2864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well understood signature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4800" y="3505200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err="1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 • Br relatively high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and well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known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18113" y="3505200"/>
            <a:ext cx="3659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>
                <a:solidFill>
                  <a:srgbClr val="000090"/>
                </a:solidFill>
                <a:latin typeface="Times"/>
                <a:cs typeface="Times"/>
              </a:rPr>
              <a:t>use to understand the detector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sz="1800" b="1">
                <a:solidFill>
                  <a:srgbClr val="000090"/>
                </a:solidFill>
                <a:latin typeface="Times"/>
                <a:cs typeface="Times"/>
              </a:rPr>
              <a:t>(calibration, alignment, efficiency..)</a:t>
            </a:r>
            <a:endParaRPr lang="en-GB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4724400" y="3581400"/>
            <a:ext cx="304800" cy="6096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2603736" cy="12066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73534"/>
            <a:ext cx="2496968" cy="116006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477000" y="1078468"/>
            <a:ext cx="264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~ 10 Millions </a:t>
            </a:r>
            <a:r>
              <a:rPr lang="en-US" b="1" dirty="0" err="1" smtClean="0">
                <a:latin typeface="Times"/>
                <a:cs typeface="Times"/>
              </a:rPr>
              <a:t>W</a:t>
            </a:r>
            <a:r>
              <a:rPr lang="en-US" b="1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b="1" dirty="0" err="1" smtClean="0">
                <a:latin typeface="Times"/>
                <a:cs typeface="Times"/>
              </a:rPr>
              <a:t>eν</a:t>
            </a:r>
            <a:r>
              <a:rPr lang="en-US" b="1" dirty="0" smtClean="0">
                <a:latin typeface="Times"/>
                <a:cs typeface="Times"/>
              </a:rPr>
              <a:t>/ fb</a:t>
            </a:r>
            <a:r>
              <a:rPr lang="en-US" b="1" baseline="30000" dirty="0" smtClean="0">
                <a:latin typeface="Times"/>
                <a:cs typeface="Times"/>
              </a:rPr>
              <a:t>-1</a:t>
            </a:r>
            <a:endParaRPr lang="en-US" b="1" baseline="30000" dirty="0">
              <a:latin typeface="Times"/>
              <a:cs typeface="Time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7000" y="1371600"/>
            <a:ext cx="23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~ 1 Million </a:t>
            </a:r>
            <a:r>
              <a:rPr lang="en-US" b="1" dirty="0" err="1" smtClean="0">
                <a:latin typeface="Times"/>
                <a:cs typeface="Times"/>
              </a:rPr>
              <a:t>Z</a:t>
            </a:r>
            <a:r>
              <a:rPr lang="en-US" b="1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b="1" dirty="0" err="1" smtClean="0">
                <a:latin typeface="Times"/>
                <a:cs typeface="Times"/>
              </a:rPr>
              <a:t>ee</a:t>
            </a:r>
            <a:r>
              <a:rPr lang="en-US" b="1" dirty="0" smtClean="0">
                <a:latin typeface="Times"/>
                <a:cs typeface="Times"/>
              </a:rPr>
              <a:t>/ fb</a:t>
            </a:r>
            <a:r>
              <a:rPr lang="en-US" b="1" baseline="30000" dirty="0" smtClean="0">
                <a:latin typeface="Times"/>
                <a:cs typeface="Times"/>
              </a:rPr>
              <a:t>-1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6287" y="457200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Test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pQCD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up to NNLO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7848" y="5238690"/>
            <a:ext cx="549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Constrain Parton Densities [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dσ/dy,η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, 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W,Z+c,b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]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6287" y="4888468"/>
            <a:ext cx="7199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Explore QCD in new kinematic domains [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p</a:t>
            </a:r>
            <a:r>
              <a:rPr lang="en-US" sz="2000" b="1" baseline="-25000" dirty="0" err="1" smtClean="0">
                <a:solidFill>
                  <a:srgbClr val="008000"/>
                </a:solidFill>
                <a:latin typeface="Times"/>
                <a:cs typeface="Times"/>
              </a:rPr>
              <a:t>T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(W,Z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),  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W,Z+jets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]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0233" y="5543490"/>
            <a:ext cx="885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Perform precision electroweak measurements [</a:t>
            </a:r>
            <a:r>
              <a:rPr lang="en-US" sz="2000" b="1" dirty="0" err="1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W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Pol(W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)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, sin</a:t>
            </a:r>
            <a:r>
              <a:rPr lang="en-US" sz="2000" b="1" baseline="30000" dirty="0" smtClean="0">
                <a:solidFill>
                  <a:srgbClr val="008000"/>
                </a:solidFill>
                <a:latin typeface="Times"/>
                <a:cs typeface="Times"/>
              </a:rPr>
              <a:t>2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Θ</a:t>
            </a:r>
            <a:r>
              <a:rPr lang="en-US" sz="2000" b="1" baseline="-25000" dirty="0" smtClean="0">
                <a:solidFill>
                  <a:srgbClr val="008000"/>
                </a:solidFill>
                <a:latin typeface="Times"/>
                <a:cs typeface="Times"/>
              </a:rPr>
              <a:t>weak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, TGC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]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6287" y="5924490"/>
            <a:ext cx="843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Better understanding of background for Higgs and New Physics searches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1" y="2153182"/>
            <a:ext cx="6918723" cy="98049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313439" y="729734"/>
            <a:ext cx="108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@ 7 </a:t>
            </a:r>
            <a:r>
              <a:rPr lang="en-US" b="1" dirty="0" err="1" smtClean="0">
                <a:latin typeface="Times"/>
                <a:cs typeface="Times"/>
              </a:rPr>
              <a:t>TeV</a:t>
            </a:r>
            <a:r>
              <a:rPr lang="en-US" b="1" dirty="0" smtClean="0">
                <a:latin typeface="Times"/>
                <a:cs typeface="Times"/>
              </a:rPr>
              <a:t>: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41143" y="621268"/>
            <a:ext cx="4116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"/>
                <a:cs typeface="Times"/>
              </a:rPr>
              <a:t>W/Z production (and decay) @ LO:</a:t>
            </a:r>
            <a:endParaRPr lang="en-US" sz="2000" b="1" dirty="0">
              <a:latin typeface="Times"/>
              <a:cs typeface="Time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27889" y="289560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Parton distribution functions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799689" y="2907268"/>
            <a:ext cx="206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Parton cross section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08072" y="3036332"/>
            <a:ext cx="1130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 = W,Z + …</a:t>
            </a:r>
            <a:endParaRPr lang="en-US" sz="1600" dirty="0"/>
          </a:p>
        </p:txBody>
      </p:sp>
      <p:sp>
        <p:nvSpPr>
          <p:cNvPr id="53" name="Rectangle 52"/>
          <p:cNvSpPr/>
          <p:nvPr/>
        </p:nvSpPr>
        <p:spPr>
          <a:xfrm>
            <a:off x="3827889" y="2438400"/>
            <a:ext cx="3061025" cy="8265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921175" y="2438400"/>
            <a:ext cx="1918025" cy="826532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62000" y="2819400"/>
            <a:ext cx="1341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A,B = hadrons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609601" y="2438400"/>
            <a:ext cx="1524000" cy="936486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190876" y="4114800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1% reached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58917" y="4191000"/>
            <a:ext cx="14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GB" b="1" dirty="0" smtClean="0">
                <a:solidFill>
                  <a:srgbClr val="00003E"/>
                </a:solidFill>
                <a:latin typeface="Times"/>
                <a:cs typeface="Times"/>
              </a:rPr>
              <a:t>Motivations</a:t>
            </a:r>
            <a:r>
              <a:rPr lang="en-GB" b="1" dirty="0">
                <a:solidFill>
                  <a:srgbClr val="00003E"/>
                </a:solidFill>
                <a:latin typeface="Times"/>
                <a:cs typeface="Times"/>
              </a:rPr>
              <a:t>: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58917" y="4572000"/>
            <a:ext cx="8945021" cy="137160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69002" y="76200"/>
            <a:ext cx="4849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Cross Section Measurements: Steps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763" y="83820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1.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Select events (cuts)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763" y="1334869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2.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Estimate background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or/and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"/>
                <a:cs typeface="Times"/>
              </a:rPr>
              <a:t>data driven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"/>
                <a:cs typeface="Times"/>
              </a:rPr>
              <a:t>                                           methods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1143000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Obtain the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raw distribution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of signal events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763" y="2286000"/>
            <a:ext cx="6147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3.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Correct for detector effects: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cut efficiencies, energy/momentum scale and resolution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effects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and/or unfolding procedures. Efficiencies,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  scales and resolutions from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or/and </a:t>
            </a:r>
            <a:r>
              <a:rPr lang="en-US" b="1" dirty="0" smtClean="0">
                <a:solidFill>
                  <a:srgbClr val="953735"/>
                </a:solidFill>
                <a:latin typeface="Times"/>
                <a:cs typeface="Times"/>
              </a:rPr>
              <a:t>data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953735"/>
                </a:solidFill>
                <a:latin typeface="Times"/>
                <a:cs typeface="Times"/>
              </a:rPr>
              <a:t>                    driven methods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763" y="4876800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5.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Measurements in the (detector) </a:t>
            </a:r>
            <a:r>
              <a:rPr lang="en-US" b="1" dirty="0" err="1" smtClean="0">
                <a:solidFill>
                  <a:srgbClr val="31859C"/>
                </a:solidFill>
                <a:latin typeface="Times"/>
                <a:cs typeface="Times"/>
              </a:rPr>
              <a:t>fiducial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region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763" y="5574268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6.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Extrapolation to the </a:t>
            </a: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full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or </a:t>
            </a: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extended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phase space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                                              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MC, theory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763" y="3974068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4.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(Sometimes) Correct for theory effects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MC, theory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5744" y="2667000"/>
            <a:ext cx="2468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Obtain the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corrected experimental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distribution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4840069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Advantage: reduced theory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dependence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5602069"/>
            <a:ext cx="3087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Combination/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Comparaison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with results different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fiducial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cuts or with theory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5638800" y="4840069"/>
            <a:ext cx="228600" cy="722531"/>
          </a:xfrm>
          <a:prstGeom prst="rightBrace">
            <a:avLst>
              <a:gd name="adj1" fmla="val 133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  <a:buSzPct val="100000"/>
              <a:buFont typeface="Wingdings" charset="2"/>
              <a:buChar char=""/>
            </a:pPr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5486400" y="914400"/>
            <a:ext cx="228600" cy="1219200"/>
          </a:xfrm>
          <a:prstGeom prst="rightBrace">
            <a:avLst>
              <a:gd name="adj1" fmla="val 133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  <a:buSzPct val="100000"/>
              <a:buFont typeface="Wingdings" charset="2"/>
              <a:buChar char=""/>
            </a:pPr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5943600" y="2438400"/>
            <a:ext cx="228600" cy="1219200"/>
          </a:xfrm>
          <a:prstGeom prst="rightBrace">
            <a:avLst>
              <a:gd name="adj1" fmla="val 133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  <a:buSzPct val="100000"/>
              <a:buFont typeface="Wingdings" charset="2"/>
              <a:buChar char=""/>
            </a:pPr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4" name="Right Brace 23"/>
          <p:cNvSpPr/>
          <p:nvPr/>
        </p:nvSpPr>
        <p:spPr>
          <a:xfrm>
            <a:off x="5638800" y="5678269"/>
            <a:ext cx="228600" cy="722531"/>
          </a:xfrm>
          <a:prstGeom prst="rightBrace">
            <a:avLst>
              <a:gd name="adj1" fmla="val 133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  <a:buSzPct val="100000"/>
              <a:buFont typeface="Wingdings" charset="2"/>
              <a:buChar char=""/>
            </a:pPr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3962400"/>
            <a:ext cx="16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Ex.: 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QED FSR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0" y="3581400"/>
            <a:ext cx="4954050" cy="2914633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99370" y="76200"/>
            <a:ext cx="5263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Weak Gauge Bosons. Step1: Selections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76800" y="1295400"/>
            <a:ext cx="4413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 smtClean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F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ocus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on </a:t>
            </a:r>
            <a:r>
              <a:rPr lang="en-GB" b="1" dirty="0" err="1">
                <a:solidFill>
                  <a:srgbClr val="0000FF"/>
                </a:solidFill>
                <a:latin typeface="Times"/>
                <a:cs typeface="Times"/>
              </a:rPr>
              <a:t>leptonic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 decays</a:t>
            </a:r>
            <a:r>
              <a:rPr lang="en-GB" b="1" dirty="0" smtClean="0">
                <a:latin typeface="Times"/>
                <a:cs typeface="Times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GB" b="1" dirty="0" err="1">
                <a:solidFill>
                  <a:srgbClr val="000090"/>
                </a:solidFill>
                <a:latin typeface="Times"/>
                <a:cs typeface="Times"/>
              </a:rPr>
              <a:t>hadronic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decays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impossible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, high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jet background)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2243" y="5177135"/>
            <a:ext cx="19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&gt; 20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66&lt;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&lt; 116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|&lt;2.5  (|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|&lt;4.9)            </a:t>
            </a:r>
            <a:endParaRPr lang="en-US" b="1" baseline="30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138" y="3392269"/>
            <a:ext cx="3472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&gt; 20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E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ν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)&gt;25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|&lt; 2.5 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&gt;40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endParaRPr lang="en-US" b="1" baseline="30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1" name="Picture 1091"/>
          <p:cNvPicPr>
            <a:picLocks noChangeAspect="1" noChangeArrowheads="1"/>
          </p:cNvPicPr>
          <p:nvPr/>
        </p:nvPicPr>
        <p:blipFill>
          <a:blip r:embed="rId3"/>
          <a:srcRect r="-255"/>
          <a:stretch>
            <a:fillRect/>
          </a:stretch>
        </p:blipFill>
        <p:spPr bwMode="auto">
          <a:xfrm>
            <a:off x="151350" y="641994"/>
            <a:ext cx="4801650" cy="28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876800" y="1944469"/>
            <a:ext cx="38627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W, Z Signatures: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     *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lepton(s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) with high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     *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or W large missing E</a:t>
            </a:r>
            <a:r>
              <a:rPr lang="en-GB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GB" b="1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685800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Production cross sections known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@ NNLO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FEWZ, DYNNLO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30480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Typical W selection: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48768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Typical Z selection: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676900" y="4306887"/>
            <a:ext cx="3086100" cy="493713"/>
            <a:chOff x="5600700" y="4383087"/>
            <a:chExt cx="3086100" cy="493713"/>
          </a:xfrm>
        </p:grpSpPr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4"/>
            <a:srcRect l="10153" r="9322"/>
            <a:stretch>
              <a:fillRect/>
            </a:stretch>
          </p:blipFill>
          <p:spPr bwMode="auto">
            <a:xfrm>
              <a:off x="6553200" y="4383087"/>
              <a:ext cx="2133600" cy="49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5600700" y="4419600"/>
              <a:ext cx="8981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dirty="0" err="1">
                  <a:solidFill>
                    <a:srgbClr val="000090"/>
                  </a:solidFill>
                  <a:latin typeface="Times"/>
                  <a:cs typeface="Times"/>
                </a:rPr>
                <a:t>m</a:t>
              </a:r>
              <a:r>
                <a:rPr lang="en-GB" b="1" baseline="-25000" dirty="0" err="1" smtClean="0">
                  <a:solidFill>
                    <a:srgbClr val="000090"/>
                  </a:solidFill>
                  <a:latin typeface="Times"/>
                  <a:cs typeface="Times"/>
                </a:rPr>
                <a:t>T</a:t>
              </a:r>
              <a:r>
                <a:rPr lang="en-GB" i="1" dirty="0" smtClean="0">
                  <a:solidFill>
                    <a:srgbClr val="000090"/>
                  </a:solidFill>
                  <a:latin typeface="Times"/>
                  <a:cs typeface="Times"/>
                </a:rPr>
                <a:t> </a:t>
              </a:r>
              <a:r>
                <a:rPr lang="en-GB" dirty="0" err="1">
                  <a:solidFill>
                    <a:srgbClr val="000090"/>
                  </a:solidFill>
                  <a:latin typeface="Times"/>
                  <a:cs typeface="Times"/>
                  <a:sym typeface="Symbol" pitchFamily="-107" charset="2"/>
                </a:rPr>
                <a:t></a:t>
              </a:r>
              <a:r>
                <a:rPr lang="en-GB" i="1" dirty="0">
                  <a:solidFill>
                    <a:srgbClr val="000090"/>
                  </a:solidFill>
                  <a:latin typeface="Times"/>
                  <a:cs typeface="Times"/>
                </a:rPr>
                <a:t> </a:t>
              </a:r>
              <a:r>
                <a:rPr lang="en-GB" i="1" dirty="0">
                  <a:latin typeface="Times"/>
                  <a:cs typeface="Times"/>
                </a:rPr>
                <a:t>√</a:t>
              </a:r>
              <a:r>
                <a:rPr lang="en-GB" i="1" baseline="-25000" dirty="0">
                  <a:latin typeface="Times"/>
                  <a:cs typeface="Times"/>
                </a:rPr>
                <a:t> </a:t>
              </a:r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>
              <a:off x="6400800" y="4419600"/>
              <a:ext cx="2178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5791200" y="6019800"/>
            <a:ext cx="2852739" cy="484188"/>
            <a:chOff x="378" y="2575"/>
            <a:chExt cx="1797" cy="305"/>
          </a:xfrm>
        </p:grpSpPr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378" y="2575"/>
              <a:ext cx="1797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800" b="1" dirty="0" err="1" smtClean="0">
                  <a:latin typeface="Times"/>
                  <a:cs typeface="Times"/>
                </a:rPr>
                <a:t>M</a:t>
              </a:r>
              <a:r>
                <a:rPr lang="en-GB" b="1" baseline="-25000" dirty="0" err="1" smtClean="0">
                  <a:latin typeface="Times"/>
                  <a:cs typeface="Times"/>
                </a:rPr>
                <a:t>ll</a:t>
              </a:r>
              <a:r>
                <a:rPr lang="en-GB" sz="1800" b="1" baseline="30000" dirty="0" smtClean="0">
                  <a:latin typeface="Times"/>
                  <a:cs typeface="Times"/>
                </a:rPr>
                <a:t> </a:t>
              </a:r>
              <a:r>
                <a:rPr lang="en-GB" sz="1800" b="1" dirty="0">
                  <a:latin typeface="Times"/>
                  <a:cs typeface="Times"/>
                </a:rPr>
                <a:t>≈ √2 </a:t>
              </a:r>
              <a:r>
                <a:rPr lang="en-GB" sz="1800" b="1" dirty="0" smtClean="0">
                  <a:latin typeface="Times"/>
                  <a:cs typeface="Times"/>
                </a:rPr>
                <a:t>E</a:t>
              </a:r>
              <a:r>
                <a:rPr lang="en-GB" b="1" baseline="-25000" dirty="0">
                  <a:latin typeface="Times"/>
                  <a:cs typeface="Times"/>
                </a:rPr>
                <a:t>l</a:t>
              </a:r>
              <a:r>
                <a:rPr lang="en-GB" sz="1800" b="1" baseline="-25000" dirty="0" smtClean="0">
                  <a:latin typeface="Times"/>
                  <a:cs typeface="Times"/>
                </a:rPr>
                <a:t>1 </a:t>
              </a:r>
              <a:r>
                <a:rPr lang="en-GB" sz="1800" b="1" dirty="0" smtClean="0">
                  <a:latin typeface="Times"/>
                  <a:cs typeface="Times"/>
                </a:rPr>
                <a:t>E</a:t>
              </a:r>
              <a:r>
                <a:rPr lang="en-GB" b="1" baseline="-25000" dirty="0">
                  <a:latin typeface="Times"/>
                  <a:cs typeface="Times"/>
                </a:rPr>
                <a:t>l</a:t>
              </a:r>
              <a:r>
                <a:rPr lang="en-GB" sz="1800" b="1" baseline="-25000" dirty="0" smtClean="0">
                  <a:latin typeface="Times"/>
                  <a:cs typeface="Times"/>
                </a:rPr>
                <a:t>2 </a:t>
              </a:r>
              <a:r>
                <a:rPr lang="en-GB" sz="1800" b="1" dirty="0" smtClean="0">
                  <a:latin typeface="Times"/>
                  <a:cs typeface="Times"/>
                </a:rPr>
                <a:t> </a:t>
              </a:r>
              <a:r>
                <a:rPr lang="en-GB" sz="1800" b="1" dirty="0">
                  <a:latin typeface="Times"/>
                  <a:cs typeface="Times"/>
                </a:rPr>
                <a:t>(1-cos </a:t>
              </a:r>
              <a:r>
                <a:rPr lang="en-GB" sz="1800" b="1" dirty="0" smtClean="0">
                  <a:latin typeface="Times"/>
                  <a:cs typeface="Times"/>
                  <a:sym typeface="Symbol" pitchFamily="-107" charset="2"/>
                </a:rPr>
                <a:t></a:t>
              </a:r>
              <a:r>
                <a:rPr lang="en-GB" b="1" baseline="-25000" dirty="0">
                  <a:latin typeface="Times"/>
                  <a:cs typeface="Times"/>
                  <a:sym typeface="Symbol" pitchFamily="-107" charset="2"/>
                </a:rPr>
                <a:t>l</a:t>
              </a:r>
              <a:r>
                <a:rPr lang="en-GB" sz="1800" b="1" baseline="-25000" dirty="0" smtClean="0">
                  <a:latin typeface="Times"/>
                  <a:cs typeface="Times"/>
                </a:rPr>
                <a:t>1 </a:t>
              </a:r>
              <a:r>
                <a:rPr lang="en-GB" b="1" baseline="-25000" dirty="0">
                  <a:latin typeface="Times"/>
                  <a:cs typeface="Times"/>
                </a:rPr>
                <a:t>l</a:t>
              </a:r>
              <a:r>
                <a:rPr lang="en-GB" sz="1800" b="1" baseline="-25000" dirty="0" smtClean="0">
                  <a:latin typeface="Times"/>
                  <a:cs typeface="Times"/>
                </a:rPr>
                <a:t>2</a:t>
              </a:r>
              <a:r>
                <a:rPr lang="en-GB" sz="1800" b="1" dirty="0">
                  <a:latin typeface="Times"/>
                  <a:cs typeface="Times"/>
                </a:rPr>
                <a:t>)</a:t>
              </a:r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>
              <a:off x="864" y="264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>
                <a:latin typeface="Times"/>
                <a:cs typeface="Times"/>
              </a:endParaRP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05000" y="71735"/>
            <a:ext cx="5932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Lepton(e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reconstruction &amp; identification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6" y="609600"/>
            <a:ext cx="3759200" cy="2832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3492506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Cluster reconstruction in ECAL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3680936"/>
            <a:ext cx="40446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Dedicated track reconstruction for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US" sz="24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(GSF= Gaussian Sum Filter)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02" y="457200"/>
            <a:ext cx="4580006" cy="3272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3200400"/>
            <a:ext cx="11934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Electrons: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259" y="5105400"/>
            <a:ext cx="19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Muons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(ATLAS):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343400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Identification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critera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based (mainly) on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track-cluster match + shower shapes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160288" y="3657600"/>
            <a:ext cx="3983712" cy="3104281"/>
            <a:chOff x="5160288" y="3657600"/>
            <a:chExt cx="3983712" cy="3104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r="1877"/>
            <a:stretch>
              <a:fillRect/>
            </a:stretch>
          </p:blipFill>
          <p:spPr>
            <a:xfrm>
              <a:off x="5160288" y="3657600"/>
              <a:ext cx="3983712" cy="310428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58000" y="4492823"/>
              <a:ext cx="21884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Combined+segment</a:t>
              </a:r>
              <a:r>
                <a:rPr lang="en-US" sz="1400" dirty="0" smtClean="0"/>
                <a:t> tagged</a:t>
              </a:r>
              <a:endParaRPr lang="en-US" sz="1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458200" y="5193268"/>
              <a:ext cx="588207" cy="21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200" y="5322332"/>
            <a:ext cx="55322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Combined:     Tracker +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Muon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Spectrometer(MS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endParaRPr lang="en-US" sz="2400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Stand-alone:  MS only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Segment tagged: Tracker + one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segment in MS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Calorimeter tagged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29036" y="6477000"/>
            <a:ext cx="298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Mean number of interactions per bunch Xing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257547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2381"/>
          <a:stretch>
            <a:fillRect/>
          </a:stretch>
        </p:blipFill>
        <p:spPr>
          <a:xfrm>
            <a:off x="5181600" y="457200"/>
            <a:ext cx="3411950" cy="30532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2711" y="0"/>
            <a:ext cx="8044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Lepton(e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Energy or Momentum  &amp; Scale and Resolution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72869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Energy scale and resolution control with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Z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J/ψ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(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=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μ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, [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E/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p]</a:t>
            </a:r>
            <a:r>
              <a:rPr lang="en-GB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in W-&gt;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US" b="1" dirty="0" err="1" smtClean="0">
                <a:latin typeface="Times"/>
                <a:cs typeface="Times"/>
              </a:rPr>
              <a:t>ν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2000" y="3276600"/>
            <a:ext cx="954621" cy="533400"/>
            <a:chOff x="762000" y="3276600"/>
            <a:chExt cx="954621" cy="533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3446951"/>
              <a:ext cx="248948" cy="3630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2000" y="3276600"/>
              <a:ext cx="9546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3E"/>
                  </a:solidFill>
                  <a:latin typeface="Times"/>
                  <a:cs typeface="Times"/>
                </a:rPr>
                <a:t>Fit: </a:t>
              </a:r>
            </a:p>
            <a:p>
              <a:r>
                <a:rPr lang="en-US" sz="1400" b="1" dirty="0" smtClean="0">
                  <a:solidFill>
                    <a:srgbClr val="00003E"/>
                  </a:solidFill>
                  <a:latin typeface="Times"/>
                  <a:cs typeface="Times"/>
                </a:rPr>
                <a:t>BW     CB</a:t>
              </a:r>
              <a:endParaRPr lang="en-US" sz="1400" b="1" dirty="0">
                <a:solidFill>
                  <a:srgbClr val="00003E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31761" y="1524000"/>
            <a:ext cx="3159839" cy="533400"/>
            <a:chOff x="5831761" y="1524000"/>
            <a:chExt cx="3159839" cy="533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553200" y="1761470"/>
              <a:ext cx="202922" cy="2959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31761" y="1524000"/>
              <a:ext cx="31598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3E"/>
                  </a:solidFill>
                  <a:latin typeface="Times"/>
                  <a:cs typeface="Times"/>
                </a:rPr>
                <a:t>Fit:</a:t>
              </a:r>
            </a:p>
            <a:p>
              <a:r>
                <a:rPr lang="en-US" sz="1400" b="1" dirty="0" err="1" smtClean="0">
                  <a:solidFill>
                    <a:srgbClr val="00003E"/>
                  </a:solidFill>
                  <a:latin typeface="Times"/>
                  <a:cs typeface="Times"/>
                </a:rPr>
                <a:t>gaussian</a:t>
              </a:r>
              <a:r>
                <a:rPr lang="en-US" sz="1400" b="1" dirty="0" smtClean="0">
                  <a:solidFill>
                    <a:srgbClr val="00003E"/>
                  </a:solidFill>
                  <a:latin typeface="Times"/>
                  <a:cs typeface="Times"/>
                </a:rPr>
                <a:t>    generated mass distribution </a:t>
              </a:r>
              <a:endParaRPr lang="en-US" sz="1400" b="1" dirty="0">
                <a:solidFill>
                  <a:srgbClr val="00003E"/>
                </a:solidFill>
                <a:latin typeface="Times"/>
                <a:cs typeface="Time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r="74558"/>
          <a:stretch>
            <a:fillRect/>
          </a:stretch>
        </p:blipFill>
        <p:spPr>
          <a:xfrm>
            <a:off x="228601" y="4612880"/>
            <a:ext cx="1219199" cy="873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547" y="3451132"/>
            <a:ext cx="4886453" cy="34068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25442"/>
          <a:stretch>
            <a:fillRect/>
          </a:stretch>
        </p:blipFill>
        <p:spPr>
          <a:xfrm>
            <a:off x="70933" y="5257800"/>
            <a:ext cx="4196267" cy="10259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4355068"/>
            <a:ext cx="27622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3E"/>
                </a:solidFill>
                <a:latin typeface="Times"/>
                <a:cs typeface="Times"/>
              </a:rPr>
              <a:t>CB= Crystal Ball function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43800" y="773668"/>
            <a:ext cx="9444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Z-&gt;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6148" y="3581400"/>
            <a:ext cx="9444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Z-&gt;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2286000"/>
            <a:ext cx="8673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Z-&gt;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5000" y="71735"/>
            <a:ext cx="5765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For W: M</a:t>
            </a:r>
            <a:r>
              <a:rPr lang="en-GB" sz="2400" b="1" dirty="0" smtClean="0">
                <a:latin typeface="Times"/>
                <a:cs typeface="Times"/>
              </a:rPr>
              <a:t>issing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sz="2400" b="1" dirty="0" smtClean="0">
                <a:latin typeface="Times"/>
                <a:cs typeface="Times"/>
              </a:rPr>
              <a:t>ransverse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400" b="1" dirty="0" smtClean="0">
                <a:latin typeface="Times"/>
                <a:cs typeface="Times"/>
              </a:rPr>
              <a:t>nergy :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4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sz="2400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miss</a:t>
            </a:r>
            <a:endParaRPr lang="en-GB" sz="2400" b="1" baseline="30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79800"/>
            <a:ext cx="4282416" cy="314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343" y="3124200"/>
            <a:ext cx="230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ATLAS-CONF-2012-101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57" y="3174730"/>
            <a:ext cx="4702143" cy="3378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916668"/>
            <a:ext cx="831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CMS.   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Particle Flow approach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identify and reconstruct individually each particle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1600200"/>
            <a:ext cx="566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ATLAS. Sums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+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γ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+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+ jets + soft jets + ‘cell out’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530" y="2678668"/>
            <a:ext cx="84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performance measured in Z→μμ events (clean final state, no intrinsic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4485544" y="838200"/>
            <a:ext cx="1839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</a:pP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smtClean="0">
                <a:latin typeface="Times"/>
                <a:cs typeface="Times"/>
              </a:rPr>
              <a:t>miss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= -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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vis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endParaRPr lang="en-GB" sz="20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>
            <a:off x="6009544" y="914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>
            <a:off x="4561744" y="914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0814" y="895290"/>
            <a:ext cx="182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E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smtClean="0">
                <a:latin typeface="Times"/>
                <a:cs typeface="Times"/>
              </a:rPr>
              <a:t>miss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= |</a:t>
            </a:r>
            <a:r>
              <a:rPr lang="en-GB" sz="2000" b="1" dirty="0" err="1" smtClean="0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baseline="30000" dirty="0" smtClean="0">
                <a:latin typeface="Times"/>
                <a:cs typeface="Times"/>
              </a:rPr>
              <a:t>miss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</a:rPr>
              <a:t>|</a:t>
            </a:r>
          </a:p>
        </p:txBody>
      </p:sp>
      <p:sp>
        <p:nvSpPr>
          <p:cNvPr id="23" name="Line 67"/>
          <p:cNvSpPr>
            <a:spLocks noChangeShapeType="1"/>
          </p:cNvSpPr>
          <p:nvPr/>
        </p:nvSpPr>
        <p:spPr bwMode="auto">
          <a:xfrm>
            <a:off x="3281414" y="97149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3990201"/>
            <a:ext cx="213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STVF=Soft Term Vertex Fraction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/>
          </p:cNvPicPr>
          <p:nvPr/>
        </p:nvPicPr>
        <p:blipFill>
          <a:blip r:embed="rId2"/>
          <a:srcRect l="7531"/>
          <a:stretch>
            <a:fillRect/>
          </a:stretch>
        </p:blipFill>
        <p:spPr bwMode="auto">
          <a:xfrm>
            <a:off x="4495800" y="3810000"/>
            <a:ext cx="4543609" cy="28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4492625" cy="3207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61" y="533400"/>
            <a:ext cx="4437462" cy="32004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58340" y="76200"/>
            <a:ext cx="7047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W, Z total cross sections (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Branching Ratios)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with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&amp;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733800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Total cross section agree with theoretical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predictions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50" y="4495800"/>
            <a:ext cx="4856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Largest uncertainty is due to luminosity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measurement in 2010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3.4%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which improves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to 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1.7%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 2011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56260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Much larger data set available now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89" y="5906869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  <a:buSzPct val="99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2011 ~   5 fb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-1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/experiment</a:t>
            </a:r>
          </a:p>
          <a:p>
            <a:pPr>
              <a:buClr>
                <a:schemeClr val="accent1"/>
              </a:buClr>
              <a:buSzPct val="99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2012 ~ 14 fb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-1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/experiment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918959" y="5029200"/>
            <a:ext cx="691641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TeV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438400"/>
            <a:ext cx="4076700" cy="3468237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25" y="609600"/>
            <a:ext cx="3282950" cy="1257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762000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Challenging (in particular W)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50831"/>
            <a:ext cx="3200400" cy="31641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1401" y="6019800"/>
            <a:ext cx="730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Good prospects for physics searches with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τ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(in particular H-&gt;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ττ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)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676400"/>
            <a:ext cx="4724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Multivariate methods used in particular for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τ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isolation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59699" y="76200"/>
            <a:ext cx="6442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W, Z Total Cross Sections (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x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Branching ratios)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with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τ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1057870"/>
            <a:ext cx="40896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τ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identification: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Reconstruct individual decay modes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6722" y="2664023"/>
            <a:ext cx="1846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J.Incandela</a:t>
            </a:r>
            <a:r>
              <a:rPr lang="en-US" sz="1400" dirty="0" smtClean="0"/>
              <a:t> – 4/7/2012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98" y="5087779"/>
            <a:ext cx="1432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HPS=</a:t>
            </a:r>
            <a:r>
              <a:rPr lang="en-US" sz="1000" b="1" dirty="0" err="1" smtClean="0"/>
              <a:t>Hadron</a:t>
            </a:r>
            <a:r>
              <a:rPr lang="en-US" sz="1000" b="1" dirty="0" smtClean="0"/>
              <a:t> plus Strips  </a:t>
            </a:r>
            <a:endParaRPr lang="en-US" sz="1000" b="1" dirty="0"/>
          </a:p>
        </p:txBody>
      </p:sp>
      <p:sp>
        <p:nvSpPr>
          <p:cNvPr id="17" name="Right Arrow 16"/>
          <p:cNvSpPr/>
          <p:nvPr/>
        </p:nvSpPr>
        <p:spPr>
          <a:xfrm>
            <a:off x="381000" y="6172200"/>
            <a:ext cx="457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52800" y="36576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70% efficiency </a:t>
            </a:r>
          </a:p>
          <a:p>
            <a:r>
              <a:rPr lang="en-US" b="1" dirty="0" smtClean="0"/>
              <a:t>with 5% fake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581400"/>
            <a:ext cx="3429644" cy="3245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050"/>
            <a:ext cx="3324283" cy="322375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52600" y="76200"/>
            <a:ext cx="6314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W, Z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fiducial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, total cross section results (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l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=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486" y="533400"/>
            <a:ext cx="3496514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3391152" cy="3200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64400" y="2023646"/>
            <a:ext cx="1257300" cy="838200"/>
            <a:chOff x="6819900" y="3009900"/>
            <a:chExt cx="1257300" cy="838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0300" y="3009900"/>
              <a:ext cx="596900" cy="838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9900" y="3124200"/>
              <a:ext cx="647700" cy="50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2734846"/>
            <a:ext cx="1854200" cy="81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53200" y="4563070"/>
            <a:ext cx="2621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Fiducial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cross sections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provide better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discrimination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among 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7634" y="801469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Some discrimination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among PDF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0400" y="3700046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"/>
                <a:cs typeface="Times"/>
              </a:rPr>
              <a:t>model dependence</a:t>
            </a:r>
            <a:endParaRPr lang="en-US" sz="1600" b="1" dirty="0">
              <a:latin typeface="Times"/>
              <a:cs typeface="Time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7251700" y="3407946"/>
            <a:ext cx="3810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524000" y="3124200"/>
            <a:ext cx="2286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4267200" y="3124200"/>
            <a:ext cx="2286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10200" y="121920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Single arm spectrometer, fully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instrumented in forward region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6031468"/>
            <a:ext cx="706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LHCb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provides complementary measurements to ATLAS/CMS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1955800"/>
            <a:ext cx="3660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Overlap with ATLAS/CMS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in </a:t>
            </a:r>
            <a:r>
              <a:rPr lang="en-US" b="1" i="1" dirty="0" smtClean="0">
                <a:latin typeface="Times"/>
                <a:cs typeface="Times"/>
              </a:rPr>
              <a:t>2.0 &lt; </a:t>
            </a:r>
            <a:r>
              <a:rPr lang="en-US" b="1" i="1" dirty="0" err="1" smtClean="0">
                <a:latin typeface="Times"/>
                <a:cs typeface="Times"/>
              </a:rPr>
              <a:t>η</a:t>
            </a:r>
            <a:r>
              <a:rPr lang="en-US" b="1" i="1" dirty="0" smtClean="0">
                <a:latin typeface="Times"/>
                <a:cs typeface="Times"/>
              </a:rPr>
              <a:t> &lt; 2.5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unique coverage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in </a:t>
            </a:r>
            <a:r>
              <a:rPr lang="en-US" b="1" i="1" dirty="0" smtClean="0">
                <a:solidFill>
                  <a:srgbClr val="000000"/>
                </a:solidFill>
                <a:latin typeface="Times"/>
                <a:cs typeface="Times"/>
              </a:rPr>
              <a:t>2.5 &lt; </a:t>
            </a:r>
            <a:r>
              <a:rPr lang="en-US" b="1" i="1" dirty="0" err="1" smtClean="0">
                <a:solidFill>
                  <a:srgbClr val="000000"/>
                </a:solidFill>
                <a:latin typeface="Times"/>
                <a:cs typeface="Times"/>
              </a:rPr>
              <a:t>η</a:t>
            </a:r>
            <a:r>
              <a:rPr lang="en-US" b="1" i="1" dirty="0" smtClean="0">
                <a:solidFill>
                  <a:srgbClr val="000000"/>
                </a:solidFill>
                <a:latin typeface="Times"/>
                <a:cs typeface="Times"/>
              </a:rPr>
              <a:t> &lt; 5.0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5181"/>
            <a:ext cx="4806245" cy="2182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b="2696"/>
          <a:stretch>
            <a:fillRect/>
          </a:stretch>
        </p:blipFill>
        <p:spPr>
          <a:xfrm>
            <a:off x="746109" y="3416300"/>
            <a:ext cx="3686192" cy="2459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1" y="3420933"/>
            <a:ext cx="3721099" cy="2522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4363" y="838200"/>
            <a:ext cx="9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Times"/>
                <a:cs typeface="Times"/>
              </a:rPr>
              <a:t>η</a:t>
            </a:r>
            <a:r>
              <a:rPr lang="en-US" b="1" i="1" dirty="0" smtClean="0">
                <a:latin typeface="Times"/>
                <a:cs typeface="Times"/>
              </a:rPr>
              <a:t> ~ 2.0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235014" y="76200"/>
            <a:ext cx="10227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LHCb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0200" y="289560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Important for PDF constraints </a:t>
            </a: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6525" y="2819400"/>
            <a:ext cx="8859569" cy="552510"/>
          </a:xfrm>
          <a:prstGeom prst="rect">
            <a:avLst/>
          </a:prstGeom>
          <a:solidFill>
            <a:schemeClr val="accent1">
              <a:alpha val="3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6525" y="762000"/>
            <a:ext cx="2591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"/>
                <a:cs typeface="Times"/>
              </a:rPr>
              <a:t>… still more questions !!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624266" y="760273"/>
            <a:ext cx="6519734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why gravity is so weak G</a:t>
            </a:r>
            <a:r>
              <a:rPr lang="en-GB" b="1" baseline="-25000" dirty="0">
                <a:latin typeface="Times"/>
                <a:cs typeface="Times"/>
              </a:rPr>
              <a:t>F</a:t>
            </a:r>
            <a:r>
              <a:rPr lang="en-GB" b="1" dirty="0">
                <a:latin typeface="Times"/>
                <a:cs typeface="Times"/>
              </a:rPr>
              <a:t>/G</a:t>
            </a:r>
            <a:r>
              <a:rPr lang="en-GB" b="1" baseline="-25000" dirty="0">
                <a:latin typeface="Times"/>
                <a:cs typeface="Times"/>
              </a:rPr>
              <a:t>N </a:t>
            </a:r>
            <a:r>
              <a:rPr lang="en-GB" b="1" dirty="0">
                <a:latin typeface="Times"/>
                <a:cs typeface="Times"/>
              </a:rPr>
              <a:t>~ 10</a:t>
            </a:r>
            <a:r>
              <a:rPr lang="en-GB" b="1" baseline="30000" dirty="0">
                <a:latin typeface="Times"/>
                <a:cs typeface="Times"/>
              </a:rPr>
              <a:t>32 </a:t>
            </a:r>
            <a:r>
              <a:rPr lang="en-GB" b="1" dirty="0">
                <a:latin typeface="Times"/>
                <a:cs typeface="Times"/>
              </a:rPr>
              <a:t>?</a:t>
            </a:r>
          </a:p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why 3 families of fermions? Are there more ?</a:t>
            </a:r>
          </a:p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why mass hierarchy </a:t>
            </a:r>
            <a:r>
              <a:rPr lang="en-GB" b="1" dirty="0" err="1">
                <a:latin typeface="Times"/>
                <a:cs typeface="Times"/>
              </a:rPr>
              <a:t>m</a:t>
            </a:r>
            <a:r>
              <a:rPr lang="en-GB" b="1" baseline="-25000" dirty="0" err="1">
                <a:latin typeface="Times"/>
                <a:cs typeface="Times"/>
              </a:rPr>
              <a:t>top</a:t>
            </a:r>
            <a:r>
              <a:rPr lang="en-GB" b="1" dirty="0" err="1">
                <a:latin typeface="Times"/>
                <a:cs typeface="Times"/>
              </a:rPr>
              <a:t>/m</a:t>
            </a:r>
            <a:r>
              <a:rPr lang="en-GB" b="1" baseline="-25000" dirty="0" err="1">
                <a:latin typeface="Times"/>
                <a:cs typeface="Times"/>
              </a:rPr>
              <a:t>up</a:t>
            </a:r>
            <a:r>
              <a:rPr lang="en-GB" b="1" dirty="0">
                <a:latin typeface="Times"/>
                <a:cs typeface="Times"/>
              </a:rPr>
              <a:t> ~ 10</a:t>
            </a:r>
            <a:r>
              <a:rPr lang="en-GB" b="1" baseline="30000" dirty="0">
                <a:latin typeface="Times"/>
                <a:cs typeface="Times"/>
              </a:rPr>
              <a:t>4 </a:t>
            </a:r>
            <a:r>
              <a:rPr lang="en-GB" b="1" dirty="0">
                <a:latin typeface="Times"/>
                <a:cs typeface="Times"/>
              </a:rPr>
              <a:t>?</a:t>
            </a:r>
          </a:p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are quarks and leptons really ‘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elementary</a:t>
            </a:r>
            <a:r>
              <a:rPr lang="en-GB" b="1" dirty="0">
                <a:latin typeface="Times"/>
                <a:cs typeface="Times"/>
              </a:rPr>
              <a:t>’?</a:t>
            </a:r>
          </a:p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why charge quantisation?</a:t>
            </a:r>
          </a:p>
          <a:p>
            <a:pPr>
              <a:buFont typeface="Times" pitchFamily="-107" charset="0"/>
              <a:buChar char="•"/>
            </a:pPr>
            <a:r>
              <a:rPr lang="en-GB" b="1" dirty="0">
                <a:latin typeface="Times"/>
                <a:cs typeface="Times"/>
              </a:rPr>
              <a:t> can quark and gluons be </a:t>
            </a:r>
            <a:r>
              <a:rPr lang="en-GB" b="1" dirty="0" err="1">
                <a:latin typeface="Times"/>
                <a:cs typeface="Times"/>
              </a:rPr>
              <a:t>deconfined</a:t>
            </a:r>
            <a:r>
              <a:rPr lang="en-GB" b="1" dirty="0">
                <a:latin typeface="Times"/>
                <a:cs typeface="Times"/>
              </a:rPr>
              <a:t> in a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quark-gluon plasma</a:t>
            </a:r>
            <a:r>
              <a:rPr lang="en-GB" b="1" dirty="0">
                <a:latin typeface="Times"/>
                <a:cs typeface="Times"/>
              </a:rPr>
              <a:t> ?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94557" y="2362200"/>
            <a:ext cx="2020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"/>
                <a:cs typeface="Times"/>
              </a:rPr>
              <a:t>… and many more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2876490"/>
            <a:ext cx="8767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10000"/>
              <a:buFont typeface="Times" pitchFamily="-107" charset="0"/>
              <a:buNone/>
            </a:pP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Is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Standard Model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a low energy approximation of a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more fundamental theory?</a:t>
            </a:r>
            <a:endParaRPr lang="en-GB" sz="20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3657600"/>
            <a:ext cx="837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study of jets, W and Z  production @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very high energy particle colliders (LHC) </a:t>
            </a:r>
            <a:r>
              <a:rPr lang="en-GB" b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latin typeface="Times"/>
                <a:cs typeface="Times"/>
              </a:rPr>
              <a:t> 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4038600"/>
            <a:ext cx="528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 a key to access the Physics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eyond the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SM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BSM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4800600"/>
            <a:ext cx="3595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ü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Test the validity limits of SM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" y="5574268"/>
            <a:ext cx="6981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In many BSM theories, New Particles decay in jets, W or Z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5955268"/>
            <a:ext cx="600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Jets, W and Z Signals used for detector calibration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181600"/>
            <a:ext cx="673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Jets, W or Z are backgrounds to searches for New Physics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600200" y="76200"/>
            <a:ext cx="61446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EW and QCD with jets or W/Z: motivations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4419600"/>
            <a:ext cx="3749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Motivations </a:t>
            </a:r>
            <a:r>
              <a:rPr lang="en-GB" sz="2000" b="1" smtClean="0">
                <a:solidFill>
                  <a:srgbClr val="FF0000"/>
                </a:solidFill>
                <a:latin typeface="Times"/>
                <a:cs typeface="Times"/>
              </a:rPr>
              <a:t>of jets, W/Z </a:t>
            </a: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studies:</a:t>
            </a:r>
            <a:endParaRPr lang="en-US" sz="20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039" y="4066619"/>
            <a:ext cx="978561" cy="96258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1000" y="4800600"/>
            <a:ext cx="4038600" cy="40011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3962400" cy="365125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38400" y="76200"/>
            <a:ext cx="4434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LHCb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: Z Rapidity Distributions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6626" y="5940623"/>
            <a:ext cx="2289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"/>
                <a:cs typeface="Times"/>
              </a:rPr>
              <a:t>LHCb</a:t>
            </a:r>
            <a:r>
              <a:rPr lang="en-US" sz="1400" b="1" dirty="0" smtClean="0">
                <a:latin typeface="Times"/>
                <a:cs typeface="Times"/>
              </a:rPr>
              <a:t>: JHEP 06 (2012) 058 </a:t>
            </a:r>
            <a:endParaRPr lang="en-US" sz="1400" b="1" dirty="0"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2804"/>
          <a:stretch>
            <a:fillRect/>
          </a:stretch>
        </p:blipFill>
        <p:spPr>
          <a:xfrm>
            <a:off x="4106207" y="768088"/>
            <a:ext cx="4961593" cy="36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618" y="4953000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Data broadly well described by predictions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" y="768088"/>
            <a:ext cx="4024317" cy="38635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618" y="532233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Impact on PDF fit results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5571291"/>
            <a:ext cx="2942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"/>
                <a:cs typeface="Times"/>
              </a:rPr>
              <a:t>CMS: Phys. Rev. D85 (2012) 032002 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2644" y="5254823"/>
            <a:ext cx="3128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"/>
                <a:cs typeface="Times"/>
              </a:rPr>
              <a:t>ATLAS: Phys. Rev. D85 (2012) 072004 </a:t>
            </a:r>
            <a:endParaRPr lang="en-US" sz="14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4488865" cy="43307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86688" y="76200"/>
            <a:ext cx="3570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Lepton (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μ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Universality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69431"/>
          <a:stretch>
            <a:fillRect/>
          </a:stretch>
        </p:blipFill>
        <p:spPr>
          <a:xfrm>
            <a:off x="4565065" y="5029200"/>
            <a:ext cx="3435935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914400"/>
            <a:ext cx="1619827" cy="803824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0" y="1097676"/>
            <a:ext cx="1479550" cy="644617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772127" y="1107478"/>
            <a:ext cx="84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R</a:t>
            </a:r>
            <a:r>
              <a:rPr lang="en-US" sz="2400" i="1" baseline="-25000" dirty="0" smtClean="0">
                <a:latin typeface="Times"/>
                <a:cs typeface="Times"/>
              </a:rPr>
              <a:t>W</a:t>
            </a:r>
            <a:r>
              <a:rPr lang="en-US" sz="2400" i="1" dirty="0" smtClean="0">
                <a:latin typeface="Times"/>
                <a:cs typeface="Times"/>
              </a:rPr>
              <a:t>=</a:t>
            </a:r>
            <a:endParaRPr lang="en-US" sz="2400" i="1" baseline="-25000" dirty="0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567" y="1981200"/>
            <a:ext cx="150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Times"/>
                <a:cs typeface="Times"/>
              </a:rPr>
              <a:t>R</a:t>
            </a:r>
            <a:r>
              <a:rPr lang="en-US" sz="2400" i="1" baseline="-25000" dirty="0" smtClean="0">
                <a:solidFill>
                  <a:srgbClr val="000000"/>
                </a:solidFill>
                <a:latin typeface="Times"/>
                <a:cs typeface="Times"/>
              </a:rPr>
              <a:t>W </a:t>
            </a:r>
            <a:r>
              <a:rPr lang="en-US" sz="2400" i="1" dirty="0" smtClean="0">
                <a:solidFill>
                  <a:srgbClr val="000000"/>
                </a:solidFill>
                <a:latin typeface="Times"/>
                <a:cs typeface="Times"/>
              </a:rPr>
              <a:t>~ </a:t>
            </a:r>
            <a:r>
              <a:rPr lang="en-US" sz="2400" i="1" dirty="0" err="1" smtClean="0">
                <a:solidFill>
                  <a:srgbClr val="000000"/>
                </a:solidFill>
                <a:latin typeface="Times"/>
                <a:cs typeface="Times"/>
              </a:rPr>
              <a:t>g</a:t>
            </a:r>
            <a:r>
              <a:rPr lang="en-GB" sz="2400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e</a:t>
            </a:r>
            <a:r>
              <a:rPr lang="en-GB" sz="2400" i="1" dirty="0" smtClean="0">
                <a:solidFill>
                  <a:srgbClr val="000000"/>
                </a:solidFill>
                <a:latin typeface="Times"/>
                <a:cs typeface="Times"/>
              </a:rPr>
              <a:t>/</a:t>
            </a:r>
            <a:r>
              <a:rPr lang="en-US" sz="2400" i="1" dirty="0" err="1" smtClean="0">
                <a:solidFill>
                  <a:srgbClr val="000000"/>
                </a:solidFill>
                <a:latin typeface="Times"/>
                <a:cs typeface="Times"/>
              </a:rPr>
              <a:t>g</a:t>
            </a:r>
            <a:r>
              <a:rPr lang="en-GB" sz="2400" i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μ</a:t>
            </a:r>
            <a:endParaRPr lang="en-US" sz="2400" i="1" baseline="-250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t="60510"/>
          <a:stretch>
            <a:fillRect/>
          </a:stretch>
        </p:blipFill>
        <p:spPr>
          <a:xfrm>
            <a:off x="4648200" y="5715000"/>
            <a:ext cx="3307765" cy="3488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1" y="4872852"/>
            <a:ext cx="3625265" cy="6452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5625813"/>
            <a:ext cx="3726865" cy="698787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05400" y="4343400"/>
            <a:ext cx="23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to be competitive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886200" y="4712732"/>
            <a:ext cx="1981200" cy="31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553200" y="4712732"/>
            <a:ext cx="762000" cy="316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76600" y="76200"/>
            <a:ext cx="3753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W / Z +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jets,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n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=0, 1, 2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…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r="49324"/>
          <a:stretch>
            <a:fillRect/>
          </a:stretch>
        </p:blipFill>
        <p:spPr bwMode="auto">
          <a:xfrm>
            <a:off x="228600" y="700088"/>
            <a:ext cx="23622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648200" y="762000"/>
            <a:ext cx="41857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sz="20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Test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of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pQCD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and MC techniques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 r="2773"/>
          <a:stretch>
            <a:fillRect/>
          </a:stretch>
        </p:blipFill>
        <p:spPr bwMode="auto">
          <a:xfrm>
            <a:off x="2362200" y="628650"/>
            <a:ext cx="2362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64075" y="1182469"/>
            <a:ext cx="4378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sz="2000" b="1" dirty="0">
                <a:latin typeface="Times"/>
                <a:cs typeface="Times"/>
              </a:rPr>
              <a:t> </a:t>
            </a:r>
            <a:r>
              <a:rPr lang="en-GB" sz="2000" b="1" dirty="0">
                <a:solidFill>
                  <a:srgbClr val="000090"/>
                </a:solidFill>
                <a:latin typeface="Times"/>
                <a:cs typeface="Times"/>
              </a:rPr>
              <a:t>BKG for </a:t>
            </a:r>
            <a:r>
              <a:rPr lang="en-GB" sz="2000" b="1" dirty="0">
                <a:solidFill>
                  <a:srgbClr val="0000FF"/>
                </a:solidFill>
                <a:latin typeface="Times"/>
                <a:cs typeface="Times"/>
              </a:rPr>
              <a:t>top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production</a:t>
            </a:r>
            <a:r>
              <a:rPr lang="en-GB" sz="2000" b="1" dirty="0" smtClean="0">
                <a:latin typeface="Times"/>
                <a:cs typeface="Times"/>
              </a:rPr>
              <a:t>,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Higgs</a:t>
            </a:r>
            <a:r>
              <a:rPr lang="en-GB" sz="2000" b="1" dirty="0" smtClean="0">
                <a:latin typeface="Times"/>
                <a:cs typeface="Times"/>
              </a:rPr>
              <a:t> and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     New Physics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searches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endParaRPr lang="en-GB" sz="2000" b="1" dirty="0">
              <a:latin typeface="Times"/>
              <a:cs typeface="Time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64075" y="1809690"/>
            <a:ext cx="45576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Access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heavy flavor content of proton</a:t>
            </a:r>
            <a:endParaRPr lang="en-GB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583" y="2495490"/>
            <a:ext cx="6135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Compare data </a:t>
            </a:r>
            <a:r>
              <a:rPr lang="en-GB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vs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Event Generators &amp; Calculations: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rcRect r="789"/>
          <a:stretch>
            <a:fillRect/>
          </a:stretch>
        </p:blipFill>
        <p:spPr>
          <a:xfrm>
            <a:off x="5923642" y="2208768"/>
            <a:ext cx="3220358" cy="44216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3183" y="289560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"/>
                <a:cs typeface="Times"/>
              </a:rPr>
              <a:t>  Parton Shower (PS) programs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183" y="3505200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b="1" dirty="0" smtClean="0">
                <a:solidFill>
                  <a:srgbClr val="215968"/>
                </a:solidFill>
                <a:latin typeface="Times"/>
                <a:cs typeface="Times"/>
              </a:rPr>
              <a:t> LO matrix element (many legs) + matching to PS</a:t>
            </a:r>
            <a:endParaRPr lang="en-US" b="1" dirty="0">
              <a:solidFill>
                <a:srgbClr val="215968"/>
              </a:solidFill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183" y="50292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b="1" dirty="0" smtClean="0">
                <a:solidFill>
                  <a:srgbClr val="215968"/>
                </a:solidFill>
                <a:latin typeface="Times"/>
                <a:cs typeface="Times"/>
              </a:rPr>
              <a:t> NLO calculations </a:t>
            </a:r>
            <a:endParaRPr lang="en-US" b="1" dirty="0">
              <a:solidFill>
                <a:srgbClr val="215968"/>
              </a:solidFill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183" y="4343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"/>
            </a:pPr>
            <a:r>
              <a:rPr lang="en-US" b="1" dirty="0" smtClean="0">
                <a:solidFill>
                  <a:srgbClr val="215968"/>
                </a:solidFill>
                <a:latin typeface="Times"/>
                <a:cs typeface="Times"/>
              </a:rPr>
              <a:t> NLO matrix element + PS</a:t>
            </a:r>
            <a:endParaRPr lang="en-US" b="1" dirty="0">
              <a:solidFill>
                <a:srgbClr val="215968"/>
              </a:solidFill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774" y="313586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Pythia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Herwig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667" y="37454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"/>
                <a:cs typeface="Times"/>
              </a:rPr>
              <a:t>Various matching scheme (e.g.: MLM, CKKW) 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774" y="39740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Alpgen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, Sherpa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667" y="5257800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Method based on Feynman </a:t>
            </a:r>
            <a:r>
              <a:rPr lang="en-US" b="1" dirty="0" err="1" smtClean="0">
                <a:solidFill>
                  <a:srgbClr val="31859C"/>
                </a:solidFill>
                <a:latin typeface="Times"/>
                <a:cs typeface="Times"/>
              </a:rPr>
              <a:t>diagram+known</a:t>
            </a: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 integrals </a:t>
            </a:r>
            <a:endParaRPr lang="en-US" b="1" dirty="0">
              <a:solidFill>
                <a:srgbClr val="31859C"/>
              </a:solidFill>
              <a:latin typeface="Times"/>
              <a:cs typeface="Time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184" y="464820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MC@NLO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Madgraph+Pythia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774" y="54980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MCFM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774" y="5791200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Method based on </a:t>
            </a:r>
            <a:r>
              <a:rPr lang="en-US" b="1" dirty="0" err="1" smtClean="0">
                <a:solidFill>
                  <a:srgbClr val="31859C"/>
                </a:solidFill>
                <a:latin typeface="Times"/>
                <a:cs typeface="Times"/>
              </a:rPr>
              <a:t>unitarity</a:t>
            </a:r>
            <a:r>
              <a:rPr lang="en-US" b="1" dirty="0" smtClean="0">
                <a:solidFill>
                  <a:srgbClr val="31859C"/>
                </a:solidFill>
                <a:latin typeface="Times"/>
                <a:cs typeface="Times"/>
              </a:rPr>
              <a:t> and on‐shell recursion </a:t>
            </a:r>
            <a:endParaRPr lang="en-US" b="1" dirty="0">
              <a:solidFill>
                <a:srgbClr val="31859C"/>
              </a:solidFill>
              <a:latin typeface="Times"/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" y="6096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"/>
            </a:pP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Blackhat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7315200" y="6336268"/>
            <a:ext cx="742411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00003E"/>
                </a:solidFill>
                <a:latin typeface="Times"/>
                <a:cs typeface="Times"/>
              </a:rPr>
              <a:t>jet </a:t>
            </a:r>
            <a:r>
              <a:rPr lang="en-GB" b="1" dirty="0" err="1">
                <a:solidFill>
                  <a:srgbClr val="00003E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>
                <a:solidFill>
                  <a:srgbClr val="00003E"/>
                </a:solidFill>
                <a:latin typeface="Times"/>
                <a:cs typeface="Times"/>
              </a:rPr>
              <a:t>T</a:t>
            </a:r>
            <a:endParaRPr lang="en-GB" b="1" baseline="-25000" dirty="0">
              <a:solidFill>
                <a:srgbClr val="00003E"/>
              </a:solidFill>
              <a:latin typeface="Times"/>
              <a:cs typeface="Time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23943" y="545068"/>
            <a:ext cx="136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Motivations: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1000" y="2209800"/>
            <a:ext cx="148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done: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219398" y="2057400"/>
            <a:ext cx="1772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smtClean="0">
                <a:solidFill>
                  <a:srgbClr val="00003E"/>
                </a:solidFill>
                <a:latin typeface="Times"/>
                <a:cs typeface="Times"/>
                <a:hlinkClick r:id="rId5"/>
              </a:rPr>
              <a:t>Phys. Rev. D85 (2012) 032009</a:t>
            </a:r>
            <a:endParaRPr lang="en-US" sz="1000" u="sng" dirty="0">
              <a:solidFill>
                <a:srgbClr val="00003E"/>
              </a:solidFill>
              <a:latin typeface="Times"/>
              <a:cs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75289" y="4935379"/>
            <a:ext cx="982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normalisation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3579" y="4953000"/>
            <a:ext cx="7587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NLO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pQCD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calculations (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BlackHat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),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LO ME+PS (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Alpgen,Sherpa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and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NLO+PS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MC(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BlackHat+Sherpa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Madgraph+Pythia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describe well the data. 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Lack of  high‐energetic large‐angle emissions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in PS MC (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Pythia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 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533400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Measure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dσ/dΟ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for various observables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O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jet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y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jet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jj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H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ΔR, 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Δφ(Z, J</a:t>
            </a:r>
            <a:r>
              <a:rPr lang="en-US" b="1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1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etc ...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46482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Test NLO calculations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up to 4-jets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133600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Same lepton triggers and offline selections as in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W/Z inclusive measurements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2831068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Jets reconstructed with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anti‐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k</a:t>
            </a:r>
            <a:r>
              <a:rPr lang="en-US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algorithm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383054" y="76200"/>
            <a:ext cx="1722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W / Z +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jets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914" y="3627784"/>
            <a:ext cx="3476886" cy="32302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" y="3267670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Systematic uncertainty dominated by JES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uncertainty (</a:t>
            </a:r>
            <a:r>
              <a:rPr lang="en-US" sz="1600" b="1" dirty="0" smtClean="0">
                <a:solidFill>
                  <a:srgbClr val="FF0000"/>
                </a:solidFill>
                <a:latin typeface="Times"/>
                <a:cs typeface="Times"/>
              </a:rPr>
              <a:t>10‐20%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(at same level as the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theory uncertainty dominated by scale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uncertainties)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96272"/>
            <a:ext cx="3327798" cy="3361328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3962400" cy="365125"/>
          </a:xfrm>
        </p:spPr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514600" y="1057870"/>
            <a:ext cx="2782897" cy="923330"/>
            <a:chOff x="1366512" y="914400"/>
            <a:chExt cx="2782897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1405524" y="914400"/>
              <a:ext cx="27438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dσ</a:t>
              </a:r>
              <a:r>
                <a:rPr lang="en-US" b="1" dirty="0" smtClean="0"/>
                <a:t>        </a:t>
              </a:r>
              <a:r>
                <a:rPr lang="en-US" dirty="0" smtClean="0"/>
                <a:t>(</a:t>
              </a:r>
              <a:r>
                <a:rPr lang="en-US" b="1" dirty="0" err="1" smtClean="0"/>
                <a:t>N</a:t>
              </a:r>
              <a:r>
                <a:rPr lang="en-US" b="1" baseline="-25000" dirty="0" err="1" smtClean="0"/>
                <a:t>data</a:t>
              </a:r>
              <a:r>
                <a:rPr lang="en-US" b="1" dirty="0" smtClean="0"/>
                <a:t> </a:t>
              </a:r>
              <a:r>
                <a:rPr lang="en-US" dirty="0" smtClean="0"/>
                <a:t>− </a:t>
              </a:r>
              <a:r>
                <a:rPr lang="en-US" b="1" dirty="0" err="1" smtClean="0"/>
                <a:t>N</a:t>
              </a:r>
              <a:r>
                <a:rPr lang="en-US" b="1" baseline="-25000" dirty="0" err="1" smtClean="0"/>
                <a:t>bkg</a:t>
              </a:r>
              <a:r>
                <a:rPr lang="en-US" b="1" dirty="0" smtClean="0"/>
                <a:t>)         </a:t>
              </a:r>
            </a:p>
            <a:p>
              <a:r>
                <a:rPr lang="en-US" b="1" dirty="0" smtClean="0"/>
                <a:t>        </a:t>
              </a:r>
              <a:r>
                <a:rPr lang="en-US" dirty="0" smtClean="0"/>
                <a:t>=                           * </a:t>
              </a:r>
              <a:r>
                <a:rPr lang="en-US" b="1" dirty="0" smtClean="0"/>
                <a:t>U(O) </a:t>
              </a:r>
            </a:p>
            <a:p>
              <a:r>
                <a:rPr lang="en-US" b="1" dirty="0" err="1" smtClean="0"/>
                <a:t>dO</a:t>
              </a:r>
              <a:r>
                <a:rPr lang="en-US" b="1" dirty="0" smtClean="0"/>
                <a:t>                 L </a:t>
              </a:r>
              <a:endParaRPr lang="en-US" dirty="0" smtClean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128511" y="1408331"/>
              <a:ext cx="1219200" cy="1588"/>
            </a:xfrm>
            <a:prstGeom prst="line">
              <a:avLst/>
            </a:prstGeom>
            <a:ln>
              <a:solidFill>
                <a:srgbClr val="00003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66512" y="1408331"/>
              <a:ext cx="427199" cy="1588"/>
            </a:xfrm>
            <a:prstGeom prst="line">
              <a:avLst/>
            </a:prstGeom>
            <a:ln>
              <a:solidFill>
                <a:srgbClr val="00003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28600" y="17642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U(O) 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Times"/>
                <a:cs typeface="Times"/>
              </a:rPr>
              <a:t>unfolding factor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04801" y="4303200"/>
            <a:ext cx="429598" cy="11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76309" y="1828800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luminosity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4267201" y="1828800"/>
            <a:ext cx="609109" cy="152400"/>
          </a:xfrm>
          <a:prstGeom prst="straightConnector1">
            <a:avLst/>
          </a:prstGeom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95600" y="0"/>
            <a:ext cx="3751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W / Z +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Heavy Flavour jets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3733800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‐jets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identified by exploiting the long lifetime and higher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mass of B‐hadrons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20700"/>
            <a:ext cx="2968067" cy="3365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1981200"/>
            <a:ext cx="460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Two main motivations: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PDF fits, very important background. Ex: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54040"/>
          <a:stretch>
            <a:fillRect/>
          </a:stretch>
        </p:blipFill>
        <p:spPr>
          <a:xfrm>
            <a:off x="325366" y="533400"/>
            <a:ext cx="2113034" cy="1548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94" y="5058101"/>
            <a:ext cx="6386306" cy="14950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441960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‐tagging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affects the sample composition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53340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Z+ &gt;1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-jet Yield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9600" y="47360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W+ &gt;1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-jet Yield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0443" y="45720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W+ &gt;2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-jet Yield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276600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Challenging: small cross section, large background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W+b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2630269"/>
            <a:ext cx="498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Z+bb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: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bckg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for single top, ZH</a:t>
            </a:r>
          </a:p>
          <a:p>
            <a:pPr>
              <a:buClr>
                <a:srgbClr val="FF0000"/>
              </a:buClr>
            </a:pP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W+b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: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bckg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for SUSY and Higgs boson searches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87611"/>
            <a:ext cx="2133600" cy="172218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1800" y="1752600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0000" y="3810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24200" y="76200"/>
            <a:ext cx="3338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W / Z +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Heavy Flavours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192" y="3107544"/>
            <a:ext cx="4606408" cy="3217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066800"/>
            <a:ext cx="716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NLO predictions describe well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Z+b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Z+bb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data (20-25%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uncert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.)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9746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Good description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‐jet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shape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781642"/>
            <a:ext cx="3950945" cy="36953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2173069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 small tension is  observed between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W+b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jets ( 1. 5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σ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deviation ). Need more data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to conclude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487269"/>
            <a:ext cx="9110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Uncertainties: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tagging </a:t>
            </a:r>
            <a:r>
              <a:rPr lang="en-US" b="1" dirty="0" smtClean="0">
                <a:latin typeface="Times"/>
                <a:cs typeface="Times"/>
              </a:rPr>
              <a:t>[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Times"/>
                <a:cs typeface="Times"/>
              </a:rPr>
              <a:t>16% (W) – 10% (Z)</a:t>
            </a:r>
            <a:r>
              <a:rPr lang="en-US" b="1" dirty="0" smtClean="0">
                <a:latin typeface="Times"/>
                <a:cs typeface="Times"/>
              </a:rPr>
              <a:t>], </a:t>
            </a:r>
          </a:p>
          <a:p>
            <a:r>
              <a:rPr lang="en-US" b="1" dirty="0" smtClean="0">
                <a:latin typeface="Times"/>
                <a:cs typeface="Times"/>
              </a:rPr>
              <a:t>   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jet &amp;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‐jet energy scale </a:t>
            </a:r>
            <a:r>
              <a:rPr lang="en-US" b="1" dirty="0" smtClean="0">
                <a:latin typeface="Times"/>
                <a:cs typeface="Times"/>
              </a:rPr>
              <a:t>[</a:t>
            </a:r>
            <a:r>
              <a:rPr lang="en-US" sz="1600" b="1" dirty="0" smtClean="0">
                <a:solidFill>
                  <a:srgbClr val="953735"/>
                </a:solidFill>
                <a:latin typeface="Times"/>
                <a:cs typeface="Times"/>
              </a:rPr>
              <a:t>7% (W) ‐ 4%(Z)</a:t>
            </a:r>
            <a:r>
              <a:rPr lang="en-US" b="1" dirty="0" smtClean="0">
                <a:latin typeface="Times"/>
                <a:cs typeface="Times"/>
              </a:rPr>
              <a:t>]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background in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W+b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latin typeface="Times"/>
                <a:cs typeface="Times"/>
              </a:rPr>
              <a:t>[</a:t>
            </a:r>
            <a:r>
              <a:rPr lang="en-US" b="1" dirty="0" smtClean="0">
                <a:solidFill>
                  <a:srgbClr val="953735"/>
                </a:solidFill>
                <a:latin typeface="Times"/>
                <a:cs typeface="Times"/>
              </a:rPr>
              <a:t>QCD (7%), top (12%)</a:t>
            </a:r>
            <a:r>
              <a:rPr lang="en-US" b="1" dirty="0" smtClean="0">
                <a:latin typeface="Times"/>
                <a:cs typeface="Times"/>
              </a:rPr>
              <a:t>]  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2895600"/>
            <a:ext cx="179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PLB 707, 418(2012)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b="9994"/>
          <a:stretch>
            <a:fillRect/>
          </a:stretch>
        </p:blipFill>
        <p:spPr>
          <a:xfrm>
            <a:off x="4771663" y="3798332"/>
            <a:ext cx="4372337" cy="28310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09600"/>
            <a:ext cx="15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 LO   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V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= 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6482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The study of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V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allows: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1168"/>
            <a:ext cx="1958531" cy="1377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81000"/>
            <a:ext cx="3638219" cy="33602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3071" y="685800"/>
            <a:ext cx="223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 NLO 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( α</a:t>
            </a:r>
            <a:r>
              <a:rPr lang="en-GB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1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r>
              <a:rPr lang="en-US" dirty="0" smtClean="0"/>
              <a:t>   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V</a:t>
            </a:r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≠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93071" y="1074003"/>
            <a:ext cx="3174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Gluon radiation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ivergence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@ small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q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cannot describe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data (without cut 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8633" y="6400800"/>
            <a:ext cx="92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q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</a:rPr>
              <a:t>(GeV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0" y="2743200"/>
            <a:ext cx="457200" cy="4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0" y="457200"/>
            <a:ext cx="457200" cy="4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10399" y="2971800"/>
            <a:ext cx="2114219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00" y="2514600"/>
            <a:ext cx="51789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@ low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fixed order calculations inadequate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to describe data with kinematic cuts </a:t>
            </a:r>
            <a:endParaRPr lang="en-US" b="1" i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   </a:t>
            </a:r>
            <a:r>
              <a:rPr lang="en-US" b="1" i="1" dirty="0" err="1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QCD </a:t>
            </a:r>
            <a:r>
              <a:rPr lang="en-US" b="1" i="1" dirty="0" err="1" smtClean="0">
                <a:solidFill>
                  <a:srgbClr val="FF0000"/>
                </a:solidFill>
                <a:latin typeface="Times"/>
                <a:cs typeface="Times"/>
              </a:rPr>
              <a:t>q</a:t>
            </a:r>
            <a:r>
              <a:rPr lang="en-US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resummation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(reorganize the results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in terms of the large logs [ ln(Q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/p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2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)] )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Different schemes: CSS including also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non-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perturbative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effects,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Sudakov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form factors, exponentiation.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742" y="2634307"/>
            <a:ext cx="1941058" cy="132809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rot="10800000">
            <a:off x="6127858" y="2743201"/>
            <a:ext cx="577742" cy="228599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467600" y="3562300"/>
            <a:ext cx="457200" cy="4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2400" y="4999672"/>
            <a:ext cx="53270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@ low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 refine 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Parton Shower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&amp;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Resummation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Models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(important for the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W mass measurement and for Higgs studies) 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@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high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to test the predictions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pQCD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in a clean environment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2838" y="71735"/>
            <a:ext cx="9097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Transverse Momentum (</a:t>
            </a:r>
            <a:r>
              <a:rPr lang="en-GB" sz="2400" b="1" dirty="0" err="1" smtClean="0">
                <a:solidFill>
                  <a:srgbClr val="0000FF"/>
                </a:solidFill>
                <a:latin typeface="Times"/>
                <a:cs typeface="Times"/>
              </a:rPr>
              <a:t>q</a:t>
            </a:r>
            <a:r>
              <a:rPr lang="en-GB" sz="2400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sz="2400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or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sz="2400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V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) of Weak Vector Bosons (V=Z, W)</a:t>
            </a:r>
            <a:endParaRPr lang="en-GB" sz="2400" b="1" baseline="30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181" y="588552"/>
            <a:ext cx="679653" cy="426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52600" y="71735"/>
            <a:ext cx="6062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4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(Z and W) Results: Ratio data/RESBOS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(*)</a:t>
            </a:r>
            <a:endParaRPr lang="en-GB" sz="2400" b="1" baseline="30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6794500" cy="5823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33400"/>
            <a:ext cx="730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Consistent picture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@ low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US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, Z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RESBOS describes fairly well the data,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0721" y="914400"/>
            <a:ext cx="22768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@ high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US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, Z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NLO predictions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undershoot data and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higher-orders restore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agreement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0700" y="13832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010400" y="3829110"/>
            <a:ext cx="178903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5800" y="4020979"/>
            <a:ext cx="90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Pertur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bative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4057710"/>
            <a:ext cx="138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Non-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pertur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bative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4045" y="3429000"/>
            <a:ext cx="441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p</a:t>
            </a:r>
            <a:r>
              <a:rPr lang="en-GB" sz="2000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4953000"/>
            <a:ext cx="21809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(*)</a:t>
            </a:r>
          </a:p>
          <a:p>
            <a:r>
              <a:rPr lang="en-US" sz="1600" b="1" dirty="0" err="1" smtClean="0">
                <a:latin typeface="Times"/>
                <a:cs typeface="Times"/>
              </a:rPr>
              <a:t>Resums</a:t>
            </a:r>
            <a:r>
              <a:rPr lang="en-US" sz="1600" b="1" dirty="0" smtClean="0">
                <a:latin typeface="Times"/>
                <a:cs typeface="Times"/>
              </a:rPr>
              <a:t> to  NNLL, </a:t>
            </a:r>
          </a:p>
          <a:p>
            <a:r>
              <a:rPr lang="en-US" sz="1600" b="1" dirty="0" smtClean="0">
                <a:latin typeface="Times"/>
                <a:cs typeface="Times"/>
              </a:rPr>
              <a:t>matches to NLO QCD,</a:t>
            </a:r>
          </a:p>
          <a:p>
            <a:r>
              <a:rPr lang="en-US" sz="1600" b="1" dirty="0" smtClean="0">
                <a:latin typeface="Times"/>
                <a:cs typeface="Times"/>
              </a:rPr>
              <a:t>correct to NNLO QCD</a:t>
            </a:r>
          </a:p>
          <a:p>
            <a:r>
              <a:rPr lang="en-US" sz="1600" b="1" dirty="0" smtClean="0">
                <a:latin typeface="Times"/>
                <a:cs typeface="Times"/>
              </a:rPr>
              <a:t>(K-factor)</a:t>
            </a:r>
            <a:endParaRPr lang="en-US" sz="1600" b="1" dirty="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0" y="6172200"/>
            <a:ext cx="15879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hep-ph/9311341</a:t>
            </a:r>
          </a:p>
          <a:p>
            <a:r>
              <a:rPr lang="en-US" sz="1600" dirty="0" smtClean="0"/>
              <a:t>hep-ph/0401026 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2983468"/>
            <a:ext cx="57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2514600"/>
            <a:ext cx="72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D:\thesis_pics\w_decomp.png"/>
          <p:cNvPicPr>
            <a:picLocks noChangeAspect="1" noChangeArrowheads="1"/>
          </p:cNvPicPr>
          <p:nvPr/>
        </p:nvPicPr>
        <p:blipFill>
          <a:blip r:embed="rId2" cstate="print"/>
          <a:srcRect r="5652"/>
          <a:stretch>
            <a:fillRect/>
          </a:stretch>
        </p:blipFill>
        <p:spPr bwMode="auto">
          <a:xfrm>
            <a:off x="4800600" y="1295400"/>
            <a:ext cx="4267200" cy="5551888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705337" y="609600"/>
            <a:ext cx="5914663" cy="56500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037"/>
          <p:cNvSpPr txBox="1">
            <a:spLocks noChangeArrowheads="1"/>
          </p:cNvSpPr>
          <p:nvPr/>
        </p:nvSpPr>
        <p:spPr bwMode="auto">
          <a:xfrm>
            <a:off x="3111604" y="76200"/>
            <a:ext cx="3136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 Charge Asymmetry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13246" y="609600"/>
            <a:ext cx="5706754" cy="461665"/>
            <a:chOff x="1371600" y="1676400"/>
            <a:chExt cx="5706754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1676400"/>
              <a:ext cx="5706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Times"/>
                  <a:cs typeface="Times"/>
                </a:rPr>
                <a:t>σ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r>
                <a:rPr lang="en-US" sz="2400" i="1" baseline="-25000" dirty="0" smtClean="0">
                  <a:latin typeface="Times"/>
                  <a:cs typeface="Times"/>
                </a:rPr>
                <a:t>proton-proton -&gt; X </a:t>
              </a:r>
              <a:r>
                <a:rPr lang="en-US" sz="2400" i="1" dirty="0" smtClean="0">
                  <a:latin typeface="Times"/>
                  <a:cs typeface="Times"/>
                </a:rPr>
                <a:t>= PDF           </a:t>
              </a:r>
              <a:r>
                <a:rPr lang="en-US" sz="2400" i="1" dirty="0" err="1" smtClean="0">
                  <a:latin typeface="Times"/>
                  <a:cs typeface="Times"/>
                </a:rPr>
                <a:t>σ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r>
                <a:rPr lang="en-US" sz="2400" i="1" baseline="-25000" dirty="0" err="1" smtClean="0">
                  <a:latin typeface="Times"/>
                  <a:cs typeface="Times"/>
                </a:rPr>
                <a:t>parton-parton</a:t>
              </a:r>
              <a:r>
                <a:rPr lang="en-US" sz="2400" i="1" baseline="-25000" dirty="0" smtClean="0">
                  <a:latin typeface="Times"/>
                  <a:cs typeface="Times"/>
                </a:rPr>
                <a:t> -&gt; X 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endParaRPr lang="en-US" sz="2400" i="1" dirty="0">
                <a:latin typeface="Times"/>
                <a:cs typeface="Time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9600" y="1676400"/>
              <a:ext cx="304800" cy="4445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660799" y="1033046"/>
            <a:ext cx="2178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Times"/>
                <a:cs typeface="Times"/>
              </a:rPr>
              <a:t>parton</a:t>
            </a:r>
            <a:r>
              <a:rPr lang="en-US" sz="1600" i="1" dirty="0" smtClean="0">
                <a:latin typeface="Times"/>
                <a:cs typeface="Times"/>
              </a:rPr>
              <a:t>= quark or gluon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193268"/>
            <a:ext cx="4929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In proton-antiproton collision (</a:t>
            </a:r>
            <a:r>
              <a:rPr lang="en-US" sz="2000" b="1" dirty="0" err="1" smtClean="0">
                <a:solidFill>
                  <a:srgbClr val="008000"/>
                </a:solidFill>
                <a:latin typeface="Times"/>
                <a:cs typeface="Times"/>
              </a:rPr>
              <a:t>Tevatron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85800" y="3975100"/>
            <a:ext cx="3528344" cy="1054100"/>
            <a:chOff x="1117600" y="3962400"/>
            <a:chExt cx="3528344" cy="1054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600" y="3962400"/>
              <a:ext cx="2921000" cy="10541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70000" y="4191000"/>
              <a:ext cx="454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/>
                  <a:cs typeface="Times"/>
                </a:rPr>
                <a:t>tot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40903" y="4278868"/>
              <a:ext cx="605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"/>
                  <a:cs typeface="Times"/>
                </a:rPr>
                <a:t>≠ 0</a:t>
              </a:r>
              <a:endParaRPr lang="en-US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33600" y="5575300"/>
            <a:ext cx="1143000" cy="1054100"/>
            <a:chOff x="1143000" y="5575300"/>
            <a:chExt cx="1143000" cy="10541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rcRect r="80079"/>
            <a:stretch>
              <a:fillRect/>
            </a:stretch>
          </p:blipFill>
          <p:spPr>
            <a:xfrm>
              <a:off x="1143000" y="5575300"/>
              <a:ext cx="581897" cy="10541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642186" y="5862935"/>
              <a:ext cx="643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"/>
                  <a:cs typeface="Times"/>
                </a:rPr>
                <a:t>= 0</a:t>
              </a:r>
              <a:endParaRPr 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37386" y="5786735"/>
              <a:ext cx="454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/>
                  <a:cs typeface="Times"/>
                </a:rPr>
                <a:t>tot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8600" y="1250802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@ LO: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16" y="1587500"/>
            <a:ext cx="2556884" cy="13843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75036" y="434340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3254514"/>
            <a:ext cx="4830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In proton-proton collision (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LHC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) more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sz="2000" i="1" dirty="0" smtClean="0">
                <a:latin typeface="Times"/>
                <a:cs typeface="Times"/>
              </a:rPr>
              <a:t>      </a:t>
            </a:r>
            <a:r>
              <a:rPr lang="en-US" sz="2000" i="1" dirty="0" err="1" smtClean="0">
                <a:latin typeface="Times"/>
                <a:cs typeface="Times"/>
              </a:rPr>
              <a:t>u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than </a:t>
            </a:r>
            <a:r>
              <a:rPr lang="en-US" sz="2000" i="1" dirty="0" err="1" smtClean="0">
                <a:solidFill>
                  <a:srgbClr val="000000"/>
                </a:solidFill>
                <a:latin typeface="Times"/>
                <a:cs typeface="Times"/>
              </a:rPr>
              <a:t>d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quarks (</a:t>
            </a:r>
            <a:r>
              <a:rPr lang="en-US" sz="2000" i="1" dirty="0" smtClean="0">
                <a:latin typeface="Times"/>
                <a:cs typeface="Times"/>
              </a:rPr>
              <a:t>W</a:t>
            </a:r>
            <a:r>
              <a:rPr lang="en-US" sz="2000" i="1" baseline="30000" dirty="0" smtClean="0">
                <a:latin typeface="Times"/>
                <a:cs typeface="Times"/>
              </a:rPr>
              <a:t>+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is</a:t>
            </a:r>
            <a:r>
              <a:rPr lang="en-US" sz="2000" dirty="0" smtClean="0"/>
              <a:t> </a:t>
            </a:r>
            <a:r>
              <a:rPr lang="en-US" sz="2000" i="1" dirty="0" err="1" smtClean="0"/>
              <a:t>ud</a:t>
            </a:r>
            <a:r>
              <a:rPr lang="en-US" sz="2000" dirty="0" smtClean="0"/>
              <a:t> , </a:t>
            </a:r>
            <a:r>
              <a:rPr lang="en-US" sz="2000" i="1" dirty="0" smtClean="0">
                <a:latin typeface="Times"/>
                <a:cs typeface="Times"/>
              </a:rPr>
              <a:t>W</a:t>
            </a:r>
            <a:r>
              <a:rPr lang="en-US" sz="2000" i="1" baseline="30000" dirty="0" smtClean="0">
                <a:latin typeface="Times"/>
                <a:cs typeface="Times"/>
              </a:rPr>
              <a:t>-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is</a:t>
            </a:r>
            <a:r>
              <a:rPr lang="en-US" sz="2000" dirty="0" smtClean="0"/>
              <a:t> </a:t>
            </a:r>
            <a:r>
              <a:rPr lang="en-US" sz="2000" i="1" dirty="0" err="1" smtClean="0"/>
              <a:t>ud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400" y="3352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119518" y="3352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3702565" cy="425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540000"/>
            <a:ext cx="3784600" cy="1193800"/>
          </a:xfrm>
          <a:prstGeom prst="rect">
            <a:avLst/>
          </a:prstGeom>
        </p:spPr>
      </p:pic>
      <p:sp>
        <p:nvSpPr>
          <p:cNvPr id="5" name="Text Box 1037"/>
          <p:cNvSpPr txBox="1">
            <a:spLocks noChangeArrowheads="1"/>
          </p:cNvSpPr>
          <p:nvPr/>
        </p:nvSpPr>
        <p:spPr bwMode="auto">
          <a:xfrm>
            <a:off x="2392916" y="76200"/>
            <a:ext cx="4998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 Charge Asymmetry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vs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W rapidity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746500"/>
            <a:ext cx="3987800" cy="113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00" y="5105400"/>
            <a:ext cx="3860800" cy="1066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5425" y="685800"/>
            <a:ext cx="5706754" cy="461665"/>
            <a:chOff x="1371600" y="1676400"/>
            <a:chExt cx="5706754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371600" y="1676400"/>
              <a:ext cx="5706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Times"/>
                  <a:cs typeface="Times"/>
                </a:rPr>
                <a:t>σ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r>
                <a:rPr lang="en-US" sz="2400" i="1" baseline="-25000" dirty="0" smtClean="0">
                  <a:latin typeface="Times"/>
                  <a:cs typeface="Times"/>
                </a:rPr>
                <a:t>proton-proton -&gt; X </a:t>
              </a:r>
              <a:r>
                <a:rPr lang="en-US" sz="2400" i="1" dirty="0" smtClean="0">
                  <a:latin typeface="Times"/>
                  <a:cs typeface="Times"/>
                </a:rPr>
                <a:t>= PDF           </a:t>
              </a:r>
              <a:r>
                <a:rPr lang="en-US" sz="2400" i="1" dirty="0" err="1" smtClean="0">
                  <a:latin typeface="Times"/>
                  <a:cs typeface="Times"/>
                </a:rPr>
                <a:t>σ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r>
                <a:rPr lang="en-US" sz="2400" i="1" baseline="-25000" dirty="0" err="1" smtClean="0">
                  <a:latin typeface="Times"/>
                  <a:cs typeface="Times"/>
                </a:rPr>
                <a:t>parton-parton</a:t>
              </a:r>
              <a:r>
                <a:rPr lang="en-US" sz="2400" i="1" baseline="-25000" dirty="0" smtClean="0">
                  <a:latin typeface="Times"/>
                  <a:cs typeface="Times"/>
                </a:rPr>
                <a:t> -&gt; X </a:t>
              </a:r>
              <a:r>
                <a:rPr lang="en-US" sz="2400" i="1" dirty="0" smtClean="0">
                  <a:latin typeface="Times"/>
                  <a:cs typeface="Times"/>
                </a:rPr>
                <a:t> </a:t>
              </a:r>
              <a:endParaRPr lang="en-US" sz="2400" i="1" dirty="0">
                <a:latin typeface="Times"/>
                <a:cs typeface="Time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1676400"/>
              <a:ext cx="304800" cy="4445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629400" y="1230868"/>
            <a:ext cx="244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Parton= quark or gluon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1752600"/>
            <a:ext cx="354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More </a:t>
            </a:r>
            <a:r>
              <a:rPr lang="en-US" sz="2000" i="1" dirty="0" err="1" smtClean="0">
                <a:latin typeface="Times"/>
                <a:cs typeface="Times"/>
              </a:rPr>
              <a:t>u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than </a:t>
            </a:r>
            <a:r>
              <a:rPr lang="en-US" sz="2000" i="1" dirty="0" err="1" smtClean="0">
                <a:solidFill>
                  <a:srgbClr val="000000"/>
                </a:solidFill>
                <a:latin typeface="Times"/>
                <a:cs typeface="Times"/>
              </a:rPr>
              <a:t>d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quark @ high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x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9368" y="2133600"/>
            <a:ext cx="398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h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igher longitudinal boost for </a:t>
            </a:r>
            <a:r>
              <a:rPr lang="en-US" dirty="0" smtClean="0">
                <a:latin typeface="Times"/>
                <a:cs typeface="Times"/>
              </a:rPr>
              <a:t>W</a:t>
            </a:r>
            <a:r>
              <a:rPr lang="en-US" baseline="30000" dirty="0" smtClean="0">
                <a:latin typeface="Times"/>
                <a:cs typeface="Times"/>
              </a:rPr>
              <a:t>+</a:t>
            </a:r>
            <a:endParaRPr lang="en-US" baseline="30000" dirty="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619" y="6096000"/>
            <a:ext cx="711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Asymmetry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i="1" dirty="0" smtClean="0">
                <a:latin typeface="Times"/>
                <a:cs typeface="Times"/>
              </a:rPr>
              <a:t>A</a:t>
            </a:r>
            <a:r>
              <a:rPr lang="en-US" sz="2000" i="1" baseline="-25000" dirty="0" smtClean="0">
                <a:latin typeface="Times"/>
                <a:cs typeface="Times"/>
              </a:rPr>
              <a:t>W</a:t>
            </a:r>
            <a:r>
              <a:rPr lang="en-US" sz="2000" i="1" dirty="0" smtClean="0">
                <a:latin typeface="Times"/>
                <a:cs typeface="Times"/>
              </a:rPr>
              <a:t> (</a:t>
            </a:r>
            <a:r>
              <a:rPr lang="en-US" sz="2000" i="1" dirty="0" err="1" smtClean="0">
                <a:latin typeface="Times"/>
                <a:cs typeface="Times"/>
              </a:rPr>
              <a:t>y</a:t>
            </a:r>
            <a:r>
              <a:rPr lang="en-US" sz="2000" i="1" dirty="0" smtClean="0">
                <a:latin typeface="Times"/>
                <a:cs typeface="Times"/>
              </a:rPr>
              <a:t>)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sensitive to valence quark </a:t>
            </a:r>
            <a:r>
              <a:rPr lang="en-US" sz="2000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sz="2000" dirty="0" smtClean="0"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constraint PDF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4857690"/>
            <a:ext cx="3678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For  </a:t>
            </a:r>
            <a:r>
              <a:rPr lang="en-US" i="1" dirty="0" err="1" smtClean="0">
                <a:latin typeface="Times"/>
                <a:cs typeface="Times"/>
              </a:rPr>
              <a:t>x</a:t>
            </a:r>
            <a:r>
              <a:rPr lang="en-US" i="1" baseline="-25000" dirty="0" err="1" smtClean="0">
                <a:latin typeface="Times"/>
                <a:cs typeface="Times"/>
              </a:rPr>
              <a:t>a</a:t>
            </a:r>
            <a:r>
              <a:rPr lang="en-US" i="1" dirty="0" smtClean="0">
                <a:latin typeface="Times"/>
                <a:cs typeface="Times"/>
              </a:rPr>
              <a:t>=</a:t>
            </a:r>
            <a:r>
              <a:rPr lang="en-US" i="1" dirty="0" err="1" smtClean="0">
                <a:latin typeface="Times"/>
                <a:cs typeface="Times"/>
              </a:rPr>
              <a:t>x</a:t>
            </a:r>
            <a:r>
              <a:rPr lang="en-US" i="1" baseline="-25000" dirty="0" err="1" smtClean="0">
                <a:latin typeface="Times"/>
                <a:cs typeface="Times"/>
              </a:rPr>
              <a:t>b</a:t>
            </a:r>
            <a:r>
              <a:rPr lang="en-US" i="1" baseline="-25000" dirty="0" smtClean="0">
                <a:latin typeface="Times"/>
                <a:cs typeface="Times"/>
              </a:rPr>
              <a:t>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and  </a:t>
            </a:r>
            <a:r>
              <a:rPr lang="en-US" dirty="0" smtClean="0"/>
              <a:t> </a:t>
            </a:r>
            <a:r>
              <a:rPr lang="en-US" i="1" dirty="0" err="1" smtClean="0">
                <a:latin typeface="Times"/>
                <a:cs typeface="Times"/>
              </a:rPr>
              <a:t>u</a:t>
            </a:r>
            <a:r>
              <a:rPr lang="en-US" i="1" dirty="0" smtClean="0">
                <a:latin typeface="Times"/>
                <a:cs typeface="Times"/>
              </a:rPr>
              <a:t> ~ </a:t>
            </a:r>
            <a:r>
              <a:rPr lang="en-US" i="1" dirty="0" err="1" smtClean="0">
                <a:latin typeface="Times"/>
                <a:cs typeface="Times"/>
              </a:rPr>
              <a:t>d</a:t>
            </a:r>
            <a:r>
              <a:rPr lang="en-US" i="1" dirty="0" smtClean="0">
                <a:latin typeface="Times"/>
                <a:cs typeface="Times"/>
              </a:rPr>
              <a:t>  ~ </a:t>
            </a:r>
            <a:r>
              <a:rPr lang="en-US" i="1" dirty="0" err="1" smtClean="0">
                <a:latin typeface="Times"/>
                <a:cs typeface="Times"/>
              </a:rPr>
              <a:t>q</a:t>
            </a:r>
            <a:r>
              <a:rPr lang="en-US" i="1" dirty="0" smtClean="0">
                <a:latin typeface="Times"/>
                <a:cs typeface="Times"/>
              </a:rPr>
              <a:t> (</a:t>
            </a:r>
            <a:r>
              <a:rPr lang="en-US" i="1" dirty="0" err="1" smtClean="0">
                <a:latin typeface="Times"/>
                <a:cs typeface="Times"/>
              </a:rPr>
              <a:t>q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= see</a:t>
            </a:r>
            <a:r>
              <a:rPr lang="en-US" dirty="0" smtClean="0"/>
              <a:t>)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/>
              <a:t>: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81200" y="46598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66918" y="46598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5400000">
            <a:off x="2180456" y="3861048"/>
            <a:ext cx="288032" cy="1296144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3505201" y="609600"/>
            <a:ext cx="5638800" cy="56500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391400" y="3179406"/>
            <a:ext cx="1619250" cy="859194"/>
            <a:chOff x="7391400" y="3179406"/>
            <a:chExt cx="1619250" cy="85919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3179406"/>
              <a:ext cx="1619250" cy="85919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7543800" y="3581400"/>
              <a:ext cx="304800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00200" y="4572000"/>
            <a:ext cx="1724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Range @ LHC with W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038600" y="76200"/>
            <a:ext cx="1176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Outline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337" y="5562600"/>
            <a:ext cx="7122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Apologize: personal choice + no time to cover in detail all subjects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2830" y="1487269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W and Z inclusive and differential </a:t>
            </a:r>
          </a:p>
          <a:p>
            <a:pPr>
              <a:buClr>
                <a:srgbClr val="FF0000"/>
              </a:buClr>
            </a:pPr>
            <a:r>
              <a:rPr lang="en-US" b="1" dirty="0" smtClean="0"/>
              <a:t>    (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, </a:t>
            </a:r>
            <a:r>
              <a:rPr lang="en-US" b="1" dirty="0" err="1" smtClean="0"/>
              <a:t>y</a:t>
            </a:r>
            <a:r>
              <a:rPr lang="en-US" b="1" dirty="0" smtClean="0"/>
              <a:t>, jets, ) cross sections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82830" y="222146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W charge asymmetry and impact on </a:t>
            </a:r>
            <a:r>
              <a:rPr lang="en-US" b="1" dirty="0" err="1" smtClean="0"/>
              <a:t>PDFs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82830" y="25908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W  polarization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82830" y="3011269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Z Forward-Backward asymmetry and </a:t>
            </a:r>
          </a:p>
          <a:p>
            <a:pPr>
              <a:buClr>
                <a:srgbClr val="FF0000"/>
              </a:buClr>
            </a:pPr>
            <a:r>
              <a:rPr lang="en-US" b="1" dirty="0" smtClean="0"/>
              <a:t>    effective weak mixing angle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82830" y="3733800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</a:t>
            </a:r>
            <a:r>
              <a:rPr lang="en-US" b="1" dirty="0" err="1" smtClean="0"/>
              <a:t>Dibosons</a:t>
            </a:r>
            <a:r>
              <a:rPr lang="en-US" b="1" dirty="0" smtClean="0"/>
              <a:t> production and Anomalous</a:t>
            </a:r>
          </a:p>
          <a:p>
            <a:pPr>
              <a:buClr>
                <a:srgbClr val="FF0000"/>
              </a:buClr>
            </a:pPr>
            <a:r>
              <a:rPr lang="en-US" b="1" dirty="0" smtClean="0"/>
              <a:t>     Triple Gauge Couplings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99171" y="1002268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Jet cross-section and </a:t>
            </a:r>
            <a:r>
              <a:rPr lang="en-US" b="1" dirty="0" err="1" smtClean="0"/>
              <a:t>di</a:t>
            </a:r>
            <a:r>
              <a:rPr lang="en-US" b="1" dirty="0" smtClean="0"/>
              <a:t>-jet mass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7518" y="609600"/>
            <a:ext cx="253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Measurements &amp; results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2830" y="52694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/>
              <a:t> W mass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00787" y="434340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Precision tests of the SM electroweak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2487" y="487680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EW Fits: investigation of BSM Effects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" y="5943600"/>
            <a:ext cx="8033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goal of the lecture: </a:t>
            </a:r>
          </a:p>
          <a:p>
            <a:r>
              <a:rPr lang="en-US" dirty="0" smtClean="0"/>
              <a:t>        give a flavor of the motivations and show some of the LHC results with jets, W, Z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54261" y="4572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sector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0" y="2133600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pQCD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0738" y="3821668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EW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7"/>
          <p:cNvSpPr txBox="1">
            <a:spLocks noChangeArrowheads="1"/>
          </p:cNvSpPr>
          <p:nvPr/>
        </p:nvSpPr>
        <p:spPr bwMode="auto">
          <a:xfrm>
            <a:off x="1818412" y="76200"/>
            <a:ext cx="5801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W Charge Asymmetry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vs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Lepton Rapidity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00" y="609600"/>
            <a:ext cx="698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Difficult to reconstruct the W rapidity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z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-component of the neutrino)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43000"/>
            <a:ext cx="3670300" cy="954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914400"/>
            <a:ext cx="796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charge asymmetry can be more readily measured as function of the </a:t>
            </a:r>
            <a:r>
              <a:rPr lang="en-US" i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lepton: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81200"/>
            <a:ext cx="3670300" cy="86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9600" y="2133600"/>
            <a:ext cx="452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Θ</a:t>
            </a:r>
            <a:r>
              <a:rPr lang="en-US" i="1" baseline="30000" dirty="0" smtClean="0">
                <a:latin typeface="Times"/>
                <a:cs typeface="Times"/>
              </a:rPr>
              <a:t>*</a:t>
            </a:r>
            <a:r>
              <a:rPr lang="en-US" b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=  angle between the lepton in the W-rest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frame and the W direction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819400"/>
            <a:ext cx="5499100" cy="9849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000" y="3849469"/>
            <a:ext cx="294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y</a:t>
            </a:r>
            <a:r>
              <a:rPr lang="en-US" i="1" baseline="-25000" dirty="0" err="1" smtClean="0">
                <a:latin typeface="Times"/>
                <a:cs typeface="Times"/>
              </a:rPr>
              <a:t>W</a:t>
            </a:r>
            <a:r>
              <a:rPr lang="en-US" i="1" dirty="0" smtClean="0">
                <a:latin typeface="Times"/>
                <a:cs typeface="Times"/>
              </a:rPr>
              <a:t> 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is function of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η</a:t>
            </a:r>
            <a:r>
              <a:rPr lang="en-US" i="1" baseline="-25000" dirty="0" err="1" smtClean="0">
                <a:latin typeface="Times"/>
                <a:cs typeface="Times"/>
              </a:rPr>
              <a:t>l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and 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p</a:t>
            </a:r>
            <a:r>
              <a:rPr lang="en-US" i="1" baseline="-25000" dirty="0" err="1" smtClean="0">
                <a:latin typeface="Times"/>
                <a:cs typeface="Times"/>
              </a:rPr>
              <a:t>T</a:t>
            </a:r>
            <a:r>
              <a:rPr lang="en-US" i="1" baseline="30000" dirty="0" err="1" smtClean="0">
                <a:latin typeface="Times"/>
                <a:cs typeface="Times"/>
              </a:rPr>
              <a:t>l</a:t>
            </a:r>
            <a:r>
              <a:rPr lang="en-US" i="1" dirty="0" smtClean="0">
                <a:latin typeface="Times"/>
                <a:cs typeface="Times"/>
              </a:rPr>
              <a:t>          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514600" y="6492875"/>
            <a:ext cx="3962400" cy="365125"/>
          </a:xfrm>
        </p:spPr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28194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@Q=M</a:t>
            </a:r>
            <a:r>
              <a:rPr lang="en-US" baseline="-25000" dirty="0" smtClean="0"/>
              <a:t>W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9926" r="7126" b="10665"/>
          <a:stretch>
            <a:fillRect/>
          </a:stretch>
        </p:blipFill>
        <p:spPr>
          <a:xfrm>
            <a:off x="5197425" y="4038600"/>
            <a:ext cx="3657600" cy="2438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02225" y="3700046"/>
            <a:ext cx="3565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Generator level, no cuts </a:t>
            </a:r>
            <a:r>
              <a:rPr lang="en-US" sz="1400" dirty="0" smtClean="0"/>
              <a:t>(</a:t>
            </a:r>
            <a:r>
              <a:rPr lang="en-US" sz="1400" dirty="0" err="1" smtClean="0"/>
              <a:t>D.Tsionou</a:t>
            </a:r>
            <a:r>
              <a:rPr lang="en-US" sz="1400" dirty="0" smtClean="0"/>
              <a:t> Thesis)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43573" y="6324600"/>
            <a:ext cx="94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y</a:t>
            </a:r>
            <a:r>
              <a:rPr lang="en-US" i="1" baseline="-25000" dirty="0" err="1" smtClean="0">
                <a:latin typeface="Times"/>
                <a:cs typeface="Times"/>
              </a:rPr>
              <a:t>W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or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η</a:t>
            </a:r>
            <a:r>
              <a:rPr lang="en-US" i="1" baseline="-25000" dirty="0" err="1" smtClean="0">
                <a:latin typeface="Times"/>
                <a:cs typeface="Times"/>
              </a:rPr>
              <a:t>e</a:t>
            </a:r>
            <a:endParaRPr lang="en-US" baseline="-25000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910619" y="4611406"/>
            <a:ext cx="23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7214625" y="5064406"/>
            <a:ext cx="232800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8600" y="5172670"/>
            <a:ext cx="4277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lepton asymmetry corresponds to the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convolution of the W production and the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V −A decay of the W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1981200"/>
            <a:ext cx="68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 LO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7066" y="4267200"/>
            <a:ext cx="471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Comparaison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as function </a:t>
            </a:r>
            <a:r>
              <a:rPr lang="en-US" i="1" dirty="0" err="1" smtClean="0">
                <a:latin typeface="Times"/>
                <a:cs typeface="Times"/>
              </a:rPr>
              <a:t>η</a:t>
            </a:r>
            <a:r>
              <a:rPr lang="en-US" i="1" baseline="-25000" dirty="0" err="1" smtClean="0">
                <a:latin typeface="Times"/>
                <a:cs typeface="Times"/>
              </a:rPr>
              <a:t>l</a:t>
            </a:r>
            <a:r>
              <a:rPr lang="en-US" i="1" baseline="30000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for different </a:t>
            </a:r>
            <a:r>
              <a:rPr lang="en-US" i="1" dirty="0" err="1" smtClean="0">
                <a:latin typeface="Times"/>
                <a:cs typeface="Times"/>
              </a:rPr>
              <a:t>p</a:t>
            </a:r>
            <a:r>
              <a:rPr lang="en-US" i="1" baseline="-25000" dirty="0" err="1" smtClean="0">
                <a:latin typeface="Times"/>
                <a:cs typeface="Times"/>
              </a:rPr>
              <a:t>T</a:t>
            </a:r>
            <a:r>
              <a:rPr lang="en-US" i="1" baseline="30000" dirty="0" err="1" smtClean="0"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i="1" baseline="30000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562"/>
          <a:stretch>
            <a:fillRect/>
          </a:stretch>
        </p:blipFill>
        <p:spPr>
          <a:xfrm>
            <a:off x="109445" y="3295878"/>
            <a:ext cx="4538755" cy="34097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07061"/>
            <a:ext cx="4419600" cy="2998139"/>
          </a:xfrm>
          <a:prstGeom prst="rect">
            <a:avLst/>
          </a:prstGeom>
        </p:spPr>
      </p:pic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1371600" y="71735"/>
            <a:ext cx="6936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W Charge Asymmetry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vs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Lepton Rapidity: Results 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600200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Combined plot (LHC EWK WG)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2010 data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endParaRPr lang="en-US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505200"/>
            <a:ext cx="3730127" cy="3108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Complementarity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GPD &amp;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LHCb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(</a:t>
            </a:r>
            <a:r>
              <a:rPr lang="en-US" b="1" i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i="1" dirty="0" smtClean="0">
                <a:solidFill>
                  <a:srgbClr val="000090"/>
                </a:solidFill>
                <a:latin typeface="Times"/>
                <a:cs typeface="Times"/>
              </a:rPr>
              <a:t> =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0 - 2.5) &amp; (</a:t>
            </a:r>
            <a:r>
              <a:rPr lang="en-US" b="1" i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i="1" dirty="0" smtClean="0">
                <a:solidFill>
                  <a:srgbClr val="000090"/>
                </a:solidFill>
                <a:latin typeface="Times"/>
                <a:cs typeface="Times"/>
              </a:rPr>
              <a:t> =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2 - 4.5)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747" y="2362200"/>
            <a:ext cx="3987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Updated results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2011 data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Discrimination among PDF @ low </a:t>
            </a:r>
            <a:r>
              <a:rPr lang="en-US" b="1" i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1067594" y="4799806"/>
            <a:ext cx="32004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62000" y="3124200"/>
            <a:ext cx="1867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ATLAS-CONF-2011-129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220113" y="3276600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arXiv:1206.2598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7"/>
          <p:cNvSpPr txBox="1">
            <a:spLocks noChangeArrowheads="1"/>
          </p:cNvSpPr>
          <p:nvPr/>
        </p:nvSpPr>
        <p:spPr bwMode="auto">
          <a:xfrm>
            <a:off x="2590800" y="76200"/>
            <a:ext cx="3816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Polarisation of the W boson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2620" t="6886" r="2976"/>
          <a:stretch>
            <a:fillRect/>
          </a:stretch>
        </p:blipFill>
        <p:spPr>
          <a:xfrm>
            <a:off x="4114800" y="1617823"/>
            <a:ext cx="4529716" cy="1125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1622"/>
          <a:stretch>
            <a:fillRect/>
          </a:stretch>
        </p:blipFill>
        <p:spPr>
          <a:xfrm>
            <a:off x="685800" y="3858297"/>
            <a:ext cx="3591304" cy="23139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0"/>
            <a:ext cx="2556884" cy="1384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6656" y="2889190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-107" charset="2"/>
              <a:buChar char="à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the W is produced with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helicity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λ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= ± 1,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no longitudinal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polarisation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79079" y="1295400"/>
            <a:ext cx="122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state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87174" y="1313023"/>
            <a:ext cx="39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3641366"/>
            <a:ext cx="45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2514600" y="3641366"/>
            <a:ext cx="114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state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7243" y="3257490"/>
            <a:ext cx="342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boson decay structure is V-A: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650" y="3488966"/>
            <a:ext cx="3028950" cy="7988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76800" y="4948434"/>
            <a:ext cx="407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(Remember the Wu </a:t>
            </a:r>
            <a:r>
              <a:rPr lang="en-US" b="1" baseline="30000" dirty="0" smtClean="0">
                <a:latin typeface="Times"/>
                <a:cs typeface="Times"/>
              </a:rPr>
              <a:t>60</a:t>
            </a:r>
            <a:r>
              <a:rPr lang="en-US" b="1" dirty="0" smtClean="0">
                <a:latin typeface="Times"/>
                <a:cs typeface="Times"/>
              </a:rPr>
              <a:t>Co experiment !)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4290435"/>
            <a:ext cx="4469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Θ</a:t>
            </a:r>
            <a:r>
              <a:rPr lang="en-US" i="1" baseline="30000" dirty="0" smtClean="0">
                <a:latin typeface="Times"/>
                <a:cs typeface="Times"/>
              </a:rPr>
              <a:t>*</a:t>
            </a:r>
            <a:r>
              <a:rPr lang="en-US" i="1" baseline="-25000" dirty="0" err="1" smtClean="0">
                <a:latin typeface="Times"/>
                <a:cs typeface="Times"/>
              </a:rPr>
              <a:t>W,l</a:t>
            </a:r>
            <a:r>
              <a:rPr lang="en-US" b="1" dirty="0" smtClean="0">
                <a:latin typeface="Times"/>
                <a:cs typeface="Times"/>
              </a:rPr>
              <a:t>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=  angle in the W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rest frame between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the electron and the W spin direction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5715000"/>
            <a:ext cx="3543300" cy="9017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00600" y="5393966"/>
            <a:ext cx="2060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For W</a:t>
            </a:r>
            <a:r>
              <a:rPr lang="en-US" sz="20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and W</a:t>
            </a:r>
            <a:r>
              <a:rPr lang="en-US" sz="20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+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: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182" y="61722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electric charge of the 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02853" y="1307068"/>
            <a:ext cx="235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@ tree level (+ 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f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= 0) 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8600" y="609600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Impact on kinematics of the decay lepton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i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mportant to measure for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precision measurements: @ LHC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(ΔM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≈ 5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on 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921000"/>
            <a:ext cx="5803900" cy="3784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49069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At QCD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perturbative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orders  above  tree level (high W transverse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momenta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more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complex production mechanisms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polarisation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 longitudinal states is possible </a:t>
            </a:r>
          </a:p>
        </p:txBody>
      </p:sp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2590800" y="76200"/>
            <a:ext cx="3816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Polarisation of the W boson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2600"/>
            <a:ext cx="5384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816100"/>
            <a:ext cx="1524000" cy="622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52" y="2832100"/>
            <a:ext cx="12827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1252" y="3018472"/>
            <a:ext cx="1653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3E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eft-handed, </a:t>
            </a:r>
          </a:p>
          <a:p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i="1" baseline="-25000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3E"/>
                </a:solidFill>
                <a:latin typeface="Times"/>
                <a:cs typeface="Times"/>
              </a:rPr>
              <a:t>R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ight-handed, </a:t>
            </a:r>
          </a:p>
          <a:p>
            <a:endParaRPr lang="en-US" i="1" dirty="0" smtClean="0"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Longitudinal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2401669"/>
            <a:ext cx="458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θ</a:t>
            </a:r>
            <a:r>
              <a:rPr lang="en-US" baseline="-25000" dirty="0" smtClean="0">
                <a:latin typeface="Times"/>
                <a:cs typeface="Times"/>
              </a:rPr>
              <a:t>3D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= 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helicity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angle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angle between the lepton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in the W- rest frame  and the W direction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04800" y="1371600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Normalised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differential W cross section: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4876800"/>
            <a:ext cx="3058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"/>
                <a:cs typeface="Times"/>
              </a:rPr>
              <a:t>f</a:t>
            </a:r>
            <a:r>
              <a:rPr lang="en-US" i="1" baseline="-25000" dirty="0" err="1" smtClean="0">
                <a:latin typeface="Times"/>
                <a:cs typeface="Times"/>
              </a:rPr>
              <a:t>i</a:t>
            </a:r>
            <a:r>
              <a:rPr lang="en-US" i="1" baseline="-25000" dirty="0" smtClean="0">
                <a:latin typeface="Times"/>
                <a:cs typeface="Times"/>
              </a:rPr>
              <a:t>  </a:t>
            </a:r>
            <a:r>
              <a:rPr lang="en-US" i="1" dirty="0" err="1" smtClean="0">
                <a:latin typeface="Times"/>
                <a:cs typeface="Times"/>
              </a:rPr>
              <a:t>i</a:t>
            </a:r>
            <a:r>
              <a:rPr lang="en-US" i="1" dirty="0" smtClean="0">
                <a:latin typeface="Times"/>
                <a:cs typeface="Times"/>
              </a:rPr>
              <a:t> = L,R,0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expected different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for W+ and W-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552" y="2667000"/>
            <a:ext cx="196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Helicity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fractions: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35" y="380999"/>
            <a:ext cx="5796265" cy="326425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08200"/>
            <a:ext cx="2438400" cy="86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828800"/>
            <a:ext cx="255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ATLAS. Template fit to: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847068"/>
            <a:ext cx="252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CMS. Binned ML fit to: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 Box 1037"/>
          <p:cNvSpPr txBox="1">
            <a:spLocks noChangeArrowheads="1"/>
          </p:cNvSpPr>
          <p:nvPr/>
        </p:nvSpPr>
        <p:spPr bwMode="auto">
          <a:xfrm>
            <a:off x="2590800" y="76200"/>
            <a:ext cx="3816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Polarisation of the W boson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216400"/>
            <a:ext cx="2057400" cy="88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705314"/>
            <a:ext cx="3079221" cy="2619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862" y="3705314"/>
            <a:ext cx="3076138" cy="26192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609600"/>
            <a:ext cx="304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Difficult to reconstruct the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helicity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angle </a:t>
            </a:r>
            <a:r>
              <a:rPr lang="en-US" i="1" dirty="0" smtClean="0">
                <a:latin typeface="Times"/>
                <a:cs typeface="Times"/>
              </a:rPr>
              <a:t>θ</a:t>
            </a:r>
            <a:r>
              <a:rPr lang="en-US" baseline="-25000" dirty="0" smtClean="0">
                <a:latin typeface="Times"/>
                <a:cs typeface="Times"/>
              </a:rPr>
              <a:t>3D</a:t>
            </a:r>
            <a:endParaRPr lang="en-US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z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-component of the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ν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55" y="958850"/>
            <a:ext cx="3648345" cy="323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742" y="990600"/>
            <a:ext cx="3795858" cy="3400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09600"/>
            <a:ext cx="853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i="1" dirty="0" smtClean="0">
                <a:latin typeface="Times"/>
                <a:cs typeface="Times"/>
              </a:rPr>
              <a:t> f</a:t>
            </a:r>
            <a:r>
              <a:rPr lang="en-US" i="1" baseline="-25000" dirty="0" smtClean="0">
                <a:latin typeface="Times"/>
                <a:cs typeface="Times"/>
              </a:rPr>
              <a:t>0</a:t>
            </a:r>
            <a:r>
              <a:rPr lang="en-US" i="1" dirty="0" smtClean="0"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vs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f</a:t>
            </a:r>
            <a:r>
              <a:rPr lang="en-US" i="1" baseline="-25000" dirty="0" err="1" smtClean="0"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i="1" baseline="-25000" dirty="0" smtClean="0">
                <a:latin typeface="Times"/>
                <a:cs typeface="Times"/>
              </a:rPr>
              <a:t> </a:t>
            </a:r>
            <a:r>
              <a:rPr lang="en-US" i="1" dirty="0" err="1" smtClean="0">
                <a:latin typeface="Times"/>
                <a:cs typeface="Times"/>
              </a:rPr>
              <a:t>f</a:t>
            </a:r>
            <a:r>
              <a:rPr lang="en-US" i="1" baseline="-25000" dirty="0" err="1" smtClean="0">
                <a:latin typeface="Times"/>
                <a:cs typeface="Times"/>
              </a:rPr>
              <a:t>R</a:t>
            </a:r>
            <a:r>
              <a:rPr lang="en-US" i="1" baseline="-25000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averaged over charge (lepton and recoil energy scale syst. largely cancel)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 Box 1037"/>
          <p:cNvSpPr txBox="1">
            <a:spLocks noChangeArrowheads="1"/>
          </p:cNvSpPr>
          <p:nvPr/>
        </p:nvSpPr>
        <p:spPr bwMode="auto">
          <a:xfrm>
            <a:off x="2209701" y="76200"/>
            <a:ext cx="4953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Polarisation of the W Boson: Results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1" name="Line 103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55" y="4390859"/>
            <a:ext cx="4152900" cy="1880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629101"/>
            <a:ext cx="3962400" cy="2076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t="12000"/>
          <a:stretch>
            <a:fillRect/>
          </a:stretch>
        </p:blipFill>
        <p:spPr>
          <a:xfrm>
            <a:off x="685800" y="6019800"/>
            <a:ext cx="3857355" cy="838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40386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Muon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channel, all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endParaRPr lang="en-US" b="1" baseline="-25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3304401"/>
            <a:ext cx="1958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Eur. Phys. J. C72 (2012) 2001 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48981" y="5943600"/>
            <a:ext cx="228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107(2011) 021802 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971800" y="71735"/>
            <a:ext cx="3479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Asymmetry @ the Z pole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971490"/>
            <a:ext cx="6224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Origin : parity violation in neutral weak interactions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668"/>
            <a:ext cx="1385498" cy="1866900"/>
          </a:xfrm>
          <a:prstGeom prst="rect">
            <a:avLst/>
          </a:prstGeom>
        </p:spPr>
      </p:pic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6279882" y="1295400"/>
            <a:ext cx="2829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 dirty="0" err="1" smtClean="0">
                <a:solidFill>
                  <a:schemeClr val="tx2"/>
                </a:solidFill>
                <a:sym typeface="Symbol" pitchFamily="-107" charset="2"/>
              </a:rPr>
              <a:t>g</a:t>
            </a:r>
            <a:r>
              <a:rPr lang="en-GB" sz="2000" b="1" baseline="-25000" dirty="0" err="1" smtClean="0">
                <a:solidFill>
                  <a:schemeClr val="tx2"/>
                </a:solidFill>
                <a:sym typeface="Symbol" pitchFamily="-107" charset="2"/>
              </a:rPr>
              <a:t>v</a:t>
            </a:r>
            <a:r>
              <a:rPr lang="en-GB" sz="2000" b="1" baseline="30000" dirty="0" err="1" smtClean="0">
                <a:solidFill>
                  <a:schemeClr val="tx2"/>
                </a:solidFill>
                <a:sym typeface="Symbol" pitchFamily="-107" charset="2"/>
              </a:rPr>
              <a:t>f</a:t>
            </a:r>
            <a:r>
              <a:rPr lang="en-GB" sz="2000" b="1" dirty="0" smtClean="0">
                <a:solidFill>
                  <a:schemeClr val="tx2"/>
                </a:solidFill>
                <a:sym typeface="Symbol" pitchFamily="-107" charset="2"/>
              </a:rPr>
              <a:t>, </a:t>
            </a:r>
            <a:r>
              <a:rPr lang="en-GB" sz="2000" b="1" dirty="0" err="1" smtClean="0">
                <a:solidFill>
                  <a:schemeClr val="tx2"/>
                </a:solidFill>
                <a:sym typeface="Symbol" pitchFamily="-107" charset="2"/>
              </a:rPr>
              <a:t>g</a:t>
            </a:r>
            <a:r>
              <a:rPr lang="en-GB" sz="2000" b="1" baseline="-25000" dirty="0" err="1" smtClean="0">
                <a:solidFill>
                  <a:schemeClr val="tx2"/>
                </a:solidFill>
                <a:sym typeface="Symbol" pitchFamily="-107" charset="2"/>
              </a:rPr>
              <a:t>a</a:t>
            </a:r>
            <a:r>
              <a:rPr lang="en-GB" sz="2000" b="1" baseline="30000" dirty="0" err="1" smtClean="0">
                <a:solidFill>
                  <a:schemeClr val="tx2"/>
                </a:solidFill>
                <a:sym typeface="Symbol" pitchFamily="-107" charset="2"/>
              </a:rPr>
              <a:t>f</a:t>
            </a:r>
            <a:r>
              <a:rPr lang="en-GB" sz="2000" b="1" baseline="-25000" dirty="0" smtClean="0">
                <a:solidFill>
                  <a:schemeClr val="tx2"/>
                </a:solidFill>
                <a:sym typeface="Symbol" pitchFamily="-107" charset="2"/>
              </a:rPr>
              <a:t>, </a:t>
            </a:r>
            <a:r>
              <a:rPr lang="en-GB" sz="2000" b="1" dirty="0">
                <a:solidFill>
                  <a:schemeClr val="tx2"/>
                </a:solidFill>
                <a:sym typeface="Symbol" pitchFamily="-107" charset="2"/>
              </a:rPr>
              <a:t>=</a:t>
            </a:r>
            <a:r>
              <a:rPr lang="en-GB" sz="2000" b="1" dirty="0" smtClean="0">
                <a:solidFill>
                  <a:schemeClr val="tx2"/>
                </a:solidFill>
                <a:sym typeface="Symbol" pitchFamily="-107" charset="2"/>
              </a:rPr>
              <a:t> vector and axial </a:t>
            </a:r>
          </a:p>
          <a:p>
            <a:r>
              <a:rPr lang="en-GB" sz="2000" b="1" dirty="0" smtClean="0">
                <a:solidFill>
                  <a:schemeClr val="tx2"/>
                </a:solidFill>
                <a:sym typeface="Symbol" pitchFamily="-107" charset="2"/>
              </a:rPr>
              <a:t>                Z </a:t>
            </a:r>
            <a:r>
              <a:rPr lang="en-GB" sz="2000" b="1" dirty="0">
                <a:solidFill>
                  <a:schemeClr val="tx2"/>
                </a:solidFill>
                <a:sym typeface="Symbol" pitchFamily="-107" charset="2"/>
              </a:rPr>
              <a:t>couplings</a:t>
            </a:r>
          </a:p>
        </p:txBody>
      </p: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324600" y="2171700"/>
            <a:ext cx="2514600" cy="800100"/>
            <a:chOff x="3024" y="2736"/>
            <a:chExt cx="1584" cy="504"/>
          </a:xfrm>
        </p:grpSpPr>
        <p:pic>
          <p:nvPicPr>
            <p:cNvPr id="12" name="Picture 48"/>
            <p:cNvPicPr>
              <a:picLocks noChangeAspect="1" noChangeArrowheads="1"/>
            </p:cNvPicPr>
            <p:nvPr/>
          </p:nvPicPr>
          <p:blipFill>
            <a:blip r:embed="rId3"/>
            <a:srcRect r="43666"/>
            <a:stretch>
              <a:fillRect/>
            </a:stretch>
          </p:blipFill>
          <p:spPr bwMode="auto">
            <a:xfrm>
              <a:off x="3024" y="2736"/>
              <a:ext cx="13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50"/>
            <p:cNvSpPr>
              <a:spLocks noChangeArrowheads="1"/>
            </p:cNvSpPr>
            <p:nvPr/>
          </p:nvSpPr>
          <p:spPr bwMode="auto">
            <a:xfrm>
              <a:off x="3552" y="3024"/>
              <a:ext cx="105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r="2410"/>
          <a:stretch>
            <a:fillRect/>
          </a:stretch>
        </p:blipFill>
        <p:spPr>
          <a:xfrm>
            <a:off x="2743200" y="3082341"/>
            <a:ext cx="6096000" cy="650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611868"/>
            <a:ext cx="3887398" cy="9684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0" y="5174158"/>
            <a:ext cx="782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If</a:t>
            </a:r>
            <a:r>
              <a:rPr lang="en-US" sz="2000" b="1" dirty="0" smtClean="0">
                <a:latin typeface="Times"/>
                <a:cs typeface="Times"/>
              </a:rPr>
              <a:t>  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g</a:t>
            </a:r>
            <a:r>
              <a:rPr lang="en-GB" sz="2000" b="1" baseline="-25000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a</a:t>
            </a:r>
            <a:r>
              <a:rPr lang="en-GB" sz="2000" b="1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≠0</a:t>
            </a:r>
            <a:r>
              <a:rPr lang="en-US" sz="2000" b="1" dirty="0" smtClean="0">
                <a:latin typeface="Times"/>
                <a:cs typeface="Times"/>
              </a:rPr>
              <a:t>  Z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couplings to left- and right-handed fermions are different</a:t>
            </a:r>
            <a:r>
              <a:rPr lang="en-GB" sz="2000" b="1" baseline="-25000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619690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Asymmetry in Z couplings to fermions very interesting since related 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>
                <a:latin typeface="Times"/>
                <a:cs typeface="Times"/>
              </a:rPr>
              <a:t>   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to</a:t>
            </a:r>
            <a:r>
              <a:rPr lang="en-US" sz="2000" b="1" dirty="0" smtClean="0">
                <a:latin typeface="Times"/>
                <a:cs typeface="Times"/>
              </a:rPr>
              <a:t>  </a:t>
            </a: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sin</a:t>
            </a:r>
            <a:r>
              <a:rPr lang="en-US" sz="2000" b="1" baseline="30000" dirty="0" smtClean="0">
                <a:solidFill>
                  <a:srgbClr val="660066"/>
                </a:solidFill>
                <a:latin typeface="Times"/>
                <a:cs typeface="Times"/>
              </a:rPr>
              <a:t>2</a:t>
            </a: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Times"/>
                <a:cs typeface="Times"/>
              </a:rPr>
              <a:t>ϑ</a:t>
            </a:r>
            <a:r>
              <a:rPr lang="en-US" sz="2000" b="1" i="1" baseline="-25000" dirty="0" smtClean="0">
                <a:solidFill>
                  <a:srgbClr val="660066"/>
                </a:solidFill>
                <a:latin typeface="Times"/>
                <a:cs typeface="Times"/>
              </a:rPr>
              <a:t>W</a:t>
            </a: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endParaRPr lang="en-US" sz="20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 t="8838" b="18465"/>
          <a:stretch>
            <a:fillRect/>
          </a:stretch>
        </p:blipFill>
        <p:spPr>
          <a:xfrm>
            <a:off x="2286000" y="3082341"/>
            <a:ext cx="508289" cy="650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83335" y="4343400"/>
            <a:ext cx="1532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right-handed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fermions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3338" y="4343400"/>
            <a:ext cx="1397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left-handed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fermions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5792" y="3962400"/>
            <a:ext cx="365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tx2"/>
                </a:solidFill>
                <a:sym typeface="Symbol" pitchFamily="-107" charset="2"/>
              </a:rPr>
              <a:t>c</a:t>
            </a:r>
            <a:r>
              <a:rPr lang="en-GB" sz="2000" b="1" baseline="-25000" dirty="0" err="1" smtClean="0">
                <a:solidFill>
                  <a:schemeClr val="tx2"/>
                </a:solidFill>
                <a:sym typeface="Symbol" pitchFamily="-107" charset="2"/>
              </a:rPr>
              <a:t>L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86614" y="3974068"/>
            <a:ext cx="385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chemeClr val="tx2"/>
                </a:solidFill>
                <a:sym typeface="Symbol" pitchFamily="-107" charset="2"/>
              </a:rPr>
              <a:t>c</a:t>
            </a:r>
            <a:r>
              <a:rPr lang="en-GB" sz="2000" b="1" baseline="-25000" dirty="0" err="1">
                <a:solidFill>
                  <a:schemeClr val="tx2"/>
                </a:solidFill>
                <a:sym typeface="Symbol" pitchFamily="-107" charset="2"/>
              </a:rPr>
              <a:t>R</a:t>
            </a:r>
            <a:endParaRPr lang="en-US" sz="2000" b="1" dirty="0"/>
          </a:p>
        </p:txBody>
      </p:sp>
      <p:sp>
        <p:nvSpPr>
          <p:cNvPr id="28" name="Left Brace 27"/>
          <p:cNvSpPr/>
          <p:nvPr/>
        </p:nvSpPr>
        <p:spPr>
          <a:xfrm rot="16200000">
            <a:off x="5219700" y="3543300"/>
            <a:ext cx="304800" cy="838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7277100" y="3543300"/>
            <a:ext cx="304800" cy="838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981209"/>
            <a:ext cx="1866900" cy="5907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811" y="3866204"/>
            <a:ext cx="1563389" cy="67544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00" y="4286009"/>
            <a:ext cx="156259" cy="245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300" y="4286009"/>
            <a:ext cx="152400" cy="228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961896"/>
            <a:ext cx="381000" cy="513908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/>
          <a:srcRect l="29361" t="30756" r="39508" b="47340"/>
          <a:stretch>
            <a:fillRect/>
          </a:stretch>
        </p:blipFill>
        <p:spPr bwMode="auto">
          <a:xfrm>
            <a:off x="838200" y="5486400"/>
            <a:ext cx="2095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5410200" y="401860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4907356" y="5543490"/>
            <a:ext cx="309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</a:t>
            </a:r>
            <a:r>
              <a:rPr lang="en-GB" sz="2000" b="0" i="1" baseline="-25000" dirty="0">
                <a:solidFill>
                  <a:schemeClr val="tx2"/>
                </a:solidFill>
                <a:sym typeface="Symbol" pitchFamily="-107" charset="2"/>
              </a:rPr>
              <a:t>F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 = </a:t>
            </a:r>
            <a:r>
              <a:rPr lang="en-GB" sz="2000" b="0" i="1" dirty="0" smtClean="0">
                <a:solidFill>
                  <a:schemeClr val="tx2"/>
                </a:solidFill>
                <a:sym typeface="Symbol" pitchFamily="-107" charset="2"/>
              </a:rPr>
              <a:t>∫</a:t>
            </a:r>
            <a:r>
              <a:rPr lang="en-GB" sz="2000" i="1" baseline="-25000" dirty="0" smtClean="0">
                <a:solidFill>
                  <a:schemeClr val="tx2"/>
                </a:solidFill>
                <a:sym typeface="Symbol" pitchFamily="-107" charset="2"/>
              </a:rPr>
              <a:t>0</a:t>
            </a:r>
            <a:r>
              <a:rPr lang="en-GB" sz="2000" b="0" i="1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GB" sz="2000" b="0" i="1" dirty="0" err="1">
                <a:solidFill>
                  <a:schemeClr val="tx2"/>
                </a:solidFill>
                <a:sym typeface="Symbol" pitchFamily="-107" charset="2"/>
              </a:rPr>
              <a:t>d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 /</a:t>
            </a:r>
            <a:r>
              <a:rPr lang="en-GB" sz="2000" b="0" i="1" dirty="0" err="1">
                <a:solidFill>
                  <a:schemeClr val="tx2"/>
                </a:solidFill>
                <a:sym typeface="Symbol" pitchFamily="-107" charset="2"/>
              </a:rPr>
              <a:t>dcos(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*) </a:t>
            </a:r>
            <a:r>
              <a:rPr lang="en-GB" sz="2000" b="0" i="1" dirty="0" err="1" smtClean="0">
                <a:solidFill>
                  <a:schemeClr val="tx2"/>
                </a:solidFill>
                <a:sym typeface="Symbol" pitchFamily="-107" charset="2"/>
              </a:rPr>
              <a:t>dcos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* </a:t>
            </a:r>
          </a:p>
        </p:txBody>
      </p:sp>
      <p:sp>
        <p:nvSpPr>
          <p:cNvPr id="74" name="Text Box 42"/>
          <p:cNvSpPr txBox="1">
            <a:spLocks noChangeArrowheads="1"/>
          </p:cNvSpPr>
          <p:nvPr/>
        </p:nvSpPr>
        <p:spPr bwMode="auto">
          <a:xfrm>
            <a:off x="5486400" y="5417483"/>
            <a:ext cx="29315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i="1" baseline="-25000" dirty="0" smtClean="0">
                <a:solidFill>
                  <a:schemeClr val="tx2"/>
                </a:solidFill>
                <a:sym typeface="Symbol" pitchFamily="-107" charset="2"/>
              </a:rPr>
              <a:t>1</a:t>
            </a:r>
            <a:endParaRPr lang="en-GB" sz="2000" b="0" i="1" baseline="-25000" dirty="0">
              <a:solidFill>
                <a:schemeClr val="tx2"/>
              </a:solidFill>
              <a:sym typeface="Symbol" pitchFamily="-107" charset="2"/>
            </a:endParaRPr>
          </a:p>
        </p:txBody>
      </p:sp>
      <p:sp>
        <p:nvSpPr>
          <p:cNvPr id="75" name="Text Box 43"/>
          <p:cNvSpPr txBox="1">
            <a:spLocks noChangeArrowheads="1"/>
          </p:cNvSpPr>
          <p:nvPr/>
        </p:nvSpPr>
        <p:spPr bwMode="auto">
          <a:xfrm>
            <a:off x="4892912" y="6076890"/>
            <a:ext cx="3160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</a:t>
            </a:r>
            <a:r>
              <a:rPr lang="en-GB" sz="2000" b="0" i="1" baseline="-25000" dirty="0">
                <a:solidFill>
                  <a:schemeClr val="tx2"/>
                </a:solidFill>
                <a:sym typeface="Symbol" pitchFamily="-107" charset="2"/>
              </a:rPr>
              <a:t>B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 = </a:t>
            </a:r>
            <a:r>
              <a:rPr lang="en-GB" sz="2000" b="0" i="1" dirty="0" smtClean="0">
                <a:solidFill>
                  <a:schemeClr val="tx2"/>
                </a:solidFill>
                <a:sym typeface="Symbol" pitchFamily="-107" charset="2"/>
              </a:rPr>
              <a:t>∫</a:t>
            </a:r>
            <a:r>
              <a:rPr lang="en-GB" sz="2000" i="1" baseline="-25000" dirty="0" smtClean="0">
                <a:solidFill>
                  <a:schemeClr val="tx2"/>
                </a:solidFill>
                <a:sym typeface="Symbol" pitchFamily="-107" charset="2"/>
              </a:rPr>
              <a:t>-1</a:t>
            </a:r>
            <a:r>
              <a:rPr lang="en-GB" sz="2000" b="0" i="1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GB" sz="2000" b="0" i="1" dirty="0" err="1">
                <a:solidFill>
                  <a:schemeClr val="tx2"/>
                </a:solidFill>
                <a:sym typeface="Symbol" pitchFamily="-107" charset="2"/>
              </a:rPr>
              <a:t>d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 /</a:t>
            </a:r>
            <a:r>
              <a:rPr lang="en-GB" sz="2000" b="0" i="1" dirty="0" err="1">
                <a:solidFill>
                  <a:schemeClr val="tx2"/>
                </a:solidFill>
                <a:sym typeface="Symbol" pitchFamily="-107" charset="2"/>
              </a:rPr>
              <a:t>dcos(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*) </a:t>
            </a:r>
            <a:r>
              <a:rPr lang="en-GB" sz="2000" b="0" i="1" dirty="0" err="1" smtClean="0">
                <a:solidFill>
                  <a:schemeClr val="tx2"/>
                </a:solidFill>
                <a:sym typeface="Symbol" pitchFamily="-107" charset="2"/>
              </a:rPr>
              <a:t>dcos</a:t>
            </a:r>
            <a:r>
              <a:rPr lang="en-GB" sz="2000" b="0" i="1" dirty="0">
                <a:solidFill>
                  <a:schemeClr val="tx2"/>
                </a:solidFill>
                <a:sym typeface="Symbol" pitchFamily="-107" charset="2"/>
              </a:rPr>
              <a:t>* </a:t>
            </a:r>
          </a:p>
        </p:txBody>
      </p:sp>
      <p:sp>
        <p:nvSpPr>
          <p:cNvPr id="76" name="Text Box 44"/>
          <p:cNvSpPr txBox="1">
            <a:spLocks noChangeArrowheads="1"/>
          </p:cNvSpPr>
          <p:nvPr/>
        </p:nvSpPr>
        <p:spPr bwMode="auto">
          <a:xfrm>
            <a:off x="5444591" y="5943600"/>
            <a:ext cx="37046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GB" sz="2000" b="0" i="1" baseline="-25000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GB" sz="2000" i="1" baseline="-25000" dirty="0">
                <a:solidFill>
                  <a:schemeClr val="tx2"/>
                </a:solidFill>
                <a:sym typeface="Symbol" pitchFamily="-107" charset="2"/>
              </a:rPr>
              <a:t>0</a:t>
            </a:r>
            <a:endParaRPr lang="en-GB" sz="2000" b="0" i="1" baseline="-25000" dirty="0">
              <a:solidFill>
                <a:schemeClr val="tx2"/>
              </a:solidFill>
              <a:sym typeface="Symbol" pitchFamily="-107" charset="2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114800" y="914400"/>
            <a:ext cx="4476750" cy="2057400"/>
            <a:chOff x="4286250" y="685800"/>
            <a:chExt cx="4476750" cy="2057400"/>
          </a:xfrm>
        </p:grpSpPr>
        <p:grpSp>
          <p:nvGrpSpPr>
            <p:cNvPr id="77" name="Group 23"/>
            <p:cNvGrpSpPr>
              <a:grpSpLocks/>
            </p:cNvGrpSpPr>
            <p:nvPr/>
          </p:nvGrpSpPr>
          <p:grpSpPr bwMode="auto">
            <a:xfrm>
              <a:off x="4286250" y="685800"/>
              <a:ext cx="4476750" cy="2057400"/>
              <a:chOff x="3216" y="1176"/>
              <a:chExt cx="2448" cy="1152"/>
            </a:xfrm>
          </p:grpSpPr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16" y="1764"/>
                <a:ext cx="2448" cy="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6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65" y="1307"/>
                <a:ext cx="911" cy="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0" name="Rectangle 8"/>
              <p:cNvSpPr>
                <a:spLocks noChangeArrowheads="1"/>
              </p:cNvSpPr>
              <p:nvPr/>
            </p:nvSpPr>
            <p:spPr bwMode="auto">
              <a:xfrm>
                <a:off x="3216" y="1176"/>
                <a:ext cx="2448" cy="115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20"/>
              <p:cNvSpPr>
                <a:spLocks noChangeArrowheads="1"/>
              </p:cNvSpPr>
              <p:nvPr/>
            </p:nvSpPr>
            <p:spPr bwMode="auto">
              <a:xfrm>
                <a:off x="3696" y="139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1752600"/>
              <a:ext cx="152400" cy="22860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200" y="1752600"/>
              <a:ext cx="152400" cy="2286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7800" y="2133600"/>
              <a:ext cx="152400" cy="2286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2133600"/>
              <a:ext cx="152400" cy="22860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7850" y="2133600"/>
              <a:ext cx="133350" cy="209550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600" y="2133600"/>
              <a:ext cx="133350" cy="20955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752600"/>
              <a:ext cx="133350" cy="209550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050" y="1752600"/>
              <a:ext cx="133350" cy="20955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304800" y="4572000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-107" charset="2"/>
              <a:buChar char="à"/>
            </a:pP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asym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metry in the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polar emission angle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*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of the lepton in the rest frame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the lepton-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antilepton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pair.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57200" y="762000"/>
            <a:ext cx="3104234" cy="2209800"/>
            <a:chOff x="457200" y="685800"/>
            <a:chExt cx="3104234" cy="22098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00" y="685800"/>
              <a:ext cx="3104234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2057400" y="685800"/>
              <a:ext cx="0" cy="20273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Text Box 15"/>
            <p:cNvSpPr txBox="1">
              <a:spLocks noChangeArrowheads="1"/>
            </p:cNvSpPr>
            <p:nvPr/>
          </p:nvSpPr>
          <p:spPr bwMode="auto">
            <a:xfrm>
              <a:off x="2438400" y="2514600"/>
              <a:ext cx="1047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Forward</a:t>
              </a: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533400" y="2528888"/>
              <a:ext cx="1187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chemeClr val="tx2"/>
                  </a:solidFill>
                </a:rPr>
                <a:t>Backward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3124200" y="1600200"/>
              <a:ext cx="323850" cy="333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19150" y="1219200"/>
              <a:ext cx="323850" cy="333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20850" y="1219200"/>
              <a:ext cx="336550" cy="333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06450" y="1219200"/>
              <a:ext cx="336550" cy="333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52634" y="1143000"/>
              <a:ext cx="3047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</a:t>
              </a:r>
              <a:endParaRPr lang="en-US" sz="2000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57200" y="609600"/>
            <a:ext cx="100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"/>
                <a:cs typeface="Times"/>
              </a:rPr>
              <a:t>@ LO :</a:t>
            </a:r>
            <a:endParaRPr lang="en-US" sz="2000" b="1" dirty="0">
              <a:latin typeface=" Times New Roman"/>
              <a:cs typeface=" Times New Roman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696200" y="3974068"/>
            <a:ext cx="685800" cy="433864"/>
            <a:chOff x="7696200" y="3974068"/>
            <a:chExt cx="685800" cy="433864"/>
          </a:xfrm>
        </p:grpSpPr>
        <p:sp>
          <p:nvSpPr>
            <p:cNvPr id="40" name="TextBox 39"/>
            <p:cNvSpPr txBox="1"/>
            <p:nvPr/>
          </p:nvSpPr>
          <p:spPr>
            <a:xfrm>
              <a:off x="8077200" y="3974068"/>
              <a:ext cx="242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, </a:t>
              </a:r>
              <a:endParaRPr lang="en-US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7141" y="4097850"/>
              <a:ext cx="156259" cy="2455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0" y="4114800"/>
              <a:ext cx="152400" cy="22860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696200" y="4038600"/>
              <a:ext cx="439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f</a:t>
              </a:r>
              <a:r>
                <a:rPr lang="en-US" i="1" dirty="0" smtClean="0"/>
                <a:t>=</a:t>
              </a:r>
              <a:endParaRPr lang="en-US" i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02808" y="-19110"/>
            <a:ext cx="6576840" cy="628710"/>
            <a:chOff x="402808" y="-19110"/>
            <a:chExt cx="6576840" cy="628710"/>
          </a:xfrm>
        </p:grpSpPr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02808" y="147935"/>
              <a:ext cx="65768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  <a:latin typeface="Times"/>
                  <a:cs typeface="Times"/>
                </a:rPr>
                <a:t>Forward</a:t>
              </a:r>
              <a:r>
                <a:rPr lang="en-GB" sz="24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-Backward </a:t>
              </a:r>
              <a:r>
                <a:rPr lang="en-GB" sz="2400" b="1" dirty="0">
                  <a:solidFill>
                    <a:srgbClr val="FF0000"/>
                  </a:solidFill>
                  <a:latin typeface="Times"/>
                  <a:cs typeface="Times"/>
                </a:rPr>
                <a:t>Asymmetry in</a:t>
              </a:r>
              <a:r>
                <a:rPr lang="en-GB" sz="24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en-GB" sz="2400" b="1" dirty="0" err="1" smtClean="0">
                  <a:solidFill>
                    <a:srgbClr val="FF0000"/>
                  </a:solidFill>
                  <a:latin typeface="Times"/>
                  <a:cs typeface="Times"/>
                </a:rPr>
                <a:t>qq</a:t>
              </a:r>
              <a:r>
                <a:rPr lang="en-GB" sz="24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 -&gt; Z -&gt; </a:t>
              </a:r>
              <a:r>
                <a:rPr lang="en-GB" sz="2400" b="1" dirty="0" err="1" smtClean="0">
                  <a:solidFill>
                    <a:srgbClr val="FF0000"/>
                  </a:solidFill>
                  <a:latin typeface="Times"/>
                  <a:cs typeface="Times"/>
                </a:rPr>
                <a:t>l</a:t>
              </a:r>
              <a:r>
                <a:rPr lang="en-GB" sz="2400" b="1" baseline="30000" dirty="0" err="1" smtClean="0">
                  <a:solidFill>
                    <a:srgbClr val="FF0000"/>
                  </a:solidFill>
                  <a:latin typeface="Times"/>
                  <a:cs typeface="Times"/>
                </a:rPr>
                <a:t>+</a:t>
              </a:r>
              <a:r>
                <a:rPr lang="en-GB" sz="2400" b="1" dirty="0" err="1" smtClean="0">
                  <a:solidFill>
                    <a:srgbClr val="FF0000"/>
                  </a:solidFill>
                  <a:latin typeface="Times"/>
                  <a:cs typeface="Times"/>
                </a:rPr>
                <a:t>l</a:t>
              </a:r>
              <a:r>
                <a:rPr lang="en-GB" sz="2400" b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-</a:t>
              </a:r>
              <a:endParaRPr lang="en-GB" sz="2400" b="1" baseline="30000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>
              <a:off x="5867400" y="528935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3494" y="-1911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_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2044" y="0"/>
            <a:ext cx="2068487" cy="1417185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262063" y="3048000"/>
            <a:ext cx="6072483" cy="711871"/>
            <a:chOff x="1262063" y="3098129"/>
            <a:chExt cx="6072483" cy="711871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62063" y="3098129"/>
              <a:ext cx="1633537" cy="71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05137" y="3197224"/>
              <a:ext cx="4329409" cy="536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5" name="Rectangle 94"/>
            <p:cNvSpPr/>
            <p:nvPr/>
          </p:nvSpPr>
          <p:spPr>
            <a:xfrm>
              <a:off x="2057400" y="3197224"/>
              <a:ext cx="228600" cy="23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791200" y="3273424"/>
              <a:ext cx="228600" cy="23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2362200" y="4035424"/>
            <a:ext cx="228600" cy="231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86995" y="5257800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A</a:t>
            </a:r>
            <a:r>
              <a:rPr lang="en-US" sz="20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FB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is defined  (for all values of √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):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941470" y="522479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Times"/>
                <a:ea typeface="ＭＳ ゴシック"/>
                <a:cs typeface="Times"/>
              </a:rPr>
              <a:t>∧</a:t>
            </a:r>
            <a:endParaRPr lang="en-US" sz="1100" b="1" dirty="0">
              <a:latin typeface="Times"/>
              <a:cs typeface="Time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620000" y="890320"/>
            <a:ext cx="45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√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s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772400" y="83820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Times"/>
                <a:ea typeface="ＭＳ ゴシック"/>
                <a:cs typeface="Times"/>
              </a:rPr>
              <a:t>∧</a:t>
            </a:r>
            <a:endParaRPr lang="en-US" sz="11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r="6230" b="3453"/>
          <a:stretch>
            <a:fillRect/>
          </a:stretch>
        </p:blipFill>
        <p:spPr>
          <a:xfrm>
            <a:off x="4404085" y="381000"/>
            <a:ext cx="4587515" cy="3276600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3140" y="88900"/>
            <a:ext cx="7975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(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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*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/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Z decay) Forward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-backward Asymmetry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@ pp Colliders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>
            <a:off x="5715000" y="457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28600" y="3886200"/>
            <a:ext cx="42279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GB" sz="2000" b="1" dirty="0" smtClean="0">
                <a:latin typeface="Times"/>
                <a:cs typeface="Times"/>
              </a:rPr>
              <a:t>  @ large </a:t>
            </a:r>
            <a:r>
              <a:rPr lang="en-GB" sz="2000" b="1" dirty="0" err="1" smtClean="0">
                <a:latin typeface="Times"/>
                <a:cs typeface="Times"/>
              </a:rPr>
              <a:t>M</a:t>
            </a:r>
            <a:r>
              <a:rPr lang="en-GB" sz="2000" b="1" baseline="-25000" dirty="0" err="1" smtClean="0">
                <a:latin typeface="Times"/>
                <a:cs typeface="Times"/>
              </a:rPr>
              <a:t>ee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A</a:t>
            </a:r>
            <a:r>
              <a:rPr lang="en-GB" sz="2000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FB</a:t>
            </a:r>
            <a:r>
              <a:rPr lang="en-US" sz="2000" i="1" dirty="0" smtClean="0"/>
              <a:t> </a:t>
            </a:r>
            <a:endParaRPr lang="en-US" sz="2000" b="1" dirty="0" smtClean="0">
              <a:latin typeface="Times"/>
              <a:cs typeface="Times"/>
            </a:endParaRPr>
          </a:p>
          <a:p>
            <a:r>
              <a:rPr lang="en-US" sz="2000" b="1" dirty="0" smtClean="0">
                <a:latin typeface="Times"/>
                <a:cs typeface="Times"/>
              </a:rPr>
              <a:t>   </a:t>
            </a:r>
            <a:r>
              <a:rPr lang="en-US" sz="2000" b="1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dominated by 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    the properties of the interference 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    between the γ∗/Z propagators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    with new particles</a:t>
            </a:r>
          </a:p>
          <a:p>
            <a:endParaRPr lang="en-GB" sz="2000" b="1" dirty="0" smtClean="0"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</a:pPr>
            <a:r>
              <a:rPr lang="en-US" sz="2000" b="1" dirty="0" err="1" smtClean="0"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Exchange of new particles would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     alter </a:t>
            </a:r>
            <a:r>
              <a:rPr lang="en-GB" sz="2000" b="1" dirty="0" smtClean="0">
                <a:latin typeface="Times"/>
                <a:cs typeface="Times"/>
              </a:rPr>
              <a:t>A</a:t>
            </a:r>
            <a:r>
              <a:rPr lang="en-GB" sz="2000" b="1" baseline="-25000" dirty="0" smtClean="0">
                <a:latin typeface="Times"/>
                <a:cs typeface="Times"/>
              </a:rPr>
              <a:t>FB</a:t>
            </a:r>
            <a:endParaRPr lang="en-GB" sz="2000" b="1" baseline="-25000" dirty="0">
              <a:latin typeface="Times"/>
              <a:cs typeface="Times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3"/>
          <a:srcRect l="6914" r="3200" b="9344"/>
          <a:stretch>
            <a:fillRect/>
          </a:stretch>
        </p:blipFill>
        <p:spPr bwMode="auto">
          <a:xfrm>
            <a:off x="4572000" y="3843338"/>
            <a:ext cx="396240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257925" y="6172200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 err="1">
                <a:solidFill>
                  <a:schemeClr val="tx2"/>
                </a:solidFill>
              </a:rPr>
              <a:t>M</a:t>
            </a:r>
            <a:r>
              <a:rPr lang="en-GB" sz="1800" baseline="-25000" dirty="0" err="1">
                <a:solidFill>
                  <a:schemeClr val="tx2"/>
                </a:solidFill>
              </a:rPr>
              <a:t>ee</a:t>
            </a:r>
            <a:r>
              <a:rPr lang="en-GB" sz="1800" dirty="0" err="1">
                <a:solidFill>
                  <a:schemeClr val="tx2"/>
                </a:solidFill>
              </a:rPr>
              <a:t>(GeV</a:t>
            </a:r>
            <a:r>
              <a:rPr lang="en-GB" sz="1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 rot="16176193">
            <a:off x="4419306" y="4738364"/>
            <a:ext cx="544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</a:rPr>
              <a:t>A</a:t>
            </a:r>
            <a:r>
              <a:rPr lang="en-GB" sz="1800" baseline="-25000" dirty="0">
                <a:solidFill>
                  <a:schemeClr val="tx2"/>
                </a:solidFill>
              </a:rPr>
              <a:t>FB</a:t>
            </a:r>
            <a:endParaRPr lang="fr-FR" sz="1800" baseline="-25000" dirty="0">
              <a:solidFill>
                <a:schemeClr val="tx2"/>
              </a:solidFill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" y="2023566"/>
            <a:ext cx="372409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  <a:buSzPct val="110000"/>
              <a:buFont typeface="Wingdings" pitchFamily="-107" charset="2"/>
              <a:buChar char="à"/>
            </a:pPr>
            <a:r>
              <a:rPr lang="fr-FR" sz="2000" b="1" dirty="0" smtClean="0">
                <a:solidFill>
                  <a:srgbClr val="000090"/>
                </a:solidFill>
                <a:latin typeface="Times"/>
                <a:cs typeface="Times"/>
              </a:rPr>
              <a:t> extraction </a:t>
            </a:r>
            <a:r>
              <a:rPr lang="fr-FR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weak</a:t>
            </a:r>
            <a:r>
              <a:rPr lang="fr-FR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mixing</a:t>
            </a:r>
            <a:r>
              <a:rPr lang="fr-FR" sz="2000" b="1" dirty="0" smtClean="0">
                <a:solidFill>
                  <a:srgbClr val="000090"/>
                </a:solidFill>
                <a:latin typeface="Times"/>
                <a:cs typeface="Times"/>
              </a:rPr>
              <a:t> angle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10000"/>
            </a:pP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     sin</a:t>
            </a:r>
            <a:r>
              <a:rPr lang="en-US" sz="2000" b="1" baseline="30000" dirty="0" smtClean="0">
                <a:solidFill>
                  <a:srgbClr val="660066"/>
                </a:solidFill>
                <a:latin typeface="Times"/>
                <a:cs typeface="Times"/>
              </a:rPr>
              <a:t>2</a:t>
            </a: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Times"/>
                <a:cs typeface="Times"/>
              </a:rPr>
              <a:t>ϑ</a:t>
            </a:r>
            <a:r>
              <a:rPr lang="en-US" sz="2000" b="1" i="1" baseline="-25000" dirty="0" smtClean="0">
                <a:solidFill>
                  <a:srgbClr val="660066"/>
                </a:solidFill>
                <a:latin typeface="Times"/>
                <a:cs typeface="Times"/>
              </a:rPr>
              <a:t>W</a:t>
            </a:r>
            <a:r>
              <a:rPr lang="en-US" sz="20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GB" sz="2000" b="1" dirty="0" smtClean="0">
                <a:latin typeface="Times"/>
                <a:cs typeface="Times"/>
              </a:rPr>
              <a:t>  </a:t>
            </a:r>
            <a:endParaRPr lang="en-US" sz="2000" b="1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583" y="1676400"/>
            <a:ext cx="11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currents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00085" y="914400"/>
            <a:ext cx="4059926" cy="8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numCol="1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GB" sz="2000" b="1" dirty="0" smtClean="0">
                <a:latin typeface="Times"/>
                <a:cs typeface="Times"/>
              </a:rPr>
              <a:t>  @ the Z pole </a:t>
            </a:r>
            <a:r>
              <a:rPr lang="en-GB" sz="2000" b="1" dirty="0" smtClean="0">
                <a:solidFill>
                  <a:srgbClr val="0000FF"/>
                </a:solidFill>
                <a:latin typeface="Times"/>
                <a:cs typeface="Times"/>
              </a:rPr>
              <a:t>A</a:t>
            </a:r>
            <a:r>
              <a:rPr lang="en-GB" sz="2000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FB</a:t>
            </a:r>
            <a:endParaRPr lang="en-GB" sz="2000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pPr>
              <a:lnSpc>
                <a:spcPct val="170000"/>
              </a:lnSpc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sz="2000" b="1" dirty="0">
                <a:latin typeface="Times"/>
                <a:cs typeface="Times"/>
              </a:rPr>
              <a:t>  </a:t>
            </a:r>
            <a:r>
              <a:rPr lang="en-GB" sz="2000" b="1" dirty="0" smtClean="0">
                <a:latin typeface="Times"/>
                <a:cs typeface="Time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sz="2000" b="1" dirty="0" smtClean="0">
                <a:solidFill>
                  <a:srgbClr val="000090"/>
                </a:solidFill>
                <a:latin typeface="Times"/>
                <a:cs typeface="Times"/>
              </a:rPr>
              <a:t>probes structure weak neutral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7927" y="1752600"/>
            <a:ext cx="225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SM LO predictions for 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 l="29361" t="30756" r="39508" b="47340"/>
          <a:stretch>
            <a:fillRect/>
          </a:stretch>
        </p:blipFill>
        <p:spPr bwMode="auto">
          <a:xfrm>
            <a:off x="4950069" y="609600"/>
            <a:ext cx="14507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49091" y="990600"/>
            <a:ext cx="337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Latest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result from D0 :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82" y="621268"/>
            <a:ext cx="817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GB" b="1" dirty="0" smtClean="0">
                <a:latin typeface="Times"/>
                <a:cs typeface="Times"/>
              </a:rPr>
              <a:t> 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A</a:t>
            </a:r>
            <a:r>
              <a:rPr lang="en-GB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FB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measured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very precisely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in previous experiments: LEP, SLD and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985"/>
          <a:stretch>
            <a:fillRect/>
          </a:stretch>
        </p:blipFill>
        <p:spPr>
          <a:xfrm>
            <a:off x="0" y="1371600"/>
            <a:ext cx="5202296" cy="3593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76200"/>
            <a:ext cx="612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Forward-Backward Asymmetry in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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*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/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Z decay 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1371600"/>
            <a:ext cx="3808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Statistics dominated.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Major uncertainties :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* PDF/Acceptance (0.002 near the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   Z peak then up to 0.015)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0050" y="1407446"/>
            <a:ext cx="22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‘Unfolded’ asymmetry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800" y="4124333"/>
            <a:ext cx="2451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Phys. Rev. D 84, 012007 (2011) </a:t>
            </a:r>
            <a:endParaRPr lang="en-US" sz="1400" dirty="0"/>
          </a:p>
        </p:txBody>
      </p:sp>
      <p:pic>
        <p:nvPicPr>
          <p:cNvPr id="16" name="Picture 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810000"/>
            <a:ext cx="4101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63"/>
          <p:cNvSpPr>
            <a:spLocks noChangeArrowheads="1"/>
          </p:cNvSpPr>
          <p:nvPr/>
        </p:nvSpPr>
        <p:spPr bwMode="auto">
          <a:xfrm>
            <a:off x="6781800" y="4038600"/>
            <a:ext cx="1225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preliminary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6384925" y="5453063"/>
            <a:ext cx="13009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correct quark </a:t>
            </a:r>
          </a:p>
          <a:p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direction</a:t>
            </a: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5715000" y="4419600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all </a:t>
            </a:r>
            <a:r>
              <a:rPr lang="fr-FR" sz="1600" dirty="0" err="1">
                <a:solidFill>
                  <a:srgbClr val="FF0000"/>
                </a:solidFill>
              </a:rPr>
              <a:t>events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623" y="5334000"/>
            <a:ext cx="483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e</a:t>
            </a:r>
            <a:r>
              <a:rPr lang="en-GB" b="1" dirty="0" smtClean="0">
                <a:latin typeface="Times"/>
                <a:cs typeface="Times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channel favoured 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wrt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to </a:t>
            </a:r>
            <a:r>
              <a:rPr lang="en-GB" b="1" dirty="0" err="1" smtClean="0">
                <a:latin typeface="Times"/>
                <a:cs typeface="Times"/>
                <a:sym typeface="Symbol" pitchFamily="-107" charset="2"/>
              </a:rPr>
              <a:t></a:t>
            </a:r>
            <a:r>
              <a:rPr lang="en-GB" b="1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channel</a:t>
            </a:r>
          </a:p>
          <a:p>
            <a:pPr>
              <a:buClr>
                <a:srgbClr val="FF0000"/>
              </a:buClr>
            </a:pPr>
            <a:r>
              <a:rPr lang="en-GB" b="1" dirty="0" smtClean="0">
                <a:latin typeface="Times"/>
                <a:cs typeface="Times"/>
              </a:rPr>
              <a:t>    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due to higher angular acceptance </a:t>
            </a:r>
            <a:r>
              <a:rPr lang="en-GB" b="1" dirty="0" smtClean="0">
                <a:latin typeface="Times"/>
                <a:cs typeface="Times"/>
              </a:rPr>
              <a:t>( |</a:t>
            </a:r>
            <a:r>
              <a:rPr lang="en-GB" b="1" dirty="0" err="1" smtClean="0">
                <a:latin typeface="Times"/>
                <a:cs typeface="Times"/>
                <a:sym typeface="Symbol" pitchFamily="-107" charset="2"/>
              </a:rPr>
              <a:t></a:t>
            </a:r>
            <a:r>
              <a:rPr lang="en-GB" b="1" dirty="0" smtClean="0">
                <a:latin typeface="Times"/>
                <a:cs typeface="Times"/>
              </a:rPr>
              <a:t> | &lt; 4.9)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214" y="6019800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Forward electron identification important</a:t>
            </a:r>
            <a:r>
              <a:rPr lang="en-GB" b="1" dirty="0" smtClean="0">
                <a:latin typeface="Times"/>
                <a:cs typeface="Times"/>
              </a:rPr>
              <a:t> 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953000" y="2743200"/>
            <a:ext cx="40503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"/>
                <a:cs typeface="Times"/>
              </a:rPr>
              <a:t>@ LHC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: the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quark direction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is not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known -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-&gt; take the Z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direction as the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quark direction. Assumption more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valid @ high Y</a:t>
            </a:r>
            <a:r>
              <a:rPr lang="en-GB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Z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81400" y="147935"/>
            <a:ext cx="1980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Bibliography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976" y="4126468"/>
            <a:ext cx="85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Stefano </a:t>
            </a:r>
            <a:r>
              <a:rPr lang="en-US" dirty="0" err="1" smtClean="0"/>
              <a:t>Frixione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QCD and advanced Monte Carlo tools.</a:t>
            </a:r>
            <a:r>
              <a:rPr lang="en-US" dirty="0" smtClean="0"/>
              <a:t> </a:t>
            </a:r>
            <a:r>
              <a:rPr lang="en-US" sz="1600" dirty="0" smtClean="0"/>
              <a:t>CERN-FNAL HCP summer school 2011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669268"/>
            <a:ext cx="837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‪</a:t>
            </a:r>
            <a:r>
              <a:rPr lang="en-US" dirty="0" smtClean="0"/>
              <a:t>R. K. Ellis, ‪W. J. Stirling, ‪B. R. Webber.  </a:t>
            </a:r>
            <a:r>
              <a:rPr lang="en-US" dirty="0" smtClean="0">
                <a:solidFill>
                  <a:srgbClr val="FF0000"/>
                </a:solidFill>
              </a:rPr>
              <a:t>QCD and Collider Physics</a:t>
            </a:r>
            <a:r>
              <a:rPr lang="en-US" dirty="0" smtClean="0"/>
              <a:t>, Cambridge Press (1996)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5370731"/>
            <a:ext cx="430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ICHEP2012</a:t>
            </a:r>
            <a:r>
              <a:rPr lang="en-US" dirty="0" smtClean="0"/>
              <a:t>. </a:t>
            </a:r>
            <a:r>
              <a:rPr lang="en-US" u="sng" dirty="0" smtClean="0">
                <a:solidFill>
                  <a:srgbClr val="0000FF"/>
                </a:solidFill>
                <a:hlinkClick r:id="rId3"/>
              </a:rPr>
              <a:t>http://www.ichep2012.com.au/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189" y="914400"/>
            <a:ext cx="7835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 err="1" smtClean="0">
                <a:solidFill>
                  <a:srgbClr val="FF0000"/>
                </a:solidFill>
              </a:rPr>
              <a:t>Hadron</a:t>
            </a:r>
            <a:r>
              <a:rPr lang="en-US" dirty="0" smtClean="0">
                <a:solidFill>
                  <a:srgbClr val="FF0000"/>
                </a:solidFill>
              </a:rPr>
              <a:t> Collider</a:t>
            </a:r>
            <a:r>
              <a:rPr lang="en-US" dirty="0" smtClean="0"/>
              <a:t>, O. </a:t>
            </a:r>
            <a:r>
              <a:rPr lang="en-US" dirty="0" err="1" smtClean="0"/>
              <a:t>Brüning</a:t>
            </a:r>
            <a:r>
              <a:rPr lang="en-US" dirty="0" smtClean="0"/>
              <a:t>, H. </a:t>
            </a:r>
            <a:r>
              <a:rPr lang="en-US" dirty="0" err="1" smtClean="0"/>
              <a:t>Burkhardt</a:t>
            </a:r>
            <a:r>
              <a:rPr lang="en-US" dirty="0" smtClean="0"/>
              <a:t>, S. Myers, </a:t>
            </a:r>
          </a:p>
          <a:p>
            <a:r>
              <a:rPr lang="en-US" dirty="0" smtClean="0"/>
              <a:t>           Progress in Particle and Nuclear Physics (2012), </a:t>
            </a:r>
            <a:r>
              <a:rPr lang="en-US" u="sng" dirty="0" smtClean="0">
                <a:hlinkClick r:id="rId4"/>
              </a:rPr>
              <a:t>10.1016/j.ppnp.2012.03.001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41" y="2895600"/>
            <a:ext cx="792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Laura Reina. </a:t>
            </a:r>
            <a:r>
              <a:rPr lang="en-US" dirty="0" smtClean="0">
                <a:solidFill>
                  <a:srgbClr val="FF0000"/>
                </a:solidFill>
              </a:rPr>
              <a:t>The Standard Model. </a:t>
            </a:r>
            <a:r>
              <a:rPr lang="en-US" sz="1600" dirty="0" err="1" smtClean="0"/>
              <a:t>Herbstschule</a:t>
            </a:r>
            <a:r>
              <a:rPr lang="en-US" sz="1600" dirty="0" smtClean="0"/>
              <a:t> </a:t>
            </a:r>
            <a:r>
              <a:rPr lang="en-US" sz="1600" dirty="0" err="1" smtClean="0"/>
              <a:t>für</a:t>
            </a:r>
            <a:r>
              <a:rPr lang="en-US" sz="1600" dirty="0" smtClean="0"/>
              <a:t> </a:t>
            </a:r>
            <a:r>
              <a:rPr lang="en-US" sz="1600" dirty="0" err="1" smtClean="0"/>
              <a:t>Hochenergiephysik</a:t>
            </a:r>
            <a:r>
              <a:rPr lang="en-US" sz="1600" dirty="0" smtClean="0"/>
              <a:t> Maria </a:t>
            </a:r>
            <a:r>
              <a:rPr lang="en-US" sz="1600" dirty="0" err="1" smtClean="0"/>
              <a:t>Laach</a:t>
            </a:r>
            <a:r>
              <a:rPr lang="en-US" sz="1600" dirty="0" smtClean="0"/>
              <a:t> 2011</a:t>
            </a:r>
          </a:p>
        </p:txBody>
      </p:sp>
      <p:sp>
        <p:nvSpPr>
          <p:cNvPr id="17" name="TextBox 16">
            <a:hlinkClick r:id="rId5"/>
          </p:cNvPr>
          <p:cNvSpPr txBox="1"/>
          <p:nvPr/>
        </p:nvSpPr>
        <p:spPr>
          <a:xfrm>
            <a:off x="1715820" y="3200400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http://maria-laach.physik.uni-siegen.de/Folien/2011/Reina/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648200"/>
            <a:ext cx="6739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Buckley et al. </a:t>
            </a:r>
            <a:r>
              <a:rPr lang="en-US" dirty="0" smtClean="0">
                <a:solidFill>
                  <a:srgbClr val="FF0000"/>
                </a:solidFill>
              </a:rPr>
              <a:t>General-purpose event generators for LHC physics. </a:t>
            </a:r>
          </a:p>
          <a:p>
            <a:r>
              <a:rPr lang="en-US" dirty="0" smtClean="0"/>
              <a:t>                                                           </a:t>
            </a:r>
            <a:r>
              <a:rPr lang="en-US" sz="1600" dirty="0" smtClean="0"/>
              <a:t>arXiv:1101.2599v1 [</a:t>
            </a:r>
            <a:r>
              <a:rPr lang="en-US" sz="1600" dirty="0" err="1" smtClean="0"/>
              <a:t>hep</a:t>
            </a:r>
            <a:r>
              <a:rPr lang="en-US" sz="1600" dirty="0" smtClean="0"/>
              <a:t>-ph] 13 Jan 2011 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77101" y="5751731"/>
            <a:ext cx="598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SUSY2012</a:t>
            </a:r>
            <a:r>
              <a:rPr lang="en-US" dirty="0" smtClean="0"/>
              <a:t>. </a:t>
            </a:r>
            <a:r>
              <a:rPr lang="en-US" u="sng" dirty="0" smtClean="0">
                <a:solidFill>
                  <a:srgbClr val="0000FF"/>
                </a:solidFill>
                <a:hlinkClick r:id="rId6"/>
              </a:rPr>
              <a:t>http://www.phy.pku.edu.cn/~susy2012/index.html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71" y="1676400"/>
            <a:ext cx="416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Collaboration, 2008 JINST 3 S08003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4247" y="199286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Collaboration, 2008 JINST 3 S08004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2373868"/>
            <a:ext cx="418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  Collaboration,  2008 JINST 3 S08005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4400" y="6107668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</a:t>
            </a:r>
            <a:r>
              <a:rPr lang="en-US" dirty="0" err="1" smtClean="0"/>
              <a:t>obviousely</a:t>
            </a:r>
            <a:r>
              <a:rPr lang="en-US" dirty="0" smtClean="0"/>
              <a:t> there is much, much more …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28886" y="1905000"/>
            <a:ext cx="325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Detectors &amp; performance papers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4572000" y="1676400"/>
            <a:ext cx="190022" cy="1066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6465602" y="5486400"/>
            <a:ext cx="163798" cy="685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729086" y="5574268"/>
            <a:ext cx="142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Latest results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76"/>
            <a:ext cx="6705600" cy="6333583"/>
          </a:xfrm>
          <a:prstGeom prst="rect">
            <a:avLst/>
          </a:prstGeom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0"/>
            <a:ext cx="612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Forward-backward Asymmetry in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</a:t>
            </a:r>
            <a:r>
              <a:rPr lang="en-GB" sz="2400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*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/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Z decay 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3001" y="4382869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No evidence for new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physics at high-mass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3001" y="3191470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Theoretical predictions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describe well the A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FB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in data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28032"/>
            <a:ext cx="1714500" cy="393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7000" y="1066800"/>
            <a:ext cx="267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Distributions unfolded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for detector effects and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QED FSR radiations in 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fiducial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region: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0" y="2221468"/>
            <a:ext cx="235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l</a:t>
            </a:r>
            <a:r>
              <a:rPr lang="en-US" dirty="0" smtClean="0"/>
              <a:t>&gt;20 </a:t>
            </a:r>
            <a:r>
              <a:rPr lang="en-US" dirty="0" err="1" smtClean="0"/>
              <a:t>GeV</a:t>
            </a:r>
            <a:r>
              <a:rPr lang="en-US" dirty="0" smtClean="0"/>
              <a:t>, |</a:t>
            </a:r>
            <a:r>
              <a:rPr lang="en-US" dirty="0" err="1" smtClean="0"/>
              <a:t>Eta</a:t>
            </a:r>
            <a:r>
              <a:rPr lang="en-US" dirty="0" smtClean="0"/>
              <a:t>| &lt; 2.4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533400"/>
            <a:ext cx="1789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PAS EWK-11-004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76200"/>
            <a:ext cx="478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"/>
                <a:cs typeface="Times"/>
              </a:rPr>
              <a:t>Extraction of sin</a:t>
            </a:r>
            <a:r>
              <a:rPr lang="fr-FR" sz="2000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</a:t>
            </a:r>
            <a:r>
              <a:rPr lang="fr-FR" sz="2000" b="1" baseline="-25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W</a:t>
            </a:r>
            <a:r>
              <a:rPr lang="fr-FR" sz="2000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lept</a:t>
            </a:r>
            <a:r>
              <a:rPr lang="fr-FR" sz="2000" b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around</a:t>
            </a:r>
            <a:r>
              <a:rPr lang="fr-FR" sz="2000" b="1" dirty="0" smtClean="0">
                <a:solidFill>
                  <a:srgbClr val="FF0000"/>
                </a:solidFill>
                <a:latin typeface="Times"/>
                <a:cs typeface="Times"/>
              </a:rPr>
              <a:t> the Z pole</a:t>
            </a:r>
            <a:endParaRPr lang="en-US" sz="2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762000"/>
            <a:ext cx="7173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D0: template fit to the background-subtracted raw A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FB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distribution)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range 70 &lt;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ee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&lt; 130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 |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|&lt; 2.5) ) 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8477250" cy="703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512332"/>
            <a:ext cx="776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CMS: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unbinned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maximum likelihood fit to 3 distributions (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Y, 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μμ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, </a:t>
            </a:r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cos</a:t>
            </a:r>
            <a:r>
              <a:rPr lang="en-GB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</a:t>
            </a:r>
            <a:r>
              <a:rPr lang="en-GB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*</a:t>
            </a:r>
            <a:r>
              <a:rPr lang="en-GB" i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CS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840468"/>
            <a:ext cx="458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in the range 80 &lt;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ee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&lt; 100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μ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|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η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| &lt;2.4 </a:t>
            </a:r>
            <a:r>
              <a:rPr lang="en-US" b="1" dirty="0" smtClean="0"/>
              <a:t>) 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4615"/>
          <a:stretch>
            <a:fillRect/>
          </a:stretch>
        </p:blipFill>
        <p:spPr>
          <a:xfrm>
            <a:off x="3197695" y="3933579"/>
            <a:ext cx="3200399" cy="2234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3205"/>
          <a:stretch>
            <a:fillRect/>
          </a:stretch>
        </p:blipFill>
        <p:spPr>
          <a:xfrm>
            <a:off x="76200" y="3736777"/>
            <a:ext cx="3383644" cy="24314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3578423"/>
            <a:ext cx="2404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Phys. Rev. D 84 (2011) 112002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2983468"/>
            <a:ext cx="334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First measurement at the LHC: </a:t>
            </a:r>
            <a:endParaRPr lang="en-US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028046"/>
            <a:ext cx="4537117" cy="4009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8400" y="4209871"/>
            <a:ext cx="29544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Major uncertainties :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PDF (0.0013),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 QCD effects beyond LO,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QED FSR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endParaRPr lang="en-GB" b="1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4781" y="6096000"/>
            <a:ext cx="17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Dilepton</a:t>
            </a:r>
            <a:r>
              <a:rPr lang="en-US" dirty="0" smtClean="0"/>
              <a:t> rapidity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24400" y="6019800"/>
            <a:ext cx="97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cos</a:t>
            </a:r>
            <a:r>
              <a:rPr lang="en-GB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</a:t>
            </a:r>
            <a:r>
              <a:rPr lang="en-GB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*</a:t>
            </a:r>
            <a:r>
              <a:rPr lang="en-GB" i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  <a:sym typeface="Symbol" pitchFamily="-107" charset="2"/>
              </a:rPr>
              <a:t>CS</a:t>
            </a:r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  <a:cs typeface="Times"/>
              </a:rPr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6019800"/>
            <a:ext cx="265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CS= Collins-</a:t>
            </a:r>
            <a:r>
              <a:rPr lang="en-US" b="1" dirty="0" err="1" smtClean="0">
                <a:latin typeface="Times"/>
                <a:cs typeface="Times"/>
              </a:rPr>
              <a:t>Soper</a:t>
            </a:r>
            <a:r>
              <a:rPr lang="en-US" b="1" dirty="0" smtClean="0">
                <a:latin typeface="Times"/>
                <a:cs typeface="Times"/>
              </a:rPr>
              <a:t> frame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" y="609600"/>
            <a:ext cx="5518150" cy="5133163"/>
          </a:xfrm>
          <a:prstGeom prst="rect">
            <a:avLst/>
          </a:prstGeom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304800" y="545068"/>
            <a:ext cx="8456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The weak mixing angle very well measured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at </a:t>
            </a:r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LEP &amp;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SLD. Well known discrepancy</a:t>
            </a:r>
            <a:endParaRPr lang="fr-FR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1144587" y="2373868"/>
            <a:ext cx="5213350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7"/>
          <p:cNvSpPr>
            <a:spLocks noChangeArrowheads="1"/>
          </p:cNvSpPr>
          <p:nvPr/>
        </p:nvSpPr>
        <p:spPr bwMode="auto">
          <a:xfrm>
            <a:off x="4649787" y="926068"/>
            <a:ext cx="19050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04800" y="2602468"/>
            <a:ext cx="381000" cy="336550"/>
            <a:chOff x="3072" y="3820"/>
            <a:chExt cx="240" cy="212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10800000">
              <a:off x="3072" y="3840"/>
              <a:ext cx="240" cy="19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1">
                <a:solidFill>
                  <a:srgbClr val="000090"/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 Box 34"/>
            <p:cNvSpPr txBox="1">
              <a:spLocks noChangeArrowheads="1"/>
            </p:cNvSpPr>
            <p:nvPr/>
          </p:nvSpPr>
          <p:spPr bwMode="auto">
            <a:xfrm>
              <a:off x="3120" y="3820"/>
              <a:ext cx="1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 b="1">
                  <a:solidFill>
                    <a:srgbClr val="000090"/>
                  </a:solidFill>
                  <a:latin typeface="Times"/>
                  <a:cs typeface="Times"/>
                </a:rPr>
                <a:t>!</a:t>
              </a:r>
            </a:p>
          </p:txBody>
        </p:sp>
      </p:grp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150813" y="2915206"/>
            <a:ext cx="611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3.2 </a:t>
            </a:r>
            <a:r>
              <a:rPr lang="fr-FR" sz="1600" dirty="0" err="1">
                <a:solidFill>
                  <a:schemeClr val="tx2"/>
                </a:solidFill>
                <a:sym typeface="Symbol" pitchFamily="-107" charset="2"/>
              </a:rPr>
              <a:t>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2590800" y="6416675"/>
            <a:ext cx="3962400" cy="365125"/>
          </a:xfrm>
        </p:spPr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083" y="5638800"/>
            <a:ext cx="4537117" cy="4009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4457" y="57090"/>
            <a:ext cx="5136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sin</a:t>
            </a:r>
            <a:r>
              <a:rPr lang="fr-FR" sz="2400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</a:t>
            </a:r>
            <a:r>
              <a:rPr lang="fr-FR" sz="2400" b="1" baseline="-25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W</a:t>
            </a:r>
            <a:r>
              <a:rPr lang="fr-FR" sz="2400" b="1" baseline="30000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lept</a:t>
            </a:r>
            <a:r>
              <a:rPr lang="fr-FR" sz="2400" b="1" dirty="0" smtClean="0">
                <a:solidFill>
                  <a:srgbClr val="FF0000"/>
                </a:solidFill>
                <a:latin typeface="Times"/>
                <a:cs typeface="Times"/>
              </a:rPr>
              <a:t>  @ the Z Pole and Prospects</a:t>
            </a:r>
            <a:endParaRPr lang="en-US" sz="2400" b="1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9117" y="5410200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82052" y="1295400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Can LHC results help?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4600" y="2228671"/>
            <a:ext cx="2834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PDF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High order QCD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( see angular coefficients)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65" y="4650938"/>
            <a:ext cx="16359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Most precise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f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rom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 Z to light </a:t>
            </a:r>
          </a:p>
          <a:p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</a:rPr>
              <a:t>quark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79610" y="3426023"/>
            <a:ext cx="21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/>
              <a:t>arXiv:1103.5699v3 [hep-ex]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76" y="6107668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Also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LHC measurements @ Z pole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9117" y="4650938"/>
            <a:ext cx="415883" cy="225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24600" y="1676400"/>
            <a:ext cx="2847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Yes, if knowledge improves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on 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5"/>
          <p:cNvSpPr>
            <a:spLocks noChangeArrowheads="1"/>
          </p:cNvSpPr>
          <p:nvPr/>
        </p:nvSpPr>
        <p:spPr bwMode="auto">
          <a:xfrm>
            <a:off x="304800" y="533400"/>
            <a:ext cx="8534400" cy="1828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  <a:alpha val="49001"/>
                </a:schemeClr>
              </a:gs>
              <a:gs pos="50000">
                <a:schemeClr val="accent1">
                  <a:alpha val="50999"/>
                </a:schemeClr>
              </a:gs>
              <a:gs pos="100000">
                <a:schemeClr val="accent1">
                  <a:gamma/>
                  <a:shade val="46275"/>
                  <a:invGamma/>
                  <a:alpha val="49001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43000" y="0"/>
            <a:ext cx="7365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Associated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Production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of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EW Gauge </a:t>
            </a:r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Bosons :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"/>
                <a:cs typeface="Times"/>
              </a:rPr>
              <a:t>D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ibosons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4330700"/>
            <a:ext cx="38100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b="18134"/>
          <a:stretch>
            <a:fillRect/>
          </a:stretch>
        </p:blipFill>
        <p:spPr bwMode="auto">
          <a:xfrm>
            <a:off x="6477000" y="23495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b="11836"/>
          <a:stretch>
            <a:fillRect/>
          </a:stretch>
        </p:blipFill>
        <p:spPr bwMode="auto">
          <a:xfrm>
            <a:off x="4114800" y="234950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80380" y="2438400"/>
            <a:ext cx="30962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dirty="0" err="1">
                <a:solidFill>
                  <a:srgbClr val="000090"/>
                </a:solidFill>
                <a:latin typeface="Times"/>
                <a:cs typeface="Times"/>
              </a:rPr>
              <a:t>Diboson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LO diagrams in SM:</a:t>
            </a:r>
            <a:endParaRPr lang="fr-FR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80807" y="609600"/>
            <a:ext cx="8686993" cy="159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dirty="0"/>
              <a:t> </a:t>
            </a:r>
            <a:r>
              <a:rPr lang="en-GB" b="1" dirty="0">
                <a:latin typeface="Times New Roman"/>
                <a:cs typeface="Times New Roman"/>
              </a:rPr>
              <a:t>Direct test of non-</a:t>
            </a:r>
            <a:r>
              <a:rPr lang="en-GB" b="1" dirty="0" err="1">
                <a:latin typeface="Times New Roman"/>
                <a:cs typeface="Times New Roman"/>
              </a:rPr>
              <a:t>Abelian</a:t>
            </a:r>
            <a:r>
              <a:rPr lang="en-GB" b="1" dirty="0">
                <a:latin typeface="Times New Roman"/>
                <a:cs typeface="Times New Roman"/>
              </a:rPr>
              <a:t> structure of </a:t>
            </a:r>
            <a:r>
              <a:rPr lang="en-GB" b="1" dirty="0" smtClean="0">
                <a:latin typeface="Times New Roman"/>
                <a:cs typeface="Times New Roman"/>
              </a:rPr>
              <a:t>SM (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demonstrated @ LEP</a:t>
            </a:r>
            <a:r>
              <a:rPr lang="en-GB" b="1" dirty="0">
                <a:latin typeface="Times New Roman"/>
                <a:cs typeface="Times New Roman"/>
              </a:rPr>
              <a:t>)</a:t>
            </a:r>
            <a:r>
              <a:rPr lang="en-GB" b="1" dirty="0" smtClean="0">
                <a:latin typeface="Times New Roman"/>
                <a:cs typeface="Times New Roman"/>
              </a:rPr>
              <a:t> at  high </a:t>
            </a:r>
            <a:r>
              <a:rPr lang="en-GB" b="1" dirty="0">
                <a:latin typeface="Times New Roman"/>
                <a:cs typeface="Times New Roman"/>
              </a:rPr>
              <a:t>energy</a:t>
            </a:r>
            <a:endParaRPr lang="en-GB" b="1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 smtClean="0">
                <a:latin typeface="Times New Roman"/>
                <a:cs typeface="Times New Roman"/>
              </a:rPr>
              <a:t> Even if Higgs </a:t>
            </a:r>
            <a:r>
              <a:rPr lang="en-GB" b="1" dirty="0">
                <a:latin typeface="Times New Roman"/>
                <a:cs typeface="Times New Roman"/>
              </a:rPr>
              <a:t>found -&gt; </a:t>
            </a:r>
            <a:r>
              <a:rPr lang="en-GB" b="1" dirty="0" err="1">
                <a:latin typeface="Times New Roman"/>
                <a:cs typeface="Times New Roman"/>
              </a:rPr>
              <a:t>dibosons</a:t>
            </a:r>
            <a:r>
              <a:rPr lang="en-GB" b="1" dirty="0">
                <a:latin typeface="Times New Roman"/>
                <a:cs typeface="Times New Roman"/>
              </a:rPr>
              <a:t> important in</a:t>
            </a:r>
            <a:r>
              <a:rPr lang="en-GB" b="1" dirty="0" smtClean="0">
                <a:latin typeface="Times New Roman"/>
                <a:cs typeface="Times New Roman"/>
              </a:rPr>
              <a:t>  understanding </a:t>
            </a:r>
            <a:r>
              <a:rPr lang="en-GB" b="1" dirty="0">
                <a:latin typeface="Times New Roman"/>
                <a:cs typeface="Times New Roman"/>
              </a:rPr>
              <a:t>EWSB</a:t>
            </a:r>
            <a:r>
              <a:rPr lang="en-GB" b="1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 smtClean="0">
                <a:latin typeface="Times New Roman"/>
                <a:cs typeface="Times New Roman"/>
              </a:rPr>
              <a:t> Background for Higgs &amp; New Physics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en-GB" b="1" dirty="0" smtClean="0">
                <a:latin typeface="Times New Roman"/>
                <a:cs typeface="Times New Roman"/>
              </a:rPr>
              <a:t> Probe for New Physics : resonance with </a:t>
            </a:r>
            <a:r>
              <a:rPr lang="en-GB" b="1" dirty="0" err="1" smtClean="0">
                <a:latin typeface="Times New Roman"/>
                <a:cs typeface="Times New Roman"/>
              </a:rPr>
              <a:t>diboson</a:t>
            </a:r>
            <a:r>
              <a:rPr lang="en-GB" b="1" dirty="0" smtClean="0">
                <a:latin typeface="Times New Roman"/>
                <a:cs typeface="Times New Roman"/>
              </a:rPr>
              <a:t>  final states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33400" y="3669268"/>
            <a:ext cx="7023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dirty="0">
                <a:solidFill>
                  <a:srgbClr val="FF0000"/>
                </a:solidFill>
              </a:rPr>
              <a:t>TGC</a:t>
            </a:r>
            <a:r>
              <a:rPr lang="en-GB" dirty="0"/>
              <a:t> =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riple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G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aug</a:t>
            </a:r>
            <a:r>
              <a:rPr lang="en-GB" dirty="0"/>
              <a:t>e </a:t>
            </a:r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oupling</a:t>
            </a:r>
            <a:r>
              <a:rPr lang="en-GB" dirty="0"/>
              <a:t> =</a:t>
            </a:r>
            <a:r>
              <a:rPr lang="en-GB" dirty="0" smtClean="0"/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s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elf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interaction among 3 gauge bosons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fr-FR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499246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Several final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states :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76800" y="4038600"/>
            <a:ext cx="1524000" cy="237386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52913" y="4038600"/>
            <a:ext cx="623887" cy="2425700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35714" b="18134"/>
          <a:stretch>
            <a:fillRect/>
          </a:stretch>
        </p:blipFill>
        <p:spPr bwMode="auto">
          <a:xfrm>
            <a:off x="7230979" y="4419600"/>
            <a:ext cx="122722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916779" y="54102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γ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0579" y="44196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γ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5697" y="51054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γ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010400" y="4419600"/>
            <a:ext cx="1650117" cy="13599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7196890" y="4453690"/>
            <a:ext cx="1295400" cy="1227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2810470"/>
            <a:ext cx="3640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channel dominates cross section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channel sensitive to New Physics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though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TGC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8400" y="6352401"/>
            <a:ext cx="1064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@ tree level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4478" y="3925669"/>
            <a:ext cx="62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7200" y="4126468"/>
            <a:ext cx="64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45613" y="40502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TGC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17098" y="5791200"/>
            <a:ext cx="1085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@ any order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031"/>
          <a:stretch>
            <a:fillRect/>
          </a:stretch>
        </p:blipFill>
        <p:spPr>
          <a:xfrm>
            <a:off x="228600" y="601281"/>
            <a:ext cx="4780709" cy="61805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5345283" y="2429470"/>
            <a:ext cx="3803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1)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ross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sections 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a factor ~ 10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higher</a:t>
            </a:r>
            <a:endParaRPr lang="fr-FR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5291387" y="1286470"/>
            <a:ext cx="37289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dirty="0"/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All </a:t>
            </a:r>
            <a:r>
              <a:rPr lang="en-GB" b="1" dirty="0" err="1">
                <a:solidFill>
                  <a:srgbClr val="000090"/>
                </a:solidFill>
                <a:latin typeface="Times"/>
                <a:cs typeface="Times"/>
              </a:rPr>
              <a:t>diboson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processes already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 measured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@ </a:t>
            </a:r>
            <a:r>
              <a:rPr lang="en-GB" b="1" dirty="0" err="1" smtClean="0">
                <a:solidFill>
                  <a:srgbClr val="0000FF"/>
                </a:solidFill>
                <a:latin typeface="Times"/>
                <a:cs typeface="Times"/>
              </a:rPr>
              <a:t>Tevatron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.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</a:p>
          <a:p>
            <a:pPr>
              <a:buClr>
                <a:srgbClr val="FF0000"/>
              </a:buClr>
              <a:buSzPct val="110000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   Improvements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expected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@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  <a:sym typeface="Symbol" pitchFamily="-107" charset="2"/>
              </a:rPr>
              <a:t>LHC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: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5322244" y="2810470"/>
            <a:ext cx="3503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2)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higher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energy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allows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to explore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   the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most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favorable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kinematic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region</a:t>
            </a:r>
            <a:endParaRPr lang="fr-FR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5715000"/>
            <a:ext cx="189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Higgs production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9377" y="4572000"/>
            <a:ext cx="213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Diboson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production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3886201" y="4191000"/>
            <a:ext cx="1459087" cy="457200"/>
          </a:xfrm>
          <a:prstGeom prst="straightConnector1">
            <a:avLst/>
          </a:prstGeom>
          <a:ln w="603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603706" y="4800600"/>
            <a:ext cx="1718539" cy="1066800"/>
          </a:xfrm>
          <a:prstGeom prst="straightConnector1">
            <a:avLst/>
          </a:prstGeom>
          <a:ln w="635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76600" y="0"/>
            <a:ext cx="2658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EW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Diboson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Rates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3300636" y="76200"/>
            <a:ext cx="2730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Zγ, Wγ Production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" y="194343"/>
            <a:ext cx="1384300" cy="991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0254" y="697468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Search for an additional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isolated photon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in W and Z events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7200"/>
            <a:ext cx="1408176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" y="1752600"/>
            <a:ext cx="1375588" cy="80022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0" y="2819400"/>
            <a:ext cx="1375588" cy="800222"/>
            <a:chOff x="76200" y="2667000"/>
            <a:chExt cx="1375588" cy="8002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2667000"/>
              <a:ext cx="1375588" cy="8002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66800" y="2857622"/>
              <a:ext cx="384988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783541"/>
              <a:ext cx="381000" cy="11205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57200" y="36576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08847" y="1334869"/>
            <a:ext cx="3612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γ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isolation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is a tricky business: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need corrections for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UE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PU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783541"/>
            <a:ext cx="3844109" cy="39982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41668" y="2057400"/>
            <a:ext cx="384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Main backgrounds from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Z+j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W+j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largely data driven estimated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836" y="2586100"/>
            <a:ext cx="3295964" cy="2443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34000" y="5334000"/>
            <a:ext cx="3145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Some  tension in  the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Wγ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production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cross section for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the i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nclusive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measurement</a:t>
            </a:r>
          </a:p>
          <a:p>
            <a:pPr>
              <a:buClr>
                <a:srgbClr val="FF0000"/>
              </a:buClr>
            </a:pP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Missing high  order effects ?   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0" y="4888468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The E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γ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Zγ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Wγ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well described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636" y="323972"/>
            <a:ext cx="2914695" cy="23430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743200" y="6138446"/>
            <a:ext cx="761947" cy="338554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</a:t>
            </a:r>
            <a:r>
              <a:rPr lang="en-US" sz="1600" baseline="-25000" dirty="0" err="1" smtClean="0"/>
              <a:t>jet</a:t>
            </a:r>
            <a:r>
              <a:rPr lang="en-US" sz="1600" dirty="0" smtClean="0"/>
              <a:t> = 0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352800" y="5410200"/>
            <a:ext cx="761947" cy="338554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</a:t>
            </a:r>
            <a:r>
              <a:rPr lang="en-US" sz="1600" baseline="-25000" dirty="0" err="1" smtClean="0"/>
              <a:t>jet</a:t>
            </a:r>
            <a:r>
              <a:rPr lang="en-US" sz="1600" dirty="0" smtClean="0"/>
              <a:t> ≥ 0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7738" y="5334000"/>
            <a:ext cx="1370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ATLAS:</a:t>
            </a:r>
          </a:p>
          <a:p>
            <a:r>
              <a:rPr lang="en-US" sz="1400" dirty="0" smtClean="0"/>
              <a:t>arXiv:1205.2531 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33400" y="838200"/>
            <a:ext cx="39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213360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321206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51164" y="496466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066800" y="381000"/>
            <a:ext cx="228600" cy="213893"/>
          </a:xfrm>
          <a:prstGeom prst="straightConnector1">
            <a:avLst/>
          </a:prstGeom>
          <a:ln w="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066800" y="1752600"/>
            <a:ext cx="228600" cy="213893"/>
          </a:xfrm>
          <a:prstGeom prst="straightConnector1">
            <a:avLst/>
          </a:prstGeom>
          <a:ln w="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990600" y="2895600"/>
            <a:ext cx="228600" cy="213893"/>
          </a:xfrm>
          <a:prstGeom prst="straightConnector1">
            <a:avLst/>
          </a:prstGeom>
          <a:ln w="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066800" y="4662907"/>
            <a:ext cx="228600" cy="213893"/>
          </a:xfrm>
          <a:prstGeom prst="straightConnector1">
            <a:avLst/>
          </a:prstGeom>
          <a:ln w="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200" y="5877580"/>
            <a:ext cx="1318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CMS:</a:t>
            </a:r>
          </a:p>
          <a:p>
            <a:r>
              <a:rPr lang="en-US" sz="1400" dirty="0" smtClean="0"/>
              <a:t> PLB 701 (2011)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94161" y="5105400"/>
            <a:ext cx="344039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305800" y="1219200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Zγ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479024" y="2590800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Wγ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705600" y="1371600"/>
            <a:ext cx="46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  <a:latin typeface="Times"/>
                <a:cs typeface="Times"/>
              </a:rPr>
              <a:t>Z+j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95" y="742950"/>
            <a:ext cx="4212918" cy="29908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3505200" y="76200"/>
            <a:ext cx="2320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WW production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849868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Searched in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di-leptonic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decays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WW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lν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lν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14127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Major backgrounds: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2667000"/>
            <a:ext cx="368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After lepton,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Z veto cuts: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6514" y="3897868"/>
            <a:ext cx="197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Results (@7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):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5478397" cy="35332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8848" y="3045023"/>
            <a:ext cx="175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PAS SMP-12-013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705600" y="606623"/>
            <a:ext cx="1836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ATLAS-CONF-2012-025 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307958" y="4812268"/>
            <a:ext cx="397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CMS :    </a:t>
            </a:r>
            <a:r>
              <a:rPr lang="en-US" b="1" dirty="0" err="1" smtClean="0">
                <a:latin typeface="Times"/>
                <a:cs typeface="Times"/>
              </a:rPr>
              <a:t>σ</a:t>
            </a:r>
            <a:r>
              <a:rPr lang="en-US" b="1" dirty="0" smtClean="0">
                <a:latin typeface="Times"/>
                <a:cs typeface="Times"/>
              </a:rPr>
              <a:t>  = 52.5 ± 2.0 ±  4.5 ± 1.2 </a:t>
            </a:r>
            <a:r>
              <a:rPr lang="en-US" b="1" dirty="0" err="1" smtClean="0">
                <a:latin typeface="Times"/>
                <a:cs typeface="Times"/>
              </a:rPr>
              <a:t>pb</a:t>
            </a:r>
            <a:endParaRPr lang="en-US" b="1" dirty="0" smtClean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7958" y="5117068"/>
            <a:ext cx="289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Theory : </a:t>
            </a:r>
            <a:r>
              <a:rPr lang="en-US" b="1" dirty="0" err="1" smtClean="0">
                <a:latin typeface="Times"/>
                <a:cs typeface="Times"/>
              </a:rPr>
              <a:t>σ</a:t>
            </a:r>
            <a:r>
              <a:rPr lang="en-US" b="1" dirty="0" smtClean="0">
                <a:latin typeface="Times"/>
                <a:cs typeface="Times"/>
              </a:rPr>
              <a:t>  = 45.1 ±   2.8 </a:t>
            </a:r>
            <a:r>
              <a:rPr lang="en-US" b="1" dirty="0" err="1" smtClean="0">
                <a:latin typeface="Times"/>
                <a:cs typeface="Times"/>
              </a:rPr>
              <a:t>pb</a:t>
            </a:r>
            <a:endParaRPr lang="en-US" b="1" dirty="0" smtClean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4959" y="3276600"/>
            <a:ext cx="691641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8848" y="5562600"/>
            <a:ext cx="3326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Measured cross sections slightly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higher than NLO prediction?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67200" y="2971800"/>
            <a:ext cx="116924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8600" y="545068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Very important background for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H-&gt;WW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7958" y="4495800"/>
            <a:ext cx="398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ATLAS: </a:t>
            </a:r>
            <a:r>
              <a:rPr lang="en-US" b="1" dirty="0" err="1" smtClean="0">
                <a:latin typeface="Times"/>
                <a:cs typeface="Times"/>
              </a:rPr>
              <a:t>σ</a:t>
            </a:r>
            <a:r>
              <a:rPr lang="en-US" b="1" dirty="0" smtClean="0">
                <a:latin typeface="Times"/>
                <a:cs typeface="Times"/>
              </a:rPr>
              <a:t>  = 53.4 ± 2.1 ±  4.5 ± 2.1 </a:t>
            </a:r>
            <a:r>
              <a:rPr lang="en-US" b="1" dirty="0" err="1" smtClean="0">
                <a:latin typeface="Times"/>
                <a:cs typeface="Times"/>
              </a:rPr>
              <a:t>pb</a:t>
            </a:r>
            <a:endParaRPr lang="en-US" b="1" dirty="0" smtClean="0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1418272"/>
            <a:ext cx="4852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Drell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-Yan production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pp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Z/γ*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90"/>
                </a:solidFill>
                <a:latin typeface="Times"/>
                <a:cs typeface="Times"/>
              </a:rPr>
              <a:t>miss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from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mis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-measurements)</a:t>
            </a:r>
            <a:b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 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lν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+ jet production, one jet fakes a lepton </a:t>
            </a:r>
            <a:b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production with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di-leptonic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decays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1007" y="6400800"/>
            <a:ext cx="114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US" b="1" baseline="30000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[GeV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]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730407" y="6400800"/>
            <a:ext cx="106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[GeV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]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42918" y="205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b="10372"/>
          <a:stretch>
            <a:fillRect/>
          </a:stretch>
        </p:blipFill>
        <p:spPr>
          <a:xfrm>
            <a:off x="5791200" y="3657600"/>
            <a:ext cx="3296365" cy="2971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307068"/>
            <a:ext cx="5592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Search in three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WZ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lν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and four (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ZZ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charged lepton final states and also  in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ZZ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νν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(3 time more signal but more background)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67221"/>
            <a:ext cx="4161909" cy="3275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3703"/>
          <a:stretch>
            <a:fillRect/>
          </a:stretch>
        </p:blipFill>
        <p:spPr>
          <a:xfrm>
            <a:off x="5695235" y="307270"/>
            <a:ext cx="3448765" cy="34265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609600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Important background processes for Higgs searches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(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ZZ ‘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irreducible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’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bkg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for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4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</p:txBody>
      </p:sp>
      <p:sp>
        <p:nvSpPr>
          <p:cNvPr id="13" name="Text Box 1043"/>
          <p:cNvSpPr txBox="1">
            <a:spLocks noChangeArrowheads="1"/>
          </p:cNvSpPr>
          <p:nvPr/>
        </p:nvSpPr>
        <p:spPr bwMode="auto">
          <a:xfrm>
            <a:off x="2667000" y="76200"/>
            <a:ext cx="3300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WZ and ZZ Production 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4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43200" y="484899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WZ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lν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ll</a:t>
            </a:r>
            <a:endParaRPr lang="en-US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50" y="5949950"/>
            <a:ext cx="1123950" cy="3746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91400" y="5040868"/>
            <a:ext cx="130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"/>
                <a:cs typeface="Times"/>
              </a:rPr>
              <a:t>ZZ -&gt; 2l 2τ</a:t>
            </a:r>
            <a:endParaRPr lang="en-US" b="1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57200" y="2768024"/>
            <a:ext cx="45757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ZZ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: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fr-FR" sz="1600" b="1" baseline="-25000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fid</a:t>
            </a:r>
            <a:r>
              <a:rPr lang="fr-FR" sz="1600" b="1" baseline="30000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NLO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(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SM, s= 7-8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) 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~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6-7 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pb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 [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t-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channel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mainly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, 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s-channel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suppressed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(O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(10</a:t>
            </a:r>
            <a:r>
              <a:rPr lang="fr-FR" sz="1600" b="1" baseline="30000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-4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)]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57200" y="2277070"/>
            <a:ext cx="335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Z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: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</a:t>
            </a:r>
            <a:r>
              <a:rPr lang="fr-FR" sz="1600" b="1" baseline="-25000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fid</a:t>
            </a:r>
            <a:r>
              <a:rPr lang="fr-FR" sz="1600" b="1" baseline="30000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NLO</a:t>
            </a:r>
            <a:r>
              <a:rPr lang="fr-FR" sz="1600" b="1" baseline="-25000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(SM, s = 7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) 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~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17 </a:t>
            </a:r>
            <a:r>
              <a:rPr lang="fr-FR" sz="1600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pb</a:t>
            </a:r>
            <a:endParaRPr lang="fr-FR" sz="1600" b="1" dirty="0">
              <a:solidFill>
                <a:srgbClr val="000090"/>
              </a:solidFill>
              <a:latin typeface="Times"/>
              <a:cs typeface="Times"/>
              <a:sym typeface="Symbol" pitchFamily="-107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3440668"/>
            <a:ext cx="175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PAS SMP-12-014 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623559" y="4050268"/>
            <a:ext cx="691641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TeV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7" name="Line 103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b="6707"/>
          <a:stretch>
            <a:fillRect/>
          </a:stretch>
        </p:blipFill>
        <p:spPr>
          <a:xfrm>
            <a:off x="0" y="3352800"/>
            <a:ext cx="5257800" cy="3440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4202668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4544"/>
          <a:stretch>
            <a:fillRect/>
          </a:stretch>
        </p:blipFill>
        <p:spPr>
          <a:xfrm>
            <a:off x="0" y="47292"/>
            <a:ext cx="5257800" cy="3376720"/>
          </a:xfrm>
          <a:prstGeom prst="rect">
            <a:avLst/>
          </a:prstGeom>
        </p:spPr>
      </p:pic>
      <p:sp>
        <p:nvSpPr>
          <p:cNvPr id="6" name="Text Box 1037"/>
          <p:cNvSpPr txBox="1">
            <a:spLocks noChangeArrowheads="1"/>
          </p:cNvSpPr>
          <p:nvPr/>
        </p:nvSpPr>
        <p:spPr bwMode="auto">
          <a:xfrm>
            <a:off x="5496819" y="147935"/>
            <a:ext cx="3342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r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oss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Section Summary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027872"/>
            <a:ext cx="3993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SM theory describe reasonably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well the data</a:t>
            </a: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Small tension in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diboson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production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( WW , effect &lt; 2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σ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</p:txBody>
      </p:sp>
      <p:sp>
        <p:nvSpPr>
          <p:cNvPr id="12" name="Oval 11"/>
          <p:cNvSpPr/>
          <p:nvPr/>
        </p:nvSpPr>
        <p:spPr>
          <a:xfrm>
            <a:off x="2895600" y="1905000"/>
            <a:ext cx="457200" cy="76200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57600" y="5029200"/>
            <a:ext cx="457200" cy="76200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rcRect r="7429"/>
          <a:stretch>
            <a:fillRect/>
          </a:stretch>
        </p:blipFill>
        <p:spPr>
          <a:xfrm>
            <a:off x="4953000" y="3098800"/>
            <a:ext cx="20574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09800"/>
            <a:ext cx="8692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General form for a </a:t>
            </a:r>
            <a:r>
              <a:rPr lang="en-US" i="1" dirty="0" smtClean="0">
                <a:latin typeface="Times New Roman"/>
                <a:cs typeface="Times New Roman"/>
              </a:rPr>
              <a:t>W W V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Lorentz-invariant interaction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Lagrangian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 &amp; P conserving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/>
              <a:t>(</a:t>
            </a:r>
            <a:r>
              <a:rPr lang="en-US" i="1" dirty="0" smtClean="0">
                <a:latin typeface="Times"/>
                <a:cs typeface="Times"/>
              </a:rPr>
              <a:t>V = </a:t>
            </a:r>
            <a:r>
              <a:rPr lang="en-US" i="1" dirty="0" err="1" smtClean="0">
                <a:latin typeface="Times"/>
                <a:cs typeface="Times"/>
              </a:rPr>
              <a:t>γ</a:t>
            </a:r>
            <a:r>
              <a:rPr lang="en-US" i="1" dirty="0" smtClean="0">
                <a:latin typeface="Times"/>
                <a:cs typeface="Times"/>
              </a:rPr>
              <a:t>, Z</a:t>
            </a:r>
            <a:r>
              <a:rPr lang="en-US" dirty="0" smtClean="0"/>
              <a:t>):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2483"/>
          <a:stretch>
            <a:fillRect/>
          </a:stretch>
        </p:blipFill>
        <p:spPr>
          <a:xfrm>
            <a:off x="3429000" y="4038600"/>
            <a:ext cx="2171700" cy="458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2456" y="4038600"/>
            <a:ext cx="106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X =</a:t>
            </a:r>
            <a:r>
              <a:rPr lang="en-US" dirty="0" smtClean="0"/>
              <a:t> </a:t>
            </a:r>
            <a:r>
              <a:rPr lang="en-US" i="1" dirty="0" smtClean="0">
                <a:latin typeface="Times"/>
                <a:cs typeface="Times"/>
              </a:rPr>
              <a:t>W, V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3962400"/>
            <a:ext cx="1270000" cy="29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292600"/>
            <a:ext cx="2006600" cy="2794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9" idx="0"/>
          </p:cNvCxnSpPr>
          <p:nvPr/>
        </p:nvCxnSpPr>
        <p:spPr>
          <a:xfrm rot="10800000" flipV="1">
            <a:off x="812800" y="3581400"/>
            <a:ext cx="635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299926" y="3881675"/>
            <a:ext cx="635000" cy="34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19400" y="3632200"/>
            <a:ext cx="685800" cy="482600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3657602" y="3505200"/>
            <a:ext cx="786434" cy="533400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5257800" y="3479800"/>
            <a:ext cx="1219200" cy="558800"/>
          </a:xfrm>
          <a:prstGeom prst="straightConnector1">
            <a:avLst/>
          </a:prstGeom>
          <a:ln w="6350" cap="flat" cmpd="sng" algn="ctr">
            <a:solidFill>
              <a:srgbClr val="008000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5943602" y="3479800"/>
            <a:ext cx="1981199" cy="736600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5943602" y="3581400"/>
            <a:ext cx="2743198" cy="673100"/>
          </a:xfrm>
          <a:prstGeom prst="straightConnector1">
            <a:avLst/>
          </a:prstGeom>
          <a:ln w="6350" cap="flat" cmpd="sng" algn="ctr">
            <a:solidFill>
              <a:srgbClr val="008000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334000" y="3048000"/>
            <a:ext cx="381000" cy="431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1050"/>
          <p:cNvSpPr txBox="1">
            <a:spLocks noChangeArrowheads="1"/>
          </p:cNvSpPr>
          <p:nvPr/>
        </p:nvSpPr>
        <p:spPr bwMode="auto">
          <a:xfrm>
            <a:off x="152400" y="5334000"/>
            <a:ext cx="8789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fr-FR" dirty="0"/>
              <a:t> 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14 possible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WWZ</a:t>
            </a:r>
            <a:r>
              <a:rPr lang="fr-FR" dirty="0"/>
              <a:t> and </a:t>
            </a:r>
            <a:r>
              <a:rPr lang="fr-FR" dirty="0">
                <a:solidFill>
                  <a:srgbClr val="FF0000"/>
                </a:solidFill>
              </a:rPr>
              <a:t>WW</a:t>
            </a:r>
            <a:r>
              <a:rPr lang="fr-FR" dirty="0">
                <a:solidFill>
                  <a:srgbClr val="FF0000"/>
                </a:solidFill>
                <a:sym typeface="Symbol" pitchFamily="-107" charset="2"/>
              </a:rPr>
              <a:t></a:t>
            </a:r>
            <a:r>
              <a:rPr lang="fr-FR" dirty="0">
                <a:sym typeface="Symbol" pitchFamily="-107" charset="2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couplings</a:t>
            </a:r>
            <a:endParaRPr lang="fr-FR" b="1" dirty="0" smtClean="0">
              <a:solidFill>
                <a:srgbClr val="000090"/>
              </a:solidFill>
              <a:latin typeface="Times"/>
              <a:cs typeface="Times"/>
              <a:sym typeface="Symbol" pitchFamily="-107" charset="2"/>
            </a:endParaRP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CP invariance +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EM gauge invariance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5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independent couplings: </a:t>
            </a:r>
            <a:r>
              <a:rPr lang="en-US" dirty="0" smtClean="0"/>
              <a:t>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g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1</a:t>
            </a:r>
            <a:r>
              <a:rPr lang="fr-FR" b="0" i="1" baseline="30000" dirty="0">
                <a:solidFill>
                  <a:schemeClr val="tx2"/>
                </a:solidFill>
                <a:sym typeface="Symbol" pitchFamily="-107" charset="2"/>
              </a:rPr>
              <a:t>Z </a:t>
            </a:r>
            <a:r>
              <a:rPr lang="en-US" dirty="0"/>
              <a:t>,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k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US" dirty="0"/>
              <a:t>, 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k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US" dirty="0"/>
              <a:t>,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 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US" dirty="0"/>
              <a:t>, 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Z 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37" name="Text Box 1043"/>
          <p:cNvSpPr txBox="1">
            <a:spLocks noChangeArrowheads="1"/>
          </p:cNvSpPr>
          <p:nvPr/>
        </p:nvSpPr>
        <p:spPr bwMode="auto">
          <a:xfrm>
            <a:off x="2057400" y="76200"/>
            <a:ext cx="55775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Charged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Triple (Weak) Gauge Couplings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9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119234" y="4800600"/>
            <a:ext cx="316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EM gauge invariance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g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1</a:t>
            </a:r>
            <a:r>
              <a:rPr lang="fr-FR" i="1" baseline="30000" dirty="0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 0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28600" y="533400"/>
            <a:ext cx="4675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In SM the EW gauge boson kinetic term</a:t>
            </a:r>
          </a:p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gives origin to boson self-couplings :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39765" y="508337"/>
            <a:ext cx="3651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"/>
                <a:cs typeface="Times"/>
              </a:rPr>
              <a:t>            1                      1</a:t>
            </a:r>
          </a:p>
          <a:p>
            <a:r>
              <a:rPr lang="en-US" sz="2000" i="1" dirty="0" smtClean="0">
                <a:latin typeface="Times"/>
                <a:cs typeface="Times"/>
              </a:rPr>
              <a:t>L = –       </a:t>
            </a:r>
            <a:r>
              <a:rPr lang="en-US" sz="2000" i="1" dirty="0" err="1" smtClean="0">
                <a:latin typeface="Times"/>
                <a:cs typeface="Times"/>
              </a:rPr>
              <a:t>F</a:t>
            </a:r>
            <a:r>
              <a:rPr lang="en-US" sz="2000" i="1" baseline="30000" dirty="0" err="1" smtClean="0">
                <a:latin typeface="Times"/>
                <a:cs typeface="Times"/>
              </a:rPr>
              <a:t>i</a:t>
            </a:r>
            <a:r>
              <a:rPr lang="en-US" sz="2000" i="1" baseline="-25000" dirty="0" err="1" smtClean="0">
                <a:latin typeface="Times"/>
                <a:cs typeface="Times"/>
              </a:rPr>
              <a:t>μν</a:t>
            </a:r>
            <a:r>
              <a:rPr lang="en-US" sz="2000" i="1" dirty="0" smtClean="0">
                <a:latin typeface="Times"/>
                <a:cs typeface="Times"/>
              </a:rPr>
              <a:t>  </a:t>
            </a:r>
            <a:r>
              <a:rPr lang="en-US" sz="2000" i="1" dirty="0" err="1" smtClean="0">
                <a:latin typeface="Times"/>
                <a:cs typeface="Times"/>
              </a:rPr>
              <a:t>F</a:t>
            </a:r>
            <a:r>
              <a:rPr lang="en-US" sz="2000" i="1" baseline="-25000" dirty="0" err="1" smtClean="0">
                <a:latin typeface="Times"/>
                <a:cs typeface="Times"/>
              </a:rPr>
              <a:t>i</a:t>
            </a:r>
            <a:r>
              <a:rPr lang="en-US" sz="2000" i="1" baseline="30000" dirty="0" err="1" smtClean="0">
                <a:latin typeface="Times"/>
                <a:cs typeface="Times"/>
              </a:rPr>
              <a:t>μν</a:t>
            </a:r>
            <a:r>
              <a:rPr lang="en-US" sz="2000" i="1" dirty="0" smtClean="0">
                <a:latin typeface="Times"/>
                <a:cs typeface="Times"/>
              </a:rPr>
              <a:t> –        G</a:t>
            </a:r>
            <a:r>
              <a:rPr lang="en-US" sz="2000" i="1" baseline="-25000" dirty="0" smtClean="0">
                <a:latin typeface="Times"/>
                <a:cs typeface="Times"/>
              </a:rPr>
              <a:t>μν </a:t>
            </a:r>
            <a:r>
              <a:rPr lang="en-US" sz="2000" i="1" dirty="0" smtClean="0">
                <a:latin typeface="Times"/>
                <a:cs typeface="Times"/>
              </a:rPr>
              <a:t>G</a:t>
            </a:r>
            <a:r>
              <a:rPr lang="en-US" sz="2000" i="1" baseline="30000" dirty="0" smtClean="0">
                <a:latin typeface="Times"/>
                <a:cs typeface="Times"/>
              </a:rPr>
              <a:t>μν</a:t>
            </a:r>
            <a:r>
              <a:rPr lang="en-US" sz="2000" i="1" dirty="0" smtClean="0">
                <a:latin typeface="Times"/>
                <a:cs typeface="Times"/>
              </a:rPr>
              <a:t> </a:t>
            </a:r>
          </a:p>
          <a:p>
            <a:r>
              <a:rPr lang="en-US" sz="2000" i="1" dirty="0" smtClean="0">
                <a:latin typeface="Times"/>
                <a:cs typeface="Times"/>
              </a:rPr>
              <a:t>           4                      4   </a:t>
            </a:r>
            <a:endParaRPr lang="en-US" sz="2000" i="1" dirty="0">
              <a:latin typeface="Times"/>
              <a:cs typeface="Time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19200" y="1524000"/>
            <a:ext cx="3673950" cy="381000"/>
            <a:chOff x="898050" y="1676400"/>
            <a:chExt cx="3673950" cy="381000"/>
          </a:xfrm>
        </p:grpSpPr>
        <p:sp>
          <p:nvSpPr>
            <p:cNvPr id="43" name="TextBox 42"/>
            <p:cNvSpPr txBox="1"/>
            <p:nvPr/>
          </p:nvSpPr>
          <p:spPr>
            <a:xfrm>
              <a:off x="898050" y="1676400"/>
              <a:ext cx="3673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latin typeface="Times"/>
                  <a:cs typeface="Times"/>
                </a:rPr>
                <a:t>F</a:t>
              </a:r>
              <a:r>
                <a:rPr lang="en-US" i="1" baseline="30000" dirty="0" err="1" smtClean="0">
                  <a:latin typeface="Times"/>
                  <a:cs typeface="Times"/>
                </a:rPr>
                <a:t>i</a:t>
              </a:r>
              <a:r>
                <a:rPr lang="en-US" i="1" baseline="-25000" dirty="0" err="1" smtClean="0">
                  <a:latin typeface="Times"/>
                  <a:cs typeface="Times"/>
                </a:rPr>
                <a:t>μν</a:t>
              </a:r>
              <a:r>
                <a:rPr lang="en-US" i="1" baseline="-25000" dirty="0" smtClean="0">
                  <a:latin typeface="Times"/>
                  <a:cs typeface="Times"/>
                </a:rPr>
                <a:t> </a:t>
              </a:r>
              <a:r>
                <a:rPr lang="en-US" i="1" dirty="0" smtClean="0">
                  <a:latin typeface="Times"/>
                  <a:cs typeface="Times"/>
                </a:rPr>
                <a:t>=   W </a:t>
              </a:r>
              <a:r>
                <a:rPr lang="en-US" i="1" baseline="30000" dirty="0" err="1" smtClean="0">
                  <a:latin typeface="Times"/>
                  <a:cs typeface="Times"/>
                </a:rPr>
                <a:t>i</a:t>
              </a:r>
              <a:r>
                <a:rPr lang="en-US" i="1" baseline="-25000" dirty="0" err="1" smtClean="0">
                  <a:latin typeface="Times"/>
                  <a:cs typeface="Times"/>
                </a:rPr>
                <a:t>μ</a:t>
              </a:r>
              <a:r>
                <a:rPr lang="en-US" i="1" baseline="-25000" dirty="0" smtClean="0">
                  <a:latin typeface="Times"/>
                  <a:cs typeface="Times"/>
                </a:rPr>
                <a:t> </a:t>
              </a:r>
              <a:r>
                <a:rPr lang="en-US" i="1" dirty="0" smtClean="0">
                  <a:latin typeface="Times"/>
                  <a:cs typeface="Times"/>
                </a:rPr>
                <a:t>–    </a:t>
              </a:r>
              <a:r>
                <a:rPr lang="en-US" i="1" dirty="0" err="1" smtClean="0">
                  <a:latin typeface="Times"/>
                  <a:cs typeface="Times"/>
                </a:rPr>
                <a:t>W</a:t>
              </a:r>
              <a:r>
                <a:rPr lang="en-US" i="1" baseline="30000" dirty="0" err="1" smtClean="0">
                  <a:latin typeface="Times"/>
                  <a:cs typeface="Times"/>
                </a:rPr>
                <a:t>i</a:t>
              </a:r>
              <a:r>
                <a:rPr lang="en-US" i="1" baseline="-25000" dirty="0" err="1" smtClean="0">
                  <a:latin typeface="Times"/>
                  <a:cs typeface="Times"/>
                </a:rPr>
                <a:t>ν</a:t>
              </a:r>
              <a:r>
                <a:rPr lang="en-US" i="1" baseline="-25000" dirty="0" smtClean="0">
                  <a:latin typeface="Times"/>
                  <a:cs typeface="Times"/>
                </a:rPr>
                <a:t> </a:t>
              </a:r>
              <a:r>
                <a:rPr lang="en-US" i="1" dirty="0" smtClean="0">
                  <a:latin typeface="Times"/>
                  <a:cs typeface="Times"/>
                </a:rPr>
                <a:t>+ </a:t>
              </a:r>
              <a:r>
                <a:rPr lang="en-US" i="1" dirty="0" err="1" smtClean="0">
                  <a:latin typeface="Times"/>
                  <a:cs typeface="Times"/>
                </a:rPr>
                <a:t>g</a:t>
              </a:r>
              <a:r>
                <a:rPr lang="en-US" i="1" dirty="0" smtClean="0">
                  <a:latin typeface="Times"/>
                  <a:cs typeface="Times"/>
                </a:rPr>
                <a:t> </a:t>
              </a:r>
              <a:r>
                <a:rPr lang="en-US" i="1" dirty="0" err="1" smtClean="0">
                  <a:latin typeface="Times"/>
                  <a:cs typeface="Times"/>
                </a:rPr>
                <a:t>f</a:t>
              </a:r>
              <a:r>
                <a:rPr lang="en-US" i="1" dirty="0" smtClean="0">
                  <a:latin typeface="Times"/>
                  <a:cs typeface="Times"/>
                </a:rPr>
                <a:t> </a:t>
              </a:r>
              <a:r>
                <a:rPr lang="en-US" i="1" baseline="-25000" dirty="0" err="1" smtClean="0">
                  <a:latin typeface="Times"/>
                  <a:cs typeface="Times"/>
                </a:rPr>
                <a:t>abc</a:t>
              </a:r>
              <a:r>
                <a:rPr lang="en-US" i="1" dirty="0" smtClean="0">
                  <a:latin typeface="Times"/>
                  <a:cs typeface="Times"/>
                </a:rPr>
                <a:t> </a:t>
              </a:r>
              <a:r>
                <a:rPr lang="en-US" i="1" dirty="0" err="1" smtClean="0">
                  <a:latin typeface="Times"/>
                  <a:cs typeface="Times"/>
                </a:rPr>
                <a:t>W</a:t>
              </a:r>
              <a:r>
                <a:rPr lang="en-US" i="1" baseline="30000" dirty="0" err="1" smtClean="0">
                  <a:latin typeface="Times"/>
                  <a:cs typeface="Times"/>
                </a:rPr>
                <a:t>b</a:t>
              </a:r>
              <a:r>
                <a:rPr lang="en-US" i="1" baseline="-25000" dirty="0" err="1" smtClean="0">
                  <a:latin typeface="Times"/>
                  <a:cs typeface="Times"/>
                </a:rPr>
                <a:t>μ</a:t>
              </a:r>
              <a:r>
                <a:rPr lang="en-US" i="1" baseline="-25000" dirty="0" smtClean="0">
                  <a:latin typeface="Times"/>
                  <a:cs typeface="Times"/>
                </a:rPr>
                <a:t> </a:t>
              </a:r>
              <a:r>
                <a:rPr lang="en-US" i="1" dirty="0" err="1" smtClean="0">
                  <a:latin typeface="Times"/>
                  <a:cs typeface="Times"/>
                </a:rPr>
                <a:t>W</a:t>
              </a:r>
              <a:r>
                <a:rPr lang="en-US" i="1" baseline="30000" dirty="0" err="1" smtClean="0">
                  <a:latin typeface="Times"/>
                  <a:cs typeface="Times"/>
                </a:rPr>
                <a:t>c</a:t>
              </a:r>
              <a:r>
                <a:rPr lang="en-US" i="1" baseline="-25000" dirty="0" err="1" smtClean="0">
                  <a:latin typeface="Times"/>
                  <a:cs typeface="Times"/>
                </a:rPr>
                <a:t>ν</a:t>
              </a:r>
              <a:endParaRPr lang="en-US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rcRect l="15738" t="32750" r="8719" b="15989"/>
            <a:stretch>
              <a:fillRect/>
            </a:stretch>
          </p:blipFill>
          <p:spPr>
            <a:xfrm>
              <a:off x="1456850" y="1790699"/>
              <a:ext cx="177801" cy="26670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rcRect l="15738" t="32750" r="8719" b="15989"/>
            <a:stretch>
              <a:fillRect/>
            </a:stretch>
          </p:blipFill>
          <p:spPr>
            <a:xfrm>
              <a:off x="2218850" y="1790699"/>
              <a:ext cx="177801" cy="26670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715000" y="1535668"/>
            <a:ext cx="1740352" cy="369332"/>
            <a:chOff x="5574848" y="1840468"/>
            <a:chExt cx="1740352" cy="369332"/>
          </a:xfrm>
        </p:grpSpPr>
        <p:sp>
          <p:nvSpPr>
            <p:cNvPr id="49" name="TextBox 48"/>
            <p:cNvSpPr txBox="1"/>
            <p:nvPr/>
          </p:nvSpPr>
          <p:spPr>
            <a:xfrm>
              <a:off x="5574848" y="1840468"/>
              <a:ext cx="1740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/>
                  <a:cs typeface="Times"/>
                </a:rPr>
                <a:t>G</a:t>
              </a:r>
              <a:r>
                <a:rPr lang="en-US" i="1" baseline="-25000" dirty="0" smtClean="0">
                  <a:latin typeface="Times"/>
                  <a:cs typeface="Times"/>
                </a:rPr>
                <a:t>μν </a:t>
              </a:r>
              <a:r>
                <a:rPr lang="en-US" i="1" dirty="0" smtClean="0">
                  <a:latin typeface="Times"/>
                  <a:cs typeface="Times"/>
                </a:rPr>
                <a:t>=   B</a:t>
              </a:r>
              <a:r>
                <a:rPr lang="en-US" i="1" baseline="-25000" dirty="0" smtClean="0">
                  <a:latin typeface="Times"/>
                  <a:cs typeface="Times"/>
                </a:rPr>
                <a:t>μ </a:t>
              </a:r>
              <a:r>
                <a:rPr lang="en-US" i="1" dirty="0" smtClean="0">
                  <a:latin typeface="Times"/>
                  <a:cs typeface="Times"/>
                </a:rPr>
                <a:t>–    B</a:t>
              </a:r>
              <a:r>
                <a:rPr lang="en-US" i="1" baseline="-25000" dirty="0" smtClean="0">
                  <a:latin typeface="Times"/>
                  <a:cs typeface="Times"/>
                </a:rPr>
                <a:t>ν</a:t>
              </a:r>
              <a:endParaRPr lang="en-US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/>
            <a:srcRect l="15738" t="32750" r="8719" b="15989"/>
            <a:stretch>
              <a:fillRect/>
            </a:stretch>
          </p:blipFill>
          <p:spPr>
            <a:xfrm>
              <a:off x="6146799" y="1916668"/>
              <a:ext cx="177801" cy="26670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rcRect l="15738" t="32750" r="8719" b="15989"/>
            <a:stretch>
              <a:fillRect/>
            </a:stretch>
          </p:blipFill>
          <p:spPr>
            <a:xfrm>
              <a:off x="6756399" y="1916668"/>
              <a:ext cx="177801" cy="266701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033183"/>
            <a:ext cx="4933950" cy="5482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3048000"/>
            <a:ext cx="2273300" cy="6096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2175349" y="3073400"/>
            <a:ext cx="263051" cy="508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239000" y="2971800"/>
            <a:ext cx="381000" cy="381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44" name="Text Box 1050"/>
          <p:cNvSpPr txBox="1">
            <a:spLocks noChangeArrowheads="1"/>
          </p:cNvSpPr>
          <p:nvPr/>
        </p:nvSpPr>
        <p:spPr bwMode="auto">
          <a:xfrm>
            <a:off x="152400" y="6096000"/>
            <a:ext cx="3788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in SM :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g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1</a:t>
            </a:r>
            <a:r>
              <a:rPr lang="fr-FR" i="1" baseline="30000" dirty="0" smtClean="0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 1 , 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k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k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 1,  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 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Z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=0</a:t>
            </a:r>
            <a:endParaRPr lang="fr-FR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6097051" y="1041737"/>
            <a:ext cx="272999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665450" y="1041737"/>
            <a:ext cx="272999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07068"/>
            <a:ext cx="1676400" cy="614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154668"/>
            <a:ext cx="4222750" cy="102896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14600" y="152400"/>
            <a:ext cx="3878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Standard Model in one slide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1535668"/>
            <a:ext cx="203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The gauge sector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05000" y="2297668"/>
            <a:ext cx="7051569" cy="2003286"/>
            <a:chOff x="1905000" y="1828800"/>
            <a:chExt cx="7051569" cy="20032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b="17647"/>
            <a:stretch>
              <a:fillRect/>
            </a:stretch>
          </p:blipFill>
          <p:spPr>
            <a:xfrm>
              <a:off x="2051050" y="1828800"/>
              <a:ext cx="2749550" cy="4623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9450" y="2514600"/>
              <a:ext cx="3308350" cy="5613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5000" y="3124200"/>
              <a:ext cx="1905000" cy="6486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68171" y="1905000"/>
              <a:ext cx="21366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The EWSB sector</a:t>
              </a:r>
              <a:endParaRPr lang="en-US" sz="2000" b="1" dirty="0">
                <a:solidFill>
                  <a:srgbClr val="000090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81800" y="2514600"/>
              <a:ext cx="21747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The </a:t>
              </a:r>
              <a:r>
                <a:rPr lang="en-US" sz="2000" b="1" dirty="0" err="1" smtClean="0">
                  <a:solidFill>
                    <a:srgbClr val="000090"/>
                  </a:solidFill>
                  <a:latin typeface="Times"/>
                  <a:cs typeface="Times"/>
                </a:rPr>
                <a:t>flavour</a:t>
              </a:r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 sector</a:t>
              </a:r>
              <a:endParaRPr lang="en-US" sz="2000" b="1" dirty="0">
                <a:solidFill>
                  <a:srgbClr val="00009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1800" y="3124200"/>
              <a:ext cx="21248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The </a:t>
              </a:r>
              <a:r>
                <a:rPr lang="en-US" sz="2000" b="1" dirty="0" err="1" smtClean="0">
                  <a:solidFill>
                    <a:srgbClr val="000090"/>
                  </a:solidFill>
                  <a:latin typeface="Times"/>
                  <a:cs typeface="Times"/>
                </a:rPr>
                <a:t>ν</a:t>
              </a:r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 mass sector </a:t>
              </a:r>
            </a:p>
            <a:p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   (if </a:t>
              </a:r>
              <a:r>
                <a:rPr lang="en-US" sz="2000" b="1" dirty="0" err="1" smtClean="0">
                  <a:solidFill>
                    <a:srgbClr val="000090"/>
                  </a:solidFill>
                  <a:latin typeface="Times"/>
                  <a:cs typeface="Times"/>
                </a:rPr>
                <a:t>Majorana</a:t>
              </a:r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)</a:t>
              </a:r>
              <a:endParaRPr lang="en-US" sz="2000" b="1" dirty="0">
                <a:solidFill>
                  <a:srgbClr val="00009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81800" y="304800"/>
            <a:ext cx="22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Barbieri</a:t>
            </a:r>
            <a:r>
              <a:rPr lang="en-US" dirty="0" smtClean="0"/>
              <a:t>, ICHEP2012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85800" y="1154668"/>
            <a:ext cx="8305800" cy="5054263"/>
            <a:chOff x="685800" y="1154668"/>
            <a:chExt cx="8305800" cy="5054263"/>
          </a:xfrm>
        </p:grpSpPr>
        <p:sp>
          <p:nvSpPr>
            <p:cNvPr id="23" name="Rectangle 22"/>
            <p:cNvSpPr/>
            <p:nvPr/>
          </p:nvSpPr>
          <p:spPr>
            <a:xfrm>
              <a:off x="1905000" y="1154668"/>
              <a:ext cx="7086600" cy="102896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5800" y="5193268"/>
              <a:ext cx="79458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Times"/>
                  <a:cs typeface="Times"/>
                </a:rPr>
                <a:t>Sector which is directly investigated by the results presented in this </a:t>
              </a:r>
            </a:p>
            <a:p>
              <a:r>
                <a:rPr lang="en-US" sz="2000" b="1" dirty="0" smtClean="0">
                  <a:latin typeface="Times"/>
                  <a:cs typeface="Times"/>
                </a:rPr>
                <a:t>Lecture.</a:t>
              </a:r>
              <a:r>
                <a:rPr lang="en-US" sz="20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en-US" sz="2000" b="1" dirty="0" smtClean="0">
                  <a:solidFill>
                    <a:srgbClr val="00003E"/>
                  </a:solidFill>
                  <a:latin typeface="Times"/>
                  <a:cs typeface="Times"/>
                </a:rPr>
                <a:t>The EWSB sector is indirectly investigated via </a:t>
              </a:r>
              <a:r>
                <a:rPr lang="en-US" sz="20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precision measurements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-18919" y="3269349"/>
              <a:ext cx="3009639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581400" cy="304800"/>
          </a:xfrm>
        </p:spPr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fr-FR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1143000" cy="304800"/>
          </a:xfrm>
        </p:spPr>
        <p:txBody>
          <a:bodyPr/>
          <a:lstStyle/>
          <a:p>
            <a:fld id="{6FD28A6B-878E-AA42-84FE-C2A0AF8308C0}" type="slidenum">
              <a:rPr lang="fr-FR"/>
              <a:pPr/>
              <a:t>70</a:t>
            </a:fld>
            <a:endParaRPr lang="fr-FR" dirty="0"/>
          </a:p>
        </p:txBody>
      </p:sp>
      <p:grpSp>
        <p:nvGrpSpPr>
          <p:cNvPr id="6" name="Group 1038"/>
          <p:cNvGrpSpPr>
            <a:grpSpLocks/>
          </p:cNvGrpSpPr>
          <p:nvPr/>
        </p:nvGrpSpPr>
        <p:grpSpPr bwMode="auto">
          <a:xfrm>
            <a:off x="4648200" y="4495800"/>
            <a:ext cx="2057400" cy="685800"/>
            <a:chOff x="576" y="2256"/>
            <a:chExt cx="1296" cy="432"/>
          </a:xfrm>
        </p:grpSpPr>
        <p:pic>
          <p:nvPicPr>
            <p:cNvPr id="7" name="Picture 1039"/>
            <p:cNvPicPr>
              <a:picLocks noChangeAspect="1" noChangeArrowheads="1"/>
            </p:cNvPicPr>
            <p:nvPr/>
          </p:nvPicPr>
          <p:blipFill>
            <a:blip r:embed="rId2"/>
            <a:srcRect l="3871" t="9338" r="3226" b="6615"/>
            <a:stretch>
              <a:fillRect/>
            </a:stretch>
          </p:blipFill>
          <p:spPr bwMode="auto">
            <a:xfrm>
              <a:off x="576" y="2256"/>
              <a:ext cx="115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040"/>
            <p:cNvSpPr>
              <a:spLocks noChangeArrowheads="1"/>
            </p:cNvSpPr>
            <p:nvPr/>
          </p:nvSpPr>
          <p:spPr bwMode="auto">
            <a:xfrm>
              <a:off x="1680" y="244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41"/>
            <p:cNvSpPr txBox="1">
              <a:spLocks noChangeArrowheads="1"/>
            </p:cNvSpPr>
            <p:nvPr/>
          </p:nvSpPr>
          <p:spPr bwMode="auto">
            <a:xfrm>
              <a:off x="1584" y="2400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>
                  <a:solidFill>
                    <a:schemeClr val="tx2"/>
                  </a:solidFill>
                </a:rPr>
                <a:t>n</a:t>
              </a:r>
            </a:p>
          </p:txBody>
        </p:sp>
      </p:grp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152400" y="5629870"/>
            <a:ext cx="78616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To extract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AC</a:t>
            </a:r>
            <a:r>
              <a:rPr lang="en-GB" b="1" dirty="0">
                <a:latin typeface="Times"/>
                <a:cs typeface="Times"/>
              </a:rPr>
              <a:t> :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>
                <a:latin typeface="Times"/>
                <a:cs typeface="Times"/>
              </a:rPr>
              <a:t>  </a:t>
            </a:r>
            <a:r>
              <a:rPr lang="en-GB" b="1" dirty="0" smtClean="0">
                <a:latin typeface="Times"/>
                <a:cs typeface="Times"/>
              </a:rPr>
              <a:t>  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fits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to total cross-sections and differential distributions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(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i.e. E</a:t>
            </a:r>
            <a:r>
              <a:rPr lang="en-GB" b="1" baseline="-25000" dirty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GB" b="1" baseline="30000" dirty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 </a:t>
            </a:r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,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GB" b="1" dirty="0" err="1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GB" b="1" baseline="30000" dirty="0" err="1">
                <a:solidFill>
                  <a:srgbClr val="000090"/>
                </a:solidFill>
                <a:latin typeface="Times"/>
                <a:cs typeface="Times"/>
              </a:rPr>
              <a:t>Z</a:t>
            </a:r>
            <a:r>
              <a:rPr lang="en-GB" b="1" baseline="30000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, M</a:t>
            </a:r>
            <a:r>
              <a:rPr lang="en-GB" b="1" baseline="-25000" dirty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GB" b="1" baseline="30000" dirty="0">
                <a:solidFill>
                  <a:srgbClr val="000090"/>
                </a:solidFill>
                <a:latin typeface="Times"/>
                <a:cs typeface="Times"/>
              </a:rPr>
              <a:t>VV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,</a:t>
            </a: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  sensitivity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at high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values) and angular distributions 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1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74737"/>
            <a:ext cx="66294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031"/>
          <p:cNvSpPr txBox="1">
            <a:spLocks noChangeArrowheads="1"/>
          </p:cNvSpPr>
          <p:nvPr/>
        </p:nvSpPr>
        <p:spPr bwMode="auto">
          <a:xfrm>
            <a:off x="574675" y="1600200"/>
            <a:ext cx="3947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in SM </a:t>
            </a:r>
            <a:r>
              <a:rPr lang="fr-FR" dirty="0"/>
              <a:t>: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g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1</a:t>
            </a:r>
            <a:r>
              <a:rPr lang="fr-FR" b="0" i="1" baseline="30000" dirty="0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=0, 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k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=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k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= 0,   </a:t>
            </a:r>
            <a:r>
              <a:rPr lang="fr-FR" b="0" i="1" dirty="0" err="1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b="0" i="1" baseline="-25000" dirty="0" err="1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= 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Z </a:t>
            </a:r>
            <a:r>
              <a:rPr lang="fr-FR" b="0" i="1" dirty="0">
                <a:solidFill>
                  <a:schemeClr val="tx2"/>
                </a:solidFill>
                <a:sym typeface="Symbol" pitchFamily="-107" charset="2"/>
              </a:rPr>
              <a:t>=0</a:t>
            </a:r>
            <a:r>
              <a:rPr lang="fr-FR" b="0" i="1" baseline="-25000" dirty="0">
                <a:solidFill>
                  <a:schemeClr val="tx2"/>
                </a:solidFill>
                <a:sym typeface="Symbol" pitchFamily="-107" charset="2"/>
              </a:rPr>
              <a:t> </a:t>
            </a: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193675" y="4154269"/>
            <a:ext cx="73661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Amplitude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grow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with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energy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eventually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violate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tree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level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unitarity</a:t>
            </a:r>
            <a:endParaRPr lang="fr-FR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    -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-&gt;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introduce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a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cutoff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scale</a:t>
            </a:r>
            <a:r>
              <a:rPr lang="fr-FR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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sp>
        <p:nvSpPr>
          <p:cNvPr id="14" name="Text Box 1037"/>
          <p:cNvSpPr txBox="1">
            <a:spLocks noChangeArrowheads="1"/>
          </p:cNvSpPr>
          <p:nvPr/>
        </p:nvSpPr>
        <p:spPr bwMode="auto">
          <a:xfrm>
            <a:off x="212725" y="685800"/>
            <a:ext cx="7866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TGC are studied as deviation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wrt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SM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 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5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>
                <a:latin typeface="Times"/>
                <a:cs typeface="Times"/>
              </a:rPr>
              <a:t>‘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A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nomalous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dirty="0" err="1">
                <a:solidFill>
                  <a:srgbClr val="000090"/>
                </a:solidFill>
                <a:latin typeface="Times"/>
                <a:cs typeface="Times"/>
              </a:rPr>
              <a:t>ouplings</a:t>
            </a:r>
            <a:r>
              <a:rPr lang="fr-FR" b="1" dirty="0">
                <a:latin typeface="Times"/>
                <a:cs typeface="Times"/>
              </a:rPr>
              <a:t>’ (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AC</a:t>
            </a:r>
            <a:r>
              <a:rPr lang="fr-FR" b="1" dirty="0">
                <a:latin typeface="Times"/>
                <a:cs typeface="Times"/>
              </a:rPr>
              <a:t>) :</a:t>
            </a:r>
          </a:p>
        </p:txBody>
      </p:sp>
      <p:sp>
        <p:nvSpPr>
          <p:cNvPr id="15" name="Text Box 1042"/>
          <p:cNvSpPr txBox="1">
            <a:spLocks noChangeArrowheads="1"/>
          </p:cNvSpPr>
          <p:nvPr/>
        </p:nvSpPr>
        <p:spPr bwMode="auto">
          <a:xfrm>
            <a:off x="6676974" y="4888468"/>
            <a:ext cx="22765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 err="1" smtClean="0">
                <a:solidFill>
                  <a:schemeClr val="tx2"/>
                </a:solidFill>
              </a:rPr>
              <a:t>Usually</a:t>
            </a:r>
            <a:r>
              <a:rPr lang="fr-FR" sz="1800" dirty="0" smtClean="0">
                <a:solidFill>
                  <a:schemeClr val="tx2"/>
                </a:solidFill>
              </a:rPr>
              <a:t>: n </a:t>
            </a:r>
            <a:r>
              <a:rPr lang="fr-FR" sz="1800" dirty="0">
                <a:solidFill>
                  <a:schemeClr val="tx2"/>
                </a:solidFill>
              </a:rPr>
              <a:t>= </a:t>
            </a:r>
            <a:r>
              <a:rPr lang="fr-FR" sz="1800" dirty="0" smtClean="0">
                <a:solidFill>
                  <a:schemeClr val="tx2"/>
                </a:solidFill>
              </a:rPr>
              <a:t>2,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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~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TeV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sz="1800" dirty="0" smtClean="0">
                <a:solidFill>
                  <a:schemeClr val="tx2"/>
                </a:solidFill>
              </a:rPr>
              <a:t>   </a:t>
            </a:r>
            <a:endParaRPr lang="fr-FR" sz="1800" dirty="0">
              <a:solidFill>
                <a:schemeClr val="tx2"/>
              </a:solidFill>
            </a:endParaRPr>
          </a:p>
        </p:txBody>
      </p:sp>
      <p:sp>
        <p:nvSpPr>
          <p:cNvPr id="16" name="Text Box 1043"/>
          <p:cNvSpPr txBox="1">
            <a:spLocks noChangeArrowheads="1"/>
          </p:cNvSpPr>
          <p:nvPr/>
        </p:nvSpPr>
        <p:spPr bwMode="auto">
          <a:xfrm>
            <a:off x="2819400" y="76200"/>
            <a:ext cx="3478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Charged TGC extraction</a:t>
            </a:r>
          </a:p>
        </p:txBody>
      </p:sp>
      <p:sp>
        <p:nvSpPr>
          <p:cNvPr id="17" name="Oval 1045"/>
          <p:cNvSpPr>
            <a:spLocks noChangeArrowheads="1"/>
          </p:cNvSpPr>
          <p:nvPr/>
        </p:nvSpPr>
        <p:spPr bwMode="auto">
          <a:xfrm>
            <a:off x="533400" y="9906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046"/>
          <p:cNvSpPr>
            <a:spLocks noChangeArrowheads="1"/>
          </p:cNvSpPr>
          <p:nvPr/>
        </p:nvSpPr>
        <p:spPr bwMode="auto">
          <a:xfrm>
            <a:off x="2209800" y="9906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047"/>
          <p:cNvSpPr>
            <a:spLocks noChangeArrowheads="1"/>
          </p:cNvSpPr>
          <p:nvPr/>
        </p:nvSpPr>
        <p:spPr bwMode="auto">
          <a:xfrm>
            <a:off x="3962400" y="9906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048"/>
          <p:cNvSpPr>
            <a:spLocks noChangeArrowheads="1"/>
          </p:cNvSpPr>
          <p:nvPr/>
        </p:nvSpPr>
        <p:spPr bwMode="auto">
          <a:xfrm>
            <a:off x="5486400" y="9906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049"/>
          <p:cNvSpPr>
            <a:spLocks noChangeArrowheads="1"/>
          </p:cNvSpPr>
          <p:nvPr/>
        </p:nvSpPr>
        <p:spPr bwMode="auto">
          <a:xfrm>
            <a:off x="6705600" y="9906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76142" y="4583668"/>
            <a:ext cx="221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>
                <a:sym typeface="Symbol" pitchFamily="-107" charset="2"/>
              </a:rPr>
              <a:t></a:t>
            </a:r>
            <a:r>
              <a:rPr lang="fr-FR" dirty="0" smtClean="0">
                <a:sym typeface="Symbol" pitchFamily="-107" charset="2"/>
              </a:rPr>
              <a:t> </a:t>
            </a:r>
            <a:r>
              <a:rPr lang="fr-FR" dirty="0" err="1" smtClean="0">
                <a:sym typeface="Symbol" pitchFamily="-107" charset="2"/>
              </a:rPr>
              <a:t></a:t>
            </a:r>
            <a:r>
              <a:rPr lang="fr-FR" dirty="0" smtClean="0">
                <a:sym typeface="Symbol" pitchFamily="-107" charset="2"/>
              </a:rPr>
              <a:t>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g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1</a:t>
            </a:r>
            <a:r>
              <a:rPr lang="fr-FR" i="1" baseline="30000" dirty="0" smtClean="0">
                <a:solidFill>
                  <a:schemeClr val="tx2"/>
                </a:solidFill>
                <a:sym typeface="Symbol" pitchFamily="-107" charset="2"/>
              </a:rPr>
              <a:t>Z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,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k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/Z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,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/Z</a:t>
            </a:r>
            <a:r>
              <a:rPr lang="fr-FR" dirty="0" smtClean="0">
                <a:sym typeface="Symbol" pitchFamily="-107" charset="2"/>
              </a:rPr>
              <a:t> </a:t>
            </a:r>
            <a:r>
              <a:rPr lang="fr-FR" dirty="0" smtClean="0"/>
              <a:t>) </a:t>
            </a:r>
            <a:endParaRPr lang="en-US" dirty="0"/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152400" y="4853970"/>
            <a:ext cx="61526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SzPct val="110000"/>
              <a:buFont typeface="Wingdings" charset="2"/>
              <a:buChar char=""/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‘Anomalies’</a:t>
            </a:r>
            <a:r>
              <a:rPr lang="en-GB" b="1" dirty="0">
                <a:latin typeface="Times"/>
                <a:cs typeface="Times"/>
              </a:rPr>
              <a:t> appear as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enhanced rates</a:t>
            </a:r>
            <a:endParaRPr lang="en-GB" b="1" dirty="0">
              <a:latin typeface="Times"/>
              <a:cs typeface="Times"/>
            </a:endParaRPr>
          </a:p>
          <a:p>
            <a:pPr>
              <a:buClr>
                <a:srgbClr val="FF0000"/>
              </a:buClr>
              <a:buSzPct val="110000"/>
              <a:buFont typeface="Times" pitchFamily="-107" charset="0"/>
              <a:buNone/>
            </a:pP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smtClean="0">
                <a:latin typeface="Times"/>
                <a:cs typeface="Times"/>
              </a:rPr>
              <a:t>   at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high </a:t>
            </a:r>
            <a:r>
              <a:rPr lang="en-GB" b="1" dirty="0" err="1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GB" b="1" baseline="-25000" dirty="0" err="1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b="1" baseline="30000" dirty="0" err="1">
                <a:solidFill>
                  <a:srgbClr val="0000FF"/>
                </a:solidFill>
                <a:latin typeface="Times"/>
                <a:cs typeface="Times"/>
              </a:rPr>
              <a:t>V</a:t>
            </a:r>
            <a:r>
              <a:rPr lang="en-GB" b="1" baseline="30000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or M</a:t>
            </a:r>
            <a:r>
              <a:rPr lang="en-GB" b="1" baseline="-25000" dirty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 (VV)</a:t>
            </a:r>
            <a:r>
              <a:rPr lang="en-GB" b="1" dirty="0">
                <a:latin typeface="Times"/>
                <a:cs typeface="Times"/>
              </a:rPr>
              <a:t> &amp; changes in </a:t>
            </a:r>
            <a:r>
              <a:rPr lang="en-GB" b="1" dirty="0">
                <a:solidFill>
                  <a:srgbClr val="0000FF"/>
                </a:solidFill>
                <a:latin typeface="Times"/>
                <a:cs typeface="Times"/>
              </a:rPr>
              <a:t>angular distributions</a:t>
            </a:r>
            <a:endParaRPr lang="fr-FR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981200"/>
            <a:ext cx="6324600" cy="21543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05600" y="2706469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enhanced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sensitivity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  @ LHC</a:t>
            </a:r>
            <a:r>
              <a:rPr lang="fr-FR" b="1" i="1" baseline="-25000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705600" y="2069068"/>
            <a:ext cx="233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2"/>
                </a:solidFill>
                <a:latin typeface="Times"/>
                <a:cs typeface="Times"/>
              </a:rPr>
              <a:t>s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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invariant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diboson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mass</a:t>
            </a:r>
            <a:r>
              <a:rPr lang="fr-FR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2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81800" y="198120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^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62200" y="3429000"/>
            <a:ext cx="4314774" cy="70658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390826" y="2341418"/>
            <a:ext cx="2181174" cy="706582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00626" y="2362200"/>
            <a:ext cx="2104974" cy="706582"/>
          </a:xfrm>
          <a:prstGeom prst="rect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572000" y="3103418"/>
            <a:ext cx="2181174" cy="325582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390826" y="3124200"/>
            <a:ext cx="2181174" cy="325582"/>
          </a:xfrm>
          <a:prstGeom prst="rect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3276600"/>
            <a:ext cx="3949700" cy="3394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18774"/>
          <a:stretch>
            <a:fillRect/>
          </a:stretch>
        </p:blipFill>
        <p:spPr>
          <a:xfrm>
            <a:off x="152400" y="533400"/>
            <a:ext cx="376555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00400"/>
            <a:ext cx="3772480" cy="3405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1143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Times"/>
                <a:cs typeface="Times"/>
              </a:rPr>
              <a:t>WW</a:t>
            </a:r>
            <a:r>
              <a:rPr lang="fr-FR" dirty="0" smtClean="0">
                <a:latin typeface="Times"/>
                <a:cs typeface="Times"/>
              </a:rPr>
              <a:t>  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more sensitive to </a:t>
            </a:r>
            <a:r>
              <a:rPr lang="fr-FR" i="1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k</a:t>
            </a:r>
            <a:r>
              <a:rPr lang="fr-FR" i="1" baseline="-25000" dirty="0" err="1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V</a:t>
            </a:r>
            <a:r>
              <a:rPr lang="fr-FR" i="1" baseline="-25000" dirty="0" smtClean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dirty="0" smtClean="0">
                <a:latin typeface="Times"/>
                <a:cs typeface="Times"/>
              </a:rPr>
              <a:t>(</a:t>
            </a:r>
            <a:r>
              <a:rPr lang="fr-FR" dirty="0" err="1" smtClean="0">
                <a:latin typeface="Times"/>
                <a:cs typeface="Times"/>
              </a:rPr>
              <a:t>grows</a:t>
            </a:r>
            <a:r>
              <a:rPr lang="fr-FR" dirty="0" smtClean="0">
                <a:latin typeface="Times"/>
                <a:cs typeface="Times"/>
              </a:rPr>
              <a:t> as </a:t>
            </a:r>
            <a:r>
              <a:rPr lang="fr-FR" sz="2400" i="1" dirty="0" smtClean="0">
                <a:solidFill>
                  <a:schemeClr val="tx2"/>
                </a:solidFill>
                <a:latin typeface="Times"/>
                <a:cs typeface="Times"/>
              </a:rPr>
              <a:t>s </a:t>
            </a:r>
            <a:r>
              <a:rPr lang="fr-FR" dirty="0" smtClean="0">
                <a:latin typeface="Times"/>
                <a:cs typeface="Times"/>
              </a:rPr>
              <a:t>)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than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Times"/>
                <a:cs typeface="Times"/>
              </a:rPr>
              <a:t>WZ</a:t>
            </a:r>
            <a:r>
              <a:rPr lang="fr-FR" dirty="0" smtClean="0">
                <a:latin typeface="Times"/>
                <a:cs typeface="Times"/>
              </a:rPr>
              <a:t> &amp; </a:t>
            </a:r>
            <a:r>
              <a:rPr lang="fr-FR" dirty="0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fr-FR" dirty="0" smtClean="0">
                <a:solidFill>
                  <a:srgbClr val="FF0000"/>
                </a:solidFill>
                <a:latin typeface="Times"/>
                <a:cs typeface="Times"/>
                <a:sym typeface="Symbol" pitchFamily="-107" charset="2"/>
              </a:rPr>
              <a:t></a:t>
            </a:r>
            <a:r>
              <a:rPr lang="fr-FR" dirty="0" smtClean="0">
                <a:latin typeface="Times"/>
                <a:cs typeface="Times"/>
                <a:sym typeface="Symbol" pitchFamily="-107" charset="2"/>
              </a:rPr>
              <a:t> </a:t>
            </a:r>
            <a:r>
              <a:rPr lang="fr-FR" dirty="0" smtClean="0">
                <a:latin typeface="Times"/>
                <a:cs typeface="Times"/>
              </a:rPr>
              <a:t>(</a:t>
            </a:r>
            <a:r>
              <a:rPr lang="fr-FR" dirty="0" err="1" smtClean="0">
                <a:latin typeface="Times"/>
                <a:cs typeface="Times"/>
              </a:rPr>
              <a:t>grows</a:t>
            </a:r>
            <a:r>
              <a:rPr lang="fr-FR" dirty="0" smtClean="0">
                <a:latin typeface="Times"/>
                <a:cs typeface="Times"/>
              </a:rPr>
              <a:t> as √</a:t>
            </a:r>
            <a:r>
              <a:rPr lang="fr-FR" sz="2400" i="1" dirty="0" smtClean="0">
                <a:solidFill>
                  <a:schemeClr val="tx2"/>
                </a:solidFill>
                <a:latin typeface="Times"/>
                <a:cs typeface="Times"/>
              </a:rPr>
              <a:t>s </a:t>
            </a:r>
            <a:r>
              <a:rPr lang="fr-FR" dirty="0" smtClean="0">
                <a:latin typeface="Times"/>
                <a:cs typeface="Times"/>
              </a:rPr>
              <a:t>) 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11" name="Text Box 1057"/>
          <p:cNvSpPr txBox="1">
            <a:spLocks noChangeArrowheads="1"/>
          </p:cNvSpPr>
          <p:nvPr/>
        </p:nvSpPr>
        <p:spPr bwMode="auto">
          <a:xfrm>
            <a:off x="4114800" y="2057400"/>
            <a:ext cx="40703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"/>
                <a:cs typeface="Times"/>
              </a:rPr>
              <a:t>WZ</a:t>
            </a:r>
            <a:r>
              <a:rPr lang="fr-FR" sz="1800" dirty="0">
                <a:latin typeface="Times"/>
                <a:cs typeface="Times"/>
              </a:rPr>
              <a:t> </a:t>
            </a:r>
            <a:r>
              <a:rPr lang="fr-FR" sz="1800" b="1" dirty="0">
                <a:solidFill>
                  <a:srgbClr val="000090"/>
                </a:solidFill>
                <a:latin typeface="Times"/>
                <a:cs typeface="Times"/>
              </a:rPr>
              <a:t>more sensitive to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b="0" i="1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g</a:t>
            </a:r>
            <a:r>
              <a:rPr lang="fr-FR" b="0" i="1" baseline="-25000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1</a:t>
            </a:r>
            <a:r>
              <a:rPr lang="fr-FR" b="0" i="1" baseline="30000" dirty="0">
                <a:solidFill>
                  <a:schemeClr val="tx2"/>
                </a:solidFill>
                <a:latin typeface="Times"/>
                <a:cs typeface="Times"/>
                <a:sym typeface="Symbol" pitchFamily="-107" charset="2"/>
              </a:rPr>
              <a:t>Z  </a:t>
            </a:r>
            <a:r>
              <a:rPr lang="fr-FR" sz="1800" dirty="0" err="1">
                <a:latin typeface="Times"/>
                <a:cs typeface="Times"/>
              </a:rPr>
              <a:t>than</a:t>
            </a:r>
            <a:r>
              <a:rPr lang="fr-FR" sz="1800" dirty="0">
                <a:latin typeface="Times"/>
                <a:cs typeface="Times"/>
              </a:rPr>
              <a:t> </a:t>
            </a:r>
            <a:r>
              <a:rPr lang="fr-FR" sz="1800" dirty="0" smtClean="0">
                <a:solidFill>
                  <a:srgbClr val="FF0000"/>
                </a:solidFill>
                <a:latin typeface="Times"/>
                <a:cs typeface="Times"/>
              </a:rPr>
              <a:t>W </a:t>
            </a:r>
          </a:p>
          <a:p>
            <a:r>
              <a:rPr lang="fr-FR" dirty="0" smtClean="0">
                <a:solidFill>
                  <a:srgbClr val="FF0000"/>
                </a:solidFill>
                <a:latin typeface="Times"/>
                <a:cs typeface="Times"/>
              </a:rPr>
              <a:t>                                  </a:t>
            </a:r>
            <a:r>
              <a:rPr lang="fr-FR" sz="1800" dirty="0" smtClean="0">
                <a:latin typeface="Times"/>
                <a:cs typeface="Times"/>
              </a:rPr>
              <a:t>-</a:t>
            </a:r>
            <a:r>
              <a:rPr lang="fr-FR" sz="1800" dirty="0">
                <a:latin typeface="Times"/>
                <a:cs typeface="Times"/>
              </a:rPr>
              <a:t>-&gt; </a:t>
            </a:r>
            <a:r>
              <a:rPr lang="fr-FR" sz="1800" dirty="0" err="1">
                <a:latin typeface="Times"/>
                <a:cs typeface="Times"/>
              </a:rPr>
              <a:t>complementarity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4444" y="2983468"/>
            <a:ext cx="322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From </a:t>
            </a:r>
            <a:r>
              <a:rPr lang="en-US" b="1" dirty="0" err="1" smtClean="0"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latin typeface="Times"/>
                <a:cs typeface="Times"/>
              </a:rPr>
              <a:t>T</a:t>
            </a:r>
            <a:r>
              <a:rPr lang="en-US" b="1" dirty="0" err="1" smtClean="0">
                <a:latin typeface="Times"/>
                <a:cs typeface="Times"/>
              </a:rPr>
              <a:t>(Z</a:t>
            </a:r>
            <a:r>
              <a:rPr lang="en-US" b="1" dirty="0" smtClean="0">
                <a:latin typeface="Times"/>
                <a:cs typeface="Times"/>
              </a:rPr>
              <a:t>) distribution in WZ</a:t>
            </a: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827" y="2048470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95% CL limits</a:t>
            </a:r>
          </a:p>
          <a:p>
            <a:r>
              <a:rPr lang="en-US" b="1" dirty="0" smtClean="0">
                <a:latin typeface="Times"/>
                <a:cs typeface="Times"/>
              </a:rPr>
              <a:t>from </a:t>
            </a:r>
            <a:r>
              <a:rPr lang="en-US" b="1" dirty="0" err="1" smtClean="0">
                <a:latin typeface="Times"/>
                <a:cs typeface="Times"/>
              </a:rPr>
              <a:t>p</a:t>
            </a:r>
            <a:r>
              <a:rPr lang="en-US" b="1" baseline="-25000" dirty="0" err="1" smtClean="0"/>
              <a:t>T</a:t>
            </a:r>
            <a:r>
              <a:rPr lang="en-US" b="1" baseline="-25000" dirty="0" smtClean="0"/>
              <a:t> 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b="1" dirty="0" err="1" smtClean="0">
                <a:latin typeface="Times"/>
                <a:cs typeface="Times"/>
              </a:rPr>
              <a:t>γ</a:t>
            </a:r>
            <a:r>
              <a:rPr lang="en-US" b="1" dirty="0" smtClean="0">
                <a:latin typeface="Times"/>
                <a:cs typeface="Times"/>
              </a:rPr>
              <a:t>) </a:t>
            </a:r>
          </a:p>
          <a:p>
            <a:r>
              <a:rPr lang="en-US" b="1" dirty="0" smtClean="0">
                <a:latin typeface="Times"/>
                <a:cs typeface="Times"/>
              </a:rPr>
              <a:t>distribution in Wγ </a:t>
            </a: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14" name="Text Box 1043"/>
          <p:cNvSpPr txBox="1">
            <a:spLocks noChangeArrowheads="1"/>
          </p:cNvSpPr>
          <p:nvPr/>
        </p:nvSpPr>
        <p:spPr bwMode="auto">
          <a:xfrm>
            <a:off x="3221317" y="76200"/>
            <a:ext cx="3103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Charged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TGC Results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5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581400" cy="304800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fr-FR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553200"/>
            <a:ext cx="1143000" cy="304800"/>
          </a:xfrm>
        </p:spPr>
        <p:txBody>
          <a:bodyPr/>
          <a:lstStyle/>
          <a:p>
            <a:fld id="{AA6FD2E1-22CD-6A43-984B-4366EC4ED825}" type="slidenum">
              <a:rPr lang="fr-FR"/>
              <a:pPr/>
              <a:t>72</a:t>
            </a:fld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24200" y="71735"/>
            <a:ext cx="3410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Neutral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TGC Extraction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l="48357"/>
          <a:stretch>
            <a:fillRect/>
          </a:stretch>
        </p:blipFill>
        <p:spPr bwMode="auto">
          <a:xfrm>
            <a:off x="96483" y="609600"/>
            <a:ext cx="224599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2514600" y="609600"/>
            <a:ext cx="6372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ZZZ, ZZγ, Zγγ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vertices are forbidden at tree level in SM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Higher order corrections through virtual loop contribute ≈ 10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-4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066" y="1752600"/>
            <a:ext cx="4674734" cy="347156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14600" y="1219200"/>
            <a:ext cx="358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Deviations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hints of New Physics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7107" y="2124670"/>
            <a:ext cx="4287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vertex is described by 12 parameters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Assuming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Lorentz+EM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gauge invariance,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Bose symmetry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87032" y="2895600"/>
            <a:ext cx="148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Zγ final state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61447" y="4202668"/>
            <a:ext cx="150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ZZ final state</a:t>
            </a:r>
            <a:endParaRPr lang="en-US" dirty="0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322887"/>
            <a:ext cx="51816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7924800" y="5105400"/>
            <a:ext cx="977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V = Z,</a:t>
            </a:r>
            <a:r>
              <a:rPr lang="fr-FR" dirty="0">
                <a:sym typeface="Symbol" pitchFamily="-107" charset="2"/>
              </a:rPr>
              <a:t></a:t>
            </a:r>
            <a:endParaRPr lang="fr-FR" dirty="0"/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4724400" y="5475287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7010400" y="5475287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742950" y="179705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  <a:sym typeface="Symbol" pitchFamily="-107" charset="2"/>
              </a:rPr>
              <a:t>s-channel</a:t>
            </a:r>
            <a:endParaRPr lang="fr-FR" sz="1600" dirty="0">
              <a:solidFill>
                <a:schemeClr val="tx2"/>
              </a:solidFill>
              <a:sym typeface="Symbol" pitchFamily="-107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600" y="4876800"/>
            <a:ext cx="279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Example: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ZZ final state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Lagrangian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:</a:t>
            </a: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5867400"/>
            <a:ext cx="20574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304800" y="6059487"/>
            <a:ext cx="1493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SzPct val="110000"/>
              <a:buFont typeface="Times" pitchFamily="-107" charset="0"/>
              <a:buChar char="•"/>
            </a:pPr>
            <a:r>
              <a:rPr lang="fr-FR"/>
              <a:t> Unitarity :</a:t>
            </a: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4191000" y="6059487"/>
            <a:ext cx="63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0" i="1" dirty="0">
                <a:solidFill>
                  <a:schemeClr val="tx1"/>
                </a:solidFill>
              </a:rPr>
              <a:t>i=4,5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45934" y="3275012"/>
            <a:ext cx="164986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19400" y="4572000"/>
            <a:ext cx="164986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81200" y="1628001"/>
            <a:ext cx="313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"/>
                <a:cs typeface="Times"/>
              </a:rPr>
              <a:t>/</a:t>
            </a:r>
            <a:r>
              <a:rPr lang="en-US" sz="1200" b="1" dirty="0" err="1" smtClean="0">
                <a:latin typeface="Times"/>
                <a:cs typeface="Times"/>
              </a:rPr>
              <a:t>γ</a:t>
            </a:r>
            <a:endParaRPr lang="en-US" sz="12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rcRect t="13279"/>
          <a:stretch>
            <a:fillRect/>
          </a:stretch>
        </p:blipFill>
        <p:spPr>
          <a:xfrm>
            <a:off x="2965450" y="609600"/>
            <a:ext cx="3054350" cy="2384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20172" y="3877270"/>
            <a:ext cx="1691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Most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powerfull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results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@ present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581400" cy="304800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fr-FR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553200"/>
            <a:ext cx="1143000" cy="304800"/>
          </a:xfrm>
        </p:spPr>
        <p:txBody>
          <a:bodyPr/>
          <a:lstStyle/>
          <a:p>
            <a:fld id="{AA6FD2E1-22CD-6A43-984B-4366EC4ED825}" type="slidenum">
              <a:rPr lang="fr-FR"/>
              <a:pPr/>
              <a:t>73</a:t>
            </a:fld>
            <a:endParaRPr lang="fr-F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5873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4235329" cy="3581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19200" y="610766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Fit ZZ total cross section 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981" y="3576953"/>
            <a:ext cx="3194590" cy="31286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24600" y="42788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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  <a:sym typeface="Symbol" pitchFamily="-107" charset="2"/>
              </a:rPr>
              <a:t> = ∞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6336268"/>
            <a:ext cx="234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Fit ZZ invariant mass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91400" y="34406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for f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Z</a:t>
            </a:r>
            <a:endParaRPr lang="en-US" baseline="30000" dirty="0"/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7448396" y="38862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159" y="4845692"/>
            <a:ext cx="1950641" cy="1402708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124200" y="71735"/>
            <a:ext cx="2966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"/>
                <a:cs typeface="Times"/>
              </a:rPr>
              <a:t>Neutral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TGC Results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rcRect t="12808"/>
          <a:stretch>
            <a:fillRect/>
          </a:stretch>
        </p:blipFill>
        <p:spPr>
          <a:xfrm>
            <a:off x="6091559" y="587375"/>
            <a:ext cx="3052441" cy="24606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90012" y="1219200"/>
            <a:ext cx="216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95% CL limits from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Zγ final state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28600" y="2590800"/>
            <a:ext cx="216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95% CL limits from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ZZ final state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153188" y="1676400"/>
            <a:ext cx="812262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LDC - DPG School - Bad </a:t>
            </a:r>
            <a:r>
              <a:rPr lang="en-US" dirty="0" err="1" smtClean="0"/>
              <a:t>Honnef</a:t>
            </a:r>
            <a:r>
              <a:rPr lang="en-US" dirty="0" smtClean="0"/>
              <a:t>, 16-21 September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609600"/>
            <a:ext cx="8661345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The precision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diboson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cross section measurements in pp collisions is approaching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a few percent accuracy level (dominated by  PDF &amp; luminosity &amp; statistics)</a:t>
            </a:r>
          </a:p>
          <a:p>
            <a:pPr>
              <a:buClr>
                <a:srgbClr val="FF0000"/>
              </a:buClr>
              <a:buSzPct val="100000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SM theory describe reasonably  well the data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bserved rates and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  differential distributions do not allow for significant contributions from anomalous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  gauge couplings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438400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LHC limits on anomalous coupling are surpassing limits from the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  <a:p>
            <a:pPr>
              <a:buClr>
                <a:srgbClr val="FF0000"/>
              </a:buClr>
              <a:buSzPct val="100000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(and LEP except for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k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fr-FR" i="1" dirty="0" smtClean="0">
                <a:solidFill>
                  <a:schemeClr val="tx2"/>
                </a:solidFill>
                <a:sym typeface="Symbol" pitchFamily="-107" charset="2"/>
              </a:rPr>
              <a:t>, </a:t>
            </a:r>
            <a:r>
              <a:rPr lang="fr-FR" i="1" dirty="0" err="1" smtClean="0">
                <a:solidFill>
                  <a:schemeClr val="tx2"/>
                </a:solidFill>
                <a:sym typeface="Symbol" pitchFamily="-107" charset="2"/>
              </a:rPr>
              <a:t></a:t>
            </a:r>
            <a:r>
              <a:rPr lang="fr-FR" i="1" baseline="-25000" dirty="0" err="1" smtClean="0">
                <a:solidFill>
                  <a:schemeClr val="tx2"/>
                </a:solidFill>
                <a:sym typeface="Symbol" pitchFamily="-107" charset="2"/>
              </a:rPr>
              <a:t></a:t>
            </a:r>
            <a:r>
              <a:rPr lang="fr-FR" i="1" baseline="-25000" dirty="0" smtClean="0">
                <a:solidFill>
                  <a:schemeClr val="tx2"/>
                </a:solidFill>
                <a:sym typeface="Symbol" pitchFamily="-107" charset="2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ignificant gain expected with more data </a:t>
            </a:r>
          </a:p>
        </p:txBody>
      </p:sp>
      <p:sp>
        <p:nvSpPr>
          <p:cNvPr id="9" name="Text Box 1043"/>
          <p:cNvSpPr txBox="1">
            <a:spLocks noChangeArrowheads="1"/>
          </p:cNvSpPr>
          <p:nvPr/>
        </p:nvSpPr>
        <p:spPr bwMode="auto">
          <a:xfrm>
            <a:off x="2133600" y="76200"/>
            <a:ext cx="5284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ummary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: </a:t>
            </a:r>
            <a:r>
              <a:rPr lang="en-GB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Dibosons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 and TGC Studies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3200400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ct val="100000"/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WW and ZZ very important for understanding  Higgs decays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r="3139"/>
          <a:stretch>
            <a:fillRect/>
          </a:stretch>
        </p:blipFill>
        <p:spPr>
          <a:xfrm>
            <a:off x="304800" y="3683528"/>
            <a:ext cx="4065930" cy="3022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80" y="3549651"/>
            <a:ext cx="3350020" cy="323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43"/>
          <p:cNvSpPr txBox="1">
            <a:spLocks noChangeArrowheads="1"/>
          </p:cNvSpPr>
          <p:nvPr/>
        </p:nvSpPr>
        <p:spPr bwMode="auto">
          <a:xfrm>
            <a:off x="1828800" y="76200"/>
            <a:ext cx="59170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Precision tests of the SM electroweak sector </a:t>
            </a:r>
          </a:p>
        </p:txBody>
      </p:sp>
      <p:sp>
        <p:nvSpPr>
          <p:cNvPr id="5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1">
              <a:latin typeface="Times"/>
              <a:cs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945181" y="609600"/>
            <a:ext cx="3985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All </a:t>
            </a:r>
            <a:r>
              <a:rPr lang="en-GB" b="1" dirty="0">
                <a:solidFill>
                  <a:srgbClr val="000090"/>
                </a:solidFill>
                <a:latin typeface="Times"/>
                <a:cs typeface="Times"/>
              </a:rPr>
              <a:t>these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quantities are related by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Times"/>
                <a:cs typeface="Times"/>
              </a:rPr>
              <a:t> SM theory relations 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which take into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</a:t>
            </a:r>
            <a:r>
              <a:rPr lang="en-GB" b="1" dirty="0" err="1" smtClean="0">
                <a:solidFill>
                  <a:srgbClr val="000090"/>
                </a:solidFill>
                <a:latin typeface="Times"/>
                <a:cs typeface="Times"/>
              </a:rPr>
              <a:t>ccount</a:t>
            </a:r>
            <a:r>
              <a:rPr lang="en-GB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corrections for quantum loops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(EW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radiative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effects)</a:t>
            </a:r>
            <a:endParaRPr lang="en-GB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7599" y="4016514"/>
            <a:ext cx="4314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Precision tests of the SM coherence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Investigation of BSM effects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905000"/>
            <a:ext cx="398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EW fits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= fit those relations with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constraints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from measurements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4648200" cy="547427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953000" y="5020270"/>
            <a:ext cx="3759492" cy="1456730"/>
            <a:chOff x="4953000" y="4444424"/>
            <a:chExt cx="3759492" cy="1456730"/>
          </a:xfrm>
        </p:grpSpPr>
        <p:sp>
          <p:nvSpPr>
            <p:cNvPr id="10" name="TextBox 9"/>
            <p:cNvSpPr txBox="1"/>
            <p:nvPr/>
          </p:nvSpPr>
          <p:spPr>
            <a:xfrm>
              <a:off x="5112127" y="4953000"/>
              <a:ext cx="3600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lepewwg.web.cern.ch</a:t>
              </a:r>
              <a:r>
                <a:rPr lang="en-US" sz="1600" dirty="0" smtClean="0"/>
                <a:t>/LEPEWWG/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3000" y="4444424"/>
              <a:ext cx="315983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Fit performed by </a:t>
              </a:r>
              <a:r>
                <a:rPr lang="en-US" sz="16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the Electroweak 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Working Group: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53000" y="5300246"/>
              <a:ext cx="3476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Also look @ the </a:t>
              </a:r>
              <a:r>
                <a:rPr lang="en-US" sz="1600" b="1" dirty="0" err="1" smtClean="0">
                  <a:solidFill>
                    <a:srgbClr val="000090"/>
                  </a:solidFill>
                  <a:latin typeface="Times"/>
                  <a:cs typeface="Times"/>
                </a:rPr>
                <a:t>Gfitter</a:t>
              </a:r>
              <a:r>
                <a:rPr lang="en-US" sz="1600" b="1" dirty="0" smtClean="0">
                  <a:solidFill>
                    <a:srgbClr val="000090"/>
                  </a:solidFill>
                  <a:latin typeface="Times"/>
                  <a:cs typeface="Times"/>
                </a:rPr>
                <a:t> group results: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7819" y="5562600"/>
              <a:ext cx="19871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gfitter.desy.de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945181" y="2819400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Important role of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LEP/SLC results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smtClean="0">
                <a:solidFill>
                  <a:srgbClr val="000090"/>
                </a:solidFill>
                <a:latin typeface="Times"/>
                <a:cs typeface="Times"/>
              </a:rPr>
              <a:t>and of </a:t>
            </a:r>
            <a:r>
              <a:rPr lang="en-US" b="1" dirty="0" err="1" smtClean="0">
                <a:solidFill>
                  <a:srgbClr val="0000FF"/>
                </a:solidFill>
                <a:latin typeface="Times"/>
                <a:cs typeface="Times"/>
              </a:rPr>
              <a:t>Tevatron</a:t>
            </a:r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 measurements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(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m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mainly)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3886200"/>
            <a:ext cx="4251166" cy="99060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7553" y="609600"/>
            <a:ext cx="717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 example: disentangle if “observed” Higgs boson is SM or SUSY-like </a:t>
            </a:r>
            <a:endParaRPr lang="en-US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2057400" y="76200"/>
            <a:ext cx="5214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EW Fits: Investigation of BSM Effects  </a:t>
            </a:r>
          </a:p>
        </p:txBody>
      </p:sp>
      <p:sp>
        <p:nvSpPr>
          <p:cNvPr id="8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1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57344" y="5102423"/>
            <a:ext cx="3595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www.ifca.es/users/heinemey/uni/plots</a:t>
            </a:r>
            <a:r>
              <a:rPr lang="en-US" sz="1400" dirty="0" smtClean="0"/>
              <a:t>/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1" y="914400"/>
            <a:ext cx="4384729" cy="4206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914400"/>
            <a:ext cx="4347327" cy="42042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0520" y="3135868"/>
            <a:ext cx="866080" cy="369332"/>
            <a:chOff x="2133600" y="1992868"/>
            <a:chExt cx="866080" cy="369332"/>
          </a:xfrm>
        </p:grpSpPr>
        <p:sp>
          <p:nvSpPr>
            <p:cNvPr id="24" name="Oval 23"/>
            <p:cNvSpPr/>
            <p:nvPr/>
          </p:nvSpPr>
          <p:spPr>
            <a:xfrm>
              <a:off x="2133600" y="2045732"/>
              <a:ext cx="610359" cy="304800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637" y="1992868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LHC   ?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8200" y="5715000"/>
            <a:ext cx="58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Measure 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M</a:t>
            </a:r>
            <a:r>
              <a:rPr lang="en-US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 the most accurate possible way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43"/>
          <p:cNvSpPr txBox="1">
            <a:spLocks noChangeArrowheads="1"/>
          </p:cNvSpPr>
          <p:nvPr/>
        </p:nvSpPr>
        <p:spPr bwMode="auto">
          <a:xfrm>
            <a:off x="2057400" y="76200"/>
            <a:ext cx="5506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Precision measurement @ LHC: </a:t>
            </a:r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W mass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90800" y="6264275"/>
            <a:ext cx="3962400" cy="365125"/>
          </a:xfrm>
        </p:spPr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269" r="3567"/>
          <a:stretch>
            <a:fillRect/>
          </a:stretch>
        </p:blipFill>
        <p:spPr>
          <a:xfrm>
            <a:off x="92135" y="533400"/>
            <a:ext cx="4022665" cy="40074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4687669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The target uncertainty @ LHC is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&lt; 10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MeV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Challenging:</a:t>
            </a: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3"/>
          <a:srcRect r="2777" b="6357"/>
          <a:stretch>
            <a:fillRect/>
          </a:stretch>
        </p:blipFill>
        <p:spPr bwMode="auto">
          <a:xfrm>
            <a:off x="6110287" y="6096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696200" y="1371600"/>
            <a:ext cx="984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   detector </a:t>
            </a:r>
          </a:p>
          <a:p>
            <a:r>
              <a:rPr lang="en-GB" sz="1400">
                <a:solidFill>
                  <a:srgbClr val="FF0000"/>
                </a:solidFill>
              </a:rPr>
              <a:t>   effects</a:t>
            </a:r>
          </a:p>
          <a:p>
            <a:r>
              <a:rPr lang="en-GB" sz="1400">
                <a:solidFill>
                  <a:srgbClr val="FF0000"/>
                </a:solidFill>
              </a:rPr>
              <a:t>p</a:t>
            </a:r>
            <a:r>
              <a:rPr lang="en-GB" sz="1400" baseline="-25000">
                <a:solidFill>
                  <a:srgbClr val="FF0000"/>
                </a:solidFill>
              </a:rPr>
              <a:t>T</a:t>
            </a:r>
            <a:r>
              <a:rPr lang="en-GB" sz="1400" baseline="30000">
                <a:solidFill>
                  <a:srgbClr val="FF0000"/>
                </a:solidFill>
              </a:rPr>
              <a:t>W</a:t>
            </a:r>
            <a:r>
              <a:rPr lang="en-GB" sz="1400">
                <a:solidFill>
                  <a:srgbClr val="FF0000"/>
                </a:solidFill>
              </a:rPr>
              <a:t>≠ 0</a:t>
            </a:r>
            <a:endParaRPr lang="fr-FR" sz="1400">
              <a:solidFill>
                <a:srgbClr val="FF0000"/>
              </a:solidFill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488112" y="609600"/>
            <a:ext cx="10737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Times"/>
                <a:cs typeface="Times"/>
              </a:rPr>
              <a:t>No detector </a:t>
            </a:r>
          </a:p>
          <a:p>
            <a:r>
              <a:rPr lang="en-GB" sz="1400" b="1" dirty="0">
                <a:solidFill>
                  <a:schemeClr val="tx2"/>
                </a:solidFill>
                <a:latin typeface="Times"/>
                <a:cs typeface="Times"/>
              </a:rPr>
              <a:t>effects:</a:t>
            </a:r>
          </a:p>
          <a:p>
            <a:r>
              <a:rPr lang="en-GB" sz="1400" b="1" dirty="0">
                <a:solidFill>
                  <a:schemeClr val="tx2"/>
                </a:solidFill>
                <a:latin typeface="Times"/>
                <a:cs typeface="Times"/>
              </a:rPr>
              <a:t>1) </a:t>
            </a:r>
            <a:r>
              <a:rPr lang="en-GB" sz="1400" b="1" dirty="0" err="1">
                <a:solidFill>
                  <a:schemeClr val="tx2"/>
                </a:solidFill>
                <a:latin typeface="Times"/>
                <a:cs typeface="Times"/>
              </a:rPr>
              <a:t>p</a:t>
            </a:r>
            <a:r>
              <a:rPr lang="en-GB" sz="1400" b="1" baseline="-25000" dirty="0" err="1">
                <a:solidFill>
                  <a:schemeClr val="tx2"/>
                </a:solidFill>
                <a:latin typeface="Times"/>
                <a:cs typeface="Times"/>
              </a:rPr>
              <a:t>T</a:t>
            </a:r>
            <a:r>
              <a:rPr lang="en-GB" sz="1400" b="1" baseline="30000" dirty="0" err="1">
                <a:solidFill>
                  <a:schemeClr val="tx2"/>
                </a:solidFill>
                <a:latin typeface="Times"/>
                <a:cs typeface="Times"/>
              </a:rPr>
              <a:t>W</a:t>
            </a:r>
            <a:r>
              <a:rPr lang="en-GB" sz="1400" b="1" dirty="0">
                <a:solidFill>
                  <a:schemeClr val="tx2"/>
                </a:solidFill>
                <a:latin typeface="Times"/>
                <a:cs typeface="Times"/>
              </a:rPr>
              <a:t>= 0</a:t>
            </a:r>
          </a:p>
          <a:p>
            <a:r>
              <a:rPr lang="en-GB" sz="1400" b="1" dirty="0">
                <a:solidFill>
                  <a:srgbClr val="0000FF"/>
                </a:solidFill>
                <a:latin typeface="Times"/>
                <a:cs typeface="Times"/>
              </a:rPr>
              <a:t>2) </a:t>
            </a:r>
            <a:r>
              <a:rPr lang="en-GB" sz="1400" b="1" dirty="0" err="1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en-GB" sz="1400" b="1" baseline="-25000" dirty="0" err="1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en-GB" sz="1400" b="1" baseline="30000" dirty="0" err="1">
                <a:solidFill>
                  <a:srgbClr val="0000FF"/>
                </a:solidFill>
                <a:latin typeface="Times"/>
                <a:cs typeface="Times"/>
              </a:rPr>
              <a:t>W</a:t>
            </a:r>
            <a:r>
              <a:rPr lang="en-GB" sz="1400" b="1" dirty="0">
                <a:solidFill>
                  <a:srgbClr val="0000FF"/>
                </a:solidFill>
                <a:latin typeface="Times"/>
                <a:cs typeface="Times"/>
              </a:rPr>
              <a:t>≠ 0</a:t>
            </a:r>
            <a:endParaRPr lang="fr-FR" sz="1400" b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7634287" y="685800"/>
            <a:ext cx="1066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35"/>
          <p:cNvSpPr>
            <a:spLocks noChangeShapeType="1"/>
          </p:cNvSpPr>
          <p:nvPr/>
        </p:nvSpPr>
        <p:spPr bwMode="auto">
          <a:xfrm>
            <a:off x="7329487" y="1219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36"/>
          <p:cNvSpPr>
            <a:spLocks noChangeShapeType="1"/>
          </p:cNvSpPr>
          <p:nvPr/>
        </p:nvSpPr>
        <p:spPr bwMode="auto">
          <a:xfrm>
            <a:off x="7177087" y="1447800"/>
            <a:ext cx="3810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 flipH="1">
            <a:off x="7634287" y="20574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924800" y="2205335"/>
            <a:ext cx="1175722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 err="1">
                <a:solidFill>
                  <a:schemeClr val="tx2"/>
                </a:solidFill>
              </a:rPr>
              <a:t>p</a:t>
            </a:r>
            <a:r>
              <a:rPr lang="fr-FR" sz="2400" baseline="-25000" dirty="0" err="1">
                <a:solidFill>
                  <a:schemeClr val="tx2"/>
                </a:solidFill>
              </a:rPr>
              <a:t>T</a:t>
            </a:r>
            <a:r>
              <a:rPr lang="fr-FR" sz="2400" baseline="30000" dirty="0" err="1">
                <a:solidFill>
                  <a:schemeClr val="tx2"/>
                </a:solidFill>
              </a:rPr>
              <a:t>lep</a:t>
            </a:r>
            <a:r>
              <a:rPr lang="fr-FR" sz="1600" dirty="0" err="1">
                <a:solidFill>
                  <a:schemeClr val="tx2"/>
                </a:solidFill>
              </a:rPr>
              <a:t>(GeV</a:t>
            </a:r>
            <a:r>
              <a:rPr lang="fr-FR" sz="1600" dirty="0">
                <a:solidFill>
                  <a:schemeClr val="tx2"/>
                </a:solidFill>
              </a:rPr>
              <a:t>)</a:t>
            </a:r>
            <a:endParaRPr lang="fr-FR" sz="2400" baseline="30000" dirty="0">
              <a:solidFill>
                <a:schemeClr val="tx2"/>
              </a:solidFill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4"/>
          <a:srcRect r="5405" b="6578"/>
          <a:stretch>
            <a:fillRect/>
          </a:stretch>
        </p:blipFill>
        <p:spPr bwMode="auto">
          <a:xfrm>
            <a:off x="6137527" y="2971800"/>
            <a:ext cx="266700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7894890" y="4554537"/>
            <a:ext cx="124911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M</a:t>
            </a:r>
            <a:r>
              <a:rPr lang="fr-FR" sz="2400" baseline="-25000" dirty="0">
                <a:solidFill>
                  <a:schemeClr val="tx2"/>
                </a:solidFill>
              </a:rPr>
              <a:t>T</a:t>
            </a:r>
            <a:r>
              <a:rPr lang="fr-FR" sz="2400" baseline="30000" dirty="0">
                <a:solidFill>
                  <a:schemeClr val="tx2"/>
                </a:solidFill>
              </a:rPr>
              <a:t>W </a:t>
            </a:r>
            <a:r>
              <a:rPr lang="fr-FR" sz="1600" dirty="0">
                <a:solidFill>
                  <a:schemeClr val="tx2"/>
                </a:solidFill>
              </a:rPr>
              <a:t>(</a:t>
            </a:r>
            <a:r>
              <a:rPr lang="fr-FR" sz="1600" dirty="0" err="1">
                <a:solidFill>
                  <a:schemeClr val="tx2"/>
                </a:solidFill>
              </a:rPr>
              <a:t>GeV</a:t>
            </a:r>
            <a:r>
              <a:rPr lang="fr-FR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7737727" y="3030537"/>
            <a:ext cx="990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21562381">
            <a:off x="7671171" y="3030537"/>
            <a:ext cx="1136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CMS 2006/061</a:t>
            </a:r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6475665" y="3030537"/>
            <a:ext cx="121376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GB" sz="1400" b="1" dirty="0">
                <a:latin typeface="Times"/>
                <a:cs typeface="Times"/>
              </a:rPr>
              <a:t>   </a:t>
            </a:r>
            <a:r>
              <a:rPr lang="en-GB" sz="1400" b="1" dirty="0" err="1">
                <a:latin typeface="Times"/>
                <a:cs typeface="Times"/>
              </a:rPr>
              <a:t>p</a:t>
            </a:r>
            <a:r>
              <a:rPr lang="en-GB" sz="1400" b="1" baseline="-25000" dirty="0" err="1">
                <a:latin typeface="Times"/>
                <a:cs typeface="Times"/>
              </a:rPr>
              <a:t>T</a:t>
            </a:r>
            <a:r>
              <a:rPr lang="en-GB" sz="1400" b="1" baseline="30000" dirty="0" err="1">
                <a:latin typeface="Times"/>
                <a:cs typeface="Times"/>
              </a:rPr>
              <a:t>W</a:t>
            </a:r>
            <a:r>
              <a:rPr lang="en-GB" sz="1400" b="1" baseline="30000" dirty="0">
                <a:latin typeface="Times"/>
                <a:cs typeface="Times"/>
              </a:rPr>
              <a:t> </a:t>
            </a:r>
            <a:r>
              <a:rPr lang="en-GB" sz="1400" b="1" dirty="0">
                <a:latin typeface="Times"/>
                <a:cs typeface="Times"/>
              </a:rPr>
              <a:t>≠ 0</a:t>
            </a:r>
          </a:p>
          <a:p>
            <a:pPr marL="457200" indent="-457200"/>
            <a:r>
              <a:rPr lang="en-GB" sz="1200" b="1" dirty="0">
                <a:solidFill>
                  <a:srgbClr val="0000FF"/>
                </a:solidFill>
                <a:latin typeface="Times"/>
                <a:cs typeface="Times"/>
              </a:rPr>
              <a:t>1) </a:t>
            </a:r>
            <a:r>
              <a:rPr lang="en-GB" sz="1400" b="1" dirty="0">
                <a:solidFill>
                  <a:srgbClr val="0000FF"/>
                </a:solidFill>
                <a:latin typeface="Times"/>
                <a:cs typeface="Times"/>
              </a:rPr>
              <a:t>no detector</a:t>
            </a:r>
          </a:p>
          <a:p>
            <a:pPr marL="457200" indent="-457200"/>
            <a:r>
              <a:rPr lang="en-GB" sz="1200" b="1" dirty="0">
                <a:solidFill>
                  <a:srgbClr val="FF0000"/>
                </a:solidFill>
                <a:latin typeface="Times"/>
                <a:cs typeface="Times"/>
              </a:rPr>
              <a:t>2) </a:t>
            </a:r>
            <a:r>
              <a:rPr lang="en-GB" sz="1400" b="1" dirty="0">
                <a:solidFill>
                  <a:srgbClr val="FF0000"/>
                </a:solidFill>
                <a:latin typeface="Times"/>
                <a:cs typeface="Times"/>
              </a:rPr>
              <a:t>detector</a:t>
            </a:r>
          </a:p>
          <a:p>
            <a:pPr marL="457200" indent="-457200"/>
            <a:r>
              <a:rPr lang="en-GB" sz="1400" b="1" dirty="0">
                <a:solidFill>
                  <a:srgbClr val="FF0000"/>
                </a:solidFill>
                <a:latin typeface="Times"/>
                <a:cs typeface="Times"/>
              </a:rPr>
              <a:t>   effects</a:t>
            </a:r>
            <a:endParaRPr lang="fr-FR" sz="14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>
            <a:off x="7280527" y="3792537"/>
            <a:ext cx="228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>
            <a:off x="7432927" y="3487737"/>
            <a:ext cx="1524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14800" y="1161871"/>
            <a:ext cx="1934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Two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main 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(complementary)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v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ariables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used</a:t>
            </a:r>
            <a:endParaRPr lang="fr-FR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to </a:t>
            </a:r>
            <a:r>
              <a:rPr lang="fr-FR" b="1" dirty="0" err="1" smtClean="0">
                <a:solidFill>
                  <a:srgbClr val="000090"/>
                </a:solidFill>
                <a:latin typeface="Times"/>
                <a:cs typeface="Times"/>
              </a:rPr>
              <a:t>measure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M</a:t>
            </a:r>
            <a:r>
              <a:rPr lang="fr-FR" b="1" baseline="-25000" dirty="0" smtClean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fr-FR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9728" y="5325070"/>
            <a:ext cx="6494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Theoretical understand of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(W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[low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</a:t>
            </a:r>
            <a:r>
              <a:rPr lang="en-US" b="1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T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polarisation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effects]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Improve PDF (i.e. strange quark content)</a:t>
            </a:r>
          </a:p>
          <a:p>
            <a:pPr>
              <a:buClr>
                <a:srgbClr val="FF0000"/>
              </a:buClr>
              <a:buFont typeface="Wingdings" charset="2"/>
              <a:buChar char="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Control Pile Up effects on the soft recoil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2819400" y="76200"/>
            <a:ext cx="3263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Conclusions &amp; Outlook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1026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066800"/>
            <a:ext cx="8443337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Many measurements have been performed recently in particular @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@ LHC.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Jet, W and Z data are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still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well described by the EW and QCD theory: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QCD is better and better under control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EW precision measurements in agreement with a Higgs boson with mass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of 125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Good news: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Stable ground for New Physics Searches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Bad news: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Nothing new found </a:t>
            </a:r>
            <a:b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</a:b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BUT the LHC potential has by far not yet been fully exploited !  </a:t>
            </a:r>
          </a:p>
          <a:p>
            <a:pPr>
              <a:buClr>
                <a:srgbClr val="FF0000"/>
              </a:buClr>
              <a:buFont typeface="Wingdings" charset="2"/>
              <a:buChar char=""/>
            </a:pP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Future precision measurements should help disentangle possible New Physics </a:t>
            </a:r>
            <a:endParaRPr lang="en-US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Smiley Face 8"/>
          <p:cNvSpPr/>
          <p:nvPr/>
        </p:nvSpPr>
        <p:spPr>
          <a:xfrm>
            <a:off x="5029200" y="3451086"/>
            <a:ext cx="588447" cy="511314"/>
          </a:xfrm>
          <a:prstGeom prst="smileyF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200400" y="3984486"/>
            <a:ext cx="588447" cy="511314"/>
          </a:xfrm>
          <a:prstGeom prst="smileyFace">
            <a:avLst>
              <a:gd name="adj" fmla="val -465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7336353" y="4267200"/>
            <a:ext cx="740847" cy="762000"/>
          </a:xfrm>
          <a:prstGeom prst="smileyF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27" y="700088"/>
            <a:ext cx="5232154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r="1790"/>
          <a:stretch>
            <a:fillRect/>
          </a:stretch>
        </p:blipFill>
        <p:spPr bwMode="auto">
          <a:xfrm>
            <a:off x="4962665" y="685800"/>
            <a:ext cx="418133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24200" y="98425"/>
            <a:ext cx="284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Radiative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Corrections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28600" y="609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371600" y="762000"/>
            <a:ext cx="1393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tx2"/>
                </a:solidFill>
              </a:rPr>
              <a:t>Vertex corrections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025775" y="838200"/>
            <a:ext cx="1657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tx2"/>
                </a:solidFill>
              </a:rPr>
              <a:t>ISR &amp;FSR corrections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562600"/>
            <a:ext cx="304800" cy="44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57039"/>
            <a:ext cx="1676400" cy="61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04639"/>
            <a:ext cx="4222750" cy="1028961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4600" y="152400"/>
            <a:ext cx="3878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Standard Model in one slide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Line 4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2565" y="1447800"/>
            <a:ext cx="203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The gauge sector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720" y="2647890"/>
            <a:ext cx="395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Kinetics of gauge bosons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                  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gluons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EW bosons)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720" y="3373159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Give rise to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boson self-couplings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for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gluons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WEAK bosons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7239" y="2571690"/>
            <a:ext cx="4105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Includes the interaction between the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fundamental fermions described by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spinor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fields 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ψ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and the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gauge bosons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7239" y="3714690"/>
            <a:ext cx="4060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It results from the invariance of the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    </a:t>
            </a:r>
            <a:r>
              <a:rPr lang="en-US" b="1" i="1" dirty="0" smtClean="0">
                <a:solidFill>
                  <a:srgbClr val="00003E"/>
                </a:solidFill>
                <a:latin typeface="Times"/>
                <a:cs typeface="Times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under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local gauge transformations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    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of the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fermion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fields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128" y="6019800"/>
            <a:ext cx="716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represented by matrices belonging to the SU(3) group            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QCD </a:t>
            </a:r>
            <a:endParaRPr lang="en-US" sz="2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5162490"/>
            <a:ext cx="309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Local gauge transformations: </a:t>
            </a:r>
            <a:endParaRPr lang="en-US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832" y="5638800"/>
            <a:ext cx="7000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represented by matrices belonging to the SU(2)      U(1) group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EW</a:t>
            </a:r>
            <a:endParaRPr lang="en-US" sz="2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5720" y="2495489"/>
            <a:ext cx="4081519" cy="24445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43801" y="2495489"/>
            <a:ext cx="4081519" cy="24445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004736" y="2100664"/>
            <a:ext cx="514290" cy="275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862974" y="2081554"/>
            <a:ext cx="514290" cy="275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484" y="3943290"/>
            <a:ext cx="1022716" cy="9461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019490"/>
            <a:ext cx="1010227" cy="920533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52600" y="621268"/>
            <a:ext cx="482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Strengh</a:t>
            </a:r>
            <a:r>
              <a:rPr lang="en-US" dirty="0" smtClean="0"/>
              <a:t> tensor of EW gauge bosons and of gluons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3610396" y="1057431"/>
            <a:ext cx="266439" cy="132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3180" y="76200"/>
            <a:ext cx="3205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Times"/>
                <a:cs typeface="Times"/>
              </a:rPr>
              <a:t>The Strong Interaction</a:t>
            </a:r>
            <a:endParaRPr lang="en-GB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5324" y="3804046"/>
            <a:ext cx="439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err="1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QCD is an asymptotically free QFT</a:t>
            </a:r>
            <a:endParaRPr lang="en-US" sz="20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5405" y="4476690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/>
                <a:cs typeface="Times"/>
              </a:rPr>
              <a:t>Perturbative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 QCD can be used</a:t>
            </a:r>
            <a:endParaRPr lang="en-US" sz="2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5083314"/>
            <a:ext cx="5006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Long-distance effects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always contribute to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physical observables (hadrons)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5791200"/>
            <a:ext cx="816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To deal with them, one must introduce (at least) </a:t>
            </a:r>
            <a:r>
              <a:rPr lang="en-US" sz="2000" b="1" dirty="0" err="1" smtClean="0">
                <a:solidFill>
                  <a:srgbClr val="0000FF"/>
                </a:solidFill>
                <a:latin typeface="Times"/>
                <a:cs typeface="Times"/>
              </a:rPr>
              <a:t>hadron-parton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 duality,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     infrared safety, factorization theorems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149024"/>
            <a:ext cx="4788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Gluon self-interactions : 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α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decreases at 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  short distances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990600"/>
            <a:ext cx="673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"/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Running of 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α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a</a:t>
            </a:r>
            <a:r>
              <a:rPr 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symptotic freedom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and </a:t>
            </a:r>
            <a:r>
              <a:rPr lang="en-US" sz="2000" b="1" dirty="0" smtClean="0">
                <a:solidFill>
                  <a:srgbClr val="00003E"/>
                </a:solidFill>
                <a:latin typeface="Times"/>
                <a:cs typeface="Times"/>
              </a:rPr>
              <a:t>confinement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4267201"/>
            <a:ext cx="1155700" cy="285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1" y="4267201"/>
            <a:ext cx="800099" cy="3047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693" y="533400"/>
            <a:ext cx="844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QCD, the QFT of the strong interaction, is characterized by the coupling 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α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82212"/>
            <a:ext cx="3886200" cy="4104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14800" y="1447800"/>
            <a:ext cx="493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Renormalization Group Equation (RGE) relates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α</a:t>
            </a:r>
            <a:r>
              <a:rPr lang="en-US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values @ different scales (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Q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8041" y="2209800"/>
            <a:ext cx="4107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Predictions tested at HERA, LEP up to</a:t>
            </a:r>
            <a:b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Q ~ 208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,  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Tevatron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(54-145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)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A91CD-8BA7-D147-84B3-F957131DA9E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LDC - DPG School - Bad Honnef, 16-21 September 2012</a:t>
            </a:r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8326953" y="4204156"/>
            <a:ext cx="588447" cy="511314"/>
          </a:xfrm>
          <a:prstGeom prst="smileyF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3400" y="5486400"/>
            <a:ext cx="3276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0736" y="5410200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"/>
                <a:cs typeface="Times"/>
              </a:rPr>
              <a:t>soft</a:t>
            </a:r>
            <a:endParaRPr lang="en-US" sz="1600" b="1" dirty="0">
              <a:latin typeface="Times"/>
              <a:cs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99933" y="541020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"/>
                <a:cs typeface="Times"/>
              </a:rPr>
              <a:t>hard</a:t>
            </a:r>
            <a:endParaRPr lang="en-US" sz="1600" b="1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3505200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Gross , F. Wilczek, D. </a:t>
            </a:r>
            <a:r>
              <a:rPr lang="en-US" sz="1200" dirty="0" err="1" smtClean="0"/>
              <a:t>Politzer</a:t>
            </a:r>
            <a:r>
              <a:rPr lang="en-US" sz="1200" dirty="0" smtClean="0"/>
              <a:t>, ‘73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8351</TotalTime>
  <Words>9082</Words>
  <Application>Microsoft Macintosh PowerPoint</Application>
  <PresentationFormat>On-screen Show (4:3)</PresentationFormat>
  <Paragraphs>1360</Paragraphs>
  <Slides>79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Office Theme</vt:lpstr>
      <vt:lpstr>Acrobat Document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 Di Ciaccio</dc:creator>
  <cp:lastModifiedBy>Lucia Di Ciaccio</cp:lastModifiedBy>
  <cp:revision>1500</cp:revision>
  <cp:lastPrinted>2012-09-16T13:50:22Z</cp:lastPrinted>
  <dcterms:created xsi:type="dcterms:W3CDTF">2012-09-16T20:38:45Z</dcterms:created>
  <dcterms:modified xsi:type="dcterms:W3CDTF">2012-09-16T21:45:32Z</dcterms:modified>
</cp:coreProperties>
</file>